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61" r:id="rId19"/>
    <p:sldId id="262" r:id="rId20"/>
    <p:sldId id="263" r:id="rId21"/>
    <p:sldId id="264" r:id="rId22"/>
    <p:sldId id="265" r:id="rId23"/>
    <p:sldId id="293" r:id="rId24"/>
    <p:sldId id="294" r:id="rId25"/>
    <p:sldId id="295" r:id="rId26"/>
    <p:sldId id="296" r:id="rId27"/>
    <p:sldId id="297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6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09" r:id="rId51"/>
    <p:sldId id="312" r:id="rId52"/>
    <p:sldId id="327" r:id="rId53"/>
    <p:sldId id="313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5" autoAdjust="0"/>
    <p:restoredTop sz="94660"/>
  </p:normalViewPr>
  <p:slideViewPr>
    <p:cSldViewPr snapToGrid="0">
      <p:cViewPr>
        <p:scale>
          <a:sx n="100" d="100"/>
          <a:sy n="100" d="100"/>
        </p:scale>
        <p:origin x="1362" y="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6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3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9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2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7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2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709A-56A0-4CA9-B6DA-E376C3EDFA33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8381B-3A45-4E0F-B120-5B9499FB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8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Warp-Aware Trace</a:t>
            </a:r>
            <a:br>
              <a:rPr lang="en-US" dirty="0"/>
            </a:br>
            <a:r>
              <a:rPr lang="en-US" dirty="0"/>
              <a:t>Scheduling for GPUS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James Jablin</a:t>
            </a:r>
            <a:r>
              <a:rPr lang="en-US" dirty="0"/>
              <a:t> (Brown)</a:t>
            </a:r>
          </a:p>
          <a:p>
            <a:r>
              <a:rPr lang="en-US" dirty="0"/>
              <a:t>Thomas Jablin (UIUC)</a:t>
            </a:r>
          </a:p>
          <a:p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r>
              <a:rPr lang="en-US" dirty="0"/>
              <a:t> (CMU)</a:t>
            </a:r>
          </a:p>
          <a:p>
            <a:r>
              <a:rPr lang="en-US" dirty="0"/>
              <a:t>Maurice </a:t>
            </a:r>
            <a:r>
              <a:rPr lang="en-US" dirty="0" err="1"/>
              <a:t>Herlihy</a:t>
            </a:r>
            <a:r>
              <a:rPr lang="en-US" dirty="0"/>
              <a:t> (Brown)</a:t>
            </a:r>
          </a:p>
        </p:txBody>
      </p:sp>
    </p:spTree>
    <p:extLst>
      <p:ext uri="{BB962C8B-B14F-4D97-AF65-F5344CB8AC3E}">
        <p14:creationId xmlns:p14="http://schemas.microsoft.com/office/powerpoint/2010/main" val="15916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Trends in </a:t>
            </a:r>
            <a:r>
              <a:rPr lang="en-US" dirty="0" smtClean="0"/>
              <a:t>GFLOPS:</a:t>
            </a:r>
            <a:br>
              <a:rPr lang="en-US" dirty="0" smtClean="0"/>
            </a:br>
            <a:r>
              <a:rPr lang="en-US" dirty="0" smtClean="0"/>
              <a:t>CPUs </a:t>
            </a:r>
            <a:r>
              <a:rPr lang="en-US" dirty="0"/>
              <a:t>vs. GPUs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95774" y="6559552"/>
            <a:ext cx="5148226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Reproduced from NVIDIA C Programming Guide (Version 5.0)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8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6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Control flow can negatively affect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Pipeline Stall</a:t>
            </a:r>
            <a:r>
              <a:rPr lang="en-US" dirty="0" smtClean="0"/>
              <a:t> – execution delay in an instruction pipeline to resolve a dependency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1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Hardware: CPU versus GPU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86435" y="6550025"/>
            <a:ext cx="5148226" cy="30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Reproduced from NVIDIA C Programming Guide (Version 5.0)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9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7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9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4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3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7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3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65"/>
            <a:ext cx="9144000" cy="57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Pipeline Stall</a:t>
            </a:r>
            <a:r>
              <a:rPr lang="en-US" dirty="0" smtClean="0"/>
              <a:t> – execution delay in an instruction pipeline to resolve a dependency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Pipeline Stall</a:t>
            </a:r>
            <a:r>
              <a:rPr lang="en-US" dirty="0" smtClean="0"/>
              <a:t> – execution delay in an instruction pipeline to resolve a dependency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smtClean="0"/>
              <a:t>Warp Divergence</a:t>
            </a:r>
            <a:r>
              <a:rPr lang="en-US" dirty="0" smtClean="0"/>
              <a:t> – threads within a warp take different paths and the different execution paths are serialized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2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232" name="Picture 2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363" name="Picture 3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6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6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4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9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1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Divergence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7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Warp-Aware Trace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Schedule instructions across basic block boundaries to expose additional ILP…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4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Warp-Aware Trace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Schedule instructions across basic block boundaries to expose additional ILP…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while </a:t>
            </a:r>
            <a:r>
              <a:rPr lang="en-US" u="sng" dirty="0" smtClean="0"/>
              <a:t>managing</a:t>
            </a:r>
            <a:r>
              <a:rPr lang="en-US" dirty="0" smtClean="0"/>
              <a:t> and </a:t>
            </a:r>
            <a:r>
              <a:rPr lang="en-US" u="sng" dirty="0" smtClean="0"/>
              <a:t>optimizing warp divergence.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21284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Origins: Microcode Trace 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…generalizing local and disparate vertical-to-horizontal microcode compaction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5201"/>
              </p:ext>
            </p:extLst>
          </p:nvPr>
        </p:nvGraphicFramePr>
        <p:xfrm>
          <a:off x="133545" y="3385469"/>
          <a:ext cx="8876911" cy="1999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3295"/>
                <a:gridCol w="5583616"/>
              </a:tblGrid>
              <a:tr h="412972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Step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Description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716785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24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Origins: Microcode Trace 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…generalizing local and disparate vertical-to-horizontal microcode compaction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115009"/>
              </p:ext>
            </p:extLst>
          </p:nvPr>
        </p:nvGraphicFramePr>
        <p:xfrm>
          <a:off x="133545" y="3385469"/>
          <a:ext cx="8876911" cy="1999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3295"/>
                <a:gridCol w="5583616"/>
              </a:tblGrid>
              <a:tr h="412972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Step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Description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1. Trace Selection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716785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4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Origins: Microcode Trace 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…generalizing local and disparate vertical-to-horizontal microcode compaction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675810"/>
              </p:ext>
            </p:extLst>
          </p:nvPr>
        </p:nvGraphicFramePr>
        <p:xfrm>
          <a:off x="133545" y="3385469"/>
          <a:ext cx="8876911" cy="1999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3295"/>
                <a:gridCol w="5583616"/>
              </a:tblGrid>
              <a:tr h="412972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Step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Description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1. Trace Selection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716785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2.</a:t>
                      </a:r>
                      <a:r>
                        <a:rPr lang="en-US" sz="2100" baseline="0" dirty="0" smtClean="0"/>
                        <a:t> Trace Formation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96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Origins: Microcode Trace 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…generalizing local and disparate vertical-to-horizontal microcode compaction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85912"/>
              </p:ext>
            </p:extLst>
          </p:nvPr>
        </p:nvGraphicFramePr>
        <p:xfrm>
          <a:off x="133545" y="3385469"/>
          <a:ext cx="8876911" cy="1999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3295"/>
                <a:gridCol w="5583616"/>
              </a:tblGrid>
              <a:tr h="412972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Step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Description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1. Trace Selection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716785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2.</a:t>
                      </a:r>
                      <a:r>
                        <a:rPr lang="en-US" sz="2100" baseline="0" dirty="0" smtClean="0"/>
                        <a:t> Trace Formation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3. Local Scheduling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16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Origins: Microcode Trace 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…generalizing local and disparate vertical-to-horizontal microcode compaction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990218"/>
              </p:ext>
            </p:extLst>
          </p:nvPr>
        </p:nvGraphicFramePr>
        <p:xfrm>
          <a:off x="133545" y="3385469"/>
          <a:ext cx="8876911" cy="1999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93295"/>
                <a:gridCol w="5583616"/>
              </a:tblGrid>
              <a:tr h="412972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Step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smtClean="0"/>
                        <a:t>Description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1. Trace Selection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Partition basic blocks into regions</a:t>
                      </a:r>
                    </a:p>
                  </a:txBody>
                  <a:tcPr marL="99865" marR="99865" marT="49933" marB="49933" anchor="ctr"/>
                </a:tc>
              </a:tr>
              <a:tr h="716785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2.</a:t>
                      </a:r>
                      <a:r>
                        <a:rPr lang="en-US" sz="2100" baseline="0" dirty="0" smtClean="0"/>
                        <a:t> Trace Formation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Facilitate local scheduling,</a:t>
                      </a:r>
                      <a:r>
                        <a:rPr lang="en-US" sz="2100" baseline="0" dirty="0" smtClean="0"/>
                        <a:t> potentially adding nodes and edges</a:t>
                      </a:r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  <a:tr h="412972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3. Local Scheduling</a:t>
                      </a:r>
                      <a:endParaRPr lang="en-US" sz="2100" dirty="0"/>
                    </a:p>
                  </a:txBody>
                  <a:tcPr marL="99865" marR="99865" marT="49933" marB="49933" anchor="ctr"/>
                </a:tc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Schedule instructions within each</a:t>
                      </a:r>
                      <a:r>
                        <a:rPr lang="en-US" sz="2100" baseline="0" dirty="0" smtClean="0"/>
                        <a:t> region</a:t>
                      </a:r>
                      <a:endParaRPr lang="en-US" sz="2100" dirty="0" smtClean="0"/>
                    </a:p>
                  </a:txBody>
                  <a:tcPr marL="99865" marR="99865" marT="49933" marB="4993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67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3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4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5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9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9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4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0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8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Programming Model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Programming Model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Programming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2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Characterizing the Grid…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6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Characterizing the Grid, Block…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6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Characterizing the Grid, Block…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8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Characterizing the Grid, Block, and Thread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5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Characterizing the Grid, Block, and Thread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3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Warp Divergence Examples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4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Warp Divergence Examples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9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Warp Divergence Examples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Warp Divergence Examples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smtClean="0"/>
              <a:t>Warp Divergence Examples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34"/>
            <a:ext cx="9144000" cy="647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3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7185</TotalTime>
  <Words>370</Words>
  <Application>Microsoft Office PowerPoint</Application>
  <PresentationFormat>On-screen Show (4:3)</PresentationFormat>
  <Paragraphs>83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Office Theme</vt:lpstr>
      <vt:lpstr>Warp-Aware Trace Scheduling for GPUS</vt:lpstr>
      <vt:lpstr>Historical Trends in GFLOPS: CPUs vs. GPUs</vt:lpstr>
      <vt:lpstr>Performance Pitfalls</vt:lpstr>
      <vt:lpstr>Performance Pitfalls</vt:lpstr>
      <vt:lpstr>Hardware: CPU versus GPU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Performance Pitfalls</vt:lpstr>
      <vt:lpstr>Performance Pitfalls</vt:lpstr>
      <vt:lpstr>Warp Divergence Example</vt:lpstr>
      <vt:lpstr>Warp Divergence Example</vt:lpstr>
      <vt:lpstr>Warp Divergence Example</vt:lpstr>
      <vt:lpstr>Warp Divergence Example</vt:lpstr>
      <vt:lpstr>Warp Divergence Example</vt:lpstr>
      <vt:lpstr>Warp Divergence Example</vt:lpstr>
      <vt:lpstr>Warp Divergence Example</vt:lpstr>
      <vt:lpstr>Warp Divergence Example</vt:lpstr>
      <vt:lpstr>Warp-Aware Trace Scheduling</vt:lpstr>
      <vt:lpstr>Warp-Aware Trace Scheduling</vt:lpstr>
      <vt:lpstr>Origins: Microcode Trace  Scheduling</vt:lpstr>
      <vt:lpstr>Origins: Microcode Trace  Scheduling</vt:lpstr>
      <vt:lpstr>Origins: Microcode Trace  Scheduling</vt:lpstr>
      <vt:lpstr>Origins: Microcode Trace  Scheduling</vt:lpstr>
      <vt:lpstr>Origins: Microcode Trace  Scheduling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 Slides</vt:lpstr>
      <vt:lpstr>PowerPoint Presentation</vt:lpstr>
      <vt:lpstr>GPU Programming Model</vt:lpstr>
      <vt:lpstr>GPU Programming Model</vt:lpstr>
      <vt:lpstr>GPU Programming Model</vt:lpstr>
      <vt:lpstr>Characterizing the Grid…</vt:lpstr>
      <vt:lpstr>Characterizing the Grid, Block…</vt:lpstr>
      <vt:lpstr>Characterizing the Grid, Block…</vt:lpstr>
      <vt:lpstr>Characterizing the Grid, Block, and Thread</vt:lpstr>
      <vt:lpstr>Characterizing the Grid, Block, and Thread</vt:lpstr>
      <vt:lpstr>Warp Divergence Examples</vt:lpstr>
      <vt:lpstr>Warp Divergence Examples</vt:lpstr>
      <vt:lpstr>Warp Divergence Examples</vt:lpstr>
      <vt:lpstr>Warp Divergence Examples</vt:lpstr>
      <vt:lpstr>Warp Divergence Examples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Warp-Aware Trace Scheduling for GPUS</dc:title>
  <dc:creator>James Jablin</dc:creator>
  <cp:lastModifiedBy>James Jablin</cp:lastModifiedBy>
  <cp:revision>122</cp:revision>
  <dcterms:created xsi:type="dcterms:W3CDTF">2014-09-10T21:40:15Z</dcterms:created>
  <dcterms:modified xsi:type="dcterms:W3CDTF">2014-09-15T21:26:57Z</dcterms:modified>
</cp:coreProperties>
</file>