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emf" ContentType="image/x-emf"/>
  <Default Extension="xlsx" ContentType="application/vnd.openxmlformats-officedocument.spreadsheetml.sheet"/>
  <Default Extension="rels" ContentType="application/vnd.openxmlformats-package.relationships+xml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3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4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5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theme/theme6.xml" ContentType="application/vnd.openxmlformats-officedocument.theme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theme/theme7.xml" ContentType="application/vnd.openxmlformats-officedocument.theme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theme/theme8.xml" ContentType="application/vnd.openxmlformats-officedocument.theme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theme/theme9.xml" ContentType="application/vnd.openxmlformats-officedocument.theme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theme/theme10.xml" ContentType="application/vnd.openxmlformats-officedocument.theme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theme/theme11.xml" ContentType="application/vnd.openxmlformats-officedocument.theme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theme/theme12.xml" ContentType="application/vnd.openxmlformats-officedocument.theme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theme/theme13.xml" ContentType="application/vnd.openxmlformats-officedocument.theme+xml"/>
  <Override PartName="/ppt/theme/theme14.xml" ContentType="application/vnd.openxmlformats-officedocument.theme+xml"/>
  <Override PartName="/ppt/theme/theme1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60" r:id="rId1"/>
    <p:sldMasterId id="2147483674" r:id="rId2"/>
    <p:sldMasterId id="2147483687" r:id="rId3"/>
    <p:sldMasterId id="2147483737" r:id="rId4"/>
    <p:sldMasterId id="2147483763" r:id="rId5"/>
    <p:sldMasterId id="2147483777" r:id="rId6"/>
    <p:sldMasterId id="2147483803" r:id="rId7"/>
    <p:sldMasterId id="2147483815" r:id="rId8"/>
    <p:sldMasterId id="2147483827" r:id="rId9"/>
    <p:sldMasterId id="2147483852" r:id="rId10"/>
    <p:sldMasterId id="2147483877" r:id="rId11"/>
    <p:sldMasterId id="2147483890" r:id="rId12"/>
    <p:sldMasterId id="2147483927" r:id="rId13"/>
  </p:sldMasterIdLst>
  <p:notesMasterIdLst>
    <p:notesMasterId r:id="rId59"/>
  </p:notesMasterIdLst>
  <p:handoutMasterIdLst>
    <p:handoutMasterId r:id="rId60"/>
  </p:handoutMasterIdLst>
  <p:sldIdLst>
    <p:sldId id="1047" r:id="rId14"/>
    <p:sldId id="1048" r:id="rId15"/>
    <p:sldId id="965" r:id="rId16"/>
    <p:sldId id="1007" r:id="rId17"/>
    <p:sldId id="1026" r:id="rId18"/>
    <p:sldId id="1009" r:id="rId19"/>
    <p:sldId id="1049" r:id="rId20"/>
    <p:sldId id="1033" r:id="rId21"/>
    <p:sldId id="1012" r:id="rId22"/>
    <p:sldId id="1032" r:id="rId23"/>
    <p:sldId id="1027" r:id="rId24"/>
    <p:sldId id="1034" r:id="rId25"/>
    <p:sldId id="1050" r:id="rId26"/>
    <p:sldId id="1015" r:id="rId27"/>
    <p:sldId id="1052" r:id="rId28"/>
    <p:sldId id="1040" r:id="rId29"/>
    <p:sldId id="1057" r:id="rId30"/>
    <p:sldId id="1018" r:id="rId31"/>
    <p:sldId id="1055" r:id="rId32"/>
    <p:sldId id="1058" r:id="rId33"/>
    <p:sldId id="1060" r:id="rId34"/>
    <p:sldId id="1056" r:id="rId35"/>
    <p:sldId id="972" r:id="rId36"/>
    <p:sldId id="1046" r:id="rId37"/>
    <p:sldId id="1067" r:id="rId38"/>
    <p:sldId id="1037" r:id="rId39"/>
    <p:sldId id="1061" r:id="rId40"/>
    <p:sldId id="1062" r:id="rId41"/>
    <p:sldId id="1064" r:id="rId42"/>
    <p:sldId id="1065" r:id="rId43"/>
    <p:sldId id="1066" r:id="rId44"/>
    <p:sldId id="1038" r:id="rId45"/>
    <p:sldId id="1071" r:id="rId46"/>
    <p:sldId id="1053" r:id="rId47"/>
    <p:sldId id="1072" r:id="rId48"/>
    <p:sldId id="1073" r:id="rId49"/>
    <p:sldId id="1074" r:id="rId50"/>
    <p:sldId id="1075" r:id="rId51"/>
    <p:sldId id="1076" r:id="rId52"/>
    <p:sldId id="1077" r:id="rId53"/>
    <p:sldId id="1078" r:id="rId54"/>
    <p:sldId id="1079" r:id="rId55"/>
    <p:sldId id="1080" r:id="rId56"/>
    <p:sldId id="1081" r:id="rId57"/>
    <p:sldId id="1082" r:id="rId58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 userDrawn="1">
          <p15:clr>
            <a:srgbClr val="A4A3A4"/>
          </p15:clr>
        </p15:guide>
        <p15:guide id="2" pos="2880" userDrawn="1">
          <p15:clr>
            <a:srgbClr val="A4A3A4"/>
          </p15:clr>
        </p15:guide>
        <p15:guide id="3" orient="horz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>
          <p15:clr>
            <a:srgbClr val="A4A3A4"/>
          </p15:clr>
        </p15:guide>
        <p15:guide id="2" pos="2208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4" frameSlides="1"/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900"/>
    <a:srgbClr val="CCCCFF"/>
    <a:srgbClr val="0066FF"/>
    <a:srgbClr val="9999FF"/>
    <a:srgbClr val="FFCC99"/>
    <a:srgbClr val="99CC00"/>
    <a:srgbClr val="0066CC"/>
    <a:srgbClr val="FFCC00"/>
    <a:srgbClr val="FF6600"/>
    <a:srgbClr val="FF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18603FDC-E32A-4AB5-989C-0864C3EAD2B8}" styleName="Themed Style 2 - Accent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06799F8-075E-4A3A-A7F6-7FBC6576F1A4}" styleName="Themed Style 2 - Accent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E269D01E-BC32-4049-B463-5C60D7B0CCD2}" styleName="Themed Style 2 - Accent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38B1855-1B75-4FBE-930C-398BA8C253C6}" styleName="Themed Style 2 -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46F890A9-2807-4EBB-B81D-B2AA78EC7F39}" styleName="Dark Style 2 - Accent 5/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E929F9F4-4A8F-4326-A1B4-22849713DDAB}" styleName="Dark Style 1 - Accent 4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wholeTbl>
    <a:band1H>
      <a:tcStyle>
        <a:tcBdr/>
        <a:fill>
          <a:solidFill>
            <a:schemeClr val="accent4">
              <a:shade val="60000"/>
            </a:schemeClr>
          </a:solidFill>
        </a:fill>
      </a:tcStyle>
    </a:band1H>
    <a:band1V>
      <a:tcStyle>
        <a:tcBdr/>
        <a:fill>
          <a:solidFill>
            <a:schemeClr val="accent4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4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4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4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327F97BB-C833-4FB7-BDE5-3F7075034690}" styleName="Themed Style 2 - Accent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5858" autoAdjust="0"/>
    <p:restoredTop sz="90176" autoAdjust="0"/>
  </p:normalViewPr>
  <p:slideViewPr>
    <p:cSldViewPr>
      <p:cViewPr>
        <p:scale>
          <a:sx n="119" d="100"/>
          <a:sy n="119" d="100"/>
        </p:scale>
        <p:origin x="800" y="144"/>
      </p:cViewPr>
      <p:guideLst>
        <p:guide orient="horz" pos="2880"/>
        <p:guide pos="2880"/>
        <p:guide orient="horz" pos="2160"/>
      </p:guideLst>
    </p:cSldViewPr>
  </p:slideViewPr>
  <p:outlineViewPr>
    <p:cViewPr>
      <p:scale>
        <a:sx n="33" d="100"/>
        <a:sy n="33" d="100"/>
      </p:scale>
      <p:origin x="0" y="13134"/>
    </p:cViewPr>
  </p:outlineViewPr>
  <p:notesTextViewPr>
    <p:cViewPr>
      <p:scale>
        <a:sx n="85" d="100"/>
        <a:sy n="85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101" d="100"/>
          <a:sy n="101" d="100"/>
        </p:scale>
        <p:origin x="-3228" y="-108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3.xml"/><Relationship Id="rId14" Type="http://schemas.openxmlformats.org/officeDocument/2006/relationships/slide" Target="slides/slide1.xml"/><Relationship Id="rId15" Type="http://schemas.openxmlformats.org/officeDocument/2006/relationships/slide" Target="slides/slide2.xml"/><Relationship Id="rId16" Type="http://schemas.openxmlformats.org/officeDocument/2006/relationships/slide" Target="slides/slide3.xml"/><Relationship Id="rId17" Type="http://schemas.openxmlformats.org/officeDocument/2006/relationships/slide" Target="slides/slide4.xml"/><Relationship Id="rId18" Type="http://schemas.openxmlformats.org/officeDocument/2006/relationships/slide" Target="slides/slide5.xml"/><Relationship Id="rId19" Type="http://schemas.openxmlformats.org/officeDocument/2006/relationships/slide" Target="slides/slide6.xml"/><Relationship Id="rId63" Type="http://schemas.openxmlformats.org/officeDocument/2006/relationships/theme" Target="theme/theme1.xml"/><Relationship Id="rId64" Type="http://schemas.openxmlformats.org/officeDocument/2006/relationships/tableStyles" Target="tableStyles.xml"/><Relationship Id="rId50" Type="http://schemas.openxmlformats.org/officeDocument/2006/relationships/slide" Target="slides/slide37.xml"/><Relationship Id="rId51" Type="http://schemas.openxmlformats.org/officeDocument/2006/relationships/slide" Target="slides/slide38.xml"/><Relationship Id="rId52" Type="http://schemas.openxmlformats.org/officeDocument/2006/relationships/slide" Target="slides/slide39.xml"/><Relationship Id="rId53" Type="http://schemas.openxmlformats.org/officeDocument/2006/relationships/slide" Target="slides/slide40.xml"/><Relationship Id="rId54" Type="http://schemas.openxmlformats.org/officeDocument/2006/relationships/slide" Target="slides/slide41.xml"/><Relationship Id="rId55" Type="http://schemas.openxmlformats.org/officeDocument/2006/relationships/slide" Target="slides/slide42.xml"/><Relationship Id="rId56" Type="http://schemas.openxmlformats.org/officeDocument/2006/relationships/slide" Target="slides/slide43.xml"/><Relationship Id="rId57" Type="http://schemas.openxmlformats.org/officeDocument/2006/relationships/slide" Target="slides/slide44.xml"/><Relationship Id="rId58" Type="http://schemas.openxmlformats.org/officeDocument/2006/relationships/slide" Target="slides/slide45.xml"/><Relationship Id="rId59" Type="http://schemas.openxmlformats.org/officeDocument/2006/relationships/notesMaster" Target="notesMasters/notesMaster1.xml"/><Relationship Id="rId40" Type="http://schemas.openxmlformats.org/officeDocument/2006/relationships/slide" Target="slides/slide27.xml"/><Relationship Id="rId41" Type="http://schemas.openxmlformats.org/officeDocument/2006/relationships/slide" Target="slides/slide28.xml"/><Relationship Id="rId42" Type="http://schemas.openxmlformats.org/officeDocument/2006/relationships/slide" Target="slides/slide29.xml"/><Relationship Id="rId43" Type="http://schemas.openxmlformats.org/officeDocument/2006/relationships/slide" Target="slides/slide30.xml"/><Relationship Id="rId44" Type="http://schemas.openxmlformats.org/officeDocument/2006/relationships/slide" Target="slides/slide31.xml"/><Relationship Id="rId45" Type="http://schemas.openxmlformats.org/officeDocument/2006/relationships/slide" Target="slides/slide32.xml"/><Relationship Id="rId46" Type="http://schemas.openxmlformats.org/officeDocument/2006/relationships/slide" Target="slides/slide33.xml"/><Relationship Id="rId47" Type="http://schemas.openxmlformats.org/officeDocument/2006/relationships/slide" Target="slides/slide34.xml"/><Relationship Id="rId48" Type="http://schemas.openxmlformats.org/officeDocument/2006/relationships/slide" Target="slides/slide35.xml"/><Relationship Id="rId49" Type="http://schemas.openxmlformats.org/officeDocument/2006/relationships/slide" Target="slides/slide36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Master" Target="slideMasters/slideMaster3.xml"/><Relationship Id="rId4" Type="http://schemas.openxmlformats.org/officeDocument/2006/relationships/slideMaster" Target="slideMasters/slideMaster4.xml"/><Relationship Id="rId5" Type="http://schemas.openxmlformats.org/officeDocument/2006/relationships/slideMaster" Target="slideMasters/slideMaster5.xml"/><Relationship Id="rId6" Type="http://schemas.openxmlformats.org/officeDocument/2006/relationships/slideMaster" Target="slideMasters/slideMaster6.xml"/><Relationship Id="rId7" Type="http://schemas.openxmlformats.org/officeDocument/2006/relationships/slideMaster" Target="slideMasters/slideMaster7.xml"/><Relationship Id="rId8" Type="http://schemas.openxmlformats.org/officeDocument/2006/relationships/slideMaster" Target="slideMasters/slideMaster8.xml"/><Relationship Id="rId9" Type="http://schemas.openxmlformats.org/officeDocument/2006/relationships/slideMaster" Target="slideMasters/slideMaster9.xml"/><Relationship Id="rId30" Type="http://schemas.openxmlformats.org/officeDocument/2006/relationships/slide" Target="slides/slide17.xml"/><Relationship Id="rId31" Type="http://schemas.openxmlformats.org/officeDocument/2006/relationships/slide" Target="slides/slide18.xml"/><Relationship Id="rId32" Type="http://schemas.openxmlformats.org/officeDocument/2006/relationships/slide" Target="slides/slide19.xml"/><Relationship Id="rId33" Type="http://schemas.openxmlformats.org/officeDocument/2006/relationships/slide" Target="slides/slide20.xml"/><Relationship Id="rId34" Type="http://schemas.openxmlformats.org/officeDocument/2006/relationships/slide" Target="slides/slide21.xml"/><Relationship Id="rId35" Type="http://schemas.openxmlformats.org/officeDocument/2006/relationships/slide" Target="slides/slide22.xml"/><Relationship Id="rId36" Type="http://schemas.openxmlformats.org/officeDocument/2006/relationships/slide" Target="slides/slide23.xml"/><Relationship Id="rId37" Type="http://schemas.openxmlformats.org/officeDocument/2006/relationships/slide" Target="slides/slide24.xml"/><Relationship Id="rId38" Type="http://schemas.openxmlformats.org/officeDocument/2006/relationships/slide" Target="slides/slide25.xml"/><Relationship Id="rId39" Type="http://schemas.openxmlformats.org/officeDocument/2006/relationships/slide" Target="slides/slide26.xml"/><Relationship Id="rId20" Type="http://schemas.openxmlformats.org/officeDocument/2006/relationships/slide" Target="slides/slide7.xml"/><Relationship Id="rId21" Type="http://schemas.openxmlformats.org/officeDocument/2006/relationships/slide" Target="slides/slide8.xml"/><Relationship Id="rId22" Type="http://schemas.openxmlformats.org/officeDocument/2006/relationships/slide" Target="slides/slide9.xml"/><Relationship Id="rId23" Type="http://schemas.openxmlformats.org/officeDocument/2006/relationships/slide" Target="slides/slide10.xml"/><Relationship Id="rId24" Type="http://schemas.openxmlformats.org/officeDocument/2006/relationships/slide" Target="slides/slide11.xml"/><Relationship Id="rId25" Type="http://schemas.openxmlformats.org/officeDocument/2006/relationships/slide" Target="slides/slide12.xml"/><Relationship Id="rId26" Type="http://schemas.openxmlformats.org/officeDocument/2006/relationships/slide" Target="slides/slide13.xml"/><Relationship Id="rId27" Type="http://schemas.openxmlformats.org/officeDocument/2006/relationships/slide" Target="slides/slide14.xml"/><Relationship Id="rId28" Type="http://schemas.openxmlformats.org/officeDocument/2006/relationships/slide" Target="slides/slide15.xml"/><Relationship Id="rId29" Type="http://schemas.openxmlformats.org/officeDocument/2006/relationships/slide" Target="slides/slide16.xml"/><Relationship Id="rId60" Type="http://schemas.openxmlformats.org/officeDocument/2006/relationships/handoutMaster" Target="handoutMasters/handoutMaster1.xml"/><Relationship Id="rId61" Type="http://schemas.openxmlformats.org/officeDocument/2006/relationships/presProps" Target="presProps.xml"/><Relationship Id="rId62" Type="http://schemas.openxmlformats.org/officeDocument/2006/relationships/viewProps" Target="viewProps.xml"/><Relationship Id="rId10" Type="http://schemas.openxmlformats.org/officeDocument/2006/relationships/slideMaster" Target="slideMasters/slideMaster10.xml"/><Relationship Id="rId11" Type="http://schemas.openxmlformats.org/officeDocument/2006/relationships/slideMaster" Target="slideMasters/slideMaster11.xml"/><Relationship Id="rId12" Type="http://schemas.openxmlformats.org/officeDocument/2006/relationships/slideMaster" Target="slideMasters/slideMaster12.xml"/></Relationships>
</file>

<file path=ppt/charts/_rels/chart1.xml.rels><?xml version="1.0" encoding="UTF-8" standalone="yes"?>
<Relationships xmlns="http://schemas.openxmlformats.org/package/2006/relationships"><Relationship Id="rId1" Type="http://schemas.microsoft.com/office/2011/relationships/chartStyle" Target="style1.xml"/><Relationship Id="rId2" Type="http://schemas.microsoft.com/office/2011/relationships/chartColorStyle" Target="colors1.xml"/><Relationship Id="rId3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microsoft.com/office/2011/relationships/chartStyle" Target="style2.xml"/><Relationship Id="rId2" Type="http://schemas.microsoft.com/office/2011/relationships/chartColorStyle" Target="colors2.xml"/><Relationship Id="rId3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90912147217553"/>
          <c:y val="0.155741491744798"/>
          <c:w val="0.797714471084373"/>
          <c:h val="0.6098582518797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ALL</c:v>
                </c:pt>
              </c:strCache>
            </c:strRef>
          </c:tx>
          <c:spPr>
            <a:solidFill>
              <a:schemeClr val="bg1">
                <a:lumMod val="50000"/>
              </a:schemeClr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numRef>
              <c:f>Sheet1!$A$2:$A$6</c:f>
              <c:numCache>
                <c:formatCode>0%</c:formatCode>
                <c:ptCount val="5"/>
                <c:pt idx="0">
                  <c:v>0.0</c:v>
                </c:pt>
                <c:pt idx="1">
                  <c:v>0.25</c:v>
                </c:pt>
                <c:pt idx="2">
                  <c:v>0.5</c:v>
                </c:pt>
                <c:pt idx="3">
                  <c:v>0.75</c:v>
                </c:pt>
                <c:pt idx="4">
                  <c:v>1.0</c:v>
                </c:pt>
              </c:numCache>
            </c:numRef>
          </c:cat>
          <c:val>
            <c:numRef>
              <c:f>Sheet1!$B$2:$B$6</c:f>
              <c:numCache>
                <c:formatCode>General</c:formatCode>
                <c:ptCount val="5"/>
                <c:pt idx="0">
                  <c:v>1.0</c:v>
                </c:pt>
                <c:pt idx="1">
                  <c:v>1.0</c:v>
                </c:pt>
                <c:pt idx="2">
                  <c:v>1.0</c:v>
                </c:pt>
                <c:pt idx="3">
                  <c:v>1.0</c:v>
                </c:pt>
                <c:pt idx="4">
                  <c:v>1.0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FC7B-47E8-AA70-BE9DD309931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FREQ</c:v>
                </c:pt>
              </c:strCache>
            </c:strRef>
          </c:tx>
          <c:spPr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numRef>
              <c:f>Sheet1!$A$2:$A$6</c:f>
              <c:numCache>
                <c:formatCode>0%</c:formatCode>
                <c:ptCount val="5"/>
                <c:pt idx="0">
                  <c:v>0.0</c:v>
                </c:pt>
                <c:pt idx="1">
                  <c:v>0.25</c:v>
                </c:pt>
                <c:pt idx="2">
                  <c:v>0.5</c:v>
                </c:pt>
                <c:pt idx="3">
                  <c:v>0.75</c:v>
                </c:pt>
                <c:pt idx="4">
                  <c:v>1.0</c:v>
                </c:pt>
              </c:numCache>
            </c:numRef>
          </c:cat>
          <c:val>
            <c:numRef>
              <c:f>Sheet1!$C$2:$C$6</c:f>
              <c:numCache>
                <c:formatCode>General</c:formatCode>
                <c:ptCount val="5"/>
                <c:pt idx="0">
                  <c:v>1.09</c:v>
                </c:pt>
                <c:pt idx="1">
                  <c:v>1.06</c:v>
                </c:pt>
                <c:pt idx="2">
                  <c:v>1.1</c:v>
                </c:pt>
                <c:pt idx="3">
                  <c:v>1.22</c:v>
                </c:pt>
                <c:pt idx="4">
                  <c:v>1.39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FC7B-47E8-AA70-BE9DD309931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RBLA</c:v>
                </c:pt>
              </c:strCache>
            </c:strRef>
          </c:tx>
          <c:spPr>
            <a:solidFill>
              <a:srgbClr val="CCCCFF"/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numRef>
              <c:f>Sheet1!$A$2:$A$6</c:f>
              <c:numCache>
                <c:formatCode>0%</c:formatCode>
                <c:ptCount val="5"/>
                <c:pt idx="0">
                  <c:v>0.0</c:v>
                </c:pt>
                <c:pt idx="1">
                  <c:v>0.25</c:v>
                </c:pt>
                <c:pt idx="2">
                  <c:v>0.5</c:v>
                </c:pt>
                <c:pt idx="3">
                  <c:v>0.75</c:v>
                </c:pt>
                <c:pt idx="4">
                  <c:v>1.0</c:v>
                </c:pt>
              </c:numCache>
            </c:numRef>
          </c:cat>
          <c:val>
            <c:numRef>
              <c:f>Sheet1!$D$2:$D$6</c:f>
              <c:numCache>
                <c:formatCode>General</c:formatCode>
                <c:ptCount val="5"/>
                <c:pt idx="0">
                  <c:v>1.09</c:v>
                </c:pt>
                <c:pt idx="1">
                  <c:v>1.09</c:v>
                </c:pt>
                <c:pt idx="2">
                  <c:v>1.11</c:v>
                </c:pt>
                <c:pt idx="3">
                  <c:v>1.26</c:v>
                </c:pt>
                <c:pt idx="4">
                  <c:v>1.42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FC7B-47E8-AA70-BE9DD3099317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UH-MEM</c:v>
                </c:pt>
              </c:strCache>
            </c:strRef>
          </c:tx>
          <c:spPr>
            <a:solidFill>
              <a:srgbClr val="0070C0"/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numRef>
              <c:f>Sheet1!$A$2:$A$6</c:f>
              <c:numCache>
                <c:formatCode>0%</c:formatCode>
                <c:ptCount val="5"/>
                <c:pt idx="0">
                  <c:v>0.0</c:v>
                </c:pt>
                <c:pt idx="1">
                  <c:v>0.25</c:v>
                </c:pt>
                <c:pt idx="2">
                  <c:v>0.5</c:v>
                </c:pt>
                <c:pt idx="3">
                  <c:v>0.75</c:v>
                </c:pt>
                <c:pt idx="4">
                  <c:v>1.0</c:v>
                </c:pt>
              </c:numCache>
            </c:numRef>
          </c:cat>
          <c:val>
            <c:numRef>
              <c:f>Sheet1!$E$2:$E$6</c:f>
              <c:numCache>
                <c:formatCode>General</c:formatCode>
                <c:ptCount val="5"/>
                <c:pt idx="0">
                  <c:v>1.09</c:v>
                </c:pt>
                <c:pt idx="1">
                  <c:v>1.12</c:v>
                </c:pt>
                <c:pt idx="2">
                  <c:v>1.16</c:v>
                </c:pt>
                <c:pt idx="3">
                  <c:v>1.37</c:v>
                </c:pt>
                <c:pt idx="4">
                  <c:v>1.61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FC7B-47E8-AA70-BE9DD309931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814851552"/>
        <c:axId val="802234080"/>
      </c:barChart>
      <c:catAx>
        <c:axId val="814851552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33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2000" b="1" dirty="0" smtClean="0">
                    <a:solidFill>
                      <a:schemeClr val="tx1"/>
                    </a:solidFill>
                  </a:rPr>
                  <a:t>Workload Memory Intensity Category</a:t>
                </a:r>
                <a:endParaRPr lang="en-US" sz="2000" b="1" dirty="0">
                  <a:solidFill>
                    <a:schemeClr val="tx1"/>
                  </a:solidFill>
                </a:endParaRP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330" b="1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%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02234080"/>
        <c:crosses val="autoZero"/>
        <c:auto val="1"/>
        <c:lblAlgn val="ctr"/>
        <c:lblOffset val="100"/>
        <c:noMultiLvlLbl val="0"/>
      </c:catAx>
      <c:valAx>
        <c:axId val="802234080"/>
        <c:scaling>
          <c:orientation val="minMax"/>
          <c:min val="0.9"/>
        </c:scaling>
        <c:delete val="0"/>
        <c:axPos val="l"/>
        <c:majorGridlines>
          <c:spPr>
            <a:ln w="9525" cap="flat" cmpd="sng" algn="ctr">
              <a:solidFill>
                <a:schemeClr val="tx1"/>
              </a:solidFill>
              <a:prstDash val="dash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33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2000" b="1" dirty="0" smtClean="0">
                    <a:solidFill>
                      <a:schemeClr val="tx1"/>
                    </a:solidFill>
                  </a:rPr>
                  <a:t>Normalized</a:t>
                </a:r>
                <a:r>
                  <a:rPr lang="en-US" sz="2000" b="1" baseline="0" dirty="0" smtClean="0">
                    <a:solidFill>
                      <a:schemeClr val="tx1"/>
                    </a:solidFill>
                  </a:rPr>
                  <a:t/>
                </a:r>
                <a:br>
                  <a:rPr lang="en-US" sz="2000" b="1" baseline="0" dirty="0" smtClean="0">
                    <a:solidFill>
                      <a:schemeClr val="tx1"/>
                    </a:solidFill>
                  </a:rPr>
                </a:br>
                <a:r>
                  <a:rPr lang="en-US" sz="2000" b="1" baseline="0" dirty="0" smtClean="0">
                    <a:solidFill>
                      <a:schemeClr val="tx1"/>
                    </a:solidFill>
                  </a:rPr>
                  <a:t>Weighted Speedup</a:t>
                </a:r>
                <a:endParaRPr lang="en-US" sz="2000" b="1" dirty="0">
                  <a:solidFill>
                    <a:schemeClr val="tx1"/>
                  </a:solidFill>
                </a:endParaRPr>
              </a:p>
            </c:rich>
          </c:tx>
          <c:layout>
            <c:manualLayout>
              <c:xMode val="edge"/>
              <c:yMode val="edge"/>
              <c:x val="0.00189551446518623"/>
              <c:y val="0.17878443485481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330" b="1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#,##0.0" sourceLinked="0"/>
        <c:majorTickMark val="out"/>
        <c:minorTickMark val="none"/>
        <c:tickLblPos val="nextTo"/>
        <c:spPr>
          <a:noFill/>
          <a:ln w="12700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14851552"/>
        <c:crosses val="autoZero"/>
        <c:crossBetween val="between"/>
        <c:majorUnit val="0.1"/>
      </c:valAx>
      <c:spPr>
        <a:noFill/>
        <a:ln w="12700">
          <a:solidFill>
            <a:schemeClr val="tx1"/>
          </a:solidFill>
        </a:ln>
        <a:effectLst/>
      </c:spPr>
    </c:plotArea>
    <c:legend>
      <c:legendPos val="b"/>
      <c:layout>
        <c:manualLayout>
          <c:xMode val="edge"/>
          <c:yMode val="edge"/>
          <c:x val="0.225464949544114"/>
          <c:y val="0.000804461803259987"/>
          <c:w val="0.656621162411548"/>
          <c:h val="0.091879653239994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89392002470279"/>
          <c:y val="0.0940268502360949"/>
          <c:w val="0.807077749781972"/>
          <c:h val="0.6098582518797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ALL</c:v>
                </c:pt>
              </c:strCache>
            </c:strRef>
          </c:tx>
          <c:spPr>
            <a:solidFill>
              <a:schemeClr val="bg1">
                <a:lumMod val="65000"/>
              </a:schemeClr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bg1">
                  <a:lumMod val="50000"/>
                </a:schemeClr>
              </a:solidFill>
              <a:ln>
                <a:solidFill>
                  <a:schemeClr val="tx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AE67-4E05-8610-62A08C112F87}"/>
              </c:ext>
            </c:extLst>
          </c:dPt>
          <c:cat>
            <c:strRef>
              <c:f>Sheet1!$A$2:$A$6</c:f>
              <c:strCache>
                <c:ptCount val="5"/>
                <c:pt idx="0">
                  <c:v>x3.0_x000d_x3.0</c:v>
                </c:pt>
                <c:pt idx="1">
                  <c:v>x4.0_x000d_x4.0</c:v>
                </c:pt>
                <c:pt idx="2">
                  <c:v>x4.5_x000d_x12</c:v>
                </c:pt>
                <c:pt idx="3">
                  <c:v>x6.0_x000d_x16</c:v>
                </c:pt>
                <c:pt idx="4">
                  <c:v>x7.5_x000d_x20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2.13</c:v>
                </c:pt>
                <c:pt idx="1">
                  <c:v>2.12</c:v>
                </c:pt>
                <c:pt idx="2">
                  <c:v>2.1</c:v>
                </c:pt>
                <c:pt idx="3">
                  <c:v>2.08</c:v>
                </c:pt>
                <c:pt idx="4">
                  <c:v>2.06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8FD9-4766-8836-78063AD0D2E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FREQ</c:v>
                </c:pt>
              </c:strCache>
            </c:strRef>
          </c:tx>
          <c:spPr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x3.0_x000d_x3.0</c:v>
                </c:pt>
                <c:pt idx="1">
                  <c:v>x4.0_x000d_x4.0</c:v>
                </c:pt>
                <c:pt idx="2">
                  <c:v>x4.5_x000d_x12</c:v>
                </c:pt>
                <c:pt idx="3">
                  <c:v>x6.0_x000d_x16</c:v>
                </c:pt>
                <c:pt idx="4">
                  <c:v>x7.5_x000d_x20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3.2</c:v>
                </c:pt>
                <c:pt idx="1">
                  <c:v>3.14</c:v>
                </c:pt>
                <c:pt idx="2">
                  <c:v>2.91</c:v>
                </c:pt>
                <c:pt idx="3">
                  <c:v>2.74</c:v>
                </c:pt>
                <c:pt idx="4">
                  <c:v>2.57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8FD9-4766-8836-78063AD0D2E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RBLA</c:v>
                </c:pt>
              </c:strCache>
            </c:strRef>
          </c:tx>
          <c:spPr>
            <a:solidFill>
              <a:srgbClr val="CCCCFF"/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x3.0_x000d_x3.0</c:v>
                </c:pt>
                <c:pt idx="1">
                  <c:v>x4.0_x000d_x4.0</c:v>
                </c:pt>
                <c:pt idx="2">
                  <c:v>x4.5_x000d_x12</c:v>
                </c:pt>
                <c:pt idx="3">
                  <c:v>x6.0_x000d_x16</c:v>
                </c:pt>
                <c:pt idx="4">
                  <c:v>x7.5_x000d_x20</c:v>
                </c:pt>
              </c:strCache>
            </c:strRef>
          </c:cat>
          <c:val>
            <c:numRef>
              <c:f>Sheet1!$D$2:$D$6</c:f>
              <c:numCache>
                <c:formatCode>General</c:formatCode>
                <c:ptCount val="5"/>
                <c:pt idx="0">
                  <c:v>3.33</c:v>
                </c:pt>
                <c:pt idx="1">
                  <c:v>3.27</c:v>
                </c:pt>
                <c:pt idx="2">
                  <c:v>2.99</c:v>
                </c:pt>
                <c:pt idx="3">
                  <c:v>2.86</c:v>
                </c:pt>
                <c:pt idx="4">
                  <c:v>2.79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8FD9-4766-8836-78063AD0D2E2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UH-MEM</c:v>
                </c:pt>
              </c:strCache>
            </c:strRef>
          </c:tx>
          <c:spPr>
            <a:solidFill>
              <a:srgbClr val="0070C0"/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x3.0_x000d_x3.0</c:v>
                </c:pt>
                <c:pt idx="1">
                  <c:v>x4.0_x000d_x4.0</c:v>
                </c:pt>
                <c:pt idx="2">
                  <c:v>x4.5_x000d_x12</c:v>
                </c:pt>
                <c:pt idx="3">
                  <c:v>x6.0_x000d_x16</c:v>
                </c:pt>
                <c:pt idx="4">
                  <c:v>x7.5_x000d_x20</c:v>
                </c:pt>
              </c:strCache>
            </c:strRef>
          </c:cat>
          <c:val>
            <c:numRef>
              <c:f>Sheet1!$E$2:$E$6</c:f>
              <c:numCache>
                <c:formatCode>General</c:formatCode>
                <c:ptCount val="5"/>
                <c:pt idx="0">
                  <c:v>3.6</c:v>
                </c:pt>
                <c:pt idx="1">
                  <c:v>3.45</c:v>
                </c:pt>
                <c:pt idx="2">
                  <c:v>3.39</c:v>
                </c:pt>
                <c:pt idx="3">
                  <c:v>3.23</c:v>
                </c:pt>
                <c:pt idx="4">
                  <c:v>3.15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8FD9-4766-8836-78063AD0D2E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799105696"/>
        <c:axId val="799820208"/>
      </c:barChart>
      <c:catAx>
        <c:axId val="799105696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33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2000" b="1" dirty="0" smtClean="0">
                    <a:solidFill>
                      <a:schemeClr val="tx1"/>
                    </a:solidFill>
                  </a:rPr>
                  <a:t>Slow</a:t>
                </a:r>
                <a:r>
                  <a:rPr lang="en-US" sz="2000" b="1" baseline="0" dirty="0" smtClean="0">
                    <a:solidFill>
                      <a:schemeClr val="tx1"/>
                    </a:solidFill>
                  </a:rPr>
                  <a:t> Memory Latency Multiplier</a:t>
                </a:r>
                <a:endParaRPr lang="en-US" sz="2000" b="1" dirty="0">
                  <a:solidFill>
                    <a:schemeClr val="tx1"/>
                  </a:solidFill>
                </a:endParaRP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330" b="1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1270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99820208"/>
        <c:crosses val="autoZero"/>
        <c:auto val="1"/>
        <c:lblAlgn val="ctr"/>
        <c:lblOffset val="100"/>
        <c:noMultiLvlLbl val="0"/>
      </c:catAx>
      <c:valAx>
        <c:axId val="799820208"/>
        <c:scaling>
          <c:orientation val="minMax"/>
          <c:max val="3.8"/>
          <c:min val="1.8"/>
        </c:scaling>
        <c:delete val="0"/>
        <c:axPos val="l"/>
        <c:majorGridlines>
          <c:spPr>
            <a:ln w="9525" cap="flat" cmpd="sng" algn="ctr">
              <a:solidFill>
                <a:schemeClr val="tx1"/>
              </a:solidFill>
              <a:prstDash val="dash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33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2000" b="1" baseline="0" dirty="0" smtClean="0">
                    <a:solidFill>
                      <a:schemeClr val="tx1"/>
                    </a:solidFill>
                  </a:rPr>
                  <a:t>Weighted Speedup</a:t>
                </a:r>
                <a:endParaRPr lang="en-US" sz="2000" b="1" dirty="0">
                  <a:solidFill>
                    <a:schemeClr val="tx1"/>
                  </a:solidFill>
                </a:endParaRPr>
              </a:p>
            </c:rich>
          </c:tx>
          <c:layout>
            <c:manualLayout>
              <c:xMode val="edge"/>
              <c:yMode val="edge"/>
              <c:x val="0.00745190674695075"/>
              <c:y val="0.116664455630828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330" b="1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#,##0.0" sourceLinked="0"/>
        <c:majorTickMark val="out"/>
        <c:minorTickMark val="none"/>
        <c:tickLblPos val="nextTo"/>
        <c:spPr>
          <a:noFill/>
          <a:ln w="12700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99105696"/>
        <c:crosses val="autoZero"/>
        <c:crossBetween val="between"/>
        <c:majorUnit val="0.4"/>
      </c:valAx>
      <c:spPr>
        <a:noFill/>
        <a:ln w="12700">
          <a:solidFill>
            <a:schemeClr val="tx1"/>
          </a:solidFill>
        </a:ln>
        <a:effectLst/>
      </c:spPr>
    </c:plotArea>
    <c:legend>
      <c:legendPos val="b"/>
      <c:layout>
        <c:manualLayout>
          <c:xMode val="edge"/>
          <c:yMode val="edge"/>
          <c:x val="0.225464949544114"/>
          <c:y val="0.000804461803259987"/>
          <c:w val="0.656621162411548"/>
          <c:h val="0.091879653239994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Reversed" id="22">
  <a:schemeClr val="accent2"/>
</cs:colorStyle>
</file>

<file path=ppt/charts/colors2.xml><?xml version="1.0" encoding="utf-8"?>
<cs:colorStyle xmlns:cs="http://schemas.microsoft.com/office/drawing/2012/chartStyle" xmlns:a="http://schemas.openxmlformats.org/drawingml/2006/main" meth="withinLinearReversed" id="22">
  <a:schemeClr val="accent2"/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AC167E78-EA36-40A1-A9A0-B443C6CB1F60}" type="datetimeFigureOut">
              <a:rPr lang="en-US" smtClean="0"/>
              <a:pPr/>
              <a:t>9/6/17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1E401BE2-F7AC-4C50-A6E5-F6C806E13D7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705862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88D89EF4-2B2A-4F54-A6DD-1EB35DCF17B3}" type="datetimeFigureOut">
              <a:rPr lang="en-US" smtClean="0"/>
              <a:pPr/>
              <a:t>9/6/17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AB959945-7217-484B-8E74-88DC87A74BB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42539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Thank you!</a:t>
            </a: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09585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Modern large-scale clusters</a:t>
            </a:r>
            <a:r>
              <a:rPr lang="en-US" baseline="0" dirty="0" smtClean="0"/>
              <a:t> continue to employ dynamic random access memory (DRAM) as main memory system within each server.</a:t>
            </a:r>
          </a:p>
          <a:p>
            <a:endParaRPr lang="en-US" baseline="0" dirty="0" smtClean="0"/>
          </a:p>
          <a:p>
            <a:r>
              <a:rPr lang="en-US" baseline="0" dirty="0" smtClean="0"/>
              <a:t>However, DRAM suffers from scaling difficulty, which prevents it from greatly growing in capacity.</a:t>
            </a:r>
          </a:p>
          <a:p>
            <a:endParaRPr lang="en-US" baseline="0" dirty="0" smtClean="0"/>
          </a:p>
          <a:p>
            <a:r>
              <a:rPr lang="en-US" baseline="0" dirty="0" smtClean="0"/>
              <a:t>As a result, other types of memories, such as 3D-stacked DRAM and non-volatile memory, emerge, which provide high-bandwidth, low-latency, low power, or high capacity substrate without heavily relying on DRAM scaling.</a:t>
            </a:r>
          </a:p>
          <a:p>
            <a:endParaRPr lang="en-US" baseline="0" dirty="0" smtClean="0"/>
          </a:p>
          <a:p>
            <a:r>
              <a:rPr lang="en-US" baseline="0" dirty="0" smtClean="0"/>
              <a:t>To combine the advantage of different memory technologies, hybrid memory systems, which pair different types of memory together, are proposed.</a:t>
            </a:r>
          </a:p>
          <a:p>
            <a:endParaRPr lang="en-US" baseline="0" dirty="0" smtClean="0"/>
          </a:p>
          <a:p>
            <a:r>
              <a:rPr lang="en-US" baseline="0" dirty="0" smtClean="0"/>
              <a:t>In hybrid memory systems, memory pages are placed in and migrated between different types of memory, based on the properties of each page.</a:t>
            </a:r>
          </a:p>
          <a:p>
            <a:endParaRPr lang="en-US" baseline="0" dirty="0" smtClean="0"/>
          </a:p>
          <a:p>
            <a:r>
              <a:rPr lang="en-US" baseline="0" dirty="0" smtClean="0"/>
              <a:t>A key problem for such hybrid memory systems is how to intelligently place memory pages to optimize system performance.</a:t>
            </a:r>
          </a:p>
          <a:p>
            <a:endParaRPr lang="en-US" baseline="0" dirty="0" smtClean="0"/>
          </a:p>
          <a:p>
            <a:r>
              <a:rPr lang="en-US" baseline="0" dirty="0" smtClean="0"/>
              <a:t>To tackle this problem, we propose UH-MEM, a utility-based hybrid memory management mechanism.</a:t>
            </a:r>
          </a:p>
          <a:p>
            <a:endParaRPr lang="en-US" baseline="0" dirty="0" smtClean="0"/>
          </a:p>
          <a:p>
            <a:r>
              <a:rPr lang="en-US" baseline="0" dirty="0" smtClean="0"/>
              <a:t>Our goal is to devise a utility metric, which quantifies the performance impact of placing a page across different types of memories, and use the utility metric to guide the page placement decision, such that system performance is optimized.</a:t>
            </a:r>
          </a:p>
          <a:p>
            <a:endParaRPr lang="en-US" baseline="0" dirty="0"/>
          </a:p>
          <a:p>
            <a:r>
              <a:rPr lang="en-US" baseline="0" dirty="0" smtClean="0"/>
              <a:t>Our simulation results show that UH-MEM outperforms three state-of-the-art mechanisms by 14% on average for a large amount of workloads.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070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First,</a:t>
            </a:r>
            <a:r>
              <a:rPr lang="en-US" baseline="0" dirty="0" smtClean="0"/>
              <a:t> let’s look at a brief background.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316595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397097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050796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008425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These proposals consider only a limited  number of characteristics, using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these few data points to construct a placement heuristic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that is specific to the memory types being used in the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system.</a:t>
            </a:r>
          </a:p>
          <a:p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These heuristic-based approaches do not directly capture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overall system performance benefits of data placement decisions.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Therefore, they can only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indirectly  optimize system performance, which sometimes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leads to sub-optimal data placement decisions.</a:t>
            </a:r>
          </a:p>
          <a:p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900738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Should</a:t>
            </a:r>
            <a:r>
              <a:rPr lang="en-US" baseline="0" dirty="0" smtClean="0"/>
              <a:t> say</a:t>
            </a:r>
            <a:r>
              <a:rPr lang="en-US" dirty="0" smtClean="0"/>
              <a:t>:</a:t>
            </a:r>
            <a:r>
              <a:rPr lang="en-US" baseline="0" dirty="0" smtClean="0"/>
              <a:t> On the left, The page has much more utility because it directly affects performance if it is migrated to the fast memory;</a:t>
            </a:r>
          </a:p>
          <a:p>
            <a:r>
              <a:rPr lang="en-US" baseline="0" dirty="0" smtClean="0"/>
              <a:t>On the right. Each page has less utility because migrated alone, neither would affect performance significantly. They both need to be migrated together.</a:t>
            </a:r>
          </a:p>
          <a:p>
            <a:endParaRPr lang="en-US" baseline="0" dirty="0" smtClean="0"/>
          </a:p>
          <a:p>
            <a:r>
              <a:rPr lang="en-US" baseline="0" dirty="0" smtClean="0"/>
              <a:t>Let’s look at two pages with access latency overlapped with each other</a:t>
            </a:r>
          </a:p>
          <a:p>
            <a:endParaRPr lang="en-US" baseline="0" dirty="0" smtClean="0"/>
          </a:p>
          <a:p>
            <a:r>
              <a:rPr lang="en-US" baseline="0" dirty="0" smtClean="0"/>
              <a:t>Change animation later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219469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170058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106345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dirty="0" smtClean="0"/>
              <a:t>Use reciprocal of number of outstanding read / write requests that are</a:t>
            </a:r>
            <a:r>
              <a:rPr lang="en-US" sz="1200" baseline="0" dirty="0" smtClean="0"/>
              <a:t> servicing in the memory device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034548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dirty="0" smtClean="0"/>
              <a:t>Use reciprocal of number of outstanding read / write requests that are</a:t>
            </a:r>
            <a:r>
              <a:rPr lang="en-US" sz="1200" baseline="0" dirty="0" smtClean="0"/>
              <a:t> servicing in the memory device</a:t>
            </a:r>
          </a:p>
          <a:p>
            <a:endParaRPr lang="en-US" sz="1200" baseline="0" dirty="0" smtClean="0"/>
          </a:p>
          <a:p>
            <a:pPr lvl="1"/>
            <a:r>
              <a:rPr lang="en-US" dirty="0" smtClean="0"/>
              <a:t>Use the number of concurrent read/write requests from the same application as the MLP of the page for reads and writes</a:t>
            </a:r>
          </a:p>
          <a:p>
            <a:pPr lvl="1"/>
            <a:r>
              <a:rPr lang="en-US" dirty="0" smtClean="0"/>
              <a:t>The MLP of a page may vary across time </a:t>
            </a:r>
            <a:r>
              <a:rPr lang="en-US" dirty="0" smtClean="0">
                <a:sym typeface="Wingdings"/>
              </a:rPr>
              <a:t> use average MLP of the page in the calculation for stall time reduction</a:t>
            </a:r>
            <a:r>
              <a:rPr lang="en-US" dirty="0" smtClean="0"/>
              <a:t>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745465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Depending on the design goal</a:t>
            </a:r>
          </a:p>
          <a:p>
            <a:endParaRPr lang="en-US" dirty="0" smtClean="0"/>
          </a:p>
          <a:p>
            <a:r>
              <a:rPr lang="en-US" dirty="0" smtClean="0"/>
              <a:t>Reflect</a:t>
            </a:r>
            <a:r>
              <a:rPr lang="en-US" baseline="0" dirty="0" smtClean="0"/>
              <a:t> the system performance by the number of credit completed by the system per unit time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236062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Depending on the design goal</a:t>
            </a:r>
          </a:p>
          <a:p>
            <a:endParaRPr lang="en-US" dirty="0" smtClean="0"/>
          </a:p>
          <a:p>
            <a:r>
              <a:rPr lang="en-US" dirty="0" smtClean="0"/>
              <a:t>Reflect</a:t>
            </a:r>
            <a:r>
              <a:rPr lang="en-US" baseline="0" dirty="0" smtClean="0"/>
              <a:t> the system performance by the number of credit completed by the system per unit time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300479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298446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Row</a:t>
            </a:r>
            <a:r>
              <a:rPr lang="en-US" baseline="0" dirty="0" smtClean="0"/>
              <a:t> activation time captures how long it takes to fetch a row from memory array to row buffer;</a:t>
            </a:r>
          </a:p>
          <a:p>
            <a:r>
              <a:rPr lang="en-US" baseline="0" dirty="0" smtClean="0"/>
              <a:t>Write recovery time captures how long it takes to write a data from row buffer to memory array.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063531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954555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Modern large-scale clusters</a:t>
            </a:r>
            <a:r>
              <a:rPr lang="en-US" baseline="0" dirty="0" smtClean="0"/>
              <a:t> continue to employ dynamic random access memory (DRAM) as main memory system within each server.</a:t>
            </a:r>
          </a:p>
          <a:p>
            <a:endParaRPr lang="en-US" baseline="0" dirty="0" smtClean="0"/>
          </a:p>
          <a:p>
            <a:r>
              <a:rPr lang="en-US" baseline="0" dirty="0" smtClean="0"/>
              <a:t>However, DRAM suffers from scaling difficulty, which prevents it from greatly growing in capacity.</a:t>
            </a:r>
          </a:p>
          <a:p>
            <a:endParaRPr lang="en-US" baseline="0" dirty="0" smtClean="0"/>
          </a:p>
          <a:p>
            <a:r>
              <a:rPr lang="en-US" baseline="0" dirty="0" smtClean="0"/>
              <a:t>As a result, other types of memories, such as 3D-stacked DRAM and non-volatile memory, emerge, which provide high-bandwidth, low-latency, low power, or high capacity substrate without heavily relying on DRAM scaling.</a:t>
            </a:r>
          </a:p>
          <a:p>
            <a:endParaRPr lang="en-US" baseline="0" dirty="0" smtClean="0"/>
          </a:p>
          <a:p>
            <a:r>
              <a:rPr lang="en-US" baseline="0" dirty="0" smtClean="0"/>
              <a:t>To combine the advantage of different memory technologies, hybrid memory systems, which pair different types of memory together, are proposed.</a:t>
            </a:r>
          </a:p>
          <a:p>
            <a:endParaRPr lang="en-US" baseline="0" dirty="0" smtClean="0"/>
          </a:p>
          <a:p>
            <a:r>
              <a:rPr lang="en-US" baseline="0" dirty="0" smtClean="0"/>
              <a:t>In hybrid memory systems, memory pages are placed in and migrated between different types of memory, based on the properties of each page.</a:t>
            </a:r>
          </a:p>
          <a:p>
            <a:endParaRPr lang="en-US" baseline="0" dirty="0" smtClean="0"/>
          </a:p>
          <a:p>
            <a:r>
              <a:rPr lang="en-US" baseline="0" dirty="0" smtClean="0"/>
              <a:t>A key problem for such hybrid memory systems is how to intelligently place memory pages to optimize system performance.</a:t>
            </a:r>
          </a:p>
          <a:p>
            <a:endParaRPr lang="en-US" baseline="0" dirty="0" smtClean="0"/>
          </a:p>
          <a:p>
            <a:r>
              <a:rPr lang="en-US" baseline="0" dirty="0" smtClean="0"/>
              <a:t>To tackle this problem, we propose UH-MEM, a utility-based hybrid memory management mechanism.</a:t>
            </a:r>
          </a:p>
          <a:p>
            <a:endParaRPr lang="en-US" baseline="0" dirty="0" smtClean="0"/>
          </a:p>
          <a:p>
            <a:r>
              <a:rPr lang="en-US" baseline="0" dirty="0" smtClean="0"/>
              <a:t>Our goal is to devise a utility metric, which quantifies the performance impact of placing a page across different types of memories, and use the utility metric to guide the page placement decision, such that system performance is optimized.</a:t>
            </a:r>
          </a:p>
          <a:p>
            <a:endParaRPr lang="en-US" baseline="0" dirty="0"/>
          </a:p>
          <a:p>
            <a:r>
              <a:rPr lang="en-US" baseline="0" dirty="0" smtClean="0"/>
              <a:t>Our simulation results show that UH-MEM outperforms three state-of-the-art mechanisms by 14% on average for a large amount of workloads.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784513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Thank you!</a:t>
            </a: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741985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48897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en-US" dirty="0" smtClean="0"/>
              <a:t>CHIPPER: HPCA 2011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xfrm>
            <a:off x="3124200" y="6248400"/>
            <a:ext cx="2895600" cy="395310"/>
          </a:xfrm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 dirty="0" smtClean="0"/>
              <a:t>CHIPPER: HPCA 2011</a:t>
            </a: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 dirty="0" smtClean="0"/>
              <a:t>CHIPPER: HPCA 2011</a:t>
            </a: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 dirty="0" smtClean="0"/>
              <a:t>CHIPPER: HPCA 2011</a:t>
            </a: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 dirty="0" smtClean="0"/>
              <a:t>CHIPPER: HPCA 2011</a:t>
            </a: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 sz="18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18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18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en-US" dirty="0" smtClean="0">
                <a:solidFill>
                  <a:srgbClr val="000000"/>
                </a:solidFill>
              </a:rPr>
              <a:t>CHIPPER: HPCA 2011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124078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xfrm>
            <a:off x="3124200" y="6248400"/>
            <a:ext cx="2895600" cy="395310"/>
          </a:xfrm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 dirty="0" smtClean="0">
                <a:solidFill>
                  <a:srgbClr val="000000"/>
                </a:solidFill>
              </a:rPr>
              <a:t>CHIPPER: HPCA 2011</a:t>
            </a: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592003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 dirty="0" smtClean="0">
                <a:solidFill>
                  <a:srgbClr val="000000"/>
                </a:solidFill>
              </a:rPr>
              <a:t>CHIPPER: HPCA 2011</a:t>
            </a: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398090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 dirty="0" smtClean="0">
                <a:solidFill>
                  <a:srgbClr val="000000"/>
                </a:solidFill>
              </a:rPr>
              <a:t>CHIPPER: HPCA 2011</a:t>
            </a: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14680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 dirty="0" smtClean="0">
                <a:solidFill>
                  <a:srgbClr val="000000"/>
                </a:solidFill>
              </a:rPr>
              <a:t>CHIPPER: HPCA 2011</a:t>
            </a: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986015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6520275"/>
      </p:ext>
    </p:extLst>
  </p:cSld>
  <p:clrMapOvr>
    <a:masterClrMapping/>
  </p:clrMapOvr>
  <p:transition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7009659"/>
      </p:ext>
    </p:extLst>
  </p:cSld>
  <p:clrMapOvr>
    <a:masterClrMapping/>
  </p:clrMapOvr>
  <p:transition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6516101"/>
      </p:ext>
    </p:extLst>
  </p:cSld>
  <p:clrMapOvr>
    <a:masterClrMapping/>
  </p:clrMapOvr>
  <p:transition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8908606"/>
      </p:ext>
    </p:extLst>
  </p:cSld>
  <p:clrMapOvr>
    <a:masterClrMapping/>
  </p:clrMapOvr>
  <p:transition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8834757"/>
      </p:ext>
    </p:extLst>
  </p:cSld>
  <p:clrMapOvr>
    <a:masterClrMapping/>
  </p:clrMapOvr>
  <p:transition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4874159"/>
      </p:ext>
    </p:extLst>
  </p:cSld>
  <p:clrMapOvr>
    <a:masterClrMapping/>
  </p:clrMapOvr>
  <p:transition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 sz="18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18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18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en-US" dirty="0" smtClean="0">
                <a:solidFill>
                  <a:srgbClr val="000000"/>
                </a:solidFill>
              </a:rPr>
              <a:t>CHIPPER: HPCA 2011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653001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xfrm>
            <a:off x="3124200" y="6248400"/>
            <a:ext cx="2895600" cy="395310"/>
          </a:xfrm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 dirty="0" smtClean="0">
                <a:solidFill>
                  <a:srgbClr val="000000"/>
                </a:solidFill>
              </a:rPr>
              <a:t>CHIPPER: HPCA 2011</a:t>
            </a: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216715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 dirty="0" smtClean="0">
                <a:solidFill>
                  <a:srgbClr val="000000"/>
                </a:solidFill>
              </a:rPr>
              <a:t>CHIPPER: HPCA 2011</a:t>
            </a: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747280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 dirty="0" smtClean="0">
                <a:solidFill>
                  <a:srgbClr val="000000"/>
                </a:solidFill>
              </a:rPr>
              <a:t>CHIPPER: HPCA 2011</a:t>
            </a: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529047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 dirty="0" smtClean="0">
                <a:solidFill>
                  <a:srgbClr val="000000"/>
                </a:solidFill>
              </a:rPr>
              <a:t>CHIPPER: HPCA 2011</a:t>
            </a: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965779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8099848"/>
      </p:ext>
    </p:extLst>
  </p:cSld>
  <p:clrMapOvr>
    <a:masterClrMapping/>
  </p:clrMapOvr>
  <p:transition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6400507"/>
      </p:ext>
    </p:extLst>
  </p:cSld>
  <p:clrMapOvr>
    <a:masterClrMapping/>
  </p:clrMapOvr>
  <p:transition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1203122"/>
      </p:ext>
    </p:extLst>
  </p:cSld>
  <p:clrMapOvr>
    <a:masterClrMapping/>
  </p:clrMapOvr>
  <p:transition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4916452"/>
      </p:ext>
    </p:extLst>
  </p:cSld>
  <p:clrMapOvr>
    <a:masterClrMapping/>
  </p:clrMapOvr>
  <p:transition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2530719"/>
      </p:ext>
    </p:extLst>
  </p:cSld>
  <p:clrMapOvr>
    <a:masterClrMapping/>
  </p:clrMapOvr>
  <p:transition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3159451"/>
      </p:ext>
    </p:extLst>
  </p:cSld>
  <p:clrMapOvr>
    <a:masterClrMapping/>
  </p:clrMapOvr>
  <p:transition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277938"/>
            <a:ext cx="4038600" cy="45259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77938"/>
            <a:ext cx="4038600" cy="45259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E4CA726-330A-7B4A-9880-32C2370370FA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79984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610600" cy="1066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228600" y="1371600"/>
            <a:ext cx="8610600" cy="48768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4DD8D6C-5987-5648-8819-297541CC092C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3218586"/>
      </p:ext>
    </p:extLst>
  </p:cSld>
  <p:clrMapOvr>
    <a:masterClrMapping/>
  </p:clrMapOvr>
  <p:transition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 sz="18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18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18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en-US" dirty="0" smtClean="0">
                <a:solidFill>
                  <a:srgbClr val="000000"/>
                </a:solidFill>
              </a:rPr>
              <a:t>CHIPPER: HPCA 2011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528240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xfrm>
            <a:off x="3124200" y="6248400"/>
            <a:ext cx="2895600" cy="395310"/>
          </a:xfrm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 dirty="0" smtClean="0">
                <a:solidFill>
                  <a:srgbClr val="000000"/>
                </a:solidFill>
              </a:rPr>
              <a:t>CHIPPER: HPCA 2011</a:t>
            </a: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20974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 dirty="0" smtClean="0">
                <a:solidFill>
                  <a:srgbClr val="000000"/>
                </a:solidFill>
              </a:rPr>
              <a:t>CHIPPER: HPCA 2011</a:t>
            </a: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21234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 dirty="0" smtClean="0">
                <a:solidFill>
                  <a:srgbClr val="000000"/>
                </a:solidFill>
              </a:rPr>
              <a:t>CHIPPER: HPCA 2011</a:t>
            </a: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583210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 dirty="0" smtClean="0">
                <a:solidFill>
                  <a:srgbClr val="000000"/>
                </a:solidFill>
              </a:rPr>
              <a:t>CHIPPER: HPCA 2011</a:t>
            </a: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76707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3241405"/>
      </p:ext>
    </p:extLst>
  </p:cSld>
  <p:clrMapOvr>
    <a:masterClrMapping/>
  </p:clrMapOvr>
  <p:transition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2788332"/>
      </p:ext>
    </p:extLst>
  </p:cSld>
  <p:clrMapOvr>
    <a:masterClrMapping/>
  </p:clrMapOvr>
  <p:transition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3377258"/>
      </p:ext>
    </p:extLst>
  </p:cSld>
  <p:clrMapOvr>
    <a:masterClrMapping/>
  </p:clrMapOvr>
  <p:transition/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3049563"/>
      </p:ext>
    </p:extLst>
  </p:cSld>
  <p:clrMapOvr>
    <a:masterClrMapping/>
  </p:clrMapOvr>
  <p:transition/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955933"/>
      </p:ext>
    </p:extLst>
  </p:cSld>
  <p:clrMapOvr>
    <a:masterClrMapping/>
  </p:clrMapOvr>
  <p:transition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373724"/>
      </p:ext>
    </p:extLst>
  </p:cSld>
  <p:clrMapOvr>
    <a:masterClrMapping/>
  </p:clrMapOvr>
  <p:transition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277938"/>
            <a:ext cx="4038600" cy="45259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77938"/>
            <a:ext cx="4038600" cy="45259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E4CA726-330A-7B4A-9880-32C2370370FA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2705821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610600" cy="1066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228600" y="1371600"/>
            <a:ext cx="8610600" cy="48768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4DD8D6C-5987-5648-8819-297541CC092C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775940"/>
      </p:ext>
    </p:extLst>
  </p:cSld>
  <p:clrMapOvr>
    <a:masterClrMapping/>
  </p:clrMapOvr>
  <p:transition/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 sz="18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18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18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en-US" dirty="0" smtClean="0">
                <a:solidFill>
                  <a:srgbClr val="000000"/>
                </a:solidFill>
              </a:rPr>
              <a:t>CHIPPER: HPCA 2011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988221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xfrm>
            <a:off x="3124200" y="6248400"/>
            <a:ext cx="2895600" cy="395310"/>
          </a:xfrm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 dirty="0" smtClean="0">
                <a:solidFill>
                  <a:srgbClr val="000000"/>
                </a:solidFill>
              </a:rPr>
              <a:t>CHIPPER: HPCA 2011</a:t>
            </a: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894385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 dirty="0" smtClean="0">
                <a:solidFill>
                  <a:srgbClr val="000000"/>
                </a:solidFill>
              </a:rPr>
              <a:t>CHIPPER: HPCA 2011</a:t>
            </a: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893602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 dirty="0" smtClean="0">
                <a:solidFill>
                  <a:srgbClr val="000000"/>
                </a:solidFill>
              </a:rPr>
              <a:t>CHIPPER: HPCA 2011</a:t>
            </a: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359057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 dirty="0" smtClean="0">
                <a:solidFill>
                  <a:srgbClr val="000000"/>
                </a:solidFill>
              </a:rPr>
              <a:t>CHIPPER: HPCA 2011</a:t>
            </a: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320279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971579"/>
      </p:ext>
    </p:extLst>
  </p:cSld>
  <p:clrMapOvr>
    <a:masterClrMapping/>
  </p:clrMapOvr>
  <p:transition/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7604048"/>
      </p:ext>
    </p:extLst>
  </p:cSld>
  <p:clrMapOvr>
    <a:masterClrMapping/>
  </p:clrMapOvr>
  <p:transition/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4785058"/>
      </p:ext>
    </p:extLst>
  </p:cSld>
  <p:clrMapOvr>
    <a:masterClrMapping/>
  </p:clrMapOvr>
  <p:transition/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4394502"/>
      </p:ext>
    </p:extLst>
  </p:cSld>
  <p:clrMapOvr>
    <a:masterClrMapping/>
  </p:clrMapOvr>
  <p:transition/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9960838"/>
      </p:ext>
    </p:extLst>
  </p:cSld>
  <p:clrMapOvr>
    <a:masterClrMapping/>
  </p:clrMapOvr>
  <p:transition/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3610429"/>
      </p:ext>
    </p:extLst>
  </p:cSld>
  <p:clrMapOvr>
    <a:masterClrMapping/>
  </p:clrMapOvr>
  <p:transition/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277938"/>
            <a:ext cx="4038600" cy="45259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77938"/>
            <a:ext cx="4038600" cy="45259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E4CA726-330A-7B4A-9880-32C2370370FA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5788020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610600" cy="1066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228600" y="1371600"/>
            <a:ext cx="8610600" cy="48768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4DD8D6C-5987-5648-8819-297541CC092C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9331404"/>
      </p:ext>
    </p:extLst>
  </p:cSld>
  <p:clrMapOvr>
    <a:masterClrMapping/>
  </p:clrMapOvr>
  <p:transition/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 sz="18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18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18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953350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491228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2955963"/>
      </p:ext>
    </p:extLst>
  </p:cSld>
  <p:clrMapOvr>
    <a:masterClrMapping/>
  </p:clrMapOvr>
  <p:transition/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3037748"/>
      </p:ext>
    </p:extLst>
  </p:cSld>
  <p:clrMapOvr>
    <a:masterClrMapping/>
  </p:clrMapOvr>
  <p:transition/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581313"/>
      </p:ext>
    </p:extLst>
  </p:cSld>
  <p:clrMapOvr>
    <a:masterClrMapping/>
  </p:clrMapOvr>
  <p:transition/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0529360"/>
      </p:ext>
    </p:extLst>
  </p:cSld>
  <p:clrMapOvr>
    <a:masterClrMapping/>
  </p:clrMapOvr>
  <p:transition/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9461905"/>
      </p:ext>
    </p:extLst>
  </p:cSld>
  <p:clrMapOvr>
    <a:masterClrMapping/>
  </p:clrMapOvr>
  <p:transition/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9939613"/>
      </p:ext>
    </p:extLst>
  </p:cSld>
  <p:clrMapOvr>
    <a:masterClrMapping/>
  </p:clrMapOvr>
  <p:transition/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3066591"/>
      </p:ext>
    </p:extLst>
  </p:cSld>
  <p:clrMapOvr>
    <a:masterClrMapping/>
  </p:clrMapOvr>
  <p:transition/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9202506"/>
      </p:ext>
    </p:extLst>
  </p:cSld>
  <p:clrMapOvr>
    <a:masterClrMapping/>
  </p:clrMapOvr>
  <p:transition/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2985607"/>
      </p:ext>
    </p:extLst>
  </p:cSld>
  <p:clrMapOvr>
    <a:masterClrMapping/>
  </p:clrMapOvr>
  <p:transition/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91425" tIns="45713" rIns="91425" bIns="45713"/>
          <a:lstStyle/>
          <a:p>
            <a:pPr defTabSz="914259"/>
            <a:endParaRPr lang="en-US" sz="18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25" tIns="45713" rIns="91425" bIns="45713"/>
          <a:lstStyle/>
          <a:p>
            <a:pPr defTabSz="914259">
              <a:defRPr/>
            </a:pPr>
            <a:endParaRPr lang="en-US" sz="18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25" tIns="45713" rIns="91425" bIns="45713"/>
          <a:lstStyle/>
          <a:p>
            <a:pPr defTabSz="914259">
              <a:defRPr/>
            </a:pPr>
            <a:endParaRPr lang="en-US" sz="18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1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1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25" tIns="45713" rIns="91425" bIns="45713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pPr defTabSz="914259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1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327109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773767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3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7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30" indent="0">
              <a:buNone/>
              <a:defRPr sz="1800"/>
            </a:lvl2pPr>
            <a:lvl3pPr marL="914259" indent="0">
              <a:buNone/>
              <a:defRPr sz="1600"/>
            </a:lvl3pPr>
            <a:lvl4pPr marL="1371390" indent="0">
              <a:buNone/>
              <a:defRPr sz="1400"/>
            </a:lvl4pPr>
            <a:lvl5pPr marL="1828519" indent="0">
              <a:buNone/>
              <a:defRPr sz="1400"/>
            </a:lvl5pPr>
            <a:lvl6pPr marL="2285649" indent="0">
              <a:buNone/>
              <a:defRPr sz="1400"/>
            </a:lvl6pPr>
            <a:lvl7pPr marL="2742780" indent="0">
              <a:buNone/>
              <a:defRPr sz="1400"/>
            </a:lvl7pPr>
            <a:lvl8pPr marL="3199908" indent="0">
              <a:buNone/>
              <a:defRPr sz="1400"/>
            </a:lvl8pPr>
            <a:lvl9pPr marL="3657039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688240"/>
      </p:ext>
    </p:extLst>
  </p:cSld>
  <p:clrMapOvr>
    <a:masterClrMapping/>
  </p:clrMapOvr>
  <p:transition/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0194730"/>
      </p:ext>
    </p:extLst>
  </p:cSld>
  <p:clrMapOvr>
    <a:masterClrMapping/>
  </p:clrMapOvr>
  <p:transition/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30" indent="0">
              <a:buNone/>
              <a:defRPr sz="2000" b="1"/>
            </a:lvl2pPr>
            <a:lvl3pPr marL="914259" indent="0">
              <a:buNone/>
              <a:defRPr sz="1800" b="1"/>
            </a:lvl3pPr>
            <a:lvl4pPr marL="1371390" indent="0">
              <a:buNone/>
              <a:defRPr sz="1600" b="1"/>
            </a:lvl4pPr>
            <a:lvl5pPr marL="1828519" indent="0">
              <a:buNone/>
              <a:defRPr sz="1600" b="1"/>
            </a:lvl5pPr>
            <a:lvl6pPr marL="2285649" indent="0">
              <a:buNone/>
              <a:defRPr sz="1600" b="1"/>
            </a:lvl6pPr>
            <a:lvl7pPr marL="2742780" indent="0">
              <a:buNone/>
              <a:defRPr sz="1600" b="1"/>
            </a:lvl7pPr>
            <a:lvl8pPr marL="3199908" indent="0">
              <a:buNone/>
              <a:defRPr sz="1600" b="1"/>
            </a:lvl8pPr>
            <a:lvl9pPr marL="3657039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8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30" indent="0">
              <a:buNone/>
              <a:defRPr sz="2000" b="1"/>
            </a:lvl2pPr>
            <a:lvl3pPr marL="914259" indent="0">
              <a:buNone/>
              <a:defRPr sz="1800" b="1"/>
            </a:lvl3pPr>
            <a:lvl4pPr marL="1371390" indent="0">
              <a:buNone/>
              <a:defRPr sz="1600" b="1"/>
            </a:lvl4pPr>
            <a:lvl5pPr marL="1828519" indent="0">
              <a:buNone/>
              <a:defRPr sz="1600" b="1"/>
            </a:lvl5pPr>
            <a:lvl6pPr marL="2285649" indent="0">
              <a:buNone/>
              <a:defRPr sz="1600" b="1"/>
            </a:lvl6pPr>
            <a:lvl7pPr marL="2742780" indent="0">
              <a:buNone/>
              <a:defRPr sz="1600" b="1"/>
            </a:lvl7pPr>
            <a:lvl8pPr marL="3199908" indent="0">
              <a:buNone/>
              <a:defRPr sz="1600" b="1"/>
            </a:lvl8pPr>
            <a:lvl9pPr marL="3657039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8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5280105"/>
      </p:ext>
    </p:extLst>
  </p:cSld>
  <p:clrMapOvr>
    <a:masterClrMapping/>
  </p:clrMapOvr>
  <p:transition/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9271450"/>
      </p:ext>
    </p:extLst>
  </p:cSld>
  <p:clrMapOvr>
    <a:masterClrMapping/>
  </p:clrMapOvr>
  <p:transition/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8079111"/>
      </p:ext>
    </p:extLst>
  </p:cSld>
  <p:clrMapOvr>
    <a:masterClrMapping/>
  </p:clrMapOvr>
  <p:transition/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4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4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30" indent="0">
              <a:buNone/>
              <a:defRPr sz="1200"/>
            </a:lvl2pPr>
            <a:lvl3pPr marL="914259" indent="0">
              <a:buNone/>
              <a:defRPr sz="1000"/>
            </a:lvl3pPr>
            <a:lvl4pPr marL="1371390" indent="0">
              <a:buNone/>
              <a:defRPr sz="900"/>
            </a:lvl4pPr>
            <a:lvl5pPr marL="1828519" indent="0">
              <a:buNone/>
              <a:defRPr sz="900"/>
            </a:lvl5pPr>
            <a:lvl6pPr marL="2285649" indent="0">
              <a:buNone/>
              <a:defRPr sz="900"/>
            </a:lvl6pPr>
            <a:lvl7pPr marL="2742780" indent="0">
              <a:buNone/>
              <a:defRPr sz="900"/>
            </a:lvl7pPr>
            <a:lvl8pPr marL="3199908" indent="0">
              <a:buNone/>
              <a:defRPr sz="900"/>
            </a:lvl8pPr>
            <a:lvl9pPr marL="3657039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7836252"/>
      </p:ext>
    </p:extLst>
  </p:cSld>
  <p:clrMapOvr>
    <a:masterClrMapping/>
  </p:clrMapOvr>
  <p:transition/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30" indent="0">
              <a:buNone/>
              <a:defRPr sz="2800"/>
            </a:lvl2pPr>
            <a:lvl3pPr marL="914259" indent="0">
              <a:buNone/>
              <a:defRPr sz="2400"/>
            </a:lvl3pPr>
            <a:lvl4pPr marL="1371390" indent="0">
              <a:buNone/>
              <a:defRPr sz="2000"/>
            </a:lvl4pPr>
            <a:lvl5pPr marL="1828519" indent="0">
              <a:buNone/>
              <a:defRPr sz="2000"/>
            </a:lvl5pPr>
            <a:lvl6pPr marL="2285649" indent="0">
              <a:buNone/>
              <a:defRPr sz="2000"/>
            </a:lvl6pPr>
            <a:lvl7pPr marL="2742780" indent="0">
              <a:buNone/>
              <a:defRPr sz="2000"/>
            </a:lvl7pPr>
            <a:lvl8pPr marL="3199908" indent="0">
              <a:buNone/>
              <a:defRPr sz="2000"/>
            </a:lvl8pPr>
            <a:lvl9pPr marL="3657039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30" indent="0">
              <a:buNone/>
              <a:defRPr sz="1200"/>
            </a:lvl2pPr>
            <a:lvl3pPr marL="914259" indent="0">
              <a:buNone/>
              <a:defRPr sz="1000"/>
            </a:lvl3pPr>
            <a:lvl4pPr marL="1371390" indent="0">
              <a:buNone/>
              <a:defRPr sz="900"/>
            </a:lvl4pPr>
            <a:lvl5pPr marL="1828519" indent="0">
              <a:buNone/>
              <a:defRPr sz="900"/>
            </a:lvl5pPr>
            <a:lvl6pPr marL="2285649" indent="0">
              <a:buNone/>
              <a:defRPr sz="900"/>
            </a:lvl6pPr>
            <a:lvl7pPr marL="2742780" indent="0">
              <a:buNone/>
              <a:defRPr sz="900"/>
            </a:lvl7pPr>
            <a:lvl8pPr marL="3199908" indent="0">
              <a:buNone/>
              <a:defRPr sz="900"/>
            </a:lvl8pPr>
            <a:lvl9pPr marL="3657039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02839"/>
      </p:ext>
    </p:extLst>
  </p:cSld>
  <p:clrMapOvr>
    <a:masterClrMapping/>
  </p:clrMapOvr>
  <p:transition/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3143094"/>
      </p:ext>
    </p:extLst>
  </p:cSld>
  <p:clrMapOvr>
    <a:masterClrMapping/>
  </p:clrMapOvr>
  <p:transition/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1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1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1033037"/>
      </p:ext>
    </p:extLst>
  </p:cSld>
  <p:clrMapOvr>
    <a:masterClrMapping/>
  </p:clrMapOvr>
  <p:transition/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 sz="18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18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18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803858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129761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9535829"/>
      </p:ext>
    </p:extLst>
  </p:cSld>
  <p:clrMapOvr>
    <a:masterClrMapping/>
  </p:clrMapOvr>
  <p:transition/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0583662"/>
      </p:ext>
    </p:extLst>
  </p:cSld>
  <p:clrMapOvr>
    <a:masterClrMapping/>
  </p:clrMapOvr>
  <p:transition/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1508317"/>
      </p:ext>
    </p:extLst>
  </p:cSld>
  <p:clrMapOvr>
    <a:masterClrMapping/>
  </p:clrMapOvr>
  <p:transition/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6034428"/>
      </p:ext>
    </p:extLst>
  </p:cSld>
  <p:clrMapOvr>
    <a:masterClrMapping/>
  </p:clrMapOvr>
  <p:transition/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2593471"/>
      </p:ext>
    </p:extLst>
  </p:cSld>
  <p:clrMapOvr>
    <a:masterClrMapping/>
  </p:clrMapOvr>
  <p:transition/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7257392"/>
      </p:ext>
    </p:extLst>
  </p:cSld>
  <p:clrMapOvr>
    <a:masterClrMapping/>
  </p:clrMapOvr>
  <p:transition/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6634971"/>
      </p:ext>
    </p:extLst>
  </p:cSld>
  <p:clrMapOvr>
    <a:masterClrMapping/>
  </p:clrMapOvr>
  <p:transition/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7573333"/>
      </p:ext>
    </p:extLst>
  </p:cSld>
  <p:clrMapOvr>
    <a:masterClrMapping/>
  </p:clrMapOvr>
  <p:transition/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040615"/>
      </p:ext>
    </p:extLst>
  </p:cSld>
  <p:clrMapOvr>
    <a:masterClrMapping/>
  </p:clrMapOvr>
  <p:transition/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91425" tIns="45713" rIns="91425" bIns="45713"/>
          <a:lstStyle/>
          <a:p>
            <a:pPr defTabSz="914259"/>
            <a:endParaRPr lang="en-US" sz="18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25" tIns="45713" rIns="91425" bIns="45713"/>
          <a:lstStyle/>
          <a:p>
            <a:pPr defTabSz="914259">
              <a:defRPr/>
            </a:pPr>
            <a:endParaRPr lang="en-US" sz="18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25" tIns="45713" rIns="91425" bIns="45713"/>
          <a:lstStyle/>
          <a:p>
            <a:pPr defTabSz="914259">
              <a:defRPr/>
            </a:pPr>
            <a:endParaRPr lang="en-US" sz="18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1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1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25" tIns="45713" rIns="91425" bIns="45713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pPr defTabSz="914259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1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965533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322561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3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7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30" indent="0">
              <a:buNone/>
              <a:defRPr sz="1800"/>
            </a:lvl2pPr>
            <a:lvl3pPr marL="914259" indent="0">
              <a:buNone/>
              <a:defRPr sz="1600"/>
            </a:lvl3pPr>
            <a:lvl4pPr marL="1371390" indent="0">
              <a:buNone/>
              <a:defRPr sz="1400"/>
            </a:lvl4pPr>
            <a:lvl5pPr marL="1828519" indent="0">
              <a:buNone/>
              <a:defRPr sz="1400"/>
            </a:lvl5pPr>
            <a:lvl6pPr marL="2285649" indent="0">
              <a:buNone/>
              <a:defRPr sz="1400"/>
            </a:lvl6pPr>
            <a:lvl7pPr marL="2742780" indent="0">
              <a:buNone/>
              <a:defRPr sz="1400"/>
            </a:lvl7pPr>
            <a:lvl8pPr marL="3199908" indent="0">
              <a:buNone/>
              <a:defRPr sz="1400"/>
            </a:lvl8pPr>
            <a:lvl9pPr marL="3657039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5901374"/>
      </p:ext>
    </p:extLst>
  </p:cSld>
  <p:clrMapOvr>
    <a:masterClrMapping/>
  </p:clrMapOvr>
  <p:transition/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6124686"/>
      </p:ext>
    </p:extLst>
  </p:cSld>
  <p:clrMapOvr>
    <a:masterClrMapping/>
  </p:clrMapOvr>
  <p:transition/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30" indent="0">
              <a:buNone/>
              <a:defRPr sz="2000" b="1"/>
            </a:lvl2pPr>
            <a:lvl3pPr marL="914259" indent="0">
              <a:buNone/>
              <a:defRPr sz="1800" b="1"/>
            </a:lvl3pPr>
            <a:lvl4pPr marL="1371390" indent="0">
              <a:buNone/>
              <a:defRPr sz="1600" b="1"/>
            </a:lvl4pPr>
            <a:lvl5pPr marL="1828519" indent="0">
              <a:buNone/>
              <a:defRPr sz="1600" b="1"/>
            </a:lvl5pPr>
            <a:lvl6pPr marL="2285649" indent="0">
              <a:buNone/>
              <a:defRPr sz="1600" b="1"/>
            </a:lvl6pPr>
            <a:lvl7pPr marL="2742780" indent="0">
              <a:buNone/>
              <a:defRPr sz="1600" b="1"/>
            </a:lvl7pPr>
            <a:lvl8pPr marL="3199908" indent="0">
              <a:buNone/>
              <a:defRPr sz="1600" b="1"/>
            </a:lvl8pPr>
            <a:lvl9pPr marL="3657039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8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30" indent="0">
              <a:buNone/>
              <a:defRPr sz="2000" b="1"/>
            </a:lvl2pPr>
            <a:lvl3pPr marL="914259" indent="0">
              <a:buNone/>
              <a:defRPr sz="1800" b="1"/>
            </a:lvl3pPr>
            <a:lvl4pPr marL="1371390" indent="0">
              <a:buNone/>
              <a:defRPr sz="1600" b="1"/>
            </a:lvl4pPr>
            <a:lvl5pPr marL="1828519" indent="0">
              <a:buNone/>
              <a:defRPr sz="1600" b="1"/>
            </a:lvl5pPr>
            <a:lvl6pPr marL="2285649" indent="0">
              <a:buNone/>
              <a:defRPr sz="1600" b="1"/>
            </a:lvl6pPr>
            <a:lvl7pPr marL="2742780" indent="0">
              <a:buNone/>
              <a:defRPr sz="1600" b="1"/>
            </a:lvl7pPr>
            <a:lvl8pPr marL="3199908" indent="0">
              <a:buNone/>
              <a:defRPr sz="1600" b="1"/>
            </a:lvl8pPr>
            <a:lvl9pPr marL="3657039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8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2914594"/>
      </p:ext>
    </p:extLst>
  </p:cSld>
  <p:clrMapOvr>
    <a:masterClrMapping/>
  </p:clrMapOvr>
  <p:transition/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754488"/>
      </p:ext>
    </p:extLst>
  </p:cSld>
  <p:clrMapOvr>
    <a:masterClrMapping/>
  </p:clrMapOvr>
  <p:transition/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5508347"/>
      </p:ext>
    </p:extLst>
  </p:cSld>
  <p:clrMapOvr>
    <a:masterClrMapping/>
  </p:clrMapOvr>
  <p:transition/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4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4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30" indent="0">
              <a:buNone/>
              <a:defRPr sz="1200"/>
            </a:lvl2pPr>
            <a:lvl3pPr marL="914259" indent="0">
              <a:buNone/>
              <a:defRPr sz="1000"/>
            </a:lvl3pPr>
            <a:lvl4pPr marL="1371390" indent="0">
              <a:buNone/>
              <a:defRPr sz="900"/>
            </a:lvl4pPr>
            <a:lvl5pPr marL="1828519" indent="0">
              <a:buNone/>
              <a:defRPr sz="900"/>
            </a:lvl5pPr>
            <a:lvl6pPr marL="2285649" indent="0">
              <a:buNone/>
              <a:defRPr sz="900"/>
            </a:lvl6pPr>
            <a:lvl7pPr marL="2742780" indent="0">
              <a:buNone/>
              <a:defRPr sz="900"/>
            </a:lvl7pPr>
            <a:lvl8pPr marL="3199908" indent="0">
              <a:buNone/>
              <a:defRPr sz="900"/>
            </a:lvl8pPr>
            <a:lvl9pPr marL="3657039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4449438"/>
      </p:ext>
    </p:extLst>
  </p:cSld>
  <p:clrMapOvr>
    <a:masterClrMapping/>
  </p:clrMapOvr>
  <p:transition/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30" indent="0">
              <a:buNone/>
              <a:defRPr sz="2800"/>
            </a:lvl2pPr>
            <a:lvl3pPr marL="914259" indent="0">
              <a:buNone/>
              <a:defRPr sz="2400"/>
            </a:lvl3pPr>
            <a:lvl4pPr marL="1371390" indent="0">
              <a:buNone/>
              <a:defRPr sz="2000"/>
            </a:lvl4pPr>
            <a:lvl5pPr marL="1828519" indent="0">
              <a:buNone/>
              <a:defRPr sz="2000"/>
            </a:lvl5pPr>
            <a:lvl6pPr marL="2285649" indent="0">
              <a:buNone/>
              <a:defRPr sz="2000"/>
            </a:lvl6pPr>
            <a:lvl7pPr marL="2742780" indent="0">
              <a:buNone/>
              <a:defRPr sz="2000"/>
            </a:lvl7pPr>
            <a:lvl8pPr marL="3199908" indent="0">
              <a:buNone/>
              <a:defRPr sz="2000"/>
            </a:lvl8pPr>
            <a:lvl9pPr marL="3657039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30" indent="0">
              <a:buNone/>
              <a:defRPr sz="1200"/>
            </a:lvl2pPr>
            <a:lvl3pPr marL="914259" indent="0">
              <a:buNone/>
              <a:defRPr sz="1000"/>
            </a:lvl3pPr>
            <a:lvl4pPr marL="1371390" indent="0">
              <a:buNone/>
              <a:defRPr sz="900"/>
            </a:lvl4pPr>
            <a:lvl5pPr marL="1828519" indent="0">
              <a:buNone/>
              <a:defRPr sz="900"/>
            </a:lvl5pPr>
            <a:lvl6pPr marL="2285649" indent="0">
              <a:buNone/>
              <a:defRPr sz="900"/>
            </a:lvl6pPr>
            <a:lvl7pPr marL="2742780" indent="0">
              <a:buNone/>
              <a:defRPr sz="900"/>
            </a:lvl7pPr>
            <a:lvl8pPr marL="3199908" indent="0">
              <a:buNone/>
              <a:defRPr sz="900"/>
            </a:lvl8pPr>
            <a:lvl9pPr marL="3657039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7542771"/>
      </p:ext>
    </p:extLst>
  </p:cSld>
  <p:clrMapOvr>
    <a:masterClrMapping/>
  </p:clrMapOvr>
  <p:transition/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8319188"/>
      </p:ext>
    </p:extLst>
  </p:cSld>
  <p:clrMapOvr>
    <a:masterClrMapping/>
  </p:clrMapOvr>
  <p:transition/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1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1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3766189"/>
      </p:ext>
    </p:extLst>
  </p:cSld>
  <p:clrMapOvr>
    <a:masterClrMapping/>
  </p:clrMapOvr>
  <p:transition/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 sz="18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18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18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en-US" dirty="0" smtClean="0">
                <a:solidFill>
                  <a:srgbClr val="000000"/>
                </a:solidFill>
              </a:rPr>
              <a:t>CHIPPER: HPCA 2011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790135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xfrm>
            <a:off x="3124200" y="6248400"/>
            <a:ext cx="2895600" cy="395310"/>
          </a:xfrm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 dirty="0" smtClean="0">
                <a:solidFill>
                  <a:srgbClr val="000000"/>
                </a:solidFill>
              </a:rPr>
              <a:t>CHIPPER: HPCA 2011</a:t>
            </a: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289459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 dirty="0" smtClean="0">
                <a:solidFill>
                  <a:srgbClr val="000000"/>
                </a:solidFill>
              </a:rPr>
              <a:t>CHIPPER: HPCA 2011</a:t>
            </a: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37968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 dirty="0" smtClean="0">
                <a:solidFill>
                  <a:srgbClr val="000000"/>
                </a:solidFill>
              </a:rPr>
              <a:t>CHIPPER: HPCA 2011</a:t>
            </a: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684975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 dirty="0" smtClean="0">
                <a:solidFill>
                  <a:srgbClr val="000000"/>
                </a:solidFill>
              </a:rPr>
              <a:t>CHIPPER: HPCA 2011</a:t>
            </a: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668153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0065334"/>
      </p:ext>
    </p:extLst>
  </p:cSld>
  <p:clrMapOvr>
    <a:masterClrMapping/>
  </p:clrMapOvr>
  <p:transition/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9315304"/>
      </p:ext>
    </p:extLst>
  </p:cSld>
  <p:clrMapOvr>
    <a:masterClrMapping/>
  </p:clrMapOvr>
  <p:transition/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3031560"/>
      </p:ext>
    </p:extLst>
  </p:cSld>
  <p:clrMapOvr>
    <a:masterClrMapping/>
  </p:clrMapOvr>
  <p:transition/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4889236"/>
      </p:ext>
    </p:extLst>
  </p:cSld>
  <p:clrMapOvr>
    <a:masterClrMapping/>
  </p:clrMapOvr>
  <p:transition/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3580308"/>
      </p:ext>
    </p:extLst>
  </p:cSld>
  <p:clrMapOvr>
    <a:masterClrMapping/>
  </p:clrMapOvr>
  <p:transition/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6022254"/>
      </p:ext>
    </p:extLst>
  </p:cSld>
  <p:clrMapOvr>
    <a:masterClrMapping/>
  </p:clrMapOvr>
  <p:transition/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610600" cy="1066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228600" y="1371600"/>
            <a:ext cx="8610600" cy="48768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4DD8D6C-5987-5648-8819-297541CC092C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2024256"/>
      </p:ext>
    </p:extLst>
  </p:cSld>
  <p:clrMapOvr>
    <a:masterClrMapping/>
  </p:clrMapOvr>
  <p:transition/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 sz="18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18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18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en-US" dirty="0" smtClean="0">
                <a:solidFill>
                  <a:srgbClr val="000000"/>
                </a:solidFill>
              </a:rPr>
              <a:t>CHIPPER: HPCA 2011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397420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xfrm>
            <a:off x="3124200" y="6248400"/>
            <a:ext cx="2895600" cy="395310"/>
          </a:xfrm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 dirty="0" smtClean="0">
                <a:solidFill>
                  <a:srgbClr val="000000"/>
                </a:solidFill>
              </a:rPr>
              <a:t>CHIPPER: HPCA 2011</a:t>
            </a: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799368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 dirty="0" smtClean="0">
                <a:solidFill>
                  <a:srgbClr val="000000"/>
                </a:solidFill>
              </a:rPr>
              <a:t>CHIPPER: HPCA 2011</a:t>
            </a: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261919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 dirty="0" smtClean="0">
                <a:solidFill>
                  <a:srgbClr val="000000"/>
                </a:solidFill>
              </a:rPr>
              <a:t>CHIPPER: HPCA 2011</a:t>
            </a: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460896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 dirty="0" smtClean="0">
                <a:solidFill>
                  <a:srgbClr val="000000"/>
                </a:solidFill>
              </a:rPr>
              <a:t>CHIPPER: HPCA 2011</a:t>
            </a: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038687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6239438"/>
      </p:ext>
    </p:extLst>
  </p:cSld>
  <p:clrMapOvr>
    <a:masterClrMapping/>
  </p:clrMapOvr>
  <p:transition/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1209421"/>
      </p:ext>
    </p:extLst>
  </p:cSld>
  <p:clrMapOvr>
    <a:masterClrMapping/>
  </p:clrMapOvr>
  <p:transition/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2946160"/>
      </p:ext>
    </p:extLst>
  </p:cSld>
  <p:clrMapOvr>
    <a:masterClrMapping/>
  </p:clrMapOvr>
  <p:transition/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1492570"/>
      </p:ext>
    </p:extLst>
  </p:cSld>
  <p:clrMapOvr>
    <a:masterClrMapping/>
  </p:clrMapOvr>
  <p:transition/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6726556"/>
      </p:ext>
    </p:extLst>
  </p:cSld>
  <p:clrMapOvr>
    <a:masterClrMapping/>
  </p:clrMapOvr>
  <p:transition/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6680109"/>
      </p:ext>
    </p:extLst>
  </p:cSld>
  <p:clrMapOvr>
    <a:masterClrMapping/>
  </p:clrMapOvr>
  <p:transition/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610600" cy="1066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228600" y="1371600"/>
            <a:ext cx="8610600" cy="48768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4DD8D6C-5987-5648-8819-297541CC092C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0440005"/>
      </p:ext>
    </p:extLst>
  </p:cSld>
  <p:clrMapOvr>
    <a:masterClrMapping/>
  </p:clrMapOvr>
  <p:transition/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 sz="18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18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18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488439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247262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9968678"/>
      </p:ext>
    </p:extLst>
  </p:cSld>
  <p:clrMapOvr>
    <a:masterClrMapping/>
  </p:clrMapOvr>
  <p:transition/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0369276"/>
      </p:ext>
    </p:extLst>
  </p:cSld>
  <p:clrMapOvr>
    <a:masterClrMapping/>
  </p:clrMapOvr>
  <p:transition/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0708449"/>
      </p:ext>
    </p:extLst>
  </p:cSld>
  <p:clrMapOvr>
    <a:masterClrMapping/>
  </p:clrMapOvr>
  <p:transition/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5900051"/>
      </p:ext>
    </p:extLst>
  </p:cSld>
  <p:clrMapOvr>
    <a:masterClrMapping/>
  </p:clrMapOvr>
  <p:transition/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8228641"/>
      </p:ext>
    </p:extLst>
  </p:cSld>
  <p:clrMapOvr>
    <a:masterClrMapping/>
  </p:clrMapOvr>
  <p:transition/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195488"/>
      </p:ext>
    </p:extLst>
  </p:cSld>
  <p:clrMapOvr>
    <a:masterClrMapping/>
  </p:clrMapOvr>
  <p:transition/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6395029"/>
      </p:ext>
    </p:extLst>
  </p:cSld>
  <p:clrMapOvr>
    <a:masterClrMapping/>
  </p:clrMapOvr>
  <p:transition/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3939221"/>
      </p:ext>
    </p:extLst>
  </p:cSld>
  <p:clrMapOvr>
    <a:masterClrMapping/>
  </p:clrMapOvr>
  <p:transition/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8078696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2.xml"/><Relationship Id="rId12" Type="http://schemas.openxmlformats.org/officeDocument/2006/relationships/theme" Target="../theme/theme3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/Relationships>
</file>

<file path=ppt/slideMasters/_rels/slideMaster4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3.xml"/><Relationship Id="rId12" Type="http://schemas.openxmlformats.org/officeDocument/2006/relationships/slideLayout" Target="../slideLayouts/slideLayout34.xml"/><Relationship Id="rId13" Type="http://schemas.openxmlformats.org/officeDocument/2006/relationships/slideLayout" Target="../slideLayouts/slideLayout35.xml"/><Relationship Id="rId14" Type="http://schemas.openxmlformats.org/officeDocument/2006/relationships/theme" Target="../theme/theme4.xml"/><Relationship Id="rId15" Type="http://schemas.openxmlformats.org/officeDocument/2006/relationships/image" Target="../media/image1.png"/><Relationship Id="rId1" Type="http://schemas.openxmlformats.org/officeDocument/2006/relationships/slideLayout" Target="../slideLayouts/slideLayout23.xml"/><Relationship Id="rId2" Type="http://schemas.openxmlformats.org/officeDocument/2006/relationships/slideLayout" Target="../slideLayouts/slideLayout24.xml"/><Relationship Id="rId3" Type="http://schemas.openxmlformats.org/officeDocument/2006/relationships/slideLayout" Target="../slideLayouts/slideLayout25.xml"/><Relationship Id="rId4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7.xml"/><Relationship Id="rId6" Type="http://schemas.openxmlformats.org/officeDocument/2006/relationships/slideLayout" Target="../slideLayouts/slideLayout28.xml"/><Relationship Id="rId7" Type="http://schemas.openxmlformats.org/officeDocument/2006/relationships/slideLayout" Target="../slideLayouts/slideLayout29.xml"/><Relationship Id="rId8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32.xml"/></Relationships>
</file>

<file path=ppt/slideMasters/_rels/slideMaster5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46.xml"/><Relationship Id="rId12" Type="http://schemas.openxmlformats.org/officeDocument/2006/relationships/slideLayout" Target="../slideLayouts/slideLayout47.xml"/><Relationship Id="rId13" Type="http://schemas.openxmlformats.org/officeDocument/2006/relationships/slideLayout" Target="../slideLayouts/slideLayout48.xml"/><Relationship Id="rId14" Type="http://schemas.openxmlformats.org/officeDocument/2006/relationships/theme" Target="../theme/theme5.xml"/><Relationship Id="rId15" Type="http://schemas.openxmlformats.org/officeDocument/2006/relationships/image" Target="../media/image1.png"/><Relationship Id="rId1" Type="http://schemas.openxmlformats.org/officeDocument/2006/relationships/slideLayout" Target="../slideLayouts/slideLayout36.xml"/><Relationship Id="rId2" Type="http://schemas.openxmlformats.org/officeDocument/2006/relationships/slideLayout" Target="../slideLayouts/slideLayout37.xml"/><Relationship Id="rId3" Type="http://schemas.openxmlformats.org/officeDocument/2006/relationships/slideLayout" Target="../slideLayouts/slideLayout38.xml"/><Relationship Id="rId4" Type="http://schemas.openxmlformats.org/officeDocument/2006/relationships/slideLayout" Target="../slideLayouts/slideLayout39.xml"/><Relationship Id="rId5" Type="http://schemas.openxmlformats.org/officeDocument/2006/relationships/slideLayout" Target="../slideLayouts/slideLayout40.xml"/><Relationship Id="rId6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2.xml"/><Relationship Id="rId8" Type="http://schemas.openxmlformats.org/officeDocument/2006/relationships/slideLayout" Target="../slideLayouts/slideLayout43.xml"/><Relationship Id="rId9" Type="http://schemas.openxmlformats.org/officeDocument/2006/relationships/slideLayout" Target="../slideLayouts/slideLayout44.xml"/><Relationship Id="rId10" Type="http://schemas.openxmlformats.org/officeDocument/2006/relationships/slideLayout" Target="../slideLayouts/slideLayout45.xml"/></Relationships>
</file>

<file path=ppt/slideMasters/_rels/slideMaster6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59.xml"/><Relationship Id="rId12" Type="http://schemas.openxmlformats.org/officeDocument/2006/relationships/slideLayout" Target="../slideLayouts/slideLayout60.xml"/><Relationship Id="rId13" Type="http://schemas.openxmlformats.org/officeDocument/2006/relationships/slideLayout" Target="../slideLayouts/slideLayout61.xml"/><Relationship Id="rId14" Type="http://schemas.openxmlformats.org/officeDocument/2006/relationships/theme" Target="../theme/theme6.xml"/><Relationship Id="rId15" Type="http://schemas.openxmlformats.org/officeDocument/2006/relationships/image" Target="../media/image1.png"/><Relationship Id="rId1" Type="http://schemas.openxmlformats.org/officeDocument/2006/relationships/slideLayout" Target="../slideLayouts/slideLayout49.xml"/><Relationship Id="rId2" Type="http://schemas.openxmlformats.org/officeDocument/2006/relationships/slideLayout" Target="../slideLayouts/slideLayout50.xml"/><Relationship Id="rId3" Type="http://schemas.openxmlformats.org/officeDocument/2006/relationships/slideLayout" Target="../slideLayouts/slideLayout51.xml"/><Relationship Id="rId4" Type="http://schemas.openxmlformats.org/officeDocument/2006/relationships/slideLayout" Target="../slideLayouts/slideLayout52.xml"/><Relationship Id="rId5" Type="http://schemas.openxmlformats.org/officeDocument/2006/relationships/slideLayout" Target="../slideLayouts/slideLayout53.xml"/><Relationship Id="rId6" Type="http://schemas.openxmlformats.org/officeDocument/2006/relationships/slideLayout" Target="../slideLayouts/slideLayout54.xml"/><Relationship Id="rId7" Type="http://schemas.openxmlformats.org/officeDocument/2006/relationships/slideLayout" Target="../slideLayouts/slideLayout55.xml"/><Relationship Id="rId8" Type="http://schemas.openxmlformats.org/officeDocument/2006/relationships/slideLayout" Target="../slideLayouts/slideLayout56.xml"/><Relationship Id="rId9" Type="http://schemas.openxmlformats.org/officeDocument/2006/relationships/slideLayout" Target="../slideLayouts/slideLayout57.xml"/><Relationship Id="rId10" Type="http://schemas.openxmlformats.org/officeDocument/2006/relationships/slideLayout" Target="../slideLayouts/slideLayout58.xml"/></Relationships>
</file>

<file path=ppt/slideMasters/_rels/slideMaster7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72.xml"/><Relationship Id="rId12" Type="http://schemas.openxmlformats.org/officeDocument/2006/relationships/theme" Target="../theme/theme7.xml"/><Relationship Id="rId1" Type="http://schemas.openxmlformats.org/officeDocument/2006/relationships/slideLayout" Target="../slideLayouts/slideLayout62.xml"/><Relationship Id="rId2" Type="http://schemas.openxmlformats.org/officeDocument/2006/relationships/slideLayout" Target="../slideLayouts/slideLayout63.xml"/><Relationship Id="rId3" Type="http://schemas.openxmlformats.org/officeDocument/2006/relationships/slideLayout" Target="../slideLayouts/slideLayout64.xml"/><Relationship Id="rId4" Type="http://schemas.openxmlformats.org/officeDocument/2006/relationships/slideLayout" Target="../slideLayouts/slideLayout65.xml"/><Relationship Id="rId5" Type="http://schemas.openxmlformats.org/officeDocument/2006/relationships/slideLayout" Target="../slideLayouts/slideLayout66.xml"/><Relationship Id="rId6" Type="http://schemas.openxmlformats.org/officeDocument/2006/relationships/slideLayout" Target="../slideLayouts/slideLayout67.xml"/><Relationship Id="rId7" Type="http://schemas.openxmlformats.org/officeDocument/2006/relationships/slideLayout" Target="../slideLayouts/slideLayout68.xml"/><Relationship Id="rId8" Type="http://schemas.openxmlformats.org/officeDocument/2006/relationships/slideLayout" Target="../slideLayouts/slideLayout69.xml"/><Relationship Id="rId9" Type="http://schemas.openxmlformats.org/officeDocument/2006/relationships/slideLayout" Target="../slideLayouts/slideLayout70.xml"/><Relationship Id="rId10" Type="http://schemas.openxmlformats.org/officeDocument/2006/relationships/slideLayout" Target="../slideLayouts/slideLayout71.xml"/></Relationships>
</file>

<file path=ppt/slideMasters/_rels/slideMaster8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83.xml"/><Relationship Id="rId12" Type="http://schemas.openxmlformats.org/officeDocument/2006/relationships/theme" Target="../theme/theme8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73.xml"/><Relationship Id="rId2" Type="http://schemas.openxmlformats.org/officeDocument/2006/relationships/slideLayout" Target="../slideLayouts/slideLayout74.xml"/><Relationship Id="rId3" Type="http://schemas.openxmlformats.org/officeDocument/2006/relationships/slideLayout" Target="../slideLayouts/slideLayout75.xml"/><Relationship Id="rId4" Type="http://schemas.openxmlformats.org/officeDocument/2006/relationships/slideLayout" Target="../slideLayouts/slideLayout76.xml"/><Relationship Id="rId5" Type="http://schemas.openxmlformats.org/officeDocument/2006/relationships/slideLayout" Target="../slideLayouts/slideLayout77.xml"/><Relationship Id="rId6" Type="http://schemas.openxmlformats.org/officeDocument/2006/relationships/slideLayout" Target="../slideLayouts/slideLayout78.xml"/><Relationship Id="rId7" Type="http://schemas.openxmlformats.org/officeDocument/2006/relationships/slideLayout" Target="../slideLayouts/slideLayout79.xml"/><Relationship Id="rId8" Type="http://schemas.openxmlformats.org/officeDocument/2006/relationships/slideLayout" Target="../slideLayouts/slideLayout80.xml"/><Relationship Id="rId9" Type="http://schemas.openxmlformats.org/officeDocument/2006/relationships/slideLayout" Target="../slideLayouts/slideLayout81.xml"/><Relationship Id="rId10" Type="http://schemas.openxmlformats.org/officeDocument/2006/relationships/slideLayout" Target="../slideLayouts/slideLayout82.xml"/></Relationships>
</file>

<file path=ppt/slideMasters/_rels/slideMaster9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94.xml"/><Relationship Id="rId12" Type="http://schemas.openxmlformats.org/officeDocument/2006/relationships/theme" Target="../theme/theme9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84.xml"/><Relationship Id="rId2" Type="http://schemas.openxmlformats.org/officeDocument/2006/relationships/slideLayout" Target="../slideLayouts/slideLayout85.xml"/><Relationship Id="rId3" Type="http://schemas.openxmlformats.org/officeDocument/2006/relationships/slideLayout" Target="../slideLayouts/slideLayout86.xml"/><Relationship Id="rId4" Type="http://schemas.openxmlformats.org/officeDocument/2006/relationships/slideLayout" Target="../slideLayouts/slideLayout87.xml"/><Relationship Id="rId5" Type="http://schemas.openxmlformats.org/officeDocument/2006/relationships/slideLayout" Target="../slideLayouts/slideLayout88.xml"/><Relationship Id="rId6" Type="http://schemas.openxmlformats.org/officeDocument/2006/relationships/slideLayout" Target="../slideLayouts/slideLayout89.xml"/><Relationship Id="rId7" Type="http://schemas.openxmlformats.org/officeDocument/2006/relationships/slideLayout" Target="../slideLayouts/slideLayout90.xml"/><Relationship Id="rId8" Type="http://schemas.openxmlformats.org/officeDocument/2006/relationships/slideLayout" Target="../slideLayouts/slideLayout91.xml"/><Relationship Id="rId9" Type="http://schemas.openxmlformats.org/officeDocument/2006/relationships/slideLayout" Target="../slideLayouts/slideLayout92.xml"/><Relationship Id="rId10" Type="http://schemas.openxmlformats.org/officeDocument/2006/relationships/slideLayout" Target="../slideLayouts/slideLayout93.xml"/></Relationships>
</file>

<file path=ppt/slideMasters/_rels/slideMaster10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05.xml"/><Relationship Id="rId12" Type="http://schemas.openxmlformats.org/officeDocument/2006/relationships/theme" Target="../theme/theme10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95.xml"/><Relationship Id="rId2" Type="http://schemas.openxmlformats.org/officeDocument/2006/relationships/slideLayout" Target="../slideLayouts/slideLayout96.xml"/><Relationship Id="rId3" Type="http://schemas.openxmlformats.org/officeDocument/2006/relationships/slideLayout" Target="../slideLayouts/slideLayout97.xml"/><Relationship Id="rId4" Type="http://schemas.openxmlformats.org/officeDocument/2006/relationships/slideLayout" Target="../slideLayouts/slideLayout98.xml"/><Relationship Id="rId5" Type="http://schemas.openxmlformats.org/officeDocument/2006/relationships/slideLayout" Target="../slideLayouts/slideLayout99.xml"/><Relationship Id="rId6" Type="http://schemas.openxmlformats.org/officeDocument/2006/relationships/slideLayout" Target="../slideLayouts/slideLayout100.xml"/><Relationship Id="rId7" Type="http://schemas.openxmlformats.org/officeDocument/2006/relationships/slideLayout" Target="../slideLayouts/slideLayout101.xml"/><Relationship Id="rId8" Type="http://schemas.openxmlformats.org/officeDocument/2006/relationships/slideLayout" Target="../slideLayouts/slideLayout102.xml"/><Relationship Id="rId9" Type="http://schemas.openxmlformats.org/officeDocument/2006/relationships/slideLayout" Target="../slideLayouts/slideLayout103.xml"/><Relationship Id="rId10" Type="http://schemas.openxmlformats.org/officeDocument/2006/relationships/slideLayout" Target="../slideLayouts/slideLayout104.xml"/></Relationships>
</file>

<file path=ppt/slideMasters/_rels/slideMaster1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6.xml"/><Relationship Id="rId12" Type="http://schemas.openxmlformats.org/officeDocument/2006/relationships/slideLayout" Target="../slideLayouts/slideLayout117.xml"/><Relationship Id="rId13" Type="http://schemas.openxmlformats.org/officeDocument/2006/relationships/theme" Target="../theme/theme11.xml"/><Relationship Id="rId14" Type="http://schemas.openxmlformats.org/officeDocument/2006/relationships/image" Target="../media/image1.png"/><Relationship Id="rId1" Type="http://schemas.openxmlformats.org/officeDocument/2006/relationships/slideLayout" Target="../slideLayouts/slideLayout106.xml"/><Relationship Id="rId2" Type="http://schemas.openxmlformats.org/officeDocument/2006/relationships/slideLayout" Target="../slideLayouts/slideLayout107.xml"/><Relationship Id="rId3" Type="http://schemas.openxmlformats.org/officeDocument/2006/relationships/slideLayout" Target="../slideLayouts/slideLayout108.xml"/><Relationship Id="rId4" Type="http://schemas.openxmlformats.org/officeDocument/2006/relationships/slideLayout" Target="../slideLayouts/slideLayout109.xml"/><Relationship Id="rId5" Type="http://schemas.openxmlformats.org/officeDocument/2006/relationships/slideLayout" Target="../slideLayouts/slideLayout110.xml"/><Relationship Id="rId6" Type="http://schemas.openxmlformats.org/officeDocument/2006/relationships/slideLayout" Target="../slideLayouts/slideLayout111.xml"/><Relationship Id="rId7" Type="http://schemas.openxmlformats.org/officeDocument/2006/relationships/slideLayout" Target="../slideLayouts/slideLayout112.xml"/><Relationship Id="rId8" Type="http://schemas.openxmlformats.org/officeDocument/2006/relationships/slideLayout" Target="../slideLayouts/slideLayout113.xml"/><Relationship Id="rId9" Type="http://schemas.openxmlformats.org/officeDocument/2006/relationships/slideLayout" Target="../slideLayouts/slideLayout114.xml"/><Relationship Id="rId10" Type="http://schemas.openxmlformats.org/officeDocument/2006/relationships/slideLayout" Target="../slideLayouts/slideLayout115.xml"/></Relationships>
</file>

<file path=ppt/slideMasters/_rels/slideMaster1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28.xml"/><Relationship Id="rId12" Type="http://schemas.openxmlformats.org/officeDocument/2006/relationships/slideLayout" Target="../slideLayouts/slideLayout129.xml"/><Relationship Id="rId13" Type="http://schemas.openxmlformats.org/officeDocument/2006/relationships/theme" Target="../theme/theme12.xml"/><Relationship Id="rId14" Type="http://schemas.openxmlformats.org/officeDocument/2006/relationships/image" Target="../media/image1.png"/><Relationship Id="rId1" Type="http://schemas.openxmlformats.org/officeDocument/2006/relationships/slideLayout" Target="../slideLayouts/slideLayout118.xml"/><Relationship Id="rId2" Type="http://schemas.openxmlformats.org/officeDocument/2006/relationships/slideLayout" Target="../slideLayouts/slideLayout119.xml"/><Relationship Id="rId3" Type="http://schemas.openxmlformats.org/officeDocument/2006/relationships/slideLayout" Target="../slideLayouts/slideLayout120.xml"/><Relationship Id="rId4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3.xml"/><Relationship Id="rId7" Type="http://schemas.openxmlformats.org/officeDocument/2006/relationships/slideLayout" Target="../slideLayouts/slideLayout124.xml"/><Relationship Id="rId8" Type="http://schemas.openxmlformats.org/officeDocument/2006/relationships/slideLayout" Target="../slideLayouts/slideLayout125.xml"/><Relationship Id="rId9" Type="http://schemas.openxmlformats.org/officeDocument/2006/relationships/slideLayout" Target="../slideLayouts/slideLayout126.xml"/><Relationship Id="rId10" Type="http://schemas.openxmlformats.org/officeDocument/2006/relationships/slideLayout" Target="../slideLayouts/slideLayout127.xml"/></Relationships>
</file>

<file path=ppt/slideMasters/_rels/slideMaster13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40.xml"/><Relationship Id="rId12" Type="http://schemas.openxmlformats.org/officeDocument/2006/relationships/theme" Target="../theme/theme13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30.xml"/><Relationship Id="rId2" Type="http://schemas.openxmlformats.org/officeDocument/2006/relationships/slideLayout" Target="../slideLayouts/slideLayout131.xml"/><Relationship Id="rId3" Type="http://schemas.openxmlformats.org/officeDocument/2006/relationships/slideLayout" Target="../slideLayouts/slideLayout132.xml"/><Relationship Id="rId4" Type="http://schemas.openxmlformats.org/officeDocument/2006/relationships/slideLayout" Target="../slideLayouts/slideLayout133.xml"/><Relationship Id="rId5" Type="http://schemas.openxmlformats.org/officeDocument/2006/relationships/slideLayout" Target="../slideLayouts/slideLayout134.xml"/><Relationship Id="rId6" Type="http://schemas.openxmlformats.org/officeDocument/2006/relationships/slideLayout" Target="../slideLayouts/slideLayout135.xml"/><Relationship Id="rId7" Type="http://schemas.openxmlformats.org/officeDocument/2006/relationships/slideLayout" Target="../slideLayouts/slideLayout136.xml"/><Relationship Id="rId8" Type="http://schemas.openxmlformats.org/officeDocument/2006/relationships/slideLayout" Target="../slideLayouts/slideLayout137.xml"/><Relationship Id="rId9" Type="http://schemas.openxmlformats.org/officeDocument/2006/relationships/slideLayout" Target="../slideLayouts/slideLayout138.xml"/><Relationship Id="rId10" Type="http://schemas.openxmlformats.org/officeDocument/2006/relationships/slideLayout" Target="../slideLayouts/slideLayout13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1"/>
            <a:ext cx="8610600" cy="75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908721"/>
            <a:ext cx="8610600" cy="5339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Click to edit Master text styles</a:t>
            </a:r>
          </a:p>
          <a:p>
            <a:pPr lvl="1"/>
            <a:r>
              <a:rPr lang="en-US" altLang="en-US" dirty="0" smtClean="0"/>
              <a:t>Second level</a:t>
            </a:r>
          </a:p>
          <a:p>
            <a:pPr lvl="2"/>
            <a:r>
              <a:rPr lang="en-US" altLang="en-US" dirty="0" smtClean="0"/>
              <a:t>Third level</a:t>
            </a:r>
          </a:p>
          <a:p>
            <a:pPr lvl="3"/>
            <a:r>
              <a:rPr lang="en-US" altLang="en-US" dirty="0" smtClean="0"/>
              <a:t>Fourth level</a:t>
            </a:r>
          </a:p>
          <a:p>
            <a:pPr lvl="4"/>
            <a:r>
              <a:rPr lang="en-US" altLang="en-US" dirty="0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r>
              <a:rPr lang="en-US" altLang="en-US" dirty="0" smtClean="0"/>
              <a:t>CHIPPER: HPCA 2011</a:t>
            </a:r>
            <a:endParaRPr lang="en-US" altLang="en-US" dirty="0"/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180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/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bg1">
            <a:lumMod val="50000"/>
          </a:schemeClr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bg1">
            <a:lumMod val="65000"/>
          </a:schemeClr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248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1800">
              <a:solidFill>
                <a:srgbClr val="000000"/>
              </a:solidFill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1800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transition/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1"/>
            <a:ext cx="8610600" cy="75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908721"/>
            <a:ext cx="8610600" cy="5339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Click to edit Master text styles</a:t>
            </a:r>
          </a:p>
          <a:p>
            <a:pPr lvl="1"/>
            <a:r>
              <a:rPr lang="en-US" altLang="en-US" dirty="0" smtClean="0"/>
              <a:t>Second level</a:t>
            </a:r>
          </a:p>
          <a:p>
            <a:pPr lvl="2"/>
            <a:r>
              <a:rPr lang="en-US" altLang="en-US" dirty="0" smtClean="0"/>
              <a:t>Third level</a:t>
            </a:r>
          </a:p>
          <a:p>
            <a:pPr lvl="3"/>
            <a:r>
              <a:rPr lang="en-US" altLang="en-US" dirty="0" smtClean="0"/>
              <a:t>Fourth level</a:t>
            </a:r>
          </a:p>
          <a:p>
            <a:pPr lvl="4"/>
            <a:r>
              <a:rPr lang="en-US" altLang="en-US" dirty="0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r>
              <a:rPr lang="en-US" altLang="en-US" dirty="0" smtClean="0">
                <a:solidFill>
                  <a:srgbClr val="000000"/>
                </a:solidFill>
              </a:rPr>
              <a:t>CHIPPER: HPCA 2011</a:t>
            </a:r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248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18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1800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285722" y="6357959"/>
            <a:ext cx="1347679" cy="3899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211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</p:sldLayoutIdLst>
  <p:transition/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1"/>
            <a:ext cx="8610600" cy="75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908721"/>
            <a:ext cx="8610600" cy="5339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Click to edit Master text styles</a:t>
            </a:r>
          </a:p>
          <a:p>
            <a:pPr lvl="1"/>
            <a:r>
              <a:rPr lang="en-US" altLang="en-US" dirty="0" smtClean="0"/>
              <a:t>Second level</a:t>
            </a:r>
          </a:p>
          <a:p>
            <a:pPr lvl="2"/>
            <a:r>
              <a:rPr lang="en-US" altLang="en-US" dirty="0" smtClean="0"/>
              <a:t>Third level</a:t>
            </a:r>
          </a:p>
          <a:p>
            <a:pPr lvl="3"/>
            <a:r>
              <a:rPr lang="en-US" altLang="en-US" dirty="0" smtClean="0"/>
              <a:t>Fourth level</a:t>
            </a:r>
          </a:p>
          <a:p>
            <a:pPr lvl="4"/>
            <a:r>
              <a:rPr lang="en-US" altLang="en-US" dirty="0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r>
              <a:rPr lang="en-US" altLang="en-US" dirty="0" smtClean="0">
                <a:solidFill>
                  <a:srgbClr val="000000"/>
                </a:solidFill>
              </a:rPr>
              <a:t>CHIPPER: HPCA 2011</a:t>
            </a:r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248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18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1800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5" cstate="print"/>
          <a:stretch>
            <a:fillRect/>
          </a:stretch>
        </p:blipFill>
        <p:spPr>
          <a:xfrm>
            <a:off x="285722" y="6357959"/>
            <a:ext cx="1347679" cy="3899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38415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8" r:id="rId1"/>
    <p:sldLayoutId id="2147483739" r:id="rId2"/>
    <p:sldLayoutId id="2147483740" r:id="rId3"/>
    <p:sldLayoutId id="2147483741" r:id="rId4"/>
    <p:sldLayoutId id="2147483742" r:id="rId5"/>
    <p:sldLayoutId id="2147483743" r:id="rId6"/>
    <p:sldLayoutId id="2147483744" r:id="rId7"/>
    <p:sldLayoutId id="2147483745" r:id="rId8"/>
    <p:sldLayoutId id="2147483746" r:id="rId9"/>
    <p:sldLayoutId id="2147483747" r:id="rId10"/>
    <p:sldLayoutId id="2147483748" r:id="rId11"/>
    <p:sldLayoutId id="2147483749" r:id="rId12"/>
    <p:sldLayoutId id="2147483750" r:id="rId13"/>
  </p:sldLayoutIdLst>
  <p:transition/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1"/>
            <a:ext cx="8610600" cy="75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908721"/>
            <a:ext cx="8610600" cy="5339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Click to edit Master text styles</a:t>
            </a:r>
          </a:p>
          <a:p>
            <a:pPr lvl="1"/>
            <a:r>
              <a:rPr lang="en-US" altLang="en-US" dirty="0" smtClean="0"/>
              <a:t>Second level</a:t>
            </a:r>
          </a:p>
          <a:p>
            <a:pPr lvl="2"/>
            <a:r>
              <a:rPr lang="en-US" altLang="en-US" dirty="0" smtClean="0"/>
              <a:t>Third level</a:t>
            </a:r>
          </a:p>
          <a:p>
            <a:pPr lvl="3"/>
            <a:r>
              <a:rPr lang="en-US" altLang="en-US" dirty="0" smtClean="0"/>
              <a:t>Fourth level</a:t>
            </a:r>
          </a:p>
          <a:p>
            <a:pPr lvl="4"/>
            <a:r>
              <a:rPr lang="en-US" altLang="en-US" dirty="0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r>
              <a:rPr lang="en-US" altLang="en-US" dirty="0" smtClean="0">
                <a:solidFill>
                  <a:srgbClr val="000000"/>
                </a:solidFill>
              </a:rPr>
              <a:t>CHIPPER: HPCA 2011</a:t>
            </a:r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248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18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1800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5" cstate="print"/>
          <a:stretch>
            <a:fillRect/>
          </a:stretch>
        </p:blipFill>
        <p:spPr>
          <a:xfrm>
            <a:off x="285722" y="6357959"/>
            <a:ext cx="1347679" cy="3899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91868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4" r:id="rId1"/>
    <p:sldLayoutId id="2147483765" r:id="rId2"/>
    <p:sldLayoutId id="2147483766" r:id="rId3"/>
    <p:sldLayoutId id="2147483767" r:id="rId4"/>
    <p:sldLayoutId id="2147483768" r:id="rId5"/>
    <p:sldLayoutId id="2147483769" r:id="rId6"/>
    <p:sldLayoutId id="2147483770" r:id="rId7"/>
    <p:sldLayoutId id="2147483771" r:id="rId8"/>
    <p:sldLayoutId id="2147483772" r:id="rId9"/>
    <p:sldLayoutId id="2147483773" r:id="rId10"/>
    <p:sldLayoutId id="2147483774" r:id="rId11"/>
    <p:sldLayoutId id="2147483775" r:id="rId12"/>
    <p:sldLayoutId id="2147483776" r:id="rId13"/>
  </p:sldLayoutIdLst>
  <p:transition/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1"/>
            <a:ext cx="8610600" cy="75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908721"/>
            <a:ext cx="8610600" cy="5339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Click to edit Master text styles</a:t>
            </a:r>
          </a:p>
          <a:p>
            <a:pPr lvl="1"/>
            <a:r>
              <a:rPr lang="en-US" altLang="en-US" dirty="0" smtClean="0"/>
              <a:t>Second level</a:t>
            </a:r>
          </a:p>
          <a:p>
            <a:pPr lvl="2"/>
            <a:r>
              <a:rPr lang="en-US" altLang="en-US" dirty="0" smtClean="0"/>
              <a:t>Third level</a:t>
            </a:r>
          </a:p>
          <a:p>
            <a:pPr lvl="3"/>
            <a:r>
              <a:rPr lang="en-US" altLang="en-US" dirty="0" smtClean="0"/>
              <a:t>Fourth level</a:t>
            </a:r>
          </a:p>
          <a:p>
            <a:pPr lvl="4"/>
            <a:r>
              <a:rPr lang="en-US" altLang="en-US" dirty="0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r>
              <a:rPr lang="en-US" altLang="en-US" dirty="0" smtClean="0">
                <a:solidFill>
                  <a:srgbClr val="000000"/>
                </a:solidFill>
              </a:rPr>
              <a:t>CHIPPER: HPCA 2011</a:t>
            </a:r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248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18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1800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5" cstate="print"/>
          <a:stretch>
            <a:fillRect/>
          </a:stretch>
        </p:blipFill>
        <p:spPr>
          <a:xfrm>
            <a:off x="285722" y="6357959"/>
            <a:ext cx="1347679" cy="3899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80377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8" r:id="rId1"/>
    <p:sldLayoutId id="2147483779" r:id="rId2"/>
    <p:sldLayoutId id="2147483780" r:id="rId3"/>
    <p:sldLayoutId id="2147483781" r:id="rId4"/>
    <p:sldLayoutId id="2147483782" r:id="rId5"/>
    <p:sldLayoutId id="2147483783" r:id="rId6"/>
    <p:sldLayoutId id="2147483784" r:id="rId7"/>
    <p:sldLayoutId id="2147483785" r:id="rId8"/>
    <p:sldLayoutId id="2147483786" r:id="rId9"/>
    <p:sldLayoutId id="2147483787" r:id="rId10"/>
    <p:sldLayoutId id="2147483788" r:id="rId11"/>
    <p:sldLayoutId id="2147483789" r:id="rId12"/>
    <p:sldLayoutId id="2147483790" r:id="rId13"/>
  </p:sldLayoutIdLst>
  <p:transition/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1"/>
            <a:ext cx="8610600" cy="75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908721"/>
            <a:ext cx="8610600" cy="5339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Click to edit Master text styles</a:t>
            </a:r>
          </a:p>
          <a:p>
            <a:pPr lvl="1"/>
            <a:r>
              <a:rPr lang="en-US" altLang="en-US" dirty="0" smtClean="0"/>
              <a:t>Second level</a:t>
            </a:r>
          </a:p>
          <a:p>
            <a:pPr lvl="2"/>
            <a:r>
              <a:rPr lang="en-US" altLang="en-US" dirty="0" smtClean="0"/>
              <a:t>Third level</a:t>
            </a:r>
          </a:p>
          <a:p>
            <a:pPr lvl="3"/>
            <a:r>
              <a:rPr lang="en-US" altLang="en-US" dirty="0" smtClean="0"/>
              <a:t>Fourth level</a:t>
            </a:r>
          </a:p>
          <a:p>
            <a:pPr lvl="4"/>
            <a:r>
              <a:rPr lang="en-US" altLang="en-US" dirty="0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248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18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1800">
              <a:solidFill>
                <a:srgbClr val="000000"/>
              </a:solidFill>
              <a:latin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16757745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4" r:id="rId1"/>
    <p:sldLayoutId id="2147483805" r:id="rId2"/>
    <p:sldLayoutId id="2147483806" r:id="rId3"/>
    <p:sldLayoutId id="2147483807" r:id="rId4"/>
    <p:sldLayoutId id="2147483808" r:id="rId5"/>
    <p:sldLayoutId id="2147483809" r:id="rId6"/>
    <p:sldLayoutId id="2147483810" r:id="rId7"/>
    <p:sldLayoutId id="2147483811" r:id="rId8"/>
    <p:sldLayoutId id="2147483812" r:id="rId9"/>
    <p:sldLayoutId id="2147483813" r:id="rId10"/>
    <p:sldLayoutId id="2147483814" r:id="rId11"/>
  </p:sldLayoutIdLst>
  <p:transition/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1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5" tIns="45713" rIns="91425" bIns="4571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5" tIns="45713" rIns="91425" bIns="4571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1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5" tIns="45713" rIns="91425" bIns="45713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pPr defTabSz="914259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5" tIns="45713" rIns="91425" bIns="45713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pPr defTabSz="914259"/>
            <a:fld id="{6F400BD0-49BF-48FC-8114-37C1D4F5AB3D}" type="slidenum">
              <a:rPr lang="en-US" altLang="en-US" smtClean="0">
                <a:solidFill>
                  <a:srgbClr val="000000"/>
                </a:solidFill>
              </a:rPr>
              <a:pPr defTabSz="914259"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248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25" tIns="45713" rIns="91425" bIns="45713"/>
          <a:lstStyle/>
          <a:p>
            <a:pPr defTabSz="914259">
              <a:defRPr/>
            </a:pPr>
            <a:endParaRPr lang="en-US" sz="18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25" tIns="45713" rIns="91425" bIns="45713"/>
          <a:lstStyle/>
          <a:p>
            <a:pPr defTabSz="914259">
              <a:defRPr/>
            </a:pPr>
            <a:endParaRPr lang="en-US" sz="1800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3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53366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6" r:id="rId1"/>
    <p:sldLayoutId id="2147483817" r:id="rId2"/>
    <p:sldLayoutId id="2147483818" r:id="rId3"/>
    <p:sldLayoutId id="2147483819" r:id="rId4"/>
    <p:sldLayoutId id="2147483820" r:id="rId5"/>
    <p:sldLayoutId id="2147483821" r:id="rId6"/>
    <p:sldLayoutId id="2147483822" r:id="rId7"/>
    <p:sldLayoutId id="2147483823" r:id="rId8"/>
    <p:sldLayoutId id="2147483824" r:id="rId9"/>
    <p:sldLayoutId id="2147483825" r:id="rId10"/>
    <p:sldLayoutId id="2147483826" r:id="rId11"/>
  </p:sldLayoutIdLst>
  <p:transition/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13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259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39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519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848" indent="-34284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822" indent="-32538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193" indent="-350784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645" indent="-315865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0905" indent="-339674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036" indent="-339674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164" indent="-339674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295" indent="-339674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423" indent="-339674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30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59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90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519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649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780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908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039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18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1800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51379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8" r:id="rId1"/>
    <p:sldLayoutId id="2147483829" r:id="rId2"/>
    <p:sldLayoutId id="2147483830" r:id="rId3"/>
    <p:sldLayoutId id="2147483831" r:id="rId4"/>
    <p:sldLayoutId id="2147483832" r:id="rId5"/>
    <p:sldLayoutId id="2147483833" r:id="rId6"/>
    <p:sldLayoutId id="2147483834" r:id="rId7"/>
    <p:sldLayoutId id="2147483835" r:id="rId8"/>
    <p:sldLayoutId id="2147483836" r:id="rId9"/>
    <p:sldLayoutId id="2147483837" r:id="rId10"/>
    <p:sldLayoutId id="2147483838" r:id="rId11"/>
  </p:sldLayoutIdLst>
  <p:transition/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1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5" tIns="45713" rIns="91425" bIns="4571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5" tIns="45713" rIns="91425" bIns="4571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1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5" tIns="45713" rIns="91425" bIns="45713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pPr defTabSz="914259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5" tIns="45713" rIns="91425" bIns="45713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pPr defTabSz="914259"/>
            <a:fld id="{6F400BD0-49BF-48FC-8114-37C1D4F5AB3D}" type="slidenum">
              <a:rPr lang="en-US" altLang="en-US" smtClean="0">
                <a:solidFill>
                  <a:srgbClr val="000000"/>
                </a:solidFill>
              </a:rPr>
              <a:pPr defTabSz="914259"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25" tIns="45713" rIns="91425" bIns="45713"/>
          <a:lstStyle/>
          <a:p>
            <a:pPr defTabSz="914259">
              <a:defRPr/>
            </a:pPr>
            <a:endParaRPr lang="en-US" sz="18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25" tIns="45713" rIns="91425" bIns="45713"/>
          <a:lstStyle/>
          <a:p>
            <a:pPr defTabSz="914259">
              <a:defRPr/>
            </a:pPr>
            <a:endParaRPr lang="en-US" sz="1800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3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44940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3" r:id="rId1"/>
    <p:sldLayoutId id="2147483854" r:id="rId2"/>
    <p:sldLayoutId id="2147483855" r:id="rId3"/>
    <p:sldLayoutId id="2147483856" r:id="rId4"/>
    <p:sldLayoutId id="2147483857" r:id="rId5"/>
    <p:sldLayoutId id="2147483858" r:id="rId6"/>
    <p:sldLayoutId id="2147483859" r:id="rId7"/>
    <p:sldLayoutId id="2147483860" r:id="rId8"/>
    <p:sldLayoutId id="2147483861" r:id="rId9"/>
    <p:sldLayoutId id="2147483862" r:id="rId10"/>
    <p:sldLayoutId id="2147483863" r:id="rId11"/>
  </p:sldLayoutIdLst>
  <p:transition/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13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259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39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519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848" indent="-34284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822" indent="-32538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193" indent="-350784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645" indent="-315865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0905" indent="-339674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036" indent="-339674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164" indent="-339674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295" indent="-339674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423" indent="-339674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30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59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90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519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649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780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908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039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1"/>
            <a:ext cx="8610600" cy="75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908721"/>
            <a:ext cx="8610600" cy="5339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Click to edit Master text styles</a:t>
            </a:r>
          </a:p>
          <a:p>
            <a:pPr lvl="1"/>
            <a:r>
              <a:rPr lang="en-US" altLang="en-US" dirty="0" smtClean="0"/>
              <a:t>Second level</a:t>
            </a:r>
          </a:p>
          <a:p>
            <a:pPr lvl="2"/>
            <a:r>
              <a:rPr lang="en-US" altLang="en-US" dirty="0" smtClean="0"/>
              <a:t>Third level</a:t>
            </a:r>
          </a:p>
          <a:p>
            <a:pPr lvl="3"/>
            <a:r>
              <a:rPr lang="en-US" altLang="en-US" dirty="0" smtClean="0"/>
              <a:t>Fourth level</a:t>
            </a:r>
          </a:p>
          <a:p>
            <a:pPr lvl="4"/>
            <a:r>
              <a:rPr lang="en-US" altLang="en-US" dirty="0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r>
              <a:rPr lang="en-US" altLang="en-US" dirty="0" smtClean="0">
                <a:solidFill>
                  <a:srgbClr val="000000"/>
                </a:solidFill>
              </a:rPr>
              <a:t>CHIPPER: HPCA 2011</a:t>
            </a:r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248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18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1800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285722" y="6357959"/>
            <a:ext cx="1347679" cy="3899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90746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8" r:id="rId1"/>
    <p:sldLayoutId id="2147483879" r:id="rId2"/>
    <p:sldLayoutId id="2147483880" r:id="rId3"/>
    <p:sldLayoutId id="2147483881" r:id="rId4"/>
    <p:sldLayoutId id="2147483882" r:id="rId5"/>
    <p:sldLayoutId id="2147483883" r:id="rId6"/>
    <p:sldLayoutId id="2147483884" r:id="rId7"/>
    <p:sldLayoutId id="2147483885" r:id="rId8"/>
    <p:sldLayoutId id="2147483886" r:id="rId9"/>
    <p:sldLayoutId id="2147483887" r:id="rId10"/>
    <p:sldLayoutId id="2147483888" r:id="rId11"/>
    <p:sldLayoutId id="2147483889" r:id="rId12"/>
  </p:sldLayoutIdLst>
  <p:transition/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1"/>
            <a:ext cx="8610600" cy="75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908721"/>
            <a:ext cx="8610600" cy="5339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Click to edit Master text styles</a:t>
            </a:r>
          </a:p>
          <a:p>
            <a:pPr lvl="1"/>
            <a:r>
              <a:rPr lang="en-US" altLang="en-US" dirty="0" smtClean="0"/>
              <a:t>Second level</a:t>
            </a:r>
          </a:p>
          <a:p>
            <a:pPr lvl="2"/>
            <a:r>
              <a:rPr lang="en-US" altLang="en-US" dirty="0" smtClean="0"/>
              <a:t>Third level</a:t>
            </a:r>
          </a:p>
          <a:p>
            <a:pPr lvl="3"/>
            <a:r>
              <a:rPr lang="en-US" altLang="en-US" dirty="0" smtClean="0"/>
              <a:t>Fourth level</a:t>
            </a:r>
          </a:p>
          <a:p>
            <a:pPr lvl="4"/>
            <a:r>
              <a:rPr lang="en-US" altLang="en-US" dirty="0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r>
              <a:rPr lang="en-US" altLang="en-US" dirty="0" smtClean="0">
                <a:solidFill>
                  <a:srgbClr val="000000"/>
                </a:solidFill>
              </a:rPr>
              <a:t>CHIPPER: HPCA 2011</a:t>
            </a:r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248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18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1800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285722" y="6357959"/>
            <a:ext cx="1347679" cy="3899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35313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1" r:id="rId1"/>
    <p:sldLayoutId id="2147483892" r:id="rId2"/>
    <p:sldLayoutId id="2147483893" r:id="rId3"/>
    <p:sldLayoutId id="2147483894" r:id="rId4"/>
    <p:sldLayoutId id="2147483895" r:id="rId5"/>
    <p:sldLayoutId id="2147483896" r:id="rId6"/>
    <p:sldLayoutId id="2147483897" r:id="rId7"/>
    <p:sldLayoutId id="2147483898" r:id="rId8"/>
    <p:sldLayoutId id="2147483899" r:id="rId9"/>
    <p:sldLayoutId id="2147483900" r:id="rId10"/>
    <p:sldLayoutId id="2147483901" r:id="rId11"/>
    <p:sldLayoutId id="2147483902" r:id="rId12"/>
  </p:sldLayoutIdLst>
  <p:transition/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1800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1800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71071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8" r:id="rId1"/>
    <p:sldLayoutId id="2147483929" r:id="rId2"/>
    <p:sldLayoutId id="2147483930" r:id="rId3"/>
    <p:sldLayoutId id="2147483931" r:id="rId4"/>
    <p:sldLayoutId id="2147483932" r:id="rId5"/>
    <p:sldLayoutId id="2147483933" r:id="rId6"/>
    <p:sldLayoutId id="2147483934" r:id="rId7"/>
    <p:sldLayoutId id="2147483935" r:id="rId8"/>
    <p:sldLayoutId id="2147483936" r:id="rId9"/>
    <p:sldLayoutId id="2147483937" r:id="rId10"/>
    <p:sldLayoutId id="2147483938" r:id="rId11"/>
  </p:sldLayoutIdLst>
  <p:transition/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4" Type="http://schemas.openxmlformats.org/officeDocument/2006/relationships/image" Target="../media/image3.jpeg"/><Relationship Id="rId5" Type="http://schemas.openxmlformats.org/officeDocument/2006/relationships/image" Target="../media/image4.jpg"/><Relationship Id="rId6" Type="http://schemas.openxmlformats.org/officeDocument/2006/relationships/image" Target="../media/image5.jpg"/><Relationship Id="rId7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0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4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4" Type="http://schemas.openxmlformats.org/officeDocument/2006/relationships/image" Target="../media/image10.png"/><Relationship Id="rId5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0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4" Type="http://schemas.openxmlformats.org/officeDocument/2006/relationships/image" Target="../media/image14.png"/><Relationship Id="rId5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CMU-SAFARI/UHMEM" TargetMode="External"/><Relationship Id="rId4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4" Type="http://schemas.openxmlformats.org/officeDocument/2006/relationships/image" Target="NULL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4" Type="http://schemas.openxmlformats.org/officeDocument/2006/relationships/image" Target="../media/image3.jpeg"/><Relationship Id="rId5" Type="http://schemas.openxmlformats.org/officeDocument/2006/relationships/image" Target="../media/image4.jpg"/><Relationship Id="rId6" Type="http://schemas.openxmlformats.org/officeDocument/2006/relationships/image" Target="../media/image5.jpg"/><Relationship Id="rId7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emf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emf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emf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emf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4" Type="http://schemas.openxmlformats.org/officeDocument/2006/relationships/image" Target="../media/image12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emf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pn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pn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21.pn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0.png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858242"/>
            <a:ext cx="9144000" cy="1676400"/>
          </a:xfrm>
        </p:spPr>
        <p:txBody>
          <a:bodyPr lIns="0" rIns="0"/>
          <a:lstStyle/>
          <a:p>
            <a:pPr algn="ctr"/>
            <a:r>
              <a:rPr lang="en-US" b="1" dirty="0" smtClean="0"/>
              <a:t>UH-MEM: Utility-Based</a:t>
            </a:r>
            <a:br>
              <a:rPr lang="en-US" b="1" dirty="0" smtClean="0"/>
            </a:br>
            <a:r>
              <a:rPr lang="en-US" b="1" dirty="0" smtClean="0"/>
              <a:t>Hybrid Memory Management</a:t>
            </a:r>
            <a:endParaRPr lang="en-US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76300" y="3103761"/>
            <a:ext cx="7391400" cy="990600"/>
          </a:xfrm>
        </p:spPr>
        <p:txBody>
          <a:bodyPr/>
          <a:lstStyle/>
          <a:p>
            <a:r>
              <a:rPr lang="en-US" sz="3000" b="1" dirty="0" smtClean="0"/>
              <a:t>Yang Li</a:t>
            </a:r>
            <a:r>
              <a:rPr lang="en-US" sz="3000" dirty="0" smtClean="0"/>
              <a:t>, </a:t>
            </a:r>
            <a:r>
              <a:rPr lang="en-US" sz="3000" dirty="0" err="1" smtClean="0"/>
              <a:t>Saugata</a:t>
            </a:r>
            <a:r>
              <a:rPr lang="en-US" sz="3000" dirty="0" smtClean="0"/>
              <a:t> </a:t>
            </a:r>
            <a:r>
              <a:rPr lang="en-US" sz="3000" dirty="0" err="1" smtClean="0"/>
              <a:t>Ghose</a:t>
            </a:r>
            <a:r>
              <a:rPr lang="en-US" sz="3000" dirty="0" smtClean="0"/>
              <a:t>, </a:t>
            </a:r>
            <a:r>
              <a:rPr lang="en-US" sz="3000" dirty="0" err="1" smtClean="0"/>
              <a:t>Jongmoo</a:t>
            </a:r>
            <a:r>
              <a:rPr lang="en-US" sz="3000" dirty="0" smtClean="0"/>
              <a:t> Choi, Jin Sun, </a:t>
            </a:r>
            <a:r>
              <a:rPr lang="en-US" sz="3000" dirty="0" err="1" smtClean="0"/>
              <a:t>Hui</a:t>
            </a:r>
            <a:r>
              <a:rPr lang="en-US" sz="3000" dirty="0" smtClean="0"/>
              <a:t> Wang, </a:t>
            </a:r>
            <a:r>
              <a:rPr lang="en-US" sz="3000" dirty="0" err="1" smtClean="0"/>
              <a:t>Onur</a:t>
            </a:r>
            <a:r>
              <a:rPr lang="en-US" sz="3000" dirty="0" smtClean="0"/>
              <a:t> </a:t>
            </a:r>
            <a:r>
              <a:rPr lang="en-US" sz="3000" dirty="0" err="1" smtClean="0"/>
              <a:t>Mutlu</a:t>
            </a:r>
            <a:endParaRPr lang="en-US" sz="3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1D3D9-3FE8-4025-BF66-8DAB1ABB951F}" type="slidenum">
              <a:rPr lang="en-US" altLang="en-US" smtClean="0"/>
              <a:pPr/>
              <a:t>1</a:t>
            </a:fld>
            <a:endParaRPr lang="en-US" altLang="en-US"/>
          </a:p>
        </p:txBody>
      </p:sp>
      <p:pic>
        <p:nvPicPr>
          <p:cNvPr id="5" name="Picture 4" descr="Burgundy_CMU_JPG_Logo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2400" y="4663480"/>
            <a:ext cx="3151735" cy="1138126"/>
          </a:xfrm>
          <a:prstGeom prst="rect">
            <a:avLst/>
          </a:prstGeom>
        </p:spPr>
      </p:pic>
      <p:pic>
        <p:nvPicPr>
          <p:cNvPr id="6" name="Picture 5" descr="image.imageformat.lightbox.404647511.png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46" t="21461" r="8936" b="21014"/>
          <a:stretch/>
        </p:blipFill>
        <p:spPr>
          <a:xfrm>
            <a:off x="3424374" y="5119309"/>
            <a:ext cx="2214426" cy="610971"/>
          </a:xfrm>
          <a:prstGeom prst="rect">
            <a:avLst/>
          </a:prstGeom>
        </p:spPr>
      </p:pic>
      <p:pic>
        <p:nvPicPr>
          <p:cNvPr id="7" name="Picture 6" descr="Dankook-university_Logo__4_.jpg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338" t="18153" r="15576" b="17212"/>
          <a:stretch/>
        </p:blipFill>
        <p:spPr>
          <a:xfrm>
            <a:off x="5836552" y="5044480"/>
            <a:ext cx="1326248" cy="915770"/>
          </a:xfrm>
          <a:prstGeom prst="rect">
            <a:avLst/>
          </a:prstGeom>
        </p:spPr>
      </p:pic>
      <p:pic>
        <p:nvPicPr>
          <p:cNvPr id="8" name="Picture 7" descr="buaa.jp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1400" y="4892080"/>
            <a:ext cx="1143000" cy="1143000"/>
          </a:xfrm>
          <a:prstGeom prst="rect">
            <a:avLst/>
          </a:prstGeom>
        </p:spPr>
      </p:pic>
      <p:pic>
        <p:nvPicPr>
          <p:cNvPr id="9" name="Picture 8" descr="safari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611560" y="5668144"/>
            <a:ext cx="1742087" cy="504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0287843"/>
      </p:ext>
    </p:extLst>
  </p:cSld>
  <p:clrMapOvr>
    <a:masterClrMapping/>
  </p:clrMapOvr>
  <p:transition advTm="10621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Executive 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980159"/>
            <a:ext cx="9067800" cy="1387720"/>
          </a:xfrm>
        </p:spPr>
        <p:txBody>
          <a:bodyPr/>
          <a:lstStyle/>
          <a:p>
            <a:r>
              <a:rPr lang="en-US" sz="2000" dirty="0" smtClean="0"/>
              <a:t>DRAM</a:t>
            </a:r>
            <a:r>
              <a:rPr lang="en-US" sz="2000" dirty="0"/>
              <a:t> </a:t>
            </a:r>
            <a:r>
              <a:rPr lang="en-US" sz="2000" dirty="0" smtClean="0"/>
              <a:t>faces </a:t>
            </a:r>
            <a:r>
              <a:rPr lang="en-US" sz="2000" b="1" dirty="0" smtClean="0">
                <a:solidFill>
                  <a:srgbClr val="C00000"/>
                </a:solidFill>
              </a:rPr>
              <a:t>significant technology scaling difficulties</a:t>
            </a:r>
          </a:p>
          <a:p>
            <a:pPr>
              <a:spcBef>
                <a:spcPts val="500"/>
              </a:spcBef>
            </a:pPr>
            <a:r>
              <a:rPr lang="en-US" sz="2000" spc="-20" dirty="0" smtClean="0">
                <a:solidFill>
                  <a:srgbClr val="0066CC"/>
                </a:solidFill>
              </a:rPr>
              <a:t>Emerging memory technologies </a:t>
            </a:r>
            <a:r>
              <a:rPr lang="en-US" sz="2000" spc="-20" dirty="0" smtClean="0"/>
              <a:t>overcome difficulties</a:t>
            </a:r>
            <a:r>
              <a:rPr lang="en-US" sz="2000" spc="-20" dirty="0"/>
              <a:t> </a:t>
            </a:r>
            <a:r>
              <a:rPr lang="en-US" sz="2000" spc="-20" dirty="0" smtClean="0"/>
              <a:t>(e.g., </a:t>
            </a:r>
            <a:r>
              <a:rPr lang="en-US" sz="2000" b="1" spc="-20" dirty="0" smtClean="0">
                <a:solidFill>
                  <a:schemeClr val="accent6"/>
                </a:solidFill>
              </a:rPr>
              <a:t>high capacity, low idle power</a:t>
            </a:r>
            <a:r>
              <a:rPr lang="en-US" sz="2000" spc="-20" dirty="0" smtClean="0"/>
              <a:t>), but have other shortcomings (e.g., </a:t>
            </a:r>
            <a:r>
              <a:rPr lang="en-US" sz="2000" b="1" spc="-20" dirty="0" smtClean="0">
                <a:solidFill>
                  <a:srgbClr val="C00000"/>
                </a:solidFill>
              </a:rPr>
              <a:t>slower than DRAM</a:t>
            </a:r>
            <a:r>
              <a:rPr lang="en-US" sz="2000" spc="-20" dirty="0" smtClean="0">
                <a:solidFill>
                  <a:srgbClr val="000000"/>
                </a:solidFill>
              </a:rPr>
              <a:t>)</a:t>
            </a:r>
            <a:endParaRPr lang="en-US" spc="-20" dirty="0">
              <a:solidFill>
                <a:srgbClr val="FF0000"/>
              </a:solidFill>
            </a:endParaRPr>
          </a:p>
          <a:p>
            <a:pPr lvl="1"/>
            <a:endParaRPr lang="en-US" dirty="0"/>
          </a:p>
          <a:p>
            <a:pPr lvl="1"/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2</a:t>
            </a:fld>
            <a:endParaRPr lang="en-US" altLang="en-US"/>
          </a:p>
        </p:txBody>
      </p:sp>
      <p:sp>
        <p:nvSpPr>
          <p:cNvPr id="5" name="Content Placeholder 2"/>
          <p:cNvSpPr txBox="1">
            <a:spLocks/>
          </p:cNvSpPr>
          <p:nvPr/>
        </p:nvSpPr>
        <p:spPr bwMode="auto">
          <a:xfrm>
            <a:off x="76200" y="2286000"/>
            <a:ext cx="8839200" cy="19452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69925" indent="-32543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q"/>
              <a:defRPr sz="2200">
                <a:solidFill>
                  <a:schemeClr val="tx1"/>
                </a:solidFill>
                <a:latin typeface="+mn-lt"/>
              </a:defRPr>
            </a:lvl2pPr>
            <a:lvl3pPr marL="1022350" indent="-35083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3pPr>
            <a:lvl4pPr marL="1339850" indent="-3159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q"/>
              <a:defRPr>
                <a:solidFill>
                  <a:schemeClr val="tx1"/>
                </a:solidFill>
                <a:latin typeface="+mn-lt"/>
              </a:defRPr>
            </a:lvl4pPr>
            <a:lvl5pPr marL="1681163" indent="-33972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5pPr>
            <a:lvl6pPr marL="21383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6pPr>
            <a:lvl7pPr marL="25955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7pPr>
            <a:lvl8pPr marL="30527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8pPr>
            <a:lvl9pPr marL="35099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Clr>
                <a:schemeClr val="tx1"/>
              </a:buClr>
            </a:pPr>
            <a:r>
              <a:rPr lang="en-US" sz="2000" b="1" kern="0" dirty="0" smtClean="0">
                <a:solidFill>
                  <a:schemeClr val="accent6"/>
                </a:solidFill>
              </a:rPr>
              <a:t>Hybrid memory system</a:t>
            </a:r>
            <a:r>
              <a:rPr lang="en-US" sz="2000" kern="0" dirty="0" smtClean="0"/>
              <a:t> pairs DRAM with emerging memory technology</a:t>
            </a:r>
          </a:p>
          <a:p>
            <a:pPr lvl="1">
              <a:spcBef>
                <a:spcPts val="400"/>
              </a:spcBef>
              <a:buClr>
                <a:schemeClr val="bg1">
                  <a:lumMod val="50000"/>
                </a:schemeClr>
              </a:buClr>
            </a:pPr>
            <a:r>
              <a:rPr lang="en-US" sz="2000" kern="0" dirty="0" smtClean="0"/>
              <a:t>Goal: combine </a:t>
            </a:r>
            <a:r>
              <a:rPr lang="en-US" sz="2000" b="1" kern="0" dirty="0" smtClean="0">
                <a:solidFill>
                  <a:schemeClr val="accent6"/>
                </a:solidFill>
              </a:rPr>
              <a:t>benefits of both memories</a:t>
            </a:r>
            <a:r>
              <a:rPr lang="en-US" sz="2000" kern="0" dirty="0"/>
              <a:t/>
            </a:r>
            <a:br>
              <a:rPr lang="en-US" sz="2000" kern="0" dirty="0"/>
            </a:br>
            <a:r>
              <a:rPr lang="en-US" sz="2000" kern="0" dirty="0" smtClean="0"/>
              <a:t>in a </a:t>
            </a:r>
            <a:r>
              <a:rPr lang="en-US" sz="2000" kern="0" dirty="0" smtClean="0">
                <a:solidFill>
                  <a:schemeClr val="accent6"/>
                </a:solidFill>
              </a:rPr>
              <a:t>cost-effective</a:t>
            </a:r>
            <a:r>
              <a:rPr lang="en-US" sz="2000" kern="0" dirty="0" smtClean="0"/>
              <a:t> manner</a:t>
            </a:r>
          </a:p>
          <a:p>
            <a:pPr lvl="1">
              <a:spcBef>
                <a:spcPts val="400"/>
              </a:spcBef>
              <a:buClr>
                <a:schemeClr val="bg1">
                  <a:lumMod val="50000"/>
                </a:schemeClr>
              </a:buClr>
            </a:pPr>
            <a:r>
              <a:rPr lang="en-US" sz="2000" b="1" kern="0" dirty="0" smtClean="0">
                <a:solidFill>
                  <a:srgbClr val="7030A0"/>
                </a:solidFill>
              </a:rPr>
              <a:t>Problem: Which memory do we place each</a:t>
            </a:r>
            <a:br>
              <a:rPr lang="en-US" sz="2000" b="1" kern="0" dirty="0" smtClean="0">
                <a:solidFill>
                  <a:srgbClr val="7030A0"/>
                </a:solidFill>
              </a:rPr>
            </a:br>
            <a:r>
              <a:rPr lang="en-US" sz="2000" b="1" kern="0" dirty="0" smtClean="0">
                <a:solidFill>
                  <a:srgbClr val="7030A0"/>
                </a:solidFill>
              </a:rPr>
              <a:t>page in, to optimize system performance?</a:t>
            </a:r>
            <a:endParaRPr lang="en-US" kern="0" dirty="0" smtClean="0">
              <a:solidFill>
                <a:srgbClr val="7030A0"/>
              </a:solidFill>
            </a:endParaRPr>
          </a:p>
          <a:p>
            <a:pPr lvl="1"/>
            <a:endParaRPr lang="en-US" kern="0" dirty="0" smtClean="0"/>
          </a:p>
          <a:p>
            <a:endParaRPr lang="en-US" kern="0" dirty="0"/>
          </a:p>
        </p:txBody>
      </p:sp>
      <p:grpSp>
        <p:nvGrpSpPr>
          <p:cNvPr id="14" name="Group 13"/>
          <p:cNvGrpSpPr/>
          <p:nvPr/>
        </p:nvGrpSpPr>
        <p:grpSpPr>
          <a:xfrm>
            <a:off x="6369424" y="2784139"/>
            <a:ext cx="2674362" cy="1102061"/>
            <a:chOff x="6400800" y="2403139"/>
            <a:chExt cx="2674362" cy="1102061"/>
          </a:xfrm>
        </p:grpSpPr>
        <p:sp>
          <p:nvSpPr>
            <p:cNvPr id="6" name="Rectangle 5"/>
            <p:cNvSpPr/>
            <p:nvPr/>
          </p:nvSpPr>
          <p:spPr>
            <a:xfrm>
              <a:off x="7086600" y="2403139"/>
              <a:ext cx="1295400" cy="381000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Processor</a:t>
              </a:r>
              <a:endParaRPr lang="en-US" dirty="0"/>
            </a:p>
          </p:txBody>
        </p:sp>
        <p:sp>
          <p:nvSpPr>
            <p:cNvPr id="7" name="Rectangle 6"/>
            <p:cNvSpPr/>
            <p:nvPr/>
          </p:nvSpPr>
          <p:spPr>
            <a:xfrm>
              <a:off x="6400800" y="3124200"/>
              <a:ext cx="1250576" cy="381000"/>
            </a:xfrm>
            <a:prstGeom prst="rect">
              <a:avLst/>
            </a:prstGeom>
            <a:solidFill>
              <a:srgbClr val="009900"/>
            </a:solidFill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Memory A</a:t>
              </a:r>
              <a:endParaRPr lang="en-US" dirty="0"/>
            </a:p>
          </p:txBody>
        </p:sp>
        <p:sp>
          <p:nvSpPr>
            <p:cNvPr id="8" name="Rectangle 7"/>
            <p:cNvSpPr/>
            <p:nvPr/>
          </p:nvSpPr>
          <p:spPr>
            <a:xfrm>
              <a:off x="7855962" y="3124200"/>
              <a:ext cx="1219200" cy="381000"/>
            </a:xfrm>
            <a:prstGeom prst="rect">
              <a:avLst/>
            </a:prstGeom>
            <a:solidFill>
              <a:srgbClr val="99CC00"/>
            </a:solidFill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Memory B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flipV="1">
              <a:off x="7315200" y="2784140"/>
              <a:ext cx="0" cy="340060"/>
            </a:xfrm>
            <a:prstGeom prst="line">
              <a:avLst/>
            </a:prstGeom>
            <a:ln w="25400"/>
            <a:effectLst/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V="1">
              <a:off x="8153400" y="2784140"/>
              <a:ext cx="0" cy="340060"/>
            </a:xfrm>
            <a:prstGeom prst="line">
              <a:avLst/>
            </a:prstGeom>
            <a:ln w="25400"/>
            <a:effectLst/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</p:cxnSp>
      </p:grpSp>
      <p:sp>
        <p:nvSpPr>
          <p:cNvPr id="13" name="Content Placeholder 2"/>
          <p:cNvSpPr txBox="1">
            <a:spLocks/>
          </p:cNvSpPr>
          <p:nvPr/>
        </p:nvSpPr>
        <p:spPr bwMode="auto">
          <a:xfrm>
            <a:off x="76200" y="4226260"/>
            <a:ext cx="8915400" cy="26317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69925" indent="-32543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q"/>
              <a:defRPr sz="2200">
                <a:solidFill>
                  <a:schemeClr val="tx1"/>
                </a:solidFill>
                <a:latin typeface="+mn-lt"/>
              </a:defRPr>
            </a:lvl2pPr>
            <a:lvl3pPr marL="1022350" indent="-35083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3pPr>
            <a:lvl4pPr marL="1339850" indent="-3159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q"/>
              <a:defRPr>
                <a:solidFill>
                  <a:schemeClr val="tx1"/>
                </a:solidFill>
                <a:latin typeface="+mn-lt"/>
              </a:defRPr>
            </a:lvl4pPr>
            <a:lvl5pPr marL="1681163" indent="-33972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5pPr>
            <a:lvl6pPr marL="21383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6pPr>
            <a:lvl7pPr marL="25955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7pPr>
            <a:lvl8pPr marL="30527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8pPr>
            <a:lvl9pPr marL="35099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Clr>
                <a:schemeClr val="tx1"/>
              </a:buClr>
            </a:pPr>
            <a:r>
              <a:rPr lang="en-US" sz="2000" kern="0" dirty="0" smtClean="0"/>
              <a:t>Our approach: </a:t>
            </a:r>
            <a:r>
              <a:rPr lang="en-US" sz="2000" b="1" kern="0" dirty="0" smtClean="0">
                <a:solidFill>
                  <a:srgbClr val="0066CC"/>
                </a:solidFill>
              </a:rPr>
              <a:t>UH-MEM</a:t>
            </a:r>
            <a:r>
              <a:rPr lang="en-US" sz="2000" b="1" kern="0" dirty="0" smtClean="0">
                <a:solidFill>
                  <a:schemeClr val="tx2"/>
                </a:solidFill>
              </a:rPr>
              <a:t> </a:t>
            </a:r>
            <a:r>
              <a:rPr lang="en-US" sz="2000" kern="0" dirty="0" smtClean="0"/>
              <a:t>(Utility-based Hybrid </a:t>
            </a:r>
            <a:r>
              <a:rPr lang="en-US" sz="2000" kern="0" dirty="0" err="1" smtClean="0"/>
              <a:t>MEmory</a:t>
            </a:r>
            <a:r>
              <a:rPr lang="en-US" sz="2000" kern="0" dirty="0" smtClean="0"/>
              <a:t> </a:t>
            </a:r>
            <a:r>
              <a:rPr lang="en-US" sz="2000" kern="0" dirty="0"/>
              <a:t>M</a:t>
            </a:r>
            <a:r>
              <a:rPr lang="en-US" sz="2000" kern="0" dirty="0" smtClean="0"/>
              <a:t>anagement)</a:t>
            </a:r>
          </a:p>
          <a:p>
            <a:pPr lvl="1">
              <a:spcBef>
                <a:spcPts val="400"/>
              </a:spcBef>
              <a:buClr>
                <a:schemeClr val="bg1">
                  <a:lumMod val="50000"/>
                </a:schemeClr>
              </a:buClr>
            </a:pPr>
            <a:r>
              <a:rPr lang="en-US" sz="2000" b="1" kern="0" dirty="0" smtClean="0">
                <a:solidFill>
                  <a:srgbClr val="7030A0"/>
                </a:solidFill>
              </a:rPr>
              <a:t>Key Idea:</a:t>
            </a:r>
            <a:r>
              <a:rPr lang="en-US" sz="2000" b="1" kern="0" dirty="0" smtClean="0">
                <a:solidFill>
                  <a:srgbClr val="0000FF"/>
                </a:solidFill>
              </a:rPr>
              <a:t> </a:t>
            </a:r>
            <a:r>
              <a:rPr lang="en-US" sz="2000" kern="0" dirty="0" smtClean="0"/>
              <a:t>for each page, estimate </a:t>
            </a:r>
            <a:r>
              <a:rPr lang="en-US" sz="2000" b="1" i="1" kern="0" dirty="0" smtClean="0">
                <a:solidFill>
                  <a:srgbClr val="0066CC"/>
                </a:solidFill>
              </a:rPr>
              <a:t>utility</a:t>
            </a:r>
            <a:r>
              <a:rPr lang="en-US" sz="2000" kern="0" dirty="0" smtClean="0"/>
              <a:t> (i.e., performance impact) of migrating page, then use utility to guide page placement</a:t>
            </a:r>
          </a:p>
          <a:p>
            <a:pPr lvl="1">
              <a:spcBef>
                <a:spcPts val="400"/>
              </a:spcBef>
              <a:buClr>
                <a:schemeClr val="bg1">
                  <a:lumMod val="50000"/>
                </a:schemeClr>
              </a:buClr>
            </a:pPr>
            <a:r>
              <a:rPr lang="en-US" sz="2000" b="1" kern="0" dirty="0" smtClean="0">
                <a:solidFill>
                  <a:srgbClr val="7030A0"/>
                </a:solidFill>
              </a:rPr>
              <a:t>Key Mechanism:</a:t>
            </a:r>
            <a:r>
              <a:rPr lang="en-US" sz="2000" b="1" kern="0" dirty="0" smtClean="0">
                <a:solidFill>
                  <a:srgbClr val="0000FF"/>
                </a:solidFill>
              </a:rPr>
              <a:t> </a:t>
            </a:r>
            <a:r>
              <a:rPr lang="en-US" sz="2000" kern="0" spc="-30" dirty="0" smtClean="0"/>
              <a:t>a </a:t>
            </a:r>
            <a:r>
              <a:rPr lang="en-US" sz="2000" b="1" kern="0" spc="-30" dirty="0" smtClean="0">
                <a:solidFill>
                  <a:srgbClr val="0066CC"/>
                </a:solidFill>
              </a:rPr>
              <a:t>comprehensive model </a:t>
            </a:r>
            <a:r>
              <a:rPr lang="en-US" sz="2000" kern="0" spc="-30" dirty="0" smtClean="0"/>
              <a:t>to estimate utility using memory access characteristics, application impact on system performance</a:t>
            </a:r>
            <a:endParaRPr lang="en-US" kern="0" spc="-30" dirty="0" smtClean="0"/>
          </a:p>
          <a:p>
            <a:pPr lvl="1"/>
            <a:endParaRPr lang="en-US" kern="0" dirty="0" smtClean="0"/>
          </a:p>
          <a:p>
            <a:pPr lvl="1"/>
            <a:endParaRPr lang="en-US" kern="0" dirty="0" smtClean="0"/>
          </a:p>
          <a:p>
            <a:endParaRPr lang="en-US" kern="0" dirty="0"/>
          </a:p>
        </p:txBody>
      </p:sp>
      <p:sp>
        <p:nvSpPr>
          <p:cNvPr id="15" name="Content Placeholder 2"/>
          <p:cNvSpPr txBox="1">
            <a:spLocks/>
          </p:cNvSpPr>
          <p:nvPr/>
        </p:nvSpPr>
        <p:spPr bwMode="auto">
          <a:xfrm>
            <a:off x="76200" y="6096000"/>
            <a:ext cx="818523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69925" indent="-32543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q"/>
              <a:defRPr sz="2200">
                <a:solidFill>
                  <a:schemeClr val="tx1"/>
                </a:solidFill>
                <a:latin typeface="+mn-lt"/>
              </a:defRPr>
            </a:lvl2pPr>
            <a:lvl3pPr marL="1022350" indent="-35083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3pPr>
            <a:lvl4pPr marL="1339850" indent="-3159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q"/>
              <a:defRPr>
                <a:solidFill>
                  <a:schemeClr val="tx1"/>
                </a:solidFill>
                <a:latin typeface="+mn-lt"/>
              </a:defRPr>
            </a:lvl4pPr>
            <a:lvl5pPr marL="1681163" indent="-33972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5pPr>
            <a:lvl6pPr marL="21383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6pPr>
            <a:lvl7pPr marL="25955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7pPr>
            <a:lvl8pPr marL="30527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8pPr>
            <a:lvl9pPr marL="35099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spcBef>
                <a:spcPts val="500"/>
              </a:spcBef>
              <a:buClr>
                <a:schemeClr val="tx1"/>
              </a:buClr>
            </a:pPr>
            <a:r>
              <a:rPr lang="en-US" sz="2000" kern="0" dirty="0" smtClean="0"/>
              <a:t>UH-MEM </a:t>
            </a:r>
            <a:r>
              <a:rPr lang="en-US" sz="2000" b="1" kern="0" dirty="0" smtClean="0">
                <a:solidFill>
                  <a:schemeClr val="accent6"/>
                </a:solidFill>
              </a:rPr>
              <a:t>improves performance by 14%</a:t>
            </a:r>
            <a:r>
              <a:rPr lang="en-US" sz="2000" kern="0" dirty="0" smtClean="0"/>
              <a:t> on average over the best of three state-of-the-art hybrid memory managers</a:t>
            </a:r>
          </a:p>
          <a:p>
            <a:pPr lvl="1"/>
            <a:endParaRPr lang="en-US" kern="0" dirty="0" smtClean="0"/>
          </a:p>
          <a:p>
            <a:pPr lvl="1"/>
            <a:endParaRPr lang="en-US" kern="0" dirty="0" smtClean="0"/>
          </a:p>
          <a:p>
            <a:pPr lvl="1"/>
            <a:endParaRPr lang="en-US" kern="0" dirty="0" smtClean="0"/>
          </a:p>
          <a:p>
            <a:endParaRPr lang="en-US" kern="0" dirty="0"/>
          </a:p>
        </p:txBody>
      </p:sp>
    </p:spTree>
    <p:extLst>
      <p:ext uri="{BB962C8B-B14F-4D97-AF65-F5344CB8AC3E}">
        <p14:creationId xmlns:p14="http://schemas.microsoft.com/office/powerpoint/2010/main" val="424335167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0066CC"/>
                </a:solidFill>
              </a:rPr>
              <a:t>Background</a:t>
            </a:r>
          </a:p>
          <a:p>
            <a:pPr>
              <a:spcBef>
                <a:spcPts val="2500"/>
              </a:spcBef>
            </a:pPr>
            <a:r>
              <a:rPr lang="en-US" dirty="0" smtClean="0"/>
              <a:t>Existing Solutions</a:t>
            </a:r>
          </a:p>
          <a:p>
            <a:pPr>
              <a:spcBef>
                <a:spcPts val="2500"/>
              </a:spcBef>
            </a:pPr>
            <a:r>
              <a:rPr lang="en-US" dirty="0" smtClean="0"/>
              <a:t>UH-MEM</a:t>
            </a:r>
            <a:r>
              <a:rPr lang="en-US" dirty="0"/>
              <a:t>: </a:t>
            </a:r>
            <a:r>
              <a:rPr lang="en-US" dirty="0" smtClean="0"/>
              <a:t>Goal and Key Idea</a:t>
            </a:r>
            <a:endParaRPr lang="en-US" dirty="0"/>
          </a:p>
          <a:p>
            <a:pPr>
              <a:spcBef>
                <a:spcPts val="2500"/>
              </a:spcBef>
            </a:pPr>
            <a:r>
              <a:rPr lang="en-US" dirty="0"/>
              <a:t>Key Mechanisms of UH-MEM</a:t>
            </a:r>
          </a:p>
          <a:p>
            <a:pPr>
              <a:spcBef>
                <a:spcPts val="2500"/>
              </a:spcBef>
            </a:pPr>
            <a:r>
              <a:rPr lang="en-US" dirty="0" smtClean="0"/>
              <a:t>Evaluation</a:t>
            </a:r>
          </a:p>
          <a:p>
            <a:pPr>
              <a:spcBef>
                <a:spcPts val="2500"/>
              </a:spcBef>
            </a:pPr>
            <a:r>
              <a:rPr lang="en-US" dirty="0" smtClean="0"/>
              <a:t>Conclusion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5875850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State-of-the-Art Memory Technologies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08721"/>
            <a:ext cx="8763000" cy="5339680"/>
          </a:xfrm>
        </p:spPr>
        <p:txBody>
          <a:bodyPr/>
          <a:lstStyle/>
          <a:p>
            <a:r>
              <a:rPr lang="en-US" dirty="0" smtClean="0"/>
              <a:t>DRAM scaling has already become increasingly difficult</a:t>
            </a:r>
          </a:p>
          <a:p>
            <a:pPr lvl="1">
              <a:spcBef>
                <a:spcPts val="600"/>
              </a:spcBef>
            </a:pPr>
            <a:r>
              <a:rPr lang="en-US" dirty="0" smtClean="0"/>
              <a:t>Increasing cell leakage current, reduced cell reliability, increasing manufacturing difficulties </a:t>
            </a:r>
            <a:r>
              <a:rPr lang="en-US" sz="1800" dirty="0" smtClean="0">
                <a:solidFill>
                  <a:schemeClr val="bg1">
                    <a:lumMod val="50000"/>
                  </a:schemeClr>
                </a:solidFill>
              </a:rPr>
              <a:t>[Kim+ ISCA 2014],</a:t>
            </a:r>
            <a:br>
              <a:rPr lang="en-US" sz="1800" dirty="0" smtClean="0">
                <a:solidFill>
                  <a:schemeClr val="bg1">
                    <a:lumMod val="50000"/>
                  </a:schemeClr>
                </a:solidFill>
              </a:rPr>
            </a:br>
            <a:r>
              <a:rPr lang="en-US" sz="1800" dirty="0" smtClean="0">
                <a:solidFill>
                  <a:schemeClr val="bg1">
                    <a:lumMod val="50000"/>
                  </a:schemeClr>
                </a:solidFill>
              </a:rPr>
              <a:t>[Liu+ ISCA 2013], [Mutlu IMW 2017], [Mutlu DATE 2017]</a:t>
            </a:r>
          </a:p>
          <a:p>
            <a:pPr lvl="1">
              <a:spcBef>
                <a:spcPts val="600"/>
              </a:spcBef>
            </a:pPr>
            <a:r>
              <a:rPr lang="en-US" b="1" dirty="0" smtClean="0">
                <a:solidFill>
                  <a:srgbClr val="C00000"/>
                </a:solidFill>
              </a:rPr>
              <a:t>Difficult to significantly improve capacity</a:t>
            </a:r>
            <a:r>
              <a:rPr lang="en-US" b="1" dirty="0">
                <a:solidFill>
                  <a:srgbClr val="C00000"/>
                </a:solidFill>
              </a:rPr>
              <a:t>, </a:t>
            </a:r>
            <a:r>
              <a:rPr lang="en-US" b="1" dirty="0" smtClean="0">
                <a:solidFill>
                  <a:srgbClr val="C00000"/>
                </a:solidFill>
              </a:rPr>
              <a:t>speed, energy</a:t>
            </a:r>
            <a:endParaRPr lang="en-US" dirty="0">
              <a:solidFill>
                <a:srgbClr val="C00000"/>
              </a:solidFill>
            </a:endParaRPr>
          </a:p>
          <a:p>
            <a:pPr>
              <a:spcBef>
                <a:spcPts val="1800"/>
              </a:spcBef>
            </a:pPr>
            <a:r>
              <a:rPr lang="en-US" b="1" dirty="0" smtClean="0">
                <a:solidFill>
                  <a:srgbClr val="0066CC"/>
                </a:solidFill>
              </a:rPr>
              <a:t>Emerging memory technologies</a:t>
            </a:r>
            <a:r>
              <a:rPr lang="en-US" dirty="0" smtClean="0"/>
              <a:t> are promising</a:t>
            </a:r>
          </a:p>
          <a:p>
            <a:endParaRPr lang="en-US" dirty="0" smtClean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67528859"/>
              </p:ext>
            </p:extLst>
          </p:nvPr>
        </p:nvGraphicFramePr>
        <p:xfrm>
          <a:off x="228600" y="3520440"/>
          <a:ext cx="8763000" cy="28041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81000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20980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74320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348687">
                <a:tc>
                  <a:txBody>
                    <a:bodyPr/>
                    <a:lstStyle/>
                    <a:p>
                      <a:r>
                        <a:rPr lang="en-US" sz="2000" b="1" dirty="0" smtClean="0"/>
                        <a:t>3D-Stacked DRAM</a:t>
                      </a:r>
                      <a:endParaRPr lang="en-US" sz="2000" b="1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chemeClr val="accent6"/>
                          </a:solidFill>
                        </a:rPr>
                        <a:t>higher bandwidth</a:t>
                      </a:r>
                      <a:endParaRPr lang="en-US" sz="2000" b="0" dirty="0">
                        <a:solidFill>
                          <a:schemeClr val="accent6"/>
                        </a:solidFill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rgbClr val="C00000"/>
                          </a:solidFill>
                        </a:rPr>
                        <a:t>smaller capacity</a:t>
                      </a:r>
                      <a:endParaRPr lang="en-US" sz="2000" b="0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20039">
                <a:tc>
                  <a:txBody>
                    <a:bodyPr/>
                    <a:lstStyle/>
                    <a:p>
                      <a:r>
                        <a:rPr lang="en-US" sz="2000" b="1" dirty="0" smtClean="0"/>
                        <a:t>Reduced-Latency DRAM</a:t>
                      </a:r>
                      <a:br>
                        <a:rPr lang="en-US" sz="2000" b="1" dirty="0" smtClean="0"/>
                      </a:br>
                      <a:r>
                        <a:rPr lang="en-US" sz="2000" b="0" dirty="0" smtClean="0"/>
                        <a:t>(e.g., RLDRAM, TL-DRAM</a:t>
                      </a:r>
                      <a:r>
                        <a:rPr lang="en-US" sz="2000" b="0" baseline="0" dirty="0" smtClean="0"/>
                        <a:t>)</a:t>
                      </a:r>
                      <a:endParaRPr lang="en-US" sz="2000" b="0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chemeClr val="accent6"/>
                          </a:solidFill>
                        </a:rPr>
                        <a:t>lower latency</a:t>
                      </a:r>
                      <a:endParaRPr lang="en-US" sz="2000" dirty="0">
                        <a:solidFill>
                          <a:schemeClr val="accent6"/>
                        </a:solidFill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rgbClr val="C00000"/>
                          </a:solidFill>
                        </a:rPr>
                        <a:t>higher cost</a:t>
                      </a:r>
                      <a:endParaRPr lang="en-US" sz="2000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48687">
                <a:tc>
                  <a:txBody>
                    <a:bodyPr/>
                    <a:lstStyle/>
                    <a:p>
                      <a:r>
                        <a:rPr lang="en-US" sz="2000" b="1" dirty="0" smtClean="0"/>
                        <a:t>Low-Power DRAM</a:t>
                      </a:r>
                      <a:br>
                        <a:rPr lang="en-US" sz="2000" b="1" dirty="0" smtClean="0"/>
                      </a:br>
                      <a:r>
                        <a:rPr lang="en-US" sz="2000" b="0" dirty="0" smtClean="0"/>
                        <a:t>(e.g.,</a:t>
                      </a:r>
                      <a:r>
                        <a:rPr lang="en-US" sz="2000" b="0" baseline="0" dirty="0" smtClean="0"/>
                        <a:t> LPDDR3, LPDDR4)</a:t>
                      </a:r>
                      <a:endParaRPr lang="en-US" sz="2000" b="1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chemeClr val="accent6"/>
                          </a:solidFill>
                        </a:rPr>
                        <a:t>lower power</a:t>
                      </a:r>
                      <a:endParaRPr lang="en-US" sz="2000" dirty="0">
                        <a:solidFill>
                          <a:schemeClr val="accent6"/>
                        </a:solidFill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rgbClr val="C00000"/>
                          </a:solidFill>
                        </a:rPr>
                        <a:t>higher latency</a:t>
                      </a:r>
                    </a:p>
                    <a:p>
                      <a:pPr algn="ctr"/>
                      <a:r>
                        <a:rPr lang="en-US" sz="2000" dirty="0" smtClean="0">
                          <a:solidFill>
                            <a:srgbClr val="C00000"/>
                          </a:solidFill>
                        </a:rPr>
                        <a:t>higher cost</a:t>
                      </a:r>
                      <a:endParaRPr lang="en-US" sz="2000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971593">
                <a:tc>
                  <a:txBody>
                    <a:bodyPr/>
                    <a:lstStyle/>
                    <a:p>
                      <a:r>
                        <a:rPr lang="en-US" sz="2000" b="1" dirty="0" smtClean="0"/>
                        <a:t>Non-Volatile Memory</a:t>
                      </a:r>
                      <a:r>
                        <a:rPr lang="en-US" sz="2000" b="1" baseline="0" dirty="0" smtClean="0"/>
                        <a:t> (NVM) </a:t>
                      </a:r>
                      <a:r>
                        <a:rPr lang="en-US" sz="2000" b="0" baseline="0" dirty="0" smtClean="0"/>
                        <a:t>(e.g., PCM, STTRAM, ReRAM, 3D </a:t>
                      </a:r>
                      <a:r>
                        <a:rPr lang="en-US" sz="2000" b="0" baseline="0" dirty="0" err="1" smtClean="0"/>
                        <a:t>Xpoint</a:t>
                      </a:r>
                      <a:r>
                        <a:rPr lang="en-US" sz="2000" b="0" baseline="0" dirty="0" smtClean="0"/>
                        <a:t>)</a:t>
                      </a:r>
                      <a:endParaRPr lang="en-US" sz="2000" b="0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chemeClr val="accent6"/>
                          </a:solidFill>
                        </a:rPr>
                        <a:t>larger capacity</a:t>
                      </a:r>
                      <a:endParaRPr lang="en-US" sz="2000" dirty="0">
                        <a:solidFill>
                          <a:schemeClr val="accent6"/>
                        </a:solidFill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rgbClr val="C00000"/>
                          </a:solidFill>
                        </a:rPr>
                        <a:t>higher latency</a:t>
                      </a:r>
                      <a:br>
                        <a:rPr lang="en-US" sz="2000" dirty="0" smtClean="0">
                          <a:solidFill>
                            <a:srgbClr val="C00000"/>
                          </a:solidFill>
                        </a:rPr>
                      </a:br>
                      <a:r>
                        <a:rPr lang="en-US" sz="2000" dirty="0" smtClean="0">
                          <a:solidFill>
                            <a:srgbClr val="C00000"/>
                          </a:solidFill>
                        </a:rPr>
                        <a:t>higher dynamic</a:t>
                      </a:r>
                      <a:r>
                        <a:rPr lang="en-US" sz="2000" baseline="0" dirty="0" smtClean="0">
                          <a:solidFill>
                            <a:srgbClr val="C00000"/>
                          </a:solidFill>
                        </a:rPr>
                        <a:t> </a:t>
                      </a:r>
                      <a:r>
                        <a:rPr lang="en-US" sz="2000" dirty="0" smtClean="0">
                          <a:solidFill>
                            <a:srgbClr val="C00000"/>
                          </a:solidFill>
                        </a:rPr>
                        <a:t>power lower endurance</a:t>
                      </a:r>
                      <a:endParaRPr lang="en-US" sz="2000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304800" y="3556517"/>
            <a:ext cx="2514600" cy="32004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/>
          </a:p>
        </p:txBody>
      </p:sp>
      <p:sp>
        <p:nvSpPr>
          <p:cNvPr id="19" name="TextBox 18"/>
          <p:cNvSpPr txBox="1"/>
          <p:nvPr/>
        </p:nvSpPr>
        <p:spPr>
          <a:xfrm>
            <a:off x="4114800" y="3556517"/>
            <a:ext cx="2100804" cy="32004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6324600" y="3556517"/>
            <a:ext cx="2514600" cy="32004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270986" y="3942755"/>
            <a:ext cx="3310414" cy="64008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/>
          </a:p>
        </p:txBody>
      </p:sp>
      <p:sp>
        <p:nvSpPr>
          <p:cNvPr id="22" name="TextBox 21"/>
          <p:cNvSpPr txBox="1">
            <a:spLocks/>
          </p:cNvSpPr>
          <p:nvPr/>
        </p:nvSpPr>
        <p:spPr>
          <a:xfrm>
            <a:off x="4114800" y="4066512"/>
            <a:ext cx="2024604" cy="36576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/>
          </a:p>
        </p:txBody>
      </p:sp>
      <p:sp>
        <p:nvSpPr>
          <p:cNvPr id="23" name="TextBox 22"/>
          <p:cNvSpPr txBox="1"/>
          <p:nvPr/>
        </p:nvSpPr>
        <p:spPr>
          <a:xfrm>
            <a:off x="6343891" y="3948541"/>
            <a:ext cx="2571508" cy="59861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304800" y="4690137"/>
            <a:ext cx="3124200" cy="60599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/>
          </a:p>
        </p:txBody>
      </p:sp>
      <p:sp>
        <p:nvSpPr>
          <p:cNvPr id="25" name="TextBox 24"/>
          <p:cNvSpPr txBox="1"/>
          <p:nvPr/>
        </p:nvSpPr>
        <p:spPr>
          <a:xfrm>
            <a:off x="4127665" y="4864201"/>
            <a:ext cx="2100804" cy="32004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/>
          </a:p>
        </p:txBody>
      </p:sp>
      <p:sp>
        <p:nvSpPr>
          <p:cNvPr id="26" name="TextBox 25"/>
          <p:cNvSpPr txBox="1">
            <a:spLocks/>
          </p:cNvSpPr>
          <p:nvPr/>
        </p:nvSpPr>
        <p:spPr>
          <a:xfrm>
            <a:off x="6324599" y="4656928"/>
            <a:ext cx="2590799" cy="64008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/>
          </a:p>
        </p:txBody>
      </p:sp>
      <p:sp>
        <p:nvSpPr>
          <p:cNvPr id="27" name="TextBox 26"/>
          <p:cNvSpPr txBox="1"/>
          <p:nvPr/>
        </p:nvSpPr>
        <p:spPr>
          <a:xfrm>
            <a:off x="255345" y="5344835"/>
            <a:ext cx="3665329" cy="95097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/>
          </a:p>
        </p:txBody>
      </p:sp>
      <p:sp>
        <p:nvSpPr>
          <p:cNvPr id="28" name="TextBox 27"/>
          <p:cNvSpPr txBox="1"/>
          <p:nvPr/>
        </p:nvSpPr>
        <p:spPr>
          <a:xfrm>
            <a:off x="4114800" y="5687538"/>
            <a:ext cx="2100804" cy="32004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/>
          </a:p>
        </p:txBody>
      </p:sp>
      <p:sp>
        <p:nvSpPr>
          <p:cNvPr id="29" name="TextBox 28"/>
          <p:cNvSpPr txBox="1"/>
          <p:nvPr/>
        </p:nvSpPr>
        <p:spPr>
          <a:xfrm>
            <a:off x="6300733" y="5410719"/>
            <a:ext cx="2598517" cy="87367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3520341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Hybrid Memory System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Pair </a:t>
            </a:r>
            <a:r>
              <a:rPr lang="en-US" b="1" dirty="0" smtClean="0">
                <a:solidFill>
                  <a:srgbClr val="0066CC"/>
                </a:solidFill>
              </a:rPr>
              <a:t>multiple memory technologies</a:t>
            </a:r>
            <a:r>
              <a:rPr lang="en-US" dirty="0" smtClean="0"/>
              <a:t> together to</a:t>
            </a:r>
            <a:br>
              <a:rPr lang="en-US" dirty="0" smtClean="0"/>
            </a:br>
            <a:r>
              <a:rPr lang="en-US" dirty="0" smtClean="0"/>
              <a:t>exploit the </a:t>
            </a:r>
            <a:r>
              <a:rPr lang="en-US" b="1" dirty="0" smtClean="0">
                <a:solidFill>
                  <a:schemeClr val="accent6"/>
                </a:solidFill>
              </a:rPr>
              <a:t>advantages of each memory</a:t>
            </a:r>
          </a:p>
          <a:p>
            <a:pPr lvl="1"/>
            <a:r>
              <a:rPr lang="en-US" dirty="0"/>
              <a:t>e</a:t>
            </a:r>
            <a:r>
              <a:rPr lang="en-US" dirty="0" smtClean="0"/>
              <a:t>.g., DRAM-NVM: DRAM-like latency, NVM-like capacity </a:t>
            </a:r>
          </a:p>
          <a:p>
            <a:pPr lvl="1"/>
            <a:endParaRPr lang="en-US" dirty="0"/>
          </a:p>
          <a:p>
            <a:pPr lvl="1"/>
            <a:endParaRPr lang="en-US" dirty="0" smtClean="0"/>
          </a:p>
          <a:p>
            <a:pPr lvl="1"/>
            <a:endParaRPr lang="en-US" dirty="0"/>
          </a:p>
          <a:p>
            <a:pPr lvl="1"/>
            <a:endParaRPr lang="en-US" dirty="0" smtClean="0"/>
          </a:p>
          <a:p>
            <a:pPr lvl="1"/>
            <a:endParaRPr lang="en-US" dirty="0"/>
          </a:p>
          <a:p>
            <a:pPr lvl="1"/>
            <a:endParaRPr lang="en-US" dirty="0" smtClean="0"/>
          </a:p>
          <a:p>
            <a:pPr lvl="1"/>
            <a:endParaRPr lang="en-US" dirty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r>
              <a:rPr lang="en-US" dirty="0"/>
              <a:t>Separate channels: Memory </a:t>
            </a:r>
            <a:r>
              <a:rPr lang="en-US" dirty="0" smtClean="0"/>
              <a:t>A and B </a:t>
            </a:r>
            <a:r>
              <a:rPr lang="en-US" dirty="0"/>
              <a:t>can </a:t>
            </a:r>
            <a:r>
              <a:rPr lang="en-US" dirty="0" smtClean="0"/>
              <a:t>be</a:t>
            </a:r>
            <a:br>
              <a:rPr lang="en-US" dirty="0" smtClean="0"/>
            </a:br>
            <a:r>
              <a:rPr lang="en-US" b="1" dirty="0" smtClean="0">
                <a:solidFill>
                  <a:srgbClr val="7030A0"/>
                </a:solidFill>
              </a:rPr>
              <a:t>accessed in parallel</a:t>
            </a:r>
            <a:endParaRPr lang="en-US" b="1" dirty="0">
              <a:solidFill>
                <a:srgbClr val="7030A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5</a:t>
            </a:fld>
            <a:endParaRPr lang="en-US" altLang="en-US"/>
          </a:p>
        </p:txBody>
      </p:sp>
      <p:grpSp>
        <p:nvGrpSpPr>
          <p:cNvPr id="5" name="Group 4"/>
          <p:cNvGrpSpPr/>
          <p:nvPr/>
        </p:nvGrpSpPr>
        <p:grpSpPr>
          <a:xfrm>
            <a:off x="862771" y="2431276"/>
            <a:ext cx="7214429" cy="3055124"/>
            <a:chOff x="735285" y="995954"/>
            <a:chExt cx="7214429" cy="3055124"/>
          </a:xfrm>
        </p:grpSpPr>
        <p:cxnSp>
          <p:nvCxnSpPr>
            <p:cNvPr id="19" name="Straight Connector 18"/>
            <p:cNvCxnSpPr/>
            <p:nvPr/>
          </p:nvCxnSpPr>
          <p:spPr>
            <a:xfrm flipV="1">
              <a:off x="2386506" y="2237813"/>
              <a:ext cx="608" cy="948950"/>
            </a:xfrm>
            <a:prstGeom prst="line">
              <a:avLst/>
            </a:prstGeom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V="1">
              <a:off x="6425714" y="2237813"/>
              <a:ext cx="0" cy="963547"/>
            </a:xfrm>
            <a:prstGeom prst="line">
              <a:avLst/>
            </a:prstGeom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6" name="Straight Connector 5"/>
            <p:cNvCxnSpPr/>
            <p:nvPr/>
          </p:nvCxnSpPr>
          <p:spPr>
            <a:xfrm flipH="1">
              <a:off x="4427981" y="1435380"/>
              <a:ext cx="3206" cy="366132"/>
            </a:xfrm>
            <a:prstGeom prst="line">
              <a:avLst/>
            </a:prstGeom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7" name="Rectangle 6"/>
            <p:cNvSpPr/>
            <p:nvPr/>
          </p:nvSpPr>
          <p:spPr>
            <a:xfrm>
              <a:off x="735285" y="3186763"/>
              <a:ext cx="3328229" cy="864315"/>
            </a:xfrm>
            <a:prstGeom prst="rect">
              <a:avLst/>
            </a:prstGeom>
            <a:solidFill>
              <a:schemeClr val="accent3">
                <a:lumMod val="95000"/>
              </a:schemeClr>
            </a:solidFill>
            <a:ln w="76200">
              <a:solidFill>
                <a:srgbClr val="009900"/>
              </a:solidFill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600" b="1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Memory A</a:t>
              </a:r>
            </a:p>
            <a:p>
              <a:pPr algn="ctr">
                <a:spcBef>
                  <a:spcPts val="300"/>
                </a:spcBef>
              </a:pPr>
              <a:r>
                <a:rPr lang="en-US" sz="22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(</a:t>
              </a:r>
              <a:r>
                <a:rPr lang="en-US" sz="2200" dirty="0" smtClean="0">
                  <a:solidFill>
                    <a:srgbClr val="0099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Fast</a:t>
              </a:r>
              <a:r>
                <a:rPr lang="en-US" sz="22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, </a:t>
              </a:r>
              <a:r>
                <a:rPr lang="en-US" sz="2200" dirty="0" smtClean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Small</a:t>
              </a:r>
              <a:r>
                <a:rPr lang="en-US" sz="22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)</a:t>
              </a:r>
              <a:endParaRPr lang="en-US" sz="22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8" name="Rectangle 7"/>
            <p:cNvSpPr/>
            <p:nvPr/>
          </p:nvSpPr>
          <p:spPr>
            <a:xfrm>
              <a:off x="4749314" y="3201361"/>
              <a:ext cx="3200400" cy="849717"/>
            </a:xfrm>
            <a:prstGeom prst="rect">
              <a:avLst/>
            </a:prstGeom>
            <a:solidFill>
              <a:schemeClr val="accent3">
                <a:lumMod val="95000"/>
              </a:schemeClr>
            </a:solidFill>
            <a:ln w="76200">
              <a:solidFill>
                <a:srgbClr val="99CC00"/>
              </a:solidFill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lvl="0" algn="ctr"/>
              <a:r>
                <a:rPr lang="en-US" sz="2600" b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Memory </a:t>
              </a:r>
              <a:r>
                <a:rPr lang="en-US" sz="2600" b="1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  <a:endParaRPr lang="en-US" sz="2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lvl="0" algn="ctr">
                <a:spcBef>
                  <a:spcPts val="300"/>
                </a:spcBef>
              </a:pPr>
              <a:r>
                <a:rPr lang="en-US" sz="2200" dirty="0" smtClean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(</a:t>
              </a:r>
              <a:r>
                <a:rPr lang="en-US" sz="2200" dirty="0" smtClean="0">
                  <a:solidFill>
                    <a:srgbClr val="0099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Large</a:t>
              </a:r>
              <a:r>
                <a:rPr lang="en-US" sz="2200" dirty="0" smtClean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, </a:t>
              </a:r>
              <a:r>
                <a:rPr lang="en-US" sz="2200" dirty="0" smtClean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Slow</a:t>
              </a:r>
              <a:r>
                <a:rPr lang="en-US" sz="2200" dirty="0" smtClean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)</a:t>
              </a:r>
              <a:endParaRPr lang="en-US" sz="2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27" name="Straight Connector 26"/>
            <p:cNvCxnSpPr/>
            <p:nvPr/>
          </p:nvCxnSpPr>
          <p:spPr>
            <a:xfrm flipH="1">
              <a:off x="2218942" y="2700862"/>
              <a:ext cx="4092" cy="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Rectangle 27"/>
            <p:cNvSpPr/>
            <p:nvPr/>
          </p:nvSpPr>
          <p:spPr>
            <a:xfrm>
              <a:off x="1645588" y="995954"/>
              <a:ext cx="5569209" cy="434709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Cores/Caches</a:t>
              </a:r>
              <a:endPara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3" name="Rectangle 32"/>
            <p:cNvSpPr/>
            <p:nvPr/>
          </p:nvSpPr>
          <p:spPr>
            <a:xfrm>
              <a:off x="1639243" y="1804500"/>
              <a:ext cx="5569209" cy="434709"/>
            </a:xfrm>
            <a:prstGeom prst="rect">
              <a:avLst/>
            </a:prstGeom>
            <a:solidFill>
              <a:srgbClr val="002060"/>
            </a:solidFill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Memory Controllers</a:t>
              </a:r>
              <a:endPara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36" name="TextBox 35"/>
          <p:cNvSpPr txBox="1"/>
          <p:nvPr/>
        </p:nvSpPr>
        <p:spPr>
          <a:xfrm>
            <a:off x="944940" y="3869739"/>
            <a:ext cx="15696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Channel A</a:t>
            </a:r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6574723" y="3881735"/>
            <a:ext cx="157867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Channel B</a:t>
            </a:r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862771" y="4622085"/>
            <a:ext cx="3328229" cy="864315"/>
          </a:xfrm>
          <a:prstGeom prst="rect">
            <a:avLst/>
          </a:prstGeom>
          <a:solidFill>
            <a:srgbClr val="009900"/>
          </a:solidFill>
          <a:ln w="28575">
            <a:solidFill>
              <a:srgbClr val="009900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DRAM</a:t>
            </a:r>
            <a:endParaRPr lang="en-US" sz="28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4876801" y="4648200"/>
            <a:ext cx="3200400" cy="864316"/>
          </a:xfrm>
          <a:prstGeom prst="rect">
            <a:avLst/>
          </a:prstGeom>
          <a:solidFill>
            <a:srgbClr val="99CC00"/>
          </a:solidFill>
          <a:ln w="28575">
            <a:solidFill>
              <a:srgbClr val="99CC00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NVM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600783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  <p:bldP spid="37" grpId="0"/>
      <p:bldP spid="21" grpId="0" animBg="1"/>
      <p:bldP spid="2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Hybrid Memory System: Background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4419600"/>
            <a:ext cx="8915400" cy="1935163"/>
          </a:xfrm>
        </p:spPr>
        <p:txBody>
          <a:bodyPr/>
          <a:lstStyle/>
          <a:p>
            <a:r>
              <a:rPr lang="en-US" dirty="0" smtClean="0"/>
              <a:t>Bank: Contains multiple arrays of cells</a:t>
            </a:r>
          </a:p>
          <a:p>
            <a:pPr lvl="1"/>
            <a:r>
              <a:rPr lang="en-US" dirty="0"/>
              <a:t>Multiple banks can serve accesses in </a:t>
            </a:r>
            <a:r>
              <a:rPr lang="en-US" dirty="0" smtClean="0"/>
              <a:t>parallel</a:t>
            </a:r>
          </a:p>
          <a:p>
            <a:r>
              <a:rPr lang="en-US" dirty="0" smtClean="0"/>
              <a:t>Row buffer: </a:t>
            </a:r>
            <a:r>
              <a:rPr lang="en-US" dirty="0"/>
              <a:t>I</a:t>
            </a:r>
            <a:r>
              <a:rPr lang="en-US" dirty="0" smtClean="0"/>
              <a:t>nternal </a:t>
            </a:r>
            <a:r>
              <a:rPr lang="en-US" dirty="0"/>
              <a:t>buffer that holds the </a:t>
            </a:r>
            <a:r>
              <a:rPr lang="en-US" dirty="0" smtClean="0"/>
              <a:t>open row</a:t>
            </a:r>
            <a:r>
              <a:rPr lang="en-US" dirty="0"/>
              <a:t> </a:t>
            </a:r>
            <a:r>
              <a:rPr lang="en-US" dirty="0" smtClean="0"/>
              <a:t>in a bank</a:t>
            </a:r>
            <a:endParaRPr lang="en-US" dirty="0"/>
          </a:p>
          <a:p>
            <a:pPr lvl="1"/>
            <a:r>
              <a:rPr lang="en-US" dirty="0"/>
              <a:t>R</a:t>
            </a:r>
            <a:r>
              <a:rPr lang="en-US" dirty="0" smtClean="0"/>
              <a:t>ow buffer hits: serviced </a:t>
            </a:r>
            <a:r>
              <a:rPr lang="en-US" dirty="0"/>
              <a:t>~</a:t>
            </a:r>
            <a:r>
              <a:rPr lang="en-US" dirty="0" smtClean="0"/>
              <a:t>3x faster, </a:t>
            </a:r>
            <a:r>
              <a:rPr lang="en-US" b="1" dirty="0" smtClean="0">
                <a:solidFill>
                  <a:srgbClr val="0066CC"/>
                </a:solidFill>
              </a:rPr>
              <a:t>similar latency for both Memory A and B</a:t>
            </a:r>
          </a:p>
          <a:p>
            <a:pPr lvl="1"/>
            <a:r>
              <a:rPr lang="en-US" dirty="0" smtClean="0"/>
              <a:t>Row buffer misses: </a:t>
            </a:r>
            <a:r>
              <a:rPr lang="en-US" b="1" dirty="0" smtClean="0">
                <a:solidFill>
                  <a:srgbClr val="C00000"/>
                </a:solidFill>
              </a:rPr>
              <a:t>latency is higher for Memory B</a:t>
            </a:r>
            <a:endParaRPr lang="en-US" b="1" dirty="0">
              <a:solidFill>
                <a:srgbClr val="C00000"/>
              </a:solidFill>
            </a:endParaRPr>
          </a:p>
          <a:p>
            <a:pPr marL="344487" lvl="1" indent="0">
              <a:buNone/>
            </a:pP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6</a:t>
            </a:fld>
            <a:endParaRPr lang="en-US" altLang="en-US" dirty="0"/>
          </a:p>
        </p:txBody>
      </p:sp>
      <p:cxnSp>
        <p:nvCxnSpPr>
          <p:cNvPr id="30" name="Straight Connector 29"/>
          <p:cNvCxnSpPr/>
          <p:nvPr/>
        </p:nvCxnSpPr>
        <p:spPr>
          <a:xfrm flipH="1">
            <a:off x="4007938" y="1507182"/>
            <a:ext cx="3206" cy="366132"/>
          </a:xfrm>
          <a:prstGeom prst="line">
            <a:avLst/>
          </a:prstGeom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1" name="Rectangle 30"/>
          <p:cNvSpPr/>
          <p:nvPr/>
        </p:nvSpPr>
        <p:spPr>
          <a:xfrm>
            <a:off x="198750" y="3124200"/>
            <a:ext cx="3480629" cy="1212689"/>
          </a:xfrm>
          <a:prstGeom prst="rect">
            <a:avLst/>
          </a:prstGeom>
          <a:solidFill>
            <a:schemeClr val="accent3">
              <a:lumMod val="95000"/>
            </a:schemeClr>
          </a:solidFill>
          <a:ln w="76200">
            <a:solidFill>
              <a:srgbClr val="009900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/>
          <p:cNvSpPr/>
          <p:nvPr/>
        </p:nvSpPr>
        <p:spPr>
          <a:xfrm>
            <a:off x="4343400" y="3124200"/>
            <a:ext cx="3316004" cy="1203089"/>
          </a:xfrm>
          <a:prstGeom prst="rect">
            <a:avLst/>
          </a:prstGeom>
          <a:solidFill>
            <a:schemeClr val="accent3">
              <a:lumMod val="95000"/>
            </a:schemeClr>
          </a:solidFill>
          <a:ln w="76200">
            <a:solidFill>
              <a:srgbClr val="99CC00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1" name="Group 20"/>
          <p:cNvGrpSpPr/>
          <p:nvPr/>
        </p:nvGrpSpPr>
        <p:grpSpPr>
          <a:xfrm>
            <a:off x="414759" y="3266759"/>
            <a:ext cx="613127" cy="1000441"/>
            <a:chOff x="810684" y="3419159"/>
            <a:chExt cx="613127" cy="1052655"/>
          </a:xfrm>
        </p:grpSpPr>
        <p:sp>
          <p:nvSpPr>
            <p:cNvPr id="36" name="Rectangle 35"/>
            <p:cNvSpPr/>
            <p:nvPr/>
          </p:nvSpPr>
          <p:spPr>
            <a:xfrm>
              <a:off x="810684" y="3571169"/>
              <a:ext cx="613127" cy="900645"/>
            </a:xfrm>
            <a:prstGeom prst="rect">
              <a:avLst/>
            </a:prstGeom>
            <a:solidFill>
              <a:srgbClr val="0000FF"/>
            </a:solidFill>
            <a:ln w="12700" cmpd="sng"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000FF"/>
                </a:solidFill>
              </a:endParaRPr>
            </a:p>
          </p:txBody>
        </p:sp>
        <p:sp>
          <p:nvSpPr>
            <p:cNvPr id="37" name="Rectangle 36"/>
            <p:cNvSpPr/>
            <p:nvPr/>
          </p:nvSpPr>
          <p:spPr>
            <a:xfrm>
              <a:off x="810684" y="3419159"/>
              <a:ext cx="613127" cy="152011"/>
            </a:xfrm>
            <a:prstGeom prst="rect">
              <a:avLst/>
            </a:prstGeom>
            <a:pattFill prst="wdUpDiag">
              <a:fgClr>
                <a:schemeClr val="tx1"/>
              </a:fgClr>
              <a:bgClr>
                <a:prstClr val="white"/>
              </a:bgClr>
            </a:pattFill>
            <a:ln w="12700" cmpd="sng"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000FF"/>
                </a:solidFill>
              </a:endParaRPr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2881174" y="3266760"/>
            <a:ext cx="616958" cy="1000440"/>
            <a:chOff x="3277099" y="3419159"/>
            <a:chExt cx="616958" cy="1052656"/>
          </a:xfrm>
        </p:grpSpPr>
        <p:sp>
          <p:nvSpPr>
            <p:cNvPr id="38" name="Rectangle 37"/>
            <p:cNvSpPr/>
            <p:nvPr/>
          </p:nvSpPr>
          <p:spPr>
            <a:xfrm>
              <a:off x="3277099" y="3560082"/>
              <a:ext cx="613127" cy="911733"/>
            </a:xfrm>
            <a:prstGeom prst="rect">
              <a:avLst/>
            </a:prstGeom>
            <a:solidFill>
              <a:srgbClr val="0000FF"/>
            </a:solidFill>
            <a:ln w="12700" cmpd="sng"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Rectangle 38"/>
            <p:cNvSpPr/>
            <p:nvPr/>
          </p:nvSpPr>
          <p:spPr>
            <a:xfrm>
              <a:off x="3280930" y="3419159"/>
              <a:ext cx="613127" cy="152011"/>
            </a:xfrm>
            <a:prstGeom prst="rect">
              <a:avLst/>
            </a:prstGeom>
            <a:pattFill prst="wdUpDiag">
              <a:fgClr>
                <a:schemeClr val="tx1"/>
              </a:fgClr>
              <a:bgClr>
                <a:prstClr val="white"/>
              </a:bgClr>
            </a:pattFill>
            <a:ln w="12700" cmpd="sng"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4507368" y="3266759"/>
            <a:ext cx="618396" cy="1000441"/>
            <a:chOff x="5321089" y="3419158"/>
            <a:chExt cx="618396" cy="1052657"/>
          </a:xfrm>
        </p:grpSpPr>
        <p:sp>
          <p:nvSpPr>
            <p:cNvPr id="40" name="Rectangle 39"/>
            <p:cNvSpPr/>
            <p:nvPr/>
          </p:nvSpPr>
          <p:spPr>
            <a:xfrm>
              <a:off x="5321089" y="3560081"/>
              <a:ext cx="613127" cy="911734"/>
            </a:xfrm>
            <a:prstGeom prst="rect">
              <a:avLst/>
            </a:prstGeom>
            <a:solidFill>
              <a:srgbClr val="0000FF"/>
            </a:solidFill>
            <a:ln w="12700" cmpd="sng"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Rectangle 40"/>
            <p:cNvSpPr/>
            <p:nvPr/>
          </p:nvSpPr>
          <p:spPr>
            <a:xfrm>
              <a:off x="5326358" y="3419158"/>
              <a:ext cx="613127" cy="152011"/>
            </a:xfrm>
            <a:prstGeom prst="rect">
              <a:avLst/>
            </a:prstGeom>
            <a:pattFill prst="wdUpDiag">
              <a:fgClr>
                <a:schemeClr val="tx1"/>
              </a:fgClr>
              <a:bgClr>
                <a:prstClr val="white"/>
              </a:bgClr>
            </a:pattFill>
            <a:ln w="12700" cmpd="sng"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6847479" y="3253530"/>
            <a:ext cx="614257" cy="1013670"/>
            <a:chOff x="7661200" y="3405929"/>
            <a:chExt cx="614257" cy="1065886"/>
          </a:xfrm>
        </p:grpSpPr>
        <p:sp>
          <p:nvSpPr>
            <p:cNvPr id="42" name="Rectangle 41"/>
            <p:cNvSpPr/>
            <p:nvPr/>
          </p:nvSpPr>
          <p:spPr>
            <a:xfrm>
              <a:off x="7662330" y="3571170"/>
              <a:ext cx="613127" cy="900645"/>
            </a:xfrm>
            <a:prstGeom prst="rect">
              <a:avLst/>
            </a:prstGeom>
            <a:solidFill>
              <a:srgbClr val="0000FF"/>
            </a:solidFill>
            <a:ln w="12700" cmpd="sng"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" name="Rectangle 42"/>
            <p:cNvSpPr/>
            <p:nvPr/>
          </p:nvSpPr>
          <p:spPr>
            <a:xfrm>
              <a:off x="7661200" y="3405929"/>
              <a:ext cx="613127" cy="154153"/>
            </a:xfrm>
            <a:prstGeom prst="rect">
              <a:avLst/>
            </a:prstGeom>
            <a:pattFill prst="wdUpDiag">
              <a:fgClr>
                <a:schemeClr val="tx1"/>
              </a:fgClr>
              <a:bgClr>
                <a:prstClr val="white"/>
              </a:bgClr>
            </a:pattFill>
            <a:ln w="12700" cmpd="sng"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4" name="TextBox 43"/>
          <p:cNvSpPr txBox="1"/>
          <p:nvPr/>
        </p:nvSpPr>
        <p:spPr>
          <a:xfrm>
            <a:off x="1514906" y="3581400"/>
            <a:ext cx="80021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 smtClean="0">
                <a:latin typeface="Times New Roman"/>
                <a:cs typeface="Times New Roman"/>
              </a:rPr>
              <a:t>…</a:t>
            </a:r>
            <a:endParaRPr lang="en-US" sz="4800" dirty="0">
              <a:latin typeface="Times New Roman"/>
              <a:cs typeface="Times New Roman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5612952" y="3581400"/>
            <a:ext cx="80021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 smtClean="0">
                <a:latin typeface="Times New Roman"/>
                <a:cs typeface="Times New Roman"/>
              </a:rPr>
              <a:t>…</a:t>
            </a:r>
            <a:endParaRPr lang="en-US" sz="4800" dirty="0">
              <a:latin typeface="Times New Roman"/>
              <a:cs typeface="Times New Roman"/>
            </a:endParaRPr>
          </a:p>
        </p:txBody>
      </p:sp>
      <p:cxnSp>
        <p:nvCxnSpPr>
          <p:cNvPr id="46" name="Straight Connector 45"/>
          <p:cNvCxnSpPr/>
          <p:nvPr/>
        </p:nvCxnSpPr>
        <p:spPr>
          <a:xfrm flipV="1">
            <a:off x="1904392" y="2309615"/>
            <a:ext cx="608" cy="803913"/>
          </a:xfrm>
          <a:prstGeom prst="line">
            <a:avLst/>
          </a:prstGeom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8" name="TextBox 47"/>
          <p:cNvSpPr txBox="1"/>
          <p:nvPr/>
        </p:nvSpPr>
        <p:spPr>
          <a:xfrm>
            <a:off x="2369249" y="2516814"/>
            <a:ext cx="16466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Times New Roman"/>
                <a:cs typeface="Times New Roman"/>
              </a:rPr>
              <a:t>Row Buffer</a:t>
            </a:r>
            <a:endParaRPr lang="en-US" sz="2400" dirty="0">
              <a:latin typeface="Times New Roman"/>
              <a:cs typeface="Times New Roman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4252095" y="2511817"/>
            <a:ext cx="8386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Times New Roman"/>
                <a:cs typeface="Times New Roman"/>
              </a:rPr>
              <a:t>Bank</a:t>
            </a:r>
            <a:endParaRPr lang="en-US" sz="2400" dirty="0">
              <a:latin typeface="Times New Roman"/>
              <a:cs typeface="Times New Roman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381000" y="2507237"/>
            <a:ext cx="15696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latin typeface="Times New Roman"/>
                <a:cs typeface="Times New Roman"/>
              </a:rPr>
              <a:t>Channel A</a:t>
            </a:r>
            <a:endParaRPr lang="en-US" sz="2400" b="1" dirty="0">
              <a:latin typeface="Times New Roman"/>
              <a:cs typeface="Times New Roman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5965123" y="2514600"/>
            <a:ext cx="157867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latin typeface="Times New Roman"/>
                <a:cs typeface="Times New Roman"/>
              </a:rPr>
              <a:t>Channel B</a:t>
            </a:r>
            <a:endParaRPr lang="en-US" sz="2400" b="1" dirty="0">
              <a:latin typeface="Times New Roman"/>
              <a:cs typeface="Times New Roman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1152945" y="3200400"/>
            <a:ext cx="16541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latin typeface="Times New Roman"/>
                <a:cs typeface="Times New Roman"/>
              </a:rPr>
              <a:t>Memory A</a:t>
            </a:r>
            <a:endParaRPr lang="en-US" sz="2400" b="1" dirty="0">
              <a:latin typeface="Times New Roman"/>
              <a:cs typeface="Times New Roman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5182197" y="3200400"/>
            <a:ext cx="15947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latin typeface="Times New Roman"/>
                <a:cs typeface="Times New Roman"/>
              </a:rPr>
              <a:t>Memory B</a:t>
            </a:r>
            <a:endParaRPr lang="en-US" sz="2400" b="1" dirty="0">
              <a:latin typeface="Times New Roman"/>
              <a:cs typeface="Times New Roman"/>
            </a:endParaRPr>
          </a:p>
        </p:txBody>
      </p:sp>
      <p:cxnSp>
        <p:nvCxnSpPr>
          <p:cNvPr id="54" name="Straight Connector 53"/>
          <p:cNvCxnSpPr/>
          <p:nvPr/>
        </p:nvCxnSpPr>
        <p:spPr>
          <a:xfrm flipH="1">
            <a:off x="1798899" y="2772664"/>
            <a:ext cx="4092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/>
          <p:cNvCxnSpPr/>
          <p:nvPr/>
        </p:nvCxnSpPr>
        <p:spPr>
          <a:xfrm flipH="1">
            <a:off x="3191569" y="2965249"/>
            <a:ext cx="137662" cy="446842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7" name="Straight Arrow Connector 56"/>
          <p:cNvCxnSpPr>
            <a:endCxn id="41" idx="2"/>
          </p:cNvCxnSpPr>
          <p:nvPr/>
        </p:nvCxnSpPr>
        <p:spPr>
          <a:xfrm>
            <a:off x="3329231" y="2965249"/>
            <a:ext cx="1489970" cy="445981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57"/>
          <p:cNvCxnSpPr/>
          <p:nvPr/>
        </p:nvCxnSpPr>
        <p:spPr>
          <a:xfrm flipH="1">
            <a:off x="3091436" y="2973482"/>
            <a:ext cx="1710737" cy="1041104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9" name="Straight Arrow Connector 58"/>
          <p:cNvCxnSpPr/>
          <p:nvPr/>
        </p:nvCxnSpPr>
        <p:spPr>
          <a:xfrm>
            <a:off x="4802173" y="2965249"/>
            <a:ext cx="193153" cy="1049337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1" name="TextBox 60"/>
          <p:cNvSpPr txBox="1"/>
          <p:nvPr/>
        </p:nvSpPr>
        <p:spPr>
          <a:xfrm>
            <a:off x="1056600" y="3581400"/>
            <a:ext cx="177479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Times New Roman"/>
                <a:cs typeface="Times New Roman"/>
              </a:rPr>
              <a:t>(</a:t>
            </a:r>
            <a:r>
              <a:rPr lang="en-US" sz="2400" dirty="0" smtClean="0">
                <a:solidFill>
                  <a:schemeClr val="accent6"/>
                </a:solidFill>
                <a:latin typeface="Times New Roman"/>
                <a:cs typeface="Times New Roman"/>
              </a:rPr>
              <a:t>Fast</a:t>
            </a:r>
            <a:r>
              <a:rPr lang="en-US" sz="2400" dirty="0" smtClean="0">
                <a:latin typeface="Times New Roman"/>
                <a:cs typeface="Times New Roman"/>
              </a:rPr>
              <a:t>, </a:t>
            </a:r>
            <a:r>
              <a:rPr lang="en-US" sz="24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Small</a:t>
            </a:r>
            <a:r>
              <a:rPr lang="en-US" sz="2400" dirty="0" smtClean="0">
                <a:latin typeface="Times New Roman"/>
                <a:cs typeface="Times New Roman"/>
              </a:rPr>
              <a:t>)</a:t>
            </a:r>
            <a:endParaRPr lang="en-US" sz="2400" dirty="0">
              <a:latin typeface="Times New Roman"/>
              <a:cs typeface="Times New Roman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5054121" y="3581400"/>
            <a:ext cx="188840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Times New Roman"/>
                <a:cs typeface="Times New Roman"/>
              </a:rPr>
              <a:t>(</a:t>
            </a:r>
            <a:r>
              <a:rPr lang="en-US" sz="2400" dirty="0" smtClean="0">
                <a:solidFill>
                  <a:schemeClr val="accent6"/>
                </a:solidFill>
                <a:latin typeface="Times New Roman"/>
                <a:cs typeface="Times New Roman"/>
              </a:rPr>
              <a:t>Large</a:t>
            </a:r>
            <a:r>
              <a:rPr lang="en-US" sz="2400" dirty="0" smtClean="0">
                <a:latin typeface="Times New Roman"/>
                <a:cs typeface="Times New Roman"/>
              </a:rPr>
              <a:t>, </a:t>
            </a:r>
            <a:r>
              <a:rPr lang="en-US" sz="24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Slow</a:t>
            </a:r>
            <a:r>
              <a:rPr lang="en-US" sz="2400" dirty="0" smtClean="0">
                <a:latin typeface="Times New Roman"/>
                <a:cs typeface="Times New Roman"/>
              </a:rPr>
              <a:t>)</a:t>
            </a:r>
            <a:endParaRPr lang="en-US" sz="2400" dirty="0">
              <a:latin typeface="Times New Roman"/>
              <a:cs typeface="Times New Roman"/>
            </a:endParaRPr>
          </a:p>
        </p:txBody>
      </p:sp>
      <p:grpSp>
        <p:nvGrpSpPr>
          <p:cNvPr id="63" name="dram array"/>
          <p:cNvGrpSpPr/>
          <p:nvPr/>
        </p:nvGrpSpPr>
        <p:grpSpPr>
          <a:xfrm>
            <a:off x="7162800" y="3352800"/>
            <a:ext cx="1828800" cy="838200"/>
            <a:chOff x="5259901" y="1351866"/>
            <a:chExt cx="2205768" cy="932888"/>
          </a:xfrm>
        </p:grpSpPr>
        <p:grpSp>
          <p:nvGrpSpPr>
            <p:cNvPr id="64" name="Group 63"/>
            <p:cNvGrpSpPr>
              <a:grpSpLocks noChangeAspect="1"/>
            </p:cNvGrpSpPr>
            <p:nvPr/>
          </p:nvGrpSpPr>
          <p:grpSpPr>
            <a:xfrm>
              <a:off x="5957902" y="1404888"/>
              <a:ext cx="1507767" cy="807235"/>
              <a:chOff x="2136774" y="1219201"/>
              <a:chExt cx="3598319" cy="1599033"/>
            </a:xfrm>
          </p:grpSpPr>
          <p:sp>
            <p:nvSpPr>
              <p:cNvPr id="67" name="DRAM"/>
              <p:cNvSpPr/>
              <p:nvPr/>
            </p:nvSpPr>
            <p:spPr>
              <a:xfrm>
                <a:off x="2136774" y="1219201"/>
                <a:ext cx="3598319" cy="1599033"/>
              </a:xfrm>
              <a:prstGeom prst="roundRect">
                <a:avLst>
                  <a:gd name="adj" fmla="val 5494"/>
                </a:avLst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 b="1" i="1" dirty="0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68" name="Group 67"/>
              <p:cNvGrpSpPr/>
              <p:nvPr/>
            </p:nvGrpSpPr>
            <p:grpSpPr>
              <a:xfrm>
                <a:off x="2136774" y="1241014"/>
                <a:ext cx="3598319" cy="1577220"/>
                <a:chOff x="5208721" y="1217396"/>
                <a:chExt cx="2867893" cy="1449604"/>
              </a:xfrm>
            </p:grpSpPr>
            <p:cxnSp>
              <p:nvCxnSpPr>
                <p:cNvPr id="69" name="Straight Arrow Connector 68"/>
                <p:cNvCxnSpPr/>
                <p:nvPr/>
              </p:nvCxnSpPr>
              <p:spPr>
                <a:xfrm flipV="1">
                  <a:off x="7802880" y="1218298"/>
                  <a:ext cx="0" cy="1448702"/>
                </a:xfrm>
                <a:prstGeom prst="straightConnector1">
                  <a:avLst/>
                </a:prstGeom>
                <a:ln w="25400" cap="rnd">
                  <a:solidFill>
                    <a:schemeClr val="tx1"/>
                  </a:solidFill>
                  <a:headEnd type="none" w="lg" len="med"/>
                  <a:tailEnd type="none" w="lg" len="med"/>
                </a:ln>
                <a:effectLst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0" name="Straight Arrow Connector 69"/>
                <p:cNvCxnSpPr/>
                <p:nvPr/>
              </p:nvCxnSpPr>
              <p:spPr>
                <a:xfrm flipV="1">
                  <a:off x="7345680" y="1217396"/>
                  <a:ext cx="0" cy="1449604"/>
                </a:xfrm>
                <a:prstGeom prst="straightConnector1">
                  <a:avLst/>
                </a:prstGeom>
                <a:ln w="25400" cap="rnd">
                  <a:solidFill>
                    <a:schemeClr val="tx1"/>
                  </a:solidFill>
                  <a:headEnd type="none" w="lg" len="med"/>
                  <a:tailEnd type="none" w="lg" len="med"/>
                </a:ln>
                <a:effectLst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1" name="Straight Arrow Connector 70"/>
                <p:cNvCxnSpPr/>
                <p:nvPr/>
              </p:nvCxnSpPr>
              <p:spPr>
                <a:xfrm flipV="1">
                  <a:off x="6888480" y="1217396"/>
                  <a:ext cx="0" cy="1449604"/>
                </a:xfrm>
                <a:prstGeom prst="straightConnector1">
                  <a:avLst/>
                </a:prstGeom>
                <a:ln w="25400" cap="rnd">
                  <a:solidFill>
                    <a:schemeClr val="tx1"/>
                  </a:solidFill>
                  <a:headEnd type="none" w="lg" len="med"/>
                  <a:tailEnd type="none" w="lg" len="med"/>
                </a:ln>
                <a:effectLst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2" name="Straight Arrow Connector 71"/>
                <p:cNvCxnSpPr/>
                <p:nvPr/>
              </p:nvCxnSpPr>
              <p:spPr>
                <a:xfrm flipV="1">
                  <a:off x="6431280" y="1217396"/>
                  <a:ext cx="0" cy="1449604"/>
                </a:xfrm>
                <a:prstGeom prst="straightConnector1">
                  <a:avLst/>
                </a:prstGeom>
                <a:ln w="25400" cap="rnd">
                  <a:solidFill>
                    <a:schemeClr val="tx1"/>
                  </a:solidFill>
                  <a:headEnd type="none" w="lg" len="med"/>
                  <a:tailEnd type="none" w="lg" len="med"/>
                </a:ln>
                <a:effectLst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3" name="Straight Arrow Connector 72"/>
                <p:cNvCxnSpPr/>
                <p:nvPr/>
              </p:nvCxnSpPr>
              <p:spPr>
                <a:xfrm flipV="1">
                  <a:off x="5974080" y="1217396"/>
                  <a:ext cx="0" cy="1449604"/>
                </a:xfrm>
                <a:prstGeom prst="straightConnector1">
                  <a:avLst/>
                </a:prstGeom>
                <a:ln w="25400" cap="rnd">
                  <a:solidFill>
                    <a:schemeClr val="tx1"/>
                  </a:solidFill>
                  <a:headEnd type="none" w="lg" len="med"/>
                  <a:tailEnd type="none" w="lg" len="med"/>
                </a:ln>
                <a:effectLst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4" name="Straight Arrow Connector 73"/>
                <p:cNvCxnSpPr/>
                <p:nvPr/>
              </p:nvCxnSpPr>
              <p:spPr>
                <a:xfrm flipV="1">
                  <a:off x="5516880" y="1217396"/>
                  <a:ext cx="0" cy="1449604"/>
                </a:xfrm>
                <a:prstGeom prst="straightConnector1">
                  <a:avLst/>
                </a:prstGeom>
                <a:ln w="25400" cap="rnd">
                  <a:solidFill>
                    <a:schemeClr val="tx1"/>
                  </a:solidFill>
                  <a:headEnd type="none" w="lg" len="med"/>
                  <a:tailEnd type="none" w="lg" len="med"/>
                </a:ln>
                <a:effectLst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5" name="Straight Arrow Connector 74"/>
                <p:cNvCxnSpPr/>
                <p:nvPr/>
              </p:nvCxnSpPr>
              <p:spPr>
                <a:xfrm flipH="1">
                  <a:off x="5208721" y="1487806"/>
                  <a:ext cx="2867893" cy="0"/>
                </a:xfrm>
                <a:prstGeom prst="straightConnector1">
                  <a:avLst/>
                </a:prstGeom>
                <a:ln w="25400" cap="rnd">
                  <a:solidFill>
                    <a:schemeClr val="tx1"/>
                  </a:solidFill>
                  <a:headEnd type="none" w="lg" len="med"/>
                  <a:tailEnd type="none" w="lg" len="med"/>
                </a:ln>
                <a:effectLst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76" name="Oval 75"/>
                <p:cNvSpPr/>
                <p:nvPr/>
              </p:nvSpPr>
              <p:spPr>
                <a:xfrm>
                  <a:off x="7624177" y="1308836"/>
                  <a:ext cx="365760" cy="365760"/>
                </a:xfrm>
                <a:prstGeom prst="ellipse">
                  <a:avLst/>
                </a:prstGeom>
                <a:solidFill>
                  <a:schemeClr val="bg1"/>
                </a:solidFill>
                <a:ln w="254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800"/>
                </a:p>
              </p:txBody>
            </p:sp>
            <p:sp>
              <p:nvSpPr>
                <p:cNvPr id="77" name="Oval 76"/>
                <p:cNvSpPr/>
                <p:nvPr/>
              </p:nvSpPr>
              <p:spPr>
                <a:xfrm>
                  <a:off x="7166977" y="1308836"/>
                  <a:ext cx="365760" cy="365760"/>
                </a:xfrm>
                <a:prstGeom prst="ellipse">
                  <a:avLst/>
                </a:prstGeom>
                <a:solidFill>
                  <a:schemeClr val="bg1"/>
                </a:solidFill>
                <a:ln w="254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800"/>
                </a:p>
              </p:txBody>
            </p:sp>
            <p:sp>
              <p:nvSpPr>
                <p:cNvPr id="78" name="Oval 77"/>
                <p:cNvSpPr/>
                <p:nvPr/>
              </p:nvSpPr>
              <p:spPr>
                <a:xfrm>
                  <a:off x="6709777" y="1308836"/>
                  <a:ext cx="365760" cy="365760"/>
                </a:xfrm>
                <a:prstGeom prst="ellipse">
                  <a:avLst/>
                </a:prstGeom>
                <a:solidFill>
                  <a:schemeClr val="bg1"/>
                </a:solidFill>
                <a:ln w="254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800"/>
                </a:p>
              </p:txBody>
            </p:sp>
            <p:sp>
              <p:nvSpPr>
                <p:cNvPr id="79" name="Oval 78"/>
                <p:cNvSpPr/>
                <p:nvPr/>
              </p:nvSpPr>
              <p:spPr>
                <a:xfrm>
                  <a:off x="6252577" y="1308836"/>
                  <a:ext cx="365760" cy="365760"/>
                </a:xfrm>
                <a:prstGeom prst="ellipse">
                  <a:avLst/>
                </a:prstGeom>
                <a:solidFill>
                  <a:schemeClr val="bg1"/>
                </a:solidFill>
                <a:ln w="254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800"/>
                </a:p>
              </p:txBody>
            </p:sp>
            <p:sp>
              <p:nvSpPr>
                <p:cNvPr id="80" name="Oval 79"/>
                <p:cNvSpPr/>
                <p:nvPr/>
              </p:nvSpPr>
              <p:spPr>
                <a:xfrm>
                  <a:off x="5795377" y="1308836"/>
                  <a:ext cx="365760" cy="365760"/>
                </a:xfrm>
                <a:prstGeom prst="ellipse">
                  <a:avLst/>
                </a:prstGeom>
                <a:solidFill>
                  <a:schemeClr val="bg1"/>
                </a:solidFill>
                <a:ln w="254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800"/>
                </a:p>
              </p:txBody>
            </p:sp>
            <p:sp>
              <p:nvSpPr>
                <p:cNvPr id="81" name="Oval 80"/>
                <p:cNvSpPr/>
                <p:nvPr/>
              </p:nvSpPr>
              <p:spPr>
                <a:xfrm>
                  <a:off x="5338177" y="1308836"/>
                  <a:ext cx="365760" cy="365760"/>
                </a:xfrm>
                <a:prstGeom prst="ellipse">
                  <a:avLst/>
                </a:prstGeom>
                <a:solidFill>
                  <a:schemeClr val="bg1"/>
                </a:solidFill>
                <a:ln w="254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800"/>
                </a:p>
              </p:txBody>
            </p:sp>
            <p:cxnSp>
              <p:nvCxnSpPr>
                <p:cNvPr id="82" name="Straight Arrow Connector 81"/>
                <p:cNvCxnSpPr/>
                <p:nvPr/>
              </p:nvCxnSpPr>
              <p:spPr>
                <a:xfrm flipH="1">
                  <a:off x="5208721" y="1945006"/>
                  <a:ext cx="2867893" cy="0"/>
                </a:xfrm>
                <a:prstGeom prst="straightConnector1">
                  <a:avLst/>
                </a:prstGeom>
                <a:ln w="25400" cap="rnd">
                  <a:solidFill>
                    <a:schemeClr val="tx1"/>
                  </a:solidFill>
                  <a:headEnd type="none" w="lg" len="med"/>
                  <a:tailEnd type="none" w="lg" len="med"/>
                </a:ln>
                <a:effectLst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83" name="Oval 82"/>
                <p:cNvSpPr/>
                <p:nvPr/>
              </p:nvSpPr>
              <p:spPr>
                <a:xfrm>
                  <a:off x="7624177" y="1766036"/>
                  <a:ext cx="365760" cy="365760"/>
                </a:xfrm>
                <a:prstGeom prst="ellipse">
                  <a:avLst/>
                </a:prstGeom>
                <a:solidFill>
                  <a:schemeClr val="bg1"/>
                </a:solidFill>
                <a:ln w="254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800"/>
                </a:p>
              </p:txBody>
            </p:sp>
            <p:sp>
              <p:nvSpPr>
                <p:cNvPr id="84" name="Oval 83"/>
                <p:cNvSpPr/>
                <p:nvPr/>
              </p:nvSpPr>
              <p:spPr>
                <a:xfrm>
                  <a:off x="7166977" y="1766036"/>
                  <a:ext cx="365760" cy="365760"/>
                </a:xfrm>
                <a:prstGeom prst="ellipse">
                  <a:avLst/>
                </a:prstGeom>
                <a:solidFill>
                  <a:schemeClr val="bg1"/>
                </a:solidFill>
                <a:ln w="254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800"/>
                </a:p>
              </p:txBody>
            </p:sp>
            <p:sp>
              <p:nvSpPr>
                <p:cNvPr id="85" name="Oval 84"/>
                <p:cNvSpPr/>
                <p:nvPr/>
              </p:nvSpPr>
              <p:spPr>
                <a:xfrm>
                  <a:off x="6709777" y="1766036"/>
                  <a:ext cx="365760" cy="365760"/>
                </a:xfrm>
                <a:prstGeom prst="ellipse">
                  <a:avLst/>
                </a:prstGeom>
                <a:solidFill>
                  <a:schemeClr val="bg1"/>
                </a:solidFill>
                <a:ln w="254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800"/>
                </a:p>
              </p:txBody>
            </p:sp>
            <p:sp>
              <p:nvSpPr>
                <p:cNvPr id="86" name="Oval 85"/>
                <p:cNvSpPr/>
                <p:nvPr/>
              </p:nvSpPr>
              <p:spPr>
                <a:xfrm>
                  <a:off x="6252577" y="1766036"/>
                  <a:ext cx="365760" cy="365760"/>
                </a:xfrm>
                <a:prstGeom prst="ellipse">
                  <a:avLst/>
                </a:prstGeom>
                <a:solidFill>
                  <a:schemeClr val="bg1"/>
                </a:solidFill>
                <a:ln w="254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800"/>
                </a:p>
              </p:txBody>
            </p:sp>
            <p:sp>
              <p:nvSpPr>
                <p:cNvPr id="87" name="Oval 86"/>
                <p:cNvSpPr/>
                <p:nvPr/>
              </p:nvSpPr>
              <p:spPr>
                <a:xfrm>
                  <a:off x="5795377" y="1766036"/>
                  <a:ext cx="365760" cy="365760"/>
                </a:xfrm>
                <a:prstGeom prst="ellipse">
                  <a:avLst/>
                </a:prstGeom>
                <a:solidFill>
                  <a:schemeClr val="bg1"/>
                </a:solidFill>
                <a:ln w="254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800"/>
                </a:p>
              </p:txBody>
            </p:sp>
            <p:sp>
              <p:nvSpPr>
                <p:cNvPr id="88" name="Oval 87"/>
                <p:cNvSpPr/>
                <p:nvPr/>
              </p:nvSpPr>
              <p:spPr>
                <a:xfrm>
                  <a:off x="5338177" y="1766036"/>
                  <a:ext cx="365760" cy="365760"/>
                </a:xfrm>
                <a:prstGeom prst="ellipse">
                  <a:avLst/>
                </a:prstGeom>
                <a:solidFill>
                  <a:schemeClr val="bg1"/>
                </a:solidFill>
                <a:ln w="254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800"/>
                </a:p>
              </p:txBody>
            </p:sp>
            <p:cxnSp>
              <p:nvCxnSpPr>
                <p:cNvPr id="89" name="Straight Arrow Connector 88"/>
                <p:cNvCxnSpPr/>
                <p:nvPr/>
              </p:nvCxnSpPr>
              <p:spPr>
                <a:xfrm flipH="1">
                  <a:off x="5208721" y="2402206"/>
                  <a:ext cx="2867893" cy="0"/>
                </a:xfrm>
                <a:prstGeom prst="straightConnector1">
                  <a:avLst/>
                </a:prstGeom>
                <a:ln w="25400" cap="rnd">
                  <a:solidFill>
                    <a:schemeClr val="tx1"/>
                  </a:solidFill>
                  <a:headEnd type="none" w="lg" len="med"/>
                  <a:tailEnd type="none" w="lg" len="med"/>
                </a:ln>
                <a:effectLst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90" name="Oval 89"/>
                <p:cNvSpPr/>
                <p:nvPr/>
              </p:nvSpPr>
              <p:spPr>
                <a:xfrm>
                  <a:off x="7624177" y="2223236"/>
                  <a:ext cx="365760" cy="365760"/>
                </a:xfrm>
                <a:prstGeom prst="ellipse">
                  <a:avLst/>
                </a:prstGeom>
                <a:solidFill>
                  <a:schemeClr val="bg1"/>
                </a:solidFill>
                <a:ln w="254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800"/>
                </a:p>
              </p:txBody>
            </p:sp>
            <p:sp>
              <p:nvSpPr>
                <p:cNvPr id="91" name="Oval 90"/>
                <p:cNvSpPr/>
                <p:nvPr/>
              </p:nvSpPr>
              <p:spPr>
                <a:xfrm>
                  <a:off x="7166977" y="2223236"/>
                  <a:ext cx="365760" cy="365760"/>
                </a:xfrm>
                <a:prstGeom prst="ellipse">
                  <a:avLst/>
                </a:prstGeom>
                <a:solidFill>
                  <a:schemeClr val="bg1"/>
                </a:solidFill>
                <a:ln w="254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800"/>
                </a:p>
              </p:txBody>
            </p:sp>
            <p:sp>
              <p:nvSpPr>
                <p:cNvPr id="92" name="Oval 91"/>
                <p:cNvSpPr/>
                <p:nvPr/>
              </p:nvSpPr>
              <p:spPr>
                <a:xfrm>
                  <a:off x="6709777" y="2223236"/>
                  <a:ext cx="365760" cy="365760"/>
                </a:xfrm>
                <a:prstGeom prst="ellipse">
                  <a:avLst/>
                </a:prstGeom>
                <a:solidFill>
                  <a:schemeClr val="bg1"/>
                </a:solidFill>
                <a:ln w="254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800"/>
                </a:p>
              </p:txBody>
            </p:sp>
            <p:sp>
              <p:nvSpPr>
                <p:cNvPr id="93" name="Oval 92"/>
                <p:cNvSpPr/>
                <p:nvPr/>
              </p:nvSpPr>
              <p:spPr>
                <a:xfrm>
                  <a:off x="6252577" y="2223236"/>
                  <a:ext cx="365760" cy="365760"/>
                </a:xfrm>
                <a:prstGeom prst="ellipse">
                  <a:avLst/>
                </a:prstGeom>
                <a:solidFill>
                  <a:schemeClr val="bg1"/>
                </a:solidFill>
                <a:ln w="254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800"/>
                </a:p>
              </p:txBody>
            </p:sp>
            <p:sp>
              <p:nvSpPr>
                <p:cNvPr id="94" name="Oval 93"/>
                <p:cNvSpPr/>
                <p:nvPr/>
              </p:nvSpPr>
              <p:spPr>
                <a:xfrm>
                  <a:off x="5795377" y="2223236"/>
                  <a:ext cx="365760" cy="365760"/>
                </a:xfrm>
                <a:prstGeom prst="ellipse">
                  <a:avLst/>
                </a:prstGeom>
                <a:solidFill>
                  <a:schemeClr val="bg1"/>
                </a:solidFill>
                <a:ln w="254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800"/>
                </a:p>
              </p:txBody>
            </p:sp>
            <p:sp>
              <p:nvSpPr>
                <p:cNvPr id="95" name="Oval 94"/>
                <p:cNvSpPr/>
                <p:nvPr/>
              </p:nvSpPr>
              <p:spPr>
                <a:xfrm>
                  <a:off x="5338177" y="2223236"/>
                  <a:ext cx="365760" cy="365760"/>
                </a:xfrm>
                <a:prstGeom prst="ellipse">
                  <a:avLst/>
                </a:prstGeom>
                <a:solidFill>
                  <a:schemeClr val="bg1"/>
                </a:solidFill>
                <a:ln w="2540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800"/>
                </a:p>
              </p:txBody>
            </p:sp>
          </p:grpSp>
        </p:grpSp>
        <p:cxnSp>
          <p:nvCxnSpPr>
            <p:cNvPr id="65" name="Straight Connector 64"/>
            <p:cNvCxnSpPr/>
            <p:nvPr/>
          </p:nvCxnSpPr>
          <p:spPr>
            <a:xfrm flipV="1">
              <a:off x="5259901" y="1351866"/>
              <a:ext cx="697999" cy="442519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/>
            <p:cNvCxnSpPr/>
            <p:nvPr/>
          </p:nvCxnSpPr>
          <p:spPr>
            <a:xfrm>
              <a:off x="5259901" y="1794382"/>
              <a:ext cx="697999" cy="490372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6" name="Rectangle 95"/>
          <p:cNvSpPr/>
          <p:nvPr/>
        </p:nvSpPr>
        <p:spPr>
          <a:xfrm>
            <a:off x="7810818" y="3733800"/>
            <a:ext cx="1143000" cy="152400"/>
          </a:xfrm>
          <a:prstGeom prst="rect">
            <a:avLst/>
          </a:prstGeom>
          <a:solidFill>
            <a:srgbClr val="FF0000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7" name="Straight Connector 96"/>
          <p:cNvCxnSpPr/>
          <p:nvPr/>
        </p:nvCxnSpPr>
        <p:spPr>
          <a:xfrm flipV="1">
            <a:off x="5924359" y="2309615"/>
            <a:ext cx="608" cy="803913"/>
          </a:xfrm>
          <a:prstGeom prst="line">
            <a:avLst/>
          </a:prstGeom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98" name="Rectangle 97"/>
          <p:cNvSpPr/>
          <p:nvPr/>
        </p:nvSpPr>
        <p:spPr>
          <a:xfrm>
            <a:off x="1219200" y="1077558"/>
            <a:ext cx="5569209" cy="434709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Cores/Caches</a:t>
            </a:r>
            <a:endParaRPr lang="en-US" sz="2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9" name="Rectangle 98"/>
          <p:cNvSpPr/>
          <p:nvPr/>
        </p:nvSpPr>
        <p:spPr>
          <a:xfrm>
            <a:off x="1219199" y="1850392"/>
            <a:ext cx="5569209" cy="434709"/>
          </a:xfrm>
          <a:prstGeom prst="rect">
            <a:avLst/>
          </a:prstGeom>
          <a:solidFill>
            <a:srgbClr val="002060"/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Memory Controllers</a:t>
            </a:r>
            <a:endParaRPr lang="en-US" sz="2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747604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4.44444E-6 L -0.13334 -0.07477 " pathEditMode="relative" rAng="0" ptsTypes="AA">
                                      <p:cBhvr>
                                        <p:cTn id="53" dur="2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667" y="-375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/>
      <p:bldP spid="45" grpId="0"/>
      <p:bldP spid="48" grpId="0"/>
      <p:bldP spid="49" grpId="0"/>
      <p:bldP spid="96" grpId="0" animBg="1"/>
      <p:bldP spid="96" grpId="1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6" name="Straight Connector 25"/>
          <p:cNvCxnSpPr/>
          <p:nvPr/>
        </p:nvCxnSpPr>
        <p:spPr>
          <a:xfrm flipV="1">
            <a:off x="2352982" y="2133600"/>
            <a:ext cx="0" cy="534748"/>
          </a:xfrm>
          <a:prstGeom prst="line">
            <a:avLst/>
          </a:prstGeom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Hybrid Memory System: Problem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5424951"/>
            <a:ext cx="8915400" cy="1310812"/>
          </a:xfrm>
        </p:spPr>
        <p:txBody>
          <a:bodyPr/>
          <a:lstStyle/>
          <a:p>
            <a:r>
              <a:rPr lang="en-US" dirty="0" smtClean="0"/>
              <a:t>Memory A is fast, but small</a:t>
            </a:r>
          </a:p>
          <a:p>
            <a:r>
              <a:rPr lang="en-US" dirty="0" smtClean="0"/>
              <a:t>Load should be balanced on both channels</a:t>
            </a:r>
          </a:p>
          <a:p>
            <a:r>
              <a:rPr lang="en-US" dirty="0" smtClean="0"/>
              <a:t>Page migrations have performance and energy overhead </a:t>
            </a:r>
            <a:endParaRPr lang="en-US" dirty="0"/>
          </a:p>
          <a:p>
            <a:pPr marL="344487" lvl="1" indent="0">
              <a:buNone/>
            </a:pP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7</a:t>
            </a:fld>
            <a:endParaRPr lang="en-US" altLang="en-US"/>
          </a:p>
        </p:txBody>
      </p:sp>
      <p:cxnSp>
        <p:nvCxnSpPr>
          <p:cNvPr id="30" name="Straight Connector 29"/>
          <p:cNvCxnSpPr/>
          <p:nvPr/>
        </p:nvCxnSpPr>
        <p:spPr>
          <a:xfrm>
            <a:off x="4533503" y="1542340"/>
            <a:ext cx="0" cy="156551"/>
          </a:xfrm>
          <a:prstGeom prst="line">
            <a:avLst/>
          </a:prstGeom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1" name="Rectangle 30"/>
          <p:cNvSpPr/>
          <p:nvPr/>
        </p:nvSpPr>
        <p:spPr>
          <a:xfrm>
            <a:off x="557971" y="2590800"/>
            <a:ext cx="3480629" cy="1465207"/>
          </a:xfrm>
          <a:prstGeom prst="rect">
            <a:avLst/>
          </a:prstGeom>
          <a:solidFill>
            <a:schemeClr val="accent3">
              <a:lumMod val="95000"/>
            </a:schemeClr>
          </a:solidFill>
          <a:ln w="76200">
            <a:solidFill>
              <a:srgbClr val="009900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/>
          <p:cNvSpPr/>
          <p:nvPr/>
        </p:nvSpPr>
        <p:spPr>
          <a:xfrm>
            <a:off x="5157121" y="2590800"/>
            <a:ext cx="3316004" cy="1465207"/>
          </a:xfrm>
          <a:prstGeom prst="rect">
            <a:avLst/>
          </a:prstGeom>
          <a:solidFill>
            <a:schemeClr val="accent3">
              <a:lumMod val="95000"/>
            </a:schemeClr>
          </a:solidFill>
          <a:ln w="76200">
            <a:solidFill>
              <a:srgbClr val="99CC00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7" name="Straight Connector 46"/>
          <p:cNvCxnSpPr/>
          <p:nvPr/>
        </p:nvCxnSpPr>
        <p:spPr>
          <a:xfrm flipV="1">
            <a:off x="6815123" y="2057400"/>
            <a:ext cx="0" cy="534748"/>
          </a:xfrm>
          <a:prstGeom prst="line">
            <a:avLst/>
          </a:prstGeom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50" name="TextBox 49"/>
          <p:cNvSpPr txBox="1"/>
          <p:nvPr/>
        </p:nvSpPr>
        <p:spPr>
          <a:xfrm>
            <a:off x="783322" y="2133600"/>
            <a:ext cx="15696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latin typeface="Times New Roman"/>
                <a:cs typeface="Times New Roman"/>
              </a:rPr>
              <a:t>Channel A</a:t>
            </a:r>
            <a:endParaRPr lang="en-US" sz="2400" b="1" dirty="0">
              <a:latin typeface="Times New Roman"/>
              <a:cs typeface="Times New Roman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6796715" y="2138065"/>
            <a:ext cx="157867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latin typeface="Times New Roman"/>
                <a:cs typeface="Times New Roman"/>
              </a:rPr>
              <a:t>Channel B</a:t>
            </a:r>
            <a:endParaRPr lang="en-US" sz="2400" b="1" dirty="0">
              <a:latin typeface="Times New Roman"/>
              <a:cs typeface="Times New Roman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1548870" y="2891135"/>
            <a:ext cx="16541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latin typeface="Times New Roman"/>
                <a:cs typeface="Times New Roman"/>
              </a:rPr>
              <a:t>Memory A</a:t>
            </a:r>
            <a:endParaRPr lang="en-US" sz="2400" b="1" dirty="0">
              <a:latin typeface="Times New Roman"/>
              <a:cs typeface="Times New Roman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5995918" y="2971800"/>
            <a:ext cx="15947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latin typeface="Times New Roman"/>
                <a:cs typeface="Times New Roman"/>
              </a:rPr>
              <a:t>Memory B</a:t>
            </a:r>
            <a:endParaRPr lang="en-US" sz="2400" b="1" dirty="0">
              <a:latin typeface="Times New Roman"/>
              <a:cs typeface="Times New Roman"/>
            </a:endParaRPr>
          </a:p>
        </p:txBody>
      </p:sp>
      <p:cxnSp>
        <p:nvCxnSpPr>
          <p:cNvPr id="54" name="Straight Connector 53"/>
          <p:cNvCxnSpPr/>
          <p:nvPr/>
        </p:nvCxnSpPr>
        <p:spPr>
          <a:xfrm flipH="1">
            <a:off x="2331503" y="2239264"/>
            <a:ext cx="4092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1" name="TextBox 60"/>
          <p:cNvSpPr txBox="1"/>
          <p:nvPr/>
        </p:nvSpPr>
        <p:spPr>
          <a:xfrm>
            <a:off x="1452525" y="3276600"/>
            <a:ext cx="177479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Times New Roman"/>
                <a:cs typeface="Times New Roman"/>
              </a:rPr>
              <a:t>(</a:t>
            </a:r>
            <a:r>
              <a:rPr lang="en-US" sz="2400" dirty="0" smtClean="0">
                <a:solidFill>
                  <a:schemeClr val="accent6"/>
                </a:solidFill>
                <a:latin typeface="Times New Roman"/>
                <a:cs typeface="Times New Roman"/>
              </a:rPr>
              <a:t>Fast</a:t>
            </a:r>
            <a:r>
              <a:rPr lang="en-US" sz="2400" dirty="0" smtClean="0">
                <a:latin typeface="Times New Roman"/>
                <a:cs typeface="Times New Roman"/>
              </a:rPr>
              <a:t>, </a:t>
            </a:r>
            <a:r>
              <a:rPr lang="en-US" sz="24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Small</a:t>
            </a:r>
            <a:r>
              <a:rPr lang="en-US" sz="2400" dirty="0" smtClean="0">
                <a:latin typeface="Times New Roman"/>
                <a:cs typeface="Times New Roman"/>
              </a:rPr>
              <a:t>)</a:t>
            </a:r>
            <a:endParaRPr lang="en-US" sz="2400" dirty="0">
              <a:latin typeface="Times New Roman"/>
              <a:cs typeface="Times New Roman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5867842" y="3276600"/>
            <a:ext cx="188840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Times New Roman"/>
                <a:cs typeface="Times New Roman"/>
              </a:rPr>
              <a:t>(</a:t>
            </a:r>
            <a:r>
              <a:rPr lang="en-US" sz="2400" dirty="0" smtClean="0">
                <a:solidFill>
                  <a:schemeClr val="accent6"/>
                </a:solidFill>
                <a:latin typeface="Times New Roman"/>
                <a:cs typeface="Times New Roman"/>
              </a:rPr>
              <a:t>Large</a:t>
            </a:r>
            <a:r>
              <a:rPr lang="en-US" sz="2400" dirty="0" smtClean="0">
                <a:latin typeface="Times New Roman"/>
                <a:cs typeface="Times New Roman"/>
              </a:rPr>
              <a:t>, </a:t>
            </a:r>
            <a:r>
              <a:rPr lang="en-US" sz="24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Slow</a:t>
            </a:r>
            <a:r>
              <a:rPr lang="en-US" sz="2400" dirty="0" smtClean="0">
                <a:latin typeface="Times New Roman"/>
                <a:cs typeface="Times New Roman"/>
              </a:rPr>
              <a:t>)</a:t>
            </a:r>
            <a:endParaRPr lang="en-US" sz="2400" dirty="0">
              <a:latin typeface="Times New Roman"/>
              <a:cs typeface="Times New Roman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398520" y="3733219"/>
            <a:ext cx="1828800" cy="301186"/>
          </a:xfrm>
          <a:prstGeom prst="rect">
            <a:avLst/>
          </a:prstGeom>
          <a:solidFill>
            <a:srgbClr val="0066FF"/>
          </a:solidFill>
          <a:ln>
            <a:solidFill>
              <a:srgbClr val="00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Page 1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63" name="Rectangle 62"/>
          <p:cNvSpPr/>
          <p:nvPr/>
        </p:nvSpPr>
        <p:spPr>
          <a:xfrm>
            <a:off x="5927450" y="3733219"/>
            <a:ext cx="1828800" cy="301186"/>
          </a:xfrm>
          <a:prstGeom prst="rect">
            <a:avLst/>
          </a:prstGeom>
          <a:solidFill>
            <a:srgbClr val="0066FF"/>
          </a:solidFill>
          <a:ln>
            <a:solidFill>
              <a:srgbClr val="00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Page 2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927450" y="2138065"/>
            <a:ext cx="93807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  <a:latin typeface="Times New Roman" charset="0"/>
                <a:ea typeface="Times New Roman" charset="0"/>
                <a:cs typeface="Times New Roman" charset="0"/>
              </a:rPr>
              <a:t>IDLE</a:t>
            </a:r>
            <a:endParaRPr lang="en-US" sz="2400" b="1" dirty="0">
              <a:solidFill>
                <a:srgbClr val="FF0000"/>
              </a:solidFill>
              <a:latin typeface="Times New Roman" charset="0"/>
              <a:ea typeface="Times New Roman" charset="0"/>
              <a:cs typeface="Times New Roman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0" y="4211506"/>
            <a:ext cx="9144000" cy="1157751"/>
          </a:xfrm>
          <a:prstGeom prst="rect">
            <a:avLst/>
          </a:prstGeom>
          <a:solidFill>
            <a:srgbClr val="0066CC"/>
          </a:solidFill>
        </p:spPr>
        <p:txBody>
          <a:bodyPr wrap="square" anchor="ctr">
            <a:no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</a:rPr>
              <a:t>Which memory</a:t>
            </a:r>
            <a:r>
              <a:rPr lang="en-US" sz="2800" dirty="0">
                <a:solidFill>
                  <a:schemeClr val="bg1"/>
                </a:solidFill>
              </a:rPr>
              <a:t> do we place each page </a:t>
            </a:r>
            <a:r>
              <a:rPr lang="en-US" sz="2800" dirty="0" smtClean="0">
                <a:solidFill>
                  <a:schemeClr val="bg1"/>
                </a:solidFill>
              </a:rPr>
              <a:t>in, </a:t>
            </a:r>
          </a:p>
          <a:p>
            <a:pPr algn="ctr"/>
            <a:r>
              <a:rPr lang="en-US" sz="2800" dirty="0" smtClean="0">
                <a:solidFill>
                  <a:schemeClr val="bg1"/>
                </a:solidFill>
              </a:rPr>
              <a:t>to </a:t>
            </a:r>
            <a:r>
              <a:rPr lang="en-US" sz="2800" b="1" dirty="0">
                <a:solidFill>
                  <a:schemeClr val="bg1"/>
                </a:solidFill>
              </a:rPr>
              <a:t>maximize system performance</a:t>
            </a:r>
            <a:r>
              <a:rPr lang="en-US" sz="2800" dirty="0">
                <a:solidFill>
                  <a:schemeClr val="bg1"/>
                </a:solidFill>
              </a:rPr>
              <a:t>?</a:t>
            </a:r>
          </a:p>
        </p:txBody>
      </p:sp>
      <p:sp>
        <p:nvSpPr>
          <p:cNvPr id="23" name="Rectangle 22"/>
          <p:cNvSpPr/>
          <p:nvPr/>
        </p:nvSpPr>
        <p:spPr>
          <a:xfrm>
            <a:off x="1748897" y="1078147"/>
            <a:ext cx="5569209" cy="434709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Cores/Caches</a:t>
            </a:r>
            <a:endParaRPr lang="en-US" sz="2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1748896" y="1701255"/>
            <a:ext cx="5569209" cy="434709"/>
          </a:xfrm>
          <a:prstGeom prst="rect">
            <a:avLst/>
          </a:prstGeom>
          <a:solidFill>
            <a:srgbClr val="002060"/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Memory Controllers</a:t>
            </a:r>
            <a:endParaRPr lang="en-US" sz="2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670720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04 4.81481E-6 C 0.03907 -0.12871 0.07952 -0.25579 -0.00364 -0.3088 C -0.0868 -0.36158 -0.41684 -0.34862 -0.5 -0.31875 C -0.58211 -0.28913 -0.49566 -0.19723 -0.49392 -0.16227 " pathEditMode="relative" rAng="0" ptsTypes="AAAA">
                                      <p:cBhvr>
                                        <p:cTn id="14" dur="2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410" y="-1724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3" grpId="0" animBg="1"/>
      <p:bldP spid="63" grpId="1" animBg="1"/>
      <p:bldP spid="6" grpId="0"/>
      <p:bldP spid="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accent4">
                    <a:lumMod val="50000"/>
                    <a:lumOff val="50000"/>
                  </a:schemeClr>
                </a:solidFill>
              </a:rPr>
              <a:t>Background</a:t>
            </a:r>
          </a:p>
          <a:p>
            <a:pPr>
              <a:spcBef>
                <a:spcPts val="2500"/>
              </a:spcBef>
            </a:pPr>
            <a:r>
              <a:rPr lang="en-US" b="1" dirty="0" smtClean="0">
                <a:solidFill>
                  <a:srgbClr val="0066CC"/>
                </a:solidFill>
              </a:rPr>
              <a:t>Existing Solutions</a:t>
            </a:r>
          </a:p>
          <a:p>
            <a:pPr>
              <a:spcBef>
                <a:spcPts val="2500"/>
              </a:spcBef>
            </a:pPr>
            <a:r>
              <a:rPr lang="en-US" dirty="0"/>
              <a:t>UH-MEM: </a:t>
            </a:r>
            <a:r>
              <a:rPr lang="en-US" dirty="0" smtClean="0"/>
              <a:t>Goal and Key Idea</a:t>
            </a:r>
            <a:endParaRPr lang="en-US" dirty="0"/>
          </a:p>
          <a:p>
            <a:pPr>
              <a:spcBef>
                <a:spcPts val="2500"/>
              </a:spcBef>
            </a:pPr>
            <a:r>
              <a:rPr lang="en-US" dirty="0"/>
              <a:t>Key Mechanisms of UH-MEM</a:t>
            </a:r>
          </a:p>
          <a:p>
            <a:pPr>
              <a:spcBef>
                <a:spcPts val="2500"/>
              </a:spcBef>
            </a:pPr>
            <a:r>
              <a:rPr lang="en-US" dirty="0" smtClean="0"/>
              <a:t>Evaluation</a:t>
            </a:r>
          </a:p>
          <a:p>
            <a:pPr>
              <a:spcBef>
                <a:spcPts val="2500"/>
              </a:spcBef>
            </a:pPr>
            <a:r>
              <a:rPr lang="en-US" dirty="0" smtClean="0"/>
              <a:t>Conclusion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4503719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Existing Solutions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08721"/>
            <a:ext cx="8915400" cy="5339680"/>
          </a:xfrm>
        </p:spPr>
        <p:txBody>
          <a:bodyPr/>
          <a:lstStyle/>
          <a:p>
            <a:r>
              <a:rPr lang="en-US" sz="2200" b="1" i="1" dirty="0" smtClean="0"/>
              <a:t>ALL </a:t>
            </a:r>
            <a:r>
              <a:rPr lang="en-US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[Qureshi+ ISCA 2009]</a:t>
            </a:r>
          </a:p>
          <a:p>
            <a:pPr lvl="1"/>
            <a:r>
              <a:rPr lang="en-US" dirty="0" smtClean="0"/>
              <a:t>Migrate </a:t>
            </a:r>
            <a:r>
              <a:rPr lang="en-US" b="1" dirty="0" smtClean="0">
                <a:solidFill>
                  <a:srgbClr val="0066CC"/>
                </a:solidFill>
              </a:rPr>
              <a:t>all pages</a:t>
            </a:r>
            <a:r>
              <a:rPr lang="en-US" dirty="0" smtClean="0"/>
              <a:t> from slow memory to fast memory</a:t>
            </a:r>
            <a:br>
              <a:rPr lang="en-US" dirty="0" smtClean="0"/>
            </a:br>
            <a:r>
              <a:rPr lang="en-US" b="1" dirty="0" smtClean="0">
                <a:solidFill>
                  <a:srgbClr val="7030A0"/>
                </a:solidFill>
              </a:rPr>
              <a:t>when the page is accessed</a:t>
            </a:r>
          </a:p>
          <a:p>
            <a:pPr lvl="1"/>
            <a:r>
              <a:rPr lang="en-US" dirty="0" smtClean="0"/>
              <a:t>Fast memory is LRU cache: pages evicted when memory is full</a:t>
            </a:r>
          </a:p>
          <a:p>
            <a:pPr marL="342900" lvl="1" indent="-342900">
              <a:spcBef>
                <a:spcPts val="2400"/>
              </a:spcBef>
              <a:buClr>
                <a:schemeClr val="tx1"/>
              </a:buClr>
              <a:buSzPct val="65000"/>
              <a:buFont typeface="Wingdings" pitchFamily="2" charset="2"/>
              <a:buChar char="n"/>
            </a:pPr>
            <a:r>
              <a:rPr lang="en-US" b="1" i="1" dirty="0" smtClean="0"/>
              <a:t>FREQ: </a:t>
            </a:r>
            <a:r>
              <a:rPr lang="en-US" b="1" dirty="0" smtClean="0">
                <a:solidFill>
                  <a:srgbClr val="0066CC"/>
                </a:solidFill>
              </a:rPr>
              <a:t>Access frequency</a:t>
            </a:r>
            <a:r>
              <a:rPr lang="en-US" b="1" dirty="0" smtClean="0">
                <a:solidFill>
                  <a:srgbClr val="0000FF"/>
                </a:solidFill>
              </a:rPr>
              <a:t> </a:t>
            </a:r>
            <a:r>
              <a:rPr lang="en-US" dirty="0" smtClean="0"/>
              <a:t>based approach                                    </a:t>
            </a:r>
            <a:r>
              <a:rPr lang="en-US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[Ramos+ ICS 2011], [Jiang+ HPCA 2010]</a:t>
            </a:r>
          </a:p>
          <a:p>
            <a:pPr lvl="1"/>
            <a:r>
              <a:rPr lang="en-US" dirty="0" smtClean="0"/>
              <a:t>Access frequency: number of times a page is accessed</a:t>
            </a:r>
          </a:p>
          <a:p>
            <a:pPr lvl="1"/>
            <a:r>
              <a:rPr lang="en-US" dirty="0" smtClean="0"/>
              <a:t>Keep pages with </a:t>
            </a:r>
            <a:r>
              <a:rPr lang="en-US" b="1" dirty="0" smtClean="0">
                <a:solidFill>
                  <a:srgbClr val="7030A0"/>
                </a:solidFill>
              </a:rPr>
              <a:t>high access frequency</a:t>
            </a:r>
            <a:r>
              <a:rPr lang="en-US" b="1" dirty="0" smtClean="0">
                <a:solidFill>
                  <a:srgbClr val="0000FF"/>
                </a:solidFill>
              </a:rPr>
              <a:t> </a:t>
            </a:r>
            <a:r>
              <a:rPr lang="en-US" dirty="0" smtClean="0"/>
              <a:t>in fast memory</a:t>
            </a:r>
          </a:p>
          <a:p>
            <a:pPr>
              <a:spcBef>
                <a:spcPts val="2400"/>
              </a:spcBef>
            </a:pPr>
            <a:r>
              <a:rPr lang="en-US" sz="2200" b="1" i="1" dirty="0" smtClean="0"/>
              <a:t>RBLA: </a:t>
            </a:r>
            <a:r>
              <a:rPr lang="en-US" sz="2200" b="1" dirty="0" smtClean="0">
                <a:solidFill>
                  <a:srgbClr val="0066CC"/>
                </a:solidFill>
              </a:rPr>
              <a:t>Access frequency</a:t>
            </a:r>
            <a:r>
              <a:rPr lang="en-US" sz="2200" b="1" dirty="0" smtClean="0">
                <a:solidFill>
                  <a:srgbClr val="0000FF"/>
                </a:solidFill>
              </a:rPr>
              <a:t> </a:t>
            </a:r>
            <a:r>
              <a:rPr lang="en-US" sz="2200" dirty="0" smtClean="0"/>
              <a:t>and </a:t>
            </a:r>
            <a:r>
              <a:rPr lang="en-US" sz="2200" b="1" dirty="0" smtClean="0">
                <a:solidFill>
                  <a:srgbClr val="0066CC"/>
                </a:solidFill>
              </a:rPr>
              <a:t>row buffer locality</a:t>
            </a:r>
            <a:r>
              <a:rPr lang="en-US" sz="2200" b="1" dirty="0" smtClean="0">
                <a:solidFill>
                  <a:srgbClr val="0000FF"/>
                </a:solidFill>
              </a:rPr>
              <a:t> </a:t>
            </a:r>
            <a:r>
              <a:rPr lang="en-US" sz="2200" dirty="0" smtClean="0"/>
              <a:t>based approach </a:t>
            </a:r>
            <a:r>
              <a:rPr lang="en-US" sz="1800" dirty="0" smtClean="0">
                <a:solidFill>
                  <a:schemeClr val="bg1">
                    <a:lumMod val="50000"/>
                  </a:schemeClr>
                </a:solidFill>
              </a:rPr>
              <a:t>[Yoon+ ICCD 2012]</a:t>
            </a:r>
          </a:p>
          <a:p>
            <a:pPr lvl="1"/>
            <a:r>
              <a:rPr lang="en-US" dirty="0" smtClean="0"/>
              <a:t>Row buffer locality: fraction of row buffer hits out of all memory accesses to a page</a:t>
            </a:r>
          </a:p>
          <a:p>
            <a:pPr lvl="1"/>
            <a:r>
              <a:rPr lang="en-US" dirty="0" smtClean="0"/>
              <a:t>Keep pages with </a:t>
            </a:r>
            <a:r>
              <a:rPr lang="en-US" b="1" dirty="0" smtClean="0">
                <a:solidFill>
                  <a:srgbClr val="7030A0"/>
                </a:solidFill>
              </a:rPr>
              <a:t>high access frequency and low row buffer locality</a:t>
            </a:r>
            <a:r>
              <a:rPr lang="en-US" dirty="0" smtClean="0"/>
              <a:t> in fast memory </a:t>
            </a:r>
          </a:p>
          <a:p>
            <a:pPr lvl="1"/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8632648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Weaknesses of Existing Solutions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08721"/>
            <a:ext cx="8915400" cy="5339680"/>
          </a:xfrm>
        </p:spPr>
        <p:txBody>
          <a:bodyPr/>
          <a:lstStyle/>
          <a:p>
            <a:r>
              <a:rPr lang="en-US" dirty="0" smtClean="0"/>
              <a:t>They are all </a:t>
            </a:r>
            <a:r>
              <a:rPr lang="en-US" dirty="0" smtClean="0">
                <a:solidFill>
                  <a:srgbClr val="C00000"/>
                </a:solidFill>
              </a:rPr>
              <a:t>heuristics </a:t>
            </a:r>
            <a:r>
              <a:rPr lang="en-US" dirty="0">
                <a:solidFill>
                  <a:srgbClr val="C00000"/>
                </a:solidFill>
              </a:rPr>
              <a:t>that consider only a </a:t>
            </a:r>
            <a:r>
              <a:rPr lang="en-US" b="1" i="1" dirty="0">
                <a:solidFill>
                  <a:srgbClr val="C00000"/>
                </a:solidFill>
              </a:rPr>
              <a:t>limited </a:t>
            </a:r>
            <a:r>
              <a:rPr lang="en-US" b="1" i="1" dirty="0" smtClean="0">
                <a:solidFill>
                  <a:srgbClr val="C00000"/>
                </a:solidFill>
              </a:rPr>
              <a:t>part </a:t>
            </a:r>
            <a:r>
              <a:rPr lang="en-US" b="1" dirty="0" smtClean="0">
                <a:solidFill>
                  <a:srgbClr val="C00000"/>
                </a:solidFill>
              </a:rPr>
              <a:t>of memory access behavior</a:t>
            </a:r>
          </a:p>
          <a:p>
            <a:r>
              <a:rPr lang="en-US" b="1" dirty="0" smtClean="0">
                <a:solidFill>
                  <a:srgbClr val="C00000"/>
                </a:solidFill>
              </a:rPr>
              <a:t>Do </a:t>
            </a:r>
            <a:r>
              <a:rPr lang="en-US" b="1" dirty="0">
                <a:solidFill>
                  <a:srgbClr val="C00000"/>
                </a:solidFill>
              </a:rPr>
              <a:t>not </a:t>
            </a:r>
            <a:r>
              <a:rPr lang="en-US" b="1" i="1" dirty="0">
                <a:solidFill>
                  <a:srgbClr val="C00000"/>
                </a:solidFill>
              </a:rPr>
              <a:t>directly</a:t>
            </a:r>
            <a:r>
              <a:rPr lang="en-US" b="1" dirty="0">
                <a:solidFill>
                  <a:srgbClr val="C00000"/>
                </a:solidFill>
              </a:rPr>
              <a:t> capture the overall system performance </a:t>
            </a:r>
            <a:r>
              <a:rPr lang="en-US" b="1" dirty="0" smtClean="0">
                <a:solidFill>
                  <a:srgbClr val="C00000"/>
                </a:solidFill>
              </a:rPr>
              <a:t>impact</a:t>
            </a:r>
            <a:r>
              <a:rPr lang="en-US" dirty="0" smtClean="0"/>
              <a:t> </a:t>
            </a:r>
            <a:r>
              <a:rPr lang="en-US" dirty="0"/>
              <a:t>of data placement decisions </a:t>
            </a:r>
            <a:endParaRPr lang="en-US" dirty="0" smtClean="0"/>
          </a:p>
          <a:p>
            <a:pPr>
              <a:spcBef>
                <a:spcPts val="500"/>
              </a:spcBef>
            </a:pPr>
            <a:endParaRPr lang="en-US" dirty="0" smtClean="0"/>
          </a:p>
          <a:p>
            <a:pPr>
              <a:spcBef>
                <a:spcPts val="500"/>
              </a:spcBef>
            </a:pPr>
            <a:r>
              <a:rPr lang="en-US" dirty="0" smtClean="0"/>
              <a:t>Example: None capture </a:t>
            </a:r>
            <a:r>
              <a:rPr lang="en-US" b="1" dirty="0" smtClean="0">
                <a:solidFill>
                  <a:srgbClr val="0066CC"/>
                </a:solidFill>
              </a:rPr>
              <a:t>memory-level parallelism</a:t>
            </a:r>
            <a:r>
              <a:rPr lang="en-US" dirty="0" smtClean="0"/>
              <a:t> (MLP)</a:t>
            </a:r>
          </a:p>
          <a:p>
            <a:pPr lvl="1">
              <a:spcBef>
                <a:spcPts val="500"/>
              </a:spcBef>
            </a:pPr>
            <a:r>
              <a:rPr lang="en-US" dirty="0"/>
              <a:t>N</a:t>
            </a:r>
            <a:r>
              <a:rPr lang="en-US" dirty="0" smtClean="0"/>
              <a:t>umber of </a:t>
            </a:r>
            <a:r>
              <a:rPr lang="en-US" b="1" i="1" dirty="0" smtClean="0">
                <a:solidFill>
                  <a:srgbClr val="0066CC"/>
                </a:solidFill>
              </a:rPr>
              <a:t>concurrent</a:t>
            </a:r>
            <a:r>
              <a:rPr lang="en-US" b="1" dirty="0" smtClean="0">
                <a:solidFill>
                  <a:srgbClr val="0066CC"/>
                </a:solidFill>
              </a:rPr>
              <a:t> memory requests</a:t>
            </a:r>
            <a:r>
              <a:rPr lang="en-US" dirty="0" smtClean="0"/>
              <a:t> from the same application when a page is accessed</a:t>
            </a:r>
          </a:p>
          <a:p>
            <a:pPr lvl="1">
              <a:spcBef>
                <a:spcPts val="500"/>
              </a:spcBef>
            </a:pPr>
            <a:r>
              <a:rPr lang="en-US" dirty="0" smtClean="0"/>
              <a:t>Affects how much page migration helps performance</a:t>
            </a:r>
          </a:p>
          <a:p>
            <a:pPr lvl="1"/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10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3506732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Importance of Memory-Level Parallelism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11</a:t>
            </a:fld>
            <a:endParaRPr lang="en-US" altLang="en-US"/>
          </a:p>
        </p:txBody>
      </p:sp>
      <p:cxnSp>
        <p:nvCxnSpPr>
          <p:cNvPr id="5" name="Straight Arrow Connector 4"/>
          <p:cNvCxnSpPr/>
          <p:nvPr/>
        </p:nvCxnSpPr>
        <p:spPr>
          <a:xfrm>
            <a:off x="381000" y="4495800"/>
            <a:ext cx="4038600" cy="0"/>
          </a:xfrm>
          <a:prstGeom prst="straightConnector1">
            <a:avLst/>
          </a:prstGeom>
          <a:noFill/>
          <a:ln w="25400" cap="flat" cmpd="sng" algn="ctr">
            <a:solidFill>
              <a:srgbClr val="000000"/>
            </a:solidFill>
            <a:prstDash val="solid"/>
            <a:tailEnd type="arrow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sp>
        <p:nvSpPr>
          <p:cNvPr id="6" name="Octagon 5"/>
          <p:cNvSpPr/>
          <p:nvPr/>
        </p:nvSpPr>
        <p:spPr>
          <a:xfrm>
            <a:off x="2286000" y="1447800"/>
            <a:ext cx="1752600" cy="381000"/>
          </a:xfrm>
          <a:prstGeom prst="octagon">
            <a:avLst/>
          </a:prstGeom>
          <a:solidFill>
            <a:srgbClr val="92D050"/>
          </a:solidFill>
          <a:ln w="9525" cap="flat" cmpd="sng" algn="ctr">
            <a:solidFill>
              <a:schemeClr val="tx1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7" name="Octagon 6"/>
          <p:cNvSpPr/>
          <p:nvPr/>
        </p:nvSpPr>
        <p:spPr>
          <a:xfrm>
            <a:off x="6781800" y="2133600"/>
            <a:ext cx="1752600" cy="381000"/>
          </a:xfrm>
          <a:prstGeom prst="octagon">
            <a:avLst/>
          </a:prstGeom>
          <a:solidFill>
            <a:srgbClr val="92D050"/>
          </a:solidFill>
          <a:ln w="9525" cap="flat" cmpd="sng" algn="ctr">
            <a:solidFill>
              <a:srgbClr val="000000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8" name="Octagon 7"/>
          <p:cNvSpPr/>
          <p:nvPr/>
        </p:nvSpPr>
        <p:spPr>
          <a:xfrm>
            <a:off x="6781800" y="3886200"/>
            <a:ext cx="1066800" cy="381000"/>
          </a:xfrm>
          <a:prstGeom prst="octagon">
            <a:avLst/>
          </a:prstGeom>
          <a:solidFill>
            <a:srgbClr val="009900"/>
          </a:solidFill>
          <a:ln w="9525" cap="flat" cmpd="sng" algn="ctr">
            <a:solidFill>
              <a:schemeClr val="tx1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9" name="Octagon 8"/>
          <p:cNvSpPr/>
          <p:nvPr/>
        </p:nvSpPr>
        <p:spPr>
          <a:xfrm>
            <a:off x="2286000" y="3276600"/>
            <a:ext cx="1066800" cy="381000"/>
          </a:xfrm>
          <a:prstGeom prst="octagon">
            <a:avLst/>
          </a:prstGeom>
          <a:solidFill>
            <a:srgbClr val="009900"/>
          </a:solidFill>
          <a:ln w="9525" cap="flat" cmpd="sng" algn="ctr">
            <a:solidFill>
              <a:srgbClr val="000000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cxnSp>
        <p:nvCxnSpPr>
          <p:cNvPr id="10" name="Straight Connector 9"/>
          <p:cNvCxnSpPr/>
          <p:nvPr/>
        </p:nvCxnSpPr>
        <p:spPr>
          <a:xfrm>
            <a:off x="4038600" y="1793409"/>
            <a:ext cx="0" cy="2702391"/>
          </a:xfrm>
          <a:prstGeom prst="line">
            <a:avLst/>
          </a:prstGeom>
          <a:noFill/>
          <a:ln w="25400" cap="flat" cmpd="sng" algn="ctr">
            <a:solidFill>
              <a:srgbClr val="000000"/>
            </a:solidFill>
            <a:prstDash val="dash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11" name="Straight Connector 10"/>
          <p:cNvCxnSpPr/>
          <p:nvPr/>
        </p:nvCxnSpPr>
        <p:spPr>
          <a:xfrm>
            <a:off x="310141" y="2667000"/>
            <a:ext cx="4109459" cy="0"/>
          </a:xfrm>
          <a:prstGeom prst="line">
            <a:avLst/>
          </a:prstGeom>
          <a:noFill/>
          <a:ln w="25400" cap="flat" cmpd="sng" algn="ctr">
            <a:solidFill>
              <a:srgbClr val="000000"/>
            </a:solidFill>
            <a:prstDash val="dash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sp>
        <p:nvSpPr>
          <p:cNvPr id="12" name="TextBox 11"/>
          <p:cNvSpPr txBox="1"/>
          <p:nvPr/>
        </p:nvSpPr>
        <p:spPr>
          <a:xfrm>
            <a:off x="304800" y="1447800"/>
            <a:ext cx="204094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cs typeface="Times New Roman"/>
              </a:rPr>
              <a:t>requests to </a:t>
            </a:r>
            <a:r>
              <a:rPr lang="en-US" sz="2000" kern="0" dirty="0">
                <a:solidFill>
                  <a:sysClr val="windowText" lastClr="000000"/>
                </a:solidFill>
                <a:latin typeface="Times New Roman"/>
                <a:cs typeface="Times New Roman"/>
              </a:rPr>
              <a:t>P</a:t>
            </a: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cs typeface="Times New Roman"/>
              </a:rPr>
              <a:t>age </a:t>
            </a:r>
            <a:r>
              <a:rPr lang="en-US" sz="2000" kern="0" dirty="0">
                <a:solidFill>
                  <a:sysClr val="windowText" lastClr="000000"/>
                </a:solidFill>
                <a:latin typeface="Times New Roman"/>
                <a:cs typeface="Times New Roman"/>
              </a:rPr>
              <a:t>1</a:t>
            </a: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imes New Roman"/>
              <a:cs typeface="Times New Roman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800600" y="2114490"/>
            <a:ext cx="204094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cs typeface="Times New Roman"/>
              </a:rPr>
              <a:t>requests to Page 3</a:t>
            </a: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imes New Roman"/>
              <a:cs typeface="Times New Roman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04800" y="3241596"/>
            <a:ext cx="204094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cs typeface="Times New Roman"/>
              </a:rPr>
              <a:t>requests to Page </a:t>
            </a:r>
            <a:r>
              <a:rPr lang="en-US" sz="2000" kern="0" dirty="0">
                <a:solidFill>
                  <a:sysClr val="windowText" lastClr="000000"/>
                </a:solidFill>
                <a:latin typeface="Times New Roman"/>
                <a:cs typeface="Times New Roman"/>
              </a:rPr>
              <a:t>1</a:t>
            </a: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imes New Roman"/>
              <a:cs typeface="Times New Roman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814226" y="3867090"/>
            <a:ext cx="204094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cs typeface="Times New Roman"/>
              </a:rPr>
              <a:t>requests to Page 3</a:t>
            </a: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imes New Roman"/>
              <a:cs typeface="Times New Roman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04800" y="4591110"/>
            <a:ext cx="65915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cs typeface="Times New Roman"/>
              </a:rPr>
              <a:t>time</a:t>
            </a: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imes New Roman"/>
              <a:cs typeface="Times New Roman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33941" y="914400"/>
            <a:ext cx="21385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cs typeface="Times New Roman"/>
              </a:rPr>
              <a:t>Before migration:</a:t>
            </a: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imes New Roman"/>
              <a:cs typeface="Times New Roman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33941" y="2754868"/>
            <a:ext cx="199936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cs typeface="Times New Roman"/>
              </a:rPr>
              <a:t>After</a:t>
            </a: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cs typeface="Times New Roman"/>
              </a:rPr>
              <a:t> </a:t>
            </a:r>
            <a:r>
              <a:rPr kumimoji="0" 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cs typeface="Times New Roman"/>
              </a:rPr>
              <a:t>migration</a:t>
            </a: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cs typeface="Times New Roman"/>
              </a:rPr>
              <a:t>:</a:t>
            </a: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imes New Roman"/>
              <a:cs typeface="Times New Roman"/>
            </a:endParaRPr>
          </a:p>
        </p:txBody>
      </p:sp>
      <p:cxnSp>
        <p:nvCxnSpPr>
          <p:cNvPr id="20" name="Straight Arrow Connector 19"/>
          <p:cNvCxnSpPr/>
          <p:nvPr/>
        </p:nvCxnSpPr>
        <p:spPr>
          <a:xfrm>
            <a:off x="4876800" y="4495800"/>
            <a:ext cx="4038600" cy="0"/>
          </a:xfrm>
          <a:prstGeom prst="straightConnector1">
            <a:avLst/>
          </a:prstGeom>
          <a:noFill/>
          <a:ln w="25400" cap="flat" cmpd="sng" algn="ctr">
            <a:solidFill>
              <a:srgbClr val="000000"/>
            </a:solidFill>
            <a:prstDash val="solid"/>
            <a:tailEnd type="arrow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sp>
        <p:nvSpPr>
          <p:cNvPr id="21" name="Octagon 20"/>
          <p:cNvSpPr/>
          <p:nvPr/>
        </p:nvSpPr>
        <p:spPr>
          <a:xfrm>
            <a:off x="6781800" y="1524000"/>
            <a:ext cx="1752600" cy="381000"/>
          </a:xfrm>
          <a:prstGeom prst="octagon">
            <a:avLst/>
          </a:prstGeom>
          <a:solidFill>
            <a:srgbClr val="92D050"/>
          </a:solidFill>
          <a:ln w="9525" cap="flat" cmpd="sng" algn="ctr">
            <a:solidFill>
              <a:schemeClr val="tx1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22" name="Octagon 21"/>
          <p:cNvSpPr/>
          <p:nvPr/>
        </p:nvSpPr>
        <p:spPr>
          <a:xfrm>
            <a:off x="6781800" y="3276600"/>
            <a:ext cx="1066800" cy="381000"/>
          </a:xfrm>
          <a:prstGeom prst="octagon">
            <a:avLst/>
          </a:prstGeom>
          <a:solidFill>
            <a:srgbClr val="009900"/>
          </a:solidFill>
          <a:ln w="9525" cap="flat" cmpd="sng" algn="ctr">
            <a:solidFill>
              <a:srgbClr val="000000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cxnSp>
        <p:nvCxnSpPr>
          <p:cNvPr id="23" name="Straight Connector 22"/>
          <p:cNvCxnSpPr/>
          <p:nvPr/>
        </p:nvCxnSpPr>
        <p:spPr>
          <a:xfrm>
            <a:off x="8534400" y="1771710"/>
            <a:ext cx="0" cy="2702391"/>
          </a:xfrm>
          <a:prstGeom prst="line">
            <a:avLst/>
          </a:prstGeom>
          <a:noFill/>
          <a:ln w="25400" cap="flat" cmpd="sng" algn="ctr">
            <a:solidFill>
              <a:srgbClr val="000000"/>
            </a:solidFill>
            <a:prstDash val="dash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24" name="Straight Connector 23"/>
          <p:cNvCxnSpPr/>
          <p:nvPr/>
        </p:nvCxnSpPr>
        <p:spPr>
          <a:xfrm>
            <a:off x="4805941" y="2667000"/>
            <a:ext cx="4109459" cy="0"/>
          </a:xfrm>
          <a:prstGeom prst="line">
            <a:avLst/>
          </a:prstGeom>
          <a:noFill/>
          <a:ln w="25400" cap="flat" cmpd="sng" algn="ctr">
            <a:solidFill>
              <a:srgbClr val="000000"/>
            </a:solidFill>
            <a:prstDash val="dash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sp>
        <p:nvSpPr>
          <p:cNvPr id="25" name="TextBox 24"/>
          <p:cNvSpPr txBox="1"/>
          <p:nvPr/>
        </p:nvSpPr>
        <p:spPr>
          <a:xfrm>
            <a:off x="4817057" y="1447800"/>
            <a:ext cx="204094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cs typeface="Times New Roman"/>
              </a:rPr>
              <a:t>requests to </a:t>
            </a:r>
            <a:r>
              <a:rPr lang="en-US" sz="2000" kern="0" dirty="0">
                <a:solidFill>
                  <a:sysClr val="windowText" lastClr="000000"/>
                </a:solidFill>
                <a:latin typeface="Times New Roman"/>
                <a:cs typeface="Times New Roman"/>
              </a:rPr>
              <a:t>P</a:t>
            </a: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cs typeface="Times New Roman"/>
              </a:rPr>
              <a:t>age </a:t>
            </a:r>
            <a:r>
              <a:rPr lang="en-US" sz="2000" kern="0" noProof="0" dirty="0" smtClean="0">
                <a:solidFill>
                  <a:sysClr val="windowText" lastClr="000000"/>
                </a:solidFill>
                <a:latin typeface="Times New Roman"/>
                <a:cs typeface="Times New Roman"/>
              </a:rPr>
              <a:t>2</a:t>
            </a: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imes New Roman"/>
              <a:cs typeface="Times New Roman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4800600" y="3257490"/>
            <a:ext cx="204094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cs typeface="Times New Roman"/>
              </a:rPr>
              <a:t>requests to Page </a:t>
            </a:r>
            <a:r>
              <a:rPr lang="en-US" sz="2000" kern="0" noProof="0" dirty="0" smtClean="0">
                <a:solidFill>
                  <a:sysClr val="windowText" lastClr="000000"/>
                </a:solidFill>
                <a:latin typeface="Times New Roman"/>
                <a:cs typeface="Times New Roman"/>
              </a:rPr>
              <a:t>2</a:t>
            </a: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imes New Roman"/>
              <a:cs typeface="Times New Roman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4800600" y="4514910"/>
            <a:ext cx="65915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cs typeface="Times New Roman"/>
              </a:rPr>
              <a:t>time</a:t>
            </a: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imes New Roman"/>
              <a:cs typeface="Times New Roman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4729741" y="914400"/>
            <a:ext cx="21385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cs typeface="Times New Roman"/>
              </a:rPr>
              <a:t>Before migration:</a:t>
            </a: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imes New Roman"/>
              <a:cs typeface="Times New Roman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4729741" y="2754868"/>
            <a:ext cx="199936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cs typeface="Times New Roman"/>
              </a:rPr>
              <a:t>After</a:t>
            </a: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cs typeface="Times New Roman"/>
              </a:rPr>
              <a:t> </a:t>
            </a:r>
            <a:r>
              <a:rPr kumimoji="0" 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cs typeface="Times New Roman"/>
              </a:rPr>
              <a:t>migration</a:t>
            </a: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cs typeface="Times New Roman"/>
              </a:rPr>
              <a:t>:</a:t>
            </a: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imes New Roman"/>
              <a:cs typeface="Times New Roman"/>
            </a:endParaRPr>
          </a:p>
        </p:txBody>
      </p:sp>
      <p:cxnSp>
        <p:nvCxnSpPr>
          <p:cNvPr id="32" name="Straight Connector 31"/>
          <p:cNvCxnSpPr/>
          <p:nvPr/>
        </p:nvCxnSpPr>
        <p:spPr>
          <a:xfrm>
            <a:off x="7848600" y="2514600"/>
            <a:ext cx="0" cy="2000310"/>
          </a:xfrm>
          <a:prstGeom prst="line">
            <a:avLst/>
          </a:prstGeom>
          <a:noFill/>
          <a:ln w="25400" cap="flat" cmpd="sng" algn="ctr">
            <a:solidFill>
              <a:srgbClr val="000000"/>
            </a:solidFill>
            <a:prstDash val="dash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sp>
        <p:nvSpPr>
          <p:cNvPr id="33" name="TextBox 32"/>
          <p:cNvSpPr txBox="1"/>
          <p:nvPr/>
        </p:nvSpPr>
        <p:spPr>
          <a:xfrm>
            <a:off x="2613775" y="1412434"/>
            <a:ext cx="1107996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 smtClean="0">
                <a:latin typeface="Times New Roman"/>
                <a:cs typeface="Times New Roman"/>
              </a:rPr>
              <a:t>Mem. </a:t>
            </a:r>
            <a:r>
              <a:rPr lang="en-US" sz="2200" dirty="0">
                <a:latin typeface="Times New Roman"/>
                <a:cs typeface="Times New Roman"/>
              </a:rPr>
              <a:t>B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7162800" y="2083713"/>
            <a:ext cx="1107996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 smtClean="0">
                <a:latin typeface="Times New Roman"/>
                <a:cs typeface="Times New Roman"/>
              </a:rPr>
              <a:t>Mem. B</a:t>
            </a:r>
            <a:endParaRPr lang="en-US" sz="2200" dirty="0">
              <a:latin typeface="Times New Roman"/>
              <a:cs typeface="Times New Roman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2275899" y="3267909"/>
            <a:ext cx="1108509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 smtClean="0">
                <a:solidFill>
                  <a:schemeClr val="bg1">
                    <a:lumMod val="95000"/>
                  </a:schemeClr>
                </a:solidFill>
                <a:latin typeface="Times New Roman"/>
                <a:cs typeface="Times New Roman"/>
              </a:rPr>
              <a:t>Mem. A</a:t>
            </a:r>
            <a:endParaRPr lang="en-US" sz="2200" dirty="0">
              <a:solidFill>
                <a:schemeClr val="bg1">
                  <a:lumMod val="95000"/>
                </a:schemeClr>
              </a:solidFill>
              <a:latin typeface="Times New Roman"/>
              <a:cs typeface="Times New Roman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6781800" y="3886199"/>
            <a:ext cx="1108509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 smtClean="0">
                <a:solidFill>
                  <a:schemeClr val="bg1">
                    <a:lumMod val="95000"/>
                  </a:schemeClr>
                </a:solidFill>
                <a:latin typeface="Times New Roman"/>
                <a:cs typeface="Times New Roman"/>
              </a:rPr>
              <a:t>Mem. A</a:t>
            </a:r>
            <a:endParaRPr lang="en-US" sz="2200" dirty="0">
              <a:solidFill>
                <a:schemeClr val="bg1">
                  <a:lumMod val="95000"/>
                </a:schemeClr>
              </a:solidFill>
              <a:latin typeface="Times New Roman"/>
              <a:cs typeface="Times New Roman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7121604" y="1512333"/>
            <a:ext cx="1107996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 smtClean="0">
                <a:latin typeface="Times New Roman"/>
                <a:cs typeface="Times New Roman"/>
              </a:rPr>
              <a:t>Mem. B</a:t>
            </a:r>
            <a:endParaRPr lang="en-US" sz="2200" dirty="0">
              <a:latin typeface="Times New Roman"/>
              <a:cs typeface="Times New Roman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6767040" y="3251340"/>
            <a:ext cx="1108509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 smtClean="0">
                <a:solidFill>
                  <a:schemeClr val="bg1">
                    <a:lumMod val="95000"/>
                  </a:schemeClr>
                </a:solidFill>
                <a:latin typeface="Times New Roman"/>
                <a:cs typeface="Times New Roman"/>
              </a:rPr>
              <a:t>Mem. A</a:t>
            </a:r>
            <a:endParaRPr lang="en-US" sz="2200" dirty="0">
              <a:solidFill>
                <a:schemeClr val="bg1">
                  <a:lumMod val="95000"/>
                </a:schemeClr>
              </a:solidFill>
              <a:latin typeface="Times New Roman"/>
              <a:cs typeface="Times New Roman"/>
            </a:endParaRPr>
          </a:p>
        </p:txBody>
      </p:sp>
      <p:cxnSp>
        <p:nvCxnSpPr>
          <p:cNvPr id="39" name="Straight Connector 38"/>
          <p:cNvCxnSpPr/>
          <p:nvPr/>
        </p:nvCxnSpPr>
        <p:spPr>
          <a:xfrm>
            <a:off x="3343103" y="1828800"/>
            <a:ext cx="9697" cy="2705220"/>
          </a:xfrm>
          <a:prstGeom prst="line">
            <a:avLst/>
          </a:prstGeom>
          <a:noFill/>
          <a:ln w="25400" cap="flat" cmpd="sng" algn="ctr">
            <a:solidFill>
              <a:srgbClr val="000000"/>
            </a:solidFill>
            <a:prstDash val="dash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40" name="Straight Arrow Connector 39"/>
          <p:cNvCxnSpPr/>
          <p:nvPr/>
        </p:nvCxnSpPr>
        <p:spPr>
          <a:xfrm>
            <a:off x="3352800" y="4305420"/>
            <a:ext cx="685800" cy="0"/>
          </a:xfrm>
          <a:prstGeom prst="straightConnector1">
            <a:avLst/>
          </a:prstGeom>
          <a:ln>
            <a:solidFill>
              <a:srgbClr val="000000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/>
          <p:nvPr/>
        </p:nvCxnSpPr>
        <p:spPr>
          <a:xfrm>
            <a:off x="7848600" y="4305420"/>
            <a:ext cx="685800" cy="0"/>
          </a:xfrm>
          <a:prstGeom prst="straightConnector1">
            <a:avLst/>
          </a:prstGeom>
          <a:ln>
            <a:solidFill>
              <a:srgbClr val="000000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3" name="TextBox 42"/>
          <p:cNvSpPr txBox="1"/>
          <p:nvPr/>
        </p:nvSpPr>
        <p:spPr>
          <a:xfrm>
            <a:off x="3516293" y="3843755"/>
            <a:ext cx="3898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 smtClean="0">
                <a:latin typeface="Times New Roman"/>
                <a:cs typeface="Times New Roman"/>
              </a:rPr>
              <a:t>T</a:t>
            </a:r>
            <a:endParaRPr lang="en-US" sz="2400" b="1" dirty="0">
              <a:latin typeface="Times New Roman"/>
              <a:cs typeface="Times New Roman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7996575" y="3802687"/>
            <a:ext cx="3898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 smtClean="0">
                <a:latin typeface="Times New Roman"/>
                <a:cs typeface="Times New Roman"/>
              </a:rPr>
              <a:t>T</a:t>
            </a:r>
            <a:endParaRPr lang="en-US" sz="2400" b="1" dirty="0">
              <a:latin typeface="Times New Roman"/>
              <a:cs typeface="Times New Roman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1143000" y="4495800"/>
            <a:ext cx="345930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cs typeface="Times New Roman"/>
              </a:rPr>
              <a:t>Migrating one page</a:t>
            </a:r>
            <a:r>
              <a:rPr kumimoji="0" lang="en-US" sz="2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Times New Roman"/>
              </a:rPr>
              <a:t/>
            </a:r>
            <a:br>
              <a:rPr kumimoji="0" lang="en-US" sz="2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Times New Roman"/>
              </a:rPr>
            </a:br>
            <a:r>
              <a:rPr kumimoji="0" lang="en-US" sz="2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Times New Roman"/>
              </a:rPr>
              <a:t>reduces stall time by T</a:t>
            </a:r>
            <a:endParaRPr kumimoji="0" lang="en-US" sz="2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cs typeface="Times New Roman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5524098" y="4495800"/>
            <a:ext cx="3619902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cs typeface="Times New Roman"/>
              </a:rPr>
              <a:t>Must migrate two pages</a:t>
            </a:r>
            <a:br>
              <a:rPr kumimoji="0" lang="en-US" sz="2200" b="1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cs typeface="Times New Roman"/>
              </a:rPr>
            </a:br>
            <a:r>
              <a:rPr kumimoji="0" lang="en-US" sz="2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Times New Roman"/>
              </a:rPr>
              <a:t>to reduce stall time by T</a:t>
            </a:r>
            <a:r>
              <a:rPr lang="en-US" sz="2200" kern="0" dirty="0" smtClean="0">
                <a:solidFill>
                  <a:sysClr val="windowText" lastClr="000000"/>
                </a:solidFill>
                <a:cs typeface="Times New Roman"/>
              </a:rPr>
              <a:t>: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200" kern="0" dirty="0">
                <a:solidFill>
                  <a:sysClr val="windowText" lastClr="000000"/>
                </a:solidFill>
                <a:cs typeface="Times New Roman"/>
              </a:rPr>
              <a:t>m</a:t>
            </a:r>
            <a:r>
              <a:rPr lang="en-US" sz="2200" kern="0" dirty="0" smtClean="0">
                <a:solidFill>
                  <a:sysClr val="windowText" lastClr="000000"/>
                </a:solidFill>
                <a:cs typeface="Times New Roman"/>
              </a:rPr>
              <a:t>igrating one page alone</a:t>
            </a:r>
            <a:br>
              <a:rPr lang="en-US" sz="2200" kern="0" dirty="0" smtClean="0">
                <a:solidFill>
                  <a:sysClr val="windowText" lastClr="000000"/>
                </a:solidFill>
                <a:cs typeface="Times New Roman"/>
              </a:rPr>
            </a:br>
            <a:r>
              <a:rPr lang="en-US" sz="2200" kern="0" dirty="0" smtClean="0">
                <a:solidFill>
                  <a:sysClr val="windowText" lastClr="000000"/>
                </a:solidFill>
                <a:cs typeface="Times New Roman"/>
              </a:rPr>
              <a:t>does not help</a:t>
            </a:r>
            <a:endParaRPr kumimoji="0" lang="en-US" sz="2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cs typeface="Times New Roman"/>
            </a:endParaRPr>
          </a:p>
        </p:txBody>
      </p:sp>
      <p:cxnSp>
        <p:nvCxnSpPr>
          <p:cNvPr id="47" name="Straight Connector 46"/>
          <p:cNvCxnSpPr/>
          <p:nvPr/>
        </p:nvCxnSpPr>
        <p:spPr>
          <a:xfrm>
            <a:off x="4505635" y="1003300"/>
            <a:ext cx="23752" cy="4122474"/>
          </a:xfrm>
          <a:prstGeom prst="line">
            <a:avLst/>
          </a:prstGeom>
          <a:ln>
            <a:prstDash val="dash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9" name="Octagon 48"/>
          <p:cNvSpPr/>
          <p:nvPr/>
        </p:nvSpPr>
        <p:spPr>
          <a:xfrm>
            <a:off x="6767039" y="3890167"/>
            <a:ext cx="1752600" cy="381000"/>
          </a:xfrm>
          <a:prstGeom prst="octagon">
            <a:avLst/>
          </a:prstGeom>
          <a:solidFill>
            <a:srgbClr val="92D050"/>
          </a:solidFill>
          <a:ln w="9525" cap="flat" cmpd="sng" algn="ctr">
            <a:solidFill>
              <a:srgbClr val="000000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7131902" y="3876039"/>
            <a:ext cx="1107996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 smtClean="0">
                <a:latin typeface="Times New Roman"/>
                <a:cs typeface="Times New Roman"/>
              </a:rPr>
              <a:t>Mem. B</a:t>
            </a:r>
            <a:endParaRPr lang="en-US" sz="2200" dirty="0">
              <a:latin typeface="Times New Roman"/>
              <a:cs typeface="Times New Roman"/>
            </a:endParaRPr>
          </a:p>
        </p:txBody>
      </p:sp>
      <p:sp>
        <p:nvSpPr>
          <p:cNvPr id="51" name="Rectangle 50"/>
          <p:cNvSpPr/>
          <p:nvPr/>
        </p:nvSpPr>
        <p:spPr>
          <a:xfrm>
            <a:off x="0" y="5969653"/>
            <a:ext cx="9144000" cy="812147"/>
          </a:xfrm>
          <a:prstGeom prst="rect">
            <a:avLst/>
          </a:prstGeom>
          <a:solidFill>
            <a:srgbClr val="0066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bg1"/>
                </a:solidFill>
              </a:rPr>
              <a:t>Page migration decisions </a:t>
            </a:r>
            <a:r>
              <a:rPr lang="en-US" sz="2400" b="1" dirty="0" smtClean="0">
                <a:solidFill>
                  <a:schemeClr val="bg1"/>
                </a:solidFill>
              </a:rPr>
              <a:t>need to consider MLP</a:t>
            </a:r>
            <a:endParaRPr lang="en-US" sz="2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13398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500"/>
                            </p:stCondLst>
                            <p:childTnLst>
                              <p:par>
                                <p:cTn id="10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2" grpId="0"/>
      <p:bldP spid="13" grpId="0"/>
      <p:bldP spid="14" grpId="0"/>
      <p:bldP spid="15" grpId="0"/>
      <p:bldP spid="16" grpId="0"/>
      <p:bldP spid="17" grpId="0"/>
      <p:bldP spid="18" grpId="0"/>
      <p:bldP spid="21" grpId="0" animBg="1"/>
      <p:bldP spid="22" grpId="0" animBg="1"/>
      <p:bldP spid="25" grpId="0"/>
      <p:bldP spid="26" grpId="0"/>
      <p:bldP spid="27" grpId="0"/>
      <p:bldP spid="28" grpId="0"/>
      <p:bldP spid="29" grpId="0"/>
      <p:bldP spid="33" grpId="0"/>
      <p:bldP spid="34" grpId="0"/>
      <p:bldP spid="35" grpId="0"/>
      <p:bldP spid="36" grpId="0"/>
      <p:bldP spid="37" grpId="0"/>
      <p:bldP spid="38" grpId="0"/>
      <p:bldP spid="43" grpId="0"/>
      <p:bldP spid="44" grpId="0"/>
      <p:bldP spid="45" grpId="0"/>
      <p:bldP spid="46" grpId="0"/>
      <p:bldP spid="49" grpId="0" animBg="1"/>
      <p:bldP spid="49" grpId="1" animBg="1"/>
      <p:bldP spid="50" grpId="0"/>
      <p:bldP spid="50" grpId="1"/>
      <p:bldP spid="51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accent4">
                    <a:lumMod val="50000"/>
                    <a:lumOff val="50000"/>
                  </a:schemeClr>
                </a:solidFill>
              </a:rPr>
              <a:t>Background</a:t>
            </a:r>
          </a:p>
          <a:p>
            <a:pPr>
              <a:spcBef>
                <a:spcPts val="2500"/>
              </a:spcBef>
            </a:pPr>
            <a:r>
              <a:rPr lang="en-US" dirty="0" smtClean="0">
                <a:solidFill>
                  <a:schemeClr val="accent4">
                    <a:lumMod val="50000"/>
                    <a:lumOff val="50000"/>
                  </a:schemeClr>
                </a:solidFill>
              </a:rPr>
              <a:t>Existing Solutions</a:t>
            </a:r>
          </a:p>
          <a:p>
            <a:pPr>
              <a:spcBef>
                <a:spcPts val="2500"/>
              </a:spcBef>
            </a:pPr>
            <a:r>
              <a:rPr lang="en-US" b="1" dirty="0">
                <a:solidFill>
                  <a:srgbClr val="0066CC"/>
                </a:solidFill>
              </a:rPr>
              <a:t>UH-MEM: </a:t>
            </a:r>
            <a:r>
              <a:rPr lang="en-US" b="1" dirty="0" smtClean="0">
                <a:solidFill>
                  <a:srgbClr val="0066CC"/>
                </a:solidFill>
              </a:rPr>
              <a:t>Goal and Key Idea</a:t>
            </a:r>
            <a:endParaRPr lang="en-US" b="1" dirty="0">
              <a:solidFill>
                <a:srgbClr val="0066CC"/>
              </a:solidFill>
            </a:endParaRPr>
          </a:p>
          <a:p>
            <a:pPr>
              <a:spcBef>
                <a:spcPts val="2500"/>
              </a:spcBef>
            </a:pPr>
            <a:r>
              <a:rPr lang="en-US" dirty="0"/>
              <a:t>Key Mechanisms of UH-MEM</a:t>
            </a:r>
          </a:p>
          <a:p>
            <a:pPr>
              <a:spcBef>
                <a:spcPts val="2500"/>
              </a:spcBef>
            </a:pPr>
            <a:r>
              <a:rPr lang="en-US" dirty="0" smtClean="0"/>
              <a:t>Evaluation</a:t>
            </a:r>
          </a:p>
          <a:p>
            <a:pPr>
              <a:spcBef>
                <a:spcPts val="2500"/>
              </a:spcBef>
            </a:pPr>
            <a:r>
              <a:rPr lang="en-US" dirty="0" smtClean="0"/>
              <a:t>Conclusion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12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8590165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Our Goal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676399"/>
            <a:ext cx="8610600" cy="4572001"/>
          </a:xfrm>
        </p:spPr>
        <p:txBody>
          <a:bodyPr/>
          <a:lstStyle/>
          <a:p>
            <a:pPr marL="0" indent="0" algn="ctr">
              <a:buNone/>
            </a:pPr>
            <a:r>
              <a:rPr lang="en-US" sz="2800" dirty="0" smtClean="0"/>
              <a:t>A </a:t>
            </a:r>
            <a:r>
              <a:rPr lang="en-US" sz="2800" b="1" dirty="0" smtClean="0">
                <a:solidFill>
                  <a:srgbClr val="0066CC"/>
                </a:solidFill>
              </a:rPr>
              <a:t>generalized</a:t>
            </a:r>
            <a:r>
              <a:rPr lang="en-US" sz="2800" dirty="0" smtClean="0"/>
              <a:t> mechanism that</a:t>
            </a:r>
          </a:p>
          <a:p>
            <a:pPr marL="0" indent="0" algn="ctr">
              <a:buNone/>
            </a:pPr>
            <a:endParaRPr lang="en-US" sz="2800" dirty="0" smtClean="0"/>
          </a:p>
          <a:p>
            <a:pPr marL="0" indent="0" algn="ctr">
              <a:buNone/>
            </a:pPr>
            <a:r>
              <a:rPr lang="en-US" sz="2800" dirty="0" smtClean="0"/>
              <a:t>1. Directly estimates the </a:t>
            </a:r>
            <a:r>
              <a:rPr lang="en-US" sz="2800" b="1" dirty="0" smtClean="0">
                <a:solidFill>
                  <a:srgbClr val="7030A0"/>
                </a:solidFill>
              </a:rPr>
              <a:t>performance benefit</a:t>
            </a:r>
            <a:r>
              <a:rPr lang="en-US" sz="2800" dirty="0">
                <a:solidFill>
                  <a:srgbClr val="7030A0"/>
                </a:solidFill>
              </a:rPr>
              <a:t/>
            </a:r>
            <a:br>
              <a:rPr lang="en-US" sz="2800" dirty="0">
                <a:solidFill>
                  <a:srgbClr val="7030A0"/>
                </a:solidFill>
              </a:rPr>
            </a:br>
            <a:r>
              <a:rPr lang="en-US" sz="2800" b="1" dirty="0" smtClean="0">
                <a:solidFill>
                  <a:srgbClr val="7030A0"/>
                </a:solidFill>
              </a:rPr>
              <a:t>of migrating a page</a:t>
            </a:r>
            <a:r>
              <a:rPr lang="en-US" sz="2800" dirty="0" smtClean="0"/>
              <a:t> between</a:t>
            </a:r>
            <a:br>
              <a:rPr lang="en-US" sz="2800" dirty="0" smtClean="0"/>
            </a:br>
            <a:r>
              <a:rPr lang="en-US" sz="2800" b="1" dirty="0" smtClean="0">
                <a:solidFill>
                  <a:srgbClr val="0066CC"/>
                </a:solidFill>
              </a:rPr>
              <a:t>any two types of memory</a:t>
            </a:r>
          </a:p>
          <a:p>
            <a:pPr marL="514350" indent="-514350" algn="ctr">
              <a:buAutoNum type="arabicPeriod"/>
            </a:pPr>
            <a:endParaRPr lang="en-US" sz="2800" b="1" dirty="0" smtClean="0">
              <a:solidFill>
                <a:srgbClr val="0066CC"/>
              </a:solidFill>
            </a:endParaRPr>
          </a:p>
          <a:p>
            <a:pPr marL="0" indent="0" algn="ctr">
              <a:buNone/>
            </a:pPr>
            <a:r>
              <a:rPr lang="en-US" sz="2800" dirty="0" smtClean="0"/>
              <a:t>2. Places </a:t>
            </a:r>
            <a:r>
              <a:rPr lang="en-US" sz="2800" b="1" dirty="0" smtClean="0">
                <a:solidFill>
                  <a:srgbClr val="7030A0"/>
                </a:solidFill>
              </a:rPr>
              <a:t>only</a:t>
            </a:r>
            <a:r>
              <a:rPr lang="en-US" sz="2800" dirty="0" smtClean="0"/>
              <a:t> the </a:t>
            </a:r>
            <a:r>
              <a:rPr lang="en-US" sz="2800" b="1" dirty="0" smtClean="0">
                <a:solidFill>
                  <a:srgbClr val="7030A0"/>
                </a:solidFill>
              </a:rPr>
              <a:t>performance-critical data</a:t>
            </a:r>
            <a:r>
              <a:rPr lang="en-US" sz="2800" dirty="0"/>
              <a:t/>
            </a:r>
            <a:br>
              <a:rPr lang="en-US" sz="2800" dirty="0"/>
            </a:br>
            <a:r>
              <a:rPr lang="en-US" sz="2800" dirty="0" smtClean="0"/>
              <a:t>in the fast memory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13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3793642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pc="-50" dirty="0" smtClean="0"/>
              <a:t>Utility-Based Hybrid Memory Management</a:t>
            </a:r>
            <a:endParaRPr lang="en-US" sz="4400" spc="-5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memory manager that works for </a:t>
            </a:r>
            <a:r>
              <a:rPr lang="en-US" b="1" i="1" dirty="0" smtClean="0">
                <a:solidFill>
                  <a:srgbClr val="7030A0"/>
                </a:solidFill>
              </a:rPr>
              <a:t>any</a:t>
            </a:r>
            <a:r>
              <a:rPr lang="en-US" dirty="0" smtClean="0"/>
              <a:t> hybrid memory</a:t>
            </a:r>
          </a:p>
          <a:p>
            <a:pPr lvl="1"/>
            <a:r>
              <a:rPr lang="en-US" dirty="0" smtClean="0"/>
              <a:t>e.g., DRAM-NVM, DRAM-RLDRAM</a:t>
            </a:r>
            <a:endParaRPr lang="en-US" dirty="0"/>
          </a:p>
          <a:p>
            <a:endParaRPr lang="en-US" dirty="0" smtClean="0"/>
          </a:p>
          <a:p>
            <a:r>
              <a:rPr lang="en-US" b="1" dirty="0" smtClean="0"/>
              <a:t>Key Idea</a:t>
            </a:r>
          </a:p>
          <a:p>
            <a:pPr lvl="1"/>
            <a:r>
              <a:rPr lang="en-US" sz="2400" dirty="0" smtClean="0"/>
              <a:t>For </a:t>
            </a:r>
            <a:r>
              <a:rPr lang="en-US" sz="2400" dirty="0"/>
              <a:t>each page, </a:t>
            </a:r>
            <a:r>
              <a:rPr lang="en-US" sz="2400" dirty="0" smtClean="0"/>
              <a:t>use </a:t>
            </a:r>
            <a:r>
              <a:rPr lang="en-US" sz="2400" b="1" dirty="0" smtClean="0">
                <a:solidFill>
                  <a:srgbClr val="0066CC"/>
                </a:solidFill>
              </a:rPr>
              <a:t>comprehensive</a:t>
            </a:r>
            <a:r>
              <a:rPr lang="en-US" sz="2400" dirty="0" smtClean="0"/>
              <a:t> characteristics to calculate estimated </a:t>
            </a:r>
            <a:r>
              <a:rPr lang="en-US" sz="2400" b="1" i="1" dirty="0" smtClean="0">
                <a:solidFill>
                  <a:srgbClr val="0066CC"/>
                </a:solidFill>
              </a:rPr>
              <a:t>utility </a:t>
            </a:r>
            <a:r>
              <a:rPr lang="en-US" sz="2400" dirty="0" smtClean="0"/>
              <a:t>(i.e</a:t>
            </a:r>
            <a:r>
              <a:rPr lang="en-US" sz="2400" dirty="0"/>
              <a:t>., performance </a:t>
            </a:r>
            <a:r>
              <a:rPr lang="en-US" sz="2400" dirty="0" smtClean="0"/>
              <a:t>impact)</a:t>
            </a:r>
            <a:br>
              <a:rPr lang="en-US" sz="2400" dirty="0" smtClean="0"/>
            </a:br>
            <a:r>
              <a:rPr lang="en-US" sz="2400" dirty="0" smtClean="0"/>
              <a:t>of migrating page from one memory to the other in the system</a:t>
            </a:r>
          </a:p>
          <a:p>
            <a:pPr lvl="1">
              <a:spcBef>
                <a:spcPts val="1800"/>
              </a:spcBef>
            </a:pPr>
            <a:r>
              <a:rPr lang="en-US" sz="2400" b="1" dirty="0" smtClean="0">
                <a:solidFill>
                  <a:srgbClr val="7030A0"/>
                </a:solidFill>
              </a:rPr>
              <a:t>Migrate only pages with the highest utility</a:t>
            </a:r>
            <a:r>
              <a:rPr lang="en-US" sz="2400" dirty="0"/>
              <a:t/>
            </a:r>
            <a:br>
              <a:rPr lang="en-US" sz="2400" dirty="0"/>
            </a:br>
            <a:r>
              <a:rPr lang="en-US" sz="2400" dirty="0" smtClean="0"/>
              <a:t>(i.e., pages that improve system performance the most when migrated)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14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6688628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accent4">
                    <a:lumMod val="50000"/>
                    <a:lumOff val="50000"/>
                  </a:schemeClr>
                </a:solidFill>
              </a:rPr>
              <a:t>Background</a:t>
            </a:r>
          </a:p>
          <a:p>
            <a:pPr>
              <a:spcBef>
                <a:spcPts val="2500"/>
              </a:spcBef>
            </a:pPr>
            <a:r>
              <a:rPr lang="en-US" dirty="0" smtClean="0">
                <a:solidFill>
                  <a:schemeClr val="accent4">
                    <a:lumMod val="50000"/>
                    <a:lumOff val="50000"/>
                  </a:schemeClr>
                </a:solidFill>
              </a:rPr>
              <a:t>Existing Solutions</a:t>
            </a:r>
          </a:p>
          <a:p>
            <a:pPr>
              <a:spcBef>
                <a:spcPts val="2500"/>
              </a:spcBef>
            </a:pPr>
            <a:r>
              <a:rPr lang="en-US" dirty="0" smtClean="0">
                <a:solidFill>
                  <a:schemeClr val="accent4">
                    <a:lumMod val="50000"/>
                    <a:lumOff val="50000"/>
                  </a:schemeClr>
                </a:solidFill>
              </a:rPr>
              <a:t>UH-MEM: Goal and Key Idea</a:t>
            </a:r>
            <a:endParaRPr lang="en-US" dirty="0">
              <a:solidFill>
                <a:schemeClr val="accent4">
                  <a:lumMod val="50000"/>
                  <a:lumOff val="50000"/>
                </a:schemeClr>
              </a:solidFill>
            </a:endParaRPr>
          </a:p>
          <a:p>
            <a:pPr>
              <a:spcBef>
                <a:spcPts val="2500"/>
              </a:spcBef>
            </a:pPr>
            <a:r>
              <a:rPr lang="en-US" b="1" dirty="0" smtClean="0">
                <a:solidFill>
                  <a:srgbClr val="0066CC"/>
                </a:solidFill>
              </a:rPr>
              <a:t>Key Mechanisms of UH-MEM</a:t>
            </a:r>
          </a:p>
          <a:p>
            <a:pPr>
              <a:spcBef>
                <a:spcPts val="2500"/>
              </a:spcBef>
            </a:pPr>
            <a:r>
              <a:rPr lang="en-US" dirty="0" smtClean="0"/>
              <a:t>Evaluation</a:t>
            </a:r>
          </a:p>
          <a:p>
            <a:pPr>
              <a:spcBef>
                <a:spcPts val="2500"/>
              </a:spcBef>
            </a:pPr>
            <a:r>
              <a:rPr lang="en-US" dirty="0" smtClean="0"/>
              <a:t>Conclusion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15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9660007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228600" y="980456"/>
            <a:ext cx="8610600" cy="3134344"/>
          </a:xfrm>
          <a:prstGeom prst="rect">
            <a:avLst/>
          </a:prstGeom>
          <a:solidFill>
            <a:schemeClr val="accent6">
              <a:lumMod val="60000"/>
              <a:lumOff val="40000"/>
              <a:alpha val="25000"/>
            </a:schemeClr>
          </a:solidFill>
        </p:spPr>
        <p:txBody>
          <a:bodyPr wrap="square" rtlCol="0">
            <a:spAutoFit/>
          </a:bodyPr>
          <a:lstStyle/>
          <a:p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228600" y="4114800"/>
            <a:ext cx="8610600" cy="1005840"/>
          </a:xfrm>
          <a:prstGeom prst="rect">
            <a:avLst/>
          </a:prstGeom>
          <a:solidFill>
            <a:srgbClr val="FFCC00">
              <a:alpha val="28000"/>
            </a:srgbClr>
          </a:solidFill>
          <a:ln>
            <a:noFill/>
          </a:ln>
        </p:spPr>
        <p:txBody>
          <a:bodyPr wrap="square" rtlCol="0">
            <a:spAutoFit/>
          </a:bodyPr>
          <a:lstStyle/>
          <a:p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228600" y="5120640"/>
            <a:ext cx="8610600" cy="1005840"/>
          </a:xfrm>
          <a:prstGeom prst="rect">
            <a:avLst/>
          </a:prstGeom>
          <a:solidFill>
            <a:srgbClr val="FF6600">
              <a:alpha val="22000"/>
            </a:srgbClr>
          </a:solidFill>
          <a:ln>
            <a:noFill/>
          </a:ln>
        </p:spPr>
        <p:txBody>
          <a:bodyPr wrap="square" rtlCol="0">
            <a:spAutoFit/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Key Mechanisms of UH-MEM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pc="-50" dirty="0" smtClean="0"/>
              <a:t>For each page, estimate </a:t>
            </a:r>
            <a:r>
              <a:rPr lang="en-US" b="1" spc="-50" dirty="0" smtClean="0">
                <a:solidFill>
                  <a:srgbClr val="0066CC"/>
                </a:solidFill>
              </a:rPr>
              <a:t>utility </a:t>
            </a:r>
            <a:r>
              <a:rPr lang="en-US" spc="-50" dirty="0" smtClean="0"/>
              <a:t>using a </a:t>
            </a:r>
            <a:r>
              <a:rPr lang="en-US" b="1" spc="-50" dirty="0" smtClean="0">
                <a:solidFill>
                  <a:srgbClr val="0066CC"/>
                </a:solidFill>
              </a:rPr>
              <a:t>performance model</a:t>
            </a:r>
            <a:endParaRPr lang="en-US" spc="-50" dirty="0" smtClean="0"/>
          </a:p>
          <a:p>
            <a:pPr lvl="1"/>
            <a:r>
              <a:rPr lang="en-US" b="1" dirty="0" smtClean="0">
                <a:solidFill>
                  <a:srgbClr val="7030A0"/>
                </a:solidFill>
              </a:rPr>
              <a:t>Application stall time reduction</a:t>
            </a:r>
          </a:p>
          <a:p>
            <a:pPr marL="671512" lvl="2" indent="0">
              <a:buNone/>
            </a:pPr>
            <a:r>
              <a:rPr lang="en-US" dirty="0" smtClean="0"/>
              <a:t>How much would migrating a page benefit the performance of the application that the page belongs to?</a:t>
            </a:r>
          </a:p>
          <a:p>
            <a:pPr lvl="1"/>
            <a:r>
              <a:rPr lang="en-US" b="1" dirty="0" smtClean="0">
                <a:solidFill>
                  <a:srgbClr val="7030A0"/>
                </a:solidFill>
              </a:rPr>
              <a:t>Application performance sensitivity</a:t>
            </a:r>
          </a:p>
          <a:p>
            <a:pPr marL="671512" lvl="2" indent="0">
              <a:buNone/>
            </a:pPr>
            <a:r>
              <a:rPr lang="en-US" dirty="0" smtClean="0"/>
              <a:t>How much does the improvement of a single application’s performance increase the </a:t>
            </a:r>
            <a:r>
              <a:rPr lang="en-US" i="1" dirty="0" smtClean="0"/>
              <a:t>overall</a:t>
            </a:r>
            <a:r>
              <a:rPr lang="en-US" dirty="0" smtClean="0"/>
              <a:t> system performance?</a:t>
            </a:r>
          </a:p>
          <a:p>
            <a:pPr marL="671512" lvl="2" indent="0">
              <a:buNone/>
            </a:pPr>
            <a:endParaRPr lang="en-US" dirty="0"/>
          </a:p>
          <a:p>
            <a:pPr marL="671512" lvl="2" indent="0">
              <a:buNone/>
            </a:pPr>
            <a:endParaRPr lang="en-US" dirty="0"/>
          </a:p>
          <a:p>
            <a:pPr lvl="0"/>
            <a:r>
              <a:rPr lang="en-US" b="1" dirty="0" smtClean="0">
                <a:solidFill>
                  <a:srgbClr val="0066CC"/>
                </a:solidFill>
              </a:rPr>
              <a:t>Migrate</a:t>
            </a:r>
            <a:r>
              <a:rPr lang="en-US" dirty="0" smtClean="0"/>
              <a:t> only pages whose utility </a:t>
            </a:r>
            <a:r>
              <a:rPr lang="en-US" dirty="0" smtClean="0">
                <a:solidFill>
                  <a:srgbClr val="0066CC"/>
                </a:solidFill>
              </a:rPr>
              <a:t>exceeds the migration threshold </a:t>
            </a:r>
            <a:r>
              <a:rPr lang="en-US" dirty="0" smtClean="0"/>
              <a:t>from slow memory to fast memory</a:t>
            </a:r>
          </a:p>
          <a:p>
            <a:pPr lvl="0">
              <a:spcBef>
                <a:spcPts val="1800"/>
              </a:spcBef>
            </a:pPr>
            <a:r>
              <a:rPr lang="en-US" dirty="0" smtClean="0"/>
              <a:t>Periodically </a:t>
            </a:r>
            <a:r>
              <a:rPr lang="en-US" b="1" dirty="0" smtClean="0">
                <a:solidFill>
                  <a:srgbClr val="0066CC"/>
                </a:solidFill>
              </a:rPr>
              <a:t>adjust migration threshold</a:t>
            </a:r>
            <a:endParaRPr lang="en-US" dirty="0"/>
          </a:p>
          <a:p>
            <a:pPr marL="671512" lvl="2" indent="0">
              <a:buNone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16</a:t>
            </a:fld>
            <a:endParaRPr lang="en-US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/>
              <p:cNvSpPr/>
              <p:nvPr/>
            </p:nvSpPr>
            <p:spPr>
              <a:xfrm>
                <a:off x="1524000" y="3581400"/>
                <a:ext cx="5570756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charset="0"/>
                        </a:rPr>
                        <m:t>𝑈𝑡𝑖𝑙𝑖𝑡𝑦</m:t>
                      </m:r>
                      <m:r>
                        <a:rPr lang="en-US" sz="2400" i="1">
                          <a:latin typeface="Cambria Math" charset="0"/>
                        </a:rPr>
                        <m:t>= </m:t>
                      </m:r>
                      <m:sSub>
                        <m:sSubPr>
                          <m:ctrlPr>
                            <a:rPr lang="en-US" sz="2400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∆</m:t>
                          </m:r>
                          <m:r>
                            <a:rPr lang="en-US" sz="2400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𝑆𝑡𝑎𝑙𝑙𝑇𝑖𝑚𝑒</m:t>
                          </m:r>
                        </m:e>
                        <m:sub>
                          <m:r>
                            <a:rPr lang="en-US" sz="2400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𝑖</m:t>
                          </m:r>
                        </m:sub>
                      </m:sSub>
                      <m:r>
                        <a:rPr lang="en-US" sz="2400" i="1">
                          <a:latin typeface="Cambria Math" charset="0"/>
                          <a:ea typeface="Cambria Math" charset="0"/>
                          <a:cs typeface="Cambria Math" charset="0"/>
                        </a:rPr>
                        <m:t>×</m:t>
                      </m:r>
                      <m:sSub>
                        <m:sSubPr>
                          <m:ctrlPr>
                            <a:rPr lang="en-US" sz="2400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𝑆𝑒𝑛𝑠𝑖𝑡𝑖𝑣𝑖𝑡𝑦</m:t>
                          </m:r>
                        </m:e>
                        <m:sub>
                          <m:r>
                            <a:rPr lang="en-US" sz="2400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24000" y="3581400"/>
                <a:ext cx="5570756" cy="461665"/>
              </a:xfrm>
              <a:prstGeom prst="rect">
                <a:avLst/>
              </a:prstGeom>
              <a:blipFill>
                <a:blip r:embed="rId2"/>
                <a:stretch>
                  <a:fillRect b="-2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978218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228600" y="980456"/>
            <a:ext cx="8610600" cy="3134344"/>
          </a:xfrm>
          <a:prstGeom prst="rect">
            <a:avLst/>
          </a:prstGeom>
          <a:solidFill>
            <a:schemeClr val="accent6">
              <a:lumMod val="60000"/>
              <a:lumOff val="40000"/>
              <a:alpha val="25000"/>
            </a:schemeClr>
          </a:solidFill>
        </p:spPr>
        <p:txBody>
          <a:bodyPr wrap="square" rtlCol="0">
            <a:spAutoFit/>
          </a:bodyPr>
          <a:lstStyle/>
          <a:p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228600" y="4114800"/>
            <a:ext cx="8610600" cy="1005840"/>
          </a:xfrm>
          <a:prstGeom prst="rect">
            <a:avLst/>
          </a:prstGeom>
          <a:solidFill>
            <a:schemeClr val="bg1">
              <a:lumMod val="75000"/>
              <a:alpha val="25000"/>
            </a:schemeClr>
          </a:solidFill>
        </p:spPr>
        <p:txBody>
          <a:bodyPr wrap="square" rtlCol="0">
            <a:spAutoFit/>
          </a:bodyPr>
          <a:lstStyle/>
          <a:p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228600" y="5120640"/>
            <a:ext cx="8610600" cy="1005840"/>
          </a:xfrm>
          <a:prstGeom prst="rect">
            <a:avLst/>
          </a:prstGeom>
          <a:solidFill>
            <a:schemeClr val="bg1">
              <a:lumMod val="50000"/>
              <a:alpha val="30000"/>
            </a:schemeClr>
          </a:solidFill>
        </p:spPr>
        <p:txBody>
          <a:bodyPr wrap="square" rtlCol="0">
            <a:spAutoFit/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Key Mechanisms of UH-MEM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pc="-50" dirty="0"/>
              <a:t>For each page, estimate </a:t>
            </a:r>
            <a:r>
              <a:rPr lang="en-US" b="1" spc="-50" dirty="0">
                <a:solidFill>
                  <a:srgbClr val="0066CC"/>
                </a:solidFill>
              </a:rPr>
              <a:t>utility </a:t>
            </a:r>
            <a:r>
              <a:rPr lang="en-US" spc="-50" dirty="0"/>
              <a:t>using a </a:t>
            </a:r>
            <a:r>
              <a:rPr lang="en-US" b="1" spc="-50" dirty="0">
                <a:solidFill>
                  <a:srgbClr val="0066CC"/>
                </a:solidFill>
              </a:rPr>
              <a:t>performance model</a:t>
            </a:r>
            <a:endParaRPr lang="en-US" spc="-50" dirty="0"/>
          </a:p>
          <a:p>
            <a:pPr lvl="1"/>
            <a:r>
              <a:rPr lang="en-US" b="1" dirty="0" smtClean="0">
                <a:solidFill>
                  <a:srgbClr val="7030A0"/>
                </a:solidFill>
              </a:rPr>
              <a:t>Application stall time reduction</a:t>
            </a:r>
          </a:p>
          <a:p>
            <a:pPr marL="671512" lvl="2" indent="0">
              <a:buNone/>
            </a:pPr>
            <a:r>
              <a:rPr lang="en-US" dirty="0" smtClean="0">
                <a:solidFill>
                  <a:srgbClr val="7030A0"/>
                </a:solidFill>
              </a:rPr>
              <a:t>How much would migrating a page benefit the performance of the application that the page belongs to?</a:t>
            </a:r>
          </a:p>
          <a:p>
            <a:pPr lvl="1"/>
            <a:r>
              <a:rPr lang="en-US" b="1" dirty="0" smtClean="0">
                <a:solidFill>
                  <a:schemeClr val="bg1">
                    <a:lumMod val="65000"/>
                  </a:schemeClr>
                </a:solidFill>
              </a:rPr>
              <a:t>Application performance sensitivity</a:t>
            </a:r>
          </a:p>
          <a:p>
            <a:pPr marL="671512" lvl="2" indent="0">
              <a:buNone/>
            </a:pPr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How much does the improvement of a single application’s performance increase the </a:t>
            </a:r>
            <a:r>
              <a:rPr lang="en-US" i="1" dirty="0" smtClean="0">
                <a:solidFill>
                  <a:schemeClr val="bg1">
                    <a:lumMod val="65000"/>
                  </a:schemeClr>
                </a:solidFill>
              </a:rPr>
              <a:t>overall</a:t>
            </a:r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 system performance?</a:t>
            </a:r>
          </a:p>
          <a:p>
            <a:pPr marL="671512" lvl="2" indent="0">
              <a:buNone/>
            </a:pPr>
            <a:endParaRPr lang="en-US" dirty="0">
              <a:solidFill>
                <a:schemeClr val="bg1">
                  <a:lumMod val="65000"/>
                </a:schemeClr>
              </a:solidFill>
            </a:endParaRPr>
          </a:p>
          <a:p>
            <a:pPr marL="671512" lvl="2" indent="0">
              <a:buNone/>
            </a:pPr>
            <a:endParaRPr lang="en-US" dirty="0">
              <a:solidFill>
                <a:schemeClr val="bg1">
                  <a:lumMod val="65000"/>
                </a:schemeClr>
              </a:solidFill>
            </a:endParaRPr>
          </a:p>
          <a:p>
            <a:pPr lvl="0">
              <a:buClr>
                <a:schemeClr val="bg1">
                  <a:lumMod val="65000"/>
                </a:schemeClr>
              </a:buClr>
            </a:pPr>
            <a:r>
              <a:rPr lang="en-US" b="1" dirty="0" smtClean="0">
                <a:solidFill>
                  <a:schemeClr val="bg1">
                    <a:lumMod val="65000"/>
                  </a:schemeClr>
                </a:solidFill>
              </a:rPr>
              <a:t>Migrate</a:t>
            </a:r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 only pages whose utility exceeds the migration threshold from slow memory to fast memory</a:t>
            </a:r>
          </a:p>
          <a:p>
            <a:pPr lvl="0">
              <a:spcBef>
                <a:spcPts val="1800"/>
              </a:spcBef>
              <a:buClr>
                <a:schemeClr val="bg1">
                  <a:lumMod val="65000"/>
                </a:schemeClr>
              </a:buClr>
            </a:pPr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Periodically </a:t>
            </a:r>
            <a:r>
              <a:rPr lang="en-US" b="1" dirty="0" smtClean="0">
                <a:solidFill>
                  <a:schemeClr val="bg1">
                    <a:lumMod val="65000"/>
                  </a:schemeClr>
                </a:solidFill>
              </a:rPr>
              <a:t>adjust migration threshold</a:t>
            </a:r>
            <a:endParaRPr lang="en-US" dirty="0">
              <a:solidFill>
                <a:schemeClr val="bg1">
                  <a:lumMod val="65000"/>
                </a:schemeClr>
              </a:solidFill>
            </a:endParaRPr>
          </a:p>
          <a:p>
            <a:pPr marL="671512" lvl="2" indent="0">
              <a:buNone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17</a:t>
            </a:fld>
            <a:endParaRPr lang="en-US" altLang="en-US" dirty="0"/>
          </a:p>
        </p:txBody>
      </p:sp>
      <p:sp>
        <p:nvSpPr>
          <p:cNvPr id="6" name="Rounded Rectangle 5"/>
          <p:cNvSpPr/>
          <p:nvPr/>
        </p:nvSpPr>
        <p:spPr>
          <a:xfrm>
            <a:off x="3437156" y="3505200"/>
            <a:ext cx="1592044" cy="614065"/>
          </a:xfrm>
          <a:prstGeom prst="roundRect">
            <a:avLst/>
          </a:prstGeom>
          <a:solidFill>
            <a:srgbClr val="CCCCFF"/>
          </a:solidFill>
          <a:ln>
            <a:solidFill>
              <a:srgbClr val="703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/>
              <p:cNvSpPr/>
              <p:nvPr/>
            </p:nvSpPr>
            <p:spPr>
              <a:xfrm>
                <a:off x="1524000" y="3581400"/>
                <a:ext cx="5570756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charset="0"/>
                        </a:rPr>
                        <m:t>𝑈𝑡𝑖𝑙𝑖𝑡𝑦</m:t>
                      </m:r>
                      <m:r>
                        <a:rPr lang="en-US" sz="2400" i="1">
                          <a:latin typeface="Cambria Math" charset="0"/>
                        </a:rPr>
                        <m:t>= </m:t>
                      </m:r>
                      <m:sSub>
                        <m:sSubPr>
                          <m:ctrlPr>
                            <a:rPr lang="en-US" sz="2400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∆</m:t>
                          </m:r>
                          <m:r>
                            <a:rPr lang="en-US" sz="2400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𝑆𝑡𝑎𝑙𝑙𝑇𝑖𝑚𝑒</m:t>
                          </m:r>
                        </m:e>
                        <m:sub>
                          <m:r>
                            <a:rPr lang="en-US" sz="2400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𝑖</m:t>
                          </m:r>
                        </m:sub>
                      </m:sSub>
                      <m:r>
                        <a:rPr lang="en-US" sz="2400" i="1">
                          <a:latin typeface="Cambria Math" charset="0"/>
                          <a:ea typeface="Cambria Math" charset="0"/>
                          <a:cs typeface="Cambria Math" charset="0"/>
                        </a:rPr>
                        <m:t>×</m:t>
                      </m:r>
                      <m:sSub>
                        <m:sSubPr>
                          <m:ctrlPr>
                            <a:rPr lang="en-US" sz="2400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𝑆𝑒𝑛𝑠𝑖𝑡𝑖𝑣𝑖𝑡𝑦</m:t>
                          </m:r>
                        </m:e>
                        <m:sub>
                          <m:r>
                            <a:rPr lang="en-US" sz="2400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24000" y="3581400"/>
                <a:ext cx="5570756" cy="461665"/>
              </a:xfrm>
              <a:prstGeom prst="rect">
                <a:avLst/>
              </a:prstGeom>
              <a:blipFill>
                <a:blip r:embed="rId2"/>
                <a:stretch>
                  <a:fillRect b="-2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3070043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pc="-100" dirty="0" smtClean="0"/>
              <a:t>Estimating Application </a:t>
            </a:r>
            <a:r>
              <a:rPr lang="en-US" spc="-100" dirty="0"/>
              <a:t>Stall Time Reduction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08721"/>
            <a:ext cx="8686800" cy="5334917"/>
          </a:xfrm>
        </p:spPr>
        <p:txBody>
          <a:bodyPr/>
          <a:lstStyle/>
          <a:p>
            <a:r>
              <a:rPr lang="en-US" dirty="0" smtClean="0"/>
              <a:t>Use </a:t>
            </a:r>
            <a:r>
              <a:rPr lang="en-US" b="1" dirty="0" smtClean="0">
                <a:solidFill>
                  <a:srgbClr val="0066CC"/>
                </a:solidFill>
              </a:rPr>
              <a:t>access frequency</a:t>
            </a:r>
            <a:r>
              <a:rPr lang="en-US" dirty="0" smtClean="0"/>
              <a:t>, </a:t>
            </a:r>
            <a:r>
              <a:rPr lang="en-US" b="1" dirty="0" smtClean="0">
                <a:solidFill>
                  <a:srgbClr val="0066CC"/>
                </a:solidFill>
              </a:rPr>
              <a:t>row buffer locality</a:t>
            </a:r>
            <a:r>
              <a:rPr lang="en-US" dirty="0" smtClean="0"/>
              <a:t>, and </a:t>
            </a:r>
            <a:r>
              <a:rPr lang="en-US" b="1" dirty="0" smtClean="0">
                <a:solidFill>
                  <a:srgbClr val="0066CC"/>
                </a:solidFill>
              </a:rPr>
              <a:t>MLP</a:t>
            </a: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to estimate application’s stall time reduction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18</a:t>
            </a:fld>
            <a:endParaRPr lang="en-US" altLang="en-US"/>
          </a:p>
        </p:txBody>
      </p:sp>
      <p:sp>
        <p:nvSpPr>
          <p:cNvPr id="5" name="TextBox 4"/>
          <p:cNvSpPr txBox="1"/>
          <p:nvPr/>
        </p:nvSpPr>
        <p:spPr>
          <a:xfrm>
            <a:off x="838200" y="2057400"/>
            <a:ext cx="2635658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200" b="1" dirty="0" smtClean="0"/>
              <a:t>Access frequency</a:t>
            </a:r>
            <a:endParaRPr lang="en-US" sz="22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3611160" y="2057400"/>
            <a:ext cx="2872902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200" b="1" dirty="0" smtClean="0"/>
              <a:t>Row buffer locality</a:t>
            </a:r>
            <a:endParaRPr lang="en-US" sz="2200" b="1" dirty="0"/>
          </a:p>
        </p:txBody>
      </p:sp>
      <p:cxnSp>
        <p:nvCxnSpPr>
          <p:cNvPr id="13" name="Straight Arrow Connector 12"/>
          <p:cNvCxnSpPr>
            <a:stCxn id="5" idx="2"/>
          </p:cNvCxnSpPr>
          <p:nvPr/>
        </p:nvCxnSpPr>
        <p:spPr>
          <a:xfrm>
            <a:off x="2156029" y="2488287"/>
            <a:ext cx="1178593" cy="559713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>
            <a:stCxn id="11" idx="2"/>
          </p:cNvCxnSpPr>
          <p:nvPr/>
        </p:nvCxnSpPr>
        <p:spPr>
          <a:xfrm flipH="1">
            <a:off x="3611162" y="2488287"/>
            <a:ext cx="1436449" cy="559713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2135073" y="3048000"/>
            <a:ext cx="280717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200" b="1" dirty="0" smtClean="0">
                <a:solidFill>
                  <a:srgbClr val="7030A0"/>
                </a:solidFill>
              </a:rPr>
              <a:t>Number of </a:t>
            </a:r>
          </a:p>
          <a:p>
            <a:pPr algn="ctr"/>
            <a:r>
              <a:rPr lang="en-US" sz="2200" b="1" dirty="0" smtClean="0">
                <a:solidFill>
                  <a:srgbClr val="7030A0"/>
                </a:solidFill>
              </a:rPr>
              <a:t>row buffer misses</a:t>
            </a:r>
            <a:r>
              <a:rPr lang="en-US" sz="2200" b="1" dirty="0" smtClean="0">
                <a:solidFill>
                  <a:srgbClr val="0066CC"/>
                </a:solidFill>
              </a:rPr>
              <a:t> </a:t>
            </a:r>
          </a:p>
        </p:txBody>
      </p:sp>
      <p:cxnSp>
        <p:nvCxnSpPr>
          <p:cNvPr id="22" name="Straight Arrow Connector 21"/>
          <p:cNvCxnSpPr>
            <a:stCxn id="18" idx="2"/>
            <a:endCxn id="26" idx="0"/>
          </p:cNvCxnSpPr>
          <p:nvPr/>
        </p:nvCxnSpPr>
        <p:spPr>
          <a:xfrm flipH="1">
            <a:off x="3538662" y="3817441"/>
            <a:ext cx="1" cy="780717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1694247" y="4598158"/>
            <a:ext cx="368883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200" b="1" dirty="0" smtClean="0"/>
              <a:t>Access latency reduction</a:t>
            </a:r>
            <a:br>
              <a:rPr lang="en-US" sz="2200" b="1" dirty="0" smtClean="0"/>
            </a:br>
            <a:r>
              <a:rPr lang="en-US" sz="2200" b="1" dirty="0" smtClean="0"/>
              <a:t>for the page if migrated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232689" y="2771000"/>
            <a:ext cx="3392275" cy="13234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 smtClean="0"/>
              <a:t>Why not row buffer hits?</a:t>
            </a: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 smtClean="0"/>
              <a:t>Hits have </a:t>
            </a:r>
            <a:r>
              <a:rPr lang="en-US" sz="2000" b="1" dirty="0" smtClean="0">
                <a:solidFill>
                  <a:srgbClr val="0066CC"/>
                </a:solidFill>
              </a:rPr>
              <a:t>equal latency</a:t>
            </a: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 smtClean="0"/>
              <a:t>in both memories, so</a:t>
            </a:r>
            <a:br>
              <a:rPr lang="en-US" sz="2000" dirty="0" smtClean="0"/>
            </a:br>
            <a:r>
              <a:rPr lang="en-US" sz="2000" b="1" dirty="0" smtClean="0">
                <a:solidFill>
                  <a:schemeClr val="accent6"/>
                </a:solidFill>
              </a:rPr>
              <a:t>no need to track them</a:t>
            </a:r>
            <a:r>
              <a:rPr lang="en-US" sz="2000" dirty="0" smtClean="0"/>
              <a:t>.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32358344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1" grpId="0"/>
      <p:bldP spid="18" grpId="0"/>
      <p:bldP spid="26" grpId="0"/>
      <p:bldP spid="6" grpId="0" animBg="1"/>
      <p:bldP spid="6" grpId="1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5356514" y="2895600"/>
            <a:ext cx="3429000" cy="392501"/>
          </a:xfrm>
          <a:prstGeom prst="rect">
            <a:avLst/>
          </a:prstGeom>
          <a:solidFill>
            <a:srgbClr val="99CCFF"/>
          </a:solidFill>
          <a:ln>
            <a:solidFill>
              <a:srgbClr val="0066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pc="-70" dirty="0" smtClean="0"/>
              <a:t>Calculating Total Access Latency Reduction</a:t>
            </a:r>
            <a:endParaRPr lang="en-US" spc="-7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08721"/>
            <a:ext cx="8915400" cy="5339680"/>
          </a:xfrm>
        </p:spPr>
        <p:txBody>
          <a:bodyPr/>
          <a:lstStyle/>
          <a:p>
            <a:r>
              <a:rPr lang="en-US" dirty="0" smtClean="0"/>
              <a:t>Use counter to track number of row buffer misses (#</a:t>
            </a:r>
            <a:r>
              <a:rPr lang="en-US" dirty="0" err="1" smtClean="0"/>
              <a:t>RBMiss</a:t>
            </a:r>
            <a:r>
              <a:rPr lang="en-US" dirty="0" smtClean="0"/>
              <a:t>)</a:t>
            </a:r>
          </a:p>
          <a:p>
            <a:endParaRPr lang="en-US" dirty="0" smtClean="0"/>
          </a:p>
          <a:p>
            <a:r>
              <a:rPr lang="en-US" dirty="0" smtClean="0"/>
              <a:t>Calculate change in number of</a:t>
            </a:r>
            <a:br>
              <a:rPr lang="en-US" dirty="0" smtClean="0"/>
            </a:br>
            <a:r>
              <a:rPr lang="en-US" dirty="0" smtClean="0"/>
              <a:t>memory cycles if page is migrated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Need </a:t>
            </a:r>
            <a:r>
              <a:rPr lang="en-US" b="1" dirty="0">
                <a:solidFill>
                  <a:srgbClr val="7030A0"/>
                </a:solidFill>
              </a:rPr>
              <a:t>separate counters for reads and writes</a:t>
            </a:r>
          </a:p>
          <a:p>
            <a:pPr lvl="1"/>
            <a:r>
              <a:rPr lang="en-US" dirty="0" smtClean="0"/>
              <a:t>Each memory can have </a:t>
            </a:r>
            <a:r>
              <a:rPr lang="en-US" b="1" dirty="0" smtClean="0">
                <a:solidFill>
                  <a:srgbClr val="7030A0"/>
                </a:solidFill>
              </a:rPr>
              <a:t>different latencies</a:t>
            </a:r>
            <a:r>
              <a:rPr lang="en-US" dirty="0" smtClean="0"/>
              <a:t> for reads and</a:t>
            </a:r>
            <a:br>
              <a:rPr lang="en-US" dirty="0" smtClean="0"/>
            </a:br>
            <a:r>
              <a:rPr lang="en-US" dirty="0" smtClean="0"/>
              <a:t>for writes</a:t>
            </a:r>
          </a:p>
          <a:p>
            <a:pPr lvl="1"/>
            <a:r>
              <a:rPr lang="en-US" dirty="0" smtClean="0"/>
              <a:t>Allows us to generalize UH-MEM for </a:t>
            </a:r>
            <a:r>
              <a:rPr lang="en-US" i="1" dirty="0" smtClean="0"/>
              <a:t>any</a:t>
            </a:r>
            <a:r>
              <a:rPr lang="en-US" dirty="0"/>
              <a:t> </a:t>
            </a:r>
            <a:r>
              <a:rPr lang="en-US" dirty="0" smtClean="0"/>
              <a:t>memory</a:t>
            </a:r>
          </a:p>
          <a:p>
            <a:pPr marL="344487" lvl="1" indent="0">
              <a:buNone/>
            </a:pPr>
            <a:endParaRPr lang="en-US" dirty="0" smtClean="0"/>
          </a:p>
          <a:p>
            <a:pPr marL="344487" lvl="1" indent="0">
              <a:buNone/>
            </a:pPr>
            <a:endParaRPr lang="en-US" dirty="0"/>
          </a:p>
          <a:p>
            <a:pPr marL="344487" lvl="1" indent="0">
              <a:buNone/>
            </a:pPr>
            <a:endParaRPr lang="en-US" dirty="0" smtClean="0"/>
          </a:p>
          <a:p>
            <a:pPr marL="671512" lvl="2" indent="0">
              <a:buNone/>
            </a:pPr>
            <a:endParaRPr lang="en-US" dirty="0"/>
          </a:p>
          <a:p>
            <a:pPr marL="671512" lvl="2" indent="0">
              <a:buNone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19</a:t>
            </a:fld>
            <a:endParaRPr lang="en-US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69216" y="2830901"/>
                <a:ext cx="8929368" cy="4456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344487" lvl="1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200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</m:ctrlPr>
                        </m:sSubPr>
                        <m:e>
                          <m:r>
                            <a:rPr lang="en-US" sz="2200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∆</m:t>
                          </m:r>
                          <m:r>
                            <a:rPr lang="en-US" sz="2200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𝐴𝑐𝑐𝑒𝑠𝑠</m:t>
                          </m:r>
                          <m:r>
                            <a:rPr lang="en-US" sz="2200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 </m:t>
                          </m:r>
                          <m:r>
                            <a:rPr lang="en-US" sz="2200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𝐿𝑎𝑡𝑒𝑛𝑐𝑦</m:t>
                          </m:r>
                        </m:e>
                        <m:sub>
                          <m:r>
                            <a:rPr lang="en-US" sz="2200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𝑟𝑒𝑎𝑑</m:t>
                          </m:r>
                        </m:sub>
                      </m:sSub>
                      <m:r>
                        <a:rPr lang="en-US" sz="2200" i="1">
                          <a:latin typeface="Cambria Math" charset="0"/>
                          <a:ea typeface="Cambria Math" charset="0"/>
                          <a:cs typeface="Cambria Math" charset="0"/>
                        </a:rPr>
                        <m:t> =</m:t>
                      </m:r>
                      <m:sSub>
                        <m:sSubPr>
                          <m:ctrlPr>
                            <a:rPr lang="en-US" sz="2200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</m:ctrlPr>
                        </m:sSubPr>
                        <m:e>
                          <m:r>
                            <a:rPr lang="en-US" sz="2200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#</m:t>
                          </m:r>
                          <m:r>
                            <a:rPr lang="en-US" sz="2200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𝑅𝐵</m:t>
                          </m:r>
                          <m:r>
                            <a:rPr lang="en-US" sz="2200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 </m:t>
                          </m:r>
                          <m:r>
                            <a:rPr lang="en-US" sz="2200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𝑀𝑖𝑠𝑠</m:t>
                          </m:r>
                        </m:e>
                        <m:sub>
                          <m:r>
                            <a:rPr lang="en-US" sz="2200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𝑟𝑒𝑎𝑑</m:t>
                          </m:r>
                        </m:sub>
                      </m:sSub>
                      <m:r>
                        <a:rPr lang="en-US" sz="2200" i="1">
                          <a:latin typeface="Cambria Math" charset="0"/>
                          <a:ea typeface="Cambria Math" charset="0"/>
                          <a:cs typeface="Cambria Math" charset="0"/>
                        </a:rPr>
                        <m:t> × (</m:t>
                      </m:r>
                      <m:sSub>
                        <m:sSubPr>
                          <m:ctrlPr>
                            <a:rPr lang="en-US" sz="2200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</m:ctrlPr>
                        </m:sSubPr>
                        <m:e>
                          <m:r>
                            <a:rPr lang="en-US" sz="2200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𝑡</m:t>
                          </m:r>
                        </m:e>
                        <m:sub>
                          <m:r>
                            <a:rPr lang="en-US" sz="2200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𝑀𝑒𝑚</m:t>
                          </m:r>
                          <m:r>
                            <a:rPr lang="en-US" sz="2200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 </m:t>
                          </m:r>
                          <m:r>
                            <a:rPr lang="en-US" sz="2200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𝐵</m:t>
                          </m:r>
                          <m:r>
                            <a:rPr lang="en-US" sz="2200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,   </m:t>
                          </m:r>
                          <m:r>
                            <a:rPr lang="en-US" sz="2200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𝑟𝑒𝑎𝑑</m:t>
                          </m:r>
                        </m:sub>
                      </m:sSub>
                      <m:r>
                        <a:rPr lang="en-US" sz="2200" i="1">
                          <a:latin typeface="Cambria Math" charset="0"/>
                          <a:ea typeface="Cambria Math" charset="0"/>
                          <a:cs typeface="Cambria Math" charset="0"/>
                        </a:rPr>
                        <m:t> −</m:t>
                      </m:r>
                      <m:sSub>
                        <m:sSubPr>
                          <m:ctrlPr>
                            <a:rPr lang="en-US" sz="2200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</m:ctrlPr>
                        </m:sSubPr>
                        <m:e>
                          <m:r>
                            <a:rPr lang="en-US" sz="2200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𝑡</m:t>
                          </m:r>
                        </m:e>
                        <m:sub>
                          <m:r>
                            <a:rPr lang="en-US" sz="2200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𝑀𝑒𝑚</m:t>
                          </m:r>
                          <m:r>
                            <a:rPr lang="en-US" sz="2200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 </m:t>
                          </m:r>
                          <m:r>
                            <a:rPr lang="en-US" sz="2200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𝐴</m:t>
                          </m:r>
                          <m:r>
                            <a:rPr lang="en-US" sz="2200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,   </m:t>
                          </m:r>
                          <m:r>
                            <a:rPr lang="en-US" sz="2200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𝑟𝑒𝑎𝑑</m:t>
                          </m:r>
                        </m:sub>
                      </m:sSub>
                      <m:r>
                        <a:rPr lang="en-US" sz="2200" i="1">
                          <a:latin typeface="Cambria Math" charset="0"/>
                          <a:ea typeface="Cambria Math" charset="0"/>
                          <a:cs typeface="Cambria Math" charset="0"/>
                        </a:rPr>
                        <m:t>)</m:t>
                      </m:r>
                    </m:oMath>
                  </m:oMathPara>
                </a14:m>
                <a:endParaRPr lang="en-US" sz="22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216" y="2830901"/>
                <a:ext cx="8929368" cy="445699"/>
              </a:xfrm>
              <a:prstGeom prst="rect">
                <a:avLst/>
              </a:prstGeom>
              <a:blipFill>
                <a:blip r:embed="rId3"/>
                <a:stretch>
                  <a:fillRect b="-1216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0" y="3516701"/>
                <a:ext cx="9171742" cy="4456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344487" lvl="1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20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</m:ctrlPr>
                        </m:sSubPr>
                        <m:e>
                          <m:r>
                            <a:rPr lang="en-US" sz="2200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∆</m:t>
                          </m:r>
                          <m:r>
                            <a:rPr lang="en-US" sz="2200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𝐴𝑐𝑐𝑒𝑠𝑠</m:t>
                          </m:r>
                          <m:r>
                            <a:rPr lang="en-US" sz="2200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 </m:t>
                          </m:r>
                          <m:r>
                            <a:rPr lang="en-US" sz="2200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𝐿𝑎𝑡𝑒𝑛𝑐𝑦</m:t>
                          </m:r>
                        </m:e>
                        <m:sub>
                          <m:r>
                            <a:rPr lang="en-US" sz="2200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𝑤𝑟𝑖𝑡𝑒</m:t>
                          </m:r>
                        </m:sub>
                      </m:sSub>
                      <m:r>
                        <a:rPr lang="en-US" sz="2200" i="1">
                          <a:latin typeface="Cambria Math" charset="0"/>
                          <a:ea typeface="Cambria Math" charset="0"/>
                          <a:cs typeface="Cambria Math" charset="0"/>
                        </a:rPr>
                        <m:t> =</m:t>
                      </m:r>
                      <m:sSub>
                        <m:sSubPr>
                          <m:ctrlPr>
                            <a:rPr lang="en-US" sz="2200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</m:ctrlPr>
                        </m:sSubPr>
                        <m:e>
                          <m:r>
                            <a:rPr lang="en-US" sz="2200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#</m:t>
                          </m:r>
                          <m:r>
                            <a:rPr lang="en-US" sz="2200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𝑅𝐵</m:t>
                          </m:r>
                          <m:r>
                            <a:rPr lang="en-US" sz="2200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 </m:t>
                          </m:r>
                          <m:r>
                            <a:rPr lang="en-US" sz="2200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𝑀𝑖𝑠𝑠</m:t>
                          </m:r>
                        </m:e>
                        <m:sub>
                          <m:r>
                            <a:rPr lang="en-US" sz="2200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𝑤𝑟𝑖𝑡𝑒</m:t>
                          </m:r>
                        </m:sub>
                      </m:sSub>
                      <m:r>
                        <a:rPr lang="en-US" sz="2200" i="1">
                          <a:latin typeface="Cambria Math" charset="0"/>
                          <a:ea typeface="Cambria Math" charset="0"/>
                          <a:cs typeface="Cambria Math" charset="0"/>
                        </a:rPr>
                        <m:t> × (</m:t>
                      </m:r>
                      <m:sSub>
                        <m:sSubPr>
                          <m:ctrlPr>
                            <a:rPr lang="en-US" sz="2200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</m:ctrlPr>
                        </m:sSubPr>
                        <m:e>
                          <m:r>
                            <a:rPr lang="en-US" sz="2200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𝑡</m:t>
                          </m:r>
                        </m:e>
                        <m:sub>
                          <m:r>
                            <a:rPr lang="en-US" sz="2200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𝑀𝑒𝑚</m:t>
                          </m:r>
                          <m:r>
                            <a:rPr lang="en-US" sz="2200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 </m:t>
                          </m:r>
                          <m:r>
                            <a:rPr lang="en-US" sz="2200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𝐵</m:t>
                          </m:r>
                          <m:r>
                            <a:rPr lang="en-US" sz="2200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,   </m:t>
                          </m:r>
                          <m:r>
                            <a:rPr lang="en-US" sz="2200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𝑤𝑟𝑖𝑡𝑒</m:t>
                          </m:r>
                        </m:sub>
                      </m:sSub>
                      <m:r>
                        <a:rPr lang="en-US" sz="2200" i="1">
                          <a:latin typeface="Cambria Math" charset="0"/>
                          <a:ea typeface="Cambria Math" charset="0"/>
                          <a:cs typeface="Cambria Math" charset="0"/>
                        </a:rPr>
                        <m:t> −</m:t>
                      </m:r>
                      <m:sSub>
                        <m:sSubPr>
                          <m:ctrlPr>
                            <a:rPr lang="en-US" sz="2200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</m:ctrlPr>
                        </m:sSubPr>
                        <m:e>
                          <m:r>
                            <a:rPr lang="en-US" sz="2200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𝑡</m:t>
                          </m:r>
                        </m:e>
                        <m:sub>
                          <m:r>
                            <a:rPr lang="en-US" sz="2200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𝑀𝑒𝑚</m:t>
                          </m:r>
                          <m:r>
                            <a:rPr lang="en-US" sz="2200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 </m:t>
                          </m:r>
                          <m:r>
                            <a:rPr lang="en-US" sz="2200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𝐴</m:t>
                          </m:r>
                          <m:r>
                            <a:rPr lang="en-US" sz="2200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,   </m:t>
                          </m:r>
                          <m:r>
                            <a:rPr lang="en-US" sz="2200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𝑤𝑟𝑖𝑡𝑒</m:t>
                          </m:r>
                        </m:sub>
                      </m:sSub>
                      <m:r>
                        <a:rPr lang="en-US" sz="2200" i="1">
                          <a:latin typeface="Cambria Math" charset="0"/>
                          <a:ea typeface="Cambria Math" charset="0"/>
                          <a:cs typeface="Cambria Math" charset="0"/>
                        </a:rPr>
                        <m:t>)</m:t>
                      </m:r>
                    </m:oMath>
                  </m:oMathPara>
                </a14:m>
                <a:endParaRPr lang="en-US" sz="2200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3516701"/>
                <a:ext cx="9171742" cy="445699"/>
              </a:xfrm>
              <a:prstGeom prst="rect">
                <a:avLst/>
              </a:prstGeom>
              <a:blipFill>
                <a:blip r:embed="rId4"/>
                <a:stretch>
                  <a:fillRect r="-332" b="-1369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/>
          <p:cNvSpPr txBox="1"/>
          <p:nvPr/>
        </p:nvSpPr>
        <p:spPr>
          <a:xfrm>
            <a:off x="5334000" y="1879937"/>
            <a:ext cx="3474028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rgbClr val="0066CC"/>
                </a:solidFill>
              </a:rPr>
              <a:t>Reduction in miss latency</a:t>
            </a:r>
          </a:p>
          <a:p>
            <a:pPr algn="ctr"/>
            <a:r>
              <a:rPr lang="en-US" sz="2000" dirty="0">
                <a:solidFill>
                  <a:srgbClr val="0066CC"/>
                </a:solidFill>
              </a:rPr>
              <a:t>i</a:t>
            </a:r>
            <a:r>
              <a:rPr lang="en-US" sz="2000" dirty="0" smtClean="0">
                <a:solidFill>
                  <a:srgbClr val="0066CC"/>
                </a:solidFill>
              </a:rPr>
              <a:t>f we migrate from</a:t>
            </a:r>
            <a:br>
              <a:rPr lang="en-US" sz="2000" dirty="0" smtClean="0">
                <a:solidFill>
                  <a:srgbClr val="0066CC"/>
                </a:solidFill>
              </a:rPr>
            </a:br>
            <a:r>
              <a:rPr lang="en-US" sz="2000" dirty="0" smtClean="0">
                <a:solidFill>
                  <a:srgbClr val="0066CC"/>
                </a:solidFill>
              </a:rPr>
              <a:t>Memory B to Memory A</a:t>
            </a:r>
            <a:endParaRPr lang="en-US" sz="2000" dirty="0">
              <a:solidFill>
                <a:srgbClr val="0066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4455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1" grpId="0"/>
      <p:bldP spid="12" grpId="0"/>
      <p:bldP spid="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pc="-100"/>
              <a:t>Estimating Application Stall Time Reduction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08721"/>
            <a:ext cx="8686800" cy="5334917"/>
          </a:xfrm>
        </p:spPr>
        <p:txBody>
          <a:bodyPr/>
          <a:lstStyle/>
          <a:p>
            <a:r>
              <a:rPr lang="en-US" dirty="0"/>
              <a:t>Use </a:t>
            </a:r>
            <a:r>
              <a:rPr lang="en-US" b="1" dirty="0">
                <a:solidFill>
                  <a:srgbClr val="0066CC"/>
                </a:solidFill>
              </a:rPr>
              <a:t>access frequency</a:t>
            </a:r>
            <a:r>
              <a:rPr lang="en-US" dirty="0"/>
              <a:t>, </a:t>
            </a:r>
            <a:r>
              <a:rPr lang="en-US" b="1" dirty="0">
                <a:solidFill>
                  <a:srgbClr val="0066CC"/>
                </a:solidFill>
              </a:rPr>
              <a:t>row buffer locality</a:t>
            </a:r>
            <a:r>
              <a:rPr lang="en-US" dirty="0"/>
              <a:t>, and </a:t>
            </a:r>
            <a:r>
              <a:rPr lang="en-US" b="1" dirty="0">
                <a:solidFill>
                  <a:srgbClr val="0066CC"/>
                </a:solidFill>
              </a:rPr>
              <a:t>MLP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>to estimate application’s stall time reduction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20</a:t>
            </a:fld>
            <a:endParaRPr lang="en-US" altLang="en-US"/>
          </a:p>
        </p:txBody>
      </p:sp>
      <p:sp>
        <p:nvSpPr>
          <p:cNvPr id="5" name="TextBox 4"/>
          <p:cNvSpPr txBox="1"/>
          <p:nvPr/>
        </p:nvSpPr>
        <p:spPr>
          <a:xfrm>
            <a:off x="990646" y="2057400"/>
            <a:ext cx="2330766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200" dirty="0" smtClean="0"/>
              <a:t>Access frequency</a:t>
            </a:r>
            <a:endParaRPr lang="en-US" sz="2200" dirty="0"/>
          </a:p>
        </p:txBody>
      </p:sp>
      <p:sp>
        <p:nvSpPr>
          <p:cNvPr id="11" name="TextBox 10"/>
          <p:cNvSpPr txBox="1"/>
          <p:nvPr/>
        </p:nvSpPr>
        <p:spPr>
          <a:xfrm>
            <a:off x="3802943" y="2057400"/>
            <a:ext cx="2489335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200" dirty="0" smtClean="0"/>
              <a:t>Row buffer locality</a:t>
            </a:r>
            <a:endParaRPr lang="en-US" sz="2200" dirty="0"/>
          </a:p>
        </p:txBody>
      </p:sp>
      <p:cxnSp>
        <p:nvCxnSpPr>
          <p:cNvPr id="13" name="Straight Arrow Connector 12"/>
          <p:cNvCxnSpPr>
            <a:stCxn id="5" idx="2"/>
          </p:cNvCxnSpPr>
          <p:nvPr/>
        </p:nvCxnSpPr>
        <p:spPr>
          <a:xfrm>
            <a:off x="2156029" y="2488287"/>
            <a:ext cx="1178593" cy="559713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>
            <a:stCxn id="11" idx="2"/>
          </p:cNvCxnSpPr>
          <p:nvPr/>
        </p:nvCxnSpPr>
        <p:spPr>
          <a:xfrm flipH="1">
            <a:off x="3611163" y="2488287"/>
            <a:ext cx="1436448" cy="559713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2298387" y="3048000"/>
            <a:ext cx="248055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200" dirty="0" smtClean="0"/>
              <a:t>Number of </a:t>
            </a:r>
          </a:p>
          <a:p>
            <a:pPr algn="ctr"/>
            <a:r>
              <a:rPr lang="en-US" sz="2200" dirty="0" smtClean="0"/>
              <a:t>row buffer misses </a:t>
            </a:r>
          </a:p>
        </p:txBody>
      </p:sp>
      <p:cxnSp>
        <p:nvCxnSpPr>
          <p:cNvPr id="22" name="Straight Arrow Connector 21"/>
          <p:cNvCxnSpPr>
            <a:stCxn id="18" idx="2"/>
            <a:endCxn id="26" idx="0"/>
          </p:cNvCxnSpPr>
          <p:nvPr/>
        </p:nvCxnSpPr>
        <p:spPr>
          <a:xfrm>
            <a:off x="3538663" y="3817441"/>
            <a:ext cx="0" cy="780717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1356815" y="4598158"/>
            <a:ext cx="436369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200" b="1" dirty="0" smtClean="0"/>
              <a:t>Access latency reduction</a:t>
            </a:r>
            <a:br>
              <a:rPr lang="en-US" sz="2200" b="1" dirty="0" smtClean="0"/>
            </a:br>
            <a:r>
              <a:rPr lang="en-US" sz="2200" b="1" dirty="0" smtClean="0"/>
              <a:t>for the page due to migration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073811" y="4901141"/>
            <a:ext cx="784189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b="1" dirty="0" smtClean="0">
                <a:solidFill>
                  <a:srgbClr val="7030A0"/>
                </a:solidFill>
              </a:rPr>
              <a:t>MLP</a:t>
            </a:r>
            <a:endParaRPr lang="en-US" sz="2200" b="1" dirty="0">
              <a:solidFill>
                <a:srgbClr val="7030A0"/>
              </a:solidFill>
            </a:endParaRPr>
          </a:p>
        </p:txBody>
      </p:sp>
      <p:cxnSp>
        <p:nvCxnSpPr>
          <p:cNvPr id="28" name="Straight Arrow Connector 27"/>
          <p:cNvCxnSpPr>
            <a:stCxn id="26" idx="2"/>
          </p:cNvCxnSpPr>
          <p:nvPr/>
        </p:nvCxnSpPr>
        <p:spPr>
          <a:xfrm>
            <a:off x="3538663" y="5367599"/>
            <a:ext cx="995237" cy="559713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>
            <a:stCxn id="27" idx="2"/>
          </p:cNvCxnSpPr>
          <p:nvPr/>
        </p:nvCxnSpPr>
        <p:spPr>
          <a:xfrm flipH="1">
            <a:off x="5336347" y="5332028"/>
            <a:ext cx="1129559" cy="595284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2735119" y="5893713"/>
            <a:ext cx="4624984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b="1" dirty="0" smtClean="0">
                <a:solidFill>
                  <a:srgbClr val="7030A0"/>
                </a:solidFill>
              </a:rPr>
              <a:t>Application stall time reduction</a:t>
            </a:r>
          </a:p>
        </p:txBody>
      </p:sp>
    </p:spTree>
    <p:extLst>
      <p:ext uri="{BB962C8B-B14F-4D97-AF65-F5344CB8AC3E}">
        <p14:creationId xmlns:p14="http://schemas.microsoft.com/office/powerpoint/2010/main" val="400812688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3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3292928" y="3366590"/>
            <a:ext cx="304800" cy="39250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00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28600" y="908721"/>
                <a:ext cx="8915400" cy="5339680"/>
              </a:xfrm>
            </p:spPr>
            <p:txBody>
              <a:bodyPr/>
              <a:lstStyle/>
              <a:p>
                <a:r>
                  <a:rPr lang="en-US" b="1" dirty="0" smtClean="0"/>
                  <a:t>MLP</a:t>
                </a:r>
                <a:r>
                  <a:rPr lang="en-US" dirty="0" smtClean="0"/>
                  <a:t> characterizes number of accesses that </a:t>
                </a:r>
                <a:r>
                  <a:rPr lang="en-US" b="1" dirty="0" smtClean="0">
                    <a:solidFill>
                      <a:srgbClr val="0066CC"/>
                    </a:solidFill>
                  </a:rPr>
                  <a:t>overlap</a:t>
                </a:r>
                <a:endParaRPr lang="en-US" dirty="0" smtClean="0"/>
              </a:p>
              <a:p>
                <a:r>
                  <a:rPr lang="en-US" b="1" dirty="0" smtClean="0">
                    <a:solidFill>
                      <a:srgbClr val="0066CC"/>
                    </a:solidFill>
                  </a:rPr>
                  <a:t>How do overlaps affect application performance?</a:t>
                </a:r>
              </a:p>
              <a:p>
                <a:endParaRPr lang="en-US" dirty="0"/>
              </a:p>
              <a:p>
                <a:endParaRPr lang="en-US" dirty="0" smtClean="0"/>
              </a:p>
              <a:p>
                <a:endParaRPr lang="en-US" dirty="0"/>
              </a:p>
              <a:p>
                <a:endParaRPr lang="en-US" dirty="0" smtClean="0"/>
              </a:p>
              <a:p>
                <a:endParaRPr lang="en-US" dirty="0"/>
              </a:p>
              <a:p>
                <a:endParaRPr lang="en-US" dirty="0" smtClean="0"/>
              </a:p>
              <a:p>
                <a:endParaRPr lang="en-US" dirty="0" smtClean="0"/>
              </a:p>
              <a:p>
                <a:r>
                  <a:rPr lang="en-US" dirty="0" smtClean="0"/>
                  <a:t>Determining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charset="0"/>
                          </a:rPr>
                          <m:t>𝑀𝐿𝑃</m:t>
                        </m:r>
                      </m:e>
                      <m:sub>
                        <m:r>
                          <a:rPr lang="en-US" b="0" i="1" smtClean="0">
                            <a:latin typeface="Cambria Math" charset="0"/>
                          </a:rPr>
                          <m:t>𝑟𝑒𝑎𝑑</m:t>
                        </m:r>
                      </m:sub>
                    </m:sSub>
                  </m:oMath>
                </a14:m>
                <a:r>
                  <a:rPr lang="en-US" dirty="0" smtClean="0"/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charset="0"/>
                          </a:rPr>
                          <m:t>𝑀𝐿𝑃</m:t>
                        </m:r>
                      </m:e>
                      <m:sub>
                        <m:r>
                          <a:rPr lang="en-US" b="0" i="1" smtClean="0">
                            <a:latin typeface="Cambria Math" charset="0"/>
                          </a:rPr>
                          <m:t>𝑤𝑟𝑖𝑡𝑒</m:t>
                        </m:r>
                      </m:sub>
                    </m:sSub>
                  </m:oMath>
                </a14:m>
                <a:r>
                  <a:rPr lang="en-US" dirty="0" smtClean="0"/>
                  <a:t> for each page:</a:t>
                </a:r>
              </a:p>
              <a:p>
                <a:pPr lvl="1"/>
                <a:r>
                  <a:rPr lang="en-US" dirty="0" smtClean="0"/>
                  <a:t>Count </a:t>
                </a:r>
                <a:r>
                  <a:rPr lang="en-US" dirty="0" smtClean="0">
                    <a:solidFill>
                      <a:srgbClr val="7030A0"/>
                    </a:solidFill>
                  </a:rPr>
                  <a:t>concurrent read/write requests</a:t>
                </a:r>
                <a:r>
                  <a:rPr lang="en-US" dirty="0" smtClean="0"/>
                  <a:t> from the same application</a:t>
                </a:r>
              </a:p>
              <a:p>
                <a:pPr lvl="1"/>
                <a:r>
                  <a:rPr lang="en-US" dirty="0" smtClean="0"/>
                  <a:t>Amount of concurrency may vary across time </a:t>
                </a:r>
                <a:r>
                  <a:rPr lang="en-US" dirty="0" smtClean="0">
                    <a:sym typeface="Wingdings"/>
                  </a:rPr>
                  <a:t> </a:t>
                </a:r>
                <a:br>
                  <a:rPr lang="en-US" dirty="0" smtClean="0">
                    <a:sym typeface="Wingdings"/>
                  </a:rPr>
                </a:br>
                <a:r>
                  <a:rPr lang="en-US" dirty="0" smtClean="0">
                    <a:sym typeface="Wingdings"/>
                  </a:rPr>
                  <a:t>use </a:t>
                </a:r>
                <a:r>
                  <a:rPr lang="en-US" b="1" dirty="0" smtClean="0">
                    <a:solidFill>
                      <a:srgbClr val="7030A0"/>
                    </a:solidFill>
                    <a:sym typeface="Wingdings"/>
                  </a:rPr>
                  <a:t>average concurrency</a:t>
                </a:r>
                <a:r>
                  <a:rPr lang="en-US" dirty="0" smtClean="0">
                    <a:sym typeface="Wingdings"/>
                  </a:rPr>
                  <a:t> over an interval</a:t>
                </a:r>
                <a:endParaRPr lang="en-US" dirty="0" smtClean="0"/>
              </a:p>
              <a:p>
                <a:endParaRPr lang="en-US" dirty="0" smtClean="0"/>
              </a:p>
              <a:p>
                <a:endParaRPr lang="en-US" dirty="0" smtClean="0"/>
              </a:p>
              <a:p>
                <a:pPr marL="671512" lvl="2" indent="0">
                  <a:buNone/>
                </a:pPr>
                <a:endParaRPr lang="en-US" dirty="0"/>
              </a:p>
              <a:p>
                <a:pPr marL="671512" lvl="2" indent="0">
                  <a:buNone/>
                </a:pPr>
                <a:endParaRPr lang="en-US" dirty="0" smtClean="0"/>
              </a:p>
              <a:p>
                <a:pPr lvl="1"/>
                <a:endParaRPr lang="en-US" dirty="0" smtClean="0"/>
              </a:p>
              <a:p>
                <a:pPr lvl="1"/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8600" y="908721"/>
                <a:ext cx="8915400" cy="5339680"/>
              </a:xfrm>
              <a:blipFill>
                <a:blip r:embed="rId3"/>
                <a:stretch>
                  <a:fillRect l="-274" t="-913" b="-63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Rectangle 10"/>
          <p:cNvSpPr/>
          <p:nvPr/>
        </p:nvSpPr>
        <p:spPr>
          <a:xfrm>
            <a:off x="2971800" y="2883037"/>
            <a:ext cx="2599619" cy="392501"/>
          </a:xfrm>
          <a:prstGeom prst="rect">
            <a:avLst/>
          </a:prstGeom>
          <a:solidFill>
            <a:srgbClr val="FFCC99"/>
          </a:solidFill>
          <a:ln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5723922" y="2880350"/>
            <a:ext cx="1057878" cy="392501"/>
          </a:xfrm>
          <a:prstGeom prst="rect">
            <a:avLst/>
          </a:prstGeom>
          <a:solidFill>
            <a:srgbClr val="99CCFF"/>
          </a:solidFill>
          <a:ln>
            <a:solidFill>
              <a:srgbClr val="0066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Calculating Stall Time Reduction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21</a:t>
            </a:fld>
            <a:endParaRPr lang="en-US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533606" y="2856028"/>
                <a:ext cx="6343018" cy="76944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lvl="1" algn="ctr"/>
                <a14:m>
                  <m:oMath xmlns:m="http://schemas.openxmlformats.org/officeDocument/2006/math">
                    <m:sSub>
                      <m:sSubPr>
                        <m:ctrlPr>
                          <a:rPr lang="en-US" sz="220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</m:ctrlPr>
                      </m:sSubPr>
                      <m:e>
                        <m:r>
                          <a:rPr lang="en-US" sz="22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∆</m:t>
                        </m:r>
                        <m:r>
                          <a:rPr lang="en-US" sz="22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𝑆𝑡𝑎𝑙𝑙</m:t>
                        </m:r>
                        <m:r>
                          <a:rPr lang="en-US" sz="22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 </m:t>
                        </m:r>
                        <m:r>
                          <a:rPr lang="en-US" sz="22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𝑇𝑖𝑚𝑒</m:t>
                        </m:r>
                      </m:e>
                      <m:sub>
                        <m:r>
                          <a:rPr lang="en-US" sz="22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sz="2200" dirty="0"/>
                  <a:t> = </a:t>
                </a:r>
                <a14:m>
                  <m:oMath xmlns:m="http://schemas.openxmlformats.org/officeDocument/2006/math">
                    <m:f>
                      <m:fPr>
                        <m:type m:val="lin"/>
                        <m:ctrlPr>
                          <a:rPr lang="en-US" sz="22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2200" i="1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</m:ctrlPr>
                          </m:sSubPr>
                          <m:e>
                            <m:r>
                              <a:rPr lang="en-US" sz="2200" i="1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∆</m:t>
                            </m:r>
                            <m:r>
                              <a:rPr lang="en-US" sz="2200" i="1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𝐴𝑐𝑐𝑒𝑠𝑠</m:t>
                            </m:r>
                            <m:r>
                              <a:rPr lang="en-US" sz="2200" i="1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 </m:t>
                            </m:r>
                            <m:r>
                              <a:rPr lang="en-US" sz="2200" i="1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𝐿𝑎𝑡𝑒𝑛𝑐𝑦</m:t>
                            </m:r>
                          </m:e>
                          <m:sub>
                            <m:r>
                              <a:rPr lang="en-US" sz="2200" i="1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𝑟𝑒𝑎𝑑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sz="2200" i="1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</m:ctrlPr>
                          </m:sSubPr>
                          <m:e>
                            <m:r>
                              <a:rPr lang="en-US" sz="2200" i="1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𝑀𝐿𝑃</m:t>
                            </m:r>
                          </m:e>
                          <m:sub>
                            <m:r>
                              <a:rPr lang="en-US" sz="2200" i="1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𝑟𝑒𝑎𝑑</m:t>
                            </m:r>
                          </m:sub>
                        </m:sSub>
                      </m:den>
                    </m:f>
                  </m:oMath>
                </a14:m>
                <a:endParaRPr lang="en-US" sz="2200" i="1" dirty="0">
                  <a:latin typeface="Cambria Math" charset="0"/>
                  <a:ea typeface="Cambria Math" charset="0"/>
                  <a:cs typeface="Cambria Math" charset="0"/>
                </a:endParaRPr>
              </a:p>
              <a:p>
                <a:pPr lvl="1" algn="ctr"/>
                <a:r>
                  <a:rPr lang="en-US" sz="2200" dirty="0" smtClean="0">
                    <a:ea typeface="Cambria Math" charset="0"/>
                    <a:cs typeface="Cambria Math" charset="0"/>
                  </a:rPr>
                  <a:t>                             </a:t>
                </a:r>
                <a:endParaRPr lang="en-US" sz="22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3606" y="2856028"/>
                <a:ext cx="6343018" cy="769441"/>
              </a:xfrm>
              <a:prstGeom prst="rect">
                <a:avLst/>
              </a:prstGeom>
              <a:blipFill>
                <a:blip r:embed="rId4"/>
                <a:stretch>
                  <a:fillRect t="-66667" b="-619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2828712" y="3320669"/>
                <a:ext cx="5181600" cy="43088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200" i="1">
                          <a:solidFill>
                            <a:srgbClr val="000000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+ </m:t>
                      </m:r>
                      <m:r>
                        <a:rPr lang="en-US" sz="2200" i="1">
                          <a:solidFill>
                            <a:srgbClr val="000000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𝑝</m:t>
                      </m:r>
                      <m:r>
                        <a:rPr lang="en-US" sz="2200" i="1">
                          <a:solidFill>
                            <a:srgbClr val="000000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 ×</m:t>
                      </m:r>
                      <m:f>
                        <m:fPr>
                          <m:type m:val="lin"/>
                          <m:ctrlPr>
                            <a:rPr lang="en-US" sz="2200" i="1">
                              <a:solidFill>
                                <a:srgbClr val="000000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</m:ctrlPr>
                            </m:sSubPr>
                            <m:e>
                              <m: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∆</m:t>
                              </m:r>
                              <m: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𝐴𝑐𝑐𝑒𝑠𝑠</m:t>
                              </m:r>
                              <m: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 </m:t>
                              </m:r>
                              <m: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𝐿𝑎𝑡𝑒𝑛𝑐𝑦</m:t>
                              </m:r>
                            </m:e>
                            <m:sub>
                              <m: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𝑤𝑟𝑖𝑡𝑒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</m:ctrlPr>
                            </m:sSubPr>
                            <m:e>
                              <m: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𝑀𝐿𝑃</m:t>
                              </m:r>
                            </m:e>
                            <m:sub>
                              <m: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𝑤𝑟𝑖𝑡𝑒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28712" y="3320669"/>
                <a:ext cx="5181600" cy="430887"/>
              </a:xfrm>
              <a:prstGeom prst="rect">
                <a:avLst/>
              </a:prstGeom>
              <a:blipFill>
                <a:blip r:embed="rId5"/>
                <a:stretch>
                  <a:fillRect t="-120000" b="-1914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/>
          <p:cNvSpPr txBox="1"/>
          <p:nvPr/>
        </p:nvSpPr>
        <p:spPr>
          <a:xfrm>
            <a:off x="5750163" y="1808100"/>
            <a:ext cx="3185009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0066CC"/>
                </a:solidFill>
              </a:rPr>
              <a:t>More requests overlap</a:t>
            </a:r>
            <a:r>
              <a:rPr lang="en-US" sz="2000" b="1" dirty="0" smtClean="0">
                <a:solidFill>
                  <a:srgbClr val="0066CC"/>
                </a:solidFill>
              </a:rPr>
              <a:t> </a:t>
            </a:r>
            <a:r>
              <a:rPr lang="en-US" sz="2000" b="1" dirty="0" smtClean="0">
                <a:solidFill>
                  <a:srgbClr val="0066CC"/>
                </a:solidFill>
                <a:sym typeface="Wingdings" panose="05000000000000000000" pitchFamily="2" charset="2"/>
              </a:rPr>
              <a:t></a:t>
            </a:r>
            <a:r>
              <a:rPr lang="en-US" sz="2000" b="1" dirty="0" smtClean="0">
                <a:solidFill>
                  <a:srgbClr val="0066CC"/>
                </a:solidFill>
              </a:rPr>
              <a:t/>
            </a:r>
            <a:br>
              <a:rPr lang="en-US" sz="2000" b="1" dirty="0" smtClean="0">
                <a:solidFill>
                  <a:srgbClr val="0066CC"/>
                </a:solidFill>
              </a:rPr>
            </a:br>
            <a:r>
              <a:rPr lang="en-US" sz="2000" b="1" dirty="0" smtClean="0">
                <a:solidFill>
                  <a:srgbClr val="0066CC"/>
                </a:solidFill>
              </a:rPr>
              <a:t>reductions overlap </a:t>
            </a:r>
            <a:r>
              <a:rPr lang="en-US" sz="2000" b="1" dirty="0" smtClean="0">
                <a:solidFill>
                  <a:srgbClr val="0066CC"/>
                </a:solidFill>
                <a:sym typeface="Wingdings" panose="05000000000000000000" pitchFamily="2" charset="2"/>
              </a:rPr>
              <a:t></a:t>
            </a:r>
            <a:br>
              <a:rPr lang="en-US" sz="2000" b="1" dirty="0" smtClean="0">
                <a:solidFill>
                  <a:srgbClr val="0066CC"/>
                </a:solidFill>
                <a:sym typeface="Wingdings" panose="05000000000000000000" pitchFamily="2" charset="2"/>
              </a:rPr>
            </a:br>
            <a:r>
              <a:rPr lang="en-US" sz="2000" b="1" dirty="0" smtClean="0">
                <a:solidFill>
                  <a:srgbClr val="0066CC"/>
                </a:solidFill>
              </a:rPr>
              <a:t>smaller improvement</a:t>
            </a:r>
          </a:p>
          <a:p>
            <a:pPr>
              <a:tabLst>
                <a:tab pos="1882775" algn="ctr"/>
              </a:tabLst>
            </a:pPr>
            <a:r>
              <a:rPr lang="en-US" sz="2000" dirty="0" smtClean="0">
                <a:solidFill>
                  <a:srgbClr val="0066CC"/>
                </a:solidFill>
              </a:rPr>
              <a:t>	from migrating</a:t>
            </a:r>
            <a:br>
              <a:rPr lang="en-US" sz="2000" dirty="0" smtClean="0">
                <a:solidFill>
                  <a:srgbClr val="0066CC"/>
                </a:solidFill>
              </a:rPr>
            </a:br>
            <a:r>
              <a:rPr lang="en-US" sz="2000" dirty="0" smtClean="0">
                <a:solidFill>
                  <a:srgbClr val="0066CC"/>
                </a:solidFill>
              </a:rPr>
              <a:t>	the page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844526" y="2133600"/>
            <a:ext cx="285417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6600"/>
                </a:solidFill>
              </a:rPr>
              <a:t>Total number of cycles</a:t>
            </a:r>
          </a:p>
          <a:p>
            <a:pPr algn="ctr"/>
            <a:r>
              <a:rPr lang="en-US" sz="2000" dirty="0" smtClean="0">
                <a:solidFill>
                  <a:srgbClr val="FF6600"/>
                </a:solidFill>
              </a:rPr>
              <a:t>reduced for all requests</a:t>
            </a:r>
            <a:endParaRPr lang="en-US" sz="2000" dirty="0">
              <a:solidFill>
                <a:srgbClr val="FF66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81238" y="3784937"/>
            <a:ext cx="8410124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rgbClr val="009900"/>
                </a:solidFill>
              </a:rPr>
              <a:t>Not all writes</a:t>
            </a:r>
            <a:r>
              <a:rPr lang="en-US" sz="2000" dirty="0" smtClean="0">
                <a:solidFill>
                  <a:srgbClr val="009900"/>
                </a:solidFill>
              </a:rPr>
              <a:t> fall on </a:t>
            </a:r>
            <a:r>
              <a:rPr lang="en-US" sz="2000" b="1" dirty="0" smtClean="0">
                <a:solidFill>
                  <a:srgbClr val="009900"/>
                </a:solidFill>
              </a:rPr>
              <a:t>critical path</a:t>
            </a:r>
            <a:r>
              <a:rPr lang="en-US" sz="2000" dirty="0" smtClean="0">
                <a:solidFill>
                  <a:srgbClr val="009900"/>
                </a:solidFill>
              </a:rPr>
              <a:t> of execution</a:t>
            </a:r>
            <a:br>
              <a:rPr lang="en-US" sz="2000" dirty="0" smtClean="0">
                <a:solidFill>
                  <a:srgbClr val="009900"/>
                </a:solidFill>
              </a:rPr>
            </a:br>
            <a:r>
              <a:rPr lang="en-US" sz="2000" dirty="0" smtClean="0">
                <a:solidFill>
                  <a:srgbClr val="009900"/>
                </a:solidFill>
              </a:rPr>
              <a:t>due to write queues inside memory:</a:t>
            </a:r>
          </a:p>
          <a:p>
            <a:pPr algn="ctr"/>
            <a:r>
              <a:rPr lang="en-US" sz="2000" i="1" dirty="0" smtClean="0">
                <a:solidFill>
                  <a:srgbClr val="009900"/>
                </a:solidFill>
              </a:rPr>
              <a:t>p</a:t>
            </a:r>
            <a:r>
              <a:rPr lang="en-US" sz="2000" dirty="0" smtClean="0">
                <a:solidFill>
                  <a:srgbClr val="009900"/>
                </a:solidFill>
              </a:rPr>
              <a:t> is probability that </a:t>
            </a:r>
            <a:r>
              <a:rPr lang="en-US" sz="2000" b="1" dirty="0" smtClean="0">
                <a:solidFill>
                  <a:srgbClr val="009900"/>
                </a:solidFill>
              </a:rPr>
              <a:t>application stalls when queue is being drained</a:t>
            </a:r>
            <a:endParaRPr lang="en-US" sz="2000" b="1" i="1" dirty="0">
              <a:solidFill>
                <a:srgbClr val="0099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421710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3" grpId="1" animBg="1"/>
      <p:bldP spid="11" grpId="0" animBg="1"/>
      <p:bldP spid="11" grpId="1" animBg="1"/>
      <p:bldP spid="8" grpId="0" animBg="1"/>
      <p:bldP spid="8" grpId="1" animBg="1"/>
      <p:bldP spid="10" grpId="0"/>
      <p:bldP spid="6" grpId="0"/>
      <p:bldP spid="9" grpId="0"/>
      <p:bldP spid="9" grpId="1"/>
      <p:bldP spid="12" grpId="0"/>
      <p:bldP spid="12" grpId="1"/>
      <p:bldP spid="14" grpId="0"/>
      <p:bldP spid="14" grpId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228600" y="5120640"/>
            <a:ext cx="8610600" cy="1005840"/>
          </a:xfrm>
          <a:prstGeom prst="rect">
            <a:avLst/>
          </a:prstGeom>
          <a:solidFill>
            <a:schemeClr val="bg1">
              <a:lumMod val="50000"/>
              <a:alpha val="30000"/>
            </a:schemeClr>
          </a:solidFill>
        </p:spPr>
        <p:txBody>
          <a:bodyPr wrap="square" rtlCol="0">
            <a:spAutoFit/>
          </a:bodyPr>
          <a:lstStyle/>
          <a:p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228600" y="4114800"/>
            <a:ext cx="8610600" cy="1005840"/>
          </a:xfrm>
          <a:prstGeom prst="rect">
            <a:avLst/>
          </a:prstGeom>
          <a:solidFill>
            <a:schemeClr val="bg1">
              <a:lumMod val="75000"/>
              <a:alpha val="25000"/>
            </a:schemeClr>
          </a:solidFill>
        </p:spPr>
        <p:txBody>
          <a:bodyPr wrap="square" rtlCol="0">
            <a:spAutoFit/>
          </a:bodyPr>
          <a:lstStyle/>
          <a:p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228600" y="980456"/>
            <a:ext cx="8610600" cy="3134344"/>
          </a:xfrm>
          <a:prstGeom prst="rect">
            <a:avLst/>
          </a:prstGeom>
          <a:solidFill>
            <a:schemeClr val="accent6">
              <a:lumMod val="40000"/>
              <a:lumOff val="60000"/>
              <a:alpha val="25000"/>
            </a:schemeClr>
          </a:solidFill>
        </p:spPr>
        <p:txBody>
          <a:bodyPr wrap="square" rtlCol="0">
            <a:spAutoFit/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Key Mechanisms of UH-MEM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pc="-50" dirty="0"/>
              <a:t>For each page, estimate </a:t>
            </a:r>
            <a:r>
              <a:rPr lang="en-US" b="1" spc="-50" dirty="0">
                <a:solidFill>
                  <a:srgbClr val="0066CC"/>
                </a:solidFill>
              </a:rPr>
              <a:t>utility </a:t>
            </a:r>
            <a:r>
              <a:rPr lang="en-US" spc="-50" dirty="0"/>
              <a:t>using a </a:t>
            </a:r>
            <a:r>
              <a:rPr lang="en-US" b="1" spc="-50" dirty="0">
                <a:solidFill>
                  <a:srgbClr val="0066CC"/>
                </a:solidFill>
              </a:rPr>
              <a:t>performance model</a:t>
            </a:r>
            <a:endParaRPr lang="en-US" spc="-50" dirty="0"/>
          </a:p>
          <a:p>
            <a:pPr lvl="1"/>
            <a:r>
              <a:rPr lang="en-US" b="1" dirty="0" smtClean="0">
                <a:solidFill>
                  <a:schemeClr val="bg1">
                    <a:lumMod val="65000"/>
                  </a:schemeClr>
                </a:solidFill>
              </a:rPr>
              <a:t>Application stall time reduction</a:t>
            </a:r>
          </a:p>
          <a:p>
            <a:pPr marL="671512" lvl="2" indent="0">
              <a:buNone/>
            </a:pPr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How much would migrating a page benefit the performance of the application that the page belongs to?</a:t>
            </a:r>
          </a:p>
          <a:p>
            <a:pPr lvl="1"/>
            <a:r>
              <a:rPr lang="en-US" b="1" dirty="0" smtClean="0">
                <a:solidFill>
                  <a:srgbClr val="7030A0"/>
                </a:solidFill>
              </a:rPr>
              <a:t>Application performance sensitivity</a:t>
            </a:r>
          </a:p>
          <a:p>
            <a:pPr marL="671512" lvl="2" indent="0">
              <a:buNone/>
            </a:pPr>
            <a:r>
              <a:rPr lang="en-US" dirty="0" smtClean="0">
                <a:solidFill>
                  <a:srgbClr val="7030A0"/>
                </a:solidFill>
              </a:rPr>
              <a:t>How much does the improvement of a single application’s performance increase the </a:t>
            </a:r>
            <a:r>
              <a:rPr lang="en-US" i="1" dirty="0" smtClean="0">
                <a:solidFill>
                  <a:srgbClr val="7030A0"/>
                </a:solidFill>
              </a:rPr>
              <a:t>overall</a:t>
            </a:r>
            <a:r>
              <a:rPr lang="en-US" dirty="0" smtClean="0">
                <a:solidFill>
                  <a:srgbClr val="7030A0"/>
                </a:solidFill>
              </a:rPr>
              <a:t> system performance?</a:t>
            </a:r>
          </a:p>
          <a:p>
            <a:pPr marL="671512" lvl="2" indent="0">
              <a:buNone/>
            </a:pPr>
            <a:endParaRPr lang="en-US" dirty="0">
              <a:solidFill>
                <a:schemeClr val="bg1">
                  <a:lumMod val="50000"/>
                </a:schemeClr>
              </a:solidFill>
            </a:endParaRPr>
          </a:p>
          <a:p>
            <a:pPr marL="671512" lvl="2" indent="0">
              <a:buNone/>
            </a:pPr>
            <a:endParaRPr lang="en-US" dirty="0">
              <a:solidFill>
                <a:schemeClr val="bg1">
                  <a:lumMod val="50000"/>
                </a:schemeClr>
              </a:solidFill>
            </a:endParaRPr>
          </a:p>
          <a:p>
            <a:pPr lvl="0">
              <a:buClr>
                <a:schemeClr val="bg1">
                  <a:lumMod val="65000"/>
                </a:schemeClr>
              </a:buClr>
            </a:pPr>
            <a:r>
              <a:rPr lang="en-US" b="1" dirty="0" smtClean="0">
                <a:solidFill>
                  <a:schemeClr val="bg1">
                    <a:lumMod val="65000"/>
                  </a:schemeClr>
                </a:solidFill>
              </a:rPr>
              <a:t>Migrate</a:t>
            </a:r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 only pages whose utility exceeds the migration threshold from slow memory to fast memory</a:t>
            </a:r>
          </a:p>
          <a:p>
            <a:pPr lvl="0">
              <a:spcBef>
                <a:spcPts val="1800"/>
              </a:spcBef>
              <a:buClr>
                <a:schemeClr val="bg1">
                  <a:lumMod val="65000"/>
                </a:schemeClr>
              </a:buClr>
            </a:pPr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Periodically </a:t>
            </a:r>
            <a:r>
              <a:rPr lang="en-US" b="1" dirty="0" smtClean="0">
                <a:solidFill>
                  <a:schemeClr val="bg1">
                    <a:lumMod val="65000"/>
                  </a:schemeClr>
                </a:solidFill>
              </a:rPr>
              <a:t>adjust migration threshold</a:t>
            </a:r>
            <a:endParaRPr lang="en-US" dirty="0">
              <a:solidFill>
                <a:schemeClr val="bg1">
                  <a:lumMod val="65000"/>
                </a:schemeClr>
              </a:solidFill>
            </a:endParaRPr>
          </a:p>
          <a:p>
            <a:pPr marL="671512" lvl="2" indent="0">
              <a:buNone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22</a:t>
            </a:fld>
            <a:endParaRPr lang="en-US" altLang="en-US" dirty="0"/>
          </a:p>
        </p:txBody>
      </p:sp>
      <p:sp>
        <p:nvSpPr>
          <p:cNvPr id="6" name="Rounded Rectangle 5"/>
          <p:cNvSpPr/>
          <p:nvPr/>
        </p:nvSpPr>
        <p:spPr>
          <a:xfrm>
            <a:off x="5257800" y="3505200"/>
            <a:ext cx="1600200" cy="614065"/>
          </a:xfrm>
          <a:prstGeom prst="roundRect">
            <a:avLst/>
          </a:prstGeom>
          <a:solidFill>
            <a:srgbClr val="CCCCFF"/>
          </a:solidFill>
          <a:ln>
            <a:solidFill>
              <a:srgbClr val="703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/>
              <p:cNvSpPr/>
              <p:nvPr/>
            </p:nvSpPr>
            <p:spPr>
              <a:xfrm>
                <a:off x="1524000" y="3581400"/>
                <a:ext cx="5570756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charset="0"/>
                        </a:rPr>
                        <m:t>𝑈𝑡𝑖𝑙𝑖𝑡𝑦</m:t>
                      </m:r>
                      <m:r>
                        <a:rPr lang="en-US" sz="2400" i="1">
                          <a:latin typeface="Cambria Math" charset="0"/>
                        </a:rPr>
                        <m:t>= </m:t>
                      </m:r>
                      <m:sSub>
                        <m:sSubPr>
                          <m:ctrlPr>
                            <a:rPr lang="en-US" sz="2400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∆</m:t>
                          </m:r>
                          <m:r>
                            <a:rPr lang="en-US" sz="2400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𝑆𝑡𝑎𝑙𝑙𝑇𝑖𝑚𝑒</m:t>
                          </m:r>
                        </m:e>
                        <m:sub>
                          <m:r>
                            <a:rPr lang="en-US" sz="2400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𝑖</m:t>
                          </m:r>
                        </m:sub>
                      </m:sSub>
                      <m:r>
                        <a:rPr lang="en-US" sz="2400" i="1">
                          <a:latin typeface="Cambria Math" charset="0"/>
                          <a:ea typeface="Cambria Math" charset="0"/>
                          <a:cs typeface="Cambria Math" charset="0"/>
                        </a:rPr>
                        <m:t>×</m:t>
                      </m:r>
                      <m:sSub>
                        <m:sSubPr>
                          <m:ctrlPr>
                            <a:rPr lang="en-US" sz="2400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𝑆𝑒𝑛𝑠𝑖𝑡𝑖𝑣𝑖𝑡𝑦</m:t>
                          </m:r>
                        </m:e>
                        <m:sub>
                          <m:r>
                            <a:rPr lang="en-US" sz="2400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24000" y="3581400"/>
                <a:ext cx="5570756" cy="461665"/>
              </a:xfrm>
              <a:prstGeom prst="rect">
                <a:avLst/>
              </a:prstGeom>
              <a:blipFill>
                <a:blip r:embed="rId2"/>
                <a:stretch>
                  <a:fillRect b="-2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9157215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1"/>
            <a:ext cx="8915400" cy="756320"/>
          </a:xfrm>
        </p:spPr>
        <p:txBody>
          <a:bodyPr/>
          <a:lstStyle/>
          <a:p>
            <a:r>
              <a:rPr lang="en-US" spc="-130" dirty="0" smtClean="0"/>
              <a:t>Estimating Application </a:t>
            </a:r>
            <a:r>
              <a:rPr lang="en-US" spc="-130" dirty="0"/>
              <a:t>Performance Sensitivity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28600" y="908721"/>
                <a:ext cx="8763000" cy="5339680"/>
              </a:xfrm>
            </p:spPr>
            <p:txBody>
              <a:bodyPr/>
              <a:lstStyle/>
              <a:p>
                <a:r>
                  <a:rPr lang="en-US" dirty="0" smtClean="0"/>
                  <a:t>Objective: </a:t>
                </a:r>
                <a:r>
                  <a:rPr lang="en-US" b="1" dirty="0" smtClean="0">
                    <a:solidFill>
                      <a:srgbClr val="0066CC"/>
                    </a:solidFill>
                  </a:rPr>
                  <a:t>improve system job throughput</a:t>
                </a:r>
              </a:p>
              <a:p>
                <a:pPr>
                  <a:spcBef>
                    <a:spcPts val="2500"/>
                  </a:spcBef>
                </a:pPr>
                <a:r>
                  <a:rPr lang="en-US" b="1" dirty="0" smtClean="0">
                    <a:solidFill>
                      <a:srgbClr val="0066CC"/>
                    </a:solidFill>
                  </a:rPr>
                  <a:t>Weighted speedup</a:t>
                </a:r>
                <a:r>
                  <a:rPr lang="en-US" dirty="0" smtClean="0"/>
                  <a:t> for </a:t>
                </a:r>
                <a:r>
                  <a:rPr lang="en-US" dirty="0" err="1" smtClean="0"/>
                  <a:t>multiprogrammed</a:t>
                </a:r>
                <a:r>
                  <a:rPr lang="en-US" dirty="0" smtClean="0"/>
                  <a:t> workloads</a:t>
                </a:r>
              </a:p>
              <a:p>
                <a:pPr lvl="1"/>
                <a:r>
                  <a:rPr lang="en-US" sz="2400" dirty="0" smtClean="0"/>
                  <a:t>Number </a:t>
                </a:r>
                <a:r>
                  <a:rPr lang="en-US" sz="2400" dirty="0"/>
                  <a:t>of jobs </a:t>
                </a:r>
                <a:r>
                  <a:rPr lang="en-US" sz="2400" dirty="0" smtClean="0"/>
                  <a:t>(i.e., applications) completed </a:t>
                </a:r>
                <a:r>
                  <a:rPr lang="en-US" sz="2400" dirty="0"/>
                  <a:t>per unit time </a:t>
                </a:r>
                <a:r>
                  <a:rPr lang="en-US" sz="2000" dirty="0">
                    <a:solidFill>
                      <a:schemeClr val="bg1">
                        <a:lumMod val="50000"/>
                      </a:schemeClr>
                    </a:solidFill>
                  </a:rPr>
                  <a:t>[</a:t>
                </a:r>
                <a:r>
                  <a:rPr lang="en-US" sz="2000" dirty="0" err="1">
                    <a:solidFill>
                      <a:schemeClr val="bg1">
                        <a:lumMod val="50000"/>
                      </a:schemeClr>
                    </a:solidFill>
                  </a:rPr>
                  <a:t>Eyerman</a:t>
                </a:r>
                <a:r>
                  <a:rPr lang="en-US" sz="2000" dirty="0" smtClean="0">
                    <a:solidFill>
                      <a:schemeClr val="bg1">
                        <a:lumMod val="50000"/>
                      </a:schemeClr>
                    </a:solidFill>
                  </a:rPr>
                  <a:t>+ </a:t>
                </a:r>
                <a:r>
                  <a:rPr lang="en-US" sz="2000" dirty="0">
                    <a:solidFill>
                      <a:schemeClr val="bg1">
                        <a:lumMod val="50000"/>
                      </a:schemeClr>
                    </a:solidFill>
                  </a:rPr>
                  <a:t>IEEE Micro 2008</a:t>
                </a:r>
                <a:r>
                  <a:rPr lang="en-US" sz="2000" dirty="0" smtClean="0">
                    <a:solidFill>
                      <a:schemeClr val="bg1">
                        <a:lumMod val="50000"/>
                      </a:schemeClr>
                    </a:solidFill>
                  </a:rPr>
                  <a:t>]</a:t>
                </a:r>
                <a:endParaRPr lang="en-US" sz="2400" b="0" i="1" dirty="0" smtClean="0">
                  <a:solidFill>
                    <a:schemeClr val="bg1">
                      <a:lumMod val="50000"/>
                    </a:schemeClr>
                  </a:solidFill>
                  <a:latin typeface="Cambria Math" panose="02040503050406030204" pitchFamily="18" charset="0"/>
                </a:endParaRPr>
              </a:p>
              <a:p>
                <a:pPr lvl="1"/>
                <a:r>
                  <a:rPr lang="en-US" sz="2400" b="0" dirty="0" smtClean="0"/>
                  <a:t>For each application </a:t>
                </a:r>
                <a:r>
                  <a:rPr lang="en-US" sz="2400" b="0" i="1" dirty="0" err="1" smtClean="0"/>
                  <a:t>i</a:t>
                </a:r>
                <a:r>
                  <a:rPr lang="en-US" sz="2400" b="0" dirty="0" smtClean="0"/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charset="0"/>
                          </a:rPr>
                          <m:t>𝑆𝑝𝑒𝑒𝑑𝑢𝑝</m:t>
                        </m:r>
                      </m:e>
                      <m:sub>
                        <m:r>
                          <a:rPr lang="en-US" sz="2400" b="0" i="1" smtClean="0">
                            <a:latin typeface="Cambria Math" charset="0"/>
                          </a:rPr>
                          <m:t>𝑖</m:t>
                        </m:r>
                      </m:sub>
                    </m:sSub>
                    <m:r>
                      <a:rPr lang="mr-IN" sz="2400" i="1" smtClean="0">
                        <a:latin typeface="Cambria Math" charset="0"/>
                      </a:rPr>
                      <m:t>=</m:t>
                    </m:r>
                    <m:f>
                      <m:fPr>
                        <m:ctrlPr>
                          <a:rPr lang="mr-IN" sz="2400" i="1">
                            <a:latin typeface="Cambria Math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2400" i="1">
                                <a:latin typeface="Cambria Math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charset="0"/>
                              </a:rPr>
                              <m:t>𝑇</m:t>
                            </m:r>
                          </m:e>
                          <m:sub>
                            <m:r>
                              <a:rPr lang="en-US" sz="2400" i="1">
                                <a:latin typeface="Cambria Math" charset="0"/>
                              </a:rPr>
                              <m:t>𝑎𝑙𝑜𝑛𝑒</m:t>
                            </m:r>
                            <m:r>
                              <a:rPr lang="en-US" sz="2400" i="1">
                                <a:latin typeface="Cambria Math" charset="0"/>
                              </a:rPr>
                              <m:t>,</m:t>
                            </m:r>
                            <m:r>
                              <a:rPr lang="en-US" sz="2400" i="1">
                                <a:latin typeface="Cambria Math" charset="0"/>
                              </a:rPr>
                              <m:t>𝑖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sz="2400" i="1">
                                <a:latin typeface="Cambria Math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charset="0"/>
                              </a:rPr>
                              <m:t>𝑇</m:t>
                            </m:r>
                          </m:e>
                          <m:sub>
                            <m:r>
                              <a:rPr lang="en-US" sz="2400" i="1">
                                <a:latin typeface="Cambria Math" charset="0"/>
                              </a:rPr>
                              <m:t>𝑠h𝑎𝑟𝑒𝑑</m:t>
                            </m:r>
                            <m:r>
                              <a:rPr lang="en-US" sz="2400" i="1">
                                <a:latin typeface="Cambria Math" charset="0"/>
                              </a:rPr>
                              <m:t>,</m:t>
                            </m:r>
                            <m:r>
                              <a:rPr lang="en-US" sz="2400" i="1">
                                <a:latin typeface="Cambria Math" charset="0"/>
                              </a:rPr>
                              <m:t>𝑖</m:t>
                            </m:r>
                          </m:sub>
                        </m:sSub>
                      </m:den>
                    </m:f>
                  </m:oMath>
                </a14:m>
                <a:endParaRPr lang="en-US" sz="2400" dirty="0" smtClean="0"/>
              </a:p>
              <a:p>
                <a:pPr lvl="1"/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𝑊𝑒𝑖𝑔h𝑡𝑒𝑑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𝑆𝑝𝑒𝑒𝑑𝑢𝑝</m:t>
                    </m:r>
                    <m:r>
                      <a:rPr lang="en-US" sz="2400" b="0" i="1" smtClean="0">
                        <a:latin typeface="Cambria Math" charset="0"/>
                      </a:rPr>
                      <m:t>=</m:t>
                    </m:r>
                    <m:nary>
                      <m:naryPr>
                        <m:chr m:val="∑"/>
                        <m:ctrlPr>
                          <a:rPr lang="is-IS" sz="2400" i="1">
                            <a:latin typeface="Cambria Math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sz="2400" i="1">
                            <a:latin typeface="Cambria Math" charset="0"/>
                          </a:rPr>
                          <m:t>𝑖</m:t>
                        </m:r>
                        <m:r>
                          <a:rPr lang="en-US" sz="2400" i="1">
                            <a:latin typeface="Cambria Math" charset="0"/>
                          </a:rPr>
                          <m:t>=1</m:t>
                        </m:r>
                      </m:sub>
                      <m:sup>
                        <m:r>
                          <a:rPr lang="en-US" sz="2400" i="1">
                            <a:latin typeface="Cambria Math" charset="0"/>
                          </a:rPr>
                          <m:t>𝑁</m:t>
                        </m:r>
                      </m:sup>
                      <m:e>
                        <m:sSub>
                          <m:sSubPr>
                            <m:ctrlPr>
                              <a:rPr lang="en-US" sz="2400" i="1">
                                <a:latin typeface="Cambria Math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charset="0"/>
                              </a:rPr>
                              <m:t>𝑆𝑝𝑒𝑒𝑑𝑢𝑝</m:t>
                            </m:r>
                          </m:e>
                          <m:sub>
                            <m:r>
                              <a:rPr lang="en-US" sz="2400" i="1">
                                <a:latin typeface="Cambria Math" charset="0"/>
                              </a:rPr>
                              <m:t>𝑖</m:t>
                            </m:r>
                          </m:sub>
                        </m:sSub>
                      </m:e>
                    </m:nary>
                  </m:oMath>
                </a14:m>
                <a:endParaRPr lang="en-US" sz="2400" dirty="0" smtClean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8600" y="908721"/>
                <a:ext cx="8763000" cy="5339680"/>
              </a:xfrm>
              <a:blipFill rotWithShape="0">
                <a:blip r:embed="rId3"/>
                <a:stretch>
                  <a:fillRect l="-278" t="-913" r="-201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23</a:t>
            </a:fld>
            <a:endParaRPr lang="en-US" altLang="en-US"/>
          </a:p>
        </p:txBody>
      </p:sp>
      <p:sp>
        <p:nvSpPr>
          <p:cNvPr id="6" name="Rectangle 5"/>
          <p:cNvSpPr/>
          <p:nvPr/>
        </p:nvSpPr>
        <p:spPr>
          <a:xfrm>
            <a:off x="0" y="4495800"/>
            <a:ext cx="9144000" cy="1143000"/>
          </a:xfrm>
          <a:prstGeom prst="rect">
            <a:avLst/>
          </a:prstGeom>
          <a:solidFill>
            <a:srgbClr val="0066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bg1"/>
                </a:solidFill>
              </a:rPr>
              <a:t>How does </a:t>
            </a:r>
            <a:r>
              <a:rPr lang="en-US" sz="2400" b="1" dirty="0" smtClean="0">
                <a:solidFill>
                  <a:schemeClr val="bg1"/>
                </a:solidFill>
              </a:rPr>
              <a:t>each application</a:t>
            </a:r>
            <a:r>
              <a:rPr lang="en-US" sz="2400" dirty="0">
                <a:solidFill>
                  <a:schemeClr val="bg1"/>
                </a:solidFill>
              </a:rPr>
              <a:t/>
            </a:r>
            <a:br>
              <a:rPr lang="en-US" sz="2400" dirty="0">
                <a:solidFill>
                  <a:schemeClr val="bg1"/>
                </a:solidFill>
              </a:rPr>
            </a:br>
            <a:r>
              <a:rPr lang="en-US" sz="2400" dirty="0" smtClean="0">
                <a:solidFill>
                  <a:schemeClr val="bg1"/>
                </a:solidFill>
              </a:rPr>
              <a:t>contribute to the weighted speedup?</a:t>
            </a:r>
          </a:p>
        </p:txBody>
      </p:sp>
    </p:spTree>
    <p:extLst>
      <p:ext uri="{BB962C8B-B14F-4D97-AF65-F5344CB8AC3E}">
        <p14:creationId xmlns:p14="http://schemas.microsoft.com/office/powerpoint/2010/main" val="387448789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5635311" y="2444967"/>
            <a:ext cx="1222689" cy="8382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00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3248983" y="2425837"/>
            <a:ext cx="1981200" cy="392501"/>
          </a:xfrm>
          <a:prstGeom prst="rect">
            <a:avLst/>
          </a:prstGeom>
          <a:solidFill>
            <a:srgbClr val="FFCC99"/>
          </a:solidFill>
          <a:ln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3631223" y="2890666"/>
            <a:ext cx="1230919" cy="392501"/>
          </a:xfrm>
          <a:prstGeom prst="rect">
            <a:avLst/>
          </a:prstGeom>
          <a:solidFill>
            <a:srgbClr val="99CCFF"/>
          </a:solidFill>
          <a:ln>
            <a:solidFill>
              <a:srgbClr val="0066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1"/>
            <a:ext cx="8915400" cy="756320"/>
          </a:xfrm>
        </p:spPr>
        <p:txBody>
          <a:bodyPr/>
          <a:lstStyle/>
          <a:p>
            <a:r>
              <a:rPr lang="en-US" spc="-130" dirty="0" smtClean="0"/>
              <a:t>Estimating Application </a:t>
            </a:r>
            <a:r>
              <a:rPr lang="en-US" spc="-130" dirty="0"/>
              <a:t>Performance Sensitivity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28600" y="908721"/>
                <a:ext cx="8915400" cy="5339680"/>
              </a:xfrm>
            </p:spPr>
            <p:txBody>
              <a:bodyPr/>
              <a:lstStyle/>
              <a:p>
                <a:pPr>
                  <a:spcBef>
                    <a:spcPts val="500"/>
                  </a:spcBef>
                </a:pPr>
                <a:r>
                  <a:rPr lang="en-US" b="1" dirty="0" smtClean="0">
                    <a:solidFill>
                      <a:schemeClr val="tx1"/>
                    </a:solidFill>
                  </a:rPr>
                  <a:t>Sensitivity</a:t>
                </a:r>
                <a:r>
                  <a:rPr lang="en-US" dirty="0" smtClean="0">
                    <a:solidFill>
                      <a:schemeClr val="tx1"/>
                    </a:solidFill>
                  </a:rPr>
                  <a:t>: for each cycle of stall time saved, how much does our target metric improve by?</a:t>
                </a:r>
              </a:p>
              <a:p>
                <a:pPr>
                  <a:spcBef>
                    <a:spcPts val="1500"/>
                  </a:spcBef>
                </a:pPr>
                <a:endParaRPr lang="en-US" dirty="0"/>
              </a:p>
              <a:p>
                <a:pPr>
                  <a:spcBef>
                    <a:spcPts val="1500"/>
                  </a:spcBef>
                </a:pPr>
                <a:endParaRPr lang="en-US" dirty="0"/>
              </a:p>
              <a:p>
                <a:pPr marL="0" indent="0">
                  <a:spcBef>
                    <a:spcPts val="0"/>
                  </a:spcBef>
                  <a:buNone/>
                </a:pPr>
                <a:endParaRPr lang="en-US" dirty="0" smtClean="0">
                  <a:solidFill>
                    <a:schemeClr val="tx1"/>
                  </a:solidFill>
                </a:endParaRPr>
              </a:p>
              <a:p>
                <a:pPr marL="0" indent="0">
                  <a:spcBef>
                    <a:spcPts val="3500"/>
                  </a:spcBef>
                  <a:buNone/>
                </a:pPr>
                <a:endParaRPr lang="en-US" dirty="0" smtClean="0">
                  <a:solidFill>
                    <a:schemeClr val="tx1"/>
                  </a:solidFill>
                </a:endParaRPr>
              </a:p>
              <a:p>
                <a:pPr>
                  <a:spcBef>
                    <a:spcPts val="1200"/>
                  </a:spcBef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𝑇</m:t>
                        </m:r>
                      </m:e>
                      <m:sub>
                        <m:r>
                          <a:rPr lang="en-US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𝑠h𝑎𝑟𝑒𝑑</m:t>
                        </m:r>
                        <m:r>
                          <a:rPr lang="en-US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, </m:t>
                        </m:r>
                        <m:r>
                          <a:rPr lang="en-US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dirty="0" smtClean="0"/>
                  <a:t> can </a:t>
                </a:r>
                <a:r>
                  <a:rPr lang="en-US" dirty="0"/>
                  <a:t>be </a:t>
                </a:r>
                <a:r>
                  <a:rPr lang="en-US" dirty="0" smtClean="0"/>
                  <a:t>counted at runtime</a:t>
                </a:r>
                <a:endParaRPr lang="en-US" i="1" dirty="0" smtClean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:pPr>
                  <a:spcBef>
                    <a:spcPts val="1200"/>
                  </a:spcBef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solidFill>
                              <a:schemeClr val="tx1"/>
                            </a:solidFill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charset="0"/>
                          </a:rPr>
                          <m:t>𝑆𝑝𝑒𝑒𝑑𝑢𝑝</m:t>
                        </m:r>
                      </m:e>
                      <m:sub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dirty="0" smtClean="0">
                    <a:solidFill>
                      <a:schemeClr val="tx1"/>
                    </a:solidFill>
                  </a:rPr>
                  <a:t> can be estimated using previously-proposed models</a:t>
                </a:r>
                <a:br>
                  <a:rPr lang="en-US" dirty="0" smtClean="0">
                    <a:solidFill>
                      <a:schemeClr val="tx1"/>
                    </a:solidFill>
                  </a:rPr>
                </a:br>
                <a:r>
                  <a:rPr lang="en-US" sz="1800" dirty="0" smtClean="0">
                    <a:solidFill>
                      <a:schemeClr val="bg2"/>
                    </a:solidFill>
                  </a:rPr>
                  <a:t>[</a:t>
                </a:r>
                <a:r>
                  <a:rPr lang="en-US" sz="1800" dirty="0" err="1" smtClean="0">
                    <a:solidFill>
                      <a:schemeClr val="bg2"/>
                    </a:solidFill>
                  </a:rPr>
                  <a:t>Moscibroda</a:t>
                </a:r>
                <a:r>
                  <a:rPr lang="en-US" sz="1800" dirty="0" smtClean="0">
                    <a:solidFill>
                      <a:schemeClr val="bg2"/>
                    </a:solidFill>
                  </a:rPr>
                  <a:t>+ </a:t>
                </a:r>
                <a:r>
                  <a:rPr lang="en-US" sz="1800" dirty="0">
                    <a:solidFill>
                      <a:schemeClr val="bg2"/>
                    </a:solidFill>
                  </a:rPr>
                  <a:t>USENIX Security 2007], [Mutlu</a:t>
                </a:r>
                <a:r>
                  <a:rPr lang="en-US" sz="1800" dirty="0" smtClean="0">
                    <a:solidFill>
                      <a:schemeClr val="bg2"/>
                    </a:solidFill>
                  </a:rPr>
                  <a:t>+ </a:t>
                </a:r>
                <a:r>
                  <a:rPr lang="en-US" sz="1800" dirty="0">
                    <a:solidFill>
                      <a:schemeClr val="bg2"/>
                    </a:solidFill>
                  </a:rPr>
                  <a:t>MICRO 2007], </a:t>
                </a:r>
                <a:r>
                  <a:rPr lang="en-US" sz="1800" dirty="0" smtClean="0">
                    <a:solidFill>
                      <a:schemeClr val="bg2"/>
                    </a:solidFill>
                  </a:rPr>
                  <a:t/>
                </a:r>
                <a:br>
                  <a:rPr lang="en-US" sz="1800" dirty="0" smtClean="0">
                    <a:solidFill>
                      <a:schemeClr val="bg2"/>
                    </a:solidFill>
                  </a:rPr>
                </a:br>
                <a:r>
                  <a:rPr lang="en-US" sz="1800" dirty="0" smtClean="0">
                    <a:solidFill>
                      <a:schemeClr val="bg2"/>
                    </a:solidFill>
                  </a:rPr>
                  <a:t>[</a:t>
                </a:r>
                <a:r>
                  <a:rPr lang="en-US" sz="1800" dirty="0" err="1" smtClean="0">
                    <a:solidFill>
                      <a:schemeClr val="bg2"/>
                    </a:solidFill>
                  </a:rPr>
                  <a:t>Ebrahimi</a:t>
                </a:r>
                <a:r>
                  <a:rPr lang="en-US" sz="1800" dirty="0" smtClean="0">
                    <a:solidFill>
                      <a:schemeClr val="bg2"/>
                    </a:solidFill>
                  </a:rPr>
                  <a:t>+ ASLPLOS 2010], [</a:t>
                </a:r>
                <a:r>
                  <a:rPr lang="en-US" sz="1800" dirty="0" err="1" smtClean="0">
                    <a:solidFill>
                      <a:schemeClr val="bg2"/>
                    </a:solidFill>
                  </a:rPr>
                  <a:t>Ebrahimi</a:t>
                </a:r>
                <a:r>
                  <a:rPr lang="en-US" sz="1800" dirty="0" smtClean="0">
                    <a:solidFill>
                      <a:schemeClr val="bg2"/>
                    </a:solidFill>
                  </a:rPr>
                  <a:t>+ ISCA 2011], [Subramanian+ HPCA 2013], [Subramanian+ MICRO 2015]  </a:t>
                </a:r>
              </a:p>
              <a:p>
                <a:pPr>
                  <a:spcBef>
                    <a:spcPts val="1500"/>
                  </a:spcBef>
                </a:pPr>
                <a:endParaRPr lang="en-US" dirty="0">
                  <a:solidFill>
                    <a:srgbClr val="0000FF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8600" y="908721"/>
                <a:ext cx="8915400" cy="5339680"/>
              </a:xfrm>
              <a:blipFill>
                <a:blip r:embed="rId3"/>
                <a:stretch>
                  <a:fillRect l="-274" t="-913" r="-8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24</a:t>
            </a:fld>
            <a:endParaRPr lang="en-US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1242589" y="2444967"/>
                <a:ext cx="4132413" cy="81907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200" i="1" smtClean="0">
                              <a:latin typeface="Cambria Math" charset="0"/>
                            </a:rPr>
                          </m:ctrlPr>
                        </m:sSubPr>
                        <m:e>
                          <m:r>
                            <a:rPr lang="en-US" sz="2200" i="1">
                              <a:latin typeface="Cambria Math" charset="0"/>
                            </a:rPr>
                            <m:t>𝑆𝑒𝑛𝑠𝑖𝑡𝑖𝑣𝑖𝑡𝑦</m:t>
                          </m:r>
                        </m:e>
                        <m:sub>
                          <m:r>
                            <a:rPr lang="en-US" sz="2200" i="1">
                              <a:latin typeface="Cambria Math" charset="0"/>
                            </a:rPr>
                            <m:t>𝑖</m:t>
                          </m:r>
                        </m:sub>
                      </m:sSub>
                      <m:r>
                        <a:rPr lang="en-US" sz="2200" i="1">
                          <a:latin typeface="Cambria Math" charset="0"/>
                        </a:rPr>
                        <m:t>= </m:t>
                      </m:r>
                      <m:f>
                        <m:fPr>
                          <m:ctrlPr>
                            <a:rPr lang="mr-IN" sz="2200" i="1">
                              <a:latin typeface="Cambria Math" charset="0"/>
                            </a:rPr>
                          </m:ctrlPr>
                        </m:fPr>
                        <m:num>
                          <m:r>
                            <a:rPr lang="mr-IN" sz="2200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∆</m:t>
                          </m:r>
                          <m:sSub>
                            <m:sSubPr>
                              <m:ctrlPr>
                                <a:rPr lang="mr-IN" sz="2200" i="1" smtClean="0">
                                  <a:latin typeface="Cambria Math" charset="0"/>
                                  <a:ea typeface="Cambria Math" charset="0"/>
                                </a:rPr>
                              </m:ctrlPr>
                            </m:sSubPr>
                            <m:e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  <a:ea typeface="Cambria Math" charset="0"/>
                                  <a:cs typeface="Cambria Math" charset="0"/>
                                </a:rPr>
                                <m:t>𝑃𝑒𝑟𝑓𝑜𝑟𝑚𝑎𝑛𝑐𝑒</m:t>
                              </m:r>
                            </m:e>
                            <m:sub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  <a:ea typeface="Cambria Math" charset="0"/>
                                </a:rPr>
                                <m:t>𝑖</m:t>
                              </m:r>
                            </m:sub>
                          </m:sSub>
                        </m:num>
                        <m:den>
                          <m:r>
                            <a:rPr lang="mr-IN" sz="2200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∆</m:t>
                          </m:r>
                          <m:sSub>
                            <m:sSubPr>
                              <m:ctrlPr>
                                <a:rPr lang="en-US" sz="2200" i="1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</m:ctrlPr>
                            </m:sSubPr>
                            <m:e>
                              <m:r>
                                <a:rPr lang="en-US" sz="2200" i="1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sz="2200" i="1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𝑠h𝑎𝑟𝑒𝑑</m:t>
                              </m:r>
                              <m:r>
                                <a:rPr lang="en-US" sz="2200" i="1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, </m:t>
                              </m:r>
                              <m:r>
                                <a:rPr lang="en-US" sz="2200" i="1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𝑖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sz="22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42589" y="2444967"/>
                <a:ext cx="4132413" cy="81907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5181600" y="2447861"/>
                <a:ext cx="1773241" cy="81823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200" i="1" smtClean="0">
                          <a:latin typeface="Cambria Math" charset="0"/>
                        </a:rPr>
                        <m:t>= </m:t>
                      </m:r>
                      <m:f>
                        <m:fPr>
                          <m:ctrlPr>
                            <a:rPr lang="mr-IN" sz="2200" i="1">
                              <a:latin typeface="Cambria Math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2200" b="0" i="1" smtClean="0">
                                  <a:latin typeface="Cambria Math" charset="0"/>
                                </a:rPr>
                              </m:ctrlPr>
                            </m:sSubPr>
                            <m:e>
                              <m:r>
                                <a:rPr lang="en-US" sz="2200" b="0" i="1" smtClean="0">
                                  <a:latin typeface="Cambria Math" charset="0"/>
                                </a:rPr>
                                <m:t>𝑆𝑝𝑒𝑒𝑑𝑢𝑝</m:t>
                              </m:r>
                            </m:e>
                            <m:sub>
                              <m:r>
                                <a:rPr lang="en-US" sz="2200" b="0" i="1" smtClean="0">
                                  <a:latin typeface="Cambria Math" charset="0"/>
                                </a:rPr>
                                <m:t>𝑖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2200" i="1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</m:ctrlPr>
                            </m:sSubPr>
                            <m:e>
                              <m:r>
                                <a:rPr lang="en-US" sz="2200" b="0" i="1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sz="2200" b="0" i="1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𝑠h𝑎𝑟𝑒𝑑</m:t>
                              </m:r>
                              <m:r>
                                <a:rPr lang="en-US" sz="2200" b="0" i="1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, </m:t>
                              </m:r>
                              <m:r>
                                <a:rPr lang="en-US" sz="2200" b="0" i="1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𝑖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sz="220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81600" y="2447861"/>
                <a:ext cx="1773241" cy="81823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/>
          <p:cNvSpPr txBox="1"/>
          <p:nvPr/>
        </p:nvSpPr>
        <p:spPr>
          <a:xfrm>
            <a:off x="2473563" y="3312471"/>
            <a:ext cx="35462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rgbClr val="0066CC"/>
                </a:solidFill>
              </a:rPr>
              <a:t>Number of cycles saved</a:t>
            </a:r>
          </a:p>
          <a:p>
            <a:pPr algn="ctr"/>
            <a:r>
              <a:rPr lang="en-US" sz="2000" dirty="0" smtClean="0">
                <a:solidFill>
                  <a:srgbClr val="0066CC"/>
                </a:solidFill>
              </a:rPr>
              <a:t>in last interval 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057400" y="1676400"/>
            <a:ext cx="509113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rgbClr val="FF6600"/>
                </a:solidFill>
              </a:rPr>
              <a:t>How much of the weighted speedup</a:t>
            </a:r>
            <a:r>
              <a:rPr lang="en-US" sz="2000" dirty="0" smtClean="0">
                <a:solidFill>
                  <a:srgbClr val="FF6600"/>
                </a:solidFill>
              </a:rPr>
              <a:t/>
            </a:r>
            <a:br>
              <a:rPr lang="en-US" sz="2000" dirty="0" smtClean="0">
                <a:solidFill>
                  <a:srgbClr val="FF6600"/>
                </a:solidFill>
              </a:rPr>
            </a:br>
            <a:r>
              <a:rPr lang="en-US" sz="2000" dirty="0" smtClean="0">
                <a:solidFill>
                  <a:srgbClr val="FF6600"/>
                </a:solidFill>
              </a:rPr>
              <a:t>did the application save in the last interval?</a:t>
            </a:r>
            <a:endParaRPr lang="en-US" sz="2000" dirty="0">
              <a:solidFill>
                <a:srgbClr val="FF66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858000" y="2192782"/>
            <a:ext cx="217719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rgbClr val="009900"/>
                </a:solidFill>
              </a:rPr>
              <a:t>Derived</a:t>
            </a:r>
            <a:br>
              <a:rPr lang="en-US" sz="2000" b="1" dirty="0" smtClean="0">
                <a:solidFill>
                  <a:srgbClr val="009900"/>
                </a:solidFill>
              </a:rPr>
            </a:br>
            <a:r>
              <a:rPr lang="en-US" sz="2000" b="1" dirty="0" smtClean="0">
                <a:solidFill>
                  <a:srgbClr val="009900"/>
                </a:solidFill>
              </a:rPr>
              <a:t>mathematically</a:t>
            </a:r>
          </a:p>
          <a:p>
            <a:pPr algn="ctr"/>
            <a:r>
              <a:rPr lang="en-US" sz="2000" dirty="0" smtClean="0">
                <a:solidFill>
                  <a:srgbClr val="009900"/>
                </a:solidFill>
              </a:rPr>
              <a:t>(see paper</a:t>
            </a:r>
            <a:br>
              <a:rPr lang="en-US" sz="2000" dirty="0" smtClean="0">
                <a:solidFill>
                  <a:srgbClr val="009900"/>
                </a:solidFill>
              </a:rPr>
            </a:br>
            <a:r>
              <a:rPr lang="en-US" sz="2000" dirty="0" smtClean="0">
                <a:solidFill>
                  <a:srgbClr val="009900"/>
                </a:solidFill>
              </a:rPr>
              <a:t>for details)</a:t>
            </a:r>
            <a:endParaRPr lang="en-US" sz="2000" dirty="0">
              <a:solidFill>
                <a:srgbClr val="0099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41060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2" grpId="1" animBg="1"/>
      <p:bldP spid="10" grpId="0" animBg="1"/>
      <p:bldP spid="10" grpId="1" animBg="1"/>
      <p:bldP spid="8" grpId="0" animBg="1"/>
      <p:bldP spid="8" grpId="1" animBg="1"/>
      <p:bldP spid="7" grpId="0"/>
      <p:bldP spid="9" grpId="0"/>
      <p:bldP spid="9" grpId="1"/>
      <p:bldP spid="11" grpId="0"/>
      <p:bldP spid="11" grpId="1"/>
      <p:bldP spid="13" grpId="0"/>
      <p:bldP spid="13" grpId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228600" y="980456"/>
            <a:ext cx="8610600" cy="3134344"/>
          </a:xfrm>
          <a:prstGeom prst="rect">
            <a:avLst/>
          </a:prstGeom>
          <a:solidFill>
            <a:schemeClr val="bg1">
              <a:lumMod val="75000"/>
              <a:alpha val="25000"/>
            </a:schemeClr>
          </a:solidFill>
        </p:spPr>
        <p:txBody>
          <a:bodyPr wrap="square" rtlCol="0">
            <a:spAutoFit/>
          </a:bodyPr>
          <a:lstStyle/>
          <a:p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228600" y="4114800"/>
            <a:ext cx="8610600" cy="1005840"/>
          </a:xfrm>
          <a:prstGeom prst="rect">
            <a:avLst/>
          </a:prstGeom>
          <a:solidFill>
            <a:srgbClr val="FFCC00">
              <a:alpha val="28000"/>
            </a:srgbClr>
          </a:solidFill>
        </p:spPr>
        <p:txBody>
          <a:bodyPr wrap="square" rtlCol="0">
            <a:spAutoFit/>
          </a:bodyPr>
          <a:lstStyle/>
          <a:p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228600" y="5120640"/>
            <a:ext cx="8610600" cy="1371600"/>
          </a:xfrm>
          <a:prstGeom prst="rect">
            <a:avLst/>
          </a:prstGeom>
          <a:solidFill>
            <a:srgbClr val="FF6600">
              <a:alpha val="22000"/>
            </a:srgbClr>
          </a:solidFill>
        </p:spPr>
        <p:txBody>
          <a:bodyPr wrap="square" rtlCol="0">
            <a:spAutoFit/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Key Mechanisms of UH-MEM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Clr>
                <a:schemeClr val="bg1">
                  <a:lumMod val="65000"/>
                </a:schemeClr>
              </a:buClr>
            </a:pPr>
            <a:r>
              <a:rPr lang="en-US" spc="-50" dirty="0" smtClean="0">
                <a:solidFill>
                  <a:schemeClr val="bg1">
                    <a:lumMod val="50000"/>
                  </a:schemeClr>
                </a:solidFill>
              </a:rPr>
              <a:t>For each page, estimate </a:t>
            </a:r>
            <a:r>
              <a:rPr lang="en-US" b="1" spc="-50" dirty="0" smtClean="0">
                <a:solidFill>
                  <a:schemeClr val="bg1">
                    <a:lumMod val="50000"/>
                  </a:schemeClr>
                </a:solidFill>
              </a:rPr>
              <a:t>utility </a:t>
            </a:r>
            <a:r>
              <a:rPr lang="en-US" spc="-50" dirty="0" smtClean="0">
                <a:solidFill>
                  <a:schemeClr val="bg1">
                    <a:lumMod val="50000"/>
                  </a:schemeClr>
                </a:solidFill>
              </a:rPr>
              <a:t>using a </a:t>
            </a:r>
            <a:r>
              <a:rPr lang="en-US" b="1" spc="-50" dirty="0" smtClean="0">
                <a:solidFill>
                  <a:schemeClr val="bg1">
                    <a:lumMod val="50000"/>
                  </a:schemeClr>
                </a:solidFill>
              </a:rPr>
              <a:t>performance model</a:t>
            </a:r>
            <a:endParaRPr lang="en-US" spc="-50" dirty="0" smtClean="0">
              <a:solidFill>
                <a:schemeClr val="bg1">
                  <a:lumMod val="50000"/>
                </a:schemeClr>
              </a:solidFill>
            </a:endParaRPr>
          </a:p>
          <a:p>
            <a:pPr lvl="1"/>
            <a:r>
              <a:rPr lang="en-US" b="1" dirty="0" smtClean="0">
                <a:solidFill>
                  <a:schemeClr val="bg1">
                    <a:lumMod val="50000"/>
                  </a:schemeClr>
                </a:solidFill>
              </a:rPr>
              <a:t>Application stall time reduction</a:t>
            </a:r>
          </a:p>
          <a:p>
            <a:pPr marL="671512" lvl="2" indent="0">
              <a:buNone/>
            </a:pP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How much would migrating a page benefit the performance of the application that the page belongs to?</a:t>
            </a:r>
          </a:p>
          <a:p>
            <a:pPr lvl="1"/>
            <a:r>
              <a:rPr lang="en-US" b="1" dirty="0" smtClean="0">
                <a:solidFill>
                  <a:schemeClr val="bg1">
                    <a:lumMod val="50000"/>
                  </a:schemeClr>
                </a:solidFill>
              </a:rPr>
              <a:t>Application performance sensitivity</a:t>
            </a:r>
          </a:p>
          <a:p>
            <a:pPr marL="671512" lvl="2" indent="0">
              <a:buNone/>
            </a:pP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How much does the improvement of a single application’s performance increase the </a:t>
            </a:r>
            <a:r>
              <a:rPr lang="en-US" i="1" dirty="0" smtClean="0">
                <a:solidFill>
                  <a:schemeClr val="bg1">
                    <a:lumMod val="50000"/>
                  </a:schemeClr>
                </a:solidFill>
              </a:rPr>
              <a:t>overall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 system performance?</a:t>
            </a:r>
          </a:p>
          <a:p>
            <a:pPr marL="671512" lvl="2" indent="0">
              <a:buNone/>
            </a:pPr>
            <a:endParaRPr lang="en-US" dirty="0"/>
          </a:p>
          <a:p>
            <a:pPr marL="671512" lvl="2" indent="0">
              <a:buNone/>
            </a:pPr>
            <a:endParaRPr lang="en-US" dirty="0"/>
          </a:p>
          <a:p>
            <a:pPr lvl="0"/>
            <a:r>
              <a:rPr lang="en-US" b="1" dirty="0" smtClean="0">
                <a:solidFill>
                  <a:srgbClr val="0066CC"/>
                </a:solidFill>
              </a:rPr>
              <a:t>Migrate</a:t>
            </a:r>
            <a:r>
              <a:rPr lang="en-US" dirty="0" smtClean="0"/>
              <a:t> only pages whose utility </a:t>
            </a:r>
            <a:r>
              <a:rPr lang="en-US" dirty="0" smtClean="0">
                <a:solidFill>
                  <a:srgbClr val="0066CC"/>
                </a:solidFill>
              </a:rPr>
              <a:t>exceeds the migration threshold </a:t>
            </a:r>
            <a:r>
              <a:rPr lang="en-US" dirty="0" smtClean="0"/>
              <a:t>from slow memory to fast memory</a:t>
            </a:r>
          </a:p>
          <a:p>
            <a:pPr lvl="0">
              <a:spcBef>
                <a:spcPts val="1800"/>
              </a:spcBef>
              <a:buClrTx/>
            </a:pPr>
            <a:r>
              <a:rPr lang="en-US" dirty="0" smtClean="0"/>
              <a:t>Periodically </a:t>
            </a:r>
            <a:r>
              <a:rPr lang="en-US" b="1" dirty="0" smtClean="0">
                <a:solidFill>
                  <a:srgbClr val="0066CC"/>
                </a:solidFill>
              </a:rPr>
              <a:t>adjust migration threshold</a:t>
            </a:r>
          </a:p>
          <a:p>
            <a:pPr lvl="1"/>
            <a:r>
              <a:rPr lang="en-US" dirty="0" smtClean="0"/>
              <a:t>Hill-climbing algorithm to balance migrations and channel load</a:t>
            </a:r>
          </a:p>
          <a:p>
            <a:pPr lvl="1"/>
            <a:r>
              <a:rPr lang="en-US" dirty="0" smtClean="0"/>
              <a:t>More details in the paper</a:t>
            </a:r>
            <a:endParaRPr lang="en-US" dirty="0"/>
          </a:p>
          <a:p>
            <a:pPr marL="671512" lvl="2" indent="0">
              <a:buNone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25</a:t>
            </a:fld>
            <a:endParaRPr lang="en-US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/>
              <p:cNvSpPr/>
              <p:nvPr/>
            </p:nvSpPr>
            <p:spPr>
              <a:xfrm>
                <a:off x="1524000" y="3581400"/>
                <a:ext cx="5707588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ambria Math" charset="0"/>
                        </a:rPr>
                        <m:t>𝑈𝑡𝑖𝑙𝑖𝑡𝑦</m:t>
                      </m:r>
                      <m:r>
                        <a:rPr lang="en-US" sz="2400" i="1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ambria Math" charset="0"/>
                        </a:rPr>
                        <m:t>= </m:t>
                      </m:r>
                      <m:sSub>
                        <m:sSubPr>
                          <m:ctrlPr>
                            <a:rPr lang="en-US" sz="2400" i="1">
                              <a:solidFill>
                                <a:schemeClr val="bg1">
                                  <a:lumMod val="50000"/>
                                </a:schemeClr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chemeClr val="bg1">
                                  <a:lumMod val="50000"/>
                                </a:schemeClr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∆</m:t>
                          </m:r>
                          <m:r>
                            <a:rPr lang="en-US" sz="2400" i="1">
                              <a:solidFill>
                                <a:schemeClr val="bg1">
                                  <a:lumMod val="50000"/>
                                </a:schemeClr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𝑆𝑡𝑎𝑙𝑙𝑇𝑖𝑚𝑒</m:t>
                          </m:r>
                        </m:e>
                        <m:sub>
                          <m:r>
                            <a:rPr lang="en-US" sz="2400" i="1">
                              <a:solidFill>
                                <a:schemeClr val="bg1">
                                  <a:lumMod val="50000"/>
                                </a:schemeClr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𝑖</m:t>
                          </m:r>
                        </m:sub>
                      </m:sSub>
                      <m:r>
                        <a:rPr lang="en-US" sz="2400" i="1">
                          <a:solidFill>
                            <a:schemeClr val="bg1">
                              <a:lumMod val="50000"/>
                            </a:schemeClr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×</m:t>
                      </m:r>
                      <m:sSub>
                        <m:sSubPr>
                          <m:ctrlPr>
                            <a:rPr lang="en-US" sz="2400" i="1">
                              <a:solidFill>
                                <a:schemeClr val="bg1">
                                  <a:lumMod val="50000"/>
                                </a:schemeClr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chemeClr val="bg1">
                                  <a:lumMod val="50000"/>
                                </a:schemeClr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𝑆𝑒𝑛𝑠𝑖𝑡𝑖𝑣𝑖𝑡𝑦</m:t>
                          </m:r>
                        </m:e>
                        <m:sub>
                          <m:r>
                            <a:rPr lang="en-US" sz="2400" i="1">
                              <a:solidFill>
                                <a:schemeClr val="bg1">
                                  <a:lumMod val="50000"/>
                                </a:schemeClr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en-US" sz="2400" dirty="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24000" y="3581400"/>
                <a:ext cx="5707588" cy="461665"/>
              </a:xfrm>
              <a:prstGeom prst="rect">
                <a:avLst/>
              </a:prstGeom>
              <a:blipFill>
                <a:blip r:embed="rId2"/>
                <a:stretch>
                  <a:fillRect b="-2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7659573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accent4">
                    <a:lumMod val="50000"/>
                    <a:lumOff val="50000"/>
                  </a:schemeClr>
                </a:solidFill>
              </a:rPr>
              <a:t>Background</a:t>
            </a:r>
          </a:p>
          <a:p>
            <a:pPr>
              <a:spcBef>
                <a:spcPts val="2500"/>
              </a:spcBef>
            </a:pPr>
            <a:r>
              <a:rPr lang="en-US" dirty="0" smtClean="0">
                <a:solidFill>
                  <a:schemeClr val="accent4">
                    <a:lumMod val="50000"/>
                    <a:lumOff val="50000"/>
                  </a:schemeClr>
                </a:solidFill>
              </a:rPr>
              <a:t>Existing Solutions</a:t>
            </a:r>
          </a:p>
          <a:p>
            <a:pPr>
              <a:spcBef>
                <a:spcPts val="2500"/>
              </a:spcBef>
            </a:pPr>
            <a:r>
              <a:rPr lang="en-US" dirty="0">
                <a:solidFill>
                  <a:schemeClr val="accent4">
                    <a:lumMod val="50000"/>
                    <a:lumOff val="50000"/>
                  </a:schemeClr>
                </a:solidFill>
              </a:rPr>
              <a:t>UH-MEM: Goal and Key Idea</a:t>
            </a:r>
          </a:p>
          <a:p>
            <a:pPr>
              <a:spcBef>
                <a:spcPts val="2500"/>
              </a:spcBef>
            </a:pPr>
            <a:r>
              <a:rPr lang="en-US" dirty="0">
                <a:solidFill>
                  <a:schemeClr val="accent4">
                    <a:lumMod val="50000"/>
                    <a:lumOff val="50000"/>
                  </a:schemeClr>
                </a:solidFill>
              </a:rPr>
              <a:t>Key Mechanisms of UH-MEM</a:t>
            </a:r>
          </a:p>
          <a:p>
            <a:pPr>
              <a:spcBef>
                <a:spcPts val="2500"/>
              </a:spcBef>
            </a:pPr>
            <a:r>
              <a:rPr lang="en-US" b="1" dirty="0" smtClean="0">
                <a:solidFill>
                  <a:srgbClr val="0066CC"/>
                </a:solidFill>
              </a:rPr>
              <a:t>Evaluation</a:t>
            </a:r>
          </a:p>
          <a:p>
            <a:pPr>
              <a:spcBef>
                <a:spcPts val="2500"/>
              </a:spcBef>
            </a:pPr>
            <a:r>
              <a:rPr lang="en-US" dirty="0" smtClean="0"/>
              <a:t>Conclusion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26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7442119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System Configuration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800"/>
              </a:spcBef>
            </a:pPr>
            <a:r>
              <a:rPr lang="en-US" dirty="0"/>
              <a:t>Cycle-accurate hybrid memory simulator</a:t>
            </a:r>
          </a:p>
          <a:p>
            <a:pPr lvl="1"/>
            <a:r>
              <a:rPr lang="en-US" dirty="0" smtClean="0"/>
              <a:t>Models </a:t>
            </a:r>
            <a:r>
              <a:rPr lang="en-US" dirty="0"/>
              <a:t>memory system in </a:t>
            </a:r>
            <a:r>
              <a:rPr lang="en-US" dirty="0" smtClean="0"/>
              <a:t>details</a:t>
            </a:r>
          </a:p>
          <a:p>
            <a:pPr lvl="1"/>
            <a:r>
              <a:rPr lang="en-US" b="1" dirty="0">
                <a:solidFill>
                  <a:srgbClr val="0066CC"/>
                </a:solidFill>
              </a:rPr>
              <a:t>8 cores</a:t>
            </a:r>
            <a:r>
              <a:rPr lang="en-US" dirty="0">
                <a:solidFill>
                  <a:srgbClr val="0066CC"/>
                </a:solidFill>
              </a:rPr>
              <a:t>, </a:t>
            </a:r>
            <a:r>
              <a:rPr lang="en-US" dirty="0"/>
              <a:t>2.67GHz</a:t>
            </a:r>
          </a:p>
          <a:p>
            <a:pPr lvl="1"/>
            <a:r>
              <a:rPr lang="en-US" dirty="0"/>
              <a:t>LLC: 2MB, 8-way, 64B cache block</a:t>
            </a:r>
          </a:p>
          <a:p>
            <a:pPr lvl="1"/>
            <a:r>
              <a:rPr lang="en-US" b="1" dirty="0" smtClean="0"/>
              <a:t>We will release the simulator on GitHub:</a:t>
            </a:r>
            <a:r>
              <a:rPr lang="en-US" b="1" dirty="0"/>
              <a:t/>
            </a:r>
            <a:br>
              <a:rPr lang="en-US" b="1" dirty="0"/>
            </a:br>
            <a:r>
              <a:rPr lang="en-US" sz="2000" dirty="0" smtClean="0">
                <a:hlinkClick r:id="rId3"/>
              </a:rPr>
              <a:t>https://github.com/CMU-SAFARI/UHMEM</a:t>
            </a:r>
            <a:endParaRPr lang="en-US" sz="2000" dirty="0"/>
          </a:p>
          <a:p>
            <a:r>
              <a:rPr lang="en-US" dirty="0" smtClean="0"/>
              <a:t>Baseline configuration (DRAM-NVM)</a:t>
            </a:r>
          </a:p>
          <a:p>
            <a:pPr lvl="1"/>
            <a:r>
              <a:rPr lang="en-US" dirty="0" smtClean="0"/>
              <a:t>Memory latencies based on real products, prior studies</a:t>
            </a:r>
          </a:p>
          <a:p>
            <a:pPr lvl="1"/>
            <a:endParaRPr lang="en-US" dirty="0" smtClean="0"/>
          </a:p>
          <a:p>
            <a:pPr lvl="1"/>
            <a:endParaRPr lang="en-US" dirty="0"/>
          </a:p>
          <a:p>
            <a:pPr lvl="1"/>
            <a:endParaRPr lang="en-US" dirty="0" smtClean="0"/>
          </a:p>
          <a:p>
            <a:pPr lvl="1"/>
            <a:endParaRPr lang="en-US" dirty="0"/>
          </a:p>
          <a:p>
            <a:pPr lvl="1"/>
            <a:endParaRPr lang="en-US" dirty="0" smtClean="0"/>
          </a:p>
          <a:p>
            <a:pPr lvl="1">
              <a:spcBef>
                <a:spcPts val="1500"/>
              </a:spcBef>
            </a:pPr>
            <a:r>
              <a:rPr lang="en-US" dirty="0" smtClean="0"/>
              <a:t>Energy numbers derived from prior works </a:t>
            </a:r>
            <a:r>
              <a:rPr lang="en-US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[Lee+ ISCA 2009]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>
          <a:xfrm>
            <a:off x="6858000" y="6243638"/>
            <a:ext cx="2133600" cy="457200"/>
          </a:xfrm>
        </p:spPr>
        <p:txBody>
          <a:bodyPr/>
          <a:lstStyle/>
          <a:p>
            <a:fld id="{323594FA-E141-4234-AE05-360401972BE7}" type="slidenum">
              <a:rPr lang="en-US" altLang="en-US" smtClean="0"/>
              <a:pPr/>
              <a:t>27</a:t>
            </a:fld>
            <a:endParaRPr lang="en-US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Table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088123428"/>
                  </p:ext>
                </p:extLst>
              </p:nvPr>
            </p:nvGraphicFramePr>
            <p:xfrm>
              <a:off x="1447799" y="4191000"/>
              <a:ext cx="6172201" cy="19812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581399">
                      <a:extLst>
                        <a:ext uri="{9D8B030D-6E8A-4147-A177-3AD203B41FA5}">
                          <a16:colId xmlns="" xmlns:a16="http://schemas.microsoft.com/office/drawing/2014/main" val="1588114617"/>
                        </a:ext>
                      </a:extLst>
                    </a:gridCol>
                    <a:gridCol w="1295401">
                      <a:extLst>
                        <a:ext uri="{9D8B030D-6E8A-4147-A177-3AD203B41FA5}">
                          <a16:colId xmlns="" xmlns:a16="http://schemas.microsoft.com/office/drawing/2014/main" val="2469715196"/>
                        </a:ext>
                      </a:extLst>
                    </a:gridCol>
                    <a:gridCol w="1295401">
                      <a:extLst>
                        <a:ext uri="{9D8B030D-6E8A-4147-A177-3AD203B41FA5}">
                          <a16:colId xmlns="" xmlns:a16="http://schemas.microsoft.com/office/drawing/2014/main" val="580341637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Memory Timing Parameter</a:t>
                          </a:r>
                          <a:endParaRPr lang="en-US" sz="2000" dirty="0"/>
                        </a:p>
                      </a:txBody>
                      <a:tcPr>
                        <a:lnL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DRAM</a:t>
                          </a:r>
                          <a:endParaRPr lang="en-US" sz="2000" dirty="0"/>
                        </a:p>
                      </a:txBody>
                      <a:tcPr>
                        <a:lnL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NVM</a:t>
                          </a:r>
                          <a:endParaRPr lang="en-US" sz="2000" dirty="0"/>
                        </a:p>
                      </a:txBody>
                      <a:tcPr>
                        <a:lnL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val="1475435228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 dirty="0" smtClean="0">
                              <a:solidFill>
                                <a:srgbClr val="7030A0"/>
                              </a:solidFill>
                            </a:rPr>
                            <a:t>row activation time (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sz="2000" b="1" i="1" smtClean="0">
                                      <a:solidFill>
                                        <a:srgbClr val="7030A0"/>
                                      </a:solidFill>
                                      <a:latin typeface="Cambria Math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b="1" i="1" smtClean="0">
                                      <a:solidFill>
                                        <a:srgbClr val="7030A0"/>
                                      </a:solidFill>
                                      <a:latin typeface="Cambria Math" charset="0"/>
                                    </a:rPr>
                                    <m:t>𝒕</m:t>
                                  </m:r>
                                </m:e>
                                <m:sub>
                                  <m:r>
                                    <a:rPr lang="en-US" sz="2000" b="1" i="1" smtClean="0">
                                      <a:solidFill>
                                        <a:srgbClr val="7030A0"/>
                                      </a:solidFill>
                                      <a:latin typeface="Cambria Math" charset="0"/>
                                    </a:rPr>
                                    <m:t>𝑹𝑪𝑫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2000" b="1" dirty="0" smtClean="0">
                              <a:solidFill>
                                <a:srgbClr val="7030A0"/>
                              </a:solidFill>
                            </a:rPr>
                            <a:t>)</a:t>
                          </a:r>
                          <a:endParaRPr lang="en-US" sz="2000" b="1" dirty="0">
                            <a:solidFill>
                              <a:srgbClr val="7030A0"/>
                            </a:solidFill>
                          </a:endParaRPr>
                        </a:p>
                      </a:txBody>
                      <a:tcPr>
                        <a:lnL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sz="2000" b="1" dirty="0" smtClean="0">
                              <a:solidFill>
                                <a:srgbClr val="7030A0"/>
                              </a:solidFill>
                            </a:rPr>
                            <a:t>15 ns</a:t>
                          </a:r>
                          <a:endParaRPr lang="en-US" sz="2000" b="1" dirty="0">
                            <a:solidFill>
                              <a:srgbClr val="7030A0"/>
                            </a:solidFill>
                          </a:endParaRPr>
                        </a:p>
                      </a:txBody>
                      <a:tcPr>
                        <a:lnL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sz="2000" b="1" dirty="0" smtClean="0">
                              <a:solidFill>
                                <a:srgbClr val="7030A0"/>
                              </a:solidFill>
                            </a:rPr>
                            <a:t>67.5 ns</a:t>
                          </a:r>
                          <a:endParaRPr lang="en-US" sz="2000" b="1" dirty="0">
                            <a:solidFill>
                              <a:srgbClr val="7030A0"/>
                            </a:solidFill>
                          </a:endParaRPr>
                        </a:p>
                      </a:txBody>
                      <a:tcPr>
                        <a:lnL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val="3799833149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column</a:t>
                          </a:r>
                          <a:r>
                            <a:rPr lang="en-US" sz="2000" baseline="0" dirty="0" smtClean="0"/>
                            <a:t> access latency (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sz="2000" i="1" smtClean="0">
                                      <a:latin typeface="Cambria Math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b="0" i="1" smtClean="0">
                                      <a:latin typeface="Cambria Math" charset="0"/>
                                    </a:rPr>
                                    <m:t>𝑡</m:t>
                                  </m:r>
                                </m:e>
                                <m:sub>
                                  <m:r>
                                    <a:rPr lang="en-US" sz="2000" b="0" i="1" smtClean="0">
                                      <a:latin typeface="Cambria Math" charset="0"/>
                                    </a:rPr>
                                    <m:t>𝐶𝐿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2000" dirty="0" smtClean="0"/>
                            <a:t>)</a:t>
                          </a:r>
                          <a:endParaRPr lang="en-US" sz="2000" dirty="0"/>
                        </a:p>
                      </a:txBody>
                      <a:tcPr>
                        <a:lnL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sz="2000" dirty="0" smtClean="0"/>
                            <a:t>15 ns</a:t>
                          </a:r>
                          <a:endParaRPr lang="en-US" sz="2000" dirty="0"/>
                        </a:p>
                      </a:txBody>
                      <a:tcPr>
                        <a:lnL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sz="2000" dirty="0" smtClean="0"/>
                            <a:t>15 ns</a:t>
                          </a:r>
                          <a:endParaRPr lang="en-US" sz="2000" dirty="0"/>
                        </a:p>
                      </a:txBody>
                      <a:tcPr>
                        <a:lnL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val="1381046246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1" dirty="0" smtClean="0">
                              <a:solidFill>
                                <a:srgbClr val="0066CC"/>
                              </a:solidFill>
                            </a:rPr>
                            <a:t>write recovery time (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sz="2000" b="1" i="1" smtClean="0">
                                      <a:solidFill>
                                        <a:srgbClr val="0066CC"/>
                                      </a:solidFill>
                                      <a:latin typeface="Cambria Math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b="1" i="1" smtClean="0">
                                      <a:solidFill>
                                        <a:srgbClr val="0066CC"/>
                                      </a:solidFill>
                                      <a:latin typeface="Cambria Math" charset="0"/>
                                    </a:rPr>
                                    <m:t>𝒕</m:t>
                                  </m:r>
                                </m:e>
                                <m:sub>
                                  <m:r>
                                    <a:rPr lang="en-US" sz="2000" b="1" i="1" smtClean="0">
                                      <a:solidFill>
                                        <a:srgbClr val="0066CC"/>
                                      </a:solidFill>
                                      <a:latin typeface="Cambria Math" charset="0"/>
                                    </a:rPr>
                                    <m:t>𝑾𝑹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2000" b="1" dirty="0" smtClean="0">
                              <a:solidFill>
                                <a:srgbClr val="0066CC"/>
                              </a:solidFill>
                            </a:rPr>
                            <a:t>)</a:t>
                          </a:r>
                          <a:endParaRPr lang="en-US" sz="2000" b="1" dirty="0">
                            <a:solidFill>
                              <a:srgbClr val="0066CC"/>
                            </a:solidFill>
                          </a:endParaRPr>
                        </a:p>
                      </a:txBody>
                      <a:tcPr>
                        <a:lnL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sz="2000" b="1" dirty="0" smtClean="0">
                              <a:solidFill>
                                <a:srgbClr val="0066CC"/>
                              </a:solidFill>
                            </a:rPr>
                            <a:t>15 ns</a:t>
                          </a:r>
                          <a:endParaRPr lang="en-US" sz="2000" b="1" dirty="0">
                            <a:solidFill>
                              <a:srgbClr val="0066CC"/>
                            </a:solidFill>
                          </a:endParaRPr>
                        </a:p>
                      </a:txBody>
                      <a:tcPr>
                        <a:lnL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sz="2000" b="1" dirty="0" smtClean="0">
                              <a:solidFill>
                                <a:srgbClr val="0066CC"/>
                              </a:solidFill>
                            </a:rPr>
                            <a:t>180 ns</a:t>
                          </a:r>
                          <a:endParaRPr lang="en-US" sz="2000" b="1" dirty="0">
                            <a:solidFill>
                              <a:srgbClr val="0066CC"/>
                            </a:solidFill>
                          </a:endParaRPr>
                        </a:p>
                      </a:txBody>
                      <a:tcPr>
                        <a:lnL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val="1411506073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precharge latency (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sz="2000" i="1" smtClean="0">
                                      <a:latin typeface="Cambria Math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b="0" i="1" smtClean="0">
                                      <a:latin typeface="Cambria Math" charset="0"/>
                                    </a:rPr>
                                    <m:t>𝑡</m:t>
                                  </m:r>
                                </m:e>
                                <m:sub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𝑅𝑃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2000" dirty="0" smtClean="0"/>
                            <a:t>)</a:t>
                          </a:r>
                          <a:endParaRPr lang="en-US" sz="2000" dirty="0"/>
                        </a:p>
                      </a:txBody>
                      <a:tcPr>
                        <a:lnL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sz="2000" dirty="0" smtClean="0"/>
                            <a:t>15 ns</a:t>
                          </a:r>
                          <a:endParaRPr lang="en-US" sz="2000" dirty="0"/>
                        </a:p>
                      </a:txBody>
                      <a:tcPr>
                        <a:lnL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sz="2000" dirty="0" smtClean="0"/>
                            <a:t>15 ns</a:t>
                          </a:r>
                          <a:endParaRPr lang="en-US" sz="2000" dirty="0"/>
                        </a:p>
                      </a:txBody>
                      <a:tcPr>
                        <a:lnL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val="1220643148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Table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088123428"/>
                  </p:ext>
                </p:extLst>
              </p:nvPr>
            </p:nvGraphicFramePr>
            <p:xfrm>
              <a:off x="1447799" y="4191000"/>
              <a:ext cx="6172201" cy="19812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581399">
                      <a:extLst>
                        <a:ext uri="{9D8B030D-6E8A-4147-A177-3AD203B41FA5}">
                          <a16:colId xmlns:a16="http://schemas.microsoft.com/office/drawing/2014/main" val="1588114617"/>
                        </a:ext>
                      </a:extLst>
                    </a:gridCol>
                    <a:gridCol w="1295401">
                      <a:extLst>
                        <a:ext uri="{9D8B030D-6E8A-4147-A177-3AD203B41FA5}">
                          <a16:colId xmlns:a16="http://schemas.microsoft.com/office/drawing/2014/main" val="2469715196"/>
                        </a:ext>
                      </a:extLst>
                    </a:gridCol>
                    <a:gridCol w="1295401">
                      <a:extLst>
                        <a:ext uri="{9D8B030D-6E8A-4147-A177-3AD203B41FA5}">
                          <a16:colId xmlns:a16="http://schemas.microsoft.com/office/drawing/2014/main" val="580341637"/>
                        </a:ext>
                      </a:extLst>
                    </a:gridCol>
                  </a:tblGrid>
                  <a:tr h="3962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Memory Timing Parameter</a:t>
                          </a:r>
                          <a:endParaRPr lang="en-US" sz="2000" dirty="0"/>
                        </a:p>
                      </a:txBody>
                      <a:tcPr>
                        <a:lnL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DRAM</a:t>
                          </a:r>
                          <a:endParaRPr lang="en-US" sz="2000" dirty="0"/>
                        </a:p>
                      </a:txBody>
                      <a:tcPr>
                        <a:lnL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 smtClean="0"/>
                            <a:t>NVM</a:t>
                          </a:r>
                          <a:endParaRPr lang="en-US" sz="2000" dirty="0"/>
                        </a:p>
                      </a:txBody>
                      <a:tcPr>
                        <a:lnL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475435228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510" t="-107692" r="-73469" b="-32769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sz="2000" b="1" dirty="0" smtClean="0">
                              <a:solidFill>
                                <a:srgbClr val="7030A0"/>
                              </a:solidFill>
                            </a:rPr>
                            <a:t>15 ns</a:t>
                          </a:r>
                          <a:endParaRPr lang="en-US" sz="2000" b="1" dirty="0">
                            <a:solidFill>
                              <a:srgbClr val="7030A0"/>
                            </a:solidFill>
                          </a:endParaRPr>
                        </a:p>
                      </a:txBody>
                      <a:tcPr>
                        <a:lnL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sz="2000" b="1" dirty="0" smtClean="0">
                              <a:solidFill>
                                <a:srgbClr val="7030A0"/>
                              </a:solidFill>
                            </a:rPr>
                            <a:t>67.5 ns</a:t>
                          </a:r>
                          <a:endParaRPr lang="en-US" sz="2000" b="1" dirty="0">
                            <a:solidFill>
                              <a:srgbClr val="7030A0"/>
                            </a:solidFill>
                          </a:endParaRPr>
                        </a:p>
                      </a:txBody>
                      <a:tcPr>
                        <a:lnL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799833149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510" t="-204545" r="-73469" b="-22272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sz="2000" dirty="0" smtClean="0"/>
                            <a:t>15 ns</a:t>
                          </a:r>
                          <a:endParaRPr lang="en-US" sz="2000" dirty="0"/>
                        </a:p>
                      </a:txBody>
                      <a:tcPr>
                        <a:lnL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sz="2000" dirty="0" smtClean="0"/>
                            <a:t>15 ns</a:t>
                          </a:r>
                          <a:endParaRPr lang="en-US" sz="2000" dirty="0"/>
                        </a:p>
                      </a:txBody>
                      <a:tcPr>
                        <a:lnL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381046246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510" t="-309231" r="-73469" b="-12615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sz="2000" b="1" dirty="0" smtClean="0">
                              <a:solidFill>
                                <a:srgbClr val="0066CC"/>
                              </a:solidFill>
                            </a:rPr>
                            <a:t>15 ns</a:t>
                          </a:r>
                          <a:endParaRPr lang="en-US" sz="2000" b="1" dirty="0">
                            <a:solidFill>
                              <a:srgbClr val="0066CC"/>
                            </a:solidFill>
                          </a:endParaRPr>
                        </a:p>
                      </a:txBody>
                      <a:tcPr>
                        <a:lnL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sz="2000" b="1" dirty="0" smtClean="0">
                              <a:solidFill>
                                <a:srgbClr val="0066CC"/>
                              </a:solidFill>
                            </a:rPr>
                            <a:t>180 ns</a:t>
                          </a:r>
                          <a:endParaRPr lang="en-US" sz="2000" b="1" dirty="0">
                            <a:solidFill>
                              <a:srgbClr val="0066CC"/>
                            </a:solidFill>
                          </a:endParaRPr>
                        </a:p>
                      </a:txBody>
                      <a:tcPr>
                        <a:lnL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411506073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510" t="-409231" r="-73469" b="-2615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sz="2000" dirty="0" smtClean="0"/>
                            <a:t>15 ns</a:t>
                          </a:r>
                          <a:endParaRPr lang="en-US" sz="2000" dirty="0"/>
                        </a:p>
                      </a:txBody>
                      <a:tcPr>
                        <a:lnL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sz="2000" dirty="0" smtClean="0"/>
                            <a:t>15 ns</a:t>
                          </a:r>
                          <a:endParaRPr lang="en-US" sz="2000" dirty="0"/>
                        </a:p>
                      </a:txBody>
                      <a:tcPr>
                        <a:lnL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220643148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197554205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Benchmarks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828"/>
              </a:spcBef>
            </a:pPr>
            <a:r>
              <a:rPr lang="en-US" dirty="0" smtClean="0"/>
              <a:t>Individual applications</a:t>
            </a:r>
          </a:p>
          <a:p>
            <a:pPr lvl="1">
              <a:spcBef>
                <a:spcPts val="828"/>
              </a:spcBef>
            </a:pPr>
            <a:r>
              <a:rPr lang="en-US" dirty="0"/>
              <a:t>F</a:t>
            </a:r>
            <a:r>
              <a:rPr lang="en-US" dirty="0" smtClean="0"/>
              <a:t>rom SPEC CPU 2006, YCSB benchmark suites</a:t>
            </a:r>
          </a:p>
          <a:p>
            <a:pPr lvl="1">
              <a:spcBef>
                <a:spcPts val="2000"/>
              </a:spcBef>
            </a:pPr>
            <a:r>
              <a:rPr lang="en-US" dirty="0" smtClean="0"/>
              <a:t>Classify applications as </a:t>
            </a:r>
            <a:r>
              <a:rPr lang="en-US" b="1" dirty="0" smtClean="0">
                <a:solidFill>
                  <a:srgbClr val="0066CC"/>
                </a:solidFill>
              </a:rPr>
              <a:t>memory-intensive </a:t>
            </a:r>
            <a:r>
              <a:rPr lang="en-US" dirty="0" smtClean="0"/>
              <a:t>or</a:t>
            </a:r>
            <a:r>
              <a:rPr lang="en-US" b="1" dirty="0" smtClean="0">
                <a:solidFill>
                  <a:srgbClr val="0066CC"/>
                </a:solidFill>
              </a:rPr>
              <a:t> </a:t>
            </a:r>
            <a:br>
              <a:rPr lang="en-US" b="1" dirty="0" smtClean="0">
                <a:solidFill>
                  <a:srgbClr val="0066CC"/>
                </a:solidFill>
              </a:rPr>
            </a:br>
            <a:r>
              <a:rPr lang="en-US" b="1" dirty="0" smtClean="0">
                <a:solidFill>
                  <a:srgbClr val="0066CC"/>
                </a:solidFill>
              </a:rPr>
              <a:t>non-memory- intensive</a:t>
            </a:r>
            <a:r>
              <a:rPr lang="en-US" dirty="0" smtClean="0"/>
              <a:t> based on last-level cache</a:t>
            </a:r>
            <a:br>
              <a:rPr lang="en-US" dirty="0" smtClean="0"/>
            </a:br>
            <a:r>
              <a:rPr lang="en-US" b="1" dirty="0" smtClean="0"/>
              <a:t>MPKI</a:t>
            </a:r>
            <a:r>
              <a:rPr lang="en-US" dirty="0" smtClean="0"/>
              <a:t> (misses per kilo-instruction)</a:t>
            </a:r>
          </a:p>
          <a:p>
            <a:pPr>
              <a:spcBef>
                <a:spcPts val="828"/>
              </a:spcBef>
            </a:pPr>
            <a:endParaRPr lang="en-US" dirty="0" smtClean="0"/>
          </a:p>
          <a:p>
            <a:pPr>
              <a:spcBef>
                <a:spcPts val="2000"/>
              </a:spcBef>
            </a:pPr>
            <a:r>
              <a:rPr lang="en-US" dirty="0" smtClean="0"/>
              <a:t>Generate </a:t>
            </a:r>
            <a:r>
              <a:rPr lang="en-US" b="1" dirty="0" smtClean="0">
                <a:solidFill>
                  <a:srgbClr val="7030A0"/>
                </a:solidFill>
              </a:rPr>
              <a:t>40 </a:t>
            </a:r>
            <a:r>
              <a:rPr lang="en-US" b="1" dirty="0" err="1" smtClean="0">
                <a:solidFill>
                  <a:srgbClr val="7030A0"/>
                </a:solidFill>
              </a:rPr>
              <a:t>multiprogrammed</a:t>
            </a:r>
            <a:r>
              <a:rPr lang="en-US" b="1" dirty="0" smtClean="0">
                <a:solidFill>
                  <a:srgbClr val="7030A0"/>
                </a:solidFill>
              </a:rPr>
              <a:t> workloads</a:t>
            </a:r>
            <a:r>
              <a:rPr lang="en-US" dirty="0" smtClean="0"/>
              <a:t>, each consisting of 8 applications</a:t>
            </a:r>
          </a:p>
          <a:p>
            <a:pPr>
              <a:spcBef>
                <a:spcPts val="828"/>
              </a:spcBef>
            </a:pPr>
            <a:endParaRPr lang="en-US" dirty="0" smtClean="0"/>
          </a:p>
          <a:p>
            <a:pPr>
              <a:spcBef>
                <a:spcPts val="2000"/>
              </a:spcBef>
            </a:pPr>
            <a:r>
              <a:rPr lang="en-US" dirty="0" smtClean="0"/>
              <a:t>Workload</a:t>
            </a:r>
            <a:r>
              <a:rPr lang="en-US" b="1" dirty="0" smtClean="0">
                <a:solidFill>
                  <a:srgbClr val="0066CC"/>
                </a:solidFill>
              </a:rPr>
              <a:t> memory intensity</a:t>
            </a:r>
            <a:r>
              <a:rPr lang="en-US" dirty="0" smtClean="0"/>
              <a:t>: the</a:t>
            </a:r>
            <a:r>
              <a:rPr lang="en-US" dirty="0" smtClean="0">
                <a:solidFill>
                  <a:srgbClr val="0066CC"/>
                </a:solidFill>
              </a:rPr>
              <a:t> </a:t>
            </a:r>
            <a:r>
              <a:rPr lang="en-US" b="1" i="1" dirty="0" smtClean="0">
                <a:solidFill>
                  <a:srgbClr val="0066CC"/>
                </a:solidFill>
              </a:rPr>
              <a:t>proportion</a:t>
            </a:r>
            <a:r>
              <a:rPr lang="en-US" dirty="0" smtClean="0">
                <a:solidFill>
                  <a:srgbClr val="0066CC"/>
                </a:solidFill>
              </a:rPr>
              <a:t> </a:t>
            </a:r>
            <a:r>
              <a:rPr lang="en-US" dirty="0" smtClean="0"/>
              <a:t>of </a:t>
            </a:r>
            <a:br>
              <a:rPr lang="en-US" dirty="0" smtClean="0"/>
            </a:br>
            <a:r>
              <a:rPr lang="en-US" dirty="0" smtClean="0"/>
              <a:t>memory-intensive applications within the workload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28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855994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2273300" y="4038600"/>
            <a:ext cx="5492750" cy="0"/>
          </a:xfrm>
          <a:prstGeom prst="line">
            <a:avLst/>
          </a:prstGeom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Results: System Performance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29</a:t>
            </a:fld>
            <a:endParaRPr lang="en-US" altLang="en-US"/>
          </a:p>
        </p:txBody>
      </p:sp>
      <p:graphicFrame>
        <p:nvGraphicFramePr>
          <p:cNvPr id="5" name="Chart 4"/>
          <p:cNvGraphicFramePr/>
          <p:nvPr>
            <p:extLst>
              <p:ext uri="{D42A27DB-BD31-4B8C-83A1-F6EECF244321}">
                <p14:modId xmlns:p14="http://schemas.microsoft.com/office/powerpoint/2010/main" val="1439095393"/>
              </p:ext>
            </p:extLst>
          </p:nvPr>
        </p:nvGraphicFramePr>
        <p:xfrm>
          <a:off x="1066801" y="1001041"/>
          <a:ext cx="6781800" cy="44091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10" name="Straight Arrow Connector 9"/>
          <p:cNvCxnSpPr/>
          <p:nvPr/>
        </p:nvCxnSpPr>
        <p:spPr>
          <a:xfrm flipV="1">
            <a:off x="7332006" y="1981200"/>
            <a:ext cx="5419" cy="652901"/>
          </a:xfrm>
          <a:prstGeom prst="straightConnector1">
            <a:avLst/>
          </a:prstGeom>
          <a:ln>
            <a:solidFill>
              <a:srgbClr val="0099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6629400" y="2000878"/>
            <a:ext cx="7569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9900"/>
                </a:solidFill>
              </a:rPr>
              <a:t>14%</a:t>
            </a:r>
            <a:endParaRPr lang="en-US" b="1" dirty="0">
              <a:solidFill>
                <a:srgbClr val="0099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568825" y="3347290"/>
            <a:ext cx="6094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9900"/>
                </a:solidFill>
              </a:rPr>
              <a:t>5</a:t>
            </a:r>
            <a:r>
              <a:rPr lang="en-US" b="1" dirty="0" smtClean="0">
                <a:solidFill>
                  <a:srgbClr val="009900"/>
                </a:solidFill>
              </a:rPr>
              <a:t>%</a:t>
            </a:r>
            <a:endParaRPr lang="en-US" b="1" dirty="0">
              <a:solidFill>
                <a:srgbClr val="009900"/>
              </a:solidFill>
            </a:endParaRPr>
          </a:p>
        </p:txBody>
      </p:sp>
      <p:cxnSp>
        <p:nvCxnSpPr>
          <p:cNvPr id="15" name="Straight Arrow Connector 14"/>
          <p:cNvCxnSpPr/>
          <p:nvPr/>
        </p:nvCxnSpPr>
        <p:spPr>
          <a:xfrm flipV="1">
            <a:off x="6248400" y="2794000"/>
            <a:ext cx="0" cy="374621"/>
          </a:xfrm>
          <a:prstGeom prst="straightConnector1">
            <a:avLst/>
          </a:prstGeom>
          <a:ln>
            <a:solidFill>
              <a:srgbClr val="0099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 flipV="1">
            <a:off x="5162550" y="3498852"/>
            <a:ext cx="0" cy="171448"/>
          </a:xfrm>
          <a:prstGeom prst="straightConnector1">
            <a:avLst/>
          </a:prstGeom>
          <a:ln>
            <a:solidFill>
              <a:srgbClr val="0099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 flipV="1">
            <a:off x="4081877" y="3621819"/>
            <a:ext cx="0" cy="112645"/>
          </a:xfrm>
          <a:prstGeom prst="straightConnector1">
            <a:avLst/>
          </a:prstGeom>
          <a:ln>
            <a:solidFill>
              <a:srgbClr val="0099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3505200" y="3365132"/>
            <a:ext cx="6094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9900"/>
                </a:solidFill>
              </a:rPr>
              <a:t>3</a:t>
            </a:r>
            <a:r>
              <a:rPr lang="en-US" b="1" dirty="0" smtClean="0">
                <a:solidFill>
                  <a:srgbClr val="009900"/>
                </a:solidFill>
              </a:rPr>
              <a:t>%</a:t>
            </a:r>
            <a:endParaRPr lang="en-US" b="1" dirty="0">
              <a:solidFill>
                <a:srgbClr val="009900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5648463" y="2713928"/>
            <a:ext cx="6094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9900"/>
                </a:solidFill>
              </a:rPr>
              <a:t>9</a:t>
            </a:r>
            <a:r>
              <a:rPr lang="en-US" b="1" dirty="0" smtClean="0">
                <a:solidFill>
                  <a:srgbClr val="009900"/>
                </a:solidFill>
              </a:rPr>
              <a:t>%</a:t>
            </a:r>
            <a:endParaRPr lang="en-US" b="1" dirty="0">
              <a:solidFill>
                <a:srgbClr val="009900"/>
              </a:solidFill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0" y="5257800"/>
            <a:ext cx="9144000" cy="1143000"/>
          </a:xfrm>
          <a:prstGeom prst="rect">
            <a:avLst/>
          </a:prstGeom>
          <a:solidFill>
            <a:srgbClr val="0066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bg1"/>
                </a:solidFill>
              </a:rPr>
              <a:t>UH-MEM improves system performance</a:t>
            </a:r>
          </a:p>
          <a:p>
            <a:pPr algn="ctr"/>
            <a:r>
              <a:rPr lang="en-US" sz="2400" dirty="0" smtClean="0">
                <a:solidFill>
                  <a:schemeClr val="bg1"/>
                </a:solidFill>
              </a:rPr>
              <a:t>over the best state-of-the-art hybrid memory manager</a:t>
            </a:r>
            <a:endParaRPr lang="en-US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487992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1" grpId="0"/>
      <p:bldP spid="26" grpId="0"/>
      <p:bldP spid="27" grpId="0"/>
      <p:bldP spid="28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pc="-100" dirty="0" smtClean="0"/>
              <a:t>Results: Sensitivity to Slow Memory Latency</a:t>
            </a:r>
            <a:endParaRPr lang="en-US" spc="-1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 smtClean="0"/>
                  <a:t>We vary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charset="0"/>
                          </a:rPr>
                          <m:t>𝑡</m:t>
                        </m:r>
                      </m:e>
                      <m:sub>
                        <m:r>
                          <a:rPr lang="en-US" b="0" i="1" smtClean="0">
                            <a:latin typeface="Cambria Math" charset="0"/>
                          </a:rPr>
                          <m:t>𝑅𝐶𝐷</m:t>
                        </m:r>
                      </m:sub>
                    </m:sSub>
                  </m:oMath>
                </a14:m>
                <a:r>
                  <a:rPr lang="en-US" dirty="0" smtClean="0"/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charset="0"/>
                          </a:rPr>
                          <m:t>𝑡</m:t>
                        </m:r>
                      </m:e>
                      <m:sub>
                        <m:r>
                          <a:rPr lang="en-US" b="0" i="1" smtClean="0">
                            <a:latin typeface="Cambria Math" charset="0"/>
                          </a:rPr>
                          <m:t>𝑊𝑅</m:t>
                        </m:r>
                      </m:sub>
                    </m:sSub>
                  </m:oMath>
                </a14:m>
                <a:r>
                  <a:rPr lang="en-US" dirty="0" smtClean="0"/>
                  <a:t> of the slow memory</a:t>
                </a:r>
              </a:p>
              <a:p>
                <a:endParaRPr lang="en-US" dirty="0" smtClean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283" t="-10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30</a:t>
            </a:fld>
            <a:endParaRPr lang="en-US" altLang="en-US"/>
          </a:p>
        </p:txBody>
      </p:sp>
      <p:graphicFrame>
        <p:nvGraphicFramePr>
          <p:cNvPr id="5" name="Chart 4"/>
          <p:cNvGraphicFramePr/>
          <p:nvPr>
            <p:extLst>
              <p:ext uri="{D42A27DB-BD31-4B8C-83A1-F6EECF244321}">
                <p14:modId xmlns:p14="http://schemas.microsoft.com/office/powerpoint/2010/main" val="1109840164"/>
              </p:ext>
            </p:extLst>
          </p:nvPr>
        </p:nvGraphicFramePr>
        <p:xfrm>
          <a:off x="1257300" y="1371600"/>
          <a:ext cx="6477000" cy="41157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6" name="Straight Arrow Connector 5"/>
          <p:cNvCxnSpPr/>
          <p:nvPr/>
        </p:nvCxnSpPr>
        <p:spPr>
          <a:xfrm flipH="1" flipV="1">
            <a:off x="7285303" y="2572247"/>
            <a:ext cx="1" cy="449330"/>
          </a:xfrm>
          <a:prstGeom prst="straightConnector1">
            <a:avLst/>
          </a:prstGeom>
          <a:ln>
            <a:solidFill>
              <a:srgbClr val="0099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flipV="1">
            <a:off x="6240738" y="2464904"/>
            <a:ext cx="0" cy="471115"/>
          </a:xfrm>
          <a:prstGeom prst="straightConnector1">
            <a:avLst/>
          </a:prstGeom>
          <a:ln>
            <a:solidFill>
              <a:srgbClr val="0099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flipV="1">
            <a:off x="5190012" y="2270097"/>
            <a:ext cx="0" cy="505369"/>
          </a:xfrm>
          <a:prstGeom prst="straightConnector1">
            <a:avLst/>
          </a:prstGeom>
          <a:ln>
            <a:solidFill>
              <a:srgbClr val="0099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flipV="1">
            <a:off x="4151620" y="2194560"/>
            <a:ext cx="0" cy="228035"/>
          </a:xfrm>
          <a:prstGeom prst="straightConnector1">
            <a:avLst/>
          </a:prstGeom>
          <a:ln>
            <a:solidFill>
              <a:srgbClr val="0099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flipV="1">
            <a:off x="3099053" y="1999753"/>
            <a:ext cx="0" cy="343328"/>
          </a:xfrm>
          <a:prstGeom prst="straightConnector1">
            <a:avLst/>
          </a:prstGeom>
          <a:ln>
            <a:solidFill>
              <a:srgbClr val="0099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6578227" y="2343081"/>
            <a:ext cx="7569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9900"/>
                </a:solidFill>
              </a:rPr>
              <a:t>13%</a:t>
            </a:r>
            <a:endParaRPr lang="en-US" b="1" dirty="0">
              <a:solidFill>
                <a:srgbClr val="0099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527246" y="2417740"/>
            <a:ext cx="7569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9900"/>
                </a:solidFill>
              </a:rPr>
              <a:t>13%</a:t>
            </a:r>
            <a:endParaRPr lang="en-US" b="1" dirty="0">
              <a:solidFill>
                <a:srgbClr val="0099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507999" y="1928315"/>
            <a:ext cx="6094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9900"/>
                </a:solidFill>
              </a:rPr>
              <a:t>8</a:t>
            </a:r>
            <a:r>
              <a:rPr lang="en-US" b="1" dirty="0" smtClean="0">
                <a:solidFill>
                  <a:srgbClr val="009900"/>
                </a:solidFill>
              </a:rPr>
              <a:t>%</a:t>
            </a:r>
            <a:endParaRPr lang="en-US" b="1" dirty="0">
              <a:solidFill>
                <a:srgbClr val="0099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599922" y="1928315"/>
            <a:ext cx="6094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9900"/>
                </a:solidFill>
              </a:rPr>
              <a:t>6</a:t>
            </a:r>
            <a:r>
              <a:rPr lang="en-US" b="1" dirty="0" smtClean="0">
                <a:solidFill>
                  <a:srgbClr val="009900"/>
                </a:solidFill>
              </a:rPr>
              <a:t>%</a:t>
            </a:r>
            <a:endParaRPr lang="en-US" b="1" dirty="0">
              <a:solidFill>
                <a:srgbClr val="00990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488855" y="2321299"/>
            <a:ext cx="7569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9900"/>
                </a:solidFill>
              </a:rPr>
              <a:t>14%</a:t>
            </a:r>
            <a:endParaRPr lang="en-US" b="1" dirty="0">
              <a:solidFill>
                <a:srgbClr val="009900"/>
              </a:solidFill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-8074" y="5486400"/>
            <a:ext cx="9144000" cy="1143000"/>
          </a:xfrm>
          <a:prstGeom prst="rect">
            <a:avLst/>
          </a:prstGeom>
          <a:solidFill>
            <a:srgbClr val="0066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bg1"/>
                </a:solidFill>
              </a:rPr>
              <a:t>UH-MEM improves system performance</a:t>
            </a:r>
            <a:br>
              <a:rPr lang="en-US" sz="2400" b="1" dirty="0" smtClean="0">
                <a:solidFill>
                  <a:schemeClr val="bg1"/>
                </a:solidFill>
              </a:rPr>
            </a:br>
            <a:r>
              <a:rPr lang="en-US" sz="2400" b="1" dirty="0" smtClean="0">
                <a:solidFill>
                  <a:schemeClr val="bg1"/>
                </a:solidFill>
              </a:rPr>
              <a:t>for a wide variety of hybrid memory systems</a:t>
            </a:r>
            <a:endParaRPr lang="en-US" sz="2400" b="1" dirty="0">
              <a:solidFill>
                <a:schemeClr val="bg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1774359" y="4370832"/>
                <a:ext cx="816441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i="1" smtClean="0">
                              <a:solidFill>
                                <a:schemeClr val="tx1">
                                  <a:lumMod val="65000"/>
                                  <a:lumOff val="35000"/>
                                </a:schemeClr>
                              </a:solidFill>
                              <a:latin typeface="Cambria Math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solidFill>
                                <a:schemeClr val="tx1">
                                  <a:lumMod val="65000"/>
                                  <a:lumOff val="35000"/>
                                </a:schemeClr>
                              </a:solidFill>
                              <a:latin typeface="Cambria Math" charset="0"/>
                            </a:rPr>
                            <m:t>𝑡</m:t>
                          </m:r>
                        </m:e>
                        <m:sub>
                          <m:r>
                            <a:rPr lang="en-US" sz="2000" b="0" i="1" smtClean="0">
                              <a:solidFill>
                                <a:schemeClr val="tx1">
                                  <a:lumMod val="65000"/>
                                  <a:lumOff val="35000"/>
                                </a:schemeClr>
                              </a:solidFill>
                              <a:latin typeface="Cambria Math" charset="0"/>
                            </a:rPr>
                            <m:t>𝑅𝐶𝐷</m:t>
                          </m:r>
                        </m:sub>
                      </m:sSub>
                      <m:r>
                        <a:rPr lang="en-US" sz="2000" b="0" i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ambria Math" charset="0"/>
                        </a:rPr>
                        <m:t>:</m:t>
                      </m:r>
                    </m:oMath>
                  </m:oMathPara>
                </a14:m>
                <a:endParaRPr lang="en-US" sz="2000" b="0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i="1" smtClean="0">
                              <a:solidFill>
                                <a:schemeClr val="tx1">
                                  <a:lumMod val="65000"/>
                                  <a:lumOff val="35000"/>
                                </a:schemeClr>
                              </a:solidFill>
                              <a:latin typeface="Cambria Math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solidFill>
                                <a:schemeClr val="tx1">
                                  <a:lumMod val="65000"/>
                                  <a:lumOff val="35000"/>
                                </a:schemeClr>
                              </a:solidFill>
                              <a:latin typeface="Cambria Math" charset="0"/>
                            </a:rPr>
                            <m:t>𝑡</m:t>
                          </m:r>
                        </m:e>
                        <m:sub>
                          <m:r>
                            <a:rPr lang="en-US" sz="2000" b="0" i="1" smtClean="0">
                              <a:solidFill>
                                <a:schemeClr val="tx1">
                                  <a:lumMod val="65000"/>
                                  <a:lumOff val="35000"/>
                                </a:schemeClr>
                              </a:solidFill>
                              <a:latin typeface="Cambria Math" charset="0"/>
                            </a:rPr>
                            <m:t>𝑊𝑅</m:t>
                          </m:r>
                        </m:sub>
                      </m:sSub>
                      <m:r>
                        <a:rPr lang="en-US" sz="2000" b="0" i="1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ambria Math" charset="0"/>
                        </a:rPr>
                        <m:t>:</m:t>
                      </m:r>
                    </m:oMath>
                  </m:oMathPara>
                </a14:m>
                <a:endParaRPr lang="en-US" sz="2000" dirty="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74359" y="4370832"/>
                <a:ext cx="816441" cy="707886"/>
              </a:xfrm>
              <a:prstGeom prst="rect">
                <a:avLst/>
              </a:prstGeom>
              <a:blipFill rotWithShape="0">
                <a:blip r:embed="rId4"/>
                <a:stretch>
                  <a:fillRect b="-172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0203917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0"/>
      <p:bldP spid="18" grpId="0"/>
      <p:bldP spid="19" grpId="0"/>
      <p:bldP spid="20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More Results in the Paper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UH-MEM </a:t>
            </a:r>
            <a:r>
              <a:rPr lang="en-US" b="1" dirty="0" smtClean="0">
                <a:solidFill>
                  <a:schemeClr val="accent6"/>
                </a:solidFill>
              </a:rPr>
              <a:t>reduces energy consumption</a:t>
            </a:r>
            <a:r>
              <a:rPr lang="en-US" dirty="0" smtClean="0"/>
              <a:t>, </a:t>
            </a:r>
            <a:r>
              <a:rPr lang="en-US" b="1" dirty="0" smtClean="0">
                <a:solidFill>
                  <a:schemeClr val="accent6"/>
                </a:solidFill>
              </a:rPr>
              <a:t>achieves similar or better fairness</a:t>
            </a:r>
            <a:r>
              <a:rPr lang="en-US" dirty="0" smtClean="0"/>
              <a:t> compared with prior proposals</a:t>
            </a:r>
          </a:p>
          <a:p>
            <a:endParaRPr lang="en-US" dirty="0" smtClean="0"/>
          </a:p>
          <a:p>
            <a:endParaRPr lang="en-US" dirty="0" smtClean="0"/>
          </a:p>
          <a:p>
            <a:pPr>
              <a:spcBef>
                <a:spcPts val="1100"/>
              </a:spcBef>
            </a:pPr>
            <a:r>
              <a:rPr lang="en-US" dirty="0" smtClean="0"/>
              <a:t>Sensitivity study on size of fast memory</a:t>
            </a:r>
          </a:p>
          <a:p>
            <a:pPr lvl="1"/>
            <a:r>
              <a:rPr lang="en-US" dirty="0" smtClean="0"/>
              <a:t>We vary the size of fast memory from 256MB to 2GB</a:t>
            </a:r>
          </a:p>
          <a:p>
            <a:pPr lvl="1"/>
            <a:r>
              <a:rPr lang="en-US" dirty="0" smtClean="0"/>
              <a:t>UH-MEM </a:t>
            </a:r>
            <a:r>
              <a:rPr lang="en-US" b="1" dirty="0" smtClean="0">
                <a:solidFill>
                  <a:schemeClr val="accent6"/>
                </a:solidFill>
              </a:rPr>
              <a:t>consistently outperforms prior proposals</a:t>
            </a:r>
          </a:p>
          <a:p>
            <a:pPr lvl="1"/>
            <a:endParaRPr lang="en-US" dirty="0"/>
          </a:p>
          <a:p>
            <a:pPr lvl="1"/>
            <a:endParaRPr lang="en-US" dirty="0" smtClean="0"/>
          </a:p>
          <a:p>
            <a:pPr>
              <a:spcBef>
                <a:spcPts val="1100"/>
              </a:spcBef>
            </a:pPr>
            <a:r>
              <a:rPr lang="en-US" dirty="0" smtClean="0"/>
              <a:t>Hardware overhead: 42.9kB (~2% of last-level cache)</a:t>
            </a:r>
            <a:endParaRPr lang="en-US" dirty="0"/>
          </a:p>
          <a:p>
            <a:pPr lvl="1"/>
            <a:r>
              <a:rPr lang="en-US" dirty="0" smtClean="0"/>
              <a:t>Main overhead: hardware structure to store access frequency, row buffer locality, and MLP</a:t>
            </a:r>
            <a:endParaRPr lang="en-US" dirty="0"/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31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248175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accent4">
                    <a:lumMod val="50000"/>
                    <a:lumOff val="50000"/>
                  </a:schemeClr>
                </a:solidFill>
              </a:rPr>
              <a:t>Background</a:t>
            </a:r>
          </a:p>
          <a:p>
            <a:pPr>
              <a:spcBef>
                <a:spcPts val="2500"/>
              </a:spcBef>
            </a:pPr>
            <a:r>
              <a:rPr lang="en-US" dirty="0" smtClean="0">
                <a:solidFill>
                  <a:schemeClr val="accent4">
                    <a:lumMod val="50000"/>
                    <a:lumOff val="50000"/>
                  </a:schemeClr>
                </a:solidFill>
              </a:rPr>
              <a:t>Existing Solutions</a:t>
            </a:r>
          </a:p>
          <a:p>
            <a:pPr>
              <a:spcBef>
                <a:spcPts val="2500"/>
              </a:spcBef>
            </a:pPr>
            <a:r>
              <a:rPr lang="en-US" dirty="0">
                <a:solidFill>
                  <a:schemeClr val="accent4">
                    <a:lumMod val="50000"/>
                    <a:lumOff val="50000"/>
                  </a:schemeClr>
                </a:solidFill>
              </a:rPr>
              <a:t>UH-MEM: Goal and Key Idea</a:t>
            </a:r>
          </a:p>
          <a:p>
            <a:pPr>
              <a:spcBef>
                <a:spcPts val="2500"/>
              </a:spcBef>
            </a:pPr>
            <a:r>
              <a:rPr lang="en-US" dirty="0">
                <a:solidFill>
                  <a:schemeClr val="accent4">
                    <a:lumMod val="50000"/>
                    <a:lumOff val="50000"/>
                  </a:schemeClr>
                </a:solidFill>
              </a:rPr>
              <a:t>Key Mechanisms of UH-MEM</a:t>
            </a:r>
          </a:p>
          <a:p>
            <a:pPr>
              <a:spcBef>
                <a:spcPts val="2500"/>
              </a:spcBef>
            </a:pPr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Evaluation</a:t>
            </a:r>
          </a:p>
          <a:p>
            <a:pPr>
              <a:spcBef>
                <a:spcPts val="2500"/>
              </a:spcBef>
            </a:pPr>
            <a:r>
              <a:rPr lang="en-US" b="1" dirty="0" smtClean="0">
                <a:solidFill>
                  <a:srgbClr val="0066CC"/>
                </a:solidFill>
              </a:rPr>
              <a:t>Conclusion</a:t>
            </a:r>
            <a:endParaRPr lang="en-US" b="1" dirty="0">
              <a:solidFill>
                <a:srgbClr val="0066CC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32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6998501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980159"/>
            <a:ext cx="9067800" cy="1387720"/>
          </a:xfrm>
        </p:spPr>
        <p:txBody>
          <a:bodyPr/>
          <a:lstStyle/>
          <a:p>
            <a:r>
              <a:rPr lang="en-US" sz="2000" dirty="0" smtClean="0"/>
              <a:t>DRAM</a:t>
            </a:r>
            <a:r>
              <a:rPr lang="en-US" sz="2000" dirty="0"/>
              <a:t> </a:t>
            </a:r>
            <a:r>
              <a:rPr lang="en-US" sz="2000" dirty="0" smtClean="0"/>
              <a:t>faces </a:t>
            </a:r>
            <a:r>
              <a:rPr lang="en-US" sz="2000" b="1" dirty="0" smtClean="0">
                <a:solidFill>
                  <a:srgbClr val="C00000"/>
                </a:solidFill>
              </a:rPr>
              <a:t>significant technology scaling difficulties</a:t>
            </a:r>
          </a:p>
          <a:p>
            <a:pPr>
              <a:spcBef>
                <a:spcPts val="500"/>
              </a:spcBef>
            </a:pPr>
            <a:r>
              <a:rPr lang="en-US" sz="2000" spc="-20" dirty="0" smtClean="0">
                <a:solidFill>
                  <a:srgbClr val="0066CC"/>
                </a:solidFill>
              </a:rPr>
              <a:t>Emerging memory technologies </a:t>
            </a:r>
            <a:r>
              <a:rPr lang="en-US" sz="2000" spc="-20" dirty="0" smtClean="0"/>
              <a:t>overcome difficulties</a:t>
            </a:r>
            <a:r>
              <a:rPr lang="en-US" sz="2000" spc="-20" dirty="0"/>
              <a:t> </a:t>
            </a:r>
            <a:r>
              <a:rPr lang="en-US" sz="2000" spc="-20" dirty="0" smtClean="0"/>
              <a:t>(e.g., </a:t>
            </a:r>
            <a:r>
              <a:rPr lang="en-US" sz="2000" b="1" spc="-20" dirty="0" smtClean="0">
                <a:solidFill>
                  <a:schemeClr val="accent6"/>
                </a:solidFill>
              </a:rPr>
              <a:t>high capacity, low idle power</a:t>
            </a:r>
            <a:r>
              <a:rPr lang="en-US" sz="2000" spc="-20" dirty="0" smtClean="0"/>
              <a:t>), but have other shortcomings (e.g., </a:t>
            </a:r>
            <a:r>
              <a:rPr lang="en-US" sz="2000" b="1" spc="-20" dirty="0" smtClean="0">
                <a:solidFill>
                  <a:srgbClr val="C00000"/>
                </a:solidFill>
              </a:rPr>
              <a:t>slower than DRAM</a:t>
            </a:r>
            <a:r>
              <a:rPr lang="en-US" sz="2000" spc="-20" dirty="0" smtClean="0">
                <a:solidFill>
                  <a:srgbClr val="000000"/>
                </a:solidFill>
              </a:rPr>
              <a:t>)</a:t>
            </a:r>
            <a:endParaRPr lang="en-US" spc="-20" dirty="0">
              <a:solidFill>
                <a:srgbClr val="FF0000"/>
              </a:solidFill>
            </a:endParaRPr>
          </a:p>
          <a:p>
            <a:pPr lvl="1"/>
            <a:endParaRPr lang="en-US" dirty="0"/>
          </a:p>
          <a:p>
            <a:pPr lvl="1"/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33</a:t>
            </a:fld>
            <a:endParaRPr lang="en-US" altLang="en-US"/>
          </a:p>
        </p:txBody>
      </p:sp>
      <p:sp>
        <p:nvSpPr>
          <p:cNvPr id="5" name="Content Placeholder 2"/>
          <p:cNvSpPr txBox="1">
            <a:spLocks/>
          </p:cNvSpPr>
          <p:nvPr/>
        </p:nvSpPr>
        <p:spPr bwMode="auto">
          <a:xfrm>
            <a:off x="76200" y="2286000"/>
            <a:ext cx="8839200" cy="19452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69925" indent="-32543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q"/>
              <a:defRPr sz="2200">
                <a:solidFill>
                  <a:schemeClr val="tx1"/>
                </a:solidFill>
                <a:latin typeface="+mn-lt"/>
              </a:defRPr>
            </a:lvl2pPr>
            <a:lvl3pPr marL="1022350" indent="-35083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3pPr>
            <a:lvl4pPr marL="1339850" indent="-3159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q"/>
              <a:defRPr>
                <a:solidFill>
                  <a:schemeClr val="tx1"/>
                </a:solidFill>
                <a:latin typeface="+mn-lt"/>
              </a:defRPr>
            </a:lvl4pPr>
            <a:lvl5pPr marL="1681163" indent="-33972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5pPr>
            <a:lvl6pPr marL="21383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6pPr>
            <a:lvl7pPr marL="25955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7pPr>
            <a:lvl8pPr marL="30527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8pPr>
            <a:lvl9pPr marL="35099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Clr>
                <a:schemeClr val="tx1"/>
              </a:buClr>
            </a:pPr>
            <a:r>
              <a:rPr lang="en-US" sz="2000" b="1" kern="0" dirty="0" smtClean="0">
                <a:solidFill>
                  <a:schemeClr val="accent6"/>
                </a:solidFill>
              </a:rPr>
              <a:t>Hybrid memory system</a:t>
            </a:r>
            <a:r>
              <a:rPr lang="en-US" sz="2000" kern="0" dirty="0" smtClean="0"/>
              <a:t> pairs DRAM with emerging memory technology</a:t>
            </a:r>
          </a:p>
          <a:p>
            <a:pPr lvl="1">
              <a:spcBef>
                <a:spcPts val="400"/>
              </a:spcBef>
              <a:buClr>
                <a:schemeClr val="bg1">
                  <a:lumMod val="50000"/>
                </a:schemeClr>
              </a:buClr>
            </a:pPr>
            <a:r>
              <a:rPr lang="en-US" sz="2000" kern="0" dirty="0" smtClean="0"/>
              <a:t>Goal: combine </a:t>
            </a:r>
            <a:r>
              <a:rPr lang="en-US" sz="2000" b="1" kern="0" dirty="0" smtClean="0">
                <a:solidFill>
                  <a:schemeClr val="accent6"/>
                </a:solidFill>
              </a:rPr>
              <a:t>benefits of both memories</a:t>
            </a:r>
            <a:r>
              <a:rPr lang="en-US" sz="2000" kern="0" dirty="0"/>
              <a:t/>
            </a:r>
            <a:br>
              <a:rPr lang="en-US" sz="2000" kern="0" dirty="0"/>
            </a:br>
            <a:r>
              <a:rPr lang="en-US" sz="2000" kern="0" dirty="0" smtClean="0"/>
              <a:t>in a </a:t>
            </a:r>
            <a:r>
              <a:rPr lang="en-US" sz="2000" kern="0" dirty="0" smtClean="0">
                <a:solidFill>
                  <a:schemeClr val="accent6"/>
                </a:solidFill>
              </a:rPr>
              <a:t>cost-effective</a:t>
            </a:r>
            <a:r>
              <a:rPr lang="en-US" sz="2000" kern="0" dirty="0" smtClean="0"/>
              <a:t> manner</a:t>
            </a:r>
          </a:p>
          <a:p>
            <a:pPr lvl="1">
              <a:spcBef>
                <a:spcPts val="400"/>
              </a:spcBef>
              <a:buClr>
                <a:schemeClr val="bg1">
                  <a:lumMod val="50000"/>
                </a:schemeClr>
              </a:buClr>
            </a:pPr>
            <a:r>
              <a:rPr lang="en-US" sz="2000" b="1" kern="0" dirty="0" smtClean="0">
                <a:solidFill>
                  <a:srgbClr val="7030A0"/>
                </a:solidFill>
              </a:rPr>
              <a:t>Problem: Which memory do we place each</a:t>
            </a:r>
            <a:br>
              <a:rPr lang="en-US" sz="2000" b="1" kern="0" dirty="0" smtClean="0">
                <a:solidFill>
                  <a:srgbClr val="7030A0"/>
                </a:solidFill>
              </a:rPr>
            </a:br>
            <a:r>
              <a:rPr lang="en-US" sz="2000" b="1" kern="0" dirty="0" smtClean="0">
                <a:solidFill>
                  <a:srgbClr val="7030A0"/>
                </a:solidFill>
              </a:rPr>
              <a:t>page in, to optimize system performance?</a:t>
            </a:r>
            <a:endParaRPr lang="en-US" kern="0" dirty="0" smtClean="0">
              <a:solidFill>
                <a:srgbClr val="7030A0"/>
              </a:solidFill>
            </a:endParaRPr>
          </a:p>
          <a:p>
            <a:pPr lvl="1"/>
            <a:endParaRPr lang="en-US" kern="0" dirty="0" smtClean="0"/>
          </a:p>
          <a:p>
            <a:endParaRPr lang="en-US" kern="0" dirty="0"/>
          </a:p>
        </p:txBody>
      </p:sp>
      <p:grpSp>
        <p:nvGrpSpPr>
          <p:cNvPr id="14" name="Group 13"/>
          <p:cNvGrpSpPr/>
          <p:nvPr/>
        </p:nvGrpSpPr>
        <p:grpSpPr>
          <a:xfrm>
            <a:off x="6369424" y="2784139"/>
            <a:ext cx="2674362" cy="1102061"/>
            <a:chOff x="6400800" y="2403139"/>
            <a:chExt cx="2674362" cy="1102061"/>
          </a:xfrm>
        </p:grpSpPr>
        <p:sp>
          <p:nvSpPr>
            <p:cNvPr id="6" name="Rectangle 5"/>
            <p:cNvSpPr/>
            <p:nvPr/>
          </p:nvSpPr>
          <p:spPr>
            <a:xfrm>
              <a:off x="7086600" y="2403139"/>
              <a:ext cx="1295400" cy="381000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Processor</a:t>
              </a:r>
              <a:endParaRPr lang="en-US" dirty="0"/>
            </a:p>
          </p:txBody>
        </p:sp>
        <p:sp>
          <p:nvSpPr>
            <p:cNvPr id="7" name="Rectangle 6"/>
            <p:cNvSpPr/>
            <p:nvPr/>
          </p:nvSpPr>
          <p:spPr>
            <a:xfrm>
              <a:off x="6400800" y="3124200"/>
              <a:ext cx="1250576" cy="381000"/>
            </a:xfrm>
            <a:prstGeom prst="rect">
              <a:avLst/>
            </a:prstGeom>
            <a:solidFill>
              <a:srgbClr val="009900"/>
            </a:solidFill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Memory A</a:t>
              </a:r>
              <a:endParaRPr lang="en-US" dirty="0"/>
            </a:p>
          </p:txBody>
        </p:sp>
        <p:sp>
          <p:nvSpPr>
            <p:cNvPr id="8" name="Rectangle 7"/>
            <p:cNvSpPr/>
            <p:nvPr/>
          </p:nvSpPr>
          <p:spPr>
            <a:xfrm>
              <a:off x="7855962" y="3124200"/>
              <a:ext cx="1219200" cy="381000"/>
            </a:xfrm>
            <a:prstGeom prst="rect">
              <a:avLst/>
            </a:prstGeom>
            <a:solidFill>
              <a:srgbClr val="99CC00"/>
            </a:solidFill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Memory B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flipV="1">
              <a:off x="7315200" y="2784140"/>
              <a:ext cx="0" cy="340060"/>
            </a:xfrm>
            <a:prstGeom prst="line">
              <a:avLst/>
            </a:prstGeom>
            <a:ln w="25400"/>
            <a:effectLst/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V="1">
              <a:off x="8153400" y="2784140"/>
              <a:ext cx="0" cy="340060"/>
            </a:xfrm>
            <a:prstGeom prst="line">
              <a:avLst/>
            </a:prstGeom>
            <a:ln w="25400"/>
            <a:effectLst/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</p:cxnSp>
      </p:grpSp>
      <p:sp>
        <p:nvSpPr>
          <p:cNvPr id="13" name="Content Placeholder 2"/>
          <p:cNvSpPr txBox="1">
            <a:spLocks/>
          </p:cNvSpPr>
          <p:nvPr/>
        </p:nvSpPr>
        <p:spPr bwMode="auto">
          <a:xfrm>
            <a:off x="76200" y="4226260"/>
            <a:ext cx="8915400" cy="26317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69925" indent="-32543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q"/>
              <a:defRPr sz="2200">
                <a:solidFill>
                  <a:schemeClr val="tx1"/>
                </a:solidFill>
                <a:latin typeface="+mn-lt"/>
              </a:defRPr>
            </a:lvl2pPr>
            <a:lvl3pPr marL="1022350" indent="-35083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3pPr>
            <a:lvl4pPr marL="1339850" indent="-3159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q"/>
              <a:defRPr>
                <a:solidFill>
                  <a:schemeClr val="tx1"/>
                </a:solidFill>
                <a:latin typeface="+mn-lt"/>
              </a:defRPr>
            </a:lvl4pPr>
            <a:lvl5pPr marL="1681163" indent="-33972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5pPr>
            <a:lvl6pPr marL="21383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6pPr>
            <a:lvl7pPr marL="25955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7pPr>
            <a:lvl8pPr marL="30527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8pPr>
            <a:lvl9pPr marL="35099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Clr>
                <a:schemeClr val="tx1"/>
              </a:buClr>
            </a:pPr>
            <a:r>
              <a:rPr lang="en-US" sz="2000" kern="0" dirty="0" smtClean="0"/>
              <a:t>Our approach: </a:t>
            </a:r>
            <a:r>
              <a:rPr lang="en-US" sz="2000" b="1" kern="0" dirty="0" smtClean="0">
                <a:solidFill>
                  <a:srgbClr val="0066CC"/>
                </a:solidFill>
              </a:rPr>
              <a:t>UH-MEM</a:t>
            </a:r>
            <a:r>
              <a:rPr lang="en-US" sz="2000" b="1" kern="0" dirty="0" smtClean="0">
                <a:solidFill>
                  <a:schemeClr val="tx2"/>
                </a:solidFill>
              </a:rPr>
              <a:t> </a:t>
            </a:r>
            <a:r>
              <a:rPr lang="en-US" sz="2000" kern="0" dirty="0" smtClean="0"/>
              <a:t>(Utility-based Hybrid </a:t>
            </a:r>
            <a:r>
              <a:rPr lang="en-US" sz="2000" kern="0" dirty="0" err="1" smtClean="0"/>
              <a:t>MEmory</a:t>
            </a:r>
            <a:r>
              <a:rPr lang="en-US" sz="2000" kern="0" dirty="0" smtClean="0"/>
              <a:t> </a:t>
            </a:r>
            <a:r>
              <a:rPr lang="en-US" sz="2000" kern="0" dirty="0"/>
              <a:t>M</a:t>
            </a:r>
            <a:r>
              <a:rPr lang="en-US" sz="2000" kern="0" dirty="0" smtClean="0"/>
              <a:t>anagement)</a:t>
            </a:r>
          </a:p>
          <a:p>
            <a:pPr lvl="1">
              <a:spcBef>
                <a:spcPts val="400"/>
              </a:spcBef>
              <a:buClr>
                <a:schemeClr val="bg1">
                  <a:lumMod val="50000"/>
                </a:schemeClr>
              </a:buClr>
            </a:pPr>
            <a:r>
              <a:rPr lang="en-US" sz="2000" b="1" kern="0" dirty="0" smtClean="0">
                <a:solidFill>
                  <a:srgbClr val="7030A0"/>
                </a:solidFill>
              </a:rPr>
              <a:t>Key Idea:</a:t>
            </a:r>
            <a:r>
              <a:rPr lang="en-US" sz="2000" b="1" kern="0" dirty="0" smtClean="0">
                <a:solidFill>
                  <a:srgbClr val="0000FF"/>
                </a:solidFill>
              </a:rPr>
              <a:t> </a:t>
            </a:r>
            <a:r>
              <a:rPr lang="en-US" sz="2000" kern="0" dirty="0" smtClean="0"/>
              <a:t>for each page, estimate </a:t>
            </a:r>
            <a:r>
              <a:rPr lang="en-US" sz="2000" b="1" i="1" kern="0" dirty="0" smtClean="0">
                <a:solidFill>
                  <a:srgbClr val="0066CC"/>
                </a:solidFill>
              </a:rPr>
              <a:t>utility</a:t>
            </a:r>
            <a:r>
              <a:rPr lang="en-US" sz="2000" kern="0" dirty="0" smtClean="0"/>
              <a:t> (i.e., performance impact) of migrating page, then use utility to guide page placement</a:t>
            </a:r>
          </a:p>
          <a:p>
            <a:pPr lvl="1">
              <a:spcBef>
                <a:spcPts val="400"/>
              </a:spcBef>
              <a:buClr>
                <a:schemeClr val="bg1">
                  <a:lumMod val="50000"/>
                </a:schemeClr>
              </a:buClr>
            </a:pPr>
            <a:r>
              <a:rPr lang="en-US" sz="2000" b="1" kern="0" dirty="0" smtClean="0">
                <a:solidFill>
                  <a:srgbClr val="7030A0"/>
                </a:solidFill>
              </a:rPr>
              <a:t>Key Mechanism:</a:t>
            </a:r>
            <a:r>
              <a:rPr lang="en-US" sz="2000" b="1" kern="0" dirty="0" smtClean="0">
                <a:solidFill>
                  <a:srgbClr val="0000FF"/>
                </a:solidFill>
              </a:rPr>
              <a:t> </a:t>
            </a:r>
            <a:r>
              <a:rPr lang="en-US" sz="2000" kern="0" spc="-30" dirty="0" smtClean="0"/>
              <a:t>a </a:t>
            </a:r>
            <a:r>
              <a:rPr lang="en-US" sz="2000" b="1" kern="0" spc="-30" dirty="0" smtClean="0">
                <a:solidFill>
                  <a:srgbClr val="0066CC"/>
                </a:solidFill>
              </a:rPr>
              <a:t>comprehensive model </a:t>
            </a:r>
            <a:r>
              <a:rPr lang="en-US" sz="2000" kern="0" spc="-30" dirty="0" smtClean="0"/>
              <a:t>to estimate utility using memory access characteristics, application impact on system performance</a:t>
            </a:r>
            <a:endParaRPr lang="en-US" kern="0" spc="-30" dirty="0" smtClean="0"/>
          </a:p>
          <a:p>
            <a:pPr lvl="1"/>
            <a:endParaRPr lang="en-US" kern="0" dirty="0" smtClean="0"/>
          </a:p>
          <a:p>
            <a:pPr lvl="1"/>
            <a:endParaRPr lang="en-US" kern="0" dirty="0" smtClean="0"/>
          </a:p>
          <a:p>
            <a:endParaRPr lang="en-US" kern="0" dirty="0"/>
          </a:p>
        </p:txBody>
      </p:sp>
      <p:sp>
        <p:nvSpPr>
          <p:cNvPr id="15" name="Content Placeholder 2"/>
          <p:cNvSpPr txBox="1">
            <a:spLocks/>
          </p:cNvSpPr>
          <p:nvPr/>
        </p:nvSpPr>
        <p:spPr bwMode="auto">
          <a:xfrm>
            <a:off x="76200" y="6096000"/>
            <a:ext cx="818523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69925" indent="-32543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q"/>
              <a:defRPr sz="2200">
                <a:solidFill>
                  <a:schemeClr val="tx1"/>
                </a:solidFill>
                <a:latin typeface="+mn-lt"/>
              </a:defRPr>
            </a:lvl2pPr>
            <a:lvl3pPr marL="1022350" indent="-35083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3pPr>
            <a:lvl4pPr marL="1339850" indent="-3159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q"/>
              <a:defRPr>
                <a:solidFill>
                  <a:schemeClr val="tx1"/>
                </a:solidFill>
                <a:latin typeface="+mn-lt"/>
              </a:defRPr>
            </a:lvl4pPr>
            <a:lvl5pPr marL="1681163" indent="-33972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5pPr>
            <a:lvl6pPr marL="21383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6pPr>
            <a:lvl7pPr marL="25955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7pPr>
            <a:lvl8pPr marL="30527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8pPr>
            <a:lvl9pPr marL="35099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spcBef>
                <a:spcPts val="500"/>
              </a:spcBef>
              <a:buClr>
                <a:schemeClr val="tx1"/>
              </a:buClr>
            </a:pPr>
            <a:r>
              <a:rPr lang="en-US" sz="2000" kern="0" dirty="0" smtClean="0"/>
              <a:t>UH-MEM </a:t>
            </a:r>
            <a:r>
              <a:rPr lang="en-US" sz="2000" b="1" kern="0" dirty="0" smtClean="0">
                <a:solidFill>
                  <a:schemeClr val="accent6"/>
                </a:solidFill>
              </a:rPr>
              <a:t>improves performance by 14%</a:t>
            </a:r>
            <a:r>
              <a:rPr lang="en-US" sz="2000" kern="0" dirty="0" smtClean="0"/>
              <a:t> on average over the best of three state-of-the-art hybrid memory managers</a:t>
            </a:r>
          </a:p>
          <a:p>
            <a:pPr lvl="1"/>
            <a:endParaRPr lang="en-US" kern="0" dirty="0" smtClean="0"/>
          </a:p>
          <a:p>
            <a:pPr lvl="1"/>
            <a:endParaRPr lang="en-US" kern="0" dirty="0" smtClean="0"/>
          </a:p>
          <a:p>
            <a:pPr lvl="1"/>
            <a:endParaRPr lang="en-US" kern="0" dirty="0" smtClean="0"/>
          </a:p>
          <a:p>
            <a:endParaRPr lang="en-US" kern="0" dirty="0"/>
          </a:p>
        </p:txBody>
      </p:sp>
    </p:spTree>
    <p:extLst>
      <p:ext uri="{BB962C8B-B14F-4D97-AF65-F5344CB8AC3E}">
        <p14:creationId xmlns:p14="http://schemas.microsoft.com/office/powerpoint/2010/main" val="61111409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858242"/>
            <a:ext cx="9144000" cy="1676400"/>
          </a:xfrm>
        </p:spPr>
        <p:txBody>
          <a:bodyPr lIns="0" rIns="0"/>
          <a:lstStyle/>
          <a:p>
            <a:pPr algn="ctr"/>
            <a:r>
              <a:rPr lang="en-US" b="1" dirty="0" smtClean="0"/>
              <a:t>UH-MEM: Utility-Based</a:t>
            </a:r>
            <a:br>
              <a:rPr lang="en-US" b="1" dirty="0" smtClean="0"/>
            </a:br>
            <a:r>
              <a:rPr lang="en-US" b="1" dirty="0" smtClean="0"/>
              <a:t>Hybrid Memory Management</a:t>
            </a:r>
            <a:endParaRPr lang="en-US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76300" y="3103761"/>
            <a:ext cx="7391400" cy="990600"/>
          </a:xfrm>
        </p:spPr>
        <p:txBody>
          <a:bodyPr/>
          <a:lstStyle/>
          <a:p>
            <a:r>
              <a:rPr lang="en-US" sz="3000" b="1" dirty="0" smtClean="0"/>
              <a:t>Yang Li</a:t>
            </a:r>
            <a:r>
              <a:rPr lang="en-US" sz="3000" dirty="0" smtClean="0"/>
              <a:t>, </a:t>
            </a:r>
            <a:r>
              <a:rPr lang="en-US" sz="3000" dirty="0" err="1" smtClean="0"/>
              <a:t>Saugata</a:t>
            </a:r>
            <a:r>
              <a:rPr lang="en-US" sz="3000" dirty="0" smtClean="0"/>
              <a:t> </a:t>
            </a:r>
            <a:r>
              <a:rPr lang="en-US" sz="3000" dirty="0" err="1" smtClean="0"/>
              <a:t>Ghose</a:t>
            </a:r>
            <a:r>
              <a:rPr lang="en-US" sz="3000" dirty="0" smtClean="0"/>
              <a:t>, </a:t>
            </a:r>
            <a:r>
              <a:rPr lang="en-US" sz="3000" dirty="0" err="1" smtClean="0"/>
              <a:t>Jongmoo</a:t>
            </a:r>
            <a:r>
              <a:rPr lang="en-US" sz="3000" dirty="0" smtClean="0"/>
              <a:t> Choi, Jin Sun, </a:t>
            </a:r>
            <a:r>
              <a:rPr lang="en-US" sz="3000" dirty="0" err="1" smtClean="0"/>
              <a:t>Hui</a:t>
            </a:r>
            <a:r>
              <a:rPr lang="en-US" sz="3000" dirty="0" smtClean="0"/>
              <a:t> Wang, </a:t>
            </a:r>
            <a:r>
              <a:rPr lang="en-US" sz="3000" dirty="0" err="1" smtClean="0"/>
              <a:t>Onur</a:t>
            </a:r>
            <a:r>
              <a:rPr lang="en-US" sz="3000" dirty="0" smtClean="0"/>
              <a:t> </a:t>
            </a:r>
            <a:r>
              <a:rPr lang="en-US" sz="3000" dirty="0" err="1" smtClean="0"/>
              <a:t>Mutlu</a:t>
            </a:r>
            <a:endParaRPr lang="en-US" sz="3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1D3D9-3FE8-4025-BF66-8DAB1ABB951F}" type="slidenum">
              <a:rPr lang="en-US" altLang="en-US" smtClean="0"/>
              <a:pPr/>
              <a:t>34</a:t>
            </a:fld>
            <a:endParaRPr lang="en-US" altLang="en-US"/>
          </a:p>
        </p:txBody>
      </p:sp>
      <p:pic>
        <p:nvPicPr>
          <p:cNvPr id="5" name="Picture 4" descr="Burgundy_CMU_JPG_Logo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2400" y="4663480"/>
            <a:ext cx="3151735" cy="1138126"/>
          </a:xfrm>
          <a:prstGeom prst="rect">
            <a:avLst/>
          </a:prstGeom>
        </p:spPr>
      </p:pic>
      <p:pic>
        <p:nvPicPr>
          <p:cNvPr id="6" name="Picture 5" descr="image.imageformat.lightbox.404647511.png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46" t="21461" r="8936" b="21014"/>
          <a:stretch/>
        </p:blipFill>
        <p:spPr>
          <a:xfrm>
            <a:off x="3424374" y="5119309"/>
            <a:ext cx="2214426" cy="610971"/>
          </a:xfrm>
          <a:prstGeom prst="rect">
            <a:avLst/>
          </a:prstGeom>
        </p:spPr>
      </p:pic>
      <p:pic>
        <p:nvPicPr>
          <p:cNvPr id="7" name="Picture 6" descr="Dankook-university_Logo__4_.jpg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338" t="18153" r="15576" b="17212"/>
          <a:stretch/>
        </p:blipFill>
        <p:spPr>
          <a:xfrm>
            <a:off x="5836552" y="5044480"/>
            <a:ext cx="1326248" cy="915770"/>
          </a:xfrm>
          <a:prstGeom prst="rect">
            <a:avLst/>
          </a:prstGeom>
        </p:spPr>
      </p:pic>
      <p:pic>
        <p:nvPicPr>
          <p:cNvPr id="8" name="Picture 7" descr="buaa.jp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1400" y="4892080"/>
            <a:ext cx="1143000" cy="1143000"/>
          </a:xfrm>
          <a:prstGeom prst="rect">
            <a:avLst/>
          </a:prstGeom>
        </p:spPr>
      </p:pic>
      <p:pic>
        <p:nvPicPr>
          <p:cNvPr id="9" name="Picture 8" descr="safari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611560" y="5668144"/>
            <a:ext cx="1742087" cy="504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3961859"/>
      </p:ext>
    </p:extLst>
  </p:cSld>
  <p:clrMapOvr>
    <a:masterClrMapping/>
  </p:clrMapOvr>
  <p:transition advTm="10621"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Results: Fairness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35</a:t>
            </a:fld>
            <a:endParaRPr lang="en-US" alt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400" y="1066800"/>
            <a:ext cx="6324600" cy="379476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0" y="5078718"/>
            <a:ext cx="9144000" cy="1143000"/>
          </a:xfrm>
          <a:prstGeom prst="rect">
            <a:avLst/>
          </a:prstGeom>
          <a:solidFill>
            <a:srgbClr val="0066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bg1"/>
                </a:solidFill>
              </a:rPr>
              <a:t>UH-MEM achieves similar or better fairness </a:t>
            </a:r>
          </a:p>
          <a:p>
            <a:pPr algn="ctr"/>
            <a:r>
              <a:rPr lang="en-US" sz="2400" b="1" dirty="0" smtClean="0">
                <a:solidFill>
                  <a:schemeClr val="bg1"/>
                </a:solidFill>
              </a:rPr>
              <a:t>compared with prior proposals</a:t>
            </a:r>
            <a:endParaRPr lang="en-US" sz="2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541399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Results: Total Stall Time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36</a:t>
            </a:fld>
            <a:endParaRPr lang="en-US" alt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914400"/>
            <a:ext cx="6858000" cy="41148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0" y="5078718"/>
            <a:ext cx="9144000" cy="1143000"/>
          </a:xfrm>
          <a:prstGeom prst="rect">
            <a:avLst/>
          </a:prstGeom>
          <a:solidFill>
            <a:srgbClr val="0066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bg1"/>
                </a:solidFill>
              </a:rPr>
              <a:t>UH-MEM reduces application stall time </a:t>
            </a:r>
          </a:p>
          <a:p>
            <a:pPr algn="ctr"/>
            <a:r>
              <a:rPr lang="en-US" sz="2400" b="1" dirty="0" smtClean="0">
                <a:solidFill>
                  <a:schemeClr val="bg1"/>
                </a:solidFill>
              </a:rPr>
              <a:t>compared with prior proposals</a:t>
            </a:r>
            <a:endParaRPr lang="en-US" sz="2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973921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Results: Energy Consumption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37</a:t>
            </a:fld>
            <a:endParaRPr lang="en-US" alt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1066800"/>
            <a:ext cx="6781800" cy="406908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0" y="5181600"/>
            <a:ext cx="9144000" cy="1143000"/>
          </a:xfrm>
          <a:prstGeom prst="rect">
            <a:avLst/>
          </a:prstGeom>
          <a:solidFill>
            <a:srgbClr val="0066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bg1"/>
                </a:solidFill>
              </a:rPr>
              <a:t>UH-MEM reduces energy consumption </a:t>
            </a:r>
          </a:p>
          <a:p>
            <a:pPr algn="ctr"/>
            <a:r>
              <a:rPr lang="en-US" sz="2400" b="1" dirty="0" smtClean="0">
                <a:solidFill>
                  <a:schemeClr val="bg1"/>
                </a:solidFill>
              </a:rPr>
              <a:t>for data-intensive workloads</a:t>
            </a:r>
            <a:endParaRPr lang="en-US" sz="2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972854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pc="-100" dirty="0" smtClean="0"/>
              <a:t>Results: Sensitivity to Fast Memory Capacity</a:t>
            </a:r>
            <a:endParaRPr lang="en-US" spc="-1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38</a:t>
            </a:fld>
            <a:endParaRPr lang="en-US" alt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0" y="990600"/>
            <a:ext cx="6858000" cy="41148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0" y="5181600"/>
            <a:ext cx="9144000" cy="1143000"/>
          </a:xfrm>
          <a:prstGeom prst="rect">
            <a:avLst/>
          </a:prstGeom>
          <a:solidFill>
            <a:srgbClr val="0066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bg1"/>
                </a:solidFill>
              </a:rPr>
              <a:t>UH-MEM outperforms prior proposals </a:t>
            </a:r>
          </a:p>
          <a:p>
            <a:pPr algn="ctr"/>
            <a:r>
              <a:rPr lang="en-US" sz="2400" b="1" dirty="0" smtClean="0">
                <a:solidFill>
                  <a:schemeClr val="bg1"/>
                </a:solidFill>
              </a:rPr>
              <a:t>under different fast memory capacities</a:t>
            </a:r>
          </a:p>
        </p:txBody>
      </p:sp>
    </p:spTree>
    <p:extLst>
      <p:ext uri="{BB962C8B-B14F-4D97-AF65-F5344CB8AC3E}">
        <p14:creationId xmlns:p14="http://schemas.microsoft.com/office/powerpoint/2010/main" val="9617528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MLP Distribution for All Pages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1" y="1759160"/>
            <a:ext cx="3043445" cy="3108960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39</a:t>
            </a:fld>
            <a:endParaRPr lang="en-US" alt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0400" y="1759160"/>
            <a:ext cx="3043445" cy="310896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1759160"/>
            <a:ext cx="3043445" cy="310896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219200" y="4953000"/>
            <a:ext cx="11993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/>
              <a:t>(a) </a:t>
            </a:r>
            <a:r>
              <a:rPr lang="en-US" dirty="0" err="1" smtClean="0"/>
              <a:t>soplex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038600" y="4953000"/>
            <a:ext cx="16433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(b) </a:t>
            </a:r>
            <a:r>
              <a:rPr lang="en-US" dirty="0" err="1" smtClean="0"/>
              <a:t>xalancbmk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7087158" y="4953000"/>
            <a:ext cx="12948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/>
              <a:t>(c) YCSB-B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738161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Main Hardware Cost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40</a:t>
            </a:fld>
            <a:endParaRPr lang="en-US" alt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33" t="55333" r="9167" b="12667"/>
          <a:stretch/>
        </p:blipFill>
        <p:spPr>
          <a:xfrm>
            <a:off x="190500" y="2209800"/>
            <a:ext cx="8801100" cy="213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291828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Baseline System Parameters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41</a:t>
            </a:fld>
            <a:endParaRPr lang="en-US" alt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33" t="19333" r="50833" b="22000"/>
          <a:stretch/>
        </p:blipFill>
        <p:spPr>
          <a:xfrm>
            <a:off x="1447800" y="1066800"/>
            <a:ext cx="5867400" cy="5268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835742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Impact of Different Factors on Stall Time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>
                <a:solidFill>
                  <a:srgbClr val="0066CC"/>
                </a:solidFill>
              </a:rPr>
              <a:t>Correlation coefficients </a:t>
            </a:r>
            <a:r>
              <a:rPr lang="en-US" dirty="0" smtClean="0"/>
              <a:t>between </a:t>
            </a:r>
            <a:r>
              <a:rPr lang="en-US" dirty="0" smtClean="0">
                <a:solidFill>
                  <a:srgbClr val="0066CC"/>
                </a:solidFill>
              </a:rPr>
              <a:t>the average stall time per page</a:t>
            </a:r>
            <a:r>
              <a:rPr lang="en-US" dirty="0" smtClean="0"/>
              <a:t> and </a:t>
            </a:r>
            <a:r>
              <a:rPr lang="en-US" dirty="0" smtClean="0">
                <a:solidFill>
                  <a:srgbClr val="0066CC"/>
                </a:solidFill>
              </a:rPr>
              <a:t>different factors</a:t>
            </a:r>
            <a:r>
              <a:rPr lang="en-US" dirty="0" smtClean="0"/>
              <a:t> (AF: access frequency; RBL: row buffer locality; MLP: memory level parallelism)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42</a:t>
            </a:fld>
            <a:endParaRPr lang="en-US" alt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46" t="36083" r="54027" b="50229"/>
          <a:stretch/>
        </p:blipFill>
        <p:spPr>
          <a:xfrm>
            <a:off x="228600" y="2895600"/>
            <a:ext cx="8610600" cy="213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646517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Migration Threshold Determination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28600" y="533400"/>
                <a:ext cx="8686800" cy="5339680"/>
              </a:xfrm>
            </p:spPr>
            <p:txBody>
              <a:bodyPr/>
              <a:lstStyle/>
              <a:p>
                <a:pPr marL="0" lvl="1" indent="0">
                  <a:buClr>
                    <a:schemeClr val="accent1"/>
                  </a:buClr>
                  <a:buSzPct val="65000"/>
                  <a:buNone/>
                </a:pPr>
                <a:endParaRPr lang="en-US" dirty="0" smtClean="0"/>
              </a:p>
              <a:p>
                <a:r>
                  <a:rPr lang="en-US" dirty="0" smtClean="0"/>
                  <a:t>Use hill climbing to determine the threshold</a:t>
                </a:r>
              </a:p>
              <a:p>
                <a:r>
                  <a:rPr lang="en-US" dirty="0" smtClean="0"/>
                  <a:t>At the end of the current period, </a:t>
                </a:r>
              </a:p>
              <a:p>
                <a:pPr marL="0" indent="0">
                  <a:buNone/>
                </a:pPr>
                <a:r>
                  <a:rPr lang="en-US" dirty="0"/>
                  <a:t> </a:t>
                </a:r>
                <a:r>
                  <a:rPr lang="en-US" dirty="0" smtClean="0"/>
                  <a:t>   compare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200" b="0" i="1" smtClean="0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sz="2200" b="0" i="1" smtClean="0">
                            <a:latin typeface="Cambria Math" charset="0"/>
                          </a:rPr>
                          <m:t>𝑃𝑒𝑟𝑓𝑜𝑟𝑚𝑎𝑛𝑐𝑒</m:t>
                        </m:r>
                      </m:e>
                      <m:sub>
                        <m:r>
                          <a:rPr lang="en-US" sz="2200" b="0" i="1" smtClean="0">
                            <a:latin typeface="Cambria Math" charset="0"/>
                          </a:rPr>
                          <m:t>𝐶𝑢𝑟𝑟𝑒𝑛𝑡</m:t>
                        </m:r>
                        <m:r>
                          <a:rPr lang="en-US" sz="2200" b="0" i="1" smtClean="0">
                            <a:latin typeface="Cambria Math" charset="0"/>
                          </a:rPr>
                          <m:t> </m:t>
                        </m:r>
                        <m:r>
                          <a:rPr lang="en-US" sz="2200" b="0" i="1" smtClean="0">
                            <a:latin typeface="Cambria Math" charset="0"/>
                          </a:rPr>
                          <m:t>𝑃𝑒𝑟𝑖𝑜𝑑</m:t>
                        </m:r>
                      </m:sub>
                    </m:sSub>
                  </m:oMath>
                </a14:m>
                <a:r>
                  <a:rPr lang="en-US" dirty="0" smtClean="0"/>
                  <a:t> with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200" i="1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sz="2200" i="1">
                            <a:latin typeface="Cambria Math" charset="0"/>
                          </a:rPr>
                          <m:t>𝑃𝑒𝑟𝑓𝑜𝑟𝑚𝑎𝑛𝑐𝑒</m:t>
                        </m:r>
                      </m:e>
                      <m:sub>
                        <m:r>
                          <a:rPr lang="en-US" sz="2200" b="0" i="1" smtClean="0">
                            <a:latin typeface="Cambria Math" charset="0"/>
                          </a:rPr>
                          <m:t>𝐿𝑎𝑠𝑡</m:t>
                        </m:r>
                        <m:r>
                          <a:rPr lang="en-US" sz="2200" i="1">
                            <a:latin typeface="Cambria Math" charset="0"/>
                          </a:rPr>
                          <m:t> </m:t>
                        </m:r>
                        <m:r>
                          <a:rPr lang="en-US" sz="2200" i="1">
                            <a:latin typeface="Cambria Math" charset="0"/>
                          </a:rPr>
                          <m:t>𝑃𝑒𝑟𝑖𝑜𝑑</m:t>
                        </m:r>
                      </m:sub>
                    </m:sSub>
                  </m:oMath>
                </a14:m>
                <a:endParaRPr lang="en-US" sz="2200" dirty="0" smtClean="0"/>
              </a:p>
              <a:p>
                <a:r>
                  <a:rPr lang="en-US" dirty="0" smtClean="0"/>
                  <a:t>If the system performance improves,</a:t>
                </a:r>
              </a:p>
              <a:p>
                <a:pPr lvl="1"/>
                <a:r>
                  <a:rPr lang="en-US" sz="2400" dirty="0"/>
                  <a:t>t</a:t>
                </a:r>
                <a:r>
                  <a:rPr lang="en-US" sz="2400" dirty="0" smtClean="0"/>
                  <a:t>he threshold adjustment at the end of last period benefits system performance</a:t>
                </a:r>
              </a:p>
              <a:p>
                <a:pPr lvl="1"/>
                <a:r>
                  <a:rPr lang="en-US" sz="2400" dirty="0" smtClean="0"/>
                  <a:t>adjust the threshold in the same direction</a:t>
                </a:r>
              </a:p>
              <a:p>
                <a:r>
                  <a:rPr lang="en-US" dirty="0" smtClean="0"/>
                  <a:t>Otherwise, </a:t>
                </a:r>
              </a:p>
              <a:p>
                <a:pPr lvl="1"/>
                <a:r>
                  <a:rPr lang="en-US" sz="2400" dirty="0" smtClean="0"/>
                  <a:t>adjust the threshold in the opposite direction</a:t>
                </a:r>
                <a:endParaRPr lang="en-US" sz="24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8600" y="533400"/>
                <a:ext cx="8686800" cy="5339680"/>
              </a:xfrm>
              <a:blipFill rotWithShape="0">
                <a:blip r:embed="rId2"/>
                <a:stretch>
                  <a:fillRect l="-2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43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9158970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Overall UH-MEM Mechanism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908721"/>
            <a:ext cx="9067800" cy="5339680"/>
          </a:xfrm>
        </p:spPr>
        <p:txBody>
          <a:bodyPr/>
          <a:lstStyle/>
          <a:p>
            <a:r>
              <a:rPr lang="en-US" dirty="0" smtClean="0"/>
              <a:t>Period-based approach - each period has a migration threshold</a:t>
            </a:r>
          </a:p>
          <a:p>
            <a:r>
              <a:rPr lang="en-US" dirty="0" smtClean="0"/>
              <a:t>Action 1: Recalculate the page’s utility</a:t>
            </a:r>
          </a:p>
          <a:p>
            <a:r>
              <a:rPr lang="en-US" dirty="0" smtClean="0"/>
              <a:t>Action 2: Compare the page’s utility with the migration threshold, and decide whether to migrate</a:t>
            </a:r>
          </a:p>
          <a:p>
            <a:r>
              <a:rPr lang="en-US" dirty="0" smtClean="0"/>
              <a:t>Action 3: Adjust the migration threshold at the end of a quantum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44</a:t>
            </a:fld>
            <a:endParaRPr lang="en-US" altLang="en-US"/>
          </a:p>
        </p:txBody>
      </p:sp>
      <p:sp>
        <p:nvSpPr>
          <p:cNvPr id="7" name="Rectangle 6"/>
          <p:cNvSpPr/>
          <p:nvPr/>
        </p:nvSpPr>
        <p:spPr>
          <a:xfrm>
            <a:off x="711641" y="5464365"/>
            <a:ext cx="2183959" cy="1165035"/>
          </a:xfrm>
          <a:prstGeom prst="rect">
            <a:avLst/>
          </a:prstGeom>
          <a:solidFill>
            <a:schemeClr val="accent3">
              <a:lumMod val="95000"/>
            </a:schemeClr>
          </a:solidFill>
          <a:ln w="76200">
            <a:solidFill>
              <a:srgbClr val="009900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5740841" y="5464365"/>
            <a:ext cx="2260159" cy="1165035"/>
          </a:xfrm>
          <a:prstGeom prst="rect">
            <a:avLst/>
          </a:prstGeom>
          <a:solidFill>
            <a:schemeClr val="accent3">
              <a:lumMod val="95000"/>
            </a:schemeClr>
          </a:solidFill>
          <a:ln w="76200">
            <a:solidFill>
              <a:srgbClr val="99CC00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1086449" y="5779391"/>
            <a:ext cx="165442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latin typeface="Times New Roman"/>
                <a:cs typeface="Times New Roman"/>
              </a:rPr>
              <a:t>Memory A </a:t>
            </a:r>
            <a:endParaRPr lang="en-US" sz="2400" b="1" dirty="0">
              <a:latin typeface="Times New Roman"/>
              <a:cs typeface="Times New Roman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096000" y="5795200"/>
            <a:ext cx="159370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latin typeface="Times New Roman"/>
                <a:cs typeface="Times New Roman"/>
              </a:rPr>
              <a:t>Memory B</a:t>
            </a:r>
            <a:endParaRPr lang="en-US" sz="2400" b="1" dirty="0">
              <a:latin typeface="Times New Roman"/>
              <a:cs typeface="Times New Roman"/>
            </a:endParaRPr>
          </a:p>
        </p:txBody>
      </p:sp>
      <p:cxnSp>
        <p:nvCxnSpPr>
          <p:cNvPr id="13" name="Straight Connector 12"/>
          <p:cNvCxnSpPr/>
          <p:nvPr/>
        </p:nvCxnSpPr>
        <p:spPr>
          <a:xfrm flipH="1">
            <a:off x="1777780" y="4838123"/>
            <a:ext cx="345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3136345" y="4800600"/>
            <a:ext cx="27113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>
                <a:solidFill>
                  <a:srgbClr val="FF0000"/>
                </a:solidFill>
              </a:rPr>
              <a:t>Compare &amp; Decide</a:t>
            </a:r>
          </a:p>
        </p:txBody>
      </p:sp>
      <p:sp>
        <p:nvSpPr>
          <p:cNvPr id="15" name="Left Arrow 14"/>
          <p:cNvSpPr/>
          <p:nvPr/>
        </p:nvSpPr>
        <p:spPr>
          <a:xfrm>
            <a:off x="3581400" y="6019800"/>
            <a:ext cx="1371600" cy="381000"/>
          </a:xfrm>
          <a:prstGeom prst="lef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4114800" y="5562600"/>
            <a:ext cx="366882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0" dirty="0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157922" y="5562600"/>
            <a:ext cx="1524000" cy="228600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6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831164" y="4267200"/>
            <a:ext cx="333745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>
                <a:solidFill>
                  <a:srgbClr val="FF0000"/>
                </a:solidFill>
              </a:rPr>
              <a:t>Recalculate Page Utility</a:t>
            </a:r>
          </a:p>
        </p:txBody>
      </p:sp>
      <p:cxnSp>
        <p:nvCxnSpPr>
          <p:cNvPr id="33" name="Straight Connector 32"/>
          <p:cNvCxnSpPr/>
          <p:nvPr/>
        </p:nvCxnSpPr>
        <p:spPr>
          <a:xfrm flipH="1" flipV="1">
            <a:off x="1877221" y="4267200"/>
            <a:ext cx="2601" cy="1197166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 flipV="1">
            <a:off x="6832820" y="4292264"/>
            <a:ext cx="0" cy="1172101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2406822" y="2743200"/>
            <a:ext cx="430111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000" dirty="0" smtClean="0">
                <a:solidFill>
                  <a:srgbClr val="FF0000"/>
                </a:solidFill>
              </a:rPr>
              <a:t> </a:t>
            </a:r>
          </a:p>
          <a:p>
            <a:pPr algn="ctr"/>
            <a:r>
              <a:rPr lang="en-US" sz="2400" dirty="0">
                <a:solidFill>
                  <a:srgbClr val="FF0000"/>
                </a:solidFill>
              </a:rPr>
              <a:t>A</a:t>
            </a:r>
            <a:r>
              <a:rPr lang="en-US" sz="2400" dirty="0" smtClean="0">
                <a:solidFill>
                  <a:srgbClr val="FF0000"/>
                </a:solidFill>
              </a:rPr>
              <a:t>djust the migration threshold</a:t>
            </a:r>
          </a:p>
        </p:txBody>
      </p:sp>
      <p:sp>
        <p:nvSpPr>
          <p:cNvPr id="5" name="Rectangle 4"/>
          <p:cNvSpPr/>
          <p:nvPr/>
        </p:nvSpPr>
        <p:spPr>
          <a:xfrm>
            <a:off x="990600" y="6179220"/>
            <a:ext cx="177324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latin typeface="Times New Roman"/>
                <a:cs typeface="Times New Roman"/>
              </a:rPr>
              <a:t>(</a:t>
            </a:r>
            <a:r>
              <a:rPr lang="en-US" sz="2400" dirty="0">
                <a:solidFill>
                  <a:schemeClr val="accent6"/>
                </a:solidFill>
                <a:latin typeface="Times New Roman"/>
                <a:cs typeface="Times New Roman"/>
              </a:rPr>
              <a:t>Fast</a:t>
            </a:r>
            <a:r>
              <a:rPr lang="en-US" sz="2400" dirty="0">
                <a:latin typeface="Times New Roman"/>
                <a:cs typeface="Times New Roman"/>
              </a:rPr>
              <a:t>, </a:t>
            </a:r>
            <a:r>
              <a:rPr lang="en-US" sz="2400" dirty="0">
                <a:solidFill>
                  <a:srgbClr val="FF0000"/>
                </a:solidFill>
                <a:latin typeface="Times New Roman"/>
                <a:cs typeface="Times New Roman"/>
              </a:rPr>
              <a:t>Small</a:t>
            </a:r>
            <a:r>
              <a:rPr lang="en-US" sz="2400" dirty="0">
                <a:latin typeface="Times New Roman"/>
                <a:cs typeface="Times New Roman"/>
              </a:rPr>
              <a:t>)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960647" y="6151457"/>
            <a:ext cx="188795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>
                <a:latin typeface="Times New Roman"/>
                <a:cs typeface="Times New Roman"/>
              </a:rPr>
              <a:t>(</a:t>
            </a:r>
            <a:r>
              <a:rPr lang="en-US" sz="2400" dirty="0" smtClean="0">
                <a:solidFill>
                  <a:schemeClr val="accent6"/>
                </a:solidFill>
                <a:latin typeface="Times New Roman"/>
                <a:cs typeface="Times New Roman"/>
              </a:rPr>
              <a:t>Large</a:t>
            </a:r>
            <a:r>
              <a:rPr lang="en-US" sz="2400" dirty="0" smtClean="0">
                <a:latin typeface="Times New Roman"/>
                <a:cs typeface="Times New Roman"/>
              </a:rPr>
              <a:t>, </a:t>
            </a:r>
            <a:r>
              <a:rPr lang="en-US" sz="24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Slow</a:t>
            </a:r>
            <a:r>
              <a:rPr lang="en-US" sz="2400" dirty="0" smtClean="0">
                <a:latin typeface="Times New Roman"/>
                <a:cs typeface="Times New Roman"/>
              </a:rPr>
              <a:t>)</a:t>
            </a:r>
            <a:endParaRPr lang="en-US" sz="2400" dirty="0">
              <a:latin typeface="Times New Roman"/>
              <a:cs typeface="Times New Roman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1673612" y="3908691"/>
            <a:ext cx="5569209" cy="434709"/>
          </a:xfrm>
          <a:prstGeom prst="rect">
            <a:avLst/>
          </a:prstGeom>
          <a:solidFill>
            <a:srgbClr val="002060"/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Memory Controllers</a:t>
            </a:r>
            <a:endParaRPr lang="en-US" sz="2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994852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2.22222E-6 C 0.04688 -0.11158 0.09392 -0.22292 0.00278 -0.27037 C -0.08837 -0.31783 -0.45486 -0.32871 -0.54722 -0.28519 C -0.63958 -0.24167 -0.55121 -0.05533 -0.55139 -0.00926 " pathEditMode="relative" rAng="0" ptsTypes="AAAA">
                                      <p:cBhvr>
                                        <p:cTn id="31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736" y="-1564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6" grpId="0"/>
      <p:bldP spid="16" grpId="1"/>
      <p:bldP spid="17" grpId="0" animBg="1"/>
      <p:bldP spid="17" grpId="1" animBg="1"/>
      <p:bldP spid="18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UH-MEM: Putting </a:t>
            </a:r>
            <a:r>
              <a:rPr lang="en-US" dirty="0"/>
              <a:t>I</a:t>
            </a:r>
            <a:r>
              <a:rPr lang="en-US" dirty="0" smtClean="0"/>
              <a:t>t </a:t>
            </a:r>
            <a:r>
              <a:rPr lang="en-US" dirty="0"/>
              <a:t>A</a:t>
            </a:r>
            <a:r>
              <a:rPr lang="en-US" dirty="0" smtClean="0"/>
              <a:t>ll Together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45</a:t>
            </a:fld>
            <a:endParaRPr lang="en-US" alt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t="27335" r="9167" b="20666"/>
          <a:stretch/>
        </p:blipFill>
        <p:spPr>
          <a:xfrm>
            <a:off x="1371600" y="1184988"/>
            <a:ext cx="6553200" cy="52158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291302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Edge">
  <a:themeElements>
    <a:clrScheme name="Custom 1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3399FF"/>
      </a:hlink>
      <a:folHlink>
        <a:srgbClr val="3399FF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2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3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4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5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21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23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6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13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8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2.xml><?xml version="1.0" encoding="utf-8"?>
<a:theme xmlns:a="http://schemas.openxmlformats.org/drawingml/2006/main" name="9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3.xml><?xml version="1.0" encoding="utf-8"?>
<a:theme xmlns:a="http://schemas.openxmlformats.org/drawingml/2006/main" name="10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2932</Words>
  <Application>Microsoft Macintosh PowerPoint</Application>
  <PresentationFormat>On-screen Show (4:3)</PresentationFormat>
  <Paragraphs>585</Paragraphs>
  <Slides>45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13</vt:i4>
      </vt:variant>
      <vt:variant>
        <vt:lpstr>Slide Titles</vt:lpstr>
      </vt:variant>
      <vt:variant>
        <vt:i4>45</vt:i4>
      </vt:variant>
    </vt:vector>
  </HeadingPairs>
  <TitlesOfParts>
    <vt:vector size="64" baseType="lpstr">
      <vt:lpstr>Calibri</vt:lpstr>
      <vt:lpstr>Cambria Math</vt:lpstr>
      <vt:lpstr>Garamond</vt:lpstr>
      <vt:lpstr>Tahoma</vt:lpstr>
      <vt:lpstr>Times New Roman</vt:lpstr>
      <vt:lpstr>Wingdings</vt:lpstr>
      <vt:lpstr>Edge</vt:lpstr>
      <vt:lpstr>1_Edge</vt:lpstr>
      <vt:lpstr>2_Edge</vt:lpstr>
      <vt:lpstr>3_Edge</vt:lpstr>
      <vt:lpstr>4_Edge</vt:lpstr>
      <vt:lpstr>5_Edge</vt:lpstr>
      <vt:lpstr>21_Edge</vt:lpstr>
      <vt:lpstr>23_Edge</vt:lpstr>
      <vt:lpstr>6_Edge</vt:lpstr>
      <vt:lpstr>13_Edge</vt:lpstr>
      <vt:lpstr>8_Edge</vt:lpstr>
      <vt:lpstr>9_Edge</vt:lpstr>
      <vt:lpstr>10_Edge</vt:lpstr>
      <vt:lpstr>UH-MEM: Utility-Based Hybrid Memory Management</vt:lpstr>
      <vt:lpstr>Executive Summary</vt:lpstr>
      <vt:lpstr>Outline</vt:lpstr>
      <vt:lpstr>State-of-the-Art Memory Technologies</vt:lpstr>
      <vt:lpstr>Hybrid Memory System</vt:lpstr>
      <vt:lpstr>Hybrid Memory System: Background</vt:lpstr>
      <vt:lpstr>Hybrid Memory System: Problem</vt:lpstr>
      <vt:lpstr>Outline</vt:lpstr>
      <vt:lpstr>Existing Solutions</vt:lpstr>
      <vt:lpstr>Weaknesses of Existing Solutions</vt:lpstr>
      <vt:lpstr>Importance of Memory-Level Parallelism</vt:lpstr>
      <vt:lpstr>Outline</vt:lpstr>
      <vt:lpstr>Our Goal</vt:lpstr>
      <vt:lpstr>Utility-Based Hybrid Memory Management</vt:lpstr>
      <vt:lpstr>Outline</vt:lpstr>
      <vt:lpstr>Key Mechanisms of UH-MEM</vt:lpstr>
      <vt:lpstr>Key Mechanisms of UH-MEM</vt:lpstr>
      <vt:lpstr>Estimating Application Stall Time Reduction</vt:lpstr>
      <vt:lpstr>Calculating Total Access Latency Reduction</vt:lpstr>
      <vt:lpstr>Estimating Application Stall Time Reduction</vt:lpstr>
      <vt:lpstr>Calculating Stall Time Reduction</vt:lpstr>
      <vt:lpstr>Key Mechanisms of UH-MEM</vt:lpstr>
      <vt:lpstr>Estimating Application Performance Sensitivity</vt:lpstr>
      <vt:lpstr>Estimating Application Performance Sensitivity</vt:lpstr>
      <vt:lpstr>Key Mechanisms of UH-MEM</vt:lpstr>
      <vt:lpstr>Outline</vt:lpstr>
      <vt:lpstr>System Configuration</vt:lpstr>
      <vt:lpstr>Benchmarks</vt:lpstr>
      <vt:lpstr>Results: System Performance</vt:lpstr>
      <vt:lpstr>Results: Sensitivity to Slow Memory Latency</vt:lpstr>
      <vt:lpstr>More Results in the Paper</vt:lpstr>
      <vt:lpstr>Outline</vt:lpstr>
      <vt:lpstr>Conclusion</vt:lpstr>
      <vt:lpstr>UH-MEM: Utility-Based Hybrid Memory Management</vt:lpstr>
      <vt:lpstr>Results: Fairness</vt:lpstr>
      <vt:lpstr>Results: Total Stall Time</vt:lpstr>
      <vt:lpstr>Results: Energy Consumption</vt:lpstr>
      <vt:lpstr>Results: Sensitivity to Fast Memory Capacity</vt:lpstr>
      <vt:lpstr>MLP Distribution for All Pages</vt:lpstr>
      <vt:lpstr>Main Hardware Cost</vt:lpstr>
      <vt:lpstr>Baseline System Parameters</vt:lpstr>
      <vt:lpstr>Impact of Different Factors on Stall Time</vt:lpstr>
      <vt:lpstr>Migration Threshold Determination</vt:lpstr>
      <vt:lpstr>Overall UH-MEM Mechanism</vt:lpstr>
      <vt:lpstr>UH-MEM: Putting It All Together</vt:lpstr>
    </vt:vector>
  </TitlesOfParts>
  <LinksUpToDate>false</LinksUpToDate>
  <SharedDoc>false</SharedDoc>
  <HyperlinksChanged>false</HyperlinksChanged>
  <AppVersion>15.0033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2010-11-14T20:49:44Z</dcterms:created>
  <dcterms:modified xsi:type="dcterms:W3CDTF">2017-09-07T01:50:17Z</dcterms:modified>
</cp:coreProperties>
</file>