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26.xml" ContentType="application/vnd.openxmlformats-officedocument.presentationml.notesSlide+xml"/>
  <Override PartName="/ppt/charts/chart4.xml" ContentType="application/vnd.openxmlformats-officedocument.drawingml.chart+xml"/>
  <Override PartName="/ppt/theme/themeOverride1.xml" ContentType="application/vnd.openxmlformats-officedocument.themeOverr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  <Override PartName="/ppt/charts/style4.xml" ContentType="application/vnd.ms-office.chartstyle+xml"/>
  <Override PartName="/ppt/charts/colors4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7" r:id="rId31"/>
    <p:sldId id="286" r:id="rId32"/>
    <p:sldId id="289" r:id="rId33"/>
    <p:sldId id="290" r:id="rId34"/>
    <p:sldId id="293" r:id="rId35"/>
    <p:sldId id="292" r:id="rId36"/>
    <p:sldId id="291" r:id="rId37"/>
    <p:sldId id="294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784" autoAdjust="0"/>
    <p:restoredTop sz="64663"/>
  </p:normalViewPr>
  <p:slideViewPr>
    <p:cSldViewPr snapToGrid="0">
      <p:cViewPr>
        <p:scale>
          <a:sx n="70" d="100"/>
          <a:sy n="70" d="100"/>
        </p:scale>
        <p:origin x="-1896" y="-3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notesMaster" Target="notesMasters/notesMaster1.xml"/><Relationship Id="rId40" Type="http://schemas.openxmlformats.org/officeDocument/2006/relationships/printerSettings" Target="printerSettings/printerSettings1.bin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vboxsrv\vm-shared\sigmetrics2016_VLDRAM\latency_trend_talk.xlsx" TargetMode="External"/><Relationship Id="rId2" Type="http://schemas.microsoft.com/office/2011/relationships/chartStyle" Target="style1.xml"/><Relationship Id="rId3" Type="http://schemas.microsoft.com/office/2011/relationships/chartColorStyle" Target="colors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localhost\Users\kevincha\Downloads\talk_stacked_bar.xlsx" TargetMode="External"/><Relationship Id="rId2" Type="http://schemas.microsoft.com/office/2011/relationships/chartStyle" Target="style2.xml"/><Relationship Id="rId3" Type="http://schemas.microsoft.com/office/2011/relationships/chartColorStyle" Target="colors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localhost\Users\kevincha\Downloads\talk_stacked_bar.xlsx" TargetMode="External"/><Relationship Id="rId2" Type="http://schemas.microsoft.com/office/2011/relationships/chartStyle" Target="style3.xml"/><Relationship Id="rId3" Type="http://schemas.microsoft.com/office/2011/relationships/chartColorStyle" Target="colors3.xm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4" Type="http://schemas.microsoft.com/office/2011/relationships/chartColorStyle" Target="colors4.xml"/><Relationship Id="rId1" Type="http://schemas.openxmlformats.org/officeDocument/2006/relationships/themeOverride" Target="../theme/themeOverride1.xml"/><Relationship Id="rId2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9445352349824"/>
          <c:y val="0.160714805802904"/>
          <c:w val="0.80688295448918"/>
          <c:h val="0.672701532504297"/>
        </c:manualLayout>
      </c:layout>
      <c:lineChart>
        <c:grouping val="standard"/>
        <c:varyColors val="0"/>
        <c:ser>
          <c:idx val="4"/>
          <c:order val="0"/>
          <c:tx>
            <c:strRef>
              <c:f>Trend!$N$56</c:f>
              <c:strCache>
                <c:ptCount val="1"/>
                <c:pt idx="0">
                  <c:v>Capacity</c:v>
                </c:pt>
              </c:strCache>
            </c:strRef>
          </c:tx>
          <c:spPr>
            <a:ln w="3810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accent4">
                  <a:lumMod val="60000"/>
                </a:schemeClr>
              </a:solidFill>
              <a:ln w="9525">
                <a:solidFill>
                  <a:schemeClr val="accent4">
                    <a:lumMod val="60000"/>
                  </a:schemeClr>
                </a:solidFill>
              </a:ln>
              <a:effectLst/>
            </c:spPr>
          </c:marker>
          <c:cat>
            <c:numRef>
              <c:f>Trend!$O$51:$V$51</c:f>
              <c:numCache>
                <c:formatCode>General</c:formatCode>
                <c:ptCount val="8"/>
                <c:pt idx="0">
                  <c:v>1999.0</c:v>
                </c:pt>
                <c:pt idx="1">
                  <c:v>2003.0</c:v>
                </c:pt>
                <c:pt idx="2">
                  <c:v>2006.0</c:v>
                </c:pt>
                <c:pt idx="3">
                  <c:v>2008.0</c:v>
                </c:pt>
                <c:pt idx="4">
                  <c:v>2011.0</c:v>
                </c:pt>
                <c:pt idx="5">
                  <c:v>2013.0</c:v>
                </c:pt>
                <c:pt idx="6">
                  <c:v>2014.0</c:v>
                </c:pt>
                <c:pt idx="7">
                  <c:v>2015.0</c:v>
                </c:pt>
              </c:numCache>
            </c:numRef>
          </c:cat>
          <c:val>
            <c:numRef>
              <c:f>Trend!$O$56:$V$56</c:f>
              <c:numCache>
                <c:formatCode>General</c:formatCode>
                <c:ptCount val="8"/>
                <c:pt idx="0">
                  <c:v>1.0</c:v>
                </c:pt>
                <c:pt idx="1">
                  <c:v>2.0</c:v>
                </c:pt>
                <c:pt idx="2">
                  <c:v>4.0</c:v>
                </c:pt>
                <c:pt idx="3">
                  <c:v>8.0</c:v>
                </c:pt>
                <c:pt idx="4">
                  <c:v>16.0</c:v>
                </c:pt>
                <c:pt idx="5">
                  <c:v>32.0</c:v>
                </c:pt>
                <c:pt idx="6">
                  <c:v>64.0</c:v>
                </c:pt>
                <c:pt idx="7">
                  <c:v>64.0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F1C-4E61-BDBC-8872A693C880}"/>
            </c:ext>
          </c:extLst>
        </c:ser>
        <c:ser>
          <c:idx val="3"/>
          <c:order val="1"/>
          <c:tx>
            <c:strRef>
              <c:f>Trend!$N$55</c:f>
              <c:strCache>
                <c:ptCount val="1"/>
                <c:pt idx="0">
                  <c:v>Bandwidth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Trend!$O$51:$V$51</c:f>
              <c:numCache>
                <c:formatCode>General</c:formatCode>
                <c:ptCount val="8"/>
                <c:pt idx="0">
                  <c:v>1999.0</c:v>
                </c:pt>
                <c:pt idx="1">
                  <c:v>2003.0</c:v>
                </c:pt>
                <c:pt idx="2">
                  <c:v>2006.0</c:v>
                </c:pt>
                <c:pt idx="3">
                  <c:v>2008.0</c:v>
                </c:pt>
                <c:pt idx="4">
                  <c:v>2011.0</c:v>
                </c:pt>
                <c:pt idx="5">
                  <c:v>2013.0</c:v>
                </c:pt>
                <c:pt idx="6">
                  <c:v>2014.0</c:v>
                </c:pt>
                <c:pt idx="7">
                  <c:v>2015.0</c:v>
                </c:pt>
              </c:numCache>
            </c:numRef>
          </c:cat>
          <c:val>
            <c:numRef>
              <c:f>Trend!$O$55:$V$55</c:f>
              <c:numCache>
                <c:formatCode>General</c:formatCode>
                <c:ptCount val="8"/>
                <c:pt idx="0">
                  <c:v>1.0</c:v>
                </c:pt>
                <c:pt idx="1">
                  <c:v>3.007518796992481</c:v>
                </c:pt>
                <c:pt idx="2">
                  <c:v>6.015037593984962</c:v>
                </c:pt>
                <c:pt idx="3">
                  <c:v>8.01503759398497</c:v>
                </c:pt>
                <c:pt idx="4">
                  <c:v>10.02255639097745</c:v>
                </c:pt>
                <c:pt idx="5">
                  <c:v>12.03007518796992</c:v>
                </c:pt>
                <c:pt idx="6">
                  <c:v>14.03007518796992</c:v>
                </c:pt>
                <c:pt idx="7">
                  <c:v>16.03759398496241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3F1C-4E61-BDBC-8872A693C880}"/>
            </c:ext>
          </c:extLst>
        </c:ser>
        <c:ser>
          <c:idx val="2"/>
          <c:order val="2"/>
          <c:tx>
            <c:strRef>
              <c:f>Trend!$N$57</c:f>
              <c:strCache>
                <c:ptCount val="1"/>
                <c:pt idx="0">
                  <c:v>Latency</c:v>
                </c:pt>
              </c:strCache>
            </c:strRef>
          </c:tx>
          <c:spPr>
            <a:ln w="381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numRef>
              <c:f>Trend!$O$51:$V$51</c:f>
              <c:numCache>
                <c:formatCode>General</c:formatCode>
                <c:ptCount val="8"/>
                <c:pt idx="0">
                  <c:v>1999.0</c:v>
                </c:pt>
                <c:pt idx="1">
                  <c:v>2003.0</c:v>
                </c:pt>
                <c:pt idx="2">
                  <c:v>2006.0</c:v>
                </c:pt>
                <c:pt idx="3">
                  <c:v>2008.0</c:v>
                </c:pt>
                <c:pt idx="4">
                  <c:v>2011.0</c:v>
                </c:pt>
                <c:pt idx="5">
                  <c:v>2013.0</c:v>
                </c:pt>
                <c:pt idx="6">
                  <c:v>2014.0</c:v>
                </c:pt>
                <c:pt idx="7">
                  <c:v>2015.0</c:v>
                </c:pt>
              </c:numCache>
            </c:numRef>
          </c:cat>
          <c:val>
            <c:numRef>
              <c:f>Trend!$O$58:$V$58</c:f>
              <c:numCache>
                <c:formatCode>General</c:formatCode>
                <c:ptCount val="8"/>
                <c:pt idx="0">
                  <c:v>1.0</c:v>
                </c:pt>
                <c:pt idx="1">
                  <c:v>1.0</c:v>
                </c:pt>
                <c:pt idx="2">
                  <c:v>1.043478260869565</c:v>
                </c:pt>
                <c:pt idx="3">
                  <c:v>1.142857142857143</c:v>
                </c:pt>
                <c:pt idx="4">
                  <c:v>1.212121212121212</c:v>
                </c:pt>
                <c:pt idx="5">
                  <c:v>1.263157894736842</c:v>
                </c:pt>
                <c:pt idx="6">
                  <c:v>1.252086811352254</c:v>
                </c:pt>
                <c:pt idx="7">
                  <c:v>1.274968125796855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3F1C-4E61-BDBC-8872A693C8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968260568"/>
        <c:axId val="-1968577112"/>
        <c:extLst xmlns:c16r2="http://schemas.microsoft.com/office/drawing/2015/06/chart"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Trend!$N$52</c15:sqref>
                        </c15:formulaRef>
                      </c:ext>
                    </c:extLst>
                    <c:strCache>
                      <c:ptCount val="1"/>
                      <c:pt idx="0">
                        <c:v>Activation</c:v>
                      </c:pt>
                    </c:strCache>
                  </c:strRef>
                </c:tx>
                <c:spPr>
                  <a:ln w="28575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circle"/>
                  <c:size val="14"/>
                  <c:spPr>
                    <a:solidFill>
                      <a:schemeClr val="accent2"/>
                    </a:solidFill>
                    <a:ln w="9525">
                      <a:solidFill>
                        <a:schemeClr val="accent2"/>
                      </a:solidFill>
                    </a:ln>
                    <a:effectLst/>
                  </c:spPr>
                </c:marker>
                <c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Trend!$O$51:$V$51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1999.0</c:v>
                      </c:pt>
                      <c:pt idx="1">
                        <c:v>2003.0</c:v>
                      </c:pt>
                      <c:pt idx="2">
                        <c:v>2006.0</c:v>
                      </c:pt>
                      <c:pt idx="3">
                        <c:v>2008.0</c:v>
                      </c:pt>
                      <c:pt idx="4">
                        <c:v>2011.0</c:v>
                      </c:pt>
                      <c:pt idx="5">
                        <c:v>2013.0</c:v>
                      </c:pt>
                      <c:pt idx="6">
                        <c:v>2014.0</c:v>
                      </c:pt>
                      <c:pt idx="7">
                        <c:v>2015.0</c:v>
                      </c:pt>
                    </c:numCache>
                  </c:numRef>
                </c:cat>
                <c:val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Trend!$O$52:$V$52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1.0</c:v>
                      </c:pt>
                      <c:pt idx="1">
                        <c:v>1.0</c:v>
                      </c:pt>
                      <c:pt idx="2">
                        <c:v>1.0</c:v>
                      </c:pt>
                      <c:pt idx="3">
                        <c:v>1.0</c:v>
                      </c:pt>
                      <c:pt idx="4">
                        <c:v>0.9</c:v>
                      </c:pt>
                      <c:pt idx="5">
                        <c:v>0.833333333333333</c:v>
                      </c:pt>
                      <c:pt idx="6">
                        <c:v>0.928</c:v>
                      </c:pt>
                      <c:pt idx="7">
                        <c:v>0.937333333333333</c:v>
                      </c:pt>
                    </c:numCache>
                  </c:numRef>
                </c:val>
                <c:smooth val="0"/>
                <c:extLst xmlns:c16r2="http://schemas.microsoft.com/office/drawing/2015/06/chart">
                  <c:ext xmlns:c16="http://schemas.microsoft.com/office/drawing/2014/chart" uri="{C3380CC4-5D6E-409C-BE32-E72D297353CC}">
                    <c16:uniqueId val="{00000003-3F1C-4E61-BDBC-8872A693C880}"/>
                  </c:ext>
                </c:extLst>
              </c15:ser>
            </c15:filteredLineSeries>
            <c15:filteredLineSeries>
              <c15:ser>
                <c:idx val="1"/>
                <c:order val="1"/>
                <c:tx>
                  <c:strRef>
                    <c:extLst xmlns:c15="http://schemas.microsoft.com/office/drawing/2012/chart" xmlns:c16r2="http://schemas.microsoft.com/office/drawing/2015/06/chart">
                      <c:ext xmlns:c15="http://schemas.microsoft.com/office/drawing/2012/chart" uri="{02D57815-91ED-43cb-92C2-25804820EDAC}">
                        <c15:formulaRef>
                          <c15:sqref>Trend!$N$53</c15:sqref>
                        </c15:formulaRef>
                      </c:ext>
                    </c:extLst>
                    <c:strCache>
                      <c:ptCount val="1"/>
                      <c:pt idx="0">
                        <c:v>Precharge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x"/>
                  <c:size val="14"/>
                  <c:spPr>
                    <a:noFill/>
                    <a:ln w="9525">
                      <a:solidFill>
                        <a:schemeClr val="accent4"/>
                      </a:solidFill>
                    </a:ln>
                    <a:effectLst/>
                  </c:spPr>
                </c:marker>
                <c:cat>
                  <c:numRef>
                    <c:extLst xmlns:c15="http://schemas.microsoft.com/office/drawing/2012/chart" xmlns:c16r2="http://schemas.microsoft.com/office/drawing/2015/06/chart">
                      <c:ext xmlns:c15="http://schemas.microsoft.com/office/drawing/2012/chart" uri="{02D57815-91ED-43cb-92C2-25804820EDAC}">
                        <c15:formulaRef>
                          <c15:sqref>Trend!$O$51:$V$51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1999.0</c:v>
                      </c:pt>
                      <c:pt idx="1">
                        <c:v>2003.0</c:v>
                      </c:pt>
                      <c:pt idx="2">
                        <c:v>2006.0</c:v>
                      </c:pt>
                      <c:pt idx="3">
                        <c:v>2008.0</c:v>
                      </c:pt>
                      <c:pt idx="4">
                        <c:v>2011.0</c:v>
                      </c:pt>
                      <c:pt idx="5">
                        <c:v>2013.0</c:v>
                      </c:pt>
                      <c:pt idx="6">
                        <c:v>2014.0</c:v>
                      </c:pt>
                      <c:pt idx="7">
                        <c:v>2015.0</c:v>
                      </c:pt>
                    </c:numCache>
                  </c:numRef>
                </c:cat>
                <c:val>
                  <c:numRef>
                    <c:extLst xmlns:c15="http://schemas.microsoft.com/office/drawing/2012/chart" xmlns:c16r2="http://schemas.microsoft.com/office/drawing/2015/06/chart">
                      <c:ext xmlns:c15="http://schemas.microsoft.com/office/drawing/2012/chart" uri="{02D57815-91ED-43cb-92C2-25804820EDAC}">
                        <c15:formulaRef>
                          <c15:sqref>Trend!$O$53:$V$53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1.0</c:v>
                      </c:pt>
                      <c:pt idx="1">
                        <c:v>1.0</c:v>
                      </c:pt>
                      <c:pt idx="2">
                        <c:v>1.0</c:v>
                      </c:pt>
                      <c:pt idx="3">
                        <c:v>1.0</c:v>
                      </c:pt>
                      <c:pt idx="4">
                        <c:v>0.9</c:v>
                      </c:pt>
                      <c:pt idx="5">
                        <c:v>0.833333333333333</c:v>
                      </c:pt>
                      <c:pt idx="6">
                        <c:v>0.928</c:v>
                      </c:pt>
                      <c:pt idx="7">
                        <c:v>0.937333333333333</c:v>
                      </c:pt>
                    </c:numCache>
                  </c:numRef>
                </c:val>
                <c:smooth val="0"/>
                <c:extLst xmlns:c15="http://schemas.microsoft.com/office/drawing/2012/chart" xmlns:c16r2="http://schemas.microsoft.com/office/drawing/2015/06/chart">
                  <c:ext xmlns:c16="http://schemas.microsoft.com/office/drawing/2014/chart" uri="{C3380CC4-5D6E-409C-BE32-E72D297353CC}">
                    <c16:uniqueId val="{00000004-3F1C-4E61-BDBC-8872A693C880}"/>
                  </c:ext>
                </c:extLst>
              </c15:ser>
            </c15:filteredLineSeries>
          </c:ext>
        </c:extLst>
      </c:lineChart>
      <c:catAx>
        <c:axId val="-1968260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pPr>
            <a:endParaRPr lang="en-US"/>
          </a:p>
        </c:txPr>
        <c:crossAx val="-1968577112"/>
        <c:crosses val="autoZero"/>
        <c:auto val="1"/>
        <c:lblAlgn val="ctr"/>
        <c:lblOffset val="100"/>
        <c:noMultiLvlLbl val="0"/>
      </c:catAx>
      <c:valAx>
        <c:axId val="-1968577112"/>
        <c:scaling>
          <c:logBase val="10.0"/>
          <c:orientation val="minMax"/>
          <c:max val="100.0"/>
          <c:min val="1.0"/>
        </c:scaling>
        <c:delete val="0"/>
        <c:axPos val="l"/>
        <c:majorGridlines>
          <c:spPr>
            <a:ln w="19050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ill Sans MT" panose="020B0502020104020203" pitchFamily="34" charset="0"/>
                    <a:ea typeface="+mn-ea"/>
                    <a:cs typeface="+mn-cs"/>
                  </a:defRPr>
                </a:pPr>
                <a:r>
                  <a:rPr lang="en-US" sz="2800" dirty="0"/>
                  <a:t>Improvement </a:t>
                </a:r>
              </a:p>
            </c:rich>
          </c:tx>
          <c:layout>
            <c:manualLayout>
              <c:xMode val="edge"/>
              <c:yMode val="edge"/>
              <c:x val="0.0"/>
              <c:y val="0.169919561715194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pPr>
            <a:endParaRPr lang="en-US"/>
          </a:p>
        </c:txPr>
        <c:crossAx val="-1968260568"/>
        <c:crosses val="autoZero"/>
        <c:crossBetween val="between"/>
        <c:majorUnit val="10.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9505645520725"/>
          <c:y val="0.0"/>
          <c:w val="0.807091741439297"/>
          <c:h val="0.099282337620760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Gill Sans MT" panose="020B0502020104020203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>
          <a:latin typeface="Gill Sans MT" panose="020B0502020104020203" pitchFamily="34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3598731630627"/>
          <c:y val="0.16618061631185"/>
          <c:w val="0.690963800844691"/>
          <c:h val="0.528524351122776"/>
        </c:manualLayout>
      </c:layout>
      <c:barChart>
        <c:barDir val="col"/>
        <c:grouping val="percentStacked"/>
        <c:varyColors val="0"/>
        <c:ser>
          <c:idx val="2"/>
          <c:order val="0"/>
          <c:tx>
            <c:strRef>
              <c:f>Sheet1!$A$5</c:f>
              <c:strCache>
                <c:ptCount val="1"/>
                <c:pt idx="0">
                  <c:v>7.5ns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Sheet1!$B$2:$F$2</c:f>
              <c:strCache>
                <c:ptCount val="5"/>
                <c:pt idx="0">
                  <c:v>Baseline (DDR3)</c:v>
                </c:pt>
                <c:pt idx="1">
                  <c:v>D1</c:v>
                </c:pt>
                <c:pt idx="2">
                  <c:v>D2</c:v>
                </c:pt>
                <c:pt idx="3">
                  <c:v>D3</c:v>
                </c:pt>
                <c:pt idx="4">
                  <c:v>Upper Bound</c:v>
                </c:pt>
              </c:strCache>
            </c:strRef>
          </c:cat>
          <c:val>
            <c:numRef>
              <c:f>Sheet1!$I$5:$M$5</c:f>
              <c:numCache>
                <c:formatCode>General</c:formatCode>
                <c:ptCount val="5"/>
                <c:pt idx="0">
                  <c:v>0.0</c:v>
                </c:pt>
                <c:pt idx="1">
                  <c:v>13.0</c:v>
                </c:pt>
                <c:pt idx="2">
                  <c:v>74.0</c:v>
                </c:pt>
                <c:pt idx="3">
                  <c:v>99.0</c:v>
                </c:pt>
                <c:pt idx="4">
                  <c:v>100.0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CD2-44AD-9A65-7CD89761EA3E}"/>
            </c:ext>
          </c:extLst>
        </c:ser>
        <c:ser>
          <c:idx val="1"/>
          <c:order val="1"/>
          <c:tx>
            <c:strRef>
              <c:f>Sheet1!$A$4</c:f>
              <c:strCache>
                <c:ptCount val="1"/>
                <c:pt idx="0">
                  <c:v>10ns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Sheet1!$B$2:$F$2</c:f>
              <c:strCache>
                <c:ptCount val="5"/>
                <c:pt idx="0">
                  <c:v>Baseline (DDR3)</c:v>
                </c:pt>
                <c:pt idx="1">
                  <c:v>D1</c:v>
                </c:pt>
                <c:pt idx="2">
                  <c:v>D2</c:v>
                </c:pt>
                <c:pt idx="3">
                  <c:v>D3</c:v>
                </c:pt>
                <c:pt idx="4">
                  <c:v>Upper Bound</c:v>
                </c:pt>
              </c:strCache>
            </c:strRef>
          </c:cat>
          <c:val>
            <c:numRef>
              <c:f>Sheet1!$I$4:$M$4</c:f>
              <c:numCache>
                <c:formatCode>General</c:formatCode>
                <c:ptCount val="5"/>
                <c:pt idx="0">
                  <c:v>0.0</c:v>
                </c:pt>
                <c:pt idx="1">
                  <c:v>87.0</c:v>
                </c:pt>
                <c:pt idx="2">
                  <c:v>26.0</c:v>
                </c:pt>
                <c:pt idx="3">
                  <c:v>1.0</c:v>
                </c:pt>
                <c:pt idx="4">
                  <c:v>0.0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CD2-44AD-9A65-7CD89761EA3E}"/>
            </c:ext>
          </c:extLst>
        </c:ser>
        <c:ser>
          <c:idx val="0"/>
          <c:order val="2"/>
          <c:tx>
            <c:strRef>
              <c:f>Sheet1!$A$3</c:f>
              <c:strCache>
                <c:ptCount val="1"/>
                <c:pt idx="0">
                  <c:v>13ns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Sheet1!$B$2:$F$2</c:f>
              <c:strCache>
                <c:ptCount val="5"/>
                <c:pt idx="0">
                  <c:v>Baseline (DDR3)</c:v>
                </c:pt>
                <c:pt idx="1">
                  <c:v>D1</c:v>
                </c:pt>
                <c:pt idx="2">
                  <c:v>D2</c:v>
                </c:pt>
                <c:pt idx="3">
                  <c:v>D3</c:v>
                </c:pt>
                <c:pt idx="4">
                  <c:v>Upper Bound</c:v>
                </c:pt>
              </c:strCache>
            </c:strRef>
          </c:cat>
          <c:val>
            <c:numRef>
              <c:f>Sheet1!$I$3:$M$3</c:f>
              <c:numCache>
                <c:formatCode>General</c:formatCode>
                <c:ptCount val="5"/>
                <c:pt idx="0">
                  <c:v>100.0</c:v>
                </c:pt>
                <c:pt idx="1">
                  <c:v>0.0</c:v>
                </c:pt>
                <c:pt idx="2">
                  <c:v>0.0</c:v>
                </c:pt>
                <c:pt idx="3">
                  <c:v>0.0</c:v>
                </c:pt>
                <c:pt idx="4">
                  <c:v>0.0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CD2-44AD-9A65-7CD89761EA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1969763368"/>
        <c:axId val="-1969255720"/>
      </c:barChart>
      <c:catAx>
        <c:axId val="-1969763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" charset="0"/>
                <a:ea typeface="Gill Sans MT" charset="0"/>
                <a:cs typeface="Gill Sans MT" charset="0"/>
              </a:defRPr>
            </a:pPr>
            <a:endParaRPr lang="en-US"/>
          </a:p>
        </c:txPr>
        <c:crossAx val="-1969255720"/>
        <c:crosses val="autoZero"/>
        <c:auto val="1"/>
        <c:lblAlgn val="ctr"/>
        <c:lblOffset val="100"/>
        <c:noMultiLvlLbl val="0"/>
      </c:catAx>
      <c:valAx>
        <c:axId val="-1969255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ill Sans MT" charset="0"/>
                    <a:ea typeface="Gill Sans MT" charset="0"/>
                    <a:cs typeface="Gill Sans MT" charset="0"/>
                  </a:defRPr>
                </a:pPr>
                <a:r>
                  <a:rPr lang="en-US" b="1"/>
                  <a:t>Fraction of Cells</a:t>
                </a:r>
              </a:p>
            </c:rich>
          </c:tx>
          <c:layout>
            <c:manualLayout>
              <c:xMode val="edge"/>
              <c:yMode val="edge"/>
              <c:x val="0.0"/>
              <c:y val="0.128332026225805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" charset="0"/>
                <a:ea typeface="Gill Sans MT" charset="0"/>
                <a:cs typeface="Gill Sans MT" charset="0"/>
              </a:defRPr>
            </a:pPr>
            <a:endParaRPr lang="en-US"/>
          </a:p>
        </c:txPr>
        <c:crossAx val="-1969763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Gill Sans MT" charset="0"/>
              <a:ea typeface="Gill Sans MT" charset="0"/>
              <a:cs typeface="Gill Sans MT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2000">
          <a:latin typeface="Gill Sans MT" charset="0"/>
          <a:ea typeface="Gill Sans MT" charset="0"/>
          <a:cs typeface="Gill Sans MT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3598731630627"/>
          <c:y val="0.16618061631185"/>
          <c:w val="0.690963800844691"/>
          <c:h val="0.528524351122776"/>
        </c:manualLayout>
      </c:layout>
      <c:barChart>
        <c:barDir val="col"/>
        <c:grouping val="percentStacked"/>
        <c:varyColors val="0"/>
        <c:ser>
          <c:idx val="2"/>
          <c:order val="0"/>
          <c:tx>
            <c:strRef>
              <c:f>Sheet1!$A$5</c:f>
              <c:strCache>
                <c:ptCount val="1"/>
                <c:pt idx="0">
                  <c:v>7.5ns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Sheet1!$B$2:$F$2</c:f>
              <c:strCache>
                <c:ptCount val="5"/>
                <c:pt idx="0">
                  <c:v>Baseline (DDR3)</c:v>
                </c:pt>
                <c:pt idx="1">
                  <c:v>D1</c:v>
                </c:pt>
                <c:pt idx="2">
                  <c:v>D2</c:v>
                </c:pt>
                <c:pt idx="3">
                  <c:v>D3</c:v>
                </c:pt>
                <c:pt idx="4">
                  <c:v>Upper Bound</c:v>
                </c:pt>
              </c:strCache>
            </c:strRef>
          </c:cat>
          <c:val>
            <c:numRef>
              <c:f>Sheet1!$B$5:$F$5</c:f>
              <c:numCache>
                <c:formatCode>General</c:formatCode>
                <c:ptCount val="5"/>
                <c:pt idx="0">
                  <c:v>0.0</c:v>
                </c:pt>
                <c:pt idx="1">
                  <c:v>12.0</c:v>
                </c:pt>
                <c:pt idx="2">
                  <c:v>93.0</c:v>
                </c:pt>
                <c:pt idx="3">
                  <c:v>99.0</c:v>
                </c:pt>
                <c:pt idx="4">
                  <c:v>100.0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683-4DED-B974-F4B18124224D}"/>
            </c:ext>
          </c:extLst>
        </c:ser>
        <c:ser>
          <c:idx val="1"/>
          <c:order val="1"/>
          <c:tx>
            <c:strRef>
              <c:f>Sheet1!$A$4</c:f>
              <c:strCache>
                <c:ptCount val="1"/>
                <c:pt idx="0">
                  <c:v>10ns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Sheet1!$B$2:$F$2</c:f>
              <c:strCache>
                <c:ptCount val="5"/>
                <c:pt idx="0">
                  <c:v>Baseline (DDR3)</c:v>
                </c:pt>
                <c:pt idx="1">
                  <c:v>D1</c:v>
                </c:pt>
                <c:pt idx="2">
                  <c:v>D2</c:v>
                </c:pt>
                <c:pt idx="3">
                  <c:v>D3</c:v>
                </c:pt>
                <c:pt idx="4">
                  <c:v>Upper Bound</c:v>
                </c:pt>
              </c:strCache>
            </c:strRef>
          </c:cat>
          <c:val>
            <c:numRef>
              <c:f>Sheet1!$B$4:$F$4</c:f>
              <c:numCache>
                <c:formatCode>General</c:formatCode>
                <c:ptCount val="5"/>
                <c:pt idx="0">
                  <c:v>0.0</c:v>
                </c:pt>
                <c:pt idx="1">
                  <c:v>88.0</c:v>
                </c:pt>
                <c:pt idx="2">
                  <c:v>7.0</c:v>
                </c:pt>
                <c:pt idx="3">
                  <c:v>1.0</c:v>
                </c:pt>
                <c:pt idx="4">
                  <c:v>0.0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683-4DED-B974-F4B18124224D}"/>
            </c:ext>
          </c:extLst>
        </c:ser>
        <c:ser>
          <c:idx val="0"/>
          <c:order val="2"/>
          <c:tx>
            <c:strRef>
              <c:f>Sheet1!$A$3</c:f>
              <c:strCache>
                <c:ptCount val="1"/>
                <c:pt idx="0">
                  <c:v>13ns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Sheet1!$B$2:$F$2</c:f>
              <c:strCache>
                <c:ptCount val="5"/>
                <c:pt idx="0">
                  <c:v>Baseline (DDR3)</c:v>
                </c:pt>
                <c:pt idx="1">
                  <c:v>D1</c:v>
                </c:pt>
                <c:pt idx="2">
                  <c:v>D2</c:v>
                </c:pt>
                <c:pt idx="3">
                  <c:v>D3</c:v>
                </c:pt>
                <c:pt idx="4">
                  <c:v>Upper Bound</c:v>
                </c:pt>
              </c:strCache>
            </c:strRef>
          </c:cat>
          <c:val>
            <c:numRef>
              <c:f>Sheet1!$B$3:$F$3</c:f>
              <c:numCache>
                <c:formatCode>General</c:formatCode>
                <c:ptCount val="5"/>
                <c:pt idx="0">
                  <c:v>100.0</c:v>
                </c:pt>
                <c:pt idx="1">
                  <c:v>0.0</c:v>
                </c:pt>
                <c:pt idx="2">
                  <c:v>0.0</c:v>
                </c:pt>
                <c:pt idx="3">
                  <c:v>0.0</c:v>
                </c:pt>
                <c:pt idx="4">
                  <c:v>0.0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683-4DED-B974-F4B1812422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000403544"/>
        <c:axId val="-2000574248"/>
      </c:barChart>
      <c:catAx>
        <c:axId val="-2000403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" charset="0"/>
                <a:ea typeface="Gill Sans MT" charset="0"/>
                <a:cs typeface="Gill Sans MT" charset="0"/>
              </a:defRPr>
            </a:pPr>
            <a:endParaRPr lang="en-US"/>
          </a:p>
        </c:txPr>
        <c:crossAx val="-2000574248"/>
        <c:crosses val="autoZero"/>
        <c:auto val="1"/>
        <c:lblAlgn val="ctr"/>
        <c:lblOffset val="100"/>
        <c:noMultiLvlLbl val="0"/>
      </c:catAx>
      <c:valAx>
        <c:axId val="-2000574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ill Sans MT" charset="0"/>
                    <a:ea typeface="Gill Sans MT" charset="0"/>
                    <a:cs typeface="Gill Sans MT" charset="0"/>
                  </a:defRPr>
                </a:pPr>
                <a:r>
                  <a:rPr lang="en-US" b="1"/>
                  <a:t>Fraction of Cells</a:t>
                </a:r>
              </a:p>
            </c:rich>
          </c:tx>
          <c:layout>
            <c:manualLayout>
              <c:xMode val="edge"/>
              <c:yMode val="edge"/>
              <c:x val="0.0"/>
              <c:y val="0.124347962480786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" charset="0"/>
                <a:ea typeface="Gill Sans MT" charset="0"/>
                <a:cs typeface="Gill Sans MT" charset="0"/>
              </a:defRPr>
            </a:pPr>
            <a:endParaRPr lang="en-US"/>
          </a:p>
        </c:txPr>
        <c:crossAx val="-2000403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Gill Sans MT" charset="0"/>
              <a:ea typeface="Gill Sans MT" charset="0"/>
              <a:cs typeface="Gill Sans MT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2000">
          <a:latin typeface="Gill Sans MT" charset="0"/>
          <a:ea typeface="Gill Sans MT" charset="0"/>
          <a:cs typeface="Gill Sans MT" charset="0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Sheet1!$C$5</c:f>
              <c:strCache>
                <c:ptCount val="1"/>
                <c:pt idx="0">
                  <c:v>Baseline (DDR3)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Sheet1!$B$6</c:f>
              <c:numCache>
                <c:formatCode>General</c:formatCode>
                <c:ptCount val="1"/>
              </c:numCache>
            </c:numRef>
          </c:cat>
          <c:val>
            <c:numRef>
              <c:f>Sheet1!$C$6</c:f>
              <c:numCache>
                <c:formatCode>General</c:formatCode>
                <c:ptCount val="1"/>
                <c:pt idx="0">
                  <c:v>1.0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3AF-448F-87E8-9264E8778FB1}"/>
            </c:ext>
          </c:extLst>
        </c:ser>
        <c:ser>
          <c:idx val="1"/>
          <c:order val="1"/>
          <c:tx>
            <c:strRef>
              <c:f>Sheet1!$D$5</c:f>
              <c:strCache>
                <c:ptCount val="1"/>
                <c:pt idx="0">
                  <c:v>FLY-DRAM (D1)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Sheet1!$B$6</c:f>
              <c:numCache>
                <c:formatCode>General</c:formatCode>
                <c:ptCount val="1"/>
              </c:numCache>
            </c:numRef>
          </c:cat>
          <c:val>
            <c:numRef>
              <c:f>Sheet1!$D$6</c:f>
              <c:numCache>
                <c:formatCode>General</c:formatCode>
                <c:ptCount val="1"/>
                <c:pt idx="0">
                  <c:v>1.133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3AF-448F-87E8-9264E8778FB1}"/>
            </c:ext>
          </c:extLst>
        </c:ser>
        <c:ser>
          <c:idx val="2"/>
          <c:order val="2"/>
          <c:tx>
            <c:strRef>
              <c:f>Sheet1!$E$5</c:f>
              <c:strCache>
                <c:ptCount val="1"/>
                <c:pt idx="0">
                  <c:v>FLY-DRAM (D2)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Sheet1!$B$6</c:f>
              <c:numCache>
                <c:formatCode>General</c:formatCode>
                <c:ptCount val="1"/>
              </c:numCache>
            </c:numRef>
          </c:cat>
          <c:val>
            <c:numRef>
              <c:f>Sheet1!$E$6</c:f>
              <c:numCache>
                <c:formatCode>General</c:formatCode>
                <c:ptCount val="1"/>
                <c:pt idx="0">
                  <c:v>1.176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3AF-448F-87E8-9264E8778FB1}"/>
            </c:ext>
          </c:extLst>
        </c:ser>
        <c:ser>
          <c:idx val="3"/>
          <c:order val="3"/>
          <c:tx>
            <c:strRef>
              <c:f>Sheet1!$F$5</c:f>
              <c:strCache>
                <c:ptCount val="1"/>
                <c:pt idx="0">
                  <c:v>FLY-DRAM (D3)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Sheet1!$B$6</c:f>
              <c:numCache>
                <c:formatCode>General</c:formatCode>
                <c:ptCount val="1"/>
              </c:numCache>
            </c:numRef>
          </c:cat>
          <c:val>
            <c:numRef>
              <c:f>Sheet1!$F$6</c:f>
              <c:numCache>
                <c:formatCode>General</c:formatCode>
                <c:ptCount val="1"/>
                <c:pt idx="0">
                  <c:v>1.195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F3AF-448F-87E8-9264E8778FB1}"/>
            </c:ext>
          </c:extLst>
        </c:ser>
        <c:ser>
          <c:idx val="4"/>
          <c:order val="4"/>
          <c:tx>
            <c:strRef>
              <c:f>Sheet1!$G$5</c:f>
              <c:strCache>
                <c:ptCount val="1"/>
                <c:pt idx="0">
                  <c:v>Upper Bound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Sheet1!$B$6</c:f>
              <c:numCache>
                <c:formatCode>General</c:formatCode>
                <c:ptCount val="1"/>
              </c:numCache>
            </c:numRef>
          </c:cat>
          <c:val>
            <c:numRef>
              <c:f>Sheet1!$G$6</c:f>
              <c:numCache>
                <c:formatCode>General</c:formatCode>
                <c:ptCount val="1"/>
                <c:pt idx="0">
                  <c:v>1.197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F3AF-448F-87E8-9264E8778F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47321240"/>
        <c:axId val="1947310920"/>
      </c:barChart>
      <c:catAx>
        <c:axId val="194732124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40 Workloads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47310920"/>
        <c:crosses val="autoZero"/>
        <c:auto val="1"/>
        <c:lblAlgn val="ctr"/>
        <c:lblOffset val="100"/>
        <c:noMultiLvlLbl val="0"/>
      </c:catAx>
      <c:valAx>
        <c:axId val="1947310920"/>
        <c:scaling>
          <c:orientation val="minMax"/>
        </c:scaling>
        <c:delete val="0"/>
        <c:axPos val="l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Normalized </a:t>
                </a:r>
                <a:r>
                  <a:rPr lang="en-US" b="1" smtClean="0"/>
                  <a:t>Performance</a:t>
                </a:r>
                <a:endParaRPr lang="en-US" b="1" dirty="0"/>
              </a:p>
            </c:rich>
          </c:tx>
          <c:layout>
            <c:manualLayout>
              <c:xMode val="edge"/>
              <c:yMode val="edge"/>
              <c:x val="0.00343642611683849"/>
              <c:y val="0.12899396358391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47321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8408DE-81FC-409A-9419-F203D052535F}" type="datetimeFigureOut">
              <a:rPr lang="en-US" smtClean="0"/>
              <a:t>6/23/16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E9FE4A-0C21-4AC7-A29F-491DBFD0D0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964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259C2D-02FE-4C64-AD33-18B082577A5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88504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7954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3247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2489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7271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6801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0856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0621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1373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3018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184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1148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3154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1799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8665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7402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2023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3993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3929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7066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3669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7268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90492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0149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9FE4A-0C21-4AC7-A29F-491DBFD0D03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6703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3905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14595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24836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536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="1">
                <a:solidFill>
                  <a:schemeClr val="tx1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Gill Sans MT" panose="020B050202010402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Gill Sans MT" panose="020B05020201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1EC4E2-6E65-4B38-A9F0-2491CD022231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6/23/16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ill Sans MT" panose="020B0502020104020203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36253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534400" cy="1143000"/>
          </a:xfrm>
        </p:spPr>
        <p:txBody>
          <a:bodyPr>
            <a:normAutofit/>
          </a:bodyPr>
          <a:lstStyle>
            <a:lvl1pPr algn="l">
              <a:defRPr sz="3800" b="1">
                <a:solidFill>
                  <a:schemeClr val="tx1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334000"/>
          </a:xfrm>
        </p:spPr>
        <p:txBody>
          <a:bodyPr/>
          <a:lstStyle>
            <a:lvl1pPr>
              <a:defRPr sz="2800">
                <a:latin typeface="Gill Sans MT" panose="020B0502020104020203" pitchFamily="34" charset="0"/>
              </a:defRPr>
            </a:lvl1pPr>
            <a:lvl2pPr>
              <a:defRPr sz="2400">
                <a:latin typeface="Gill Sans MT" panose="020B0502020104020203" pitchFamily="34" charset="0"/>
              </a:defRPr>
            </a:lvl2pPr>
            <a:lvl3pPr>
              <a:defRPr sz="2000">
                <a:latin typeface="Gill Sans MT" panose="020B0502020104020203" pitchFamily="34" charset="0"/>
              </a:defRPr>
            </a:lvl3pPr>
            <a:lvl4pPr>
              <a:defRPr>
                <a:latin typeface="Gill Sans MT" panose="020B0502020104020203" pitchFamily="34" charset="0"/>
              </a:defRPr>
            </a:lvl4pPr>
            <a:lvl5pPr>
              <a:defRPr>
                <a:latin typeface="Gill Sans MT" panose="020B0502020104020203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304800" y="1066800"/>
            <a:ext cx="8534400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79566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C2EE5E-49E3-41BC-B690-56250386BB7E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6/23/16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337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3F18D-3D7C-411A-A3D5-BE9D715C217A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6/23/16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06338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9761C9-07B9-4029-8A9C-6B9D4FE4DEC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6/23/16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558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E2F76E-CE6C-410C-8FDC-D0091C24DEF1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6/23/16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96659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35B8DD-F4B6-4735-BE3E-A30AC9916A28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6/23/16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49163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4FB2D7-3DDB-4FFD-8B82-F323B81C51B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6/23/16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05679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811807-3D87-4FB5-A3F7-954D5D4F8EE2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6/23/16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019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A4A0BD-C698-4141-B404-5A877B3AA909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6/23/16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1941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8FC6B9-10FF-4561-B52B-0EFAB655D039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6/23/16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9069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96C65B-3C59-4ED5-9C7F-730621DD0788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6/23/16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121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microsoft.com/office/2007/relationships/hdphoto" Target="../media/hdphoto1.wdp"/><Relationship Id="rId5" Type="http://schemas.openxmlformats.org/officeDocument/2006/relationships/image" Target="../media/image8.png"/><Relationship Id="rId6" Type="http://schemas.microsoft.com/office/2007/relationships/hdphoto" Target="../media/hdphoto2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microsoft.com/office/2007/relationships/hdphoto" Target="../media/hdphoto3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5" Type="http://schemas.openxmlformats.org/officeDocument/2006/relationships/image" Target="../media/image12.png"/><Relationship Id="rId6" Type="http://schemas.microsoft.com/office/2007/relationships/hdphoto" Target="../media/hdphoto4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github.com/CMU-SAFARI/ramulator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4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chart" Target="../charts/char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hyperlink" Target="https://github.com/CMU-SAFARI/DRAM-Latency-Variation-Study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838200"/>
            <a:ext cx="9144000" cy="1847850"/>
          </a:xfrm>
        </p:spPr>
        <p:txBody>
          <a:bodyPr>
            <a:noAutofit/>
          </a:bodyPr>
          <a:lstStyle/>
          <a:p>
            <a:r>
              <a:rPr lang="en-US" sz="4400" dirty="0" smtClean="0">
                <a:solidFill>
                  <a:srgbClr val="0070C0"/>
                </a:solidFill>
              </a:rPr>
              <a:t>Understanding Latency Variation in Modern DRAM Chips</a:t>
            </a:r>
            <a:r>
              <a:rPr lang="en-US" sz="3600" b="0" dirty="0"/>
              <a:t/>
            </a:r>
            <a:br>
              <a:rPr lang="en-US" sz="3600" b="0" dirty="0"/>
            </a:br>
            <a:r>
              <a:rPr lang="en-US" sz="3000" b="0" dirty="0" smtClean="0">
                <a:solidFill>
                  <a:schemeClr val="accent2"/>
                </a:solidFill>
              </a:rPr>
              <a:t>Experimental Characterization, Analysis, and Optimization</a:t>
            </a:r>
            <a:endParaRPr lang="en-US" sz="3000" b="0" dirty="0">
              <a:solidFill>
                <a:schemeClr val="accent2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66700" y="3213982"/>
            <a:ext cx="8610600" cy="1522730"/>
          </a:xfrm>
        </p:spPr>
        <p:txBody>
          <a:bodyPr>
            <a:noAutofit/>
          </a:bodyPr>
          <a:lstStyle/>
          <a:p>
            <a:r>
              <a:rPr lang="en-US" sz="3000" b="1" dirty="0">
                <a:solidFill>
                  <a:srgbClr val="CC0000"/>
                </a:solidFill>
              </a:rPr>
              <a:t>Kevin </a:t>
            </a:r>
            <a:r>
              <a:rPr lang="en-US" sz="3000" b="1" dirty="0" smtClean="0">
                <a:solidFill>
                  <a:srgbClr val="CC0000"/>
                </a:solidFill>
              </a:rPr>
              <a:t>Chang 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200" dirty="0" err="1" smtClean="0">
                <a:solidFill>
                  <a:schemeClr val="tx1"/>
                </a:solidFill>
              </a:rPr>
              <a:t>Abhijith</a:t>
            </a:r>
            <a:r>
              <a:rPr lang="en-US" sz="2200" dirty="0" smtClean="0">
                <a:solidFill>
                  <a:schemeClr val="tx1"/>
                </a:solidFill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</a:rPr>
              <a:t>Kashyap</a:t>
            </a:r>
            <a:r>
              <a:rPr lang="en-US" sz="2200" dirty="0" smtClean="0">
                <a:solidFill>
                  <a:schemeClr val="tx1"/>
                </a:solidFill>
              </a:rPr>
              <a:t>, Hasan Hassan, </a:t>
            </a:r>
            <a:r>
              <a:rPr lang="en-US" sz="2200" dirty="0" err="1" smtClean="0">
                <a:solidFill>
                  <a:schemeClr val="tx1"/>
                </a:solidFill>
              </a:rPr>
              <a:t>Saugata</a:t>
            </a:r>
            <a:r>
              <a:rPr lang="en-US" sz="2200" dirty="0" smtClean="0">
                <a:solidFill>
                  <a:schemeClr val="tx1"/>
                </a:solidFill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</a:rPr>
              <a:t>Ghose</a:t>
            </a:r>
            <a:r>
              <a:rPr lang="en-US" sz="2200" dirty="0" smtClean="0">
                <a:solidFill>
                  <a:schemeClr val="tx1"/>
                </a:solidFill>
              </a:rPr>
              <a:t>, Kevin Hsieh, </a:t>
            </a:r>
            <a:br>
              <a:rPr lang="en-US" sz="2200" dirty="0" smtClean="0">
                <a:solidFill>
                  <a:schemeClr val="tx1"/>
                </a:solidFill>
              </a:rPr>
            </a:br>
            <a:r>
              <a:rPr lang="en-US" sz="2200" dirty="0" err="1" smtClean="0">
                <a:solidFill>
                  <a:schemeClr val="tx1"/>
                </a:solidFill>
              </a:rPr>
              <a:t>Donghyuk</a:t>
            </a:r>
            <a:r>
              <a:rPr lang="en-US" sz="2200" dirty="0" smtClean="0">
                <a:solidFill>
                  <a:schemeClr val="tx1"/>
                </a:solidFill>
              </a:rPr>
              <a:t> Lee, </a:t>
            </a:r>
            <a:r>
              <a:rPr lang="en-US" sz="2200" dirty="0" err="1" smtClean="0">
                <a:solidFill>
                  <a:schemeClr val="tx1"/>
                </a:solidFill>
              </a:rPr>
              <a:t>Tianshi</a:t>
            </a:r>
            <a:r>
              <a:rPr lang="en-US" sz="2200" dirty="0" smtClean="0">
                <a:solidFill>
                  <a:schemeClr val="tx1"/>
                </a:solidFill>
              </a:rPr>
              <a:t> Li, Gennady </a:t>
            </a:r>
            <a:r>
              <a:rPr lang="en-US" sz="2200" dirty="0" err="1" smtClean="0">
                <a:solidFill>
                  <a:schemeClr val="tx1"/>
                </a:solidFill>
              </a:rPr>
              <a:t>Pekhimenko</a:t>
            </a:r>
            <a:r>
              <a:rPr lang="en-US" sz="2200" dirty="0" smtClean="0">
                <a:solidFill>
                  <a:schemeClr val="tx1"/>
                </a:solidFill>
              </a:rPr>
              <a:t>,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smtClean="0">
                <a:solidFill>
                  <a:schemeClr val="tx1"/>
                </a:solidFill>
              </a:rPr>
              <a:t>Samira Khan, </a:t>
            </a:r>
            <a:r>
              <a:rPr lang="en-US" sz="2200" dirty="0" err="1" smtClean="0">
                <a:solidFill>
                  <a:schemeClr val="tx1"/>
                </a:solidFill>
              </a:rPr>
              <a:t>Onur</a:t>
            </a:r>
            <a:r>
              <a:rPr lang="en-US" sz="2200" dirty="0" smtClean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Mutlu</a:t>
            </a:r>
            <a:endParaRPr lang="en-US" sz="2200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999" y="4884287"/>
            <a:ext cx="2858032" cy="7315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2284" y="5763382"/>
            <a:ext cx="1830370" cy="73152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999" y="5763382"/>
            <a:ext cx="2342507" cy="73152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5029200"/>
            <a:ext cx="2119092" cy="137337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6812" y="4887189"/>
            <a:ext cx="2517788" cy="73152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410236" y="6488668"/>
            <a:ext cx="567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v1.3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935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Main Memory Latency Lags Behind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2</a:t>
            </a:fld>
            <a:endParaRPr lang="en-US" dirty="0"/>
          </a:p>
        </p:txBody>
      </p:sp>
      <p:graphicFrame>
        <p:nvGraphicFramePr>
          <p:cNvPr id="13" name="Chart 12"/>
          <p:cNvGraphicFramePr>
            <a:graphicFrameLocks/>
          </p:cNvGraphicFramePr>
          <p:nvPr>
            <p:extLst/>
          </p:nvPr>
        </p:nvGraphicFramePr>
        <p:xfrm>
          <a:off x="381000" y="1110969"/>
          <a:ext cx="8153400" cy="33848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504918" y="1258718"/>
            <a:ext cx="8002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4D3B62"/>
                </a:solidFill>
              </a:rPr>
              <a:t>64x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60033" y="1962537"/>
            <a:ext cx="8002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accent2"/>
                </a:solidFill>
              </a:rPr>
              <a:t>16x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15150" y="3108595"/>
            <a:ext cx="8899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accent6"/>
                </a:solidFill>
              </a:rPr>
              <a:t>1.2x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2996" y="4825425"/>
            <a:ext cx="81780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Long DRAM latency </a:t>
            </a:r>
            <a:r>
              <a:rPr lang="en-US" sz="3200" dirty="0" smtClean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→</a:t>
            </a:r>
            <a:r>
              <a:rPr lang="en-US" sz="3200" dirty="0" smtClean="0">
                <a:solidFill>
                  <a:srgbClr val="FF0000"/>
                </a:solidFill>
              </a:rPr>
              <a:t> performance bottleneck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2996" y="5486400"/>
            <a:ext cx="68652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In-memory DB, Spark, JVM, … [</a:t>
            </a:r>
            <a:r>
              <a:rPr lang="en-US" sz="2000" dirty="0" smtClean="0"/>
              <a:t>Clapp+ </a:t>
            </a:r>
            <a:r>
              <a:rPr lang="en-US" sz="2000" dirty="0"/>
              <a:t>(</a:t>
            </a:r>
            <a:r>
              <a:rPr lang="en-US" sz="2000" b="1" dirty="0"/>
              <a:t>Intel</a:t>
            </a:r>
            <a:r>
              <a:rPr lang="en-US" sz="2000" dirty="0"/>
              <a:t>), IISWC’15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482996" y="5834585"/>
            <a:ext cx="7733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Google warehouse-scale workloads [</a:t>
            </a:r>
            <a:r>
              <a:rPr lang="en-US" sz="2000" dirty="0" err="1" smtClean="0"/>
              <a:t>Kanev</a:t>
            </a:r>
            <a:r>
              <a:rPr lang="en-US" sz="2000" dirty="0" smtClean="0"/>
              <a:t>+ </a:t>
            </a:r>
            <a:r>
              <a:rPr lang="en-US" sz="2000" dirty="0"/>
              <a:t>(</a:t>
            </a:r>
            <a:r>
              <a:rPr lang="en-US" sz="2000" b="1" dirty="0"/>
              <a:t>Google</a:t>
            </a:r>
            <a:r>
              <a:rPr lang="en-US" sz="2000" dirty="0" smtClean="0"/>
              <a:t>), ISCA’15]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72113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1000"/>
                                        <p:tgtEl>
                                          <p:spTgt spid="1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13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 uiExpand="1">
        <p:bldSub>
          <a:bldChart bld="series"/>
        </p:bldSub>
      </p:bldGraphic>
      <p:bldP spid="9" grpId="0"/>
      <p:bldP spid="10" grpId="0"/>
      <p:bldP spid="11" grpId="0"/>
      <p:bldP spid="12" grpId="0"/>
      <p:bldP spid="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Latency High?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DRAM latency: Delay as specified in DRAM standards</a:t>
            </a:r>
          </a:p>
          <a:p>
            <a:pPr lvl="1"/>
            <a:r>
              <a:rPr lang="en-US" dirty="0" smtClean="0"/>
              <a:t>Doesn’t reflect true DRAM device latency</a:t>
            </a:r>
          </a:p>
          <a:p>
            <a:r>
              <a:rPr lang="en-US" dirty="0" smtClean="0"/>
              <a:t>Imperfect manufacturing process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→ </a:t>
            </a:r>
            <a:r>
              <a:rPr lang="en-US" dirty="0"/>
              <a:t>latency variation</a:t>
            </a:r>
            <a:endParaRPr lang="en-US" dirty="0" smtClean="0"/>
          </a:p>
          <a:p>
            <a:r>
              <a:rPr lang="en-US" b="1" dirty="0"/>
              <a:t>High standard latency </a:t>
            </a:r>
            <a:r>
              <a:rPr lang="en-US" dirty="0" smtClean="0"/>
              <a:t>chosen to </a:t>
            </a:r>
            <a:r>
              <a:rPr lang="en-US" dirty="0"/>
              <a:t>increase </a:t>
            </a:r>
            <a:r>
              <a:rPr lang="en-US" dirty="0" smtClean="0"/>
              <a:t>yield</a:t>
            </a:r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692768" y="5363738"/>
            <a:ext cx="8040641" cy="992612"/>
            <a:chOff x="224591" y="5243899"/>
            <a:chExt cx="8510476" cy="992613"/>
          </a:xfrm>
        </p:grpSpPr>
        <p:grpSp>
          <p:nvGrpSpPr>
            <p:cNvPr id="52" name="Group 51"/>
            <p:cNvGrpSpPr/>
            <p:nvPr/>
          </p:nvGrpSpPr>
          <p:grpSpPr>
            <a:xfrm>
              <a:off x="224591" y="5243899"/>
              <a:ext cx="8510476" cy="523229"/>
              <a:chOff x="352625" y="3223796"/>
              <a:chExt cx="8510476" cy="523229"/>
            </a:xfrm>
          </p:grpSpPr>
          <p:cxnSp>
            <p:nvCxnSpPr>
              <p:cNvPr id="57" name="Straight Arrow Connector 56"/>
              <p:cNvCxnSpPr/>
              <p:nvPr/>
            </p:nvCxnSpPr>
            <p:spPr>
              <a:xfrm>
                <a:off x="1161179" y="3511042"/>
                <a:ext cx="6781800" cy="0"/>
              </a:xfrm>
              <a:prstGeom prst="straightConnector1">
                <a:avLst/>
              </a:prstGeom>
              <a:ln w="44450" cap="rnd">
                <a:solidFill>
                  <a:schemeClr val="tx1">
                    <a:lumMod val="65000"/>
                    <a:lumOff val="35000"/>
                  </a:schemeClr>
                </a:solidFill>
                <a:headEnd type="arrow" w="lg" len="lg"/>
                <a:tailEnd type="arrow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TextBox 57"/>
              <p:cNvSpPr txBox="1"/>
              <p:nvPr/>
            </p:nvSpPr>
            <p:spPr>
              <a:xfrm>
                <a:off x="7871907" y="3223804"/>
                <a:ext cx="991194" cy="523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b="1" i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High</a:t>
                </a:r>
                <a:endParaRPr lang="en-US" sz="2800" b="1" i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352625" y="3223796"/>
                <a:ext cx="876704" cy="523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b="1" i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Low</a:t>
                </a:r>
                <a:endParaRPr lang="en-US" sz="2800" b="1" i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65" name="TextBox 64"/>
            <p:cNvSpPr txBox="1"/>
            <p:nvPr/>
          </p:nvSpPr>
          <p:spPr>
            <a:xfrm>
              <a:off x="2900472" y="5713292"/>
              <a:ext cx="299172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i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DRAM</a:t>
              </a:r>
              <a:r>
                <a:rPr lang="en-US" sz="2800" b="1" i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2800" b="1" i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Latency</a:t>
              </a:r>
              <a:endParaRPr lang="en-US" sz="2800" b="1" i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7" name="dram a"/>
          <p:cNvGrpSpPr/>
          <p:nvPr/>
        </p:nvGrpSpPr>
        <p:grpSpPr>
          <a:xfrm>
            <a:off x="2237823" y="3289228"/>
            <a:ext cx="1181157" cy="2578172"/>
            <a:chOff x="2445298" y="3289228"/>
            <a:chExt cx="1181157" cy="2578172"/>
          </a:xfrm>
        </p:grpSpPr>
        <p:cxnSp>
          <p:nvCxnSpPr>
            <p:cNvPr id="16" name="Straight Connector 15"/>
            <p:cNvCxnSpPr>
              <a:stCxn id="68" idx="0"/>
              <a:endCxn id="64" idx="2"/>
            </p:cNvCxnSpPr>
            <p:nvPr/>
          </p:nvCxnSpPr>
          <p:spPr>
            <a:xfrm flipH="1" flipV="1">
              <a:off x="3035877" y="4647868"/>
              <a:ext cx="1" cy="794441"/>
            </a:xfrm>
            <a:prstGeom prst="line">
              <a:avLst/>
            </a:prstGeom>
            <a:ln w="31750" cap="rnd">
              <a:solidFill>
                <a:schemeClr val="bg1">
                  <a:lumMod val="75000"/>
                </a:schemeClr>
              </a:solidFill>
              <a:prstDash val="sysDot"/>
              <a:headEnd type="none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Oval 67"/>
            <p:cNvSpPr>
              <a:spLocks noChangeAspect="1"/>
            </p:cNvSpPr>
            <p:nvPr/>
          </p:nvSpPr>
          <p:spPr>
            <a:xfrm>
              <a:off x="2821185" y="5442309"/>
              <a:ext cx="429385" cy="425091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/>
                </a:solidFill>
              </a:endParaRPr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2445298" y="3289228"/>
              <a:ext cx="1181157" cy="1358640"/>
              <a:chOff x="2373000" y="3289560"/>
              <a:chExt cx="1181157" cy="1358640"/>
            </a:xfrm>
          </p:grpSpPr>
          <p:pic>
            <p:nvPicPr>
              <p:cNvPr id="64" name="Content Placeholder 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10699" y="3742440"/>
                <a:ext cx="905760" cy="905760"/>
              </a:xfrm>
              <a:prstGeom prst="rect">
                <a:avLst/>
              </a:prstGeom>
            </p:spPr>
          </p:pic>
          <p:sp>
            <p:nvSpPr>
              <p:cNvPr id="10" name="TextBox 9"/>
              <p:cNvSpPr txBox="1"/>
              <p:nvPr/>
            </p:nvSpPr>
            <p:spPr>
              <a:xfrm>
                <a:off x="2373000" y="3289560"/>
                <a:ext cx="118115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i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DRAM A</a:t>
                </a:r>
                <a:endParaRPr lang="en-US" sz="2400" i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74" name="dram b"/>
          <p:cNvGrpSpPr/>
          <p:nvPr/>
        </p:nvGrpSpPr>
        <p:grpSpPr>
          <a:xfrm>
            <a:off x="4089529" y="3289228"/>
            <a:ext cx="1202573" cy="2578172"/>
            <a:chOff x="2445298" y="3289228"/>
            <a:chExt cx="1202573" cy="2578172"/>
          </a:xfrm>
        </p:grpSpPr>
        <p:cxnSp>
          <p:nvCxnSpPr>
            <p:cNvPr id="75" name="Straight Connector 74"/>
            <p:cNvCxnSpPr/>
            <p:nvPr/>
          </p:nvCxnSpPr>
          <p:spPr>
            <a:xfrm flipH="1" flipV="1">
              <a:off x="3035877" y="4647868"/>
              <a:ext cx="1" cy="794441"/>
            </a:xfrm>
            <a:prstGeom prst="line">
              <a:avLst/>
            </a:prstGeom>
            <a:ln w="31750" cap="rnd">
              <a:solidFill>
                <a:schemeClr val="bg1">
                  <a:lumMod val="75000"/>
                </a:schemeClr>
              </a:solidFill>
              <a:prstDash val="sysDot"/>
              <a:headEnd type="none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Oval 75"/>
            <p:cNvSpPr>
              <a:spLocks noChangeAspect="1"/>
            </p:cNvSpPr>
            <p:nvPr/>
          </p:nvSpPr>
          <p:spPr>
            <a:xfrm>
              <a:off x="2821185" y="5442309"/>
              <a:ext cx="429385" cy="425091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/>
                </a:solidFill>
              </a:endParaRPr>
            </a:p>
          </p:txBody>
        </p:sp>
        <p:grpSp>
          <p:nvGrpSpPr>
            <p:cNvPr id="77" name="Group 76"/>
            <p:cNvGrpSpPr/>
            <p:nvPr/>
          </p:nvGrpSpPr>
          <p:grpSpPr>
            <a:xfrm>
              <a:off x="2445298" y="3289228"/>
              <a:ext cx="1202573" cy="1358640"/>
              <a:chOff x="2373000" y="3289560"/>
              <a:chExt cx="1202573" cy="1358640"/>
            </a:xfrm>
          </p:grpSpPr>
          <p:pic>
            <p:nvPicPr>
              <p:cNvPr id="78" name="Content Placeholder 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10699" y="3742440"/>
                <a:ext cx="905760" cy="905760"/>
              </a:xfrm>
              <a:prstGeom prst="rect">
                <a:avLst/>
              </a:prstGeom>
            </p:spPr>
          </p:pic>
          <p:sp>
            <p:nvSpPr>
              <p:cNvPr id="79" name="TextBox 78"/>
              <p:cNvSpPr txBox="1"/>
              <p:nvPr/>
            </p:nvSpPr>
            <p:spPr>
              <a:xfrm>
                <a:off x="2373000" y="3289560"/>
                <a:ext cx="120257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i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DRAM B</a:t>
                </a:r>
                <a:endParaRPr lang="en-US" sz="2400" i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80" name="dram c"/>
          <p:cNvGrpSpPr/>
          <p:nvPr/>
        </p:nvGrpSpPr>
        <p:grpSpPr>
          <a:xfrm>
            <a:off x="5323091" y="3289228"/>
            <a:ext cx="1215397" cy="2578172"/>
            <a:chOff x="2445298" y="3289228"/>
            <a:chExt cx="1215397" cy="2578172"/>
          </a:xfrm>
        </p:grpSpPr>
        <p:cxnSp>
          <p:nvCxnSpPr>
            <p:cNvPr id="81" name="Straight Connector 80"/>
            <p:cNvCxnSpPr/>
            <p:nvPr/>
          </p:nvCxnSpPr>
          <p:spPr>
            <a:xfrm flipH="1" flipV="1">
              <a:off x="3035877" y="4647868"/>
              <a:ext cx="1" cy="794441"/>
            </a:xfrm>
            <a:prstGeom prst="line">
              <a:avLst/>
            </a:prstGeom>
            <a:ln w="31750" cap="rnd">
              <a:solidFill>
                <a:schemeClr val="bg1">
                  <a:lumMod val="75000"/>
                </a:schemeClr>
              </a:solidFill>
              <a:prstDash val="sysDot"/>
              <a:headEnd type="none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Oval 81"/>
            <p:cNvSpPr>
              <a:spLocks noChangeAspect="1"/>
            </p:cNvSpPr>
            <p:nvPr/>
          </p:nvSpPr>
          <p:spPr>
            <a:xfrm>
              <a:off x="2821185" y="5442309"/>
              <a:ext cx="429385" cy="425091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/>
                </a:solidFill>
              </a:endParaRPr>
            </a:p>
          </p:txBody>
        </p:sp>
        <p:grpSp>
          <p:nvGrpSpPr>
            <p:cNvPr id="83" name="Group 82"/>
            <p:cNvGrpSpPr/>
            <p:nvPr/>
          </p:nvGrpSpPr>
          <p:grpSpPr>
            <a:xfrm>
              <a:off x="2445298" y="3289228"/>
              <a:ext cx="1215397" cy="1358640"/>
              <a:chOff x="2373000" y="3289560"/>
              <a:chExt cx="1215397" cy="1358640"/>
            </a:xfrm>
          </p:grpSpPr>
          <p:pic>
            <p:nvPicPr>
              <p:cNvPr id="84" name="Content Placeholder 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10699" y="3742440"/>
                <a:ext cx="905760" cy="905760"/>
              </a:xfrm>
              <a:prstGeom prst="rect">
                <a:avLst/>
              </a:prstGeom>
            </p:spPr>
          </p:pic>
          <p:sp>
            <p:nvSpPr>
              <p:cNvPr id="85" name="TextBox 84"/>
              <p:cNvSpPr txBox="1"/>
              <p:nvPr/>
            </p:nvSpPr>
            <p:spPr>
              <a:xfrm>
                <a:off x="2373000" y="3289560"/>
                <a:ext cx="121539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i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DRAM C</a:t>
                </a:r>
                <a:endParaRPr lang="en-US" sz="2400" i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sp>
        <p:nvSpPr>
          <p:cNvPr id="92" name="TextBox 91"/>
          <p:cNvSpPr txBox="1"/>
          <p:nvPr/>
        </p:nvSpPr>
        <p:spPr>
          <a:xfrm>
            <a:off x="126972" y="4461942"/>
            <a:ext cx="215815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smtClean="0">
                <a:solidFill>
                  <a:schemeClr val="accent2"/>
                </a:solidFill>
              </a:rPr>
              <a:t>Manufacturing</a:t>
            </a:r>
            <a:br>
              <a:rPr lang="en-US" sz="2800" i="1" dirty="0" smtClean="0">
                <a:solidFill>
                  <a:schemeClr val="accent2"/>
                </a:solidFill>
              </a:rPr>
            </a:br>
            <a:r>
              <a:rPr lang="en-US" sz="2800" i="1" dirty="0" smtClean="0">
                <a:solidFill>
                  <a:schemeClr val="accent2"/>
                </a:solidFill>
              </a:rPr>
              <a:t>Variation</a:t>
            </a:r>
            <a:endParaRPr lang="en-US" sz="2800" i="1" dirty="0">
              <a:solidFill>
                <a:schemeClr val="accent2"/>
              </a:solidFill>
            </a:endParaRPr>
          </a:p>
        </p:txBody>
      </p:sp>
      <p:cxnSp>
        <p:nvCxnSpPr>
          <p:cNvPr id="37" name="fab line 1"/>
          <p:cNvCxnSpPr/>
          <p:nvPr/>
        </p:nvCxnSpPr>
        <p:spPr>
          <a:xfrm>
            <a:off x="2832524" y="5045088"/>
            <a:ext cx="1847517" cy="0"/>
          </a:xfrm>
          <a:prstGeom prst="straightConnector1">
            <a:avLst/>
          </a:prstGeom>
          <a:ln w="47625" cap="rnd">
            <a:solidFill>
              <a:schemeClr val="accent2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fab line 2"/>
          <p:cNvCxnSpPr/>
          <p:nvPr/>
        </p:nvCxnSpPr>
        <p:spPr>
          <a:xfrm>
            <a:off x="4713491" y="5045088"/>
            <a:ext cx="1224991" cy="0"/>
          </a:xfrm>
          <a:prstGeom prst="straightConnector1">
            <a:avLst/>
          </a:prstGeom>
          <a:ln w="47625" cap="rnd">
            <a:solidFill>
              <a:schemeClr val="accent2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fab var"/>
          <p:cNvGrpSpPr/>
          <p:nvPr/>
        </p:nvGrpSpPr>
        <p:grpSpPr>
          <a:xfrm>
            <a:off x="1970291" y="4748767"/>
            <a:ext cx="4856042" cy="857215"/>
            <a:chOff x="2057400" y="4748767"/>
            <a:chExt cx="4856042" cy="857215"/>
          </a:xfrm>
        </p:grpSpPr>
        <p:grpSp>
          <p:nvGrpSpPr>
            <p:cNvPr id="8" name="Group 7"/>
            <p:cNvGrpSpPr>
              <a:grpSpLocks noChangeAspect="1"/>
            </p:cNvGrpSpPr>
            <p:nvPr/>
          </p:nvGrpSpPr>
          <p:grpSpPr>
            <a:xfrm>
              <a:off x="2057400" y="4748767"/>
              <a:ext cx="1735529" cy="857215"/>
              <a:chOff x="1905000" y="3429000"/>
              <a:chExt cx="4800600" cy="1905000"/>
            </a:xfrm>
          </p:grpSpPr>
          <p:sp>
            <p:nvSpPr>
              <p:cNvPr id="66" name="Freeform 32"/>
              <p:cNvSpPr>
                <a:spLocks/>
              </p:cNvSpPr>
              <p:nvPr/>
            </p:nvSpPr>
            <p:spPr bwMode="auto">
              <a:xfrm>
                <a:off x="1905000" y="3429000"/>
                <a:ext cx="2344738" cy="1905000"/>
              </a:xfrm>
              <a:custGeom>
                <a:avLst/>
                <a:gdLst>
                  <a:gd name="T0" fmla="*/ 0 w 901"/>
                  <a:gd name="T1" fmla="*/ 720 h 721"/>
                  <a:gd name="T2" fmla="*/ 95 w 901"/>
                  <a:gd name="T3" fmla="*/ 712 h 721"/>
                  <a:gd name="T4" fmla="*/ 142 w 901"/>
                  <a:gd name="T5" fmla="*/ 704 h 721"/>
                  <a:gd name="T6" fmla="*/ 189 w 901"/>
                  <a:gd name="T7" fmla="*/ 691 h 721"/>
                  <a:gd name="T8" fmla="*/ 237 w 901"/>
                  <a:gd name="T9" fmla="*/ 675 h 721"/>
                  <a:gd name="T10" fmla="*/ 284 w 901"/>
                  <a:gd name="T11" fmla="*/ 653 h 721"/>
                  <a:gd name="T12" fmla="*/ 331 w 901"/>
                  <a:gd name="T13" fmla="*/ 623 h 721"/>
                  <a:gd name="T14" fmla="*/ 426 w 901"/>
                  <a:gd name="T15" fmla="*/ 540 h 721"/>
                  <a:gd name="T16" fmla="*/ 521 w 901"/>
                  <a:gd name="T17" fmla="*/ 422 h 721"/>
                  <a:gd name="T18" fmla="*/ 616 w 901"/>
                  <a:gd name="T19" fmla="*/ 281 h 721"/>
                  <a:gd name="T20" fmla="*/ 663 w 901"/>
                  <a:gd name="T21" fmla="*/ 209 h 721"/>
                  <a:gd name="T22" fmla="*/ 710 w 901"/>
                  <a:gd name="T23" fmla="*/ 142 h 721"/>
                  <a:gd name="T24" fmla="*/ 757 w 901"/>
                  <a:gd name="T25" fmla="*/ 83 h 721"/>
                  <a:gd name="T26" fmla="*/ 805 w 901"/>
                  <a:gd name="T27" fmla="*/ 38 h 721"/>
                  <a:gd name="T28" fmla="*/ 852 w 901"/>
                  <a:gd name="T29" fmla="*/ 9 h 721"/>
                  <a:gd name="T30" fmla="*/ 900 w 901"/>
                  <a:gd name="T31" fmla="*/ 0 h 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01" h="721">
                    <a:moveTo>
                      <a:pt x="0" y="720"/>
                    </a:moveTo>
                    <a:lnTo>
                      <a:pt x="95" y="712"/>
                    </a:lnTo>
                    <a:lnTo>
                      <a:pt x="142" y="704"/>
                    </a:lnTo>
                    <a:lnTo>
                      <a:pt x="189" y="691"/>
                    </a:lnTo>
                    <a:lnTo>
                      <a:pt x="237" y="675"/>
                    </a:lnTo>
                    <a:lnTo>
                      <a:pt x="284" y="653"/>
                    </a:lnTo>
                    <a:lnTo>
                      <a:pt x="331" y="623"/>
                    </a:lnTo>
                    <a:lnTo>
                      <a:pt x="426" y="540"/>
                    </a:lnTo>
                    <a:lnTo>
                      <a:pt x="521" y="422"/>
                    </a:lnTo>
                    <a:lnTo>
                      <a:pt x="616" y="281"/>
                    </a:lnTo>
                    <a:lnTo>
                      <a:pt x="663" y="209"/>
                    </a:lnTo>
                    <a:lnTo>
                      <a:pt x="710" y="142"/>
                    </a:lnTo>
                    <a:lnTo>
                      <a:pt x="757" y="83"/>
                    </a:lnTo>
                    <a:lnTo>
                      <a:pt x="805" y="38"/>
                    </a:lnTo>
                    <a:lnTo>
                      <a:pt x="852" y="9"/>
                    </a:lnTo>
                    <a:lnTo>
                      <a:pt x="900" y="0"/>
                    </a:lnTo>
                  </a:path>
                </a:pathLst>
              </a:custGeom>
              <a:noFill/>
              <a:ln w="76200" cap="rnd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" name="Freeform 31"/>
              <p:cNvSpPr>
                <a:spLocks/>
              </p:cNvSpPr>
              <p:nvPr/>
            </p:nvSpPr>
            <p:spPr bwMode="auto">
              <a:xfrm>
                <a:off x="4267200" y="3429000"/>
                <a:ext cx="2438400" cy="1905000"/>
              </a:xfrm>
              <a:custGeom>
                <a:avLst/>
                <a:gdLst>
                  <a:gd name="T0" fmla="*/ 900 w 901"/>
                  <a:gd name="T1" fmla="*/ 720 h 721"/>
                  <a:gd name="T2" fmla="*/ 805 w 901"/>
                  <a:gd name="T3" fmla="*/ 712 h 721"/>
                  <a:gd name="T4" fmla="*/ 758 w 901"/>
                  <a:gd name="T5" fmla="*/ 704 h 721"/>
                  <a:gd name="T6" fmla="*/ 711 w 901"/>
                  <a:gd name="T7" fmla="*/ 691 h 721"/>
                  <a:gd name="T8" fmla="*/ 663 w 901"/>
                  <a:gd name="T9" fmla="*/ 675 h 721"/>
                  <a:gd name="T10" fmla="*/ 615 w 901"/>
                  <a:gd name="T11" fmla="*/ 653 h 721"/>
                  <a:gd name="T12" fmla="*/ 568 w 901"/>
                  <a:gd name="T13" fmla="*/ 623 h 721"/>
                  <a:gd name="T14" fmla="*/ 473 w 901"/>
                  <a:gd name="T15" fmla="*/ 540 h 721"/>
                  <a:gd name="T16" fmla="*/ 378 w 901"/>
                  <a:gd name="T17" fmla="*/ 422 h 721"/>
                  <a:gd name="T18" fmla="*/ 284 w 901"/>
                  <a:gd name="T19" fmla="*/ 281 h 721"/>
                  <a:gd name="T20" fmla="*/ 236 w 901"/>
                  <a:gd name="T21" fmla="*/ 209 h 721"/>
                  <a:gd name="T22" fmla="*/ 189 w 901"/>
                  <a:gd name="T23" fmla="*/ 142 h 721"/>
                  <a:gd name="T24" fmla="*/ 142 w 901"/>
                  <a:gd name="T25" fmla="*/ 83 h 721"/>
                  <a:gd name="T26" fmla="*/ 94 w 901"/>
                  <a:gd name="T27" fmla="*/ 38 h 721"/>
                  <a:gd name="T28" fmla="*/ 47 w 901"/>
                  <a:gd name="T29" fmla="*/ 9 h 721"/>
                  <a:gd name="T30" fmla="*/ 0 w 901"/>
                  <a:gd name="T31" fmla="*/ 0 h 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01" h="721">
                    <a:moveTo>
                      <a:pt x="900" y="720"/>
                    </a:moveTo>
                    <a:lnTo>
                      <a:pt x="805" y="712"/>
                    </a:lnTo>
                    <a:lnTo>
                      <a:pt x="758" y="704"/>
                    </a:lnTo>
                    <a:lnTo>
                      <a:pt x="711" y="691"/>
                    </a:lnTo>
                    <a:lnTo>
                      <a:pt x="663" y="675"/>
                    </a:lnTo>
                    <a:lnTo>
                      <a:pt x="615" y="653"/>
                    </a:lnTo>
                    <a:lnTo>
                      <a:pt x="568" y="623"/>
                    </a:lnTo>
                    <a:lnTo>
                      <a:pt x="473" y="540"/>
                    </a:lnTo>
                    <a:lnTo>
                      <a:pt x="378" y="422"/>
                    </a:lnTo>
                    <a:lnTo>
                      <a:pt x="284" y="281"/>
                    </a:lnTo>
                    <a:lnTo>
                      <a:pt x="236" y="209"/>
                    </a:lnTo>
                    <a:lnTo>
                      <a:pt x="189" y="142"/>
                    </a:lnTo>
                    <a:lnTo>
                      <a:pt x="142" y="83"/>
                    </a:lnTo>
                    <a:lnTo>
                      <a:pt x="94" y="38"/>
                    </a:lnTo>
                    <a:lnTo>
                      <a:pt x="47" y="9"/>
                    </a:lnTo>
                    <a:lnTo>
                      <a:pt x="0" y="0"/>
                    </a:lnTo>
                  </a:path>
                </a:pathLst>
              </a:custGeom>
              <a:noFill/>
              <a:ln w="76200" cap="rnd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6" name="Group 85"/>
            <p:cNvGrpSpPr>
              <a:grpSpLocks noChangeAspect="1"/>
            </p:cNvGrpSpPr>
            <p:nvPr/>
          </p:nvGrpSpPr>
          <p:grpSpPr>
            <a:xfrm>
              <a:off x="3919607" y="4748767"/>
              <a:ext cx="1735529" cy="857215"/>
              <a:chOff x="1905000" y="3429000"/>
              <a:chExt cx="4800600" cy="1905000"/>
            </a:xfrm>
          </p:grpSpPr>
          <p:sp>
            <p:nvSpPr>
              <p:cNvPr id="87" name="Freeform 32"/>
              <p:cNvSpPr>
                <a:spLocks/>
              </p:cNvSpPr>
              <p:nvPr/>
            </p:nvSpPr>
            <p:spPr bwMode="auto">
              <a:xfrm>
                <a:off x="1905000" y="3429000"/>
                <a:ext cx="2344738" cy="1905000"/>
              </a:xfrm>
              <a:custGeom>
                <a:avLst/>
                <a:gdLst>
                  <a:gd name="T0" fmla="*/ 0 w 901"/>
                  <a:gd name="T1" fmla="*/ 720 h 721"/>
                  <a:gd name="T2" fmla="*/ 95 w 901"/>
                  <a:gd name="T3" fmla="*/ 712 h 721"/>
                  <a:gd name="T4" fmla="*/ 142 w 901"/>
                  <a:gd name="T5" fmla="*/ 704 h 721"/>
                  <a:gd name="T6" fmla="*/ 189 w 901"/>
                  <a:gd name="T7" fmla="*/ 691 h 721"/>
                  <a:gd name="T8" fmla="*/ 237 w 901"/>
                  <a:gd name="T9" fmla="*/ 675 h 721"/>
                  <a:gd name="T10" fmla="*/ 284 w 901"/>
                  <a:gd name="T11" fmla="*/ 653 h 721"/>
                  <a:gd name="T12" fmla="*/ 331 w 901"/>
                  <a:gd name="T13" fmla="*/ 623 h 721"/>
                  <a:gd name="T14" fmla="*/ 426 w 901"/>
                  <a:gd name="T15" fmla="*/ 540 h 721"/>
                  <a:gd name="T16" fmla="*/ 521 w 901"/>
                  <a:gd name="T17" fmla="*/ 422 h 721"/>
                  <a:gd name="T18" fmla="*/ 616 w 901"/>
                  <a:gd name="T19" fmla="*/ 281 h 721"/>
                  <a:gd name="T20" fmla="*/ 663 w 901"/>
                  <a:gd name="T21" fmla="*/ 209 h 721"/>
                  <a:gd name="T22" fmla="*/ 710 w 901"/>
                  <a:gd name="T23" fmla="*/ 142 h 721"/>
                  <a:gd name="T24" fmla="*/ 757 w 901"/>
                  <a:gd name="T25" fmla="*/ 83 h 721"/>
                  <a:gd name="T26" fmla="*/ 805 w 901"/>
                  <a:gd name="T27" fmla="*/ 38 h 721"/>
                  <a:gd name="T28" fmla="*/ 852 w 901"/>
                  <a:gd name="T29" fmla="*/ 9 h 721"/>
                  <a:gd name="T30" fmla="*/ 900 w 901"/>
                  <a:gd name="T31" fmla="*/ 0 h 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01" h="721">
                    <a:moveTo>
                      <a:pt x="0" y="720"/>
                    </a:moveTo>
                    <a:lnTo>
                      <a:pt x="95" y="712"/>
                    </a:lnTo>
                    <a:lnTo>
                      <a:pt x="142" y="704"/>
                    </a:lnTo>
                    <a:lnTo>
                      <a:pt x="189" y="691"/>
                    </a:lnTo>
                    <a:lnTo>
                      <a:pt x="237" y="675"/>
                    </a:lnTo>
                    <a:lnTo>
                      <a:pt x="284" y="653"/>
                    </a:lnTo>
                    <a:lnTo>
                      <a:pt x="331" y="623"/>
                    </a:lnTo>
                    <a:lnTo>
                      <a:pt x="426" y="540"/>
                    </a:lnTo>
                    <a:lnTo>
                      <a:pt x="521" y="422"/>
                    </a:lnTo>
                    <a:lnTo>
                      <a:pt x="616" y="281"/>
                    </a:lnTo>
                    <a:lnTo>
                      <a:pt x="663" y="209"/>
                    </a:lnTo>
                    <a:lnTo>
                      <a:pt x="710" y="142"/>
                    </a:lnTo>
                    <a:lnTo>
                      <a:pt x="757" y="83"/>
                    </a:lnTo>
                    <a:lnTo>
                      <a:pt x="805" y="38"/>
                    </a:lnTo>
                    <a:lnTo>
                      <a:pt x="852" y="9"/>
                    </a:lnTo>
                    <a:lnTo>
                      <a:pt x="900" y="0"/>
                    </a:lnTo>
                  </a:path>
                </a:pathLst>
              </a:custGeom>
              <a:noFill/>
              <a:ln w="76200" cap="rnd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Freeform 31"/>
              <p:cNvSpPr>
                <a:spLocks/>
              </p:cNvSpPr>
              <p:nvPr/>
            </p:nvSpPr>
            <p:spPr bwMode="auto">
              <a:xfrm>
                <a:off x="4267200" y="3429000"/>
                <a:ext cx="2438400" cy="1905000"/>
              </a:xfrm>
              <a:custGeom>
                <a:avLst/>
                <a:gdLst>
                  <a:gd name="T0" fmla="*/ 900 w 901"/>
                  <a:gd name="T1" fmla="*/ 720 h 721"/>
                  <a:gd name="T2" fmla="*/ 805 w 901"/>
                  <a:gd name="T3" fmla="*/ 712 h 721"/>
                  <a:gd name="T4" fmla="*/ 758 w 901"/>
                  <a:gd name="T5" fmla="*/ 704 h 721"/>
                  <a:gd name="T6" fmla="*/ 711 w 901"/>
                  <a:gd name="T7" fmla="*/ 691 h 721"/>
                  <a:gd name="T8" fmla="*/ 663 w 901"/>
                  <a:gd name="T9" fmla="*/ 675 h 721"/>
                  <a:gd name="T10" fmla="*/ 615 w 901"/>
                  <a:gd name="T11" fmla="*/ 653 h 721"/>
                  <a:gd name="T12" fmla="*/ 568 w 901"/>
                  <a:gd name="T13" fmla="*/ 623 h 721"/>
                  <a:gd name="T14" fmla="*/ 473 w 901"/>
                  <a:gd name="T15" fmla="*/ 540 h 721"/>
                  <a:gd name="T16" fmla="*/ 378 w 901"/>
                  <a:gd name="T17" fmla="*/ 422 h 721"/>
                  <a:gd name="T18" fmla="*/ 284 w 901"/>
                  <a:gd name="T19" fmla="*/ 281 h 721"/>
                  <a:gd name="T20" fmla="*/ 236 w 901"/>
                  <a:gd name="T21" fmla="*/ 209 h 721"/>
                  <a:gd name="T22" fmla="*/ 189 w 901"/>
                  <a:gd name="T23" fmla="*/ 142 h 721"/>
                  <a:gd name="T24" fmla="*/ 142 w 901"/>
                  <a:gd name="T25" fmla="*/ 83 h 721"/>
                  <a:gd name="T26" fmla="*/ 94 w 901"/>
                  <a:gd name="T27" fmla="*/ 38 h 721"/>
                  <a:gd name="T28" fmla="*/ 47 w 901"/>
                  <a:gd name="T29" fmla="*/ 9 h 721"/>
                  <a:gd name="T30" fmla="*/ 0 w 901"/>
                  <a:gd name="T31" fmla="*/ 0 h 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01" h="721">
                    <a:moveTo>
                      <a:pt x="900" y="720"/>
                    </a:moveTo>
                    <a:lnTo>
                      <a:pt x="805" y="712"/>
                    </a:lnTo>
                    <a:lnTo>
                      <a:pt x="758" y="704"/>
                    </a:lnTo>
                    <a:lnTo>
                      <a:pt x="711" y="691"/>
                    </a:lnTo>
                    <a:lnTo>
                      <a:pt x="663" y="675"/>
                    </a:lnTo>
                    <a:lnTo>
                      <a:pt x="615" y="653"/>
                    </a:lnTo>
                    <a:lnTo>
                      <a:pt x="568" y="623"/>
                    </a:lnTo>
                    <a:lnTo>
                      <a:pt x="473" y="540"/>
                    </a:lnTo>
                    <a:lnTo>
                      <a:pt x="378" y="422"/>
                    </a:lnTo>
                    <a:lnTo>
                      <a:pt x="284" y="281"/>
                    </a:lnTo>
                    <a:lnTo>
                      <a:pt x="236" y="209"/>
                    </a:lnTo>
                    <a:lnTo>
                      <a:pt x="189" y="142"/>
                    </a:lnTo>
                    <a:lnTo>
                      <a:pt x="142" y="83"/>
                    </a:lnTo>
                    <a:lnTo>
                      <a:pt x="94" y="38"/>
                    </a:lnTo>
                    <a:lnTo>
                      <a:pt x="47" y="9"/>
                    </a:lnTo>
                    <a:lnTo>
                      <a:pt x="0" y="0"/>
                    </a:lnTo>
                  </a:path>
                </a:pathLst>
              </a:custGeom>
              <a:noFill/>
              <a:ln w="76200" cap="rnd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9" name="Group 88"/>
            <p:cNvGrpSpPr>
              <a:grpSpLocks noChangeAspect="1"/>
            </p:cNvGrpSpPr>
            <p:nvPr/>
          </p:nvGrpSpPr>
          <p:grpSpPr>
            <a:xfrm>
              <a:off x="5177913" y="4748767"/>
              <a:ext cx="1735529" cy="857215"/>
              <a:chOff x="1905000" y="3429000"/>
              <a:chExt cx="4800600" cy="1905000"/>
            </a:xfrm>
          </p:grpSpPr>
          <p:sp>
            <p:nvSpPr>
              <p:cNvPr id="90" name="Freeform 32"/>
              <p:cNvSpPr>
                <a:spLocks/>
              </p:cNvSpPr>
              <p:nvPr/>
            </p:nvSpPr>
            <p:spPr bwMode="auto">
              <a:xfrm>
                <a:off x="1905000" y="3429000"/>
                <a:ext cx="2344738" cy="1905000"/>
              </a:xfrm>
              <a:custGeom>
                <a:avLst/>
                <a:gdLst>
                  <a:gd name="T0" fmla="*/ 0 w 901"/>
                  <a:gd name="T1" fmla="*/ 720 h 721"/>
                  <a:gd name="T2" fmla="*/ 95 w 901"/>
                  <a:gd name="T3" fmla="*/ 712 h 721"/>
                  <a:gd name="T4" fmla="*/ 142 w 901"/>
                  <a:gd name="T5" fmla="*/ 704 h 721"/>
                  <a:gd name="T6" fmla="*/ 189 w 901"/>
                  <a:gd name="T7" fmla="*/ 691 h 721"/>
                  <a:gd name="T8" fmla="*/ 237 w 901"/>
                  <a:gd name="T9" fmla="*/ 675 h 721"/>
                  <a:gd name="T10" fmla="*/ 284 w 901"/>
                  <a:gd name="T11" fmla="*/ 653 h 721"/>
                  <a:gd name="T12" fmla="*/ 331 w 901"/>
                  <a:gd name="T13" fmla="*/ 623 h 721"/>
                  <a:gd name="T14" fmla="*/ 426 w 901"/>
                  <a:gd name="T15" fmla="*/ 540 h 721"/>
                  <a:gd name="T16" fmla="*/ 521 w 901"/>
                  <a:gd name="T17" fmla="*/ 422 h 721"/>
                  <a:gd name="T18" fmla="*/ 616 w 901"/>
                  <a:gd name="T19" fmla="*/ 281 h 721"/>
                  <a:gd name="T20" fmla="*/ 663 w 901"/>
                  <a:gd name="T21" fmla="*/ 209 h 721"/>
                  <a:gd name="T22" fmla="*/ 710 w 901"/>
                  <a:gd name="T23" fmla="*/ 142 h 721"/>
                  <a:gd name="T24" fmla="*/ 757 w 901"/>
                  <a:gd name="T25" fmla="*/ 83 h 721"/>
                  <a:gd name="T26" fmla="*/ 805 w 901"/>
                  <a:gd name="T27" fmla="*/ 38 h 721"/>
                  <a:gd name="T28" fmla="*/ 852 w 901"/>
                  <a:gd name="T29" fmla="*/ 9 h 721"/>
                  <a:gd name="T30" fmla="*/ 900 w 901"/>
                  <a:gd name="T31" fmla="*/ 0 h 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01" h="721">
                    <a:moveTo>
                      <a:pt x="0" y="720"/>
                    </a:moveTo>
                    <a:lnTo>
                      <a:pt x="95" y="712"/>
                    </a:lnTo>
                    <a:lnTo>
                      <a:pt x="142" y="704"/>
                    </a:lnTo>
                    <a:lnTo>
                      <a:pt x="189" y="691"/>
                    </a:lnTo>
                    <a:lnTo>
                      <a:pt x="237" y="675"/>
                    </a:lnTo>
                    <a:lnTo>
                      <a:pt x="284" y="653"/>
                    </a:lnTo>
                    <a:lnTo>
                      <a:pt x="331" y="623"/>
                    </a:lnTo>
                    <a:lnTo>
                      <a:pt x="426" y="540"/>
                    </a:lnTo>
                    <a:lnTo>
                      <a:pt x="521" y="422"/>
                    </a:lnTo>
                    <a:lnTo>
                      <a:pt x="616" y="281"/>
                    </a:lnTo>
                    <a:lnTo>
                      <a:pt x="663" y="209"/>
                    </a:lnTo>
                    <a:lnTo>
                      <a:pt x="710" y="142"/>
                    </a:lnTo>
                    <a:lnTo>
                      <a:pt x="757" y="83"/>
                    </a:lnTo>
                    <a:lnTo>
                      <a:pt x="805" y="38"/>
                    </a:lnTo>
                    <a:lnTo>
                      <a:pt x="852" y="9"/>
                    </a:lnTo>
                    <a:lnTo>
                      <a:pt x="900" y="0"/>
                    </a:lnTo>
                  </a:path>
                </a:pathLst>
              </a:custGeom>
              <a:noFill/>
              <a:ln w="76200" cap="rnd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1" name="Freeform 31"/>
              <p:cNvSpPr>
                <a:spLocks/>
              </p:cNvSpPr>
              <p:nvPr/>
            </p:nvSpPr>
            <p:spPr bwMode="auto">
              <a:xfrm>
                <a:off x="4267200" y="3429000"/>
                <a:ext cx="2438400" cy="1905000"/>
              </a:xfrm>
              <a:custGeom>
                <a:avLst/>
                <a:gdLst>
                  <a:gd name="T0" fmla="*/ 900 w 901"/>
                  <a:gd name="T1" fmla="*/ 720 h 721"/>
                  <a:gd name="T2" fmla="*/ 805 w 901"/>
                  <a:gd name="T3" fmla="*/ 712 h 721"/>
                  <a:gd name="T4" fmla="*/ 758 w 901"/>
                  <a:gd name="T5" fmla="*/ 704 h 721"/>
                  <a:gd name="T6" fmla="*/ 711 w 901"/>
                  <a:gd name="T7" fmla="*/ 691 h 721"/>
                  <a:gd name="T8" fmla="*/ 663 w 901"/>
                  <a:gd name="T9" fmla="*/ 675 h 721"/>
                  <a:gd name="T10" fmla="*/ 615 w 901"/>
                  <a:gd name="T11" fmla="*/ 653 h 721"/>
                  <a:gd name="T12" fmla="*/ 568 w 901"/>
                  <a:gd name="T13" fmla="*/ 623 h 721"/>
                  <a:gd name="T14" fmla="*/ 473 w 901"/>
                  <a:gd name="T15" fmla="*/ 540 h 721"/>
                  <a:gd name="T16" fmla="*/ 378 w 901"/>
                  <a:gd name="T17" fmla="*/ 422 h 721"/>
                  <a:gd name="T18" fmla="*/ 284 w 901"/>
                  <a:gd name="T19" fmla="*/ 281 h 721"/>
                  <a:gd name="T20" fmla="*/ 236 w 901"/>
                  <a:gd name="T21" fmla="*/ 209 h 721"/>
                  <a:gd name="T22" fmla="*/ 189 w 901"/>
                  <a:gd name="T23" fmla="*/ 142 h 721"/>
                  <a:gd name="T24" fmla="*/ 142 w 901"/>
                  <a:gd name="T25" fmla="*/ 83 h 721"/>
                  <a:gd name="T26" fmla="*/ 94 w 901"/>
                  <a:gd name="T27" fmla="*/ 38 h 721"/>
                  <a:gd name="T28" fmla="*/ 47 w 901"/>
                  <a:gd name="T29" fmla="*/ 9 h 721"/>
                  <a:gd name="T30" fmla="*/ 0 w 901"/>
                  <a:gd name="T31" fmla="*/ 0 h 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01" h="721">
                    <a:moveTo>
                      <a:pt x="900" y="720"/>
                    </a:moveTo>
                    <a:lnTo>
                      <a:pt x="805" y="712"/>
                    </a:lnTo>
                    <a:lnTo>
                      <a:pt x="758" y="704"/>
                    </a:lnTo>
                    <a:lnTo>
                      <a:pt x="711" y="691"/>
                    </a:lnTo>
                    <a:lnTo>
                      <a:pt x="663" y="675"/>
                    </a:lnTo>
                    <a:lnTo>
                      <a:pt x="615" y="653"/>
                    </a:lnTo>
                    <a:lnTo>
                      <a:pt x="568" y="623"/>
                    </a:lnTo>
                    <a:lnTo>
                      <a:pt x="473" y="540"/>
                    </a:lnTo>
                    <a:lnTo>
                      <a:pt x="378" y="422"/>
                    </a:lnTo>
                    <a:lnTo>
                      <a:pt x="284" y="281"/>
                    </a:lnTo>
                    <a:lnTo>
                      <a:pt x="236" y="209"/>
                    </a:lnTo>
                    <a:lnTo>
                      <a:pt x="189" y="142"/>
                    </a:lnTo>
                    <a:lnTo>
                      <a:pt x="142" y="83"/>
                    </a:lnTo>
                    <a:lnTo>
                      <a:pt x="94" y="38"/>
                    </a:lnTo>
                    <a:lnTo>
                      <a:pt x="47" y="9"/>
                    </a:lnTo>
                    <a:lnTo>
                      <a:pt x="0" y="0"/>
                    </a:lnTo>
                  </a:path>
                </a:pathLst>
              </a:custGeom>
              <a:noFill/>
              <a:ln w="76200" cap="rnd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02" name="Group 101"/>
          <p:cNvGrpSpPr/>
          <p:nvPr/>
        </p:nvGrpSpPr>
        <p:grpSpPr>
          <a:xfrm>
            <a:off x="6453811" y="3296340"/>
            <a:ext cx="1460080" cy="2567188"/>
            <a:chOff x="6413080" y="3296340"/>
            <a:chExt cx="1460080" cy="2567188"/>
          </a:xfrm>
        </p:grpSpPr>
        <p:grpSp>
          <p:nvGrpSpPr>
            <p:cNvPr id="96" name="standard latency"/>
            <p:cNvGrpSpPr/>
            <p:nvPr/>
          </p:nvGrpSpPr>
          <p:grpSpPr>
            <a:xfrm>
              <a:off x="6413080" y="3296340"/>
              <a:ext cx="1460080" cy="2354643"/>
              <a:chOff x="5817951" y="3264492"/>
              <a:chExt cx="1460080" cy="2354643"/>
            </a:xfrm>
          </p:grpSpPr>
          <p:sp>
            <p:nvSpPr>
              <p:cNvPr id="97" name="TextBox 96"/>
              <p:cNvSpPr txBox="1"/>
              <p:nvPr/>
            </p:nvSpPr>
            <p:spPr>
              <a:xfrm>
                <a:off x="5817951" y="3264492"/>
                <a:ext cx="1460080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dirty="0" smtClean="0">
                    <a:solidFill>
                      <a:srgbClr val="0070C0"/>
                    </a:solidFill>
                  </a:rPr>
                  <a:t>Standard</a:t>
                </a:r>
              </a:p>
              <a:p>
                <a:pPr algn="ctr"/>
                <a:r>
                  <a:rPr lang="en-US" sz="2800" dirty="0" smtClean="0">
                    <a:solidFill>
                      <a:srgbClr val="0070C0"/>
                    </a:solidFill>
                  </a:rPr>
                  <a:t>Latency</a:t>
                </a:r>
                <a:endParaRPr lang="en-US" sz="2800" dirty="0">
                  <a:solidFill>
                    <a:srgbClr val="0070C0"/>
                  </a:solidFill>
                </a:endParaRPr>
              </a:p>
            </p:txBody>
          </p:sp>
          <p:cxnSp>
            <p:nvCxnSpPr>
              <p:cNvPr id="98" name="Straight Connector 97"/>
              <p:cNvCxnSpPr/>
              <p:nvPr/>
            </p:nvCxnSpPr>
            <p:spPr>
              <a:xfrm flipV="1">
                <a:off x="6552912" y="4235352"/>
                <a:ext cx="0" cy="1383783"/>
              </a:xfrm>
              <a:prstGeom prst="line">
                <a:avLst/>
              </a:prstGeom>
              <a:ln w="44450" cap="rnd">
                <a:solidFill>
                  <a:srgbClr val="0070C0"/>
                </a:solidFill>
                <a:prstDash val="solid"/>
                <a:headEnd type="oval" w="lg" len="lg"/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1" name="Oval 100"/>
            <p:cNvSpPr>
              <a:spLocks noChangeAspect="1"/>
            </p:cNvSpPr>
            <p:nvPr/>
          </p:nvSpPr>
          <p:spPr>
            <a:xfrm>
              <a:off x="6927314" y="5438437"/>
              <a:ext cx="429385" cy="425091"/>
            </a:xfrm>
            <a:prstGeom prst="ellipse">
              <a:avLst/>
            </a:prstGeom>
            <a:solidFill>
              <a:srgbClr val="0070C0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79261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7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6" presetClass="entr" presetSubtype="37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37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29" name="1"/>
          <p:cNvSpPr txBox="1"/>
          <p:nvPr/>
        </p:nvSpPr>
        <p:spPr>
          <a:xfrm>
            <a:off x="288729" y="1676400"/>
            <a:ext cx="85504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622300" algn="l"/>
              </a:tabLst>
            </a:pPr>
            <a:r>
              <a:rPr lang="en-US" sz="4800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1 </a:t>
            </a:r>
            <a:r>
              <a:rPr lang="en-US" sz="3200" dirty="0">
                <a:solidFill>
                  <a:schemeClr val="accent2"/>
                </a:solidFill>
                <a:latin typeface="Gill Sans MT" charset="0"/>
                <a:ea typeface="Gill Sans MT" charset="0"/>
                <a:cs typeface="Gill Sans MT" charset="0"/>
              </a:rPr>
              <a:t>U</a:t>
            </a:r>
            <a:r>
              <a:rPr lang="en-US" sz="3200" dirty="0" smtClean="0">
                <a:solidFill>
                  <a:schemeClr val="accent2"/>
                </a:solidFill>
                <a:latin typeface="Gill Sans MT" charset="0"/>
                <a:ea typeface="Gill Sans MT" charset="0"/>
                <a:cs typeface="Gill Sans MT" charset="0"/>
              </a:rPr>
              <a:t>nderstand and characterize </a:t>
            </a:r>
            <a:r>
              <a:rPr lang="en-US" sz="3200" dirty="0" smtClean="0">
                <a:latin typeface="Gill Sans MT" charset="0"/>
                <a:ea typeface="Gill Sans MT" charset="0"/>
                <a:cs typeface="Gill Sans MT" charset="0"/>
              </a:rPr>
              <a:t>latency variation 	in modern DRAM chips</a:t>
            </a:r>
            <a:endParaRPr lang="en-US" sz="3200" dirty="0">
              <a:latin typeface="Gill Sans MT" charset="0"/>
              <a:ea typeface="Gill Sans MT" charset="0"/>
              <a:cs typeface="Gill Sans MT" charset="0"/>
            </a:endParaRPr>
          </a:p>
        </p:txBody>
      </p:sp>
      <p:sp>
        <p:nvSpPr>
          <p:cNvPr id="30" name="1"/>
          <p:cNvSpPr txBox="1"/>
          <p:nvPr/>
        </p:nvSpPr>
        <p:spPr>
          <a:xfrm>
            <a:off x="288729" y="3634205"/>
            <a:ext cx="87028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622300" algn="l"/>
              </a:tabLst>
            </a:pPr>
            <a:r>
              <a:rPr lang="en-US" sz="4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2</a:t>
            </a:r>
            <a:r>
              <a:rPr lang="en-US" sz="4800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US" sz="3200" dirty="0"/>
              <a:t>Develop a mechanism that exploits latency </a:t>
            </a:r>
            <a:r>
              <a:rPr lang="en-US" sz="3200" dirty="0" smtClean="0"/>
              <a:t>	variation </a:t>
            </a:r>
            <a:r>
              <a:rPr lang="en-US" sz="3200" dirty="0"/>
              <a:t>to </a:t>
            </a:r>
            <a:r>
              <a:rPr lang="en-US" sz="3200" dirty="0" smtClean="0">
                <a:solidFill>
                  <a:schemeClr val="accent2"/>
                </a:solidFill>
              </a:rPr>
              <a:t>reduce </a:t>
            </a:r>
            <a:r>
              <a:rPr lang="en-US" sz="3200" dirty="0">
                <a:solidFill>
                  <a:schemeClr val="accent2"/>
                </a:solidFill>
              </a:rPr>
              <a:t>DRAM latency</a:t>
            </a:r>
            <a:endParaRPr lang="en-US" sz="3200" dirty="0">
              <a:solidFill>
                <a:schemeClr val="accent2"/>
              </a:solidFill>
              <a:latin typeface="Gill Sans MT" charset="0"/>
              <a:ea typeface="Gill Sans MT" charset="0"/>
              <a:cs typeface="Gill Sans MT" charset="0"/>
            </a:endParaRPr>
          </a:p>
        </p:txBody>
      </p:sp>
      <p:sp>
        <p:nvSpPr>
          <p:cNvPr id="7" name="1"/>
          <p:cNvSpPr txBox="1"/>
          <p:nvPr/>
        </p:nvSpPr>
        <p:spPr>
          <a:xfrm>
            <a:off x="288728" y="1676400"/>
            <a:ext cx="85504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622300" algn="l"/>
              </a:tabLst>
            </a:pPr>
            <a:r>
              <a:rPr lang="en-US" sz="480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1</a:t>
            </a:r>
            <a:endParaRPr lang="en-US" sz="3200" dirty="0">
              <a:latin typeface="Gill Sans MT" charset="0"/>
              <a:ea typeface="Gill Sans MT" charset="0"/>
              <a:cs typeface="Gill Sans MT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88728" y="3634205"/>
            <a:ext cx="87028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622300" algn="l"/>
              </a:tabLst>
            </a:pPr>
            <a:r>
              <a:rPr lang="en-US" sz="480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2</a:t>
            </a:r>
            <a:endParaRPr lang="en-US" sz="3200" dirty="0">
              <a:solidFill>
                <a:schemeClr val="accent2"/>
              </a:solidFill>
              <a:latin typeface="Gill Sans MT" charset="0"/>
              <a:ea typeface="Gill Sans MT" charset="0"/>
              <a:cs typeface="Gill Sans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26703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bg1">
                    <a:lumMod val="65000"/>
                  </a:schemeClr>
                </a:solidFill>
              </a:rPr>
              <a:t>Motivation and Goals</a:t>
            </a:r>
          </a:p>
          <a:p>
            <a:r>
              <a:rPr lang="en-US" sz="3600" dirty="0" smtClean="0">
                <a:solidFill>
                  <a:schemeClr val="accent3">
                    <a:lumMod val="50000"/>
                  </a:schemeClr>
                </a:solidFill>
              </a:rPr>
              <a:t>DRAM Background</a:t>
            </a:r>
            <a:endParaRPr lang="en-US" sz="3600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sz="3600" dirty="0" smtClean="0">
                <a:solidFill>
                  <a:schemeClr val="accent3">
                    <a:lumMod val="50000"/>
                  </a:schemeClr>
                </a:solidFill>
              </a:rPr>
              <a:t>Experimental Methodology</a:t>
            </a:r>
          </a:p>
          <a:p>
            <a:r>
              <a:rPr lang="en-US" sz="3600" dirty="0" smtClean="0">
                <a:solidFill>
                  <a:schemeClr val="accent3">
                    <a:lumMod val="50000"/>
                  </a:schemeClr>
                </a:solidFill>
              </a:rPr>
              <a:t>Characterization Results</a:t>
            </a:r>
          </a:p>
          <a:p>
            <a:r>
              <a:rPr lang="en-US" sz="3600" dirty="0" smtClean="0">
                <a:solidFill>
                  <a:schemeClr val="accent3">
                    <a:lumMod val="50000"/>
                  </a:schemeClr>
                </a:solidFill>
              </a:rPr>
              <a:t>Mechanism: Flexible-Latency DRAM</a:t>
            </a:r>
          </a:p>
          <a:p>
            <a:r>
              <a:rPr lang="en-US" sz="3600" dirty="0" smtClean="0">
                <a:solidFill>
                  <a:schemeClr val="accent3">
                    <a:lumMod val="50000"/>
                  </a:schemeClr>
                </a:solidFill>
              </a:rPr>
              <a:t>Conclusion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299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High-Level DRAM Organization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80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889" t="4755" r="12351" b="2541"/>
          <a:stretch/>
        </p:blipFill>
        <p:spPr>
          <a:xfrm>
            <a:off x="457200" y="2490704"/>
            <a:ext cx="2209800" cy="20574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560" y="2580620"/>
            <a:ext cx="4145280" cy="1877568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2950427" y="3840198"/>
            <a:ext cx="12105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DRAM </a:t>
            </a:r>
          </a:p>
          <a:p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Channel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83986" y="4453161"/>
            <a:ext cx="396890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64FBA"/>
                </a:solidFill>
              </a:rPr>
              <a:t>DIMM</a:t>
            </a:r>
            <a:endParaRPr lang="en-US" sz="3200" dirty="0"/>
          </a:p>
          <a:p>
            <a:pPr algn="ctr"/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(Dual 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in-line memory 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module)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587015" y="3146370"/>
            <a:ext cx="2456509" cy="1077218"/>
            <a:chOff x="5587015" y="3146370"/>
            <a:chExt cx="2456509" cy="1077218"/>
          </a:xfrm>
        </p:grpSpPr>
        <p:sp>
          <p:nvSpPr>
            <p:cNvPr id="13" name="iso highlight"/>
            <p:cNvSpPr/>
            <p:nvPr/>
          </p:nvSpPr>
          <p:spPr>
            <a:xfrm>
              <a:off x="5587015" y="3352800"/>
              <a:ext cx="966186" cy="761999"/>
            </a:xfrm>
            <a:prstGeom prst="rect">
              <a:avLst/>
            </a:prstGeom>
            <a:solidFill>
              <a:srgbClr val="FFFF00">
                <a:alpha val="25000"/>
              </a:srgbClr>
            </a:solidFill>
            <a:ln w="508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568440" y="3146370"/>
              <a:ext cx="1475084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 smtClean="0">
                  <a:solidFill>
                    <a:srgbClr val="FFFF00"/>
                  </a:solidFill>
                </a:rPr>
                <a:t>DRAM</a:t>
              </a:r>
            </a:p>
            <a:p>
              <a:r>
                <a:rPr lang="en-US" sz="3200" b="1" dirty="0" smtClean="0">
                  <a:solidFill>
                    <a:srgbClr val="FFFF00"/>
                  </a:solidFill>
                </a:rPr>
                <a:t>chip</a:t>
              </a:r>
              <a:endParaRPr lang="en-US" sz="32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3" name="Left-Right Arrow 2"/>
          <p:cNvSpPr/>
          <p:nvPr/>
        </p:nvSpPr>
        <p:spPr>
          <a:xfrm>
            <a:off x="2750820" y="3154398"/>
            <a:ext cx="1524000" cy="685800"/>
          </a:xfrm>
          <a:prstGeom prst="leftRightArrow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998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DRAM Chip Internals</a:t>
            </a:r>
            <a:endParaRPr lang="en-US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>
                <a:latin typeface="+mj-lt"/>
              </a:rPr>
              <a:pPr/>
              <a:t>7</a:t>
            </a:fld>
            <a:endParaRPr lang="en-US" dirty="0">
              <a:latin typeface="+mj-lt"/>
            </a:endParaRPr>
          </a:p>
        </p:txBody>
      </p:sp>
      <p:grpSp>
        <p:nvGrpSpPr>
          <p:cNvPr id="5" name="bitlines"/>
          <p:cNvGrpSpPr/>
          <p:nvPr/>
        </p:nvGrpSpPr>
        <p:grpSpPr>
          <a:xfrm>
            <a:off x="3236840" y="2676971"/>
            <a:ext cx="2226118" cy="2207860"/>
            <a:chOff x="1227093" y="1799197"/>
            <a:chExt cx="2226118" cy="2207860"/>
          </a:xfrm>
        </p:grpSpPr>
        <p:cxnSp>
          <p:nvCxnSpPr>
            <p:cNvPr id="157" name="Straight Connector 156"/>
            <p:cNvCxnSpPr/>
            <p:nvPr/>
          </p:nvCxnSpPr>
          <p:spPr>
            <a:xfrm flipH="1">
              <a:off x="1227093" y="1799197"/>
              <a:ext cx="1" cy="220786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47" name="Straight Connector 146"/>
            <p:cNvCxnSpPr/>
            <p:nvPr/>
          </p:nvCxnSpPr>
          <p:spPr>
            <a:xfrm flipH="1">
              <a:off x="1969132" y="1799197"/>
              <a:ext cx="1" cy="220786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37" name="Straight Connector 136"/>
            <p:cNvCxnSpPr/>
            <p:nvPr/>
          </p:nvCxnSpPr>
          <p:spPr>
            <a:xfrm flipH="1">
              <a:off x="2711171" y="1799197"/>
              <a:ext cx="1" cy="220786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27" name="Straight Connector 126"/>
            <p:cNvCxnSpPr/>
            <p:nvPr/>
          </p:nvCxnSpPr>
          <p:spPr>
            <a:xfrm flipH="1">
              <a:off x="3453210" y="1799197"/>
              <a:ext cx="1" cy="220786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" name="wordlines"/>
          <p:cNvGrpSpPr/>
          <p:nvPr/>
        </p:nvGrpSpPr>
        <p:grpSpPr>
          <a:xfrm>
            <a:off x="2869658" y="3058072"/>
            <a:ext cx="3018944" cy="1332810"/>
            <a:chOff x="859911" y="2180298"/>
            <a:chExt cx="3018944" cy="1332810"/>
          </a:xfrm>
        </p:grpSpPr>
        <p:cxnSp>
          <p:nvCxnSpPr>
            <p:cNvPr id="118" name="Straight Connector 117"/>
            <p:cNvCxnSpPr/>
            <p:nvPr/>
          </p:nvCxnSpPr>
          <p:spPr>
            <a:xfrm>
              <a:off x="859911" y="2180298"/>
              <a:ext cx="3018943" cy="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19" name="Straight Connector 118"/>
            <p:cNvCxnSpPr/>
            <p:nvPr/>
          </p:nvCxnSpPr>
          <p:spPr>
            <a:xfrm>
              <a:off x="861334" y="2624568"/>
              <a:ext cx="3017520" cy="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20" name="Straight Connector 119"/>
            <p:cNvCxnSpPr/>
            <p:nvPr/>
          </p:nvCxnSpPr>
          <p:spPr>
            <a:xfrm>
              <a:off x="861335" y="3068838"/>
              <a:ext cx="3017520" cy="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21" name="Straight Connector 120"/>
            <p:cNvCxnSpPr/>
            <p:nvPr/>
          </p:nvCxnSpPr>
          <p:spPr>
            <a:xfrm>
              <a:off x="861335" y="3513108"/>
              <a:ext cx="3016102" cy="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" name="subarray cells"/>
          <p:cNvGrpSpPr/>
          <p:nvPr/>
        </p:nvGrpSpPr>
        <p:grpSpPr>
          <a:xfrm>
            <a:off x="3053961" y="2867564"/>
            <a:ext cx="2591877" cy="1698570"/>
            <a:chOff x="1044214" y="1989790"/>
            <a:chExt cx="2591877" cy="1698570"/>
          </a:xfrm>
        </p:grpSpPr>
        <p:sp>
          <p:nvSpPr>
            <p:cNvPr id="158" name="Oval 157"/>
            <p:cNvSpPr/>
            <p:nvPr/>
          </p:nvSpPr>
          <p:spPr>
            <a:xfrm>
              <a:off x="1044214" y="198979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59" name="Oval 158"/>
            <p:cNvSpPr/>
            <p:nvPr/>
          </p:nvSpPr>
          <p:spPr>
            <a:xfrm>
              <a:off x="1044214" y="243406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60" name="Oval 159"/>
            <p:cNvSpPr/>
            <p:nvPr/>
          </p:nvSpPr>
          <p:spPr>
            <a:xfrm>
              <a:off x="1044214" y="287833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61" name="Oval 160"/>
            <p:cNvSpPr/>
            <p:nvPr/>
          </p:nvSpPr>
          <p:spPr>
            <a:xfrm>
              <a:off x="1044214" y="332260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48" name="Oval 147"/>
            <p:cNvSpPr/>
            <p:nvPr/>
          </p:nvSpPr>
          <p:spPr>
            <a:xfrm>
              <a:off x="1786253" y="198979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49" name="Oval 148"/>
            <p:cNvSpPr/>
            <p:nvPr/>
          </p:nvSpPr>
          <p:spPr>
            <a:xfrm>
              <a:off x="1786253" y="243406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50" name="Oval 149"/>
            <p:cNvSpPr/>
            <p:nvPr/>
          </p:nvSpPr>
          <p:spPr>
            <a:xfrm>
              <a:off x="1786253" y="287833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51" name="Oval 150"/>
            <p:cNvSpPr/>
            <p:nvPr/>
          </p:nvSpPr>
          <p:spPr>
            <a:xfrm>
              <a:off x="1786253" y="332260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38" name="Oval 137"/>
            <p:cNvSpPr/>
            <p:nvPr/>
          </p:nvSpPr>
          <p:spPr>
            <a:xfrm>
              <a:off x="2528292" y="198979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39" name="Oval 138"/>
            <p:cNvSpPr/>
            <p:nvPr/>
          </p:nvSpPr>
          <p:spPr>
            <a:xfrm>
              <a:off x="2528292" y="243406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40" name="Oval 139"/>
            <p:cNvSpPr/>
            <p:nvPr/>
          </p:nvSpPr>
          <p:spPr>
            <a:xfrm>
              <a:off x="2528292" y="287833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41" name="Oval 140"/>
            <p:cNvSpPr/>
            <p:nvPr/>
          </p:nvSpPr>
          <p:spPr>
            <a:xfrm>
              <a:off x="2528292" y="332260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28" name="Oval 127"/>
            <p:cNvSpPr/>
            <p:nvPr/>
          </p:nvSpPr>
          <p:spPr>
            <a:xfrm>
              <a:off x="3270331" y="198979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29" name="Oval 128"/>
            <p:cNvSpPr/>
            <p:nvPr/>
          </p:nvSpPr>
          <p:spPr>
            <a:xfrm>
              <a:off x="3270331" y="243406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30" name="Oval 129"/>
            <p:cNvSpPr/>
            <p:nvPr/>
          </p:nvSpPr>
          <p:spPr>
            <a:xfrm>
              <a:off x="3270331" y="287833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31" name="Oval 130"/>
            <p:cNvSpPr/>
            <p:nvPr/>
          </p:nvSpPr>
          <p:spPr>
            <a:xfrm>
              <a:off x="3270331" y="332260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</p:grpSp>
      <p:pic>
        <p:nvPicPr>
          <p:cNvPr id="201" name="Dimm pic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15" y="1424006"/>
            <a:ext cx="2099933" cy="951146"/>
          </a:xfrm>
          <a:prstGeom prst="rect">
            <a:avLst/>
          </a:prstGeom>
        </p:spPr>
      </p:pic>
      <p:sp>
        <p:nvSpPr>
          <p:cNvPr id="202" name="iso highlight"/>
          <p:cNvSpPr/>
          <p:nvPr/>
        </p:nvSpPr>
        <p:spPr>
          <a:xfrm>
            <a:off x="979427" y="1816259"/>
            <a:ext cx="392174" cy="412807"/>
          </a:xfrm>
          <a:prstGeom prst="rect">
            <a:avLst/>
          </a:prstGeom>
          <a:solidFill>
            <a:srgbClr val="FFFF00">
              <a:alpha val="25000"/>
            </a:srgbClr>
          </a:solidFill>
          <a:ln w="508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indicator"/>
          <p:cNvCxnSpPr>
            <a:stCxn id="202" idx="2"/>
          </p:cNvCxnSpPr>
          <p:nvPr/>
        </p:nvCxnSpPr>
        <p:spPr>
          <a:xfrm rot="16200000" flipH="1">
            <a:off x="1343520" y="2061060"/>
            <a:ext cx="774474" cy="1110486"/>
          </a:xfrm>
          <a:prstGeom prst="curvedConnector2">
            <a:avLst/>
          </a:prstGeom>
          <a:ln w="31750" cap="rnd">
            <a:solidFill>
              <a:schemeClr val="tx1">
                <a:lumMod val="50000"/>
                <a:lumOff val="50000"/>
              </a:schemeClr>
            </a:solidFill>
            <a:prstDash val="sys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3" name="label: dram cell"/>
          <p:cNvSpPr txBox="1"/>
          <p:nvPr/>
        </p:nvSpPr>
        <p:spPr>
          <a:xfrm>
            <a:off x="4958597" y="1814635"/>
            <a:ext cx="3281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DRAM</a:t>
            </a:r>
            <a:r>
              <a:rPr lang="en-US" sz="2400" b="1" kern="0" noProof="0" dirty="0">
                <a:solidFill>
                  <a:prstClr val="black"/>
                </a:solidFill>
                <a:latin typeface="+mj-lt"/>
              </a:rPr>
              <a:t> </a:t>
            </a:r>
            <a:r>
              <a:rPr lang="en-US" sz="2400" b="1" kern="0" dirty="0" smtClean="0">
                <a:solidFill>
                  <a:prstClr val="black"/>
                </a:solidFill>
                <a:latin typeface="+mj-lt"/>
              </a:rPr>
              <a:t>Cell</a:t>
            </a:r>
            <a:endParaRPr kumimoji="0" lang="en-US" sz="2400" b="1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</a:endParaRPr>
          </a:p>
        </p:txBody>
      </p:sp>
      <p:grpSp>
        <p:nvGrpSpPr>
          <p:cNvPr id="14" name="rowbuffer"/>
          <p:cNvGrpSpPr/>
          <p:nvPr/>
        </p:nvGrpSpPr>
        <p:grpSpPr>
          <a:xfrm>
            <a:off x="3053961" y="4685159"/>
            <a:ext cx="2591877" cy="693390"/>
            <a:chOff x="1044214" y="3807385"/>
            <a:chExt cx="2591877" cy="693390"/>
          </a:xfrm>
        </p:grpSpPr>
        <p:sp>
          <p:nvSpPr>
            <p:cNvPr id="162" name="Rounded Rectangle 161"/>
            <p:cNvSpPr/>
            <p:nvPr/>
          </p:nvSpPr>
          <p:spPr>
            <a:xfrm>
              <a:off x="1044214" y="3810877"/>
              <a:ext cx="365760" cy="689898"/>
            </a:xfrm>
            <a:prstGeom prst="round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52" name="Rounded Rectangle 151"/>
            <p:cNvSpPr/>
            <p:nvPr/>
          </p:nvSpPr>
          <p:spPr>
            <a:xfrm>
              <a:off x="1786253" y="3810877"/>
              <a:ext cx="365760" cy="689898"/>
            </a:xfrm>
            <a:prstGeom prst="round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42" name="Rounded Rectangle 141"/>
            <p:cNvSpPr/>
            <p:nvPr/>
          </p:nvSpPr>
          <p:spPr>
            <a:xfrm>
              <a:off x="2528291" y="3807385"/>
              <a:ext cx="365760" cy="689898"/>
            </a:xfrm>
            <a:prstGeom prst="round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32" name="Rounded Rectangle 131"/>
            <p:cNvSpPr/>
            <p:nvPr/>
          </p:nvSpPr>
          <p:spPr>
            <a:xfrm>
              <a:off x="3270331" y="3810877"/>
              <a:ext cx="365760" cy="689898"/>
            </a:xfrm>
            <a:prstGeom prst="roundRect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</a:endParaRPr>
            </a:p>
          </p:txBody>
        </p:sp>
      </p:grpSp>
      <p:grpSp>
        <p:nvGrpSpPr>
          <p:cNvPr id="218" name="row buffer"/>
          <p:cNvGrpSpPr/>
          <p:nvPr/>
        </p:nvGrpSpPr>
        <p:grpSpPr>
          <a:xfrm>
            <a:off x="2715479" y="4631387"/>
            <a:ext cx="3238500" cy="1273515"/>
            <a:chOff x="6438900" y="4038385"/>
            <a:chExt cx="3238500" cy="1273515"/>
          </a:xfrm>
        </p:grpSpPr>
        <p:sp>
          <p:nvSpPr>
            <p:cNvPr id="219" name="Rounded Rectangle 218"/>
            <p:cNvSpPr/>
            <p:nvPr/>
          </p:nvSpPr>
          <p:spPr>
            <a:xfrm>
              <a:off x="6438900" y="4038385"/>
              <a:ext cx="3238500" cy="828890"/>
            </a:xfrm>
            <a:prstGeom prst="roundRect">
              <a:avLst/>
            </a:prstGeom>
            <a:noFill/>
            <a:ln w="3810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20" name="TextBox 219"/>
            <p:cNvSpPr txBox="1"/>
            <p:nvPr/>
          </p:nvSpPr>
          <p:spPr>
            <a:xfrm>
              <a:off x="7207914" y="4850235"/>
              <a:ext cx="17892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</a:rPr>
                <a:t>Row Buffer</a:t>
              </a:r>
            </a:p>
          </p:txBody>
        </p:sp>
      </p:grpSp>
      <p:cxnSp>
        <p:nvCxnSpPr>
          <p:cNvPr id="82" name="Straight Arrow Connector 81"/>
          <p:cNvCxnSpPr/>
          <p:nvPr/>
        </p:nvCxnSpPr>
        <p:spPr>
          <a:xfrm flipH="1">
            <a:off x="5497409" y="2248043"/>
            <a:ext cx="707587" cy="730903"/>
          </a:xfrm>
          <a:prstGeom prst="straightConnector1">
            <a:avLst/>
          </a:prstGeom>
          <a:ln w="31750" cap="rnd">
            <a:solidFill>
              <a:schemeClr val="tx1">
                <a:lumMod val="50000"/>
                <a:lumOff val="50000"/>
              </a:schemeClr>
            </a:solidFill>
            <a:prstDash val="sys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756932" y="3226347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…</a:t>
            </a:r>
            <a:endParaRPr lang="en-US" sz="4800" dirty="0"/>
          </a:p>
        </p:txBody>
      </p:sp>
      <p:sp>
        <p:nvSpPr>
          <p:cNvPr id="84" name="TextBox 83"/>
          <p:cNvSpPr txBox="1"/>
          <p:nvPr/>
        </p:nvSpPr>
        <p:spPr>
          <a:xfrm>
            <a:off x="6199321" y="3221097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…</a:t>
            </a:r>
            <a:endParaRPr lang="en-US" sz="4800" dirty="0"/>
          </a:p>
        </p:txBody>
      </p:sp>
      <p:sp>
        <p:nvSpPr>
          <p:cNvPr id="85" name="TextBox 84"/>
          <p:cNvSpPr txBox="1"/>
          <p:nvPr/>
        </p:nvSpPr>
        <p:spPr>
          <a:xfrm rot="16200000">
            <a:off x="3767402" y="1793183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…</a:t>
            </a:r>
            <a:endParaRPr lang="en-US" sz="48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1825480" y="5825438"/>
            <a:ext cx="5018340" cy="461665"/>
            <a:chOff x="3023131" y="5773370"/>
            <a:chExt cx="5018340" cy="461665"/>
          </a:xfrm>
        </p:grpSpPr>
        <p:cxnSp>
          <p:nvCxnSpPr>
            <p:cNvPr id="57" name="Straight Arrow Connector 56"/>
            <p:cNvCxnSpPr/>
            <p:nvPr/>
          </p:nvCxnSpPr>
          <p:spPr>
            <a:xfrm>
              <a:off x="3023131" y="6004202"/>
              <a:ext cx="1156478" cy="0"/>
            </a:xfrm>
            <a:prstGeom prst="straightConnector1">
              <a:avLst/>
            </a:prstGeom>
            <a:ln w="38100" cap="rnd">
              <a:solidFill>
                <a:schemeClr val="tx1"/>
              </a:solidFill>
              <a:headEnd type="triangle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/>
            <p:cNvSpPr txBox="1"/>
            <p:nvPr/>
          </p:nvSpPr>
          <p:spPr>
            <a:xfrm>
              <a:off x="4179609" y="5773370"/>
              <a:ext cx="288572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8KB (128 cache lines)</a:t>
              </a:r>
              <a:endParaRPr lang="en-US" sz="2400" dirty="0"/>
            </a:p>
          </p:txBody>
        </p:sp>
        <p:cxnSp>
          <p:nvCxnSpPr>
            <p:cNvPr id="59" name="Straight Arrow Connector 58"/>
            <p:cNvCxnSpPr/>
            <p:nvPr/>
          </p:nvCxnSpPr>
          <p:spPr>
            <a:xfrm flipV="1">
              <a:off x="7029395" y="6004205"/>
              <a:ext cx="1012076" cy="1"/>
            </a:xfrm>
            <a:prstGeom prst="straightConnector1">
              <a:avLst/>
            </a:prstGeom>
            <a:ln w="38100" cap="rnd">
              <a:solidFill>
                <a:schemeClr val="tx1"/>
              </a:solidFill>
              <a:headEnd type="non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08126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DRAM Operations</a:t>
            </a:r>
            <a:endParaRPr lang="en-US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>
                <a:latin typeface="+mj-lt"/>
              </a:rPr>
              <a:pPr/>
              <a:t>8</a:t>
            </a:fld>
            <a:endParaRPr lang="en-US" dirty="0">
              <a:latin typeface="+mj-lt"/>
            </a:endParaRPr>
          </a:p>
        </p:txBody>
      </p:sp>
      <p:sp>
        <p:nvSpPr>
          <p:cNvPr id="105" name="Act Text"/>
          <p:cNvSpPr txBox="1"/>
          <p:nvPr/>
        </p:nvSpPr>
        <p:spPr>
          <a:xfrm>
            <a:off x="4498939" y="2057400"/>
            <a:ext cx="434849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accent2"/>
                </a:solidFill>
                <a:latin typeface="+mj-lt"/>
              </a:rPr>
              <a:t>ACTIVATE</a:t>
            </a:r>
            <a:r>
              <a:rPr lang="en-US" sz="2800" dirty="0" smtClean="0">
                <a:latin typeface="+mj-lt"/>
              </a:rPr>
              <a:t>:</a:t>
            </a:r>
            <a:r>
              <a:rPr lang="en-US" sz="2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  <a:t> Store the row </a:t>
            </a:r>
            <a:br>
              <a:rPr lang="en-US" sz="2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</a:br>
            <a:r>
              <a:rPr lang="en-US" sz="2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  <a:t>into</a:t>
            </a:r>
            <a:r>
              <a:rPr lang="en-US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  <a:t> </a:t>
            </a:r>
            <a:r>
              <a:rPr lang="en-US" sz="2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  <a:t>the </a:t>
            </a:r>
            <a:r>
              <a:rPr lang="en-US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  <a:t>row buffer</a:t>
            </a:r>
            <a:endParaRPr lang="en-US" sz="2800" b="1" dirty="0">
              <a:solidFill>
                <a:prstClr val="black">
                  <a:lumMod val="75000"/>
                  <a:lumOff val="25000"/>
                </a:prstClr>
              </a:solidFill>
              <a:latin typeface="+mj-lt"/>
            </a:endParaRPr>
          </a:p>
        </p:txBody>
      </p:sp>
      <p:sp>
        <p:nvSpPr>
          <p:cNvPr id="106" name="Read Text"/>
          <p:cNvSpPr txBox="1"/>
          <p:nvPr/>
        </p:nvSpPr>
        <p:spPr>
          <a:xfrm>
            <a:off x="4495800" y="3397849"/>
            <a:ext cx="436132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B0F0"/>
                </a:solidFill>
                <a:latin typeface="+mj-lt"/>
              </a:rPr>
              <a:t>READ</a:t>
            </a:r>
            <a:r>
              <a:rPr lang="en-US" sz="2800" dirty="0">
                <a:solidFill>
                  <a:prstClr val="black"/>
                </a:solidFill>
                <a:latin typeface="+mj-lt"/>
              </a:rPr>
              <a:t>: </a:t>
            </a:r>
            <a:r>
              <a:rPr lang="en-US" sz="2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  <a:t>Select </a:t>
            </a:r>
            <a:r>
              <a:rPr lang="en-US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  <a:t>the target </a:t>
            </a:r>
            <a:r>
              <a:rPr lang="en-US" sz="2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  <a:t/>
            </a:r>
            <a:br>
              <a:rPr lang="en-US" sz="2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</a:br>
            <a:r>
              <a:rPr lang="en-US" sz="2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  <a:t>cache line and drive to CPU </a:t>
            </a:r>
            <a:endParaRPr lang="en-US" sz="2800" dirty="0">
              <a:solidFill>
                <a:prstClr val="black">
                  <a:lumMod val="75000"/>
                  <a:lumOff val="25000"/>
                </a:prstClr>
              </a:solidFill>
              <a:latin typeface="+mj-lt"/>
            </a:endParaRPr>
          </a:p>
        </p:txBody>
      </p:sp>
      <p:sp>
        <p:nvSpPr>
          <p:cNvPr id="107" name="Pre Text"/>
          <p:cNvSpPr txBox="1"/>
          <p:nvPr/>
        </p:nvSpPr>
        <p:spPr>
          <a:xfrm>
            <a:off x="4500562" y="4760893"/>
            <a:ext cx="47803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+mj-lt"/>
              </a:rPr>
              <a:t>PRECHARGE</a:t>
            </a:r>
            <a:r>
              <a:rPr lang="en-US" sz="2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  <a:t>: Prepare the array for a new ACTIVATE</a:t>
            </a:r>
            <a:endParaRPr lang="en-US" sz="2800" dirty="0">
              <a:solidFill>
                <a:prstClr val="black">
                  <a:lumMod val="75000"/>
                  <a:lumOff val="25000"/>
                </a:prstClr>
              </a:solidFill>
              <a:latin typeface="+mj-lt"/>
            </a:endParaRPr>
          </a:p>
        </p:txBody>
      </p:sp>
      <p:grpSp>
        <p:nvGrpSpPr>
          <p:cNvPr id="210" name="subarray"/>
          <p:cNvGrpSpPr/>
          <p:nvPr/>
        </p:nvGrpSpPr>
        <p:grpSpPr>
          <a:xfrm>
            <a:off x="537400" y="2279415"/>
            <a:ext cx="3018944" cy="2701578"/>
            <a:chOff x="5676802" y="1054058"/>
            <a:chExt cx="3018944" cy="2701578"/>
          </a:xfrm>
        </p:grpSpPr>
        <p:cxnSp>
          <p:nvCxnSpPr>
            <p:cNvPr id="212" name="Straight Connector 211"/>
            <p:cNvCxnSpPr>
              <a:endCxn id="222" idx="6"/>
            </p:cNvCxnSpPr>
            <p:nvPr/>
          </p:nvCxnSpPr>
          <p:spPr>
            <a:xfrm flipV="1">
              <a:off x="5676802" y="1427531"/>
              <a:ext cx="3017520" cy="7628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13" name="Straight Connector 212"/>
            <p:cNvCxnSpPr/>
            <p:nvPr/>
          </p:nvCxnSpPr>
          <p:spPr>
            <a:xfrm>
              <a:off x="5678225" y="1879429"/>
              <a:ext cx="3017520" cy="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14" name="Straight Connector 213"/>
            <p:cNvCxnSpPr/>
            <p:nvPr/>
          </p:nvCxnSpPr>
          <p:spPr>
            <a:xfrm>
              <a:off x="5678226" y="2323699"/>
              <a:ext cx="3017520" cy="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15" name="Straight Connector 214"/>
            <p:cNvCxnSpPr>
              <a:endCxn id="225" idx="6"/>
            </p:cNvCxnSpPr>
            <p:nvPr/>
          </p:nvCxnSpPr>
          <p:spPr>
            <a:xfrm flipV="1">
              <a:off x="5678226" y="2760341"/>
              <a:ext cx="3017520" cy="7628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grpSp>
          <p:nvGrpSpPr>
            <p:cNvPr id="216" name="Group 215"/>
            <p:cNvGrpSpPr/>
            <p:nvPr/>
          </p:nvGrpSpPr>
          <p:grpSpPr>
            <a:xfrm>
              <a:off x="5861105" y="1054058"/>
              <a:ext cx="365760" cy="2701578"/>
              <a:chOff x="5861105" y="1054058"/>
              <a:chExt cx="365760" cy="2701578"/>
            </a:xfrm>
          </p:grpSpPr>
          <p:sp>
            <p:nvSpPr>
              <p:cNvPr id="256" name="Rounded Rectangle 255"/>
              <p:cNvSpPr/>
              <p:nvPr/>
            </p:nvSpPr>
            <p:spPr>
              <a:xfrm>
                <a:off x="5861105" y="3065738"/>
                <a:ext cx="365760" cy="689898"/>
              </a:xfrm>
              <a:prstGeom prst="roundRect">
                <a:avLst/>
              </a:prstGeom>
              <a:solidFill>
                <a:srgbClr val="5B9BD5">
                  <a:lumMod val="60000"/>
                  <a:lumOff val="4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251" name="Straight Connector 250"/>
              <p:cNvCxnSpPr/>
              <p:nvPr/>
            </p:nvCxnSpPr>
            <p:spPr>
              <a:xfrm>
                <a:off x="6043985" y="1054058"/>
                <a:ext cx="0" cy="2011680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28575" cap="flat" cmpd="sng" algn="ctr">
                <a:solidFill>
                  <a:sysClr val="windowText" lastClr="000000">
                    <a:lumMod val="85000"/>
                    <a:lumOff val="15000"/>
                  </a:sys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52" name="Oval 251"/>
              <p:cNvSpPr/>
              <p:nvPr/>
            </p:nvSpPr>
            <p:spPr>
              <a:xfrm>
                <a:off x="5861105" y="124465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53" name="Oval 252"/>
              <p:cNvSpPr/>
              <p:nvPr/>
            </p:nvSpPr>
            <p:spPr>
              <a:xfrm>
                <a:off x="5861105" y="168892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54" name="Oval 253"/>
              <p:cNvSpPr/>
              <p:nvPr/>
            </p:nvSpPr>
            <p:spPr>
              <a:xfrm>
                <a:off x="5861105" y="213319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55" name="Oval 254"/>
              <p:cNvSpPr/>
              <p:nvPr/>
            </p:nvSpPr>
            <p:spPr>
              <a:xfrm>
                <a:off x="5861105" y="257746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  <p:grpSp>
          <p:nvGrpSpPr>
            <p:cNvPr id="217" name="Group 216"/>
            <p:cNvGrpSpPr/>
            <p:nvPr/>
          </p:nvGrpSpPr>
          <p:grpSpPr>
            <a:xfrm>
              <a:off x="6603144" y="1054058"/>
              <a:ext cx="365760" cy="2701578"/>
              <a:chOff x="5861105" y="1054058"/>
              <a:chExt cx="365760" cy="2701578"/>
            </a:xfrm>
          </p:grpSpPr>
          <p:sp>
            <p:nvSpPr>
              <p:cNvPr id="246" name="Rounded Rectangle 245"/>
              <p:cNvSpPr/>
              <p:nvPr/>
            </p:nvSpPr>
            <p:spPr>
              <a:xfrm>
                <a:off x="5861105" y="3065738"/>
                <a:ext cx="365760" cy="689898"/>
              </a:xfrm>
              <a:prstGeom prst="roundRect">
                <a:avLst/>
              </a:prstGeom>
              <a:solidFill>
                <a:srgbClr val="5B9BD5">
                  <a:lumMod val="60000"/>
                  <a:lumOff val="4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241" name="Straight Connector 240"/>
              <p:cNvCxnSpPr/>
              <p:nvPr/>
            </p:nvCxnSpPr>
            <p:spPr>
              <a:xfrm>
                <a:off x="6043985" y="1054058"/>
                <a:ext cx="0" cy="2011680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28575" cap="flat" cmpd="sng" algn="ctr">
                <a:solidFill>
                  <a:sysClr val="windowText" lastClr="000000">
                    <a:lumMod val="85000"/>
                    <a:lumOff val="15000"/>
                  </a:sys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42" name="Oval 241"/>
              <p:cNvSpPr/>
              <p:nvPr/>
            </p:nvSpPr>
            <p:spPr>
              <a:xfrm>
                <a:off x="5861105" y="124465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43" name="Oval 242"/>
              <p:cNvSpPr/>
              <p:nvPr/>
            </p:nvSpPr>
            <p:spPr>
              <a:xfrm>
                <a:off x="5861105" y="168892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44" name="Oval 243"/>
              <p:cNvSpPr/>
              <p:nvPr/>
            </p:nvSpPr>
            <p:spPr>
              <a:xfrm>
                <a:off x="5861105" y="213319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45" name="Oval 244"/>
              <p:cNvSpPr/>
              <p:nvPr/>
            </p:nvSpPr>
            <p:spPr>
              <a:xfrm>
                <a:off x="5861105" y="257746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  <p:grpSp>
          <p:nvGrpSpPr>
            <p:cNvPr id="218" name="Group 217"/>
            <p:cNvGrpSpPr/>
            <p:nvPr/>
          </p:nvGrpSpPr>
          <p:grpSpPr>
            <a:xfrm>
              <a:off x="7345183" y="1054058"/>
              <a:ext cx="365760" cy="2701578"/>
              <a:chOff x="5861105" y="1054058"/>
              <a:chExt cx="365760" cy="2701578"/>
            </a:xfrm>
          </p:grpSpPr>
          <p:sp>
            <p:nvSpPr>
              <p:cNvPr id="236" name="Rounded Rectangle 235"/>
              <p:cNvSpPr/>
              <p:nvPr/>
            </p:nvSpPr>
            <p:spPr>
              <a:xfrm>
                <a:off x="5861105" y="3065738"/>
                <a:ext cx="365760" cy="689898"/>
              </a:xfrm>
              <a:prstGeom prst="roundRect">
                <a:avLst/>
              </a:prstGeom>
              <a:solidFill>
                <a:srgbClr val="5B9BD5">
                  <a:lumMod val="60000"/>
                  <a:lumOff val="4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231" name="Straight Connector 230"/>
              <p:cNvCxnSpPr/>
              <p:nvPr/>
            </p:nvCxnSpPr>
            <p:spPr>
              <a:xfrm>
                <a:off x="6043985" y="1054058"/>
                <a:ext cx="0" cy="2011680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28575" cap="flat" cmpd="sng" algn="ctr">
                <a:solidFill>
                  <a:sysClr val="windowText" lastClr="000000">
                    <a:lumMod val="85000"/>
                    <a:lumOff val="15000"/>
                  </a:sys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32" name="Oval 231"/>
              <p:cNvSpPr/>
              <p:nvPr/>
            </p:nvSpPr>
            <p:spPr>
              <a:xfrm>
                <a:off x="5861105" y="124465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33" name="Oval 232"/>
              <p:cNvSpPr/>
              <p:nvPr/>
            </p:nvSpPr>
            <p:spPr>
              <a:xfrm>
                <a:off x="5861105" y="168892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34" name="Oval 233"/>
              <p:cNvSpPr/>
              <p:nvPr/>
            </p:nvSpPr>
            <p:spPr>
              <a:xfrm>
                <a:off x="5861105" y="213319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35" name="Oval 234"/>
              <p:cNvSpPr/>
              <p:nvPr/>
            </p:nvSpPr>
            <p:spPr>
              <a:xfrm>
                <a:off x="5861105" y="257746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  <p:grpSp>
          <p:nvGrpSpPr>
            <p:cNvPr id="219" name="Group 218"/>
            <p:cNvGrpSpPr/>
            <p:nvPr/>
          </p:nvGrpSpPr>
          <p:grpSpPr>
            <a:xfrm>
              <a:off x="8087222" y="1054058"/>
              <a:ext cx="365760" cy="2701578"/>
              <a:chOff x="5861105" y="1054058"/>
              <a:chExt cx="365760" cy="2701578"/>
            </a:xfrm>
          </p:grpSpPr>
          <p:sp>
            <p:nvSpPr>
              <p:cNvPr id="226" name="Rounded Rectangle 225"/>
              <p:cNvSpPr/>
              <p:nvPr/>
            </p:nvSpPr>
            <p:spPr>
              <a:xfrm>
                <a:off x="5861105" y="3065738"/>
                <a:ext cx="365760" cy="689898"/>
              </a:xfrm>
              <a:prstGeom prst="roundRect">
                <a:avLst/>
              </a:prstGeom>
              <a:solidFill>
                <a:srgbClr val="5B9BD5">
                  <a:lumMod val="60000"/>
                  <a:lumOff val="4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221" name="Straight Connector 220"/>
              <p:cNvCxnSpPr/>
              <p:nvPr/>
            </p:nvCxnSpPr>
            <p:spPr>
              <a:xfrm>
                <a:off x="6043985" y="1054058"/>
                <a:ext cx="0" cy="2011680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28575" cap="flat" cmpd="sng" algn="ctr">
                <a:solidFill>
                  <a:sysClr val="windowText" lastClr="000000">
                    <a:lumMod val="85000"/>
                    <a:lumOff val="15000"/>
                  </a:sys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22" name="Oval 221"/>
              <p:cNvSpPr/>
              <p:nvPr/>
            </p:nvSpPr>
            <p:spPr>
              <a:xfrm>
                <a:off x="5861105" y="124465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23" name="Oval 222"/>
              <p:cNvSpPr/>
              <p:nvPr/>
            </p:nvSpPr>
            <p:spPr>
              <a:xfrm>
                <a:off x="5861105" y="168892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24" name="Oval 223"/>
              <p:cNvSpPr/>
              <p:nvPr/>
            </p:nvSpPr>
            <p:spPr>
              <a:xfrm>
                <a:off x="5861105" y="213319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25" name="Oval 224"/>
              <p:cNvSpPr/>
              <p:nvPr/>
            </p:nvSpPr>
            <p:spPr>
              <a:xfrm>
                <a:off x="5861105" y="257746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</p:grpSp>
      <p:grpSp>
        <p:nvGrpSpPr>
          <p:cNvPr id="5" name="bit_value"/>
          <p:cNvGrpSpPr/>
          <p:nvPr/>
        </p:nvGrpSpPr>
        <p:grpSpPr>
          <a:xfrm>
            <a:off x="704037" y="2870541"/>
            <a:ext cx="2619259" cy="470357"/>
            <a:chOff x="704037" y="2226026"/>
            <a:chExt cx="2619259" cy="470357"/>
          </a:xfrm>
        </p:grpSpPr>
        <p:sp>
          <p:nvSpPr>
            <p:cNvPr id="114" name="1"/>
            <p:cNvSpPr txBox="1"/>
            <p:nvPr/>
          </p:nvSpPr>
          <p:spPr>
            <a:xfrm>
              <a:off x="2933446" y="2226026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115" name="1"/>
            <p:cNvSpPr txBox="1"/>
            <p:nvPr/>
          </p:nvSpPr>
          <p:spPr>
            <a:xfrm>
              <a:off x="2193733" y="2230314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116" name="1"/>
            <p:cNvSpPr txBox="1"/>
            <p:nvPr/>
          </p:nvSpPr>
          <p:spPr>
            <a:xfrm>
              <a:off x="1454024" y="2234718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117" name="1"/>
            <p:cNvSpPr txBox="1"/>
            <p:nvPr/>
          </p:nvSpPr>
          <p:spPr>
            <a:xfrm>
              <a:off x="704037" y="2228723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cxnSp>
        <p:nvCxnSpPr>
          <p:cNvPr id="267" name="ACT_WL"/>
          <p:cNvCxnSpPr/>
          <p:nvPr/>
        </p:nvCxnSpPr>
        <p:spPr>
          <a:xfrm>
            <a:off x="533400" y="3107370"/>
            <a:ext cx="3124200" cy="0"/>
          </a:xfrm>
          <a:prstGeom prst="line">
            <a:avLst/>
          </a:prstGeom>
          <a:solidFill>
            <a:sysClr val="window" lastClr="FFFFFF">
              <a:lumMod val="85000"/>
            </a:sysClr>
          </a:solidFill>
          <a:ln w="762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grpSp>
        <p:nvGrpSpPr>
          <p:cNvPr id="272" name="ACT_BL"/>
          <p:cNvGrpSpPr/>
          <p:nvPr/>
        </p:nvGrpSpPr>
        <p:grpSpPr>
          <a:xfrm>
            <a:off x="904583" y="2280153"/>
            <a:ext cx="2226117" cy="2011680"/>
            <a:chOff x="904583" y="1273846"/>
            <a:chExt cx="2226117" cy="2011680"/>
          </a:xfrm>
        </p:grpSpPr>
        <p:cxnSp>
          <p:nvCxnSpPr>
            <p:cNvPr id="268" name="Straight Connector 267"/>
            <p:cNvCxnSpPr/>
            <p:nvPr/>
          </p:nvCxnSpPr>
          <p:spPr>
            <a:xfrm>
              <a:off x="904583" y="1273846"/>
              <a:ext cx="0" cy="201168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chemeClr val="accent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69" name="Straight Connector 268"/>
            <p:cNvCxnSpPr/>
            <p:nvPr/>
          </p:nvCxnSpPr>
          <p:spPr>
            <a:xfrm>
              <a:off x="1646622" y="1273846"/>
              <a:ext cx="0" cy="201168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chemeClr val="accent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70" name="Straight Connector 269"/>
            <p:cNvCxnSpPr/>
            <p:nvPr/>
          </p:nvCxnSpPr>
          <p:spPr>
            <a:xfrm>
              <a:off x="2388661" y="1273846"/>
              <a:ext cx="0" cy="201168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chemeClr val="accent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71" name="Straight Connector 270"/>
            <p:cNvCxnSpPr/>
            <p:nvPr/>
          </p:nvCxnSpPr>
          <p:spPr>
            <a:xfrm>
              <a:off x="3130700" y="1273846"/>
              <a:ext cx="0" cy="201168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chemeClr val="accent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90" name="act row buffer"/>
          <p:cNvGrpSpPr/>
          <p:nvPr/>
        </p:nvGrpSpPr>
        <p:grpSpPr>
          <a:xfrm>
            <a:off x="670879" y="4288847"/>
            <a:ext cx="2682603" cy="689900"/>
            <a:chOff x="7419799" y="5316086"/>
            <a:chExt cx="2682602" cy="689899"/>
          </a:xfrm>
        </p:grpSpPr>
        <p:sp>
          <p:nvSpPr>
            <p:cNvPr id="191" name="Rectangle 190"/>
            <p:cNvSpPr/>
            <p:nvPr/>
          </p:nvSpPr>
          <p:spPr>
            <a:xfrm>
              <a:off x="7419799" y="5318334"/>
              <a:ext cx="457200" cy="687082"/>
            </a:xfrm>
            <a:prstGeom prst="rect">
              <a:avLst/>
            </a:prstGeom>
            <a:solidFill>
              <a:srgbClr val="FF0000">
                <a:alpha val="49000"/>
              </a:srgbClr>
            </a:solidFill>
            <a:ln w="12700" cap="rnd" cmpd="sng" algn="ctr">
              <a:noFill/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92" name="Rectangle 191"/>
            <p:cNvSpPr/>
            <p:nvPr/>
          </p:nvSpPr>
          <p:spPr>
            <a:xfrm>
              <a:off x="8159098" y="5316086"/>
              <a:ext cx="457200" cy="687082"/>
            </a:xfrm>
            <a:prstGeom prst="rect">
              <a:avLst/>
            </a:prstGeom>
            <a:solidFill>
              <a:srgbClr val="FF0000">
                <a:alpha val="49000"/>
              </a:srgbClr>
            </a:solidFill>
            <a:ln w="12700" cap="rnd" cmpd="sng" algn="ctr">
              <a:noFill/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93" name="Rectangle 192"/>
            <p:cNvSpPr/>
            <p:nvPr/>
          </p:nvSpPr>
          <p:spPr>
            <a:xfrm>
              <a:off x="8897524" y="5318903"/>
              <a:ext cx="457200" cy="687082"/>
            </a:xfrm>
            <a:prstGeom prst="rect">
              <a:avLst/>
            </a:prstGeom>
            <a:solidFill>
              <a:srgbClr val="FF0000">
                <a:alpha val="49000"/>
              </a:srgbClr>
            </a:solidFill>
            <a:ln w="12700" cap="rnd" cmpd="sng" algn="ctr">
              <a:noFill/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94" name="Rectangle 193"/>
            <p:cNvSpPr/>
            <p:nvPr/>
          </p:nvSpPr>
          <p:spPr>
            <a:xfrm>
              <a:off x="9645201" y="5316086"/>
              <a:ext cx="457200" cy="687082"/>
            </a:xfrm>
            <a:prstGeom prst="rect">
              <a:avLst/>
            </a:prstGeom>
            <a:solidFill>
              <a:srgbClr val="FF0000">
                <a:alpha val="49000"/>
              </a:srgbClr>
            </a:solidFill>
            <a:ln w="12700" cap="rnd" cmpd="sng" algn="ctr">
              <a:noFill/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</p:grpSp>
      <p:sp>
        <p:nvSpPr>
          <p:cNvPr id="111" name="1"/>
          <p:cNvSpPr txBox="1"/>
          <p:nvPr/>
        </p:nvSpPr>
        <p:spPr>
          <a:xfrm>
            <a:off x="3965585" y="2060443"/>
            <a:ext cx="595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2" name="2"/>
          <p:cNvSpPr txBox="1"/>
          <p:nvPr/>
        </p:nvSpPr>
        <p:spPr>
          <a:xfrm>
            <a:off x="3967008" y="3421902"/>
            <a:ext cx="595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2</a:t>
            </a:r>
            <a:endParaRPr lang="en-US" sz="4800" dirty="0"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13" name="3"/>
          <p:cNvSpPr txBox="1"/>
          <p:nvPr/>
        </p:nvSpPr>
        <p:spPr>
          <a:xfrm>
            <a:off x="3962400" y="4754652"/>
            <a:ext cx="595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096102" y="4291096"/>
            <a:ext cx="1101040" cy="1885585"/>
            <a:chOff x="1096102" y="4291096"/>
            <a:chExt cx="1101040" cy="1885585"/>
          </a:xfrm>
        </p:grpSpPr>
        <p:sp>
          <p:nvSpPr>
            <p:cNvPr id="124" name="to cpu"/>
            <p:cNvSpPr txBox="1"/>
            <p:nvPr/>
          </p:nvSpPr>
          <p:spPr>
            <a:xfrm>
              <a:off x="1096102" y="5776571"/>
              <a:ext cx="11010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+mj-lt"/>
                </a:rPr>
                <a:t>t</a:t>
              </a:r>
              <a:r>
                <a:rPr lang="en-US" sz="2000" kern="0" noProof="0" dirty="0" smtClean="0">
                  <a:solidFill>
                    <a:prstClr val="black"/>
                  </a:solidFill>
                  <a:latin typeface="+mj-lt"/>
                </a:rPr>
                <a:t>o </a:t>
              </a:r>
              <a:r>
                <a:rPr lang="en-US" sz="2000" kern="0" dirty="0" smtClean="0">
                  <a:solidFill>
                    <a:prstClr val="black"/>
                  </a:solidFill>
                  <a:latin typeface="+mj-lt"/>
                </a:rPr>
                <a:t>CPU</a:t>
              </a:r>
              <a:endPara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8" name="Right Arrow Callout 7"/>
            <p:cNvSpPr/>
            <p:nvPr/>
          </p:nvSpPr>
          <p:spPr>
            <a:xfrm rot="5400000">
              <a:off x="896040" y="4805234"/>
              <a:ext cx="1485476" cy="457200"/>
            </a:xfrm>
            <a:prstGeom prst="rightArrowCallout">
              <a:avLst>
                <a:gd name="adj1" fmla="val 34836"/>
                <a:gd name="adj2" fmla="val 31558"/>
                <a:gd name="adj3" fmla="val 39754"/>
                <a:gd name="adj4" fmla="val 46813"/>
              </a:avLst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70083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  <p:bldP spid="106" grpId="0"/>
      <p:bldP spid="107" grpId="0"/>
      <p:bldP spid="111" grpId="0"/>
      <p:bldP spid="112" grpId="0"/>
      <p:bldP spid="1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DRAM Timing Parameters</a:t>
            </a:r>
            <a:endParaRPr lang="en-US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>
                <a:latin typeface="+mj-lt"/>
              </a:rPr>
              <a:pPr/>
              <a:t>9</a:t>
            </a:fld>
            <a:endParaRPr lang="en-US" dirty="0">
              <a:latin typeface="+mj-lt"/>
            </a:endParaRPr>
          </a:p>
        </p:txBody>
      </p:sp>
      <p:cxnSp>
        <p:nvCxnSpPr>
          <p:cNvPr id="267" name="ACT_WL"/>
          <p:cNvCxnSpPr/>
          <p:nvPr/>
        </p:nvCxnSpPr>
        <p:spPr>
          <a:xfrm>
            <a:off x="752133" y="1869783"/>
            <a:ext cx="2472878" cy="0"/>
          </a:xfrm>
          <a:prstGeom prst="line">
            <a:avLst/>
          </a:prstGeom>
          <a:solidFill>
            <a:sysClr val="window" lastClr="FFFFFF">
              <a:lumMod val="85000"/>
            </a:sysClr>
          </a:solidFill>
          <a:ln w="762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grpSp>
        <p:nvGrpSpPr>
          <p:cNvPr id="210" name="subarray"/>
          <p:cNvGrpSpPr/>
          <p:nvPr/>
        </p:nvGrpSpPr>
        <p:grpSpPr>
          <a:xfrm>
            <a:off x="755299" y="1214437"/>
            <a:ext cx="2389565" cy="2138363"/>
            <a:chOff x="5676802" y="1054058"/>
            <a:chExt cx="3018944" cy="2701578"/>
          </a:xfrm>
        </p:grpSpPr>
        <p:cxnSp>
          <p:nvCxnSpPr>
            <p:cNvPr id="212" name="Straight Connector 211"/>
            <p:cNvCxnSpPr>
              <a:endCxn id="222" idx="6"/>
            </p:cNvCxnSpPr>
            <p:nvPr/>
          </p:nvCxnSpPr>
          <p:spPr>
            <a:xfrm flipV="1">
              <a:off x="5676802" y="1427531"/>
              <a:ext cx="3017520" cy="7628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13" name="Straight Connector 212"/>
            <p:cNvCxnSpPr/>
            <p:nvPr/>
          </p:nvCxnSpPr>
          <p:spPr>
            <a:xfrm>
              <a:off x="5678225" y="1879429"/>
              <a:ext cx="3017520" cy="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14" name="Straight Connector 213"/>
            <p:cNvCxnSpPr/>
            <p:nvPr/>
          </p:nvCxnSpPr>
          <p:spPr>
            <a:xfrm>
              <a:off x="5678226" y="2323699"/>
              <a:ext cx="3017520" cy="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15" name="Straight Connector 214"/>
            <p:cNvCxnSpPr>
              <a:endCxn id="225" idx="6"/>
            </p:cNvCxnSpPr>
            <p:nvPr/>
          </p:nvCxnSpPr>
          <p:spPr>
            <a:xfrm flipV="1">
              <a:off x="5678226" y="2760341"/>
              <a:ext cx="3017520" cy="7628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grpSp>
          <p:nvGrpSpPr>
            <p:cNvPr id="216" name="Group 215"/>
            <p:cNvGrpSpPr/>
            <p:nvPr/>
          </p:nvGrpSpPr>
          <p:grpSpPr>
            <a:xfrm>
              <a:off x="5861105" y="1054058"/>
              <a:ext cx="365760" cy="2701578"/>
              <a:chOff x="5861105" y="1054058"/>
              <a:chExt cx="365760" cy="2701578"/>
            </a:xfrm>
          </p:grpSpPr>
          <p:sp>
            <p:nvSpPr>
              <p:cNvPr id="256" name="Rounded Rectangle 255"/>
              <p:cNvSpPr/>
              <p:nvPr/>
            </p:nvSpPr>
            <p:spPr>
              <a:xfrm>
                <a:off x="5861105" y="3065738"/>
                <a:ext cx="365760" cy="689898"/>
              </a:xfrm>
              <a:prstGeom prst="roundRect">
                <a:avLst/>
              </a:prstGeom>
              <a:solidFill>
                <a:srgbClr val="5B9BD5">
                  <a:lumMod val="60000"/>
                  <a:lumOff val="4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251" name="Straight Connector 250"/>
              <p:cNvCxnSpPr/>
              <p:nvPr/>
            </p:nvCxnSpPr>
            <p:spPr>
              <a:xfrm>
                <a:off x="6043985" y="1054058"/>
                <a:ext cx="0" cy="2011680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28575" cap="flat" cmpd="sng" algn="ctr">
                <a:solidFill>
                  <a:sysClr val="windowText" lastClr="000000">
                    <a:lumMod val="85000"/>
                    <a:lumOff val="15000"/>
                  </a:sys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52" name="Oval 251"/>
              <p:cNvSpPr/>
              <p:nvPr/>
            </p:nvSpPr>
            <p:spPr>
              <a:xfrm>
                <a:off x="5861105" y="124465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53" name="Oval 252"/>
              <p:cNvSpPr/>
              <p:nvPr/>
            </p:nvSpPr>
            <p:spPr>
              <a:xfrm>
                <a:off x="5861105" y="168892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54" name="Oval 253"/>
              <p:cNvSpPr/>
              <p:nvPr/>
            </p:nvSpPr>
            <p:spPr>
              <a:xfrm>
                <a:off x="5861105" y="213319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55" name="Oval 254"/>
              <p:cNvSpPr/>
              <p:nvPr/>
            </p:nvSpPr>
            <p:spPr>
              <a:xfrm>
                <a:off x="5861105" y="257746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  <p:grpSp>
          <p:nvGrpSpPr>
            <p:cNvPr id="217" name="Group 216"/>
            <p:cNvGrpSpPr/>
            <p:nvPr/>
          </p:nvGrpSpPr>
          <p:grpSpPr>
            <a:xfrm>
              <a:off x="6603144" y="1054058"/>
              <a:ext cx="365760" cy="2701578"/>
              <a:chOff x="5861105" y="1054058"/>
              <a:chExt cx="365760" cy="2701578"/>
            </a:xfrm>
          </p:grpSpPr>
          <p:sp>
            <p:nvSpPr>
              <p:cNvPr id="246" name="Rounded Rectangle 245"/>
              <p:cNvSpPr/>
              <p:nvPr/>
            </p:nvSpPr>
            <p:spPr>
              <a:xfrm>
                <a:off x="5861105" y="3065738"/>
                <a:ext cx="365760" cy="689898"/>
              </a:xfrm>
              <a:prstGeom prst="roundRect">
                <a:avLst/>
              </a:prstGeom>
              <a:solidFill>
                <a:srgbClr val="5B9BD5">
                  <a:lumMod val="60000"/>
                  <a:lumOff val="4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241" name="Straight Connector 240"/>
              <p:cNvCxnSpPr/>
              <p:nvPr/>
            </p:nvCxnSpPr>
            <p:spPr>
              <a:xfrm>
                <a:off x="6043985" y="1054058"/>
                <a:ext cx="0" cy="2011680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28575" cap="flat" cmpd="sng" algn="ctr">
                <a:solidFill>
                  <a:sysClr val="windowText" lastClr="000000">
                    <a:lumMod val="85000"/>
                    <a:lumOff val="15000"/>
                  </a:sys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42" name="Oval 241"/>
              <p:cNvSpPr/>
              <p:nvPr/>
            </p:nvSpPr>
            <p:spPr>
              <a:xfrm>
                <a:off x="5861105" y="124465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43" name="Oval 242"/>
              <p:cNvSpPr/>
              <p:nvPr/>
            </p:nvSpPr>
            <p:spPr>
              <a:xfrm>
                <a:off x="5861105" y="168892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44" name="Oval 243"/>
              <p:cNvSpPr/>
              <p:nvPr/>
            </p:nvSpPr>
            <p:spPr>
              <a:xfrm>
                <a:off x="5861105" y="213319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45" name="Oval 244"/>
              <p:cNvSpPr/>
              <p:nvPr/>
            </p:nvSpPr>
            <p:spPr>
              <a:xfrm>
                <a:off x="5861105" y="257746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  <p:grpSp>
          <p:nvGrpSpPr>
            <p:cNvPr id="218" name="Group 217"/>
            <p:cNvGrpSpPr/>
            <p:nvPr/>
          </p:nvGrpSpPr>
          <p:grpSpPr>
            <a:xfrm>
              <a:off x="7345183" y="1054058"/>
              <a:ext cx="365760" cy="2701578"/>
              <a:chOff x="5861105" y="1054058"/>
              <a:chExt cx="365760" cy="2701578"/>
            </a:xfrm>
          </p:grpSpPr>
          <p:sp>
            <p:nvSpPr>
              <p:cNvPr id="236" name="Rounded Rectangle 235"/>
              <p:cNvSpPr/>
              <p:nvPr/>
            </p:nvSpPr>
            <p:spPr>
              <a:xfrm>
                <a:off x="5861105" y="3065738"/>
                <a:ext cx="365760" cy="689898"/>
              </a:xfrm>
              <a:prstGeom prst="roundRect">
                <a:avLst/>
              </a:prstGeom>
              <a:solidFill>
                <a:srgbClr val="5B9BD5">
                  <a:lumMod val="60000"/>
                  <a:lumOff val="4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231" name="Straight Connector 230"/>
              <p:cNvCxnSpPr/>
              <p:nvPr/>
            </p:nvCxnSpPr>
            <p:spPr>
              <a:xfrm>
                <a:off x="6043985" y="1054058"/>
                <a:ext cx="0" cy="2011680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28575" cap="flat" cmpd="sng" algn="ctr">
                <a:solidFill>
                  <a:sysClr val="windowText" lastClr="000000">
                    <a:lumMod val="85000"/>
                    <a:lumOff val="15000"/>
                  </a:sys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32" name="Oval 231"/>
              <p:cNvSpPr/>
              <p:nvPr/>
            </p:nvSpPr>
            <p:spPr>
              <a:xfrm>
                <a:off x="5861105" y="124465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33" name="Oval 232"/>
              <p:cNvSpPr/>
              <p:nvPr/>
            </p:nvSpPr>
            <p:spPr>
              <a:xfrm>
                <a:off x="5861105" y="168892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34" name="Oval 233"/>
              <p:cNvSpPr/>
              <p:nvPr/>
            </p:nvSpPr>
            <p:spPr>
              <a:xfrm>
                <a:off x="5861105" y="213319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35" name="Oval 234"/>
              <p:cNvSpPr/>
              <p:nvPr/>
            </p:nvSpPr>
            <p:spPr>
              <a:xfrm>
                <a:off x="5861105" y="257746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  <p:grpSp>
          <p:nvGrpSpPr>
            <p:cNvPr id="219" name="Group 218"/>
            <p:cNvGrpSpPr/>
            <p:nvPr/>
          </p:nvGrpSpPr>
          <p:grpSpPr>
            <a:xfrm>
              <a:off x="8087222" y="1054058"/>
              <a:ext cx="365760" cy="2701578"/>
              <a:chOff x="5861105" y="1054058"/>
              <a:chExt cx="365760" cy="2701578"/>
            </a:xfrm>
          </p:grpSpPr>
          <p:sp>
            <p:nvSpPr>
              <p:cNvPr id="226" name="Rounded Rectangle 225"/>
              <p:cNvSpPr/>
              <p:nvPr/>
            </p:nvSpPr>
            <p:spPr>
              <a:xfrm>
                <a:off x="5861105" y="3065738"/>
                <a:ext cx="365760" cy="689898"/>
              </a:xfrm>
              <a:prstGeom prst="roundRect">
                <a:avLst/>
              </a:prstGeom>
              <a:solidFill>
                <a:srgbClr val="5B9BD5">
                  <a:lumMod val="60000"/>
                  <a:lumOff val="4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221" name="Straight Connector 220"/>
              <p:cNvCxnSpPr/>
              <p:nvPr/>
            </p:nvCxnSpPr>
            <p:spPr>
              <a:xfrm>
                <a:off x="6043985" y="1054058"/>
                <a:ext cx="0" cy="2011680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28575" cap="flat" cmpd="sng" algn="ctr">
                <a:solidFill>
                  <a:sysClr val="windowText" lastClr="000000">
                    <a:lumMod val="85000"/>
                    <a:lumOff val="15000"/>
                  </a:sys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22" name="Oval 221"/>
              <p:cNvSpPr/>
              <p:nvPr/>
            </p:nvSpPr>
            <p:spPr>
              <a:xfrm>
                <a:off x="5861105" y="124465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23" name="Oval 222"/>
              <p:cNvSpPr/>
              <p:nvPr/>
            </p:nvSpPr>
            <p:spPr>
              <a:xfrm>
                <a:off x="5861105" y="168892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24" name="Oval 223"/>
              <p:cNvSpPr/>
              <p:nvPr/>
            </p:nvSpPr>
            <p:spPr>
              <a:xfrm>
                <a:off x="5861105" y="213319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25" name="Oval 224"/>
              <p:cNvSpPr/>
              <p:nvPr/>
            </p:nvSpPr>
            <p:spPr>
              <a:xfrm>
                <a:off x="5861105" y="257746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</p:grpSp>
      <p:grpSp>
        <p:nvGrpSpPr>
          <p:cNvPr id="272" name="ACT_BL"/>
          <p:cNvGrpSpPr/>
          <p:nvPr/>
        </p:nvGrpSpPr>
        <p:grpSpPr>
          <a:xfrm>
            <a:off x="1045933" y="1867738"/>
            <a:ext cx="1762024" cy="1104062"/>
            <a:chOff x="904583" y="2098480"/>
            <a:chExt cx="2226117" cy="1394857"/>
          </a:xfrm>
        </p:grpSpPr>
        <p:cxnSp>
          <p:nvCxnSpPr>
            <p:cNvPr id="268" name="Straight Connector 267"/>
            <p:cNvCxnSpPr/>
            <p:nvPr/>
          </p:nvCxnSpPr>
          <p:spPr>
            <a:xfrm>
              <a:off x="904583" y="2098480"/>
              <a:ext cx="0" cy="1394857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57150" cap="flat" cmpd="sng" algn="ctr">
              <a:solidFill>
                <a:schemeClr val="accent2"/>
              </a:solidFill>
              <a:prstDash val="solid"/>
              <a:miter lim="800000"/>
              <a:headEnd type="none" w="med" len="med"/>
              <a:tailEnd type="arrow" w="sm" len="sm"/>
            </a:ln>
            <a:effectLst/>
          </p:spPr>
        </p:cxnSp>
        <p:cxnSp>
          <p:nvCxnSpPr>
            <p:cNvPr id="269" name="Straight Connector 268"/>
            <p:cNvCxnSpPr/>
            <p:nvPr/>
          </p:nvCxnSpPr>
          <p:spPr>
            <a:xfrm>
              <a:off x="1646622" y="2098480"/>
              <a:ext cx="0" cy="1394857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57150" cap="flat" cmpd="sng" algn="ctr">
              <a:solidFill>
                <a:schemeClr val="accent2"/>
              </a:solidFill>
              <a:prstDash val="solid"/>
              <a:miter lim="800000"/>
              <a:headEnd type="none" w="med" len="med"/>
              <a:tailEnd type="arrow" w="sm" len="sm"/>
            </a:ln>
            <a:effectLst/>
          </p:spPr>
        </p:cxnSp>
        <p:cxnSp>
          <p:nvCxnSpPr>
            <p:cNvPr id="270" name="Straight Connector 269"/>
            <p:cNvCxnSpPr/>
            <p:nvPr/>
          </p:nvCxnSpPr>
          <p:spPr>
            <a:xfrm>
              <a:off x="2388661" y="2098480"/>
              <a:ext cx="0" cy="1394857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57150" cap="flat" cmpd="sng" algn="ctr">
              <a:solidFill>
                <a:schemeClr val="accent2"/>
              </a:solidFill>
              <a:prstDash val="solid"/>
              <a:miter lim="800000"/>
              <a:headEnd type="none" w="med" len="med"/>
              <a:tailEnd type="arrow" w="sm" len="sm"/>
            </a:ln>
            <a:effectLst/>
          </p:spPr>
        </p:cxnSp>
        <p:cxnSp>
          <p:nvCxnSpPr>
            <p:cNvPr id="271" name="Straight Connector 270"/>
            <p:cNvCxnSpPr/>
            <p:nvPr/>
          </p:nvCxnSpPr>
          <p:spPr>
            <a:xfrm>
              <a:off x="3130700" y="2098480"/>
              <a:ext cx="0" cy="1394857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57150" cap="flat" cmpd="sng" algn="ctr">
              <a:solidFill>
                <a:schemeClr val="accent2"/>
              </a:solidFill>
              <a:prstDash val="solid"/>
              <a:miter lim="800000"/>
              <a:headEnd type="none" w="med" len="med"/>
              <a:tailEnd type="arrow" w="sm" len="sm"/>
            </a:ln>
            <a:effectLst/>
          </p:spPr>
        </p:cxnSp>
      </p:grpSp>
      <p:grpSp>
        <p:nvGrpSpPr>
          <p:cNvPr id="190" name="act row buffer"/>
          <p:cNvGrpSpPr/>
          <p:nvPr/>
        </p:nvGrpSpPr>
        <p:grpSpPr>
          <a:xfrm>
            <a:off x="860951" y="2804950"/>
            <a:ext cx="2123344" cy="546072"/>
            <a:chOff x="7419799" y="5316086"/>
            <a:chExt cx="2682602" cy="689899"/>
          </a:xfrm>
        </p:grpSpPr>
        <p:sp>
          <p:nvSpPr>
            <p:cNvPr id="191" name="Rectangle 190"/>
            <p:cNvSpPr/>
            <p:nvPr/>
          </p:nvSpPr>
          <p:spPr>
            <a:xfrm>
              <a:off x="7419799" y="5318334"/>
              <a:ext cx="457200" cy="687082"/>
            </a:xfrm>
            <a:prstGeom prst="rect">
              <a:avLst/>
            </a:prstGeom>
            <a:solidFill>
              <a:srgbClr val="FF0000">
                <a:alpha val="49000"/>
              </a:srgbClr>
            </a:solidFill>
            <a:ln w="12700" cap="rnd" cmpd="sng" algn="ctr">
              <a:noFill/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92" name="Rectangle 191"/>
            <p:cNvSpPr/>
            <p:nvPr/>
          </p:nvSpPr>
          <p:spPr>
            <a:xfrm>
              <a:off x="8159098" y="5316086"/>
              <a:ext cx="457200" cy="687082"/>
            </a:xfrm>
            <a:prstGeom prst="rect">
              <a:avLst/>
            </a:prstGeom>
            <a:solidFill>
              <a:srgbClr val="FF0000">
                <a:alpha val="49000"/>
              </a:srgbClr>
            </a:solidFill>
            <a:ln w="12700" cap="rnd" cmpd="sng" algn="ctr">
              <a:noFill/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93" name="Rectangle 192"/>
            <p:cNvSpPr/>
            <p:nvPr/>
          </p:nvSpPr>
          <p:spPr>
            <a:xfrm>
              <a:off x="8897524" y="5318903"/>
              <a:ext cx="457200" cy="687082"/>
            </a:xfrm>
            <a:prstGeom prst="rect">
              <a:avLst/>
            </a:prstGeom>
            <a:solidFill>
              <a:srgbClr val="FF0000">
                <a:alpha val="49000"/>
              </a:srgbClr>
            </a:solidFill>
            <a:ln w="12700" cap="rnd" cmpd="sng" algn="ctr">
              <a:noFill/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94" name="Rectangle 193"/>
            <p:cNvSpPr/>
            <p:nvPr/>
          </p:nvSpPr>
          <p:spPr>
            <a:xfrm>
              <a:off x="9645201" y="5316086"/>
              <a:ext cx="457200" cy="687082"/>
            </a:xfrm>
            <a:prstGeom prst="rect">
              <a:avLst/>
            </a:prstGeom>
            <a:solidFill>
              <a:srgbClr val="FF0000">
                <a:alpha val="49000"/>
              </a:srgbClr>
            </a:solidFill>
            <a:ln w="12700" cap="rnd" cmpd="sng" algn="ctr">
              <a:noFill/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</p:grpSp>
      <p:grpSp>
        <p:nvGrpSpPr>
          <p:cNvPr id="121" name="timelines"/>
          <p:cNvGrpSpPr/>
          <p:nvPr/>
        </p:nvGrpSpPr>
        <p:grpSpPr>
          <a:xfrm>
            <a:off x="86042" y="3944966"/>
            <a:ext cx="8498471" cy="1655767"/>
            <a:chOff x="605258" y="2062265"/>
            <a:chExt cx="8498471" cy="1655767"/>
          </a:xfrm>
        </p:grpSpPr>
        <p:cxnSp>
          <p:nvCxnSpPr>
            <p:cNvPr id="122" name="timeline"/>
            <p:cNvCxnSpPr/>
            <p:nvPr/>
          </p:nvCxnSpPr>
          <p:spPr>
            <a:xfrm>
              <a:off x="1985396" y="2246926"/>
              <a:ext cx="7118333" cy="0"/>
            </a:xfrm>
            <a:prstGeom prst="line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TextBox 122"/>
            <p:cNvSpPr txBox="1"/>
            <p:nvPr/>
          </p:nvSpPr>
          <p:spPr>
            <a:xfrm>
              <a:off x="605258" y="2062265"/>
              <a:ext cx="126989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Command</a:t>
              </a:r>
              <a:endParaRPr lang="en-US" sz="2000" dirty="0"/>
            </a:p>
          </p:txBody>
        </p:sp>
        <p:cxnSp>
          <p:nvCxnSpPr>
            <p:cNvPr id="125" name="timeline"/>
            <p:cNvCxnSpPr/>
            <p:nvPr/>
          </p:nvCxnSpPr>
          <p:spPr>
            <a:xfrm>
              <a:off x="1985396" y="2872727"/>
              <a:ext cx="7118333" cy="0"/>
            </a:xfrm>
            <a:prstGeom prst="line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TextBox 125"/>
            <p:cNvSpPr txBox="1"/>
            <p:nvPr/>
          </p:nvSpPr>
          <p:spPr>
            <a:xfrm>
              <a:off x="1195163" y="2672672"/>
              <a:ext cx="67999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cxnSp>
          <p:nvCxnSpPr>
            <p:cNvPr id="174" name="timeline"/>
            <p:cNvCxnSpPr/>
            <p:nvPr/>
          </p:nvCxnSpPr>
          <p:spPr>
            <a:xfrm>
              <a:off x="1985395" y="3584325"/>
              <a:ext cx="7118333" cy="0"/>
            </a:xfrm>
            <a:prstGeom prst="line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8" name="TextBox 177"/>
            <p:cNvSpPr txBox="1"/>
            <p:nvPr/>
          </p:nvSpPr>
          <p:spPr>
            <a:xfrm>
              <a:off x="753065" y="3317922"/>
              <a:ext cx="112562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Duration</a:t>
              </a:r>
              <a:endParaRPr lang="en-US" sz="2000" dirty="0"/>
            </a:p>
          </p:txBody>
        </p:sp>
      </p:grpSp>
      <p:sp>
        <p:nvSpPr>
          <p:cNvPr id="127" name="cmd:act"/>
          <p:cNvSpPr/>
          <p:nvPr/>
        </p:nvSpPr>
        <p:spPr>
          <a:xfrm>
            <a:off x="1686565" y="3940101"/>
            <a:ext cx="1347277" cy="374767"/>
          </a:xfrm>
          <a:prstGeom prst="roundRect">
            <a:avLst/>
          </a:prstGeom>
          <a:solidFill>
            <a:schemeClr val="bg1"/>
          </a:solidFill>
          <a:ln w="2540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accent2"/>
                </a:solidFill>
                <a:latin typeface="+mj-lt"/>
                <a:cs typeface="Tw Cen MT"/>
              </a:rPr>
              <a:t>ACTIVATE</a:t>
            </a:r>
          </a:p>
        </p:txBody>
      </p:sp>
      <p:sp>
        <p:nvSpPr>
          <p:cNvPr id="128" name="cmd:read"/>
          <p:cNvSpPr/>
          <p:nvPr/>
        </p:nvSpPr>
        <p:spPr>
          <a:xfrm>
            <a:off x="3896662" y="3940101"/>
            <a:ext cx="910808" cy="374767"/>
          </a:xfrm>
          <a:prstGeom prst="roundRect">
            <a:avLst/>
          </a:prstGeom>
          <a:solidFill>
            <a:schemeClr val="bg1"/>
          </a:solidFill>
          <a:ln w="25400" cmpd="sng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00B0F0"/>
                </a:solidFill>
                <a:latin typeface="+mj-lt"/>
                <a:cs typeface="Tw Cen MT"/>
              </a:rPr>
              <a:t>READ</a:t>
            </a:r>
          </a:p>
        </p:txBody>
      </p:sp>
      <p:sp>
        <p:nvSpPr>
          <p:cNvPr id="129" name="cmd:pre"/>
          <p:cNvSpPr/>
          <p:nvPr/>
        </p:nvSpPr>
        <p:spPr>
          <a:xfrm>
            <a:off x="6316642" y="3940101"/>
            <a:ext cx="1663897" cy="374767"/>
          </a:xfrm>
          <a:prstGeom prst="roundRect">
            <a:avLst/>
          </a:prstGeom>
          <a:solidFill>
            <a:srgbClr val="FFFFFF"/>
          </a:solidFill>
          <a:ln w="25400" cmpd="sng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+mj-lt"/>
                <a:cs typeface="Tw Cen MT"/>
              </a:rPr>
              <a:t>PRECHARGE</a:t>
            </a:r>
          </a:p>
        </p:txBody>
      </p:sp>
      <p:cxnSp>
        <p:nvCxnSpPr>
          <p:cNvPr id="130" name="act line"/>
          <p:cNvCxnSpPr/>
          <p:nvPr/>
        </p:nvCxnSpPr>
        <p:spPr>
          <a:xfrm flipV="1">
            <a:off x="1686565" y="4345076"/>
            <a:ext cx="0" cy="1848195"/>
          </a:xfrm>
          <a:prstGeom prst="line">
            <a:avLst/>
          </a:prstGeom>
          <a:ln w="19050" cap="rnd">
            <a:solidFill>
              <a:srgbClr val="064FBA"/>
            </a:solidFill>
            <a:prstDash val="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read line"/>
          <p:cNvCxnSpPr/>
          <p:nvPr/>
        </p:nvCxnSpPr>
        <p:spPr>
          <a:xfrm flipV="1">
            <a:off x="3894569" y="4345076"/>
            <a:ext cx="0" cy="1848195"/>
          </a:xfrm>
          <a:prstGeom prst="line">
            <a:avLst/>
          </a:prstGeom>
          <a:ln w="19050" cap="rnd">
            <a:solidFill>
              <a:srgbClr val="064FBA"/>
            </a:solidFill>
            <a:prstDash val="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pre line"/>
          <p:cNvCxnSpPr/>
          <p:nvPr/>
        </p:nvCxnSpPr>
        <p:spPr>
          <a:xfrm flipV="1">
            <a:off x="6316642" y="4345076"/>
            <a:ext cx="0" cy="1848195"/>
          </a:xfrm>
          <a:prstGeom prst="line">
            <a:avLst/>
          </a:prstGeom>
          <a:ln w="19050" cap="rnd">
            <a:solidFill>
              <a:srgbClr val="064FBA"/>
            </a:solidFill>
            <a:prstDash val="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src row buffer"/>
          <p:cNvSpPr/>
          <p:nvPr/>
        </p:nvSpPr>
        <p:spPr>
          <a:xfrm>
            <a:off x="1702633" y="5321904"/>
            <a:ext cx="2191936" cy="29024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rnd" cmpd="sng" algn="ctr">
            <a:noFill/>
            <a:prstDash val="solid"/>
            <a:round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137" name="src row buffer"/>
          <p:cNvSpPr/>
          <p:nvPr/>
        </p:nvSpPr>
        <p:spPr>
          <a:xfrm>
            <a:off x="6316642" y="5283919"/>
            <a:ext cx="2047190" cy="330826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rnd" cmpd="sng" algn="ctr">
            <a:noFill/>
            <a:prstDash val="solid"/>
            <a:round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</a:endParaRPr>
          </a:p>
        </p:txBody>
      </p:sp>
      <p:grpSp>
        <p:nvGrpSpPr>
          <p:cNvPr id="139" name="data"/>
          <p:cNvGrpSpPr/>
          <p:nvPr/>
        </p:nvGrpSpPr>
        <p:grpSpPr>
          <a:xfrm>
            <a:off x="4469713" y="4551492"/>
            <a:ext cx="1911101" cy="710919"/>
            <a:chOff x="4560715" y="2668791"/>
            <a:chExt cx="1911101" cy="710919"/>
          </a:xfrm>
        </p:grpSpPr>
        <p:grpSp>
          <p:nvGrpSpPr>
            <p:cNvPr id="140" name="databit"/>
            <p:cNvGrpSpPr/>
            <p:nvPr/>
          </p:nvGrpSpPr>
          <p:grpSpPr>
            <a:xfrm>
              <a:off x="4838486" y="2668791"/>
              <a:ext cx="389850" cy="461665"/>
              <a:chOff x="4838486" y="5410200"/>
              <a:chExt cx="389850" cy="461665"/>
            </a:xfrm>
          </p:grpSpPr>
          <p:sp>
            <p:nvSpPr>
              <p:cNvPr id="151" name="Oval 150"/>
              <p:cNvSpPr/>
              <p:nvPr/>
            </p:nvSpPr>
            <p:spPr>
              <a:xfrm>
                <a:off x="4896251" y="5483945"/>
                <a:ext cx="274320" cy="27643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2" name="1"/>
              <p:cNvSpPr txBox="1"/>
              <p:nvPr/>
            </p:nvSpPr>
            <p:spPr>
              <a:xfrm>
                <a:off x="4838486" y="5410200"/>
                <a:ext cx="38985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Arial Black" panose="020B0A04020102020204" pitchFamily="34" charset="0"/>
                  </a:rPr>
                  <a:t>1</a:t>
                </a:r>
              </a:p>
            </p:txBody>
          </p:sp>
        </p:grpSp>
        <p:grpSp>
          <p:nvGrpSpPr>
            <p:cNvPr id="141" name="databit"/>
            <p:cNvGrpSpPr/>
            <p:nvPr/>
          </p:nvGrpSpPr>
          <p:grpSpPr>
            <a:xfrm>
              <a:off x="5137451" y="2668791"/>
              <a:ext cx="389850" cy="461665"/>
              <a:chOff x="4838486" y="5410200"/>
              <a:chExt cx="389850" cy="461665"/>
            </a:xfrm>
          </p:grpSpPr>
          <p:sp>
            <p:nvSpPr>
              <p:cNvPr id="149" name="Oval 148"/>
              <p:cNvSpPr/>
              <p:nvPr/>
            </p:nvSpPr>
            <p:spPr>
              <a:xfrm>
                <a:off x="4896251" y="5483945"/>
                <a:ext cx="274320" cy="27643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0" name="1"/>
              <p:cNvSpPr txBox="1"/>
              <p:nvPr/>
            </p:nvSpPr>
            <p:spPr>
              <a:xfrm>
                <a:off x="4838486" y="5410200"/>
                <a:ext cx="38985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Arial Black" panose="020B0A04020102020204" pitchFamily="34" charset="0"/>
                  </a:rPr>
                  <a:t>1</a:t>
                </a:r>
              </a:p>
            </p:txBody>
          </p:sp>
        </p:grpSp>
        <p:grpSp>
          <p:nvGrpSpPr>
            <p:cNvPr id="142" name="databit"/>
            <p:cNvGrpSpPr/>
            <p:nvPr/>
          </p:nvGrpSpPr>
          <p:grpSpPr>
            <a:xfrm>
              <a:off x="5437275" y="2668791"/>
              <a:ext cx="389850" cy="461665"/>
              <a:chOff x="4838486" y="5410200"/>
              <a:chExt cx="389850" cy="461665"/>
            </a:xfrm>
          </p:grpSpPr>
          <p:sp>
            <p:nvSpPr>
              <p:cNvPr id="147" name="Oval 146"/>
              <p:cNvSpPr/>
              <p:nvPr/>
            </p:nvSpPr>
            <p:spPr>
              <a:xfrm>
                <a:off x="4896251" y="5483945"/>
                <a:ext cx="274320" cy="27643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8" name="1"/>
              <p:cNvSpPr txBox="1"/>
              <p:nvPr/>
            </p:nvSpPr>
            <p:spPr>
              <a:xfrm>
                <a:off x="4838486" y="5410200"/>
                <a:ext cx="38985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Arial Black" panose="020B0A04020102020204" pitchFamily="34" charset="0"/>
                  </a:rPr>
                  <a:t>1</a:t>
                </a:r>
              </a:p>
            </p:txBody>
          </p:sp>
        </p:grpSp>
        <p:grpSp>
          <p:nvGrpSpPr>
            <p:cNvPr id="143" name="databit"/>
            <p:cNvGrpSpPr/>
            <p:nvPr/>
          </p:nvGrpSpPr>
          <p:grpSpPr>
            <a:xfrm>
              <a:off x="5727572" y="2668791"/>
              <a:ext cx="389850" cy="461665"/>
              <a:chOff x="4838486" y="5410200"/>
              <a:chExt cx="389850" cy="461665"/>
            </a:xfrm>
          </p:grpSpPr>
          <p:sp>
            <p:nvSpPr>
              <p:cNvPr id="145" name="Oval 144"/>
              <p:cNvSpPr/>
              <p:nvPr/>
            </p:nvSpPr>
            <p:spPr>
              <a:xfrm>
                <a:off x="4896251" y="5483945"/>
                <a:ext cx="274320" cy="27643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6" name="1"/>
              <p:cNvSpPr txBox="1"/>
              <p:nvPr/>
            </p:nvSpPr>
            <p:spPr>
              <a:xfrm>
                <a:off x="4838486" y="5410200"/>
                <a:ext cx="38985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Arial Black" panose="020B0A04020102020204" pitchFamily="34" charset="0"/>
                  </a:rPr>
                  <a:t>1</a:t>
                </a:r>
              </a:p>
            </p:txBody>
          </p:sp>
        </p:grpSp>
        <p:sp>
          <p:nvSpPr>
            <p:cNvPr id="144" name="TextBox 143"/>
            <p:cNvSpPr txBox="1"/>
            <p:nvPr/>
          </p:nvSpPr>
          <p:spPr>
            <a:xfrm>
              <a:off x="4560715" y="2979600"/>
              <a:ext cx="191110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Cache line (64B)</a:t>
              </a:r>
              <a:endParaRPr lang="en-US" sz="2000" dirty="0"/>
            </a:p>
          </p:txBody>
        </p:sp>
      </p:grpSp>
      <p:grpSp>
        <p:nvGrpSpPr>
          <p:cNvPr id="155" name="Group 154"/>
          <p:cNvGrpSpPr/>
          <p:nvPr/>
        </p:nvGrpSpPr>
        <p:grpSpPr>
          <a:xfrm>
            <a:off x="7852964" y="5159403"/>
            <a:ext cx="829073" cy="1380580"/>
            <a:chOff x="8427056" y="3332369"/>
            <a:chExt cx="829073" cy="1380580"/>
          </a:xfrm>
        </p:grpSpPr>
        <p:cxnSp>
          <p:nvCxnSpPr>
            <p:cNvPr id="156" name="pre line"/>
            <p:cNvCxnSpPr/>
            <p:nvPr/>
          </p:nvCxnSpPr>
          <p:spPr>
            <a:xfrm flipV="1">
              <a:off x="8937924" y="3332369"/>
              <a:ext cx="0" cy="745423"/>
            </a:xfrm>
            <a:prstGeom prst="line">
              <a:avLst/>
            </a:prstGeom>
            <a:ln w="19050" cap="rnd">
              <a:solidFill>
                <a:srgbClr val="064FBA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7" name="timings label"/>
            <p:cNvSpPr txBox="1"/>
            <p:nvPr/>
          </p:nvSpPr>
          <p:spPr>
            <a:xfrm>
              <a:off x="8427056" y="3881952"/>
              <a:ext cx="82907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 smtClean="0"/>
                <a:t>Next</a:t>
              </a:r>
            </a:p>
            <a:p>
              <a:pPr algn="ctr"/>
              <a:r>
                <a:rPr lang="en-US" sz="2400" dirty="0" smtClean="0">
                  <a:solidFill>
                    <a:schemeClr val="accent2"/>
                  </a:solidFill>
                </a:rPr>
                <a:t>ACT</a:t>
              </a:r>
              <a:endParaRPr lang="en-US" sz="24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158" name="actlat"/>
          <p:cNvGrpSpPr/>
          <p:nvPr/>
        </p:nvGrpSpPr>
        <p:grpSpPr>
          <a:xfrm>
            <a:off x="2907304" y="1279701"/>
            <a:ext cx="5965904" cy="4196030"/>
            <a:chOff x="511954" y="3941544"/>
            <a:chExt cx="5965904" cy="4196030"/>
          </a:xfrm>
        </p:grpSpPr>
        <p:cxnSp>
          <p:nvCxnSpPr>
            <p:cNvPr id="159" name="Straight Arrow Connector 158"/>
            <p:cNvCxnSpPr/>
            <p:nvPr/>
          </p:nvCxnSpPr>
          <p:spPr>
            <a:xfrm flipV="1">
              <a:off x="511954" y="4523543"/>
              <a:ext cx="1272187" cy="3614031"/>
            </a:xfrm>
            <a:prstGeom prst="straightConnector1">
              <a:avLst/>
            </a:prstGeom>
            <a:ln w="34925" cap="rnd">
              <a:solidFill>
                <a:schemeClr val="bg1">
                  <a:lumMod val="50000"/>
                </a:schemeClr>
              </a:solidFill>
              <a:headEnd type="oval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0" name="timings label"/>
            <p:cNvSpPr txBox="1"/>
            <p:nvPr/>
          </p:nvSpPr>
          <p:spPr>
            <a:xfrm>
              <a:off x="2028242" y="4005559"/>
              <a:ext cx="4449616" cy="892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 smtClean="0"/>
                <a:t>Activation latency: </a:t>
              </a:r>
              <a:r>
                <a:rPr lang="en-US" sz="2800" b="1" dirty="0" err="1" smtClean="0">
                  <a:solidFill>
                    <a:srgbClr val="064FBA"/>
                  </a:solidFill>
                </a:rPr>
                <a:t>tRCD</a:t>
              </a:r>
              <a:r>
                <a:rPr lang="en-US" sz="2800" b="1" dirty="0" smtClean="0"/>
                <a:t> </a:t>
              </a:r>
              <a:r>
                <a:rPr lang="en-US" sz="2400" b="1" dirty="0" smtClean="0"/>
                <a:t/>
              </a:r>
              <a:br>
                <a:rPr lang="en-US" sz="2400" b="1" dirty="0" smtClean="0"/>
              </a:br>
              <a:r>
                <a:rPr lang="en-US" sz="2400" dirty="0" smtClean="0"/>
                <a:t>(13ns / 50 cycles)</a:t>
              </a:r>
              <a:endParaRPr lang="en-US" sz="2400" dirty="0"/>
            </a:p>
          </p:txBody>
        </p:sp>
        <p:sp>
          <p:nvSpPr>
            <p:cNvPr id="161" name="1"/>
            <p:cNvSpPr txBox="1"/>
            <p:nvPr/>
          </p:nvSpPr>
          <p:spPr>
            <a:xfrm>
              <a:off x="1671311" y="3941544"/>
              <a:ext cx="4924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chemeClr val="bg1">
                      <a:lumMod val="50000"/>
                    </a:schemeClr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62" name="prelat"/>
          <p:cNvGrpSpPr/>
          <p:nvPr/>
        </p:nvGrpSpPr>
        <p:grpSpPr>
          <a:xfrm>
            <a:off x="4048374" y="2388052"/>
            <a:ext cx="4466018" cy="3087679"/>
            <a:chOff x="4622466" y="561018"/>
            <a:chExt cx="4466018" cy="3087679"/>
          </a:xfrm>
        </p:grpSpPr>
        <p:sp>
          <p:nvSpPr>
            <p:cNvPr id="163" name="timings label"/>
            <p:cNvSpPr txBox="1"/>
            <p:nvPr/>
          </p:nvSpPr>
          <p:spPr>
            <a:xfrm>
              <a:off x="4997684" y="653353"/>
              <a:ext cx="4090800" cy="892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 smtClean="0"/>
                <a:t>Precharge latency: </a:t>
              </a:r>
              <a:r>
                <a:rPr lang="en-US" sz="2800" b="1" dirty="0" err="1" smtClean="0">
                  <a:solidFill>
                    <a:srgbClr val="064FBA"/>
                  </a:solidFill>
                </a:rPr>
                <a:t>tRP</a:t>
              </a:r>
              <a:r>
                <a:rPr lang="en-US" sz="2800" b="1" dirty="0" smtClean="0"/>
                <a:t> </a:t>
              </a:r>
              <a:r>
                <a:rPr lang="en-US" sz="2400" b="1" dirty="0" smtClean="0"/>
                <a:t/>
              </a:r>
              <a:br>
                <a:rPr lang="en-US" sz="2400" b="1" dirty="0" smtClean="0"/>
              </a:br>
              <a:r>
                <a:rPr lang="en-US" sz="2400" dirty="0" smtClean="0"/>
                <a:t>(13ns / 50 cycles)</a:t>
              </a:r>
              <a:endParaRPr lang="en-US" sz="2400" dirty="0"/>
            </a:p>
          </p:txBody>
        </p:sp>
        <p:cxnSp>
          <p:nvCxnSpPr>
            <p:cNvPr id="164" name="Straight Arrow Connector 163"/>
            <p:cNvCxnSpPr/>
            <p:nvPr/>
          </p:nvCxnSpPr>
          <p:spPr>
            <a:xfrm flipH="1" flipV="1">
              <a:off x="6411139" y="1521758"/>
              <a:ext cx="766266" cy="2126939"/>
            </a:xfrm>
            <a:prstGeom prst="straightConnector1">
              <a:avLst/>
            </a:prstGeom>
            <a:ln w="34925" cap="rnd">
              <a:solidFill>
                <a:schemeClr val="bg1">
                  <a:lumMod val="50000"/>
                </a:schemeClr>
              </a:solidFill>
              <a:headEnd type="oval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5" name="3"/>
            <p:cNvSpPr txBox="1"/>
            <p:nvPr/>
          </p:nvSpPr>
          <p:spPr>
            <a:xfrm>
              <a:off x="4622466" y="561018"/>
              <a:ext cx="4924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chemeClr val="bg1">
                      <a:lumMod val="50000"/>
                    </a:schemeClr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280328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40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  <p:bldP spid="128" grpId="0" animBg="1"/>
      <p:bldP spid="129" grpId="0" animBg="1"/>
      <p:bldP spid="134" grpId="0" animBg="1"/>
      <p:bldP spid="13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DRAM Latency Variation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10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741777" y="4953000"/>
            <a:ext cx="8040641" cy="992612"/>
            <a:chOff x="224591" y="5243899"/>
            <a:chExt cx="8510476" cy="992613"/>
          </a:xfrm>
        </p:grpSpPr>
        <p:grpSp>
          <p:nvGrpSpPr>
            <p:cNvPr id="6" name="Group 5"/>
            <p:cNvGrpSpPr/>
            <p:nvPr/>
          </p:nvGrpSpPr>
          <p:grpSpPr>
            <a:xfrm>
              <a:off x="224591" y="5243899"/>
              <a:ext cx="8510476" cy="523229"/>
              <a:chOff x="352625" y="3223796"/>
              <a:chExt cx="8510476" cy="523229"/>
            </a:xfrm>
          </p:grpSpPr>
          <p:cxnSp>
            <p:nvCxnSpPr>
              <p:cNvPr id="8" name="Straight Arrow Connector 7"/>
              <p:cNvCxnSpPr/>
              <p:nvPr/>
            </p:nvCxnSpPr>
            <p:spPr>
              <a:xfrm>
                <a:off x="1161179" y="3511042"/>
                <a:ext cx="6781800" cy="0"/>
              </a:xfrm>
              <a:prstGeom prst="straightConnector1">
                <a:avLst/>
              </a:prstGeom>
              <a:ln w="44450" cap="rnd">
                <a:solidFill>
                  <a:schemeClr val="tx1">
                    <a:lumMod val="65000"/>
                    <a:lumOff val="35000"/>
                  </a:schemeClr>
                </a:solidFill>
                <a:headEnd type="arrow" w="lg" len="lg"/>
                <a:tailEnd type="arrow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TextBox 8"/>
              <p:cNvSpPr txBox="1"/>
              <p:nvPr/>
            </p:nvSpPr>
            <p:spPr>
              <a:xfrm>
                <a:off x="7871906" y="3223804"/>
                <a:ext cx="991195" cy="523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b="1" i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High</a:t>
                </a:r>
                <a:endParaRPr lang="en-US" sz="2800" b="1" i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352625" y="3223796"/>
                <a:ext cx="876704" cy="523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b="1" i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Low</a:t>
                </a:r>
                <a:endParaRPr lang="en-US" sz="2800" b="1" i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2964359" y="5713292"/>
              <a:ext cx="29278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i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DRAM</a:t>
              </a:r>
              <a:r>
                <a:rPr lang="en-US" sz="2800" b="1" i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2800" b="1" i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Latency</a:t>
              </a:r>
              <a:endParaRPr lang="en-US" sz="2800" b="1" i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138538" y="2878490"/>
            <a:ext cx="1202573" cy="1358640"/>
            <a:chOff x="2373000" y="3289560"/>
            <a:chExt cx="1202573" cy="1358640"/>
          </a:xfrm>
        </p:grpSpPr>
        <p:pic>
          <p:nvPicPr>
            <p:cNvPr id="21" name="Content Placeholder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0699" y="3742440"/>
              <a:ext cx="905760" cy="905760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2373000" y="3289560"/>
              <a:ext cx="120257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i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DRAM B</a:t>
              </a:r>
              <a:endParaRPr lang="en-US" sz="2400" i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2019300" y="2878490"/>
            <a:ext cx="4856042" cy="2578172"/>
            <a:chOff x="2019300" y="2878490"/>
            <a:chExt cx="4856042" cy="2578172"/>
          </a:xfrm>
        </p:grpSpPr>
        <p:grpSp>
          <p:nvGrpSpPr>
            <p:cNvPr id="11" name="dram a"/>
            <p:cNvGrpSpPr/>
            <p:nvPr/>
          </p:nvGrpSpPr>
          <p:grpSpPr>
            <a:xfrm>
              <a:off x="2286832" y="2878490"/>
              <a:ext cx="1181157" cy="2578172"/>
              <a:chOff x="2445298" y="3289228"/>
              <a:chExt cx="1181157" cy="2578172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 flipH="1" flipV="1">
                <a:off x="3035877" y="4647868"/>
                <a:ext cx="1" cy="794441"/>
              </a:xfrm>
              <a:prstGeom prst="line">
                <a:avLst/>
              </a:prstGeom>
              <a:ln w="31750" cap="rnd">
                <a:solidFill>
                  <a:schemeClr val="bg1">
                    <a:lumMod val="75000"/>
                  </a:schemeClr>
                </a:solidFill>
                <a:prstDash val="sysDot"/>
                <a:headEnd type="none"/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Oval 12"/>
              <p:cNvSpPr>
                <a:spLocks noChangeAspect="1"/>
              </p:cNvSpPr>
              <p:nvPr/>
            </p:nvSpPr>
            <p:spPr>
              <a:xfrm>
                <a:off x="2821185" y="5442309"/>
                <a:ext cx="429385" cy="425091"/>
              </a:xfrm>
              <a:prstGeom prst="ellipse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1"/>
                  </a:solidFill>
                </a:endParaRPr>
              </a:p>
            </p:txBody>
          </p:sp>
          <p:grpSp>
            <p:nvGrpSpPr>
              <p:cNvPr id="14" name="Group 13"/>
              <p:cNvGrpSpPr/>
              <p:nvPr/>
            </p:nvGrpSpPr>
            <p:grpSpPr>
              <a:xfrm>
                <a:off x="2445298" y="3289228"/>
                <a:ext cx="1181157" cy="1358640"/>
                <a:chOff x="2373000" y="3289560"/>
                <a:chExt cx="1181157" cy="1358640"/>
              </a:xfrm>
            </p:grpSpPr>
            <p:pic>
              <p:nvPicPr>
                <p:cNvPr id="15" name="Content Placeholder 4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10699" y="3742440"/>
                  <a:ext cx="905760" cy="905760"/>
                </a:xfrm>
                <a:prstGeom prst="rect">
                  <a:avLst/>
                </a:prstGeom>
              </p:spPr>
            </p:pic>
            <p:sp>
              <p:nvSpPr>
                <p:cNvPr id="16" name="TextBox 15"/>
                <p:cNvSpPr txBox="1"/>
                <p:nvPr/>
              </p:nvSpPr>
              <p:spPr>
                <a:xfrm>
                  <a:off x="2373000" y="3289560"/>
                  <a:ext cx="1181157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i="1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DRAM A</a:t>
                  </a:r>
                  <a:endParaRPr lang="en-US" sz="2400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</p:grpSp>
        </p:grpSp>
        <p:cxnSp>
          <p:nvCxnSpPr>
            <p:cNvPr id="18" name="Straight Connector 17"/>
            <p:cNvCxnSpPr/>
            <p:nvPr/>
          </p:nvCxnSpPr>
          <p:spPr>
            <a:xfrm flipH="1" flipV="1">
              <a:off x="4729117" y="4237130"/>
              <a:ext cx="1" cy="794441"/>
            </a:xfrm>
            <a:prstGeom prst="line">
              <a:avLst/>
            </a:prstGeom>
            <a:ln w="31750" cap="rnd">
              <a:solidFill>
                <a:schemeClr val="bg1">
                  <a:lumMod val="75000"/>
                </a:schemeClr>
              </a:solidFill>
              <a:prstDash val="sysDot"/>
              <a:headEnd type="none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18"/>
            <p:cNvSpPr>
              <a:spLocks noChangeAspect="1"/>
            </p:cNvSpPr>
            <p:nvPr/>
          </p:nvSpPr>
          <p:spPr>
            <a:xfrm>
              <a:off x="4514425" y="5031571"/>
              <a:ext cx="429385" cy="425091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/>
                </a:solidFill>
              </a:endParaRPr>
            </a:p>
          </p:txBody>
        </p:sp>
        <p:grpSp>
          <p:nvGrpSpPr>
            <p:cNvPr id="23" name="dram c"/>
            <p:cNvGrpSpPr/>
            <p:nvPr/>
          </p:nvGrpSpPr>
          <p:grpSpPr>
            <a:xfrm>
              <a:off x="5372100" y="2878490"/>
              <a:ext cx="1215397" cy="2578172"/>
              <a:chOff x="2445298" y="3289228"/>
              <a:chExt cx="1215397" cy="2578172"/>
            </a:xfrm>
          </p:grpSpPr>
          <p:cxnSp>
            <p:nvCxnSpPr>
              <p:cNvPr id="24" name="Straight Connector 23"/>
              <p:cNvCxnSpPr/>
              <p:nvPr/>
            </p:nvCxnSpPr>
            <p:spPr>
              <a:xfrm flipH="1" flipV="1">
                <a:off x="3035877" y="4647868"/>
                <a:ext cx="1" cy="794441"/>
              </a:xfrm>
              <a:prstGeom prst="line">
                <a:avLst/>
              </a:prstGeom>
              <a:ln w="31750" cap="rnd">
                <a:solidFill>
                  <a:schemeClr val="bg1">
                    <a:lumMod val="75000"/>
                  </a:schemeClr>
                </a:solidFill>
                <a:prstDash val="sysDot"/>
                <a:headEnd type="none"/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Oval 24"/>
              <p:cNvSpPr>
                <a:spLocks noChangeAspect="1"/>
              </p:cNvSpPr>
              <p:nvPr/>
            </p:nvSpPr>
            <p:spPr>
              <a:xfrm>
                <a:off x="2821185" y="5442309"/>
                <a:ext cx="429385" cy="425091"/>
              </a:xfrm>
              <a:prstGeom prst="ellipse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1"/>
                  </a:solidFill>
                </a:endParaRPr>
              </a:p>
            </p:txBody>
          </p:sp>
          <p:grpSp>
            <p:nvGrpSpPr>
              <p:cNvPr id="26" name="Group 25"/>
              <p:cNvGrpSpPr/>
              <p:nvPr/>
            </p:nvGrpSpPr>
            <p:grpSpPr>
              <a:xfrm>
                <a:off x="2445298" y="3289228"/>
                <a:ext cx="1215397" cy="1358640"/>
                <a:chOff x="2373000" y="3289560"/>
                <a:chExt cx="1215397" cy="1358640"/>
              </a:xfrm>
            </p:grpSpPr>
            <p:pic>
              <p:nvPicPr>
                <p:cNvPr id="27" name="Content Placeholder 4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10699" y="3742440"/>
                  <a:ext cx="905760" cy="905760"/>
                </a:xfrm>
                <a:prstGeom prst="rect">
                  <a:avLst/>
                </a:prstGeom>
              </p:spPr>
            </p:pic>
            <p:sp>
              <p:nvSpPr>
                <p:cNvPr id="28" name="TextBox 27"/>
                <p:cNvSpPr txBox="1"/>
                <p:nvPr/>
              </p:nvSpPr>
              <p:spPr>
                <a:xfrm>
                  <a:off x="2373000" y="3289560"/>
                  <a:ext cx="1215397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i="1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DRAM C</a:t>
                  </a:r>
                  <a:endParaRPr lang="en-US" sz="2400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31" name="fab var"/>
            <p:cNvGrpSpPr/>
            <p:nvPr/>
          </p:nvGrpSpPr>
          <p:grpSpPr>
            <a:xfrm>
              <a:off x="2019300" y="4338029"/>
              <a:ext cx="4856042" cy="857215"/>
              <a:chOff x="2057400" y="4748767"/>
              <a:chExt cx="4856042" cy="857215"/>
            </a:xfrm>
          </p:grpSpPr>
          <p:grpSp>
            <p:nvGrpSpPr>
              <p:cNvPr id="32" name="Group 31"/>
              <p:cNvGrpSpPr>
                <a:grpSpLocks noChangeAspect="1"/>
              </p:cNvGrpSpPr>
              <p:nvPr/>
            </p:nvGrpSpPr>
            <p:grpSpPr>
              <a:xfrm>
                <a:off x="2057400" y="4748767"/>
                <a:ext cx="1735529" cy="857215"/>
                <a:chOff x="1905000" y="3429000"/>
                <a:chExt cx="4800600" cy="1905000"/>
              </a:xfrm>
            </p:grpSpPr>
            <p:sp>
              <p:nvSpPr>
                <p:cNvPr id="39" name="Freeform 32"/>
                <p:cNvSpPr>
                  <a:spLocks/>
                </p:cNvSpPr>
                <p:nvPr/>
              </p:nvSpPr>
              <p:spPr bwMode="auto">
                <a:xfrm>
                  <a:off x="1905000" y="3429000"/>
                  <a:ext cx="2344738" cy="1905000"/>
                </a:xfrm>
                <a:custGeom>
                  <a:avLst/>
                  <a:gdLst>
                    <a:gd name="T0" fmla="*/ 0 w 901"/>
                    <a:gd name="T1" fmla="*/ 720 h 721"/>
                    <a:gd name="T2" fmla="*/ 95 w 901"/>
                    <a:gd name="T3" fmla="*/ 712 h 721"/>
                    <a:gd name="T4" fmla="*/ 142 w 901"/>
                    <a:gd name="T5" fmla="*/ 704 h 721"/>
                    <a:gd name="T6" fmla="*/ 189 w 901"/>
                    <a:gd name="T7" fmla="*/ 691 h 721"/>
                    <a:gd name="T8" fmla="*/ 237 w 901"/>
                    <a:gd name="T9" fmla="*/ 675 h 721"/>
                    <a:gd name="T10" fmla="*/ 284 w 901"/>
                    <a:gd name="T11" fmla="*/ 653 h 721"/>
                    <a:gd name="T12" fmla="*/ 331 w 901"/>
                    <a:gd name="T13" fmla="*/ 623 h 721"/>
                    <a:gd name="T14" fmla="*/ 426 w 901"/>
                    <a:gd name="T15" fmla="*/ 540 h 721"/>
                    <a:gd name="T16" fmla="*/ 521 w 901"/>
                    <a:gd name="T17" fmla="*/ 422 h 721"/>
                    <a:gd name="T18" fmla="*/ 616 w 901"/>
                    <a:gd name="T19" fmla="*/ 281 h 721"/>
                    <a:gd name="T20" fmla="*/ 663 w 901"/>
                    <a:gd name="T21" fmla="*/ 209 h 721"/>
                    <a:gd name="T22" fmla="*/ 710 w 901"/>
                    <a:gd name="T23" fmla="*/ 142 h 721"/>
                    <a:gd name="T24" fmla="*/ 757 w 901"/>
                    <a:gd name="T25" fmla="*/ 83 h 721"/>
                    <a:gd name="T26" fmla="*/ 805 w 901"/>
                    <a:gd name="T27" fmla="*/ 38 h 721"/>
                    <a:gd name="T28" fmla="*/ 852 w 901"/>
                    <a:gd name="T29" fmla="*/ 9 h 721"/>
                    <a:gd name="T30" fmla="*/ 900 w 901"/>
                    <a:gd name="T31" fmla="*/ 0 h 7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01" h="721">
                      <a:moveTo>
                        <a:pt x="0" y="720"/>
                      </a:moveTo>
                      <a:lnTo>
                        <a:pt x="95" y="712"/>
                      </a:lnTo>
                      <a:lnTo>
                        <a:pt x="142" y="704"/>
                      </a:lnTo>
                      <a:lnTo>
                        <a:pt x="189" y="691"/>
                      </a:lnTo>
                      <a:lnTo>
                        <a:pt x="237" y="675"/>
                      </a:lnTo>
                      <a:lnTo>
                        <a:pt x="284" y="653"/>
                      </a:lnTo>
                      <a:lnTo>
                        <a:pt x="331" y="623"/>
                      </a:lnTo>
                      <a:lnTo>
                        <a:pt x="426" y="540"/>
                      </a:lnTo>
                      <a:lnTo>
                        <a:pt x="521" y="422"/>
                      </a:lnTo>
                      <a:lnTo>
                        <a:pt x="616" y="281"/>
                      </a:lnTo>
                      <a:lnTo>
                        <a:pt x="663" y="209"/>
                      </a:lnTo>
                      <a:lnTo>
                        <a:pt x="710" y="142"/>
                      </a:lnTo>
                      <a:lnTo>
                        <a:pt x="757" y="83"/>
                      </a:lnTo>
                      <a:lnTo>
                        <a:pt x="805" y="38"/>
                      </a:lnTo>
                      <a:lnTo>
                        <a:pt x="852" y="9"/>
                      </a:lnTo>
                      <a:lnTo>
                        <a:pt x="900" y="0"/>
                      </a:lnTo>
                    </a:path>
                  </a:pathLst>
                </a:custGeom>
                <a:noFill/>
                <a:ln w="76200" cap="rnd" cmpd="sng">
                  <a:solidFill>
                    <a:schemeClr val="accent6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" name="Freeform 31"/>
                <p:cNvSpPr>
                  <a:spLocks/>
                </p:cNvSpPr>
                <p:nvPr/>
              </p:nvSpPr>
              <p:spPr bwMode="auto">
                <a:xfrm>
                  <a:off x="4267200" y="3429000"/>
                  <a:ext cx="2438400" cy="1905000"/>
                </a:xfrm>
                <a:custGeom>
                  <a:avLst/>
                  <a:gdLst>
                    <a:gd name="T0" fmla="*/ 900 w 901"/>
                    <a:gd name="T1" fmla="*/ 720 h 721"/>
                    <a:gd name="T2" fmla="*/ 805 w 901"/>
                    <a:gd name="T3" fmla="*/ 712 h 721"/>
                    <a:gd name="T4" fmla="*/ 758 w 901"/>
                    <a:gd name="T5" fmla="*/ 704 h 721"/>
                    <a:gd name="T6" fmla="*/ 711 w 901"/>
                    <a:gd name="T7" fmla="*/ 691 h 721"/>
                    <a:gd name="T8" fmla="*/ 663 w 901"/>
                    <a:gd name="T9" fmla="*/ 675 h 721"/>
                    <a:gd name="T10" fmla="*/ 615 w 901"/>
                    <a:gd name="T11" fmla="*/ 653 h 721"/>
                    <a:gd name="T12" fmla="*/ 568 w 901"/>
                    <a:gd name="T13" fmla="*/ 623 h 721"/>
                    <a:gd name="T14" fmla="*/ 473 w 901"/>
                    <a:gd name="T15" fmla="*/ 540 h 721"/>
                    <a:gd name="T16" fmla="*/ 378 w 901"/>
                    <a:gd name="T17" fmla="*/ 422 h 721"/>
                    <a:gd name="T18" fmla="*/ 284 w 901"/>
                    <a:gd name="T19" fmla="*/ 281 h 721"/>
                    <a:gd name="T20" fmla="*/ 236 w 901"/>
                    <a:gd name="T21" fmla="*/ 209 h 721"/>
                    <a:gd name="T22" fmla="*/ 189 w 901"/>
                    <a:gd name="T23" fmla="*/ 142 h 721"/>
                    <a:gd name="T24" fmla="*/ 142 w 901"/>
                    <a:gd name="T25" fmla="*/ 83 h 721"/>
                    <a:gd name="T26" fmla="*/ 94 w 901"/>
                    <a:gd name="T27" fmla="*/ 38 h 721"/>
                    <a:gd name="T28" fmla="*/ 47 w 901"/>
                    <a:gd name="T29" fmla="*/ 9 h 721"/>
                    <a:gd name="T30" fmla="*/ 0 w 901"/>
                    <a:gd name="T31" fmla="*/ 0 h 7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01" h="721">
                      <a:moveTo>
                        <a:pt x="900" y="720"/>
                      </a:moveTo>
                      <a:lnTo>
                        <a:pt x="805" y="712"/>
                      </a:lnTo>
                      <a:lnTo>
                        <a:pt x="758" y="704"/>
                      </a:lnTo>
                      <a:lnTo>
                        <a:pt x="711" y="691"/>
                      </a:lnTo>
                      <a:lnTo>
                        <a:pt x="663" y="675"/>
                      </a:lnTo>
                      <a:lnTo>
                        <a:pt x="615" y="653"/>
                      </a:lnTo>
                      <a:lnTo>
                        <a:pt x="568" y="623"/>
                      </a:lnTo>
                      <a:lnTo>
                        <a:pt x="473" y="540"/>
                      </a:lnTo>
                      <a:lnTo>
                        <a:pt x="378" y="422"/>
                      </a:lnTo>
                      <a:lnTo>
                        <a:pt x="284" y="281"/>
                      </a:lnTo>
                      <a:lnTo>
                        <a:pt x="236" y="209"/>
                      </a:lnTo>
                      <a:lnTo>
                        <a:pt x="189" y="142"/>
                      </a:lnTo>
                      <a:lnTo>
                        <a:pt x="142" y="83"/>
                      </a:lnTo>
                      <a:lnTo>
                        <a:pt x="94" y="38"/>
                      </a:lnTo>
                      <a:lnTo>
                        <a:pt x="47" y="9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76200" cap="rnd" cmpd="sng">
                  <a:solidFill>
                    <a:schemeClr val="accent6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3" name="Group 32"/>
              <p:cNvGrpSpPr>
                <a:grpSpLocks noChangeAspect="1"/>
              </p:cNvGrpSpPr>
              <p:nvPr/>
            </p:nvGrpSpPr>
            <p:grpSpPr>
              <a:xfrm>
                <a:off x="3919607" y="4748767"/>
                <a:ext cx="1735529" cy="857215"/>
                <a:chOff x="1905000" y="3429000"/>
                <a:chExt cx="4800600" cy="1905000"/>
              </a:xfrm>
            </p:grpSpPr>
            <p:sp>
              <p:nvSpPr>
                <p:cNvPr id="37" name="Freeform 32"/>
                <p:cNvSpPr>
                  <a:spLocks/>
                </p:cNvSpPr>
                <p:nvPr/>
              </p:nvSpPr>
              <p:spPr bwMode="auto">
                <a:xfrm>
                  <a:off x="1905000" y="3429000"/>
                  <a:ext cx="2344738" cy="1905000"/>
                </a:xfrm>
                <a:custGeom>
                  <a:avLst/>
                  <a:gdLst>
                    <a:gd name="T0" fmla="*/ 0 w 901"/>
                    <a:gd name="T1" fmla="*/ 720 h 721"/>
                    <a:gd name="T2" fmla="*/ 95 w 901"/>
                    <a:gd name="T3" fmla="*/ 712 h 721"/>
                    <a:gd name="T4" fmla="*/ 142 w 901"/>
                    <a:gd name="T5" fmla="*/ 704 h 721"/>
                    <a:gd name="T6" fmla="*/ 189 w 901"/>
                    <a:gd name="T7" fmla="*/ 691 h 721"/>
                    <a:gd name="T8" fmla="*/ 237 w 901"/>
                    <a:gd name="T9" fmla="*/ 675 h 721"/>
                    <a:gd name="T10" fmla="*/ 284 w 901"/>
                    <a:gd name="T11" fmla="*/ 653 h 721"/>
                    <a:gd name="T12" fmla="*/ 331 w 901"/>
                    <a:gd name="T13" fmla="*/ 623 h 721"/>
                    <a:gd name="T14" fmla="*/ 426 w 901"/>
                    <a:gd name="T15" fmla="*/ 540 h 721"/>
                    <a:gd name="T16" fmla="*/ 521 w 901"/>
                    <a:gd name="T17" fmla="*/ 422 h 721"/>
                    <a:gd name="T18" fmla="*/ 616 w 901"/>
                    <a:gd name="T19" fmla="*/ 281 h 721"/>
                    <a:gd name="T20" fmla="*/ 663 w 901"/>
                    <a:gd name="T21" fmla="*/ 209 h 721"/>
                    <a:gd name="T22" fmla="*/ 710 w 901"/>
                    <a:gd name="T23" fmla="*/ 142 h 721"/>
                    <a:gd name="T24" fmla="*/ 757 w 901"/>
                    <a:gd name="T25" fmla="*/ 83 h 721"/>
                    <a:gd name="T26" fmla="*/ 805 w 901"/>
                    <a:gd name="T27" fmla="*/ 38 h 721"/>
                    <a:gd name="T28" fmla="*/ 852 w 901"/>
                    <a:gd name="T29" fmla="*/ 9 h 721"/>
                    <a:gd name="T30" fmla="*/ 900 w 901"/>
                    <a:gd name="T31" fmla="*/ 0 h 7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01" h="721">
                      <a:moveTo>
                        <a:pt x="0" y="720"/>
                      </a:moveTo>
                      <a:lnTo>
                        <a:pt x="95" y="712"/>
                      </a:lnTo>
                      <a:lnTo>
                        <a:pt x="142" y="704"/>
                      </a:lnTo>
                      <a:lnTo>
                        <a:pt x="189" y="691"/>
                      </a:lnTo>
                      <a:lnTo>
                        <a:pt x="237" y="675"/>
                      </a:lnTo>
                      <a:lnTo>
                        <a:pt x="284" y="653"/>
                      </a:lnTo>
                      <a:lnTo>
                        <a:pt x="331" y="623"/>
                      </a:lnTo>
                      <a:lnTo>
                        <a:pt x="426" y="540"/>
                      </a:lnTo>
                      <a:lnTo>
                        <a:pt x="521" y="422"/>
                      </a:lnTo>
                      <a:lnTo>
                        <a:pt x="616" y="281"/>
                      </a:lnTo>
                      <a:lnTo>
                        <a:pt x="663" y="209"/>
                      </a:lnTo>
                      <a:lnTo>
                        <a:pt x="710" y="142"/>
                      </a:lnTo>
                      <a:lnTo>
                        <a:pt x="757" y="83"/>
                      </a:lnTo>
                      <a:lnTo>
                        <a:pt x="805" y="38"/>
                      </a:lnTo>
                      <a:lnTo>
                        <a:pt x="852" y="9"/>
                      </a:lnTo>
                      <a:lnTo>
                        <a:pt x="900" y="0"/>
                      </a:lnTo>
                    </a:path>
                  </a:pathLst>
                </a:custGeom>
                <a:noFill/>
                <a:ln w="76200" cap="rnd" cmpd="sng">
                  <a:solidFill>
                    <a:schemeClr val="accent6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" name="Freeform 31"/>
                <p:cNvSpPr>
                  <a:spLocks/>
                </p:cNvSpPr>
                <p:nvPr/>
              </p:nvSpPr>
              <p:spPr bwMode="auto">
                <a:xfrm>
                  <a:off x="4267200" y="3429000"/>
                  <a:ext cx="2438400" cy="1905000"/>
                </a:xfrm>
                <a:custGeom>
                  <a:avLst/>
                  <a:gdLst>
                    <a:gd name="T0" fmla="*/ 900 w 901"/>
                    <a:gd name="T1" fmla="*/ 720 h 721"/>
                    <a:gd name="T2" fmla="*/ 805 w 901"/>
                    <a:gd name="T3" fmla="*/ 712 h 721"/>
                    <a:gd name="T4" fmla="*/ 758 w 901"/>
                    <a:gd name="T5" fmla="*/ 704 h 721"/>
                    <a:gd name="T6" fmla="*/ 711 w 901"/>
                    <a:gd name="T7" fmla="*/ 691 h 721"/>
                    <a:gd name="T8" fmla="*/ 663 w 901"/>
                    <a:gd name="T9" fmla="*/ 675 h 721"/>
                    <a:gd name="T10" fmla="*/ 615 w 901"/>
                    <a:gd name="T11" fmla="*/ 653 h 721"/>
                    <a:gd name="T12" fmla="*/ 568 w 901"/>
                    <a:gd name="T13" fmla="*/ 623 h 721"/>
                    <a:gd name="T14" fmla="*/ 473 w 901"/>
                    <a:gd name="T15" fmla="*/ 540 h 721"/>
                    <a:gd name="T16" fmla="*/ 378 w 901"/>
                    <a:gd name="T17" fmla="*/ 422 h 721"/>
                    <a:gd name="T18" fmla="*/ 284 w 901"/>
                    <a:gd name="T19" fmla="*/ 281 h 721"/>
                    <a:gd name="T20" fmla="*/ 236 w 901"/>
                    <a:gd name="T21" fmla="*/ 209 h 721"/>
                    <a:gd name="T22" fmla="*/ 189 w 901"/>
                    <a:gd name="T23" fmla="*/ 142 h 721"/>
                    <a:gd name="T24" fmla="*/ 142 w 901"/>
                    <a:gd name="T25" fmla="*/ 83 h 721"/>
                    <a:gd name="T26" fmla="*/ 94 w 901"/>
                    <a:gd name="T27" fmla="*/ 38 h 721"/>
                    <a:gd name="T28" fmla="*/ 47 w 901"/>
                    <a:gd name="T29" fmla="*/ 9 h 721"/>
                    <a:gd name="T30" fmla="*/ 0 w 901"/>
                    <a:gd name="T31" fmla="*/ 0 h 7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01" h="721">
                      <a:moveTo>
                        <a:pt x="900" y="720"/>
                      </a:moveTo>
                      <a:lnTo>
                        <a:pt x="805" y="712"/>
                      </a:lnTo>
                      <a:lnTo>
                        <a:pt x="758" y="704"/>
                      </a:lnTo>
                      <a:lnTo>
                        <a:pt x="711" y="691"/>
                      </a:lnTo>
                      <a:lnTo>
                        <a:pt x="663" y="675"/>
                      </a:lnTo>
                      <a:lnTo>
                        <a:pt x="615" y="653"/>
                      </a:lnTo>
                      <a:lnTo>
                        <a:pt x="568" y="623"/>
                      </a:lnTo>
                      <a:lnTo>
                        <a:pt x="473" y="540"/>
                      </a:lnTo>
                      <a:lnTo>
                        <a:pt x="378" y="422"/>
                      </a:lnTo>
                      <a:lnTo>
                        <a:pt x="284" y="281"/>
                      </a:lnTo>
                      <a:lnTo>
                        <a:pt x="236" y="209"/>
                      </a:lnTo>
                      <a:lnTo>
                        <a:pt x="189" y="142"/>
                      </a:lnTo>
                      <a:lnTo>
                        <a:pt x="142" y="83"/>
                      </a:lnTo>
                      <a:lnTo>
                        <a:pt x="94" y="38"/>
                      </a:lnTo>
                      <a:lnTo>
                        <a:pt x="47" y="9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76200" cap="rnd" cmpd="sng">
                  <a:solidFill>
                    <a:schemeClr val="accent6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4" name="Group 33"/>
              <p:cNvGrpSpPr>
                <a:grpSpLocks noChangeAspect="1"/>
              </p:cNvGrpSpPr>
              <p:nvPr/>
            </p:nvGrpSpPr>
            <p:grpSpPr>
              <a:xfrm>
                <a:off x="5177913" y="4748767"/>
                <a:ext cx="1735529" cy="857215"/>
                <a:chOff x="1905000" y="3429000"/>
                <a:chExt cx="4800600" cy="1905000"/>
              </a:xfrm>
            </p:grpSpPr>
            <p:sp>
              <p:nvSpPr>
                <p:cNvPr id="35" name="Freeform 32"/>
                <p:cNvSpPr>
                  <a:spLocks/>
                </p:cNvSpPr>
                <p:nvPr/>
              </p:nvSpPr>
              <p:spPr bwMode="auto">
                <a:xfrm>
                  <a:off x="1905000" y="3429000"/>
                  <a:ext cx="2344738" cy="1905000"/>
                </a:xfrm>
                <a:custGeom>
                  <a:avLst/>
                  <a:gdLst>
                    <a:gd name="T0" fmla="*/ 0 w 901"/>
                    <a:gd name="T1" fmla="*/ 720 h 721"/>
                    <a:gd name="T2" fmla="*/ 95 w 901"/>
                    <a:gd name="T3" fmla="*/ 712 h 721"/>
                    <a:gd name="T4" fmla="*/ 142 w 901"/>
                    <a:gd name="T5" fmla="*/ 704 h 721"/>
                    <a:gd name="T6" fmla="*/ 189 w 901"/>
                    <a:gd name="T7" fmla="*/ 691 h 721"/>
                    <a:gd name="T8" fmla="*/ 237 w 901"/>
                    <a:gd name="T9" fmla="*/ 675 h 721"/>
                    <a:gd name="T10" fmla="*/ 284 w 901"/>
                    <a:gd name="T11" fmla="*/ 653 h 721"/>
                    <a:gd name="T12" fmla="*/ 331 w 901"/>
                    <a:gd name="T13" fmla="*/ 623 h 721"/>
                    <a:gd name="T14" fmla="*/ 426 w 901"/>
                    <a:gd name="T15" fmla="*/ 540 h 721"/>
                    <a:gd name="T16" fmla="*/ 521 w 901"/>
                    <a:gd name="T17" fmla="*/ 422 h 721"/>
                    <a:gd name="T18" fmla="*/ 616 w 901"/>
                    <a:gd name="T19" fmla="*/ 281 h 721"/>
                    <a:gd name="T20" fmla="*/ 663 w 901"/>
                    <a:gd name="T21" fmla="*/ 209 h 721"/>
                    <a:gd name="T22" fmla="*/ 710 w 901"/>
                    <a:gd name="T23" fmla="*/ 142 h 721"/>
                    <a:gd name="T24" fmla="*/ 757 w 901"/>
                    <a:gd name="T25" fmla="*/ 83 h 721"/>
                    <a:gd name="T26" fmla="*/ 805 w 901"/>
                    <a:gd name="T27" fmla="*/ 38 h 721"/>
                    <a:gd name="T28" fmla="*/ 852 w 901"/>
                    <a:gd name="T29" fmla="*/ 9 h 721"/>
                    <a:gd name="T30" fmla="*/ 900 w 901"/>
                    <a:gd name="T31" fmla="*/ 0 h 7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01" h="721">
                      <a:moveTo>
                        <a:pt x="0" y="720"/>
                      </a:moveTo>
                      <a:lnTo>
                        <a:pt x="95" y="712"/>
                      </a:lnTo>
                      <a:lnTo>
                        <a:pt x="142" y="704"/>
                      </a:lnTo>
                      <a:lnTo>
                        <a:pt x="189" y="691"/>
                      </a:lnTo>
                      <a:lnTo>
                        <a:pt x="237" y="675"/>
                      </a:lnTo>
                      <a:lnTo>
                        <a:pt x="284" y="653"/>
                      </a:lnTo>
                      <a:lnTo>
                        <a:pt x="331" y="623"/>
                      </a:lnTo>
                      <a:lnTo>
                        <a:pt x="426" y="540"/>
                      </a:lnTo>
                      <a:lnTo>
                        <a:pt x="521" y="422"/>
                      </a:lnTo>
                      <a:lnTo>
                        <a:pt x="616" y="281"/>
                      </a:lnTo>
                      <a:lnTo>
                        <a:pt x="663" y="209"/>
                      </a:lnTo>
                      <a:lnTo>
                        <a:pt x="710" y="142"/>
                      </a:lnTo>
                      <a:lnTo>
                        <a:pt x="757" y="83"/>
                      </a:lnTo>
                      <a:lnTo>
                        <a:pt x="805" y="38"/>
                      </a:lnTo>
                      <a:lnTo>
                        <a:pt x="852" y="9"/>
                      </a:lnTo>
                      <a:lnTo>
                        <a:pt x="900" y="0"/>
                      </a:lnTo>
                    </a:path>
                  </a:pathLst>
                </a:custGeom>
                <a:noFill/>
                <a:ln w="76200" cap="rnd" cmpd="sng">
                  <a:solidFill>
                    <a:schemeClr val="accent6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" name="Freeform 31"/>
                <p:cNvSpPr>
                  <a:spLocks/>
                </p:cNvSpPr>
                <p:nvPr/>
              </p:nvSpPr>
              <p:spPr bwMode="auto">
                <a:xfrm>
                  <a:off x="4267200" y="3429000"/>
                  <a:ext cx="2438400" cy="1905000"/>
                </a:xfrm>
                <a:custGeom>
                  <a:avLst/>
                  <a:gdLst>
                    <a:gd name="T0" fmla="*/ 900 w 901"/>
                    <a:gd name="T1" fmla="*/ 720 h 721"/>
                    <a:gd name="T2" fmla="*/ 805 w 901"/>
                    <a:gd name="T3" fmla="*/ 712 h 721"/>
                    <a:gd name="T4" fmla="*/ 758 w 901"/>
                    <a:gd name="T5" fmla="*/ 704 h 721"/>
                    <a:gd name="T6" fmla="*/ 711 w 901"/>
                    <a:gd name="T7" fmla="*/ 691 h 721"/>
                    <a:gd name="T8" fmla="*/ 663 w 901"/>
                    <a:gd name="T9" fmla="*/ 675 h 721"/>
                    <a:gd name="T10" fmla="*/ 615 w 901"/>
                    <a:gd name="T11" fmla="*/ 653 h 721"/>
                    <a:gd name="T12" fmla="*/ 568 w 901"/>
                    <a:gd name="T13" fmla="*/ 623 h 721"/>
                    <a:gd name="T14" fmla="*/ 473 w 901"/>
                    <a:gd name="T15" fmla="*/ 540 h 721"/>
                    <a:gd name="T16" fmla="*/ 378 w 901"/>
                    <a:gd name="T17" fmla="*/ 422 h 721"/>
                    <a:gd name="T18" fmla="*/ 284 w 901"/>
                    <a:gd name="T19" fmla="*/ 281 h 721"/>
                    <a:gd name="T20" fmla="*/ 236 w 901"/>
                    <a:gd name="T21" fmla="*/ 209 h 721"/>
                    <a:gd name="T22" fmla="*/ 189 w 901"/>
                    <a:gd name="T23" fmla="*/ 142 h 721"/>
                    <a:gd name="T24" fmla="*/ 142 w 901"/>
                    <a:gd name="T25" fmla="*/ 83 h 721"/>
                    <a:gd name="T26" fmla="*/ 94 w 901"/>
                    <a:gd name="T27" fmla="*/ 38 h 721"/>
                    <a:gd name="T28" fmla="*/ 47 w 901"/>
                    <a:gd name="T29" fmla="*/ 9 h 721"/>
                    <a:gd name="T30" fmla="*/ 0 w 901"/>
                    <a:gd name="T31" fmla="*/ 0 h 7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01" h="721">
                      <a:moveTo>
                        <a:pt x="900" y="720"/>
                      </a:moveTo>
                      <a:lnTo>
                        <a:pt x="805" y="712"/>
                      </a:lnTo>
                      <a:lnTo>
                        <a:pt x="758" y="704"/>
                      </a:lnTo>
                      <a:lnTo>
                        <a:pt x="711" y="691"/>
                      </a:lnTo>
                      <a:lnTo>
                        <a:pt x="663" y="675"/>
                      </a:lnTo>
                      <a:lnTo>
                        <a:pt x="615" y="653"/>
                      </a:lnTo>
                      <a:lnTo>
                        <a:pt x="568" y="623"/>
                      </a:lnTo>
                      <a:lnTo>
                        <a:pt x="473" y="540"/>
                      </a:lnTo>
                      <a:lnTo>
                        <a:pt x="378" y="422"/>
                      </a:lnTo>
                      <a:lnTo>
                        <a:pt x="284" y="281"/>
                      </a:lnTo>
                      <a:lnTo>
                        <a:pt x="236" y="209"/>
                      </a:lnTo>
                      <a:lnTo>
                        <a:pt x="189" y="142"/>
                      </a:lnTo>
                      <a:lnTo>
                        <a:pt x="142" y="83"/>
                      </a:lnTo>
                      <a:lnTo>
                        <a:pt x="94" y="38"/>
                      </a:lnTo>
                      <a:lnTo>
                        <a:pt x="47" y="9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76200" cap="rnd" cmpd="sng">
                  <a:solidFill>
                    <a:schemeClr val="accent6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29" name="Group 28"/>
          <p:cNvGrpSpPr/>
          <p:nvPr/>
        </p:nvGrpSpPr>
        <p:grpSpPr>
          <a:xfrm>
            <a:off x="3647581" y="4237130"/>
            <a:ext cx="2030017" cy="1219532"/>
            <a:chOff x="3647581" y="4237130"/>
            <a:chExt cx="2030017" cy="1219532"/>
          </a:xfrm>
        </p:grpSpPr>
        <p:sp>
          <p:nvSpPr>
            <p:cNvPr id="51" name="Oval 50"/>
            <p:cNvSpPr>
              <a:spLocks noChangeAspect="1"/>
            </p:cNvSpPr>
            <p:nvPr/>
          </p:nvSpPr>
          <p:spPr>
            <a:xfrm>
              <a:off x="5248213" y="5031571"/>
              <a:ext cx="429385" cy="425091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/>
                </a:solidFill>
              </a:endParaRPr>
            </a:p>
          </p:txBody>
        </p:sp>
        <p:sp>
          <p:nvSpPr>
            <p:cNvPr id="53" name="Oval 52"/>
            <p:cNvSpPr>
              <a:spLocks noChangeAspect="1"/>
            </p:cNvSpPr>
            <p:nvPr/>
          </p:nvSpPr>
          <p:spPr>
            <a:xfrm>
              <a:off x="4181125" y="5031571"/>
              <a:ext cx="429385" cy="425091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/>
                </a:solidFill>
              </a:endParaRPr>
            </a:p>
          </p:txBody>
        </p:sp>
        <p:sp>
          <p:nvSpPr>
            <p:cNvPr id="54" name="Oval 53"/>
            <p:cNvSpPr>
              <a:spLocks noChangeAspect="1"/>
            </p:cNvSpPr>
            <p:nvPr/>
          </p:nvSpPr>
          <p:spPr>
            <a:xfrm>
              <a:off x="3647581" y="5031571"/>
              <a:ext cx="429385" cy="425091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/>
                </a:solidFill>
              </a:endParaRPr>
            </a:p>
          </p:txBody>
        </p:sp>
        <p:sp>
          <p:nvSpPr>
            <p:cNvPr id="56" name="Oval 55"/>
            <p:cNvSpPr>
              <a:spLocks noChangeAspect="1"/>
            </p:cNvSpPr>
            <p:nvPr/>
          </p:nvSpPr>
          <p:spPr>
            <a:xfrm>
              <a:off x="4451347" y="5031571"/>
              <a:ext cx="429385" cy="42509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/>
                </a:solidFill>
              </a:endParaRPr>
            </a:p>
          </p:txBody>
        </p:sp>
        <p:sp>
          <p:nvSpPr>
            <p:cNvPr id="52" name="Oval 51"/>
            <p:cNvSpPr>
              <a:spLocks noChangeAspect="1"/>
            </p:cNvSpPr>
            <p:nvPr/>
          </p:nvSpPr>
          <p:spPr>
            <a:xfrm>
              <a:off x="4714669" y="5031571"/>
              <a:ext cx="429385" cy="42509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/>
                </a:solidFill>
              </a:endParaRPr>
            </a:p>
          </p:txBody>
        </p:sp>
        <p:cxnSp>
          <p:nvCxnSpPr>
            <p:cNvPr id="44" name="Straight Connector 43"/>
            <p:cNvCxnSpPr>
              <a:stCxn id="51" idx="0"/>
            </p:cNvCxnSpPr>
            <p:nvPr/>
          </p:nvCxnSpPr>
          <p:spPr>
            <a:xfrm flipH="1" flipV="1">
              <a:off x="4943811" y="4237131"/>
              <a:ext cx="519095" cy="794440"/>
            </a:xfrm>
            <a:prstGeom prst="line">
              <a:avLst/>
            </a:prstGeom>
            <a:ln w="31750" cap="rnd">
              <a:solidFill>
                <a:schemeClr val="bg1">
                  <a:lumMod val="75000"/>
                </a:schemeClr>
              </a:solidFill>
              <a:prstDash val="sysDot"/>
              <a:headEnd type="none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54" idx="0"/>
            </p:cNvCxnSpPr>
            <p:nvPr/>
          </p:nvCxnSpPr>
          <p:spPr>
            <a:xfrm flipV="1">
              <a:off x="3862274" y="4249027"/>
              <a:ext cx="650052" cy="782544"/>
            </a:xfrm>
            <a:prstGeom prst="line">
              <a:avLst/>
            </a:prstGeom>
            <a:ln w="31750" cap="rnd">
              <a:solidFill>
                <a:schemeClr val="bg1">
                  <a:lumMod val="75000"/>
                </a:schemeClr>
              </a:solidFill>
              <a:prstDash val="sysDot"/>
              <a:headEnd type="none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52" idx="0"/>
            </p:cNvCxnSpPr>
            <p:nvPr/>
          </p:nvCxnSpPr>
          <p:spPr>
            <a:xfrm flipH="1" flipV="1">
              <a:off x="4845377" y="4242062"/>
              <a:ext cx="83985" cy="789509"/>
            </a:xfrm>
            <a:prstGeom prst="line">
              <a:avLst/>
            </a:prstGeom>
            <a:ln w="31750" cap="rnd">
              <a:solidFill>
                <a:schemeClr val="bg1">
                  <a:lumMod val="75000"/>
                </a:schemeClr>
              </a:solidFill>
              <a:prstDash val="sysDot"/>
              <a:headEnd type="none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56" idx="0"/>
              <a:endCxn id="21" idx="2"/>
            </p:cNvCxnSpPr>
            <p:nvPr/>
          </p:nvCxnSpPr>
          <p:spPr>
            <a:xfrm flipV="1">
              <a:off x="4666040" y="4237130"/>
              <a:ext cx="63077" cy="794441"/>
            </a:xfrm>
            <a:prstGeom prst="line">
              <a:avLst/>
            </a:prstGeom>
            <a:ln w="31750" cap="rnd">
              <a:solidFill>
                <a:schemeClr val="bg1">
                  <a:lumMod val="75000"/>
                </a:schemeClr>
              </a:solidFill>
              <a:prstDash val="sysDot"/>
              <a:headEnd type="none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>
              <a:stCxn id="53" idx="0"/>
            </p:cNvCxnSpPr>
            <p:nvPr/>
          </p:nvCxnSpPr>
          <p:spPr>
            <a:xfrm flipV="1">
              <a:off x="4395818" y="4237130"/>
              <a:ext cx="207144" cy="794441"/>
            </a:xfrm>
            <a:prstGeom prst="line">
              <a:avLst/>
            </a:prstGeom>
            <a:ln w="31750" cap="rnd">
              <a:solidFill>
                <a:schemeClr val="bg1">
                  <a:lumMod val="75000"/>
                </a:schemeClr>
              </a:solidFill>
              <a:prstDash val="sysDot"/>
              <a:headEnd type="none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TextBox 49"/>
          <p:cNvSpPr txBox="1"/>
          <p:nvPr/>
        </p:nvSpPr>
        <p:spPr>
          <a:xfrm>
            <a:off x="304800" y="1430665"/>
            <a:ext cx="868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Imperfect manufacturing process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8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→ </a:t>
            </a:r>
            <a:r>
              <a:rPr lang="en-US" sz="2800" dirty="0"/>
              <a:t>l</a:t>
            </a:r>
            <a:r>
              <a:rPr lang="en-US" sz="2800" dirty="0" smtClean="0"/>
              <a:t>atency variation</a:t>
            </a:r>
            <a:r>
              <a:rPr lang="en-US" sz="28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endParaRPr lang="en-US" sz="2800" dirty="0"/>
          </a:p>
        </p:txBody>
      </p:sp>
      <p:grpSp>
        <p:nvGrpSpPr>
          <p:cNvPr id="43" name="Group 42"/>
          <p:cNvGrpSpPr/>
          <p:nvPr/>
        </p:nvGrpSpPr>
        <p:grpSpPr>
          <a:xfrm>
            <a:off x="5245076" y="4042855"/>
            <a:ext cx="3281668" cy="1133852"/>
            <a:chOff x="5245076" y="4042855"/>
            <a:chExt cx="3281668" cy="1133852"/>
          </a:xfrm>
        </p:grpSpPr>
        <p:cxnSp>
          <p:nvCxnSpPr>
            <p:cNvPr id="55" name="Straight Arrow Connector 54"/>
            <p:cNvCxnSpPr/>
            <p:nvPr/>
          </p:nvCxnSpPr>
          <p:spPr>
            <a:xfrm flipH="1">
              <a:off x="5529975" y="4445804"/>
              <a:ext cx="707587" cy="730903"/>
            </a:xfrm>
            <a:prstGeom prst="straightConnector1">
              <a:avLst/>
            </a:prstGeom>
            <a:ln w="31750" cap="rnd">
              <a:solidFill>
                <a:schemeClr val="tx1">
                  <a:lumMod val="50000"/>
                  <a:lumOff val="50000"/>
                </a:schemeClr>
              </a:solidFill>
              <a:prstDash val="sysDash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label: dram cell"/>
            <p:cNvSpPr txBox="1"/>
            <p:nvPr/>
          </p:nvSpPr>
          <p:spPr>
            <a:xfrm>
              <a:off x="5245076" y="4042855"/>
              <a:ext cx="32816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</a:rPr>
                <a:t>Slow</a:t>
              </a:r>
              <a:r>
                <a:rPr lang="en-US" sz="2400" b="1" kern="0" noProof="0" dirty="0" smtClean="0">
                  <a:solidFill>
                    <a:prstClr val="black"/>
                  </a:solidFill>
                  <a:latin typeface="+mj-lt"/>
                </a:rPr>
                <a:t> </a:t>
              </a:r>
              <a:r>
                <a:rPr lang="en-US" sz="2400" b="1" kern="0" dirty="0" smtClean="0">
                  <a:solidFill>
                    <a:prstClr val="black"/>
                  </a:solidFill>
                  <a:latin typeface="+mj-lt"/>
                </a:rPr>
                <a:t>cells</a:t>
              </a:r>
              <a:endParaRPr kumimoji="0" lang="en-US" sz="2400" b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648011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Questions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2286000"/>
            <a:ext cx="868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/>
              <a:t>Can we show </a:t>
            </a:r>
            <a:r>
              <a:rPr lang="en-US" sz="2800" i="1" dirty="0" smtClean="0">
                <a:solidFill>
                  <a:srgbClr val="0070C0"/>
                </a:solidFill>
              </a:rPr>
              <a:t>latency variation </a:t>
            </a:r>
            <a:r>
              <a:rPr lang="en-US" sz="2800" i="1" dirty="0" smtClean="0"/>
              <a:t>in these </a:t>
            </a:r>
            <a:r>
              <a:rPr lang="en-US" sz="2800" i="1" smtClean="0"/>
              <a:t>parameters?</a:t>
            </a:r>
            <a:endParaRPr lang="en-US" sz="28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4171056"/>
            <a:ext cx="883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/>
              <a:t>Can we </a:t>
            </a:r>
            <a:r>
              <a:rPr lang="en-US" sz="2800" i="1" dirty="0" smtClean="0"/>
              <a:t>identify </a:t>
            </a:r>
            <a:r>
              <a:rPr lang="en-US" sz="2800" i="1" dirty="0"/>
              <a:t>the properties </a:t>
            </a:r>
            <a:r>
              <a:rPr lang="en-US" sz="2800" i="1" dirty="0" smtClean="0"/>
              <a:t>of </a:t>
            </a:r>
            <a:r>
              <a:rPr lang="en-US" sz="2800" i="1" dirty="0" smtClean="0">
                <a:solidFill>
                  <a:srgbClr val="0070C0"/>
                </a:solidFill>
              </a:rPr>
              <a:t>slow cells </a:t>
            </a:r>
            <a:r>
              <a:rPr lang="en-US" sz="2800" i="1" dirty="0" smtClean="0"/>
              <a:t>with long latency?</a:t>
            </a:r>
            <a:endParaRPr lang="en-US" sz="2800" i="1" dirty="0"/>
          </a:p>
        </p:txBody>
      </p:sp>
      <p:sp>
        <p:nvSpPr>
          <p:cNvPr id="8" name="TextBox 7"/>
          <p:cNvSpPr txBox="1"/>
          <p:nvPr/>
        </p:nvSpPr>
        <p:spPr>
          <a:xfrm>
            <a:off x="304800" y="5113585"/>
            <a:ext cx="883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/>
              <a:t>Can we </a:t>
            </a:r>
            <a:r>
              <a:rPr lang="en-US" sz="2800" i="1" dirty="0" smtClean="0">
                <a:solidFill>
                  <a:srgbClr val="0070C0"/>
                </a:solidFill>
              </a:rPr>
              <a:t>isolate slow cells </a:t>
            </a:r>
            <a:r>
              <a:rPr lang="en-US" sz="2800" i="1" dirty="0" smtClean="0"/>
              <a:t>to make DRAM faster?</a:t>
            </a:r>
            <a:endParaRPr lang="en-US" sz="28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304800" y="1430665"/>
            <a:ext cx="868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Imperfect manufacturing process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8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→ </a:t>
            </a:r>
            <a:r>
              <a:rPr lang="en-US" sz="2800" dirty="0"/>
              <a:t>l</a:t>
            </a:r>
            <a:r>
              <a:rPr lang="en-US" sz="2800" dirty="0" smtClean="0"/>
              <a:t>atency variation</a:t>
            </a:r>
            <a:r>
              <a:rPr lang="en-US" sz="28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304800" y="3228528"/>
            <a:ext cx="868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/>
              <a:t>How large is </a:t>
            </a:r>
            <a:r>
              <a:rPr lang="en-US" sz="2800" i="1" dirty="0" smtClean="0">
                <a:solidFill>
                  <a:srgbClr val="0070C0"/>
                </a:solidFill>
              </a:rPr>
              <a:t>latency variation </a:t>
            </a:r>
            <a:r>
              <a:rPr lang="en-US" sz="2800" i="1" dirty="0" smtClean="0"/>
              <a:t>in modern DRAM chips?</a:t>
            </a: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660296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ool that enables us to freely issue DRAM commands</a:t>
            </a:r>
          </a:p>
          <a:p>
            <a:pPr lvl="1"/>
            <a:r>
              <a:rPr lang="en-US" spc="-80" dirty="0" smtClean="0">
                <a:solidFill>
                  <a:srgbClr val="FF0000"/>
                </a:solidFill>
              </a:rPr>
              <a:t>Existing systems: Commands are generated and controlled by HW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Custom FPGA-based infrastructure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5" name="Picture 4" descr="computer_image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005141"/>
            <a:ext cx="1808162" cy="1808162"/>
          </a:xfrm>
          <a:prstGeom prst="rect">
            <a:avLst/>
          </a:prstGeom>
        </p:spPr>
      </p:pic>
      <p:pic>
        <p:nvPicPr>
          <p:cNvPr id="8" name="Picture 7" descr="sp605-board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4549" y="3109122"/>
            <a:ext cx="3166375" cy="1880827"/>
          </a:xfrm>
          <a:prstGeom prst="rect">
            <a:avLst/>
          </a:prstGeom>
        </p:spPr>
      </p:pic>
      <p:sp>
        <p:nvSpPr>
          <p:cNvPr id="7" name="Left-Right Arrow 6"/>
          <p:cNvSpPr/>
          <p:nvPr/>
        </p:nvSpPr>
        <p:spPr>
          <a:xfrm>
            <a:off x="1719259" y="3627359"/>
            <a:ext cx="1371600" cy="609600"/>
          </a:xfrm>
          <a:prstGeom prst="left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PCIe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919" y="3482871"/>
            <a:ext cx="2142214" cy="970297"/>
          </a:xfrm>
          <a:prstGeom prst="rect">
            <a:avLst/>
          </a:prstGeom>
        </p:spPr>
      </p:pic>
      <p:sp>
        <p:nvSpPr>
          <p:cNvPr id="11" name="Left-Right Arrow 10"/>
          <p:cNvSpPr/>
          <p:nvPr/>
        </p:nvSpPr>
        <p:spPr>
          <a:xfrm>
            <a:off x="5547519" y="3663220"/>
            <a:ext cx="1219200" cy="609600"/>
          </a:xfrm>
          <a:prstGeom prst="left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DDR3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29429" y="4817983"/>
            <a:ext cx="6415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 smtClean="0"/>
              <a:t>PC</a:t>
            </a:r>
            <a:endParaRPr lang="en-US" sz="2800" b="1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4057120" y="4834291"/>
            <a:ext cx="10615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 smtClean="0"/>
              <a:t>FPGA</a:t>
            </a:r>
            <a:endParaRPr lang="en-US" sz="2800" b="1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6903776" y="4817983"/>
            <a:ext cx="12426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 smtClean="0"/>
              <a:t>DIMM</a:t>
            </a:r>
            <a:endParaRPr lang="en-US" sz="2800" b="1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65872" y="5341203"/>
            <a:ext cx="2806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C++ programs to specify</a:t>
            </a:r>
            <a:r>
              <a:rPr lang="en-US" sz="2400" dirty="0"/>
              <a:t> </a:t>
            </a:r>
            <a:r>
              <a:rPr lang="en-US" sz="2400" dirty="0" smtClean="0"/>
              <a:t>commands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3168843" y="5308027"/>
            <a:ext cx="2806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Generate</a:t>
            </a:r>
            <a:endParaRPr lang="en-US" sz="2400" dirty="0"/>
          </a:p>
          <a:p>
            <a:pPr algn="ctr"/>
            <a:r>
              <a:rPr lang="en-US" sz="2400" dirty="0" smtClean="0"/>
              <a:t>command sequence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439063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  <p:bldP spid="11" grpId="0" animBg="1"/>
      <p:bldP spid="12" grpId="0"/>
      <p:bldP spid="13" grpId="0"/>
      <p:bldP spid="14" grpId="0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Swept each timing parameter to read data</a:t>
            </a:r>
          </a:p>
          <a:p>
            <a:pPr lvl="1"/>
            <a:r>
              <a:rPr lang="en-US" dirty="0" smtClean="0"/>
              <a:t>Time step of 2.5ns (FPGA cycle time)</a:t>
            </a:r>
          </a:p>
          <a:p>
            <a:endParaRPr lang="en-US" dirty="0" smtClean="0"/>
          </a:p>
          <a:p>
            <a:r>
              <a:rPr lang="en-US" dirty="0" smtClean="0"/>
              <a:t>Quantified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i="1" dirty="0" smtClean="0">
                <a:solidFill>
                  <a:srgbClr val="FF0000"/>
                </a:solidFill>
              </a:rPr>
              <a:t>timing errors</a:t>
            </a:r>
            <a:r>
              <a:rPr lang="en-US" dirty="0" smtClean="0"/>
              <a:t>: bit flips when using reduced latency</a:t>
            </a:r>
          </a:p>
          <a:p>
            <a:endParaRPr lang="en-US" dirty="0" smtClean="0"/>
          </a:p>
          <a:p>
            <a:r>
              <a:rPr lang="en-US" dirty="0" smtClean="0"/>
              <a:t>Tested 240 DDR3 DRAM chips from three vendors</a:t>
            </a:r>
          </a:p>
          <a:p>
            <a:pPr lvl="1"/>
            <a:r>
              <a:rPr lang="en-US" dirty="0" smtClean="0"/>
              <a:t>30 DIMMs</a:t>
            </a:r>
          </a:p>
          <a:p>
            <a:pPr lvl="1"/>
            <a:r>
              <a:rPr lang="en-US" dirty="0" smtClean="0"/>
              <a:t>Manufacturing dates: 2011</a:t>
            </a:r>
            <a:r>
              <a:rPr lang="en-US" dirty="0"/>
              <a:t> – </a:t>
            </a:r>
            <a:r>
              <a:rPr lang="en-US" dirty="0" smtClean="0"/>
              <a:t>2013</a:t>
            </a:r>
          </a:p>
          <a:p>
            <a:pPr lvl="1"/>
            <a:r>
              <a:rPr lang="en-US" dirty="0" smtClean="0"/>
              <a:t>Capacity: 1GB</a:t>
            </a:r>
          </a:p>
          <a:p>
            <a:pPr lvl="1"/>
            <a:r>
              <a:rPr lang="en-US" dirty="0" smtClean="0"/>
              <a:t>Ambient temperature: 20</a:t>
            </a:r>
            <a:r>
              <a:rPr lang="en-US" baseline="30000" dirty="0"/>
              <a:t>o</a:t>
            </a:r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0670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bg1">
                    <a:lumMod val="65000"/>
                  </a:schemeClr>
                </a:solidFill>
              </a:rPr>
              <a:t>Motivation and Goals</a:t>
            </a:r>
          </a:p>
          <a:p>
            <a:r>
              <a:rPr lang="en-US" sz="3600" dirty="0" smtClean="0">
                <a:solidFill>
                  <a:schemeClr val="bg1">
                    <a:lumMod val="65000"/>
                  </a:schemeClr>
                </a:solidFill>
              </a:rPr>
              <a:t>DRAM Background</a:t>
            </a:r>
            <a:endParaRPr lang="en-US" sz="36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sz="3600" dirty="0" smtClean="0">
                <a:solidFill>
                  <a:schemeClr val="bg1">
                    <a:lumMod val="65000"/>
                  </a:schemeClr>
                </a:solidFill>
              </a:rPr>
              <a:t>Experimental Methodology</a:t>
            </a:r>
          </a:p>
          <a:p>
            <a:r>
              <a:rPr lang="en-US" sz="3600" dirty="0">
                <a:solidFill>
                  <a:schemeClr val="accent3">
                    <a:lumMod val="50000"/>
                  </a:schemeClr>
                </a:solidFill>
              </a:rPr>
              <a:t>Characterization Results</a:t>
            </a:r>
          </a:p>
          <a:p>
            <a:pPr lvl="1"/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</a:rPr>
              <a:t>Activation latency</a:t>
            </a:r>
            <a:endParaRPr lang="en-US" sz="3200" dirty="0">
              <a:solidFill>
                <a:schemeClr val="accent3">
                  <a:lumMod val="50000"/>
                </a:schemeClr>
              </a:solidFill>
            </a:endParaRPr>
          </a:p>
          <a:p>
            <a:pPr lvl="1"/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</a:rPr>
              <a:t>Precharge latency</a:t>
            </a:r>
            <a:endParaRPr lang="en-US" sz="3200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sz="3600" dirty="0" smtClean="0">
                <a:solidFill>
                  <a:schemeClr val="accent3">
                    <a:lumMod val="50000"/>
                  </a:schemeClr>
                </a:solidFill>
              </a:rPr>
              <a:t>Mechanism: Flexible-Latency DRAM</a:t>
            </a:r>
          </a:p>
          <a:p>
            <a:r>
              <a:rPr lang="en-US" sz="3600" dirty="0" smtClean="0">
                <a:solidFill>
                  <a:schemeClr val="accent3">
                    <a:lumMod val="50000"/>
                  </a:schemeClr>
                </a:solidFill>
              </a:rPr>
              <a:t>Conclusion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8995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Activation Latency: Key Observation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15</a:t>
            </a:fld>
            <a:endParaRPr lang="en-US" dirty="0"/>
          </a:p>
        </p:txBody>
      </p:sp>
      <p:grpSp>
        <p:nvGrpSpPr>
          <p:cNvPr id="95" name="2nd  read"/>
          <p:cNvGrpSpPr/>
          <p:nvPr/>
        </p:nvGrpSpPr>
        <p:grpSpPr>
          <a:xfrm>
            <a:off x="4437329" y="3614467"/>
            <a:ext cx="656701" cy="1262333"/>
            <a:chOff x="3824106" y="5065444"/>
            <a:chExt cx="656701" cy="1262333"/>
          </a:xfrm>
        </p:grpSpPr>
        <p:cxnSp>
          <p:nvCxnSpPr>
            <p:cNvPr id="96" name="Straight Arrow Connector 95"/>
            <p:cNvCxnSpPr/>
            <p:nvPr/>
          </p:nvCxnSpPr>
          <p:spPr>
            <a:xfrm>
              <a:off x="4164503" y="5946653"/>
              <a:ext cx="0" cy="381124"/>
            </a:xfrm>
            <a:prstGeom prst="straightConnector1">
              <a:avLst/>
            </a:prstGeom>
            <a:ln w="34925" cap="rnd">
              <a:solidFill>
                <a:schemeClr val="accent3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Rounded Rectangle 96"/>
            <p:cNvSpPr/>
            <p:nvPr/>
          </p:nvSpPr>
          <p:spPr>
            <a:xfrm>
              <a:off x="3824106" y="5065444"/>
              <a:ext cx="656701" cy="874072"/>
            </a:xfrm>
            <a:prstGeom prst="roundRect">
              <a:avLst/>
            </a:prstGeom>
            <a:solidFill>
              <a:srgbClr val="FFFF00"/>
            </a:solidFill>
            <a:ln w="25400">
              <a:solidFill>
                <a:schemeClr val="accent3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75" name="wl"/>
          <p:cNvCxnSpPr/>
          <p:nvPr/>
        </p:nvCxnSpPr>
        <p:spPr>
          <a:xfrm>
            <a:off x="2927655" y="2520245"/>
            <a:ext cx="3017520" cy="0"/>
          </a:xfrm>
          <a:prstGeom prst="line">
            <a:avLst/>
          </a:prstGeom>
          <a:solidFill>
            <a:sysClr val="window" lastClr="FFFFFF">
              <a:lumMod val="85000"/>
            </a:sysClr>
          </a:solidFill>
          <a:ln w="76200" cap="flat" cmpd="sng" algn="ctr">
            <a:solidFill>
              <a:sysClr val="windowText" lastClr="000000">
                <a:lumMod val="85000"/>
                <a:lumOff val="15000"/>
              </a:sys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grpSp>
        <p:nvGrpSpPr>
          <p:cNvPr id="90" name="early read"/>
          <p:cNvGrpSpPr/>
          <p:nvPr/>
        </p:nvGrpSpPr>
        <p:grpSpPr>
          <a:xfrm>
            <a:off x="3695291" y="3614467"/>
            <a:ext cx="656701" cy="1262333"/>
            <a:chOff x="3824106" y="5065444"/>
            <a:chExt cx="656701" cy="1262333"/>
          </a:xfrm>
        </p:grpSpPr>
        <p:cxnSp>
          <p:nvCxnSpPr>
            <p:cNvPr id="77" name="Straight Arrow Connector 76"/>
            <p:cNvCxnSpPr/>
            <p:nvPr/>
          </p:nvCxnSpPr>
          <p:spPr>
            <a:xfrm>
              <a:off x="4166535" y="5946653"/>
              <a:ext cx="0" cy="381124"/>
            </a:xfrm>
            <a:prstGeom prst="straightConnector1">
              <a:avLst/>
            </a:prstGeom>
            <a:ln w="34925" cap="rnd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Rounded Rectangle 72"/>
            <p:cNvSpPr/>
            <p:nvPr/>
          </p:nvSpPr>
          <p:spPr>
            <a:xfrm>
              <a:off x="3824106" y="5065444"/>
              <a:ext cx="656701" cy="874072"/>
            </a:xfrm>
            <a:prstGeom prst="roundRect">
              <a:avLst/>
            </a:prstGeom>
            <a:solidFill>
              <a:srgbClr val="FFFF00"/>
            </a:solidFill>
            <a:ln w="254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subarray"/>
          <p:cNvGrpSpPr/>
          <p:nvPr/>
        </p:nvGrpSpPr>
        <p:grpSpPr>
          <a:xfrm>
            <a:off x="2929131" y="2329737"/>
            <a:ext cx="3017521" cy="2066715"/>
            <a:chOff x="5678225" y="1688921"/>
            <a:chExt cx="3017521" cy="2066715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5678225" y="1879429"/>
              <a:ext cx="3017520" cy="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9" name="Straight Connector 8"/>
            <p:cNvCxnSpPr/>
            <p:nvPr/>
          </p:nvCxnSpPr>
          <p:spPr>
            <a:xfrm>
              <a:off x="5678226" y="2323699"/>
              <a:ext cx="3017520" cy="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>
              <a:endCxn id="20" idx="6"/>
            </p:cNvCxnSpPr>
            <p:nvPr/>
          </p:nvCxnSpPr>
          <p:spPr>
            <a:xfrm flipV="1">
              <a:off x="5678226" y="2760341"/>
              <a:ext cx="3017520" cy="7628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grpSp>
          <p:nvGrpSpPr>
            <p:cNvPr id="11" name="Group 10"/>
            <p:cNvGrpSpPr/>
            <p:nvPr/>
          </p:nvGrpSpPr>
          <p:grpSpPr>
            <a:xfrm>
              <a:off x="5861105" y="1688921"/>
              <a:ext cx="365760" cy="2066715"/>
              <a:chOff x="5861105" y="1688921"/>
              <a:chExt cx="365760" cy="2066715"/>
            </a:xfrm>
          </p:grpSpPr>
          <p:sp>
            <p:nvSpPr>
              <p:cNvPr id="33" name="Rounded Rectangle 32"/>
              <p:cNvSpPr/>
              <p:nvPr/>
            </p:nvSpPr>
            <p:spPr>
              <a:xfrm>
                <a:off x="5861105" y="3065738"/>
                <a:ext cx="365760" cy="689898"/>
              </a:xfrm>
              <a:prstGeom prst="roundRect">
                <a:avLst/>
              </a:prstGeom>
              <a:solidFill>
                <a:srgbClr val="5B9BD5">
                  <a:lumMod val="60000"/>
                  <a:lumOff val="4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34" name="Straight Connector 33"/>
              <p:cNvCxnSpPr/>
              <p:nvPr/>
            </p:nvCxnSpPr>
            <p:spPr>
              <a:xfrm>
                <a:off x="6043985" y="1879429"/>
                <a:ext cx="0" cy="1186309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28575" cap="flat" cmpd="sng" algn="ctr">
                <a:solidFill>
                  <a:sysClr val="windowText" lastClr="000000">
                    <a:lumMod val="85000"/>
                    <a:lumOff val="15000"/>
                  </a:sys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36" name="Oval 35"/>
              <p:cNvSpPr/>
              <p:nvPr/>
            </p:nvSpPr>
            <p:spPr>
              <a:xfrm>
                <a:off x="5861105" y="168892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37" name="Oval 36"/>
              <p:cNvSpPr/>
              <p:nvPr/>
            </p:nvSpPr>
            <p:spPr>
              <a:xfrm>
                <a:off x="5861105" y="213319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5861105" y="257746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6603144" y="1688921"/>
              <a:ext cx="365760" cy="2066715"/>
              <a:chOff x="5861105" y="1688921"/>
              <a:chExt cx="365760" cy="2066715"/>
            </a:xfrm>
          </p:grpSpPr>
          <p:sp>
            <p:nvSpPr>
              <p:cNvPr id="27" name="Rounded Rectangle 26"/>
              <p:cNvSpPr/>
              <p:nvPr/>
            </p:nvSpPr>
            <p:spPr>
              <a:xfrm>
                <a:off x="5861105" y="3065738"/>
                <a:ext cx="365760" cy="689898"/>
              </a:xfrm>
              <a:prstGeom prst="roundRect">
                <a:avLst/>
              </a:prstGeom>
              <a:solidFill>
                <a:srgbClr val="5B9BD5">
                  <a:lumMod val="60000"/>
                  <a:lumOff val="4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28" name="Straight Connector 27"/>
              <p:cNvCxnSpPr/>
              <p:nvPr/>
            </p:nvCxnSpPr>
            <p:spPr>
              <a:xfrm>
                <a:off x="6043985" y="1858166"/>
                <a:ext cx="0" cy="1207572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28575" cap="flat" cmpd="sng" algn="ctr">
                <a:solidFill>
                  <a:sysClr val="windowText" lastClr="000000">
                    <a:lumMod val="85000"/>
                    <a:lumOff val="15000"/>
                  </a:sys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30" name="Oval 29"/>
              <p:cNvSpPr/>
              <p:nvPr/>
            </p:nvSpPr>
            <p:spPr>
              <a:xfrm>
                <a:off x="5861105" y="168892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5861105" y="213319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32" name="Oval 31"/>
              <p:cNvSpPr/>
              <p:nvPr/>
            </p:nvSpPr>
            <p:spPr>
              <a:xfrm>
                <a:off x="5861105" y="257746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7345183" y="1688921"/>
              <a:ext cx="365760" cy="2066715"/>
              <a:chOff x="5861105" y="1688921"/>
              <a:chExt cx="365760" cy="2066715"/>
            </a:xfrm>
          </p:grpSpPr>
          <p:sp>
            <p:nvSpPr>
              <p:cNvPr id="21" name="Rounded Rectangle 20"/>
              <p:cNvSpPr/>
              <p:nvPr/>
            </p:nvSpPr>
            <p:spPr>
              <a:xfrm>
                <a:off x="5861105" y="3065738"/>
                <a:ext cx="365760" cy="689898"/>
              </a:xfrm>
              <a:prstGeom prst="roundRect">
                <a:avLst/>
              </a:prstGeom>
              <a:solidFill>
                <a:srgbClr val="5B9BD5">
                  <a:lumMod val="60000"/>
                  <a:lumOff val="4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22" name="Straight Connector 21"/>
              <p:cNvCxnSpPr/>
              <p:nvPr/>
            </p:nvCxnSpPr>
            <p:spPr>
              <a:xfrm>
                <a:off x="6043985" y="1781966"/>
                <a:ext cx="0" cy="1283772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28575" cap="flat" cmpd="sng" algn="ctr">
                <a:solidFill>
                  <a:sysClr val="windowText" lastClr="000000">
                    <a:lumMod val="85000"/>
                    <a:lumOff val="15000"/>
                  </a:sys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4" name="Oval 23"/>
              <p:cNvSpPr/>
              <p:nvPr/>
            </p:nvSpPr>
            <p:spPr>
              <a:xfrm>
                <a:off x="5861105" y="168892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5861105" y="213319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5861105" y="257746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8087222" y="1688921"/>
              <a:ext cx="365760" cy="2066715"/>
              <a:chOff x="5861105" y="1688921"/>
              <a:chExt cx="365760" cy="2066715"/>
            </a:xfrm>
          </p:grpSpPr>
          <p:sp>
            <p:nvSpPr>
              <p:cNvPr id="15" name="Rounded Rectangle 14"/>
              <p:cNvSpPr/>
              <p:nvPr/>
            </p:nvSpPr>
            <p:spPr>
              <a:xfrm>
                <a:off x="5861105" y="3065738"/>
                <a:ext cx="365760" cy="689898"/>
              </a:xfrm>
              <a:prstGeom prst="roundRect">
                <a:avLst/>
              </a:prstGeom>
              <a:solidFill>
                <a:srgbClr val="5B9BD5">
                  <a:lumMod val="60000"/>
                  <a:lumOff val="4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6043985" y="1781966"/>
                <a:ext cx="0" cy="1283772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28575" cap="flat" cmpd="sng" algn="ctr">
                <a:solidFill>
                  <a:sysClr val="windowText" lastClr="000000">
                    <a:lumMod val="85000"/>
                    <a:lumOff val="15000"/>
                  </a:sys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18" name="Oval 17"/>
              <p:cNvSpPr/>
              <p:nvPr/>
            </p:nvSpPr>
            <p:spPr>
              <a:xfrm>
                <a:off x="5861105" y="168892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5861105" y="213319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5861105" y="257746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</p:grpSp>
      <p:grpSp>
        <p:nvGrpSpPr>
          <p:cNvPr id="101" name="ACT_BL"/>
          <p:cNvGrpSpPr/>
          <p:nvPr/>
        </p:nvGrpSpPr>
        <p:grpSpPr>
          <a:xfrm>
            <a:off x="3294890" y="2688262"/>
            <a:ext cx="2226117" cy="1030903"/>
            <a:chOff x="904583" y="1273846"/>
            <a:chExt cx="2226117" cy="2011680"/>
          </a:xfrm>
        </p:grpSpPr>
        <p:cxnSp>
          <p:nvCxnSpPr>
            <p:cNvPr id="102" name="Straight Connector 101"/>
            <p:cNvCxnSpPr/>
            <p:nvPr/>
          </p:nvCxnSpPr>
          <p:spPr>
            <a:xfrm>
              <a:off x="904583" y="1273846"/>
              <a:ext cx="0" cy="201168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03" name="Straight Connector 102"/>
            <p:cNvCxnSpPr/>
            <p:nvPr/>
          </p:nvCxnSpPr>
          <p:spPr>
            <a:xfrm>
              <a:off x="1646622" y="1273846"/>
              <a:ext cx="0" cy="201168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04" name="Straight Connector 103"/>
            <p:cNvCxnSpPr/>
            <p:nvPr/>
          </p:nvCxnSpPr>
          <p:spPr>
            <a:xfrm>
              <a:off x="2388661" y="1273846"/>
              <a:ext cx="0" cy="201168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05" name="Straight Connector 104"/>
            <p:cNvCxnSpPr/>
            <p:nvPr/>
          </p:nvCxnSpPr>
          <p:spPr>
            <a:xfrm>
              <a:off x="3130700" y="1273846"/>
              <a:ext cx="0" cy="201168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9" name="bit_value"/>
          <p:cNvGrpSpPr/>
          <p:nvPr/>
        </p:nvGrpSpPr>
        <p:grpSpPr>
          <a:xfrm>
            <a:off x="3094345" y="2286000"/>
            <a:ext cx="2619259" cy="470357"/>
            <a:chOff x="704037" y="2226026"/>
            <a:chExt cx="2619259" cy="470357"/>
          </a:xfrm>
        </p:grpSpPr>
        <p:sp>
          <p:nvSpPr>
            <p:cNvPr id="40" name="1"/>
            <p:cNvSpPr txBox="1"/>
            <p:nvPr/>
          </p:nvSpPr>
          <p:spPr>
            <a:xfrm>
              <a:off x="2933446" y="2226026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41" name="1"/>
            <p:cNvSpPr txBox="1"/>
            <p:nvPr/>
          </p:nvSpPr>
          <p:spPr>
            <a:xfrm>
              <a:off x="2193733" y="2230314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42" name="1"/>
            <p:cNvSpPr txBox="1"/>
            <p:nvPr/>
          </p:nvSpPr>
          <p:spPr>
            <a:xfrm>
              <a:off x="1454024" y="2234718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43" name="1"/>
            <p:cNvSpPr txBox="1"/>
            <p:nvPr/>
          </p:nvSpPr>
          <p:spPr>
            <a:xfrm>
              <a:off x="704037" y="2228723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sp>
        <p:nvSpPr>
          <p:cNvPr id="60" name="1"/>
          <p:cNvSpPr txBox="1"/>
          <p:nvPr/>
        </p:nvSpPr>
        <p:spPr>
          <a:xfrm>
            <a:off x="5331330" y="3822448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1" name="second read ?"/>
          <p:cNvSpPr txBox="1"/>
          <p:nvPr/>
        </p:nvSpPr>
        <p:spPr>
          <a:xfrm>
            <a:off x="4591617" y="382673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 Black" panose="020B0A04020102020204" pitchFamily="34" charset="0"/>
              </a:rPr>
              <a:t>?</a:t>
            </a:r>
          </a:p>
        </p:txBody>
      </p:sp>
      <p:sp>
        <p:nvSpPr>
          <p:cNvPr id="62" name="first read ?"/>
          <p:cNvSpPr txBox="1"/>
          <p:nvPr/>
        </p:nvSpPr>
        <p:spPr>
          <a:xfrm>
            <a:off x="3851908" y="383114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 Black" panose="020B0A04020102020204" pitchFamily="34" charset="0"/>
              </a:rPr>
              <a:t>?</a:t>
            </a:r>
          </a:p>
        </p:txBody>
      </p:sp>
      <p:sp>
        <p:nvSpPr>
          <p:cNvPr id="63" name="1"/>
          <p:cNvSpPr txBox="1"/>
          <p:nvPr/>
        </p:nvSpPr>
        <p:spPr>
          <a:xfrm>
            <a:off x="3101921" y="3825145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9" name="TextBox: er" hidden="1"/>
          <p:cNvSpPr txBox="1"/>
          <p:nvPr/>
        </p:nvSpPr>
        <p:spPr>
          <a:xfrm>
            <a:off x="4219810" y="4796135"/>
            <a:ext cx="26922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First read after ACT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2" name="first read I/O 0"/>
          <p:cNvSpPr txBox="1"/>
          <p:nvPr/>
        </p:nvSpPr>
        <p:spPr>
          <a:xfrm>
            <a:off x="3844332" y="4816592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  <a:endParaRPr lang="en-US" sz="24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93" name="second read IO 1"/>
          <p:cNvSpPr txBox="1"/>
          <p:nvPr/>
        </p:nvSpPr>
        <p:spPr>
          <a:xfrm>
            <a:off x="4591617" y="4817616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1</a:t>
            </a:r>
            <a:endParaRPr lang="en-US" sz="2400" dirty="0">
              <a:solidFill>
                <a:schemeClr val="accent3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94" name="second read 1"/>
          <p:cNvSpPr txBox="1"/>
          <p:nvPr/>
        </p:nvSpPr>
        <p:spPr>
          <a:xfrm>
            <a:off x="4572992" y="3820670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 Black" panose="020B0A04020102020204" pitchFamily="34" charset="0"/>
              </a:rPr>
              <a:t>1</a:t>
            </a:r>
            <a:endParaRPr lang="en-US" sz="2400" dirty="0">
              <a:latin typeface="Arial Black" panose="020B0A04020102020204" pitchFamily="34" charset="0"/>
            </a:endParaRPr>
          </a:p>
        </p:txBody>
      </p:sp>
      <p:sp>
        <p:nvSpPr>
          <p:cNvPr id="100" name="TextBox: 2nd read"/>
          <p:cNvSpPr txBox="1"/>
          <p:nvPr/>
        </p:nvSpPr>
        <p:spPr>
          <a:xfrm>
            <a:off x="5072460" y="4537843"/>
            <a:ext cx="32047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3">
                    <a:lumMod val="75000"/>
                  </a:schemeClr>
                </a:solidFill>
              </a:rPr>
              <a:t>Second read w</a:t>
            </a:r>
            <a:r>
              <a:rPr lang="en-US" sz="2400" smtClean="0">
                <a:solidFill>
                  <a:schemeClr val="accent3">
                    <a:lumMod val="75000"/>
                  </a:schemeClr>
                </a:solidFill>
              </a:rPr>
              <a:t>/ </a:t>
            </a:r>
            <a:br>
              <a:rPr lang="en-US" sz="240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en-US" sz="2400" smtClean="0">
                <a:solidFill>
                  <a:schemeClr val="accent3">
                    <a:lumMod val="75000"/>
                  </a:schemeClr>
                </a:solidFill>
              </a:rPr>
              <a:t>sufficient </a:t>
            </a:r>
            <a:r>
              <a:rPr lang="en-US" sz="2400" dirty="0" smtClean="0">
                <a:solidFill>
                  <a:schemeClr val="accent3">
                    <a:lumMod val="75000"/>
                  </a:schemeClr>
                </a:solidFill>
              </a:rPr>
              <a:t>activation time</a:t>
            </a:r>
            <a:endParaRPr lang="en-US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  <p:grpSp>
        <p:nvGrpSpPr>
          <p:cNvPr id="120" name="timelines"/>
          <p:cNvGrpSpPr/>
          <p:nvPr/>
        </p:nvGrpSpPr>
        <p:grpSpPr>
          <a:xfrm>
            <a:off x="1027863" y="5583459"/>
            <a:ext cx="6146800" cy="400110"/>
            <a:chOff x="35929" y="2062265"/>
            <a:chExt cx="6146800" cy="400110"/>
          </a:xfrm>
        </p:grpSpPr>
        <p:cxnSp>
          <p:nvCxnSpPr>
            <p:cNvPr id="121" name="timeline"/>
            <p:cNvCxnSpPr/>
            <p:nvPr/>
          </p:nvCxnSpPr>
          <p:spPr>
            <a:xfrm>
              <a:off x="1416067" y="2246926"/>
              <a:ext cx="4766662" cy="0"/>
            </a:xfrm>
            <a:prstGeom prst="line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TextBox 121"/>
            <p:cNvSpPr txBox="1"/>
            <p:nvPr/>
          </p:nvSpPr>
          <p:spPr>
            <a:xfrm>
              <a:off x="35929" y="2062265"/>
              <a:ext cx="126989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Command</a:t>
              </a:r>
              <a:endParaRPr lang="en-US" sz="2000" dirty="0"/>
            </a:p>
          </p:txBody>
        </p:sp>
      </p:grpSp>
      <p:sp>
        <p:nvSpPr>
          <p:cNvPr id="125" name="cmd:act"/>
          <p:cNvSpPr/>
          <p:nvPr/>
        </p:nvSpPr>
        <p:spPr>
          <a:xfrm>
            <a:off x="2578103" y="5578594"/>
            <a:ext cx="1347277" cy="374767"/>
          </a:xfrm>
          <a:prstGeom prst="roundRect">
            <a:avLst/>
          </a:prstGeom>
          <a:solidFill>
            <a:schemeClr val="bg1"/>
          </a:solidFill>
          <a:ln w="2540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accent2"/>
                </a:solidFill>
                <a:latin typeface="+mj-lt"/>
                <a:cs typeface="Tw Cen MT"/>
              </a:rPr>
              <a:t>ACTIVATE</a:t>
            </a:r>
          </a:p>
        </p:txBody>
      </p:sp>
      <p:sp>
        <p:nvSpPr>
          <p:cNvPr id="126" name="cmd:read"/>
          <p:cNvSpPr/>
          <p:nvPr/>
        </p:nvSpPr>
        <p:spPr>
          <a:xfrm>
            <a:off x="4469279" y="5578594"/>
            <a:ext cx="910808" cy="374767"/>
          </a:xfrm>
          <a:prstGeom prst="roundRect">
            <a:avLst/>
          </a:prstGeom>
          <a:solidFill>
            <a:schemeClr val="bg1"/>
          </a:solidFill>
          <a:ln w="25400" cmpd="sng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00B0F0"/>
                </a:solidFill>
                <a:latin typeface="+mj-lt"/>
                <a:cs typeface="Tw Cen MT"/>
              </a:rPr>
              <a:t>READ</a:t>
            </a:r>
          </a:p>
        </p:txBody>
      </p:sp>
      <p:sp>
        <p:nvSpPr>
          <p:cNvPr id="131" name="cmd:read"/>
          <p:cNvSpPr/>
          <p:nvPr/>
        </p:nvSpPr>
        <p:spPr>
          <a:xfrm>
            <a:off x="5405719" y="5576085"/>
            <a:ext cx="910808" cy="374767"/>
          </a:xfrm>
          <a:prstGeom prst="roundRect">
            <a:avLst/>
          </a:prstGeom>
          <a:solidFill>
            <a:schemeClr val="bg1"/>
          </a:solidFill>
          <a:ln w="25400" cmpd="sng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00B0F0"/>
                </a:solidFill>
                <a:latin typeface="+mj-lt"/>
                <a:cs typeface="Tw Cen MT"/>
              </a:rPr>
              <a:t>READ</a:t>
            </a:r>
          </a:p>
        </p:txBody>
      </p:sp>
      <p:grpSp>
        <p:nvGrpSpPr>
          <p:cNvPr id="142" name="trcd"/>
          <p:cNvGrpSpPr/>
          <p:nvPr/>
        </p:nvGrpSpPr>
        <p:grpSpPr>
          <a:xfrm>
            <a:off x="2578103" y="5977264"/>
            <a:ext cx="2827616" cy="523220"/>
            <a:chOff x="2578103" y="5971289"/>
            <a:chExt cx="2827616" cy="716622"/>
          </a:xfrm>
        </p:grpSpPr>
        <p:cxnSp>
          <p:nvCxnSpPr>
            <p:cNvPr id="127" name="act line"/>
            <p:cNvCxnSpPr/>
            <p:nvPr/>
          </p:nvCxnSpPr>
          <p:spPr>
            <a:xfrm flipV="1">
              <a:off x="2578103" y="5977596"/>
              <a:ext cx="0" cy="573784"/>
            </a:xfrm>
            <a:prstGeom prst="line">
              <a:avLst/>
            </a:prstGeom>
            <a:ln w="19050" cap="rnd">
              <a:solidFill>
                <a:srgbClr val="064FBA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read line"/>
            <p:cNvCxnSpPr/>
            <p:nvPr/>
          </p:nvCxnSpPr>
          <p:spPr>
            <a:xfrm flipV="1">
              <a:off x="5405719" y="5977596"/>
              <a:ext cx="0" cy="573784"/>
            </a:xfrm>
            <a:prstGeom prst="line">
              <a:avLst/>
            </a:prstGeom>
            <a:ln w="19050" cap="rnd">
              <a:solidFill>
                <a:srgbClr val="064FBA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3" name="trcd"/>
            <p:cNvGrpSpPr/>
            <p:nvPr/>
          </p:nvGrpSpPr>
          <p:grpSpPr>
            <a:xfrm>
              <a:off x="2578103" y="5971289"/>
              <a:ext cx="2827616" cy="716622"/>
              <a:chOff x="1586169" y="3336032"/>
              <a:chExt cx="2827616" cy="716622"/>
            </a:xfrm>
          </p:grpSpPr>
          <p:sp>
            <p:nvSpPr>
              <p:cNvPr id="134" name="src row buffer"/>
              <p:cNvSpPr/>
              <p:nvPr/>
            </p:nvSpPr>
            <p:spPr>
              <a:xfrm>
                <a:off x="1586169" y="3468869"/>
                <a:ext cx="2827616" cy="423121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 cmpd="sng" algn="ctr">
                <a:noFill/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135" name="TextBox 134"/>
              <p:cNvSpPr txBox="1"/>
              <p:nvPr/>
            </p:nvSpPr>
            <p:spPr>
              <a:xfrm>
                <a:off x="1644392" y="3336032"/>
                <a:ext cx="2670346" cy="7166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dirty="0" smtClean="0">
                    <a:solidFill>
                      <a:schemeClr val="bg1"/>
                    </a:solidFill>
                    <a:latin typeface="+mj-lt"/>
                    <a:cs typeface="Tw Cen MT"/>
                  </a:rPr>
                  <a:t>Actual ACT Time</a:t>
                </a:r>
                <a:endParaRPr lang="en-US" sz="2800" dirty="0">
                  <a:solidFill>
                    <a:schemeClr val="bg1"/>
                  </a:solidFill>
                  <a:latin typeface="+mj-lt"/>
                  <a:cs typeface="Tw Cen MT"/>
                </a:endParaRPr>
              </a:p>
            </p:txBody>
          </p:sp>
        </p:grpSp>
      </p:grpSp>
      <p:sp>
        <p:nvSpPr>
          <p:cNvPr id="136" name="TextBox 23"/>
          <p:cNvSpPr txBox="1"/>
          <p:nvPr/>
        </p:nvSpPr>
        <p:spPr>
          <a:xfrm>
            <a:off x="4239505" y="5233658"/>
            <a:ext cx="5094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smtClean="0">
                <a:solidFill>
                  <a:srgbClr val="FF0000"/>
                </a:solidFill>
              </a:rPr>
              <a:t>X</a:t>
            </a:r>
            <a:endParaRPr lang="en-US" sz="1050" dirty="0" smtClean="0">
              <a:solidFill>
                <a:srgbClr val="FF0000"/>
              </a:solidFill>
            </a:endParaRPr>
          </a:p>
        </p:txBody>
      </p:sp>
      <p:pic>
        <p:nvPicPr>
          <p:cNvPr id="137" name="Picture 1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861" y="5312280"/>
            <a:ext cx="461336" cy="360094"/>
          </a:xfrm>
          <a:prstGeom prst="rect">
            <a:avLst/>
          </a:prstGeom>
        </p:spPr>
      </p:pic>
      <p:sp>
        <p:nvSpPr>
          <p:cNvPr id="76" name="Content Placeholder 2"/>
          <p:cNvSpPr txBox="1">
            <a:spLocks/>
          </p:cNvSpPr>
          <p:nvPr/>
        </p:nvSpPr>
        <p:spPr>
          <a:xfrm>
            <a:off x="304800" y="1219200"/>
            <a:ext cx="8534400" cy="533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Observation:  </a:t>
            </a:r>
            <a:r>
              <a:rPr lang="en-US" dirty="0">
                <a:solidFill>
                  <a:srgbClr val="0070C0"/>
                </a:solidFill>
              </a:rPr>
              <a:t>ACT errors are isolated in the cells </a:t>
            </a:r>
            <a:r>
              <a:rPr lang="en-US" dirty="0" smtClean="0">
                <a:solidFill>
                  <a:srgbClr val="0070C0"/>
                </a:solidFill>
              </a:rPr>
              <a:t>read </a:t>
            </a:r>
            <a:r>
              <a:rPr lang="en-US" dirty="0">
                <a:solidFill>
                  <a:srgbClr val="0070C0"/>
                </a:solidFill>
              </a:rPr>
              <a:t>in the first cache line</a:t>
            </a:r>
          </a:p>
          <a:p>
            <a:endParaRPr lang="en-US" sz="3600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1513653" y="3840924"/>
            <a:ext cx="14482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Row Buffer</a:t>
            </a:r>
            <a:endParaRPr lang="en-US" sz="2400" i="1" dirty="0"/>
          </a:p>
        </p:txBody>
      </p:sp>
      <p:grpSp>
        <p:nvGrpSpPr>
          <p:cNvPr id="44" name="not full act"/>
          <p:cNvGrpSpPr/>
          <p:nvPr/>
        </p:nvGrpSpPr>
        <p:grpSpPr>
          <a:xfrm>
            <a:off x="1494612" y="2731728"/>
            <a:ext cx="2339442" cy="1225728"/>
            <a:chOff x="1494612" y="3079889"/>
            <a:chExt cx="2339442" cy="1225728"/>
          </a:xfrm>
        </p:grpSpPr>
        <p:sp>
          <p:nvSpPr>
            <p:cNvPr id="81" name="TextBox 80"/>
            <p:cNvSpPr txBox="1"/>
            <p:nvPr/>
          </p:nvSpPr>
          <p:spPr>
            <a:xfrm>
              <a:off x="1494612" y="3079889"/>
              <a:ext cx="110799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Not fully</a:t>
              </a:r>
              <a:br>
                <a:rPr lang="en-US" sz="2000" dirty="0" smtClean="0"/>
              </a:br>
              <a:r>
                <a:rPr lang="en-US" sz="2000" dirty="0" smtClean="0"/>
                <a:t>activated</a:t>
              </a:r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>
              <a:off x="2316013" y="3781312"/>
              <a:ext cx="1518041" cy="524305"/>
            </a:xfrm>
            <a:prstGeom prst="straightConnector1">
              <a:avLst/>
            </a:prstGeom>
            <a:ln w="34925" cap="rnd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trcd"/>
          <p:cNvGrpSpPr/>
          <p:nvPr/>
        </p:nvGrpSpPr>
        <p:grpSpPr>
          <a:xfrm>
            <a:off x="2572482" y="5087606"/>
            <a:ext cx="1928142" cy="523220"/>
            <a:chOff x="2578103" y="5971289"/>
            <a:chExt cx="2827616" cy="716622"/>
          </a:xfrm>
        </p:grpSpPr>
        <p:cxnSp>
          <p:nvCxnSpPr>
            <p:cNvPr id="82" name="act line"/>
            <p:cNvCxnSpPr/>
            <p:nvPr/>
          </p:nvCxnSpPr>
          <p:spPr>
            <a:xfrm flipV="1">
              <a:off x="2578103" y="5977596"/>
              <a:ext cx="0" cy="573784"/>
            </a:xfrm>
            <a:prstGeom prst="line">
              <a:avLst/>
            </a:prstGeom>
            <a:ln w="19050" cap="rnd">
              <a:solidFill>
                <a:srgbClr val="064FBA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read line"/>
            <p:cNvCxnSpPr/>
            <p:nvPr/>
          </p:nvCxnSpPr>
          <p:spPr>
            <a:xfrm flipV="1">
              <a:off x="5405719" y="5977596"/>
              <a:ext cx="0" cy="573784"/>
            </a:xfrm>
            <a:prstGeom prst="line">
              <a:avLst/>
            </a:prstGeom>
            <a:ln w="19050" cap="rnd">
              <a:solidFill>
                <a:srgbClr val="064FBA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4" name="trcd"/>
            <p:cNvGrpSpPr/>
            <p:nvPr/>
          </p:nvGrpSpPr>
          <p:grpSpPr>
            <a:xfrm>
              <a:off x="2578103" y="5971289"/>
              <a:ext cx="2827616" cy="716622"/>
              <a:chOff x="1586169" y="3336032"/>
              <a:chExt cx="2827616" cy="716622"/>
            </a:xfrm>
          </p:grpSpPr>
          <p:sp>
            <p:nvSpPr>
              <p:cNvPr id="85" name="src row buffer"/>
              <p:cNvSpPr/>
              <p:nvPr/>
            </p:nvSpPr>
            <p:spPr>
              <a:xfrm>
                <a:off x="1586169" y="3468869"/>
                <a:ext cx="2827616" cy="423121"/>
              </a:xfrm>
              <a:prstGeom prst="rect">
                <a:avLst/>
              </a:prstGeom>
              <a:solidFill>
                <a:schemeClr val="bg1">
                  <a:lumMod val="85000"/>
                  <a:alpha val="70000"/>
                </a:schemeClr>
              </a:solidFill>
              <a:ln w="12700" cap="rnd" cmpd="sng" algn="ctr">
                <a:noFill/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86" name="TextBox 85"/>
              <p:cNvSpPr txBox="1"/>
              <p:nvPr/>
            </p:nvSpPr>
            <p:spPr>
              <a:xfrm>
                <a:off x="2456826" y="3336032"/>
                <a:ext cx="1045479" cy="7166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dirty="0" err="1" smtClean="0">
                    <a:solidFill>
                      <a:srgbClr val="064FBA"/>
                    </a:solidFill>
                    <a:latin typeface="+mj-lt"/>
                    <a:cs typeface="Tw Cen MT"/>
                  </a:rPr>
                  <a:t>tRCD</a:t>
                </a:r>
                <a:endParaRPr lang="en-US" sz="2800" dirty="0">
                  <a:solidFill>
                    <a:srgbClr val="064FBA"/>
                  </a:solidFill>
                  <a:latin typeface="+mj-lt"/>
                  <a:cs typeface="Tw Cen M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24446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  <p:bldP spid="61" grpId="1"/>
      <p:bldP spid="62" grpId="0"/>
      <p:bldP spid="63" grpId="0"/>
      <p:bldP spid="79" grpId="0"/>
      <p:bldP spid="79" grpId="1"/>
      <p:bldP spid="92" grpId="0"/>
      <p:bldP spid="92" grpId="1"/>
      <p:bldP spid="93" grpId="0"/>
      <p:bldP spid="94" grpId="0"/>
      <p:bldP spid="100" grpId="0"/>
      <p:bldP spid="125" grpId="0" animBg="1"/>
      <p:bldP spid="126" grpId="0" animBg="1"/>
      <p:bldP spid="131" grpId="0" animBg="1"/>
      <p:bldP spid="136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Variation in Activation Errors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057400"/>
            <a:ext cx="7887493" cy="3218159"/>
          </a:xfrm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1504614" y="5500390"/>
            <a:ext cx="6344269" cy="6713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>
                <a:solidFill>
                  <a:schemeClr val="tx2"/>
                </a:solidFill>
              </a:rPr>
              <a:t>Different </a:t>
            </a:r>
            <a:r>
              <a:rPr lang="en-US" smtClean="0">
                <a:solidFill>
                  <a:schemeClr val="tx2"/>
                </a:solidFill>
              </a:rPr>
              <a:t>characteristics across DIMMs</a:t>
            </a:r>
            <a:endParaRPr lang="en-US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u="sng" dirty="0" smtClean="0">
              <a:solidFill>
                <a:schemeClr val="tx2"/>
              </a:solidFill>
            </a:endParaRPr>
          </a:p>
        </p:txBody>
      </p:sp>
      <p:sp>
        <p:nvSpPr>
          <p:cNvPr id="11" name="Curtain1"/>
          <p:cNvSpPr/>
          <p:nvPr/>
        </p:nvSpPr>
        <p:spPr>
          <a:xfrm>
            <a:off x="1600201" y="2057400"/>
            <a:ext cx="2743200" cy="2514600"/>
          </a:xfrm>
          <a:prstGeom prst="rect">
            <a:avLst/>
          </a:prstGeom>
          <a:solidFill>
            <a:srgbClr val="CD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Curtain2"/>
          <p:cNvSpPr/>
          <p:nvPr/>
        </p:nvSpPr>
        <p:spPr>
          <a:xfrm>
            <a:off x="4343401" y="2057400"/>
            <a:ext cx="4001292" cy="2514600"/>
          </a:xfrm>
          <a:prstGeom prst="rect">
            <a:avLst/>
          </a:prstGeom>
          <a:solidFill>
            <a:srgbClr val="CD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9" name="no error"/>
          <p:cNvGrpSpPr/>
          <p:nvPr/>
        </p:nvGrpSpPr>
        <p:grpSpPr>
          <a:xfrm>
            <a:off x="1600201" y="1643270"/>
            <a:ext cx="2743200" cy="2928730"/>
            <a:chOff x="1600201" y="1186883"/>
            <a:chExt cx="2743200" cy="2991417"/>
          </a:xfrm>
        </p:grpSpPr>
        <p:sp>
          <p:nvSpPr>
            <p:cNvPr id="15" name="noerr box"/>
            <p:cNvSpPr/>
            <p:nvPr/>
          </p:nvSpPr>
          <p:spPr>
            <a:xfrm>
              <a:off x="1600201" y="1621602"/>
              <a:ext cx="2743200" cy="2556698"/>
            </a:xfrm>
            <a:prstGeom prst="rect">
              <a:avLst/>
            </a:prstGeom>
            <a:solidFill>
              <a:schemeClr val="accent3">
                <a:lumMod val="75000"/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907695" y="1186883"/>
              <a:ext cx="2128211" cy="4715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chemeClr val="accent3">
                      <a:lumMod val="75000"/>
                    </a:schemeClr>
                  </a:solidFill>
                </a:rPr>
                <a:t>No ACT Errors</a:t>
              </a:r>
              <a:endParaRPr lang="en-US" sz="2400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2133600" y="1206182"/>
            <a:ext cx="4994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Results from 7500 rounds over 240 chips</a:t>
            </a:r>
            <a:endParaRPr lang="en-US" sz="2400" i="1" dirty="0"/>
          </a:p>
        </p:txBody>
      </p:sp>
      <p:grpSp>
        <p:nvGrpSpPr>
          <p:cNvPr id="24" name="Group 23"/>
          <p:cNvGrpSpPr/>
          <p:nvPr/>
        </p:nvGrpSpPr>
        <p:grpSpPr>
          <a:xfrm>
            <a:off x="4538671" y="3657600"/>
            <a:ext cx="3099346" cy="761999"/>
            <a:chOff x="4538671" y="3657600"/>
            <a:chExt cx="3099346" cy="761999"/>
          </a:xfrm>
        </p:grpSpPr>
        <p:sp>
          <p:nvSpPr>
            <p:cNvPr id="22" name="First"/>
            <p:cNvSpPr/>
            <p:nvPr/>
          </p:nvSpPr>
          <p:spPr>
            <a:xfrm>
              <a:off x="4538671" y="3657600"/>
              <a:ext cx="947731" cy="761999"/>
            </a:xfrm>
            <a:prstGeom prst="ellipse">
              <a:avLst/>
            </a:prstGeom>
            <a:noFill/>
            <a:ln w="19050">
              <a:solidFill>
                <a:srgbClr val="6EAE3F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486402" y="3783237"/>
              <a:ext cx="215161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chemeClr val="accent3">
                      <a:lumMod val="75000"/>
                    </a:schemeClr>
                  </a:solidFill>
                </a:rPr>
                <a:t>Very few errors</a:t>
              </a:r>
              <a:endParaRPr lang="en-US" sz="2400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</p:grpSp>
      <p:sp>
        <p:nvSpPr>
          <p:cNvPr id="25" name="banner"/>
          <p:cNvSpPr/>
          <p:nvPr/>
        </p:nvSpPr>
        <p:spPr>
          <a:xfrm>
            <a:off x="0" y="5260187"/>
            <a:ext cx="9144000" cy="112301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Modern DRAM chips exhibit </a:t>
            </a:r>
            <a:br>
              <a:rPr lang="en-US" sz="3200" b="1" dirty="0" smtClean="0">
                <a:solidFill>
                  <a:schemeClr val="bg1"/>
                </a:solidFill>
              </a:rPr>
            </a:br>
            <a:r>
              <a:rPr lang="en-US" sz="3200" b="1" dirty="0" smtClean="0">
                <a:solidFill>
                  <a:schemeClr val="bg1"/>
                </a:solidFill>
              </a:rPr>
              <a:t>significant variation in activation latency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6746265" y="2081977"/>
            <a:ext cx="1927835" cy="1225370"/>
            <a:chOff x="4144897" y="3657600"/>
            <a:chExt cx="1927835" cy="1225370"/>
          </a:xfrm>
        </p:grpSpPr>
        <p:sp>
          <p:nvSpPr>
            <p:cNvPr id="27" name="First"/>
            <p:cNvSpPr/>
            <p:nvPr/>
          </p:nvSpPr>
          <p:spPr>
            <a:xfrm>
              <a:off x="4538671" y="3657600"/>
              <a:ext cx="947731" cy="761999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144897" y="4421305"/>
              <a:ext cx="192783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FF0000"/>
                  </a:solidFill>
                </a:rPr>
                <a:t>Rife w/ errors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088041" y="2057400"/>
            <a:ext cx="1024319" cy="3146286"/>
            <a:chOff x="1088041" y="2102702"/>
            <a:chExt cx="1024319" cy="3146286"/>
          </a:xfrm>
        </p:grpSpPr>
        <p:sp>
          <p:nvSpPr>
            <p:cNvPr id="3" name="TextBox 2"/>
            <p:cNvSpPr txBox="1"/>
            <p:nvPr/>
          </p:nvSpPr>
          <p:spPr>
            <a:xfrm>
              <a:off x="1088041" y="4541102"/>
              <a:ext cx="102431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13.1ns</a:t>
              </a:r>
            </a:p>
            <a:p>
              <a:pPr algn="ctr"/>
              <a:r>
                <a:rPr lang="en-US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s</a:t>
              </a:r>
              <a:r>
                <a:rPr lang="en-US" sz="20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tandard</a:t>
              </a:r>
              <a:endParaRPr lang="en-US" sz="20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>
            <a:xfrm flipH="1" flipV="1">
              <a:off x="1600201" y="2102702"/>
              <a:ext cx="1" cy="2514601"/>
            </a:xfrm>
            <a:prstGeom prst="line">
              <a:avLst/>
            </a:prstGeom>
            <a:ln w="34925" cap="rnd">
              <a:solidFill>
                <a:schemeClr val="tx1">
                  <a:lumMod val="50000"/>
                  <a:lumOff val="50000"/>
                </a:schemeClr>
              </a:solidFill>
              <a:prstDash val="sys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4508574" y="1749698"/>
            <a:ext cx="2106730" cy="1282534"/>
            <a:chOff x="4538671" y="3137065"/>
            <a:chExt cx="2106730" cy="1282534"/>
          </a:xfrm>
        </p:grpSpPr>
        <p:sp>
          <p:nvSpPr>
            <p:cNvPr id="30" name="First"/>
            <p:cNvSpPr/>
            <p:nvPr/>
          </p:nvSpPr>
          <p:spPr>
            <a:xfrm>
              <a:off x="4538671" y="3657600"/>
              <a:ext cx="947731" cy="761999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930123" y="3137065"/>
              <a:ext cx="17152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FF0000"/>
                  </a:solidFill>
                </a:rPr>
                <a:t>Many errors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2" name="box labels"/>
          <p:cNvGrpSpPr/>
          <p:nvPr/>
        </p:nvGrpSpPr>
        <p:grpSpPr>
          <a:xfrm>
            <a:off x="4676748" y="1512871"/>
            <a:ext cx="3398711" cy="3004296"/>
            <a:chOff x="4676748" y="1512871"/>
            <a:chExt cx="3398711" cy="3004296"/>
          </a:xfrm>
        </p:grpSpPr>
        <p:grpSp>
          <p:nvGrpSpPr>
            <p:cNvPr id="33" name="Group 32"/>
            <p:cNvGrpSpPr/>
            <p:nvPr/>
          </p:nvGrpSpPr>
          <p:grpSpPr>
            <a:xfrm>
              <a:off x="4676748" y="1512871"/>
              <a:ext cx="3281668" cy="968658"/>
              <a:chOff x="4926685" y="4208049"/>
              <a:chExt cx="3281668" cy="968658"/>
            </a:xfrm>
          </p:grpSpPr>
          <p:cxnSp>
            <p:nvCxnSpPr>
              <p:cNvPr id="40" name="Straight Arrow Connector 39"/>
              <p:cNvCxnSpPr/>
              <p:nvPr/>
            </p:nvCxnSpPr>
            <p:spPr>
              <a:xfrm flipH="1">
                <a:off x="5529976" y="4558528"/>
                <a:ext cx="732891" cy="618179"/>
              </a:xfrm>
              <a:prstGeom prst="straightConnector1">
                <a:avLst/>
              </a:prstGeom>
              <a:ln w="31750" cap="rnd"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  <a:tailEnd type="arrow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label: dram cell"/>
              <p:cNvSpPr txBox="1"/>
              <p:nvPr/>
            </p:nvSpPr>
            <p:spPr>
              <a:xfrm>
                <a:off x="4926685" y="4208049"/>
                <a:ext cx="328166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lt"/>
                  </a:rPr>
                  <a:t>Max</a:t>
                </a:r>
              </a:p>
            </p:txBody>
          </p:sp>
        </p:grpSp>
        <p:grpSp>
          <p:nvGrpSpPr>
            <p:cNvPr id="34" name="Group 33"/>
            <p:cNvGrpSpPr/>
            <p:nvPr/>
          </p:nvGrpSpPr>
          <p:grpSpPr>
            <a:xfrm>
              <a:off x="4793791" y="4055502"/>
              <a:ext cx="3281668" cy="461665"/>
              <a:chOff x="5145043" y="4776608"/>
              <a:chExt cx="3281668" cy="461665"/>
            </a:xfrm>
          </p:grpSpPr>
          <p:cxnSp>
            <p:nvCxnSpPr>
              <p:cNvPr id="38" name="Straight Arrow Connector 37"/>
              <p:cNvCxnSpPr/>
              <p:nvPr/>
            </p:nvCxnSpPr>
            <p:spPr>
              <a:xfrm flipH="1">
                <a:off x="5529977" y="5048872"/>
                <a:ext cx="885652" cy="127835"/>
              </a:xfrm>
              <a:prstGeom prst="straightConnector1">
                <a:avLst/>
              </a:prstGeom>
              <a:ln w="31750" cap="rnd"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  <a:tailEnd type="arrow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label: dram cell"/>
              <p:cNvSpPr txBox="1"/>
              <p:nvPr/>
            </p:nvSpPr>
            <p:spPr>
              <a:xfrm>
                <a:off x="5145043" y="4776608"/>
                <a:ext cx="328166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lt"/>
                  </a:rPr>
                  <a:t>Min</a:t>
                </a:r>
              </a:p>
            </p:txBody>
          </p:sp>
        </p:grpSp>
        <p:grpSp>
          <p:nvGrpSpPr>
            <p:cNvPr id="35" name="Group 34"/>
            <p:cNvGrpSpPr/>
            <p:nvPr/>
          </p:nvGrpSpPr>
          <p:grpSpPr>
            <a:xfrm>
              <a:off x="5563660" y="3178327"/>
              <a:ext cx="2301852" cy="461665"/>
              <a:chOff x="5529978" y="4915591"/>
              <a:chExt cx="2301852" cy="461665"/>
            </a:xfrm>
          </p:grpSpPr>
          <p:cxnSp>
            <p:nvCxnSpPr>
              <p:cNvPr id="36" name="Straight Arrow Connector 35"/>
              <p:cNvCxnSpPr/>
              <p:nvPr/>
            </p:nvCxnSpPr>
            <p:spPr>
              <a:xfrm flipH="1" flipV="1">
                <a:off x="5529978" y="5176707"/>
                <a:ext cx="697544" cy="5521"/>
              </a:xfrm>
              <a:prstGeom prst="straightConnector1">
                <a:avLst/>
              </a:prstGeom>
              <a:ln w="31750" cap="rnd"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  <a:tailEnd type="arrow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label: dram cell"/>
              <p:cNvSpPr txBox="1"/>
              <p:nvPr/>
            </p:nvSpPr>
            <p:spPr>
              <a:xfrm>
                <a:off x="6074160" y="4915591"/>
                <a:ext cx="175767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lt"/>
                  </a:rPr>
                  <a:t>Quartiles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165184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3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1" grpId="0" animBg="1"/>
      <p:bldP spid="14" grpId="0" animBg="1"/>
      <p:bldP spid="2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Spatial Locality of Activation Errors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447" y="1447800"/>
            <a:ext cx="6077105" cy="4114800"/>
          </a:xfrm>
        </p:spPr>
      </p:pic>
      <p:sp>
        <p:nvSpPr>
          <p:cNvPr id="8" name="noerr box"/>
          <p:cNvSpPr/>
          <p:nvPr/>
        </p:nvSpPr>
        <p:spPr>
          <a:xfrm rot="5400000">
            <a:off x="1943100" y="3086100"/>
            <a:ext cx="2895600" cy="228600"/>
          </a:xfrm>
          <a:prstGeom prst="rect">
            <a:avLst/>
          </a:prstGeom>
          <a:solidFill>
            <a:srgbClr val="FF0000">
              <a:alpha val="1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noerr box"/>
          <p:cNvSpPr/>
          <p:nvPr/>
        </p:nvSpPr>
        <p:spPr>
          <a:xfrm rot="5400000">
            <a:off x="1257300" y="3009900"/>
            <a:ext cx="2895600" cy="381000"/>
          </a:xfrm>
          <a:prstGeom prst="rect">
            <a:avLst/>
          </a:prstGeom>
          <a:solidFill>
            <a:srgbClr val="FF0000">
              <a:alpha val="1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banner"/>
          <p:cNvSpPr/>
          <p:nvPr/>
        </p:nvSpPr>
        <p:spPr>
          <a:xfrm>
            <a:off x="0" y="5260187"/>
            <a:ext cx="9144000" cy="112301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Activation errors are concentrated </a:t>
            </a:r>
            <a:br>
              <a:rPr lang="en-US" sz="3200" b="1" dirty="0" smtClean="0">
                <a:solidFill>
                  <a:schemeClr val="bg1"/>
                </a:solidFill>
              </a:rPr>
            </a:br>
            <a:r>
              <a:rPr lang="en-US" sz="3200" b="1" dirty="0" smtClean="0">
                <a:solidFill>
                  <a:schemeClr val="bg1"/>
                </a:solidFill>
              </a:rPr>
              <a:t>at certain columns of cells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4600" y="1216967"/>
            <a:ext cx="34435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One DIMM @ </a:t>
            </a:r>
            <a:r>
              <a:rPr lang="en-US" sz="2400" i="1" dirty="0" err="1" smtClean="0"/>
              <a:t>tRCD</a:t>
            </a:r>
            <a:r>
              <a:rPr lang="en-US" sz="2400" i="1" dirty="0" smtClean="0"/>
              <a:t>=7.5ns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14602936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Strong Pattern Dependence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499" y="1909098"/>
            <a:ext cx="7404901" cy="2814831"/>
          </a:xfrm>
        </p:spPr>
      </p:pic>
      <p:sp>
        <p:nvSpPr>
          <p:cNvPr id="9" name="Rectangle 8"/>
          <p:cNvSpPr/>
          <p:nvPr/>
        </p:nvSpPr>
        <p:spPr>
          <a:xfrm>
            <a:off x="1828800" y="1752600"/>
            <a:ext cx="1219200" cy="485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smtClean="0">
                <a:solidFill>
                  <a:schemeClr val="tx1"/>
                </a:solidFill>
              </a:rPr>
              <a:t>DIMM A</a:t>
            </a:r>
            <a:endParaRPr lang="en-US" sz="220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71900" y="1752600"/>
            <a:ext cx="1219200" cy="485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smtClean="0">
                <a:solidFill>
                  <a:schemeClr val="tx1"/>
                </a:solidFill>
              </a:rPr>
              <a:t>DIMM B</a:t>
            </a:r>
            <a:endParaRPr lang="en-US" sz="2200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867400" y="1752600"/>
            <a:ext cx="1219200" cy="485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smtClean="0">
                <a:solidFill>
                  <a:schemeClr val="tx1"/>
                </a:solidFill>
              </a:rPr>
              <a:t>DIMM C</a:t>
            </a:r>
            <a:endParaRPr lang="en-US" sz="22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315200" y="2470621"/>
            <a:ext cx="12192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3771899" y="2590801"/>
            <a:ext cx="2590802" cy="1499725"/>
            <a:chOff x="3771899" y="2590801"/>
            <a:chExt cx="2590802" cy="1499725"/>
          </a:xfrm>
        </p:grpSpPr>
        <p:sp>
          <p:nvSpPr>
            <p:cNvPr id="18" name="First"/>
            <p:cNvSpPr/>
            <p:nvPr/>
          </p:nvSpPr>
          <p:spPr>
            <a:xfrm>
              <a:off x="3771899" y="2590801"/>
              <a:ext cx="495301" cy="1219200"/>
            </a:xfrm>
            <a:prstGeom prst="ellipse">
              <a:avLst/>
            </a:prstGeom>
            <a:noFill/>
            <a:ln w="34925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irst"/>
            <p:cNvSpPr/>
            <p:nvPr/>
          </p:nvSpPr>
          <p:spPr>
            <a:xfrm>
              <a:off x="5867400" y="2871326"/>
              <a:ext cx="495301" cy="1219200"/>
            </a:xfrm>
            <a:prstGeom prst="ellipse">
              <a:avLst/>
            </a:prstGeom>
            <a:noFill/>
            <a:ln w="34925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512220" y="3810001"/>
            <a:ext cx="7838043" cy="1563334"/>
            <a:chOff x="512220" y="3810001"/>
            <a:chExt cx="7838043" cy="1563334"/>
          </a:xfrm>
        </p:grpSpPr>
        <p:sp>
          <p:nvSpPr>
            <p:cNvPr id="21" name="TextBox 20"/>
            <p:cNvSpPr txBox="1"/>
            <p:nvPr/>
          </p:nvSpPr>
          <p:spPr>
            <a:xfrm>
              <a:off x="512220" y="4911670"/>
              <a:ext cx="78380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Row buffer design is biased towards </a:t>
              </a:r>
              <a:r>
                <a:rPr lang="en-US" sz="2400" dirty="0" smtClean="0">
                  <a:latin typeface="Times New Roman" charset="0"/>
                  <a:ea typeface="Times New Roman" charset="0"/>
                  <a:cs typeface="Times New Roman" charset="0"/>
                </a:rPr>
                <a:t>1</a:t>
              </a:r>
              <a:r>
                <a:rPr lang="en-US" sz="2400" dirty="0" smtClean="0"/>
                <a:t> over </a:t>
              </a:r>
              <a:r>
                <a:rPr lang="en-US" sz="2400" dirty="0" smtClean="0">
                  <a:latin typeface="Times New Roman" charset="0"/>
                  <a:ea typeface="Times New Roman" charset="0"/>
                  <a:cs typeface="Times New Roman" charset="0"/>
                </a:rPr>
                <a:t>0</a:t>
              </a:r>
              <a:r>
                <a:rPr lang="en-US" sz="2400" dirty="0" smtClean="0"/>
                <a:t> [</a:t>
              </a:r>
              <a:r>
                <a:rPr lang="en-US" sz="2000" dirty="0" smtClean="0"/>
                <a:t>Lim+, ISSCC’12</a:t>
              </a:r>
              <a:r>
                <a:rPr lang="en-US" sz="2400" dirty="0" smtClean="0"/>
                <a:t>]</a:t>
              </a:r>
              <a:endParaRPr lang="en-US" sz="2400" dirty="0"/>
            </a:p>
          </p:txBody>
        </p:sp>
        <p:cxnSp>
          <p:nvCxnSpPr>
            <p:cNvPr id="25" name="Straight Arrow Connector 24"/>
            <p:cNvCxnSpPr/>
            <p:nvPr/>
          </p:nvCxnSpPr>
          <p:spPr>
            <a:xfrm flipV="1">
              <a:off x="3505200" y="3810001"/>
              <a:ext cx="381000" cy="913928"/>
            </a:xfrm>
            <a:prstGeom prst="straightConnector1">
              <a:avLst/>
            </a:prstGeom>
            <a:ln w="34925" cap="rnd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 flipV="1">
              <a:off x="5486400" y="3964943"/>
              <a:ext cx="381000" cy="913928"/>
            </a:xfrm>
            <a:prstGeom prst="straightConnector1">
              <a:avLst/>
            </a:prstGeom>
            <a:ln w="34925" cap="rnd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banner"/>
          <p:cNvSpPr/>
          <p:nvPr/>
        </p:nvSpPr>
        <p:spPr>
          <a:xfrm>
            <a:off x="0" y="5029201"/>
            <a:ext cx="9144000" cy="121255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100" b="1" dirty="0" smtClean="0">
                <a:solidFill>
                  <a:schemeClr val="bg1"/>
                </a:solidFill>
              </a:rPr>
              <a:t>Activation errors have a strong dependence</a:t>
            </a:r>
            <a:br>
              <a:rPr lang="en-US" sz="3100" b="1" dirty="0" smtClean="0">
                <a:solidFill>
                  <a:schemeClr val="bg1"/>
                </a:solidFill>
              </a:rPr>
            </a:br>
            <a:r>
              <a:rPr lang="en-US" sz="3100" b="1" dirty="0" smtClean="0">
                <a:solidFill>
                  <a:schemeClr val="bg1"/>
                </a:solidFill>
              </a:rPr>
              <a:t> </a:t>
            </a:r>
            <a:r>
              <a:rPr lang="en-US" sz="3100" b="1" dirty="0">
                <a:solidFill>
                  <a:schemeClr val="bg1"/>
                </a:solidFill>
              </a:rPr>
              <a:t>on the stored data patterns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894830" y="4123325"/>
            <a:ext cx="225857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&gt; 4 orders </a:t>
            </a:r>
            <a:b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of magnitude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6705600" y="2971800"/>
            <a:ext cx="0" cy="993143"/>
          </a:xfrm>
          <a:prstGeom prst="straightConnector1">
            <a:avLst/>
          </a:prstGeom>
          <a:ln w="38100" cap="rnd">
            <a:solidFill>
              <a:schemeClr val="tx1">
                <a:lumMod val="65000"/>
                <a:lumOff val="35000"/>
              </a:schemeClr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29817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Precharge Latency: Key Observation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17" name="Content Placeholder 1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Observation</a:t>
            </a:r>
            <a:r>
              <a:rPr lang="en-US" dirty="0">
                <a:solidFill>
                  <a:srgbClr val="0070C0"/>
                </a:solidFill>
              </a:rPr>
              <a:t>: PRE errors occur in multiple cache lines in the </a:t>
            </a:r>
            <a:r>
              <a:rPr lang="en-US" dirty="0" smtClean="0">
                <a:solidFill>
                  <a:srgbClr val="0070C0"/>
                </a:solidFill>
              </a:rPr>
              <a:t>row activated after a precharge</a:t>
            </a:r>
            <a:endParaRPr lang="en-US" dirty="0">
              <a:solidFill>
                <a:srgbClr val="0070C0"/>
              </a:solidFill>
            </a:endParaRPr>
          </a:p>
        </p:txBody>
      </p:sp>
      <p:grpSp>
        <p:nvGrpSpPr>
          <p:cNvPr id="120" name="timelines"/>
          <p:cNvGrpSpPr/>
          <p:nvPr/>
        </p:nvGrpSpPr>
        <p:grpSpPr>
          <a:xfrm>
            <a:off x="1027863" y="5399473"/>
            <a:ext cx="6146800" cy="400110"/>
            <a:chOff x="35929" y="2062265"/>
            <a:chExt cx="6146800" cy="400110"/>
          </a:xfrm>
        </p:grpSpPr>
        <p:cxnSp>
          <p:nvCxnSpPr>
            <p:cNvPr id="121" name="timeline"/>
            <p:cNvCxnSpPr/>
            <p:nvPr/>
          </p:nvCxnSpPr>
          <p:spPr>
            <a:xfrm>
              <a:off x="1416067" y="2246926"/>
              <a:ext cx="4766662" cy="0"/>
            </a:xfrm>
            <a:prstGeom prst="line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TextBox 121"/>
            <p:cNvSpPr txBox="1"/>
            <p:nvPr/>
          </p:nvSpPr>
          <p:spPr>
            <a:xfrm>
              <a:off x="35929" y="2062265"/>
              <a:ext cx="126989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Command</a:t>
              </a:r>
              <a:endParaRPr lang="en-US" sz="2000" dirty="0"/>
            </a:p>
          </p:txBody>
        </p:sp>
      </p:grpSp>
      <p:sp>
        <p:nvSpPr>
          <p:cNvPr id="125" name="cmd:act"/>
          <p:cNvSpPr/>
          <p:nvPr/>
        </p:nvSpPr>
        <p:spPr>
          <a:xfrm>
            <a:off x="2578103" y="5394608"/>
            <a:ext cx="1641707" cy="374767"/>
          </a:xfrm>
          <a:prstGeom prst="roundRect">
            <a:avLst/>
          </a:prstGeom>
          <a:solidFill>
            <a:schemeClr val="bg1"/>
          </a:solidFill>
          <a:ln w="254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+mj-lt"/>
                <a:cs typeface="Tw Cen MT"/>
              </a:rPr>
              <a:t>PRECHARGE</a:t>
            </a:r>
            <a:endParaRPr lang="en-US" sz="2000" dirty="0">
              <a:solidFill>
                <a:schemeClr val="tx1"/>
              </a:solidFill>
              <a:latin typeface="+mj-lt"/>
              <a:cs typeface="Tw Cen MT"/>
            </a:endParaRPr>
          </a:p>
        </p:txBody>
      </p:sp>
      <p:grpSp>
        <p:nvGrpSpPr>
          <p:cNvPr id="142" name="trcd"/>
          <p:cNvGrpSpPr/>
          <p:nvPr/>
        </p:nvGrpSpPr>
        <p:grpSpPr>
          <a:xfrm>
            <a:off x="2578103" y="5793277"/>
            <a:ext cx="2745650" cy="580091"/>
            <a:chOff x="3197715" y="5971289"/>
            <a:chExt cx="2745650" cy="580091"/>
          </a:xfrm>
        </p:grpSpPr>
        <p:cxnSp>
          <p:nvCxnSpPr>
            <p:cNvPr id="127" name="act line"/>
            <p:cNvCxnSpPr/>
            <p:nvPr/>
          </p:nvCxnSpPr>
          <p:spPr>
            <a:xfrm flipV="1">
              <a:off x="3197715" y="5977596"/>
              <a:ext cx="0" cy="573784"/>
            </a:xfrm>
            <a:prstGeom prst="line">
              <a:avLst/>
            </a:prstGeom>
            <a:ln w="19050" cap="rnd">
              <a:solidFill>
                <a:srgbClr val="064FBA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read line"/>
            <p:cNvCxnSpPr/>
            <p:nvPr/>
          </p:nvCxnSpPr>
          <p:spPr>
            <a:xfrm flipV="1">
              <a:off x="5928872" y="5977596"/>
              <a:ext cx="0" cy="573784"/>
            </a:xfrm>
            <a:prstGeom prst="line">
              <a:avLst/>
            </a:prstGeom>
            <a:ln w="19050" cap="rnd">
              <a:solidFill>
                <a:srgbClr val="064FBA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3" name="trcd"/>
            <p:cNvGrpSpPr/>
            <p:nvPr/>
          </p:nvGrpSpPr>
          <p:grpSpPr>
            <a:xfrm>
              <a:off x="3213782" y="5971289"/>
              <a:ext cx="2729583" cy="523220"/>
              <a:chOff x="2221848" y="3336032"/>
              <a:chExt cx="2729583" cy="523220"/>
            </a:xfrm>
          </p:grpSpPr>
          <p:sp>
            <p:nvSpPr>
              <p:cNvPr id="134" name="src row buffer"/>
              <p:cNvSpPr/>
              <p:nvPr/>
            </p:nvSpPr>
            <p:spPr>
              <a:xfrm>
                <a:off x="2221848" y="3468869"/>
                <a:ext cx="2729583" cy="290244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 cmpd="sng" algn="ctr">
                <a:noFill/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135" name="TextBox 134"/>
              <p:cNvSpPr txBox="1"/>
              <p:nvPr/>
            </p:nvSpPr>
            <p:spPr>
              <a:xfrm>
                <a:off x="2292058" y="3336032"/>
                <a:ext cx="258917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dirty="0" smtClean="0">
                    <a:solidFill>
                      <a:schemeClr val="bg1"/>
                    </a:solidFill>
                    <a:latin typeface="+mj-lt"/>
                    <a:cs typeface="Tw Cen MT"/>
                  </a:rPr>
                  <a:t>Actual PRE Time</a:t>
                </a:r>
                <a:endParaRPr lang="en-US" sz="2800" dirty="0">
                  <a:solidFill>
                    <a:schemeClr val="bg1"/>
                  </a:solidFill>
                  <a:latin typeface="+mj-lt"/>
                  <a:cs typeface="Tw Cen MT"/>
                </a:endParaRPr>
              </a:p>
            </p:txBody>
          </p:sp>
        </p:grpSp>
      </p:grpSp>
      <p:sp>
        <p:nvSpPr>
          <p:cNvPr id="74" name="cmd:act"/>
          <p:cNvSpPr/>
          <p:nvPr/>
        </p:nvSpPr>
        <p:spPr>
          <a:xfrm>
            <a:off x="4773165" y="5394608"/>
            <a:ext cx="1703835" cy="374767"/>
          </a:xfrm>
          <a:prstGeom prst="roundRect">
            <a:avLst/>
          </a:prstGeom>
          <a:solidFill>
            <a:schemeClr val="bg1"/>
          </a:solidFill>
          <a:ln w="2540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accent2"/>
                </a:solidFill>
                <a:latin typeface="+mj-lt"/>
                <a:cs typeface="Tw Cen MT"/>
              </a:rPr>
              <a:t>ACTIVATE</a:t>
            </a:r>
            <a:endParaRPr lang="en-US" sz="2000" dirty="0">
              <a:solidFill>
                <a:schemeClr val="accent2"/>
              </a:solidFill>
              <a:latin typeface="+mj-lt"/>
              <a:cs typeface="Tw Cen MT"/>
            </a:endParaRPr>
          </a:p>
        </p:txBody>
      </p:sp>
      <p:sp>
        <p:nvSpPr>
          <p:cNvPr id="248" name="TextBox 247"/>
          <p:cNvSpPr txBox="1"/>
          <p:nvPr/>
        </p:nvSpPr>
        <p:spPr>
          <a:xfrm>
            <a:off x="1513653" y="3840924"/>
            <a:ext cx="14482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Row Buffer</a:t>
            </a:r>
            <a:endParaRPr lang="en-US" sz="2400" i="1" dirty="0"/>
          </a:p>
        </p:txBody>
      </p:sp>
      <p:cxnSp>
        <p:nvCxnSpPr>
          <p:cNvPr id="296" name="act wl row2"/>
          <p:cNvCxnSpPr/>
          <p:nvPr/>
        </p:nvCxnSpPr>
        <p:spPr>
          <a:xfrm>
            <a:off x="2924572" y="2964515"/>
            <a:ext cx="3017520" cy="0"/>
          </a:xfrm>
          <a:prstGeom prst="line">
            <a:avLst/>
          </a:prstGeom>
          <a:solidFill>
            <a:sysClr val="window" lastClr="FFFFFF">
              <a:lumMod val="85000"/>
            </a:sysClr>
          </a:solidFill>
          <a:ln w="76200" cap="flat" cmpd="sng" algn="ctr">
            <a:solidFill>
              <a:sysClr val="windowText" lastClr="000000">
                <a:lumMod val="85000"/>
                <a:lumOff val="15000"/>
              </a:sys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grpSp>
        <p:nvGrpSpPr>
          <p:cNvPr id="112" name="wrong sense"/>
          <p:cNvGrpSpPr/>
          <p:nvPr/>
        </p:nvGrpSpPr>
        <p:grpSpPr>
          <a:xfrm>
            <a:off x="3204807" y="3657600"/>
            <a:ext cx="2591863" cy="1263959"/>
            <a:chOff x="3458398" y="3320511"/>
            <a:chExt cx="2591863" cy="1263959"/>
          </a:xfrm>
        </p:grpSpPr>
        <p:sp>
          <p:nvSpPr>
            <p:cNvPr id="113" name="wrong sense"/>
            <p:cNvSpPr/>
            <p:nvPr/>
          </p:nvSpPr>
          <p:spPr>
            <a:xfrm>
              <a:off x="4030764" y="3320511"/>
              <a:ext cx="1278496" cy="874072"/>
            </a:xfrm>
            <a:prstGeom prst="roundRect">
              <a:avLst/>
            </a:prstGeom>
            <a:solidFill>
              <a:srgbClr val="FFFF00"/>
            </a:solidFill>
            <a:ln w="25400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3458398" y="4184360"/>
              <a:ext cx="259186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Incorrectly sensed data</a:t>
              </a:r>
            </a:p>
          </p:txBody>
        </p:sp>
      </p:grpSp>
      <p:cxnSp>
        <p:nvCxnSpPr>
          <p:cNvPr id="204" name="act wl"/>
          <p:cNvCxnSpPr/>
          <p:nvPr/>
        </p:nvCxnSpPr>
        <p:spPr>
          <a:xfrm>
            <a:off x="2927655" y="2520245"/>
            <a:ext cx="3017520" cy="0"/>
          </a:xfrm>
          <a:prstGeom prst="line">
            <a:avLst/>
          </a:prstGeom>
          <a:solidFill>
            <a:sysClr val="window" lastClr="FFFFFF">
              <a:lumMod val="85000"/>
            </a:sysClr>
          </a:solidFill>
          <a:ln w="76200" cap="flat" cmpd="sng" algn="ctr">
            <a:solidFill>
              <a:sysClr val="windowText" lastClr="000000">
                <a:lumMod val="85000"/>
                <a:lumOff val="15000"/>
              </a:sys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grpSp>
        <p:nvGrpSpPr>
          <p:cNvPr id="44" name="init arary"/>
          <p:cNvGrpSpPr/>
          <p:nvPr/>
        </p:nvGrpSpPr>
        <p:grpSpPr>
          <a:xfrm>
            <a:off x="2929131" y="2286000"/>
            <a:ext cx="3017521" cy="2110452"/>
            <a:chOff x="2929131" y="2286000"/>
            <a:chExt cx="3017521" cy="2110452"/>
          </a:xfrm>
        </p:grpSpPr>
        <p:grpSp>
          <p:nvGrpSpPr>
            <p:cNvPr id="205" name="subarray"/>
            <p:cNvGrpSpPr/>
            <p:nvPr/>
          </p:nvGrpSpPr>
          <p:grpSpPr>
            <a:xfrm>
              <a:off x="2929131" y="2329737"/>
              <a:ext cx="3017521" cy="2066715"/>
              <a:chOff x="5678225" y="1688921"/>
              <a:chExt cx="3017521" cy="2066715"/>
            </a:xfrm>
          </p:grpSpPr>
          <p:cxnSp>
            <p:nvCxnSpPr>
              <p:cNvPr id="206" name="Straight Connector 205"/>
              <p:cNvCxnSpPr/>
              <p:nvPr/>
            </p:nvCxnSpPr>
            <p:spPr>
              <a:xfrm>
                <a:off x="5678225" y="1879429"/>
                <a:ext cx="3017520" cy="0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28575" cap="flat" cmpd="sng" algn="ctr">
                <a:solidFill>
                  <a:sysClr val="windowText" lastClr="000000">
                    <a:lumMod val="85000"/>
                    <a:lumOff val="15000"/>
                  </a:sys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07" name="Straight Connector 206"/>
              <p:cNvCxnSpPr/>
              <p:nvPr/>
            </p:nvCxnSpPr>
            <p:spPr>
              <a:xfrm>
                <a:off x="5678226" y="2323699"/>
                <a:ext cx="3017520" cy="0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28575" cap="flat" cmpd="sng" algn="ctr">
                <a:solidFill>
                  <a:sysClr val="windowText" lastClr="000000">
                    <a:lumMod val="85000"/>
                    <a:lumOff val="15000"/>
                  </a:sys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08" name="Straight Connector 207"/>
              <p:cNvCxnSpPr>
                <a:endCxn id="222" idx="6"/>
              </p:cNvCxnSpPr>
              <p:nvPr/>
            </p:nvCxnSpPr>
            <p:spPr>
              <a:xfrm flipV="1">
                <a:off x="5678226" y="2760341"/>
                <a:ext cx="3017520" cy="7628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28575" cap="flat" cmpd="sng" algn="ctr">
                <a:solidFill>
                  <a:sysClr val="windowText" lastClr="000000">
                    <a:lumMod val="85000"/>
                    <a:lumOff val="15000"/>
                  </a:sys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209" name="Group 208"/>
              <p:cNvGrpSpPr/>
              <p:nvPr/>
            </p:nvGrpSpPr>
            <p:grpSpPr>
              <a:xfrm>
                <a:off x="5861105" y="1688921"/>
                <a:ext cx="365760" cy="2066715"/>
                <a:chOff x="5861105" y="1688921"/>
                <a:chExt cx="365760" cy="2066715"/>
              </a:xfrm>
            </p:grpSpPr>
            <p:sp>
              <p:nvSpPr>
                <p:cNvPr id="228" name="Rounded Rectangle 227"/>
                <p:cNvSpPr/>
                <p:nvPr/>
              </p:nvSpPr>
              <p:spPr>
                <a:xfrm>
                  <a:off x="5861105" y="3065738"/>
                  <a:ext cx="365760" cy="689898"/>
                </a:xfrm>
                <a:prstGeom prst="roundRect">
                  <a:avLst/>
                </a:prstGeom>
                <a:solidFill>
                  <a:srgbClr val="5B9BD5">
                    <a:lumMod val="60000"/>
                    <a:lumOff val="40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cxnSp>
              <p:nvCxnSpPr>
                <p:cNvPr id="229" name="Straight Connector 228"/>
                <p:cNvCxnSpPr/>
                <p:nvPr/>
              </p:nvCxnSpPr>
              <p:spPr>
                <a:xfrm>
                  <a:off x="6043985" y="1879429"/>
                  <a:ext cx="0" cy="1186309"/>
                </a:xfrm>
                <a:prstGeom prst="line">
                  <a:avLst/>
                </a:prstGeom>
                <a:solidFill>
                  <a:sysClr val="window" lastClr="FFFFFF">
                    <a:lumMod val="85000"/>
                  </a:sysClr>
                </a:solidFill>
                <a:ln w="28575" cap="flat" cmpd="sng" algn="ctr">
                  <a:solidFill>
                    <a:sysClr val="windowText" lastClr="000000">
                      <a:lumMod val="85000"/>
                      <a:lumOff val="15000"/>
                    </a:sys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230" name="Oval 229"/>
                <p:cNvSpPr/>
                <p:nvPr/>
              </p:nvSpPr>
              <p:spPr>
                <a:xfrm>
                  <a:off x="5861105" y="1688921"/>
                  <a:ext cx="365760" cy="365760"/>
                </a:xfrm>
                <a:prstGeom prst="ellipse">
                  <a:avLst/>
                </a:prstGeom>
                <a:solidFill>
                  <a:sysClr val="window" lastClr="FFFFFF">
                    <a:lumMod val="85000"/>
                  </a:sys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231" name="Oval 230"/>
                <p:cNvSpPr/>
                <p:nvPr/>
              </p:nvSpPr>
              <p:spPr>
                <a:xfrm>
                  <a:off x="5861105" y="2133191"/>
                  <a:ext cx="365760" cy="365760"/>
                </a:xfrm>
                <a:prstGeom prst="ellipse">
                  <a:avLst/>
                </a:prstGeom>
                <a:solidFill>
                  <a:sysClr val="window" lastClr="FFFFFF">
                    <a:lumMod val="85000"/>
                  </a:sys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232" name="Oval 231"/>
                <p:cNvSpPr/>
                <p:nvPr/>
              </p:nvSpPr>
              <p:spPr>
                <a:xfrm>
                  <a:off x="5861105" y="2577461"/>
                  <a:ext cx="365760" cy="365760"/>
                </a:xfrm>
                <a:prstGeom prst="ellipse">
                  <a:avLst/>
                </a:prstGeom>
                <a:solidFill>
                  <a:sysClr val="window" lastClr="FFFFFF">
                    <a:lumMod val="85000"/>
                  </a:sys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</p:grpSp>
          <p:grpSp>
            <p:nvGrpSpPr>
              <p:cNvPr id="210" name="Group 209"/>
              <p:cNvGrpSpPr/>
              <p:nvPr/>
            </p:nvGrpSpPr>
            <p:grpSpPr>
              <a:xfrm>
                <a:off x="6603144" y="1688921"/>
                <a:ext cx="365760" cy="2066715"/>
                <a:chOff x="5861105" y="1688921"/>
                <a:chExt cx="365760" cy="2066715"/>
              </a:xfrm>
            </p:grpSpPr>
            <p:sp>
              <p:nvSpPr>
                <p:cNvPr id="223" name="Rounded Rectangle 222"/>
                <p:cNvSpPr/>
                <p:nvPr/>
              </p:nvSpPr>
              <p:spPr>
                <a:xfrm>
                  <a:off x="5861105" y="3065738"/>
                  <a:ext cx="365760" cy="689898"/>
                </a:xfrm>
                <a:prstGeom prst="roundRect">
                  <a:avLst/>
                </a:prstGeom>
                <a:solidFill>
                  <a:srgbClr val="5B9BD5">
                    <a:lumMod val="60000"/>
                    <a:lumOff val="40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cxnSp>
              <p:nvCxnSpPr>
                <p:cNvPr id="224" name="Straight Connector 223"/>
                <p:cNvCxnSpPr/>
                <p:nvPr/>
              </p:nvCxnSpPr>
              <p:spPr>
                <a:xfrm>
                  <a:off x="6043985" y="1858166"/>
                  <a:ext cx="0" cy="1207572"/>
                </a:xfrm>
                <a:prstGeom prst="line">
                  <a:avLst/>
                </a:prstGeom>
                <a:solidFill>
                  <a:sysClr val="window" lastClr="FFFFFF">
                    <a:lumMod val="85000"/>
                  </a:sysClr>
                </a:solidFill>
                <a:ln w="28575" cap="flat" cmpd="sng" algn="ctr">
                  <a:solidFill>
                    <a:sysClr val="windowText" lastClr="000000">
                      <a:lumMod val="85000"/>
                      <a:lumOff val="15000"/>
                    </a:sys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225" name="Oval 224"/>
                <p:cNvSpPr/>
                <p:nvPr/>
              </p:nvSpPr>
              <p:spPr>
                <a:xfrm>
                  <a:off x="5861105" y="1688921"/>
                  <a:ext cx="365760" cy="365760"/>
                </a:xfrm>
                <a:prstGeom prst="ellipse">
                  <a:avLst/>
                </a:prstGeom>
                <a:solidFill>
                  <a:sysClr val="window" lastClr="FFFFFF">
                    <a:lumMod val="85000"/>
                  </a:sys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226" name="Oval 225"/>
                <p:cNvSpPr/>
                <p:nvPr/>
              </p:nvSpPr>
              <p:spPr>
                <a:xfrm>
                  <a:off x="5861105" y="2133191"/>
                  <a:ext cx="365760" cy="365760"/>
                </a:xfrm>
                <a:prstGeom prst="ellipse">
                  <a:avLst/>
                </a:prstGeom>
                <a:solidFill>
                  <a:sysClr val="window" lastClr="FFFFFF">
                    <a:lumMod val="85000"/>
                  </a:sys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227" name="Oval 226"/>
                <p:cNvSpPr/>
                <p:nvPr/>
              </p:nvSpPr>
              <p:spPr>
                <a:xfrm>
                  <a:off x="5861105" y="2577461"/>
                  <a:ext cx="365760" cy="365760"/>
                </a:xfrm>
                <a:prstGeom prst="ellipse">
                  <a:avLst/>
                </a:prstGeom>
                <a:solidFill>
                  <a:sysClr val="window" lastClr="FFFFFF">
                    <a:lumMod val="85000"/>
                  </a:sys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</p:grpSp>
          <p:grpSp>
            <p:nvGrpSpPr>
              <p:cNvPr id="211" name="Group 210"/>
              <p:cNvGrpSpPr/>
              <p:nvPr/>
            </p:nvGrpSpPr>
            <p:grpSpPr>
              <a:xfrm>
                <a:off x="7345183" y="1688921"/>
                <a:ext cx="365760" cy="2066715"/>
                <a:chOff x="5861105" y="1688921"/>
                <a:chExt cx="365760" cy="2066715"/>
              </a:xfrm>
            </p:grpSpPr>
            <p:sp>
              <p:nvSpPr>
                <p:cNvPr id="218" name="Rounded Rectangle 217"/>
                <p:cNvSpPr/>
                <p:nvPr/>
              </p:nvSpPr>
              <p:spPr>
                <a:xfrm>
                  <a:off x="5861105" y="3065738"/>
                  <a:ext cx="365760" cy="689898"/>
                </a:xfrm>
                <a:prstGeom prst="roundRect">
                  <a:avLst/>
                </a:prstGeom>
                <a:solidFill>
                  <a:srgbClr val="5B9BD5">
                    <a:lumMod val="60000"/>
                    <a:lumOff val="40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cxnSp>
              <p:nvCxnSpPr>
                <p:cNvPr id="219" name="Straight Connector 218"/>
                <p:cNvCxnSpPr/>
                <p:nvPr/>
              </p:nvCxnSpPr>
              <p:spPr>
                <a:xfrm>
                  <a:off x="6043985" y="1781966"/>
                  <a:ext cx="0" cy="1283772"/>
                </a:xfrm>
                <a:prstGeom prst="line">
                  <a:avLst/>
                </a:prstGeom>
                <a:solidFill>
                  <a:sysClr val="window" lastClr="FFFFFF">
                    <a:lumMod val="85000"/>
                  </a:sysClr>
                </a:solidFill>
                <a:ln w="28575" cap="flat" cmpd="sng" algn="ctr">
                  <a:solidFill>
                    <a:sysClr val="windowText" lastClr="000000">
                      <a:lumMod val="85000"/>
                      <a:lumOff val="15000"/>
                    </a:sys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220" name="Oval 219"/>
                <p:cNvSpPr/>
                <p:nvPr/>
              </p:nvSpPr>
              <p:spPr>
                <a:xfrm>
                  <a:off x="5861105" y="1688921"/>
                  <a:ext cx="365760" cy="365760"/>
                </a:xfrm>
                <a:prstGeom prst="ellipse">
                  <a:avLst/>
                </a:prstGeom>
                <a:solidFill>
                  <a:sysClr val="window" lastClr="FFFFFF">
                    <a:lumMod val="85000"/>
                  </a:sys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221" name="Oval 220"/>
                <p:cNvSpPr/>
                <p:nvPr/>
              </p:nvSpPr>
              <p:spPr>
                <a:xfrm>
                  <a:off x="5861105" y="2133191"/>
                  <a:ext cx="365760" cy="365760"/>
                </a:xfrm>
                <a:prstGeom prst="ellipse">
                  <a:avLst/>
                </a:prstGeom>
                <a:solidFill>
                  <a:sysClr val="window" lastClr="FFFFFF">
                    <a:lumMod val="85000"/>
                  </a:sys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222" name="Oval 221"/>
                <p:cNvSpPr/>
                <p:nvPr/>
              </p:nvSpPr>
              <p:spPr>
                <a:xfrm>
                  <a:off x="5861105" y="2577461"/>
                  <a:ext cx="365760" cy="365760"/>
                </a:xfrm>
                <a:prstGeom prst="ellipse">
                  <a:avLst/>
                </a:prstGeom>
                <a:solidFill>
                  <a:sysClr val="window" lastClr="FFFFFF">
                    <a:lumMod val="85000"/>
                  </a:sys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</p:grpSp>
          <p:grpSp>
            <p:nvGrpSpPr>
              <p:cNvPr id="212" name="Group 211"/>
              <p:cNvGrpSpPr/>
              <p:nvPr/>
            </p:nvGrpSpPr>
            <p:grpSpPr>
              <a:xfrm>
                <a:off x="8087222" y="1688921"/>
                <a:ext cx="365760" cy="2066715"/>
                <a:chOff x="5861105" y="1688921"/>
                <a:chExt cx="365760" cy="2066715"/>
              </a:xfrm>
            </p:grpSpPr>
            <p:sp>
              <p:nvSpPr>
                <p:cNvPr id="213" name="Rounded Rectangle 212"/>
                <p:cNvSpPr/>
                <p:nvPr/>
              </p:nvSpPr>
              <p:spPr>
                <a:xfrm>
                  <a:off x="5861105" y="3065738"/>
                  <a:ext cx="365760" cy="689898"/>
                </a:xfrm>
                <a:prstGeom prst="roundRect">
                  <a:avLst/>
                </a:prstGeom>
                <a:solidFill>
                  <a:srgbClr val="5B9BD5">
                    <a:lumMod val="60000"/>
                    <a:lumOff val="40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cxnSp>
              <p:nvCxnSpPr>
                <p:cNvPr id="214" name="Straight Connector 213"/>
                <p:cNvCxnSpPr/>
                <p:nvPr/>
              </p:nvCxnSpPr>
              <p:spPr>
                <a:xfrm>
                  <a:off x="6043985" y="1781966"/>
                  <a:ext cx="0" cy="1283772"/>
                </a:xfrm>
                <a:prstGeom prst="line">
                  <a:avLst/>
                </a:prstGeom>
                <a:solidFill>
                  <a:sysClr val="window" lastClr="FFFFFF">
                    <a:lumMod val="85000"/>
                  </a:sysClr>
                </a:solidFill>
                <a:ln w="28575" cap="flat" cmpd="sng" algn="ctr">
                  <a:solidFill>
                    <a:sysClr val="windowText" lastClr="000000">
                      <a:lumMod val="85000"/>
                      <a:lumOff val="15000"/>
                    </a:sys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215" name="Oval 214"/>
                <p:cNvSpPr/>
                <p:nvPr/>
              </p:nvSpPr>
              <p:spPr>
                <a:xfrm>
                  <a:off x="5861105" y="1688921"/>
                  <a:ext cx="365760" cy="365760"/>
                </a:xfrm>
                <a:prstGeom prst="ellipse">
                  <a:avLst/>
                </a:prstGeom>
                <a:solidFill>
                  <a:sysClr val="window" lastClr="FFFFFF">
                    <a:lumMod val="85000"/>
                  </a:sys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800" b="1" i="0" u="none" strike="noStrike" kern="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216" name="Oval 215"/>
                <p:cNvSpPr/>
                <p:nvPr/>
              </p:nvSpPr>
              <p:spPr>
                <a:xfrm>
                  <a:off x="5861105" y="2133191"/>
                  <a:ext cx="365760" cy="365760"/>
                </a:xfrm>
                <a:prstGeom prst="ellipse">
                  <a:avLst/>
                </a:prstGeom>
                <a:solidFill>
                  <a:sysClr val="window" lastClr="FFFFFF">
                    <a:lumMod val="85000"/>
                  </a:sys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217" name="Oval 216"/>
                <p:cNvSpPr/>
                <p:nvPr/>
              </p:nvSpPr>
              <p:spPr>
                <a:xfrm>
                  <a:off x="5861105" y="2577461"/>
                  <a:ext cx="365760" cy="365760"/>
                </a:xfrm>
                <a:prstGeom prst="ellipse">
                  <a:avLst/>
                </a:prstGeom>
                <a:solidFill>
                  <a:sysClr val="window" lastClr="FFFFFF">
                    <a:lumMod val="85000"/>
                  </a:sys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</p:grpSp>
        </p:grpSp>
        <p:grpSp>
          <p:nvGrpSpPr>
            <p:cNvPr id="238" name="bit_value"/>
            <p:cNvGrpSpPr/>
            <p:nvPr/>
          </p:nvGrpSpPr>
          <p:grpSpPr>
            <a:xfrm>
              <a:off x="3094345" y="2286000"/>
              <a:ext cx="2619259" cy="470357"/>
              <a:chOff x="704037" y="2226026"/>
              <a:chExt cx="2619259" cy="470357"/>
            </a:xfrm>
          </p:grpSpPr>
          <p:sp>
            <p:nvSpPr>
              <p:cNvPr id="239" name="1"/>
              <p:cNvSpPr txBox="1"/>
              <p:nvPr/>
            </p:nvSpPr>
            <p:spPr>
              <a:xfrm>
                <a:off x="2933446" y="2226026"/>
                <a:ext cx="38985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Arial Black" panose="020B0A04020102020204" pitchFamily="34" charset="0"/>
                  </a:rPr>
                  <a:t>1</a:t>
                </a:r>
              </a:p>
            </p:txBody>
          </p:sp>
          <p:sp>
            <p:nvSpPr>
              <p:cNvPr id="240" name="1"/>
              <p:cNvSpPr txBox="1"/>
              <p:nvPr/>
            </p:nvSpPr>
            <p:spPr>
              <a:xfrm>
                <a:off x="2193733" y="2230314"/>
                <a:ext cx="38985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Arial Black" panose="020B0A04020102020204" pitchFamily="34" charset="0"/>
                  </a:rPr>
                  <a:t>1</a:t>
                </a:r>
              </a:p>
            </p:txBody>
          </p:sp>
          <p:sp>
            <p:nvSpPr>
              <p:cNvPr id="241" name="1"/>
              <p:cNvSpPr txBox="1"/>
              <p:nvPr/>
            </p:nvSpPr>
            <p:spPr>
              <a:xfrm>
                <a:off x="1454024" y="2234718"/>
                <a:ext cx="38985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Arial Black" panose="020B0A04020102020204" pitchFamily="34" charset="0"/>
                  </a:rPr>
                  <a:t>1</a:t>
                </a:r>
              </a:p>
            </p:txBody>
          </p:sp>
          <p:sp>
            <p:nvSpPr>
              <p:cNvPr id="242" name="1"/>
              <p:cNvSpPr txBox="1"/>
              <p:nvPr/>
            </p:nvSpPr>
            <p:spPr>
              <a:xfrm>
                <a:off x="704037" y="2228723"/>
                <a:ext cx="38985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Arial Black" panose="020B0A04020102020204" pitchFamily="34" charset="0"/>
                  </a:rPr>
                  <a:t>1</a:t>
                </a:r>
              </a:p>
            </p:txBody>
          </p:sp>
        </p:grpSp>
      </p:grpSp>
      <p:grpSp>
        <p:nvGrpSpPr>
          <p:cNvPr id="45" name="fast bits"/>
          <p:cNvGrpSpPr/>
          <p:nvPr/>
        </p:nvGrpSpPr>
        <p:grpSpPr>
          <a:xfrm>
            <a:off x="3101921" y="3822448"/>
            <a:ext cx="2619259" cy="464362"/>
            <a:chOff x="3101921" y="3822448"/>
            <a:chExt cx="2619259" cy="464362"/>
          </a:xfrm>
        </p:grpSpPr>
        <p:sp>
          <p:nvSpPr>
            <p:cNvPr id="243" name="1"/>
            <p:cNvSpPr txBox="1"/>
            <p:nvPr/>
          </p:nvSpPr>
          <p:spPr>
            <a:xfrm>
              <a:off x="5331330" y="3822448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246" name="1"/>
            <p:cNvSpPr txBox="1"/>
            <p:nvPr/>
          </p:nvSpPr>
          <p:spPr>
            <a:xfrm>
              <a:off x="3101921" y="3825145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47" name="slow bits"/>
          <p:cNvGrpSpPr/>
          <p:nvPr/>
        </p:nvGrpSpPr>
        <p:grpSpPr>
          <a:xfrm>
            <a:off x="3844800" y="3821102"/>
            <a:ext cx="1127139" cy="464089"/>
            <a:chOff x="3844800" y="3821102"/>
            <a:chExt cx="1127139" cy="464089"/>
          </a:xfrm>
        </p:grpSpPr>
        <p:sp>
          <p:nvSpPr>
            <p:cNvPr id="252" name="1"/>
            <p:cNvSpPr txBox="1"/>
            <p:nvPr/>
          </p:nvSpPr>
          <p:spPr>
            <a:xfrm>
              <a:off x="4582089" y="3823526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253" name="1"/>
            <p:cNvSpPr txBox="1"/>
            <p:nvPr/>
          </p:nvSpPr>
          <p:spPr>
            <a:xfrm>
              <a:off x="3844800" y="3821102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35" name="act BL"/>
          <p:cNvGrpSpPr/>
          <p:nvPr/>
        </p:nvGrpSpPr>
        <p:grpSpPr>
          <a:xfrm>
            <a:off x="3111558" y="2676227"/>
            <a:ext cx="2595639" cy="1712385"/>
            <a:chOff x="3111558" y="2676227"/>
            <a:chExt cx="2595639" cy="1712385"/>
          </a:xfrm>
        </p:grpSpPr>
        <p:grpSp>
          <p:nvGrpSpPr>
            <p:cNvPr id="254" name="Group 253"/>
            <p:cNvGrpSpPr/>
            <p:nvPr/>
          </p:nvGrpSpPr>
          <p:grpSpPr>
            <a:xfrm>
              <a:off x="5345312" y="2676227"/>
              <a:ext cx="361885" cy="1712385"/>
              <a:chOff x="5345312" y="2682914"/>
              <a:chExt cx="361885" cy="1712385"/>
            </a:xfrm>
          </p:grpSpPr>
          <p:cxnSp>
            <p:nvCxnSpPr>
              <p:cNvPr id="157" name="Straight Connector 156"/>
              <p:cNvCxnSpPr/>
              <p:nvPr/>
            </p:nvCxnSpPr>
            <p:spPr>
              <a:xfrm>
                <a:off x="5521008" y="2682914"/>
                <a:ext cx="0" cy="1104062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57150" cap="flat" cmpd="sng" algn="ctr">
                <a:solidFill>
                  <a:schemeClr val="accent2"/>
                </a:solidFill>
                <a:prstDash val="solid"/>
                <a:miter lim="800000"/>
                <a:headEnd type="none" w="med" len="med"/>
                <a:tailEnd type="arrow" w="sm" len="sm"/>
              </a:ln>
              <a:effectLst/>
            </p:spPr>
          </p:cxnSp>
          <p:sp>
            <p:nvSpPr>
              <p:cNvPr id="169" name="Rectangle 168"/>
              <p:cNvSpPr/>
              <p:nvPr/>
            </p:nvSpPr>
            <p:spPr>
              <a:xfrm>
                <a:off x="5345312" y="3721719"/>
                <a:ext cx="361885" cy="673580"/>
              </a:xfrm>
              <a:prstGeom prst="rect">
                <a:avLst/>
              </a:prstGeom>
              <a:solidFill>
                <a:srgbClr val="FF0000">
                  <a:alpha val="49000"/>
                </a:srgbClr>
              </a:solidFill>
              <a:ln w="12700" cap="rnd" cmpd="sng" algn="ctr">
                <a:noFill/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  <p:grpSp>
          <p:nvGrpSpPr>
            <p:cNvPr id="258" name="Group 257"/>
            <p:cNvGrpSpPr/>
            <p:nvPr/>
          </p:nvGrpSpPr>
          <p:grpSpPr>
            <a:xfrm>
              <a:off x="4609222" y="2676227"/>
              <a:ext cx="361885" cy="1712385"/>
              <a:chOff x="5345312" y="2682914"/>
              <a:chExt cx="361885" cy="1712385"/>
            </a:xfrm>
          </p:grpSpPr>
          <p:cxnSp>
            <p:nvCxnSpPr>
              <p:cNvPr id="259" name="Straight Connector 258"/>
              <p:cNvCxnSpPr/>
              <p:nvPr/>
            </p:nvCxnSpPr>
            <p:spPr>
              <a:xfrm>
                <a:off x="5521008" y="2682914"/>
                <a:ext cx="0" cy="1104062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57150" cap="flat" cmpd="sng" algn="ctr">
                <a:solidFill>
                  <a:schemeClr val="accent2"/>
                </a:solidFill>
                <a:prstDash val="solid"/>
                <a:miter lim="800000"/>
                <a:headEnd type="none" w="med" len="med"/>
                <a:tailEnd type="arrow" w="sm" len="sm"/>
              </a:ln>
              <a:effectLst/>
            </p:spPr>
          </p:cxnSp>
          <p:sp>
            <p:nvSpPr>
              <p:cNvPr id="260" name="Rectangle 259"/>
              <p:cNvSpPr/>
              <p:nvPr/>
            </p:nvSpPr>
            <p:spPr>
              <a:xfrm>
                <a:off x="5345312" y="3721719"/>
                <a:ext cx="361885" cy="673580"/>
              </a:xfrm>
              <a:prstGeom prst="rect">
                <a:avLst/>
              </a:prstGeom>
              <a:solidFill>
                <a:srgbClr val="FF0000">
                  <a:alpha val="49000"/>
                </a:srgbClr>
              </a:solidFill>
              <a:ln w="12700" cap="rnd" cmpd="sng" algn="ctr">
                <a:noFill/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  <p:grpSp>
          <p:nvGrpSpPr>
            <p:cNvPr id="261" name="Group 260"/>
            <p:cNvGrpSpPr/>
            <p:nvPr/>
          </p:nvGrpSpPr>
          <p:grpSpPr>
            <a:xfrm>
              <a:off x="3859579" y="2676227"/>
              <a:ext cx="361885" cy="1712385"/>
              <a:chOff x="5345312" y="2682914"/>
              <a:chExt cx="361885" cy="1712385"/>
            </a:xfrm>
          </p:grpSpPr>
          <p:cxnSp>
            <p:nvCxnSpPr>
              <p:cNvPr id="262" name="Straight Connector 261"/>
              <p:cNvCxnSpPr/>
              <p:nvPr/>
            </p:nvCxnSpPr>
            <p:spPr>
              <a:xfrm>
                <a:off x="5521008" y="2682914"/>
                <a:ext cx="0" cy="1104062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57150" cap="flat" cmpd="sng" algn="ctr">
                <a:solidFill>
                  <a:schemeClr val="accent2"/>
                </a:solidFill>
                <a:prstDash val="solid"/>
                <a:miter lim="800000"/>
                <a:headEnd type="none" w="med" len="med"/>
                <a:tailEnd type="arrow" w="sm" len="sm"/>
              </a:ln>
              <a:effectLst/>
            </p:spPr>
          </p:cxnSp>
          <p:sp>
            <p:nvSpPr>
              <p:cNvPr id="263" name="Rectangle 262"/>
              <p:cNvSpPr/>
              <p:nvPr/>
            </p:nvSpPr>
            <p:spPr>
              <a:xfrm>
                <a:off x="5345312" y="3721719"/>
                <a:ext cx="361885" cy="673580"/>
              </a:xfrm>
              <a:prstGeom prst="rect">
                <a:avLst/>
              </a:prstGeom>
              <a:solidFill>
                <a:srgbClr val="FF0000">
                  <a:alpha val="49000"/>
                </a:srgbClr>
              </a:solidFill>
              <a:ln w="12700" cap="rnd" cmpd="sng" algn="ctr">
                <a:noFill/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  <p:grpSp>
          <p:nvGrpSpPr>
            <p:cNvPr id="264" name="Group 263"/>
            <p:cNvGrpSpPr/>
            <p:nvPr/>
          </p:nvGrpSpPr>
          <p:grpSpPr>
            <a:xfrm>
              <a:off x="3111558" y="2676227"/>
              <a:ext cx="361885" cy="1712385"/>
              <a:chOff x="5345312" y="2682914"/>
              <a:chExt cx="361885" cy="1712385"/>
            </a:xfrm>
          </p:grpSpPr>
          <p:cxnSp>
            <p:nvCxnSpPr>
              <p:cNvPr id="265" name="Straight Connector 264"/>
              <p:cNvCxnSpPr/>
              <p:nvPr/>
            </p:nvCxnSpPr>
            <p:spPr>
              <a:xfrm>
                <a:off x="5521008" y="2682914"/>
                <a:ext cx="0" cy="1104062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57150" cap="flat" cmpd="sng" algn="ctr">
                <a:solidFill>
                  <a:schemeClr val="accent2"/>
                </a:solidFill>
                <a:prstDash val="solid"/>
                <a:miter lim="800000"/>
                <a:headEnd type="none" w="med" len="med"/>
                <a:tailEnd type="arrow" w="sm" len="sm"/>
              </a:ln>
              <a:effectLst/>
            </p:spPr>
          </p:cxnSp>
          <p:sp>
            <p:nvSpPr>
              <p:cNvPr id="266" name="Rectangle 265"/>
              <p:cNvSpPr/>
              <p:nvPr/>
            </p:nvSpPr>
            <p:spPr>
              <a:xfrm>
                <a:off x="5345312" y="3721719"/>
                <a:ext cx="361885" cy="673580"/>
              </a:xfrm>
              <a:prstGeom prst="rect">
                <a:avLst/>
              </a:prstGeom>
              <a:solidFill>
                <a:srgbClr val="FF0000">
                  <a:alpha val="49000"/>
                </a:srgbClr>
              </a:solidFill>
              <a:ln w="12700" cap="rnd" cmpd="sng" algn="ctr">
                <a:noFill/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</p:grpSp>
      <p:grpSp>
        <p:nvGrpSpPr>
          <p:cNvPr id="276" name="act BL transparent"/>
          <p:cNvGrpSpPr/>
          <p:nvPr/>
        </p:nvGrpSpPr>
        <p:grpSpPr>
          <a:xfrm>
            <a:off x="3114535" y="2683490"/>
            <a:ext cx="2595639" cy="1712385"/>
            <a:chOff x="3111558" y="2676227"/>
            <a:chExt cx="2595639" cy="1712385"/>
          </a:xfrm>
        </p:grpSpPr>
        <p:grpSp>
          <p:nvGrpSpPr>
            <p:cNvPr id="277" name="Group 276" hidden="1"/>
            <p:cNvGrpSpPr/>
            <p:nvPr/>
          </p:nvGrpSpPr>
          <p:grpSpPr>
            <a:xfrm>
              <a:off x="5345312" y="2676227"/>
              <a:ext cx="361885" cy="1712385"/>
              <a:chOff x="5345312" y="2682914"/>
              <a:chExt cx="361885" cy="1712385"/>
            </a:xfrm>
          </p:grpSpPr>
          <p:cxnSp>
            <p:nvCxnSpPr>
              <p:cNvPr id="287" name="Straight Connector 286"/>
              <p:cNvCxnSpPr/>
              <p:nvPr/>
            </p:nvCxnSpPr>
            <p:spPr>
              <a:xfrm>
                <a:off x="5521008" y="2682914"/>
                <a:ext cx="0" cy="1104062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57150" cap="flat" cmpd="sng" algn="ctr">
                <a:solidFill>
                  <a:schemeClr val="accent2">
                    <a:alpha val="50000"/>
                  </a:schemeClr>
                </a:solidFill>
                <a:prstDash val="solid"/>
                <a:miter lim="800000"/>
                <a:headEnd type="none" w="med" len="med"/>
                <a:tailEnd type="arrow" w="sm" len="sm"/>
              </a:ln>
              <a:effectLst/>
            </p:spPr>
          </p:cxnSp>
          <p:sp>
            <p:nvSpPr>
              <p:cNvPr id="288" name="Rectangle 287"/>
              <p:cNvSpPr/>
              <p:nvPr/>
            </p:nvSpPr>
            <p:spPr>
              <a:xfrm>
                <a:off x="5345312" y="3721719"/>
                <a:ext cx="361885" cy="673580"/>
              </a:xfrm>
              <a:prstGeom prst="rect">
                <a:avLst/>
              </a:prstGeom>
              <a:solidFill>
                <a:srgbClr val="FF0000">
                  <a:alpha val="26000"/>
                </a:srgbClr>
              </a:solidFill>
              <a:ln w="12700" cap="rnd" cmpd="sng" algn="ctr">
                <a:noFill/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  <p:grpSp>
          <p:nvGrpSpPr>
            <p:cNvPr id="278" name="Group 277"/>
            <p:cNvGrpSpPr/>
            <p:nvPr/>
          </p:nvGrpSpPr>
          <p:grpSpPr>
            <a:xfrm>
              <a:off x="4609222" y="2676227"/>
              <a:ext cx="361885" cy="1712385"/>
              <a:chOff x="5345312" y="2682914"/>
              <a:chExt cx="361885" cy="1712385"/>
            </a:xfrm>
          </p:grpSpPr>
          <p:cxnSp>
            <p:nvCxnSpPr>
              <p:cNvPr id="285" name="Straight Connector 284"/>
              <p:cNvCxnSpPr/>
              <p:nvPr/>
            </p:nvCxnSpPr>
            <p:spPr>
              <a:xfrm>
                <a:off x="5521008" y="2682914"/>
                <a:ext cx="0" cy="1104062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57150" cap="flat" cmpd="sng" algn="ctr">
                <a:solidFill>
                  <a:schemeClr val="accent2">
                    <a:alpha val="50000"/>
                  </a:schemeClr>
                </a:solidFill>
                <a:prstDash val="solid"/>
                <a:miter lim="800000"/>
                <a:headEnd type="none" w="med" len="med"/>
                <a:tailEnd type="arrow" w="sm" len="sm"/>
              </a:ln>
              <a:effectLst/>
            </p:spPr>
          </p:cxnSp>
          <p:sp>
            <p:nvSpPr>
              <p:cNvPr id="286" name="Rectangle 285"/>
              <p:cNvSpPr/>
              <p:nvPr/>
            </p:nvSpPr>
            <p:spPr>
              <a:xfrm>
                <a:off x="5345312" y="3721719"/>
                <a:ext cx="361885" cy="673580"/>
              </a:xfrm>
              <a:prstGeom prst="rect">
                <a:avLst/>
              </a:prstGeom>
              <a:solidFill>
                <a:srgbClr val="FF0000">
                  <a:alpha val="26000"/>
                </a:srgbClr>
              </a:solidFill>
              <a:ln w="12700" cap="rnd" cmpd="sng" algn="ctr">
                <a:noFill/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  <p:grpSp>
          <p:nvGrpSpPr>
            <p:cNvPr id="279" name="Group 278"/>
            <p:cNvGrpSpPr/>
            <p:nvPr/>
          </p:nvGrpSpPr>
          <p:grpSpPr>
            <a:xfrm>
              <a:off x="3859579" y="2676227"/>
              <a:ext cx="361885" cy="1712385"/>
              <a:chOff x="5345312" y="2682914"/>
              <a:chExt cx="361885" cy="1712385"/>
            </a:xfrm>
          </p:grpSpPr>
          <p:cxnSp>
            <p:nvCxnSpPr>
              <p:cNvPr id="283" name="Straight Connector 282"/>
              <p:cNvCxnSpPr/>
              <p:nvPr/>
            </p:nvCxnSpPr>
            <p:spPr>
              <a:xfrm>
                <a:off x="5521008" y="2682914"/>
                <a:ext cx="0" cy="1104062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57150" cap="flat" cmpd="sng" algn="ctr">
                <a:solidFill>
                  <a:schemeClr val="accent2">
                    <a:alpha val="50000"/>
                  </a:schemeClr>
                </a:solidFill>
                <a:prstDash val="solid"/>
                <a:miter lim="800000"/>
                <a:headEnd type="none" w="med" len="med"/>
                <a:tailEnd type="arrow" w="sm" len="sm"/>
              </a:ln>
              <a:effectLst/>
            </p:spPr>
          </p:cxnSp>
          <p:sp>
            <p:nvSpPr>
              <p:cNvPr id="284" name="Rectangle 283"/>
              <p:cNvSpPr/>
              <p:nvPr/>
            </p:nvSpPr>
            <p:spPr>
              <a:xfrm>
                <a:off x="5345312" y="3721719"/>
                <a:ext cx="361885" cy="673580"/>
              </a:xfrm>
              <a:prstGeom prst="rect">
                <a:avLst/>
              </a:prstGeom>
              <a:solidFill>
                <a:srgbClr val="FF0000">
                  <a:alpha val="26000"/>
                </a:srgbClr>
              </a:solidFill>
              <a:ln w="12700" cap="rnd" cmpd="sng" algn="ctr">
                <a:noFill/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  <p:grpSp>
          <p:nvGrpSpPr>
            <p:cNvPr id="280" name="Group 279" hidden="1"/>
            <p:cNvGrpSpPr/>
            <p:nvPr/>
          </p:nvGrpSpPr>
          <p:grpSpPr>
            <a:xfrm>
              <a:off x="3111558" y="2676227"/>
              <a:ext cx="361885" cy="1712385"/>
              <a:chOff x="5345312" y="2682914"/>
              <a:chExt cx="361885" cy="1712385"/>
            </a:xfrm>
          </p:grpSpPr>
          <p:cxnSp>
            <p:nvCxnSpPr>
              <p:cNvPr id="281" name="Straight Connector 280"/>
              <p:cNvCxnSpPr/>
              <p:nvPr/>
            </p:nvCxnSpPr>
            <p:spPr>
              <a:xfrm>
                <a:off x="5521008" y="2682914"/>
                <a:ext cx="0" cy="1104062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57150" cap="flat" cmpd="sng" algn="ctr">
                <a:solidFill>
                  <a:schemeClr val="accent2">
                    <a:alpha val="50000"/>
                  </a:schemeClr>
                </a:solidFill>
                <a:prstDash val="solid"/>
                <a:miter lim="800000"/>
                <a:headEnd type="none" w="med" len="med"/>
                <a:tailEnd type="arrow" w="sm" len="sm"/>
              </a:ln>
              <a:effectLst/>
            </p:spPr>
          </p:cxnSp>
          <p:sp>
            <p:nvSpPr>
              <p:cNvPr id="282" name="Rectangle 281"/>
              <p:cNvSpPr/>
              <p:nvPr/>
            </p:nvSpPr>
            <p:spPr>
              <a:xfrm>
                <a:off x="5345312" y="3721719"/>
                <a:ext cx="361885" cy="673580"/>
              </a:xfrm>
              <a:prstGeom prst="rect">
                <a:avLst/>
              </a:prstGeom>
              <a:solidFill>
                <a:srgbClr val="FF0000">
                  <a:alpha val="26000"/>
                </a:srgbClr>
              </a:solidFill>
              <a:ln w="12700" cap="rnd" cmpd="sng" algn="ctr">
                <a:noFill/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</p:grpSp>
      <p:grpSp>
        <p:nvGrpSpPr>
          <p:cNvPr id="289" name="not full pre"/>
          <p:cNvGrpSpPr/>
          <p:nvPr/>
        </p:nvGrpSpPr>
        <p:grpSpPr>
          <a:xfrm>
            <a:off x="1103793" y="2754491"/>
            <a:ext cx="4289778" cy="1673441"/>
            <a:chOff x="1421928" y="2527617"/>
            <a:chExt cx="4289778" cy="1673441"/>
          </a:xfrm>
        </p:grpSpPr>
        <p:sp>
          <p:nvSpPr>
            <p:cNvPr id="290" name="Arc 289"/>
            <p:cNvSpPr/>
            <p:nvPr/>
          </p:nvSpPr>
          <p:spPr>
            <a:xfrm rot="12607753" flipV="1">
              <a:off x="2086017" y="3414706"/>
              <a:ext cx="3625689" cy="786352"/>
            </a:xfrm>
            <a:prstGeom prst="arc">
              <a:avLst>
                <a:gd name="adj1" fmla="val 15399533"/>
                <a:gd name="adj2" fmla="val 21093682"/>
              </a:avLst>
            </a:prstGeom>
            <a:ln w="34925" cap="rnd">
              <a:solidFill>
                <a:schemeClr val="tx1"/>
              </a:solidFill>
              <a:headEnd type="arrow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1" name="TextBox 290"/>
            <p:cNvSpPr txBox="1"/>
            <p:nvPr/>
          </p:nvSpPr>
          <p:spPr>
            <a:xfrm>
              <a:off x="1421928" y="2527617"/>
              <a:ext cx="134652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Not fully</a:t>
              </a:r>
              <a:br>
                <a:rPr lang="en-US" sz="2000" dirty="0" smtClean="0"/>
              </a:br>
              <a:r>
                <a:rPr lang="en-US" sz="2000" dirty="0" smtClean="0"/>
                <a:t>precharged</a:t>
              </a:r>
            </a:p>
          </p:txBody>
        </p:sp>
      </p:grpSp>
      <p:grpSp>
        <p:nvGrpSpPr>
          <p:cNvPr id="48" name="row2"/>
          <p:cNvGrpSpPr/>
          <p:nvPr/>
        </p:nvGrpSpPr>
        <p:grpSpPr>
          <a:xfrm>
            <a:off x="3111558" y="2741649"/>
            <a:ext cx="2619259" cy="470357"/>
            <a:chOff x="5942092" y="3715032"/>
            <a:chExt cx="2619259" cy="470357"/>
          </a:xfrm>
        </p:grpSpPr>
        <p:sp>
          <p:nvSpPr>
            <p:cNvPr id="292" name="1"/>
            <p:cNvSpPr txBox="1"/>
            <p:nvPr/>
          </p:nvSpPr>
          <p:spPr>
            <a:xfrm>
              <a:off x="8171501" y="3715032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latin typeface="Arial Black" panose="020B0A04020102020204" pitchFamily="34" charset="0"/>
                </a:rPr>
                <a:t>0</a:t>
              </a:r>
              <a:endParaRPr lang="en-US" sz="2400" dirty="0">
                <a:latin typeface="Arial Black" panose="020B0A04020102020204" pitchFamily="34" charset="0"/>
              </a:endParaRPr>
            </a:p>
          </p:txBody>
        </p:sp>
        <p:sp>
          <p:nvSpPr>
            <p:cNvPr id="293" name="1"/>
            <p:cNvSpPr txBox="1"/>
            <p:nvPr/>
          </p:nvSpPr>
          <p:spPr>
            <a:xfrm>
              <a:off x="7431788" y="3719320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latin typeface="Arial Black" panose="020B0A04020102020204" pitchFamily="34" charset="0"/>
                </a:rPr>
                <a:t>0</a:t>
              </a:r>
              <a:endParaRPr lang="en-US" sz="2400" dirty="0">
                <a:latin typeface="Arial Black" panose="020B0A04020102020204" pitchFamily="34" charset="0"/>
              </a:endParaRPr>
            </a:p>
          </p:txBody>
        </p:sp>
        <p:sp>
          <p:nvSpPr>
            <p:cNvPr id="294" name="1"/>
            <p:cNvSpPr txBox="1"/>
            <p:nvPr/>
          </p:nvSpPr>
          <p:spPr>
            <a:xfrm>
              <a:off x="6692079" y="3723724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latin typeface="Arial Black" panose="020B0A04020102020204" pitchFamily="34" charset="0"/>
                </a:rPr>
                <a:t>0</a:t>
              </a:r>
              <a:endParaRPr lang="en-US" sz="2400" dirty="0">
                <a:latin typeface="Arial Black" panose="020B0A04020102020204" pitchFamily="34" charset="0"/>
              </a:endParaRPr>
            </a:p>
          </p:txBody>
        </p:sp>
        <p:sp>
          <p:nvSpPr>
            <p:cNvPr id="295" name="1"/>
            <p:cNvSpPr txBox="1"/>
            <p:nvPr/>
          </p:nvSpPr>
          <p:spPr>
            <a:xfrm>
              <a:off x="5942092" y="3717729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latin typeface="Arial Black" panose="020B0A04020102020204" pitchFamily="34" charset="0"/>
                </a:rPr>
                <a:t>0</a:t>
              </a:r>
              <a:endParaRPr lang="en-US" sz="2400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297" name="act BL row 2"/>
          <p:cNvGrpSpPr/>
          <p:nvPr/>
        </p:nvGrpSpPr>
        <p:grpSpPr>
          <a:xfrm>
            <a:off x="3117965" y="3102768"/>
            <a:ext cx="2595639" cy="1293107"/>
            <a:chOff x="3111558" y="3095505"/>
            <a:chExt cx="2595639" cy="1293107"/>
          </a:xfrm>
        </p:grpSpPr>
        <p:grpSp>
          <p:nvGrpSpPr>
            <p:cNvPr id="298" name="Group 297"/>
            <p:cNvGrpSpPr/>
            <p:nvPr/>
          </p:nvGrpSpPr>
          <p:grpSpPr>
            <a:xfrm>
              <a:off x="5345312" y="3095505"/>
              <a:ext cx="361885" cy="1293107"/>
              <a:chOff x="5345312" y="3102192"/>
              <a:chExt cx="361885" cy="1293107"/>
            </a:xfrm>
          </p:grpSpPr>
          <p:cxnSp>
            <p:nvCxnSpPr>
              <p:cNvPr id="308" name="Straight Connector 307"/>
              <p:cNvCxnSpPr/>
              <p:nvPr/>
            </p:nvCxnSpPr>
            <p:spPr>
              <a:xfrm>
                <a:off x="5521008" y="3102192"/>
                <a:ext cx="0" cy="684784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57150" cap="flat" cmpd="sng" algn="ctr">
                <a:solidFill>
                  <a:schemeClr val="accent2"/>
                </a:solidFill>
                <a:prstDash val="solid"/>
                <a:miter lim="800000"/>
                <a:headEnd type="none" w="med" len="med"/>
                <a:tailEnd type="arrow" w="sm" len="sm"/>
              </a:ln>
              <a:effectLst/>
            </p:spPr>
          </p:cxnSp>
          <p:sp>
            <p:nvSpPr>
              <p:cNvPr id="309" name="Rectangle 308"/>
              <p:cNvSpPr/>
              <p:nvPr/>
            </p:nvSpPr>
            <p:spPr>
              <a:xfrm>
                <a:off x="5345312" y="3721719"/>
                <a:ext cx="361885" cy="673580"/>
              </a:xfrm>
              <a:prstGeom prst="rect">
                <a:avLst/>
              </a:prstGeom>
              <a:solidFill>
                <a:srgbClr val="FF0000">
                  <a:alpha val="49000"/>
                </a:srgbClr>
              </a:solidFill>
              <a:ln w="12700" cap="rnd" cmpd="sng" algn="ctr">
                <a:noFill/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  <p:grpSp>
          <p:nvGrpSpPr>
            <p:cNvPr id="299" name="Group 298"/>
            <p:cNvGrpSpPr/>
            <p:nvPr/>
          </p:nvGrpSpPr>
          <p:grpSpPr>
            <a:xfrm>
              <a:off x="4609222" y="3132504"/>
              <a:ext cx="361885" cy="1256108"/>
              <a:chOff x="5345312" y="3139191"/>
              <a:chExt cx="361885" cy="1256108"/>
            </a:xfrm>
          </p:grpSpPr>
          <p:cxnSp>
            <p:nvCxnSpPr>
              <p:cNvPr id="306" name="Straight Connector 305"/>
              <p:cNvCxnSpPr/>
              <p:nvPr/>
            </p:nvCxnSpPr>
            <p:spPr>
              <a:xfrm>
                <a:off x="5521008" y="3139191"/>
                <a:ext cx="0" cy="647785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57150" cap="flat" cmpd="sng" algn="ctr">
                <a:solidFill>
                  <a:srgbClr val="FF0000"/>
                </a:solidFill>
                <a:prstDash val="solid"/>
                <a:miter lim="800000"/>
                <a:headEnd type="none" w="med" len="med"/>
                <a:tailEnd type="arrow" w="sm" len="sm"/>
              </a:ln>
              <a:effectLst/>
            </p:spPr>
          </p:cxnSp>
          <p:sp>
            <p:nvSpPr>
              <p:cNvPr id="307" name="Rectangle 306"/>
              <p:cNvSpPr/>
              <p:nvPr/>
            </p:nvSpPr>
            <p:spPr>
              <a:xfrm>
                <a:off x="5345312" y="3721719"/>
                <a:ext cx="361885" cy="673580"/>
              </a:xfrm>
              <a:prstGeom prst="rect">
                <a:avLst/>
              </a:prstGeom>
              <a:solidFill>
                <a:srgbClr val="FF0000">
                  <a:alpha val="49000"/>
                </a:srgbClr>
              </a:solidFill>
              <a:ln w="12700" cap="rnd" cmpd="sng" algn="ctr">
                <a:noFill/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  <p:grpSp>
          <p:nvGrpSpPr>
            <p:cNvPr id="300" name="Group 299"/>
            <p:cNvGrpSpPr/>
            <p:nvPr/>
          </p:nvGrpSpPr>
          <p:grpSpPr>
            <a:xfrm>
              <a:off x="3859579" y="3106136"/>
              <a:ext cx="361885" cy="1282476"/>
              <a:chOff x="5345312" y="3112823"/>
              <a:chExt cx="361885" cy="1282476"/>
            </a:xfrm>
          </p:grpSpPr>
          <p:cxnSp>
            <p:nvCxnSpPr>
              <p:cNvPr id="304" name="Straight Connector 303"/>
              <p:cNvCxnSpPr/>
              <p:nvPr/>
            </p:nvCxnSpPr>
            <p:spPr>
              <a:xfrm>
                <a:off x="5521008" y="3112823"/>
                <a:ext cx="0" cy="674153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57150" cap="flat" cmpd="sng" algn="ctr">
                <a:solidFill>
                  <a:srgbClr val="FF0000"/>
                </a:solidFill>
                <a:prstDash val="solid"/>
                <a:miter lim="800000"/>
                <a:headEnd type="none" w="med" len="med"/>
                <a:tailEnd type="arrow" w="sm" len="sm"/>
              </a:ln>
              <a:effectLst/>
            </p:spPr>
          </p:cxnSp>
          <p:sp>
            <p:nvSpPr>
              <p:cNvPr id="305" name="Rectangle 304"/>
              <p:cNvSpPr/>
              <p:nvPr/>
            </p:nvSpPr>
            <p:spPr>
              <a:xfrm>
                <a:off x="5345312" y="3721719"/>
                <a:ext cx="361885" cy="673580"/>
              </a:xfrm>
              <a:prstGeom prst="rect">
                <a:avLst/>
              </a:prstGeom>
              <a:solidFill>
                <a:srgbClr val="FF0000">
                  <a:alpha val="49000"/>
                </a:srgbClr>
              </a:solidFill>
              <a:ln w="12700" cap="rnd" cmpd="sng" algn="ctr">
                <a:noFill/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  <p:grpSp>
          <p:nvGrpSpPr>
            <p:cNvPr id="301" name="Group 300"/>
            <p:cNvGrpSpPr/>
            <p:nvPr/>
          </p:nvGrpSpPr>
          <p:grpSpPr>
            <a:xfrm>
              <a:off x="3111558" y="3095505"/>
              <a:ext cx="361885" cy="1293107"/>
              <a:chOff x="5345312" y="3102192"/>
              <a:chExt cx="361885" cy="1293107"/>
            </a:xfrm>
          </p:grpSpPr>
          <p:cxnSp>
            <p:nvCxnSpPr>
              <p:cNvPr id="302" name="Straight Connector 301"/>
              <p:cNvCxnSpPr/>
              <p:nvPr/>
            </p:nvCxnSpPr>
            <p:spPr>
              <a:xfrm>
                <a:off x="5521008" y="3102192"/>
                <a:ext cx="0" cy="684784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57150" cap="flat" cmpd="sng" algn="ctr">
                <a:solidFill>
                  <a:schemeClr val="accent2"/>
                </a:solidFill>
                <a:prstDash val="solid"/>
                <a:miter lim="800000"/>
                <a:headEnd type="none" w="med" len="med"/>
                <a:tailEnd type="arrow" w="sm" len="sm"/>
              </a:ln>
              <a:effectLst/>
            </p:spPr>
          </p:cxnSp>
          <p:sp>
            <p:nvSpPr>
              <p:cNvPr id="303" name="Rectangle 302"/>
              <p:cNvSpPr/>
              <p:nvPr/>
            </p:nvSpPr>
            <p:spPr>
              <a:xfrm>
                <a:off x="5345312" y="3721719"/>
                <a:ext cx="361885" cy="673580"/>
              </a:xfrm>
              <a:prstGeom prst="rect">
                <a:avLst/>
              </a:prstGeom>
              <a:solidFill>
                <a:srgbClr val="FF0000">
                  <a:alpha val="49000"/>
                </a:srgbClr>
              </a:solidFill>
              <a:ln w="12700" cap="rnd" cmpd="sng" algn="ctr">
                <a:noFill/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</p:grpSp>
      <p:sp>
        <p:nvSpPr>
          <p:cNvPr id="115" name="second read ?"/>
          <p:cNvSpPr txBox="1"/>
          <p:nvPr/>
        </p:nvSpPr>
        <p:spPr>
          <a:xfrm>
            <a:off x="3126424" y="3824500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116" name="second read ?"/>
          <p:cNvSpPr txBox="1"/>
          <p:nvPr/>
        </p:nvSpPr>
        <p:spPr>
          <a:xfrm>
            <a:off x="5355154" y="3822165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 Black" panose="020B0A04020102020204" pitchFamily="34" charset="0"/>
              </a:rPr>
              <a:t>0</a:t>
            </a:r>
          </a:p>
        </p:txBody>
      </p:sp>
      <p:grpSp>
        <p:nvGrpSpPr>
          <p:cNvPr id="111" name="trcd"/>
          <p:cNvGrpSpPr/>
          <p:nvPr/>
        </p:nvGrpSpPr>
        <p:grpSpPr>
          <a:xfrm>
            <a:off x="2572595" y="4884653"/>
            <a:ext cx="2206373" cy="523220"/>
            <a:chOff x="2578103" y="5971289"/>
            <a:chExt cx="2827616" cy="716622"/>
          </a:xfrm>
        </p:grpSpPr>
        <p:cxnSp>
          <p:nvCxnSpPr>
            <p:cNvPr id="117" name="act line"/>
            <p:cNvCxnSpPr/>
            <p:nvPr/>
          </p:nvCxnSpPr>
          <p:spPr>
            <a:xfrm flipV="1">
              <a:off x="2578103" y="5977596"/>
              <a:ext cx="0" cy="573784"/>
            </a:xfrm>
            <a:prstGeom prst="line">
              <a:avLst/>
            </a:prstGeom>
            <a:ln w="19050" cap="rnd">
              <a:solidFill>
                <a:srgbClr val="064FBA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read line"/>
            <p:cNvCxnSpPr/>
            <p:nvPr/>
          </p:nvCxnSpPr>
          <p:spPr>
            <a:xfrm flipV="1">
              <a:off x="5405719" y="5977596"/>
              <a:ext cx="0" cy="573784"/>
            </a:xfrm>
            <a:prstGeom prst="line">
              <a:avLst/>
            </a:prstGeom>
            <a:ln w="19050" cap="rnd">
              <a:solidFill>
                <a:srgbClr val="064FBA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9" name="trcd"/>
            <p:cNvGrpSpPr/>
            <p:nvPr/>
          </p:nvGrpSpPr>
          <p:grpSpPr>
            <a:xfrm>
              <a:off x="2578103" y="5971289"/>
              <a:ext cx="2827616" cy="716622"/>
              <a:chOff x="1586169" y="3336032"/>
              <a:chExt cx="2827616" cy="716622"/>
            </a:xfrm>
          </p:grpSpPr>
          <p:sp>
            <p:nvSpPr>
              <p:cNvPr id="123" name="src row buffer"/>
              <p:cNvSpPr/>
              <p:nvPr/>
            </p:nvSpPr>
            <p:spPr>
              <a:xfrm>
                <a:off x="1586169" y="3468869"/>
                <a:ext cx="2827616" cy="423121"/>
              </a:xfrm>
              <a:prstGeom prst="rect">
                <a:avLst/>
              </a:prstGeom>
              <a:solidFill>
                <a:schemeClr val="bg1">
                  <a:lumMod val="85000"/>
                  <a:alpha val="70000"/>
                </a:schemeClr>
              </a:solidFill>
              <a:ln w="12700" cap="rnd" cmpd="sng" algn="ctr">
                <a:noFill/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124" name="TextBox 123"/>
              <p:cNvSpPr txBox="1"/>
              <p:nvPr/>
            </p:nvSpPr>
            <p:spPr>
              <a:xfrm>
                <a:off x="2528429" y="3336032"/>
                <a:ext cx="902275" cy="7166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dirty="0" err="1" smtClean="0">
                    <a:solidFill>
                      <a:srgbClr val="064FBA"/>
                    </a:solidFill>
                    <a:latin typeface="+mj-lt"/>
                    <a:cs typeface="Tw Cen MT"/>
                  </a:rPr>
                  <a:t>tRP</a:t>
                </a:r>
                <a:endParaRPr lang="en-US" sz="2800" dirty="0">
                  <a:solidFill>
                    <a:srgbClr val="064FBA"/>
                  </a:solidFill>
                  <a:latin typeface="+mj-lt"/>
                  <a:cs typeface="Tw Cen M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467249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3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3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 animBg="1"/>
      <p:bldP spid="74" grpId="0" animBg="1"/>
      <p:bldP spid="248" grpId="0"/>
      <p:bldP spid="115" grpId="0"/>
      <p:bldP spid="1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Variation in Precharge </a:t>
            </a:r>
            <a:r>
              <a:rPr lang="en-US" dirty="0"/>
              <a:t>Errors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828800"/>
            <a:ext cx="8534400" cy="3150297"/>
          </a:xfrm>
          <a:prstGeom prst="rect">
            <a:avLst/>
          </a:prstGeom>
        </p:spPr>
      </p:pic>
      <p:sp>
        <p:nvSpPr>
          <p:cNvPr id="6" name="Curtain1"/>
          <p:cNvSpPr/>
          <p:nvPr/>
        </p:nvSpPr>
        <p:spPr>
          <a:xfrm>
            <a:off x="1557327" y="2057400"/>
            <a:ext cx="2786072" cy="1828800"/>
          </a:xfrm>
          <a:prstGeom prst="rect">
            <a:avLst/>
          </a:prstGeom>
          <a:solidFill>
            <a:srgbClr val="CD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Curtain2"/>
          <p:cNvSpPr/>
          <p:nvPr/>
        </p:nvSpPr>
        <p:spPr>
          <a:xfrm>
            <a:off x="4343400" y="2057400"/>
            <a:ext cx="4495799" cy="1828800"/>
          </a:xfrm>
          <a:prstGeom prst="rect">
            <a:avLst/>
          </a:prstGeom>
          <a:solidFill>
            <a:srgbClr val="CD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no error"/>
          <p:cNvGrpSpPr/>
          <p:nvPr/>
        </p:nvGrpSpPr>
        <p:grpSpPr>
          <a:xfrm>
            <a:off x="1557326" y="1643270"/>
            <a:ext cx="2786073" cy="2242930"/>
            <a:chOff x="1557326" y="1186883"/>
            <a:chExt cx="2786075" cy="2991417"/>
          </a:xfrm>
        </p:grpSpPr>
        <p:sp>
          <p:nvSpPr>
            <p:cNvPr id="9" name="noerr box"/>
            <p:cNvSpPr/>
            <p:nvPr/>
          </p:nvSpPr>
          <p:spPr>
            <a:xfrm>
              <a:off x="1557326" y="1739212"/>
              <a:ext cx="2786075" cy="2439088"/>
            </a:xfrm>
            <a:prstGeom prst="rect">
              <a:avLst/>
            </a:prstGeom>
            <a:solidFill>
              <a:schemeClr val="accent3">
                <a:lumMod val="75000"/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907695" y="1186883"/>
              <a:ext cx="2059092" cy="6157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chemeClr val="accent3">
                      <a:lumMod val="75000"/>
                    </a:schemeClr>
                  </a:solidFill>
                </a:rPr>
                <a:t>No PRE Errors</a:t>
              </a:r>
              <a:endParaRPr lang="en-US" sz="2400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</p:grpSp>
      <p:grpSp>
        <p:nvGrpSpPr>
          <p:cNvPr id="11" name="few slow"/>
          <p:cNvGrpSpPr/>
          <p:nvPr/>
        </p:nvGrpSpPr>
        <p:grpSpPr>
          <a:xfrm>
            <a:off x="4648200" y="3195267"/>
            <a:ext cx="2581569" cy="611832"/>
            <a:chOff x="4614871" y="3807767"/>
            <a:chExt cx="2581569" cy="611832"/>
          </a:xfrm>
        </p:grpSpPr>
        <p:sp>
          <p:nvSpPr>
            <p:cNvPr id="12" name="First"/>
            <p:cNvSpPr/>
            <p:nvPr/>
          </p:nvSpPr>
          <p:spPr>
            <a:xfrm>
              <a:off x="4614871" y="3807767"/>
              <a:ext cx="990600" cy="611832"/>
            </a:xfrm>
            <a:prstGeom prst="ellipse">
              <a:avLst/>
            </a:prstGeom>
            <a:noFill/>
            <a:ln w="19050">
              <a:solidFill>
                <a:srgbClr val="6EAE3F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631716" y="3807767"/>
              <a:ext cx="15647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chemeClr val="accent3">
                      <a:lumMod val="75000"/>
                    </a:schemeClr>
                  </a:solidFill>
                </a:rPr>
                <a:t>Few errors</a:t>
              </a:r>
              <a:endParaRPr lang="en-US" sz="2400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2133600" y="1206182"/>
            <a:ext cx="4994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Results from 4000 rounds over 240 chips</a:t>
            </a:r>
            <a:endParaRPr lang="en-US" sz="2400" i="1" dirty="0"/>
          </a:p>
        </p:txBody>
      </p:sp>
      <p:grpSp>
        <p:nvGrpSpPr>
          <p:cNvPr id="17" name="not working"/>
          <p:cNvGrpSpPr/>
          <p:nvPr/>
        </p:nvGrpSpPr>
        <p:grpSpPr>
          <a:xfrm>
            <a:off x="5839948" y="1853377"/>
            <a:ext cx="2999252" cy="1028194"/>
            <a:chOff x="5839948" y="1853377"/>
            <a:chExt cx="2999252" cy="1028194"/>
          </a:xfrm>
        </p:grpSpPr>
        <p:sp>
          <p:nvSpPr>
            <p:cNvPr id="15" name="First"/>
            <p:cNvSpPr/>
            <p:nvPr/>
          </p:nvSpPr>
          <p:spPr>
            <a:xfrm>
              <a:off x="5839948" y="1853377"/>
              <a:ext cx="2999252" cy="611832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355746" y="2419906"/>
              <a:ext cx="192783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FF0000"/>
                  </a:solidFill>
                </a:rPr>
                <a:t>Rife w/ errors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8" name="Content Placeholder 2"/>
          <p:cNvSpPr txBox="1">
            <a:spLocks/>
          </p:cNvSpPr>
          <p:nvPr/>
        </p:nvSpPr>
        <p:spPr>
          <a:xfrm>
            <a:off x="1828800" y="5133067"/>
            <a:ext cx="6629400" cy="1069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>
                <a:solidFill>
                  <a:schemeClr val="tx2"/>
                </a:solidFill>
              </a:rPr>
              <a:t>Different </a:t>
            </a:r>
            <a:r>
              <a:rPr lang="en-US" smtClean="0">
                <a:solidFill>
                  <a:schemeClr val="tx2"/>
                </a:solidFill>
              </a:rPr>
              <a:t>characteristics across </a:t>
            </a:r>
            <a:r>
              <a:rPr lang="en-US" dirty="0" smtClean="0">
                <a:solidFill>
                  <a:schemeClr val="tx2"/>
                </a:solidFill>
              </a:rPr>
              <a:t>DIMMs</a:t>
            </a:r>
            <a:endParaRPr lang="en-US" dirty="0">
              <a:solidFill>
                <a:schemeClr val="tx2"/>
              </a:solidFill>
            </a:endParaRP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u="sng" dirty="0" smtClean="0">
              <a:solidFill>
                <a:schemeClr val="tx2"/>
              </a:solidFill>
            </a:endParaRPr>
          </a:p>
        </p:txBody>
      </p:sp>
      <p:sp>
        <p:nvSpPr>
          <p:cNvPr id="19" name="banner"/>
          <p:cNvSpPr/>
          <p:nvPr/>
        </p:nvSpPr>
        <p:spPr>
          <a:xfrm>
            <a:off x="0" y="5260187"/>
            <a:ext cx="9144000" cy="112301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Modern DRAM chips exhibit </a:t>
            </a:r>
            <a:r>
              <a:rPr lang="en-US" sz="3200" b="1" dirty="0" smtClean="0">
                <a:solidFill>
                  <a:schemeClr val="bg1"/>
                </a:solidFill>
              </a:rPr>
              <a:t/>
            </a:r>
            <a:br>
              <a:rPr lang="en-US" sz="3200" b="1" dirty="0" smtClean="0">
                <a:solidFill>
                  <a:schemeClr val="bg1"/>
                </a:solidFill>
              </a:rPr>
            </a:br>
            <a:r>
              <a:rPr lang="en-US" sz="3200" b="1" dirty="0" smtClean="0">
                <a:solidFill>
                  <a:schemeClr val="bg1"/>
                </a:solidFill>
              </a:rPr>
              <a:t>significant </a:t>
            </a:r>
            <a:r>
              <a:rPr lang="en-US" sz="3200" b="1" dirty="0">
                <a:solidFill>
                  <a:schemeClr val="bg1"/>
                </a:solidFill>
              </a:rPr>
              <a:t>variation in </a:t>
            </a:r>
            <a:r>
              <a:rPr lang="en-US" sz="3200" b="1" dirty="0" smtClean="0">
                <a:solidFill>
                  <a:schemeClr val="bg1"/>
                </a:solidFill>
              </a:rPr>
              <a:t>precharge </a:t>
            </a:r>
            <a:r>
              <a:rPr lang="en-US" sz="3200" b="1" dirty="0">
                <a:solidFill>
                  <a:schemeClr val="bg1"/>
                </a:solidFill>
              </a:rPr>
              <a:t>latency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716086" y="1982393"/>
            <a:ext cx="1191609" cy="2822317"/>
            <a:chOff x="785207" y="2543660"/>
            <a:chExt cx="1191609" cy="2822317"/>
          </a:xfrm>
        </p:grpSpPr>
        <p:sp>
          <p:nvSpPr>
            <p:cNvPr id="22" name="TextBox 21"/>
            <p:cNvSpPr txBox="1"/>
            <p:nvPr/>
          </p:nvSpPr>
          <p:spPr>
            <a:xfrm>
              <a:off x="785207" y="4534980"/>
              <a:ext cx="119160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13.1ns</a:t>
              </a:r>
            </a:p>
            <a:p>
              <a:pPr algn="ctr"/>
              <a:r>
                <a:rPr lang="en-US" sz="24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s</a:t>
              </a:r>
              <a:r>
                <a:rPr lang="en-US" sz="24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tandard</a:t>
              </a:r>
              <a:endParaRPr lang="en-US" sz="24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cxnSp>
          <p:nvCxnSpPr>
            <p:cNvPr id="23" name="Straight Connector 22"/>
            <p:cNvCxnSpPr/>
            <p:nvPr/>
          </p:nvCxnSpPr>
          <p:spPr>
            <a:xfrm flipV="1">
              <a:off x="1600202" y="2543660"/>
              <a:ext cx="1" cy="1932162"/>
            </a:xfrm>
            <a:prstGeom prst="line">
              <a:avLst/>
            </a:prstGeom>
            <a:ln w="34925" cap="rnd">
              <a:solidFill>
                <a:schemeClr val="tx1">
                  <a:lumMod val="50000"/>
                  <a:lumOff val="50000"/>
                </a:schemeClr>
              </a:solidFill>
              <a:prstDash val="sys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4388096" y="1519535"/>
            <a:ext cx="1715278" cy="1210799"/>
            <a:chOff x="4246612" y="3208800"/>
            <a:chExt cx="1715278" cy="1210799"/>
          </a:xfrm>
        </p:grpSpPr>
        <p:sp>
          <p:nvSpPr>
            <p:cNvPr id="25" name="First"/>
            <p:cNvSpPr/>
            <p:nvPr/>
          </p:nvSpPr>
          <p:spPr>
            <a:xfrm>
              <a:off x="4538671" y="3657600"/>
              <a:ext cx="947731" cy="761999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246612" y="3208800"/>
              <a:ext cx="17152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FF0000"/>
                  </a:solidFill>
                </a:rPr>
                <a:t>Many errors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59824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3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8" grpId="0" uiExpand="1" build="p"/>
      <p:bldP spid="1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Spatial </a:t>
            </a:r>
            <a:r>
              <a:rPr lang="en-US" dirty="0"/>
              <a:t>Locality of </a:t>
            </a:r>
            <a:r>
              <a:rPr lang="en-US" dirty="0" smtClean="0"/>
              <a:t>Precharge </a:t>
            </a:r>
            <a:r>
              <a:rPr lang="en-US" dirty="0"/>
              <a:t>Errors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371600"/>
            <a:ext cx="5943600" cy="4026791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7" name="noerr box"/>
          <p:cNvSpPr/>
          <p:nvPr/>
        </p:nvSpPr>
        <p:spPr>
          <a:xfrm>
            <a:off x="2438400" y="3810000"/>
            <a:ext cx="3657600" cy="457200"/>
          </a:xfrm>
          <a:prstGeom prst="rect">
            <a:avLst/>
          </a:prstGeom>
          <a:solidFill>
            <a:srgbClr val="FF0000">
              <a:alpha val="1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noerr box"/>
          <p:cNvSpPr/>
          <p:nvPr/>
        </p:nvSpPr>
        <p:spPr>
          <a:xfrm>
            <a:off x="2438400" y="1752600"/>
            <a:ext cx="3670300" cy="685800"/>
          </a:xfrm>
          <a:prstGeom prst="rect">
            <a:avLst/>
          </a:prstGeom>
          <a:solidFill>
            <a:srgbClr val="FF0000">
              <a:alpha val="1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banner"/>
          <p:cNvSpPr/>
          <p:nvPr/>
        </p:nvSpPr>
        <p:spPr>
          <a:xfrm>
            <a:off x="0" y="5260187"/>
            <a:ext cx="9144000" cy="112301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Precharge errors are concentrated </a:t>
            </a:r>
            <a:br>
              <a:rPr lang="en-US" sz="3200" b="1" dirty="0" smtClean="0">
                <a:solidFill>
                  <a:schemeClr val="bg1"/>
                </a:solidFill>
              </a:rPr>
            </a:br>
            <a:r>
              <a:rPr lang="en-US" sz="3200" b="1" dirty="0" smtClean="0">
                <a:solidFill>
                  <a:schemeClr val="bg1"/>
                </a:solidFill>
              </a:rPr>
              <a:t>at certain rows of cells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73767" y="1216967"/>
            <a:ext cx="32095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One DIMM @ </a:t>
            </a:r>
            <a:r>
              <a:rPr lang="en-US" sz="2400" i="1" dirty="0" err="1" smtClean="0"/>
              <a:t>tRP</a:t>
            </a:r>
            <a:r>
              <a:rPr lang="en-US" sz="2400" i="1" dirty="0" smtClean="0"/>
              <a:t>=7.5ns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16059699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bg1">
                    <a:lumMod val="65000"/>
                  </a:schemeClr>
                </a:solidFill>
              </a:rPr>
              <a:t>Motivation and Goals</a:t>
            </a:r>
          </a:p>
          <a:p>
            <a:r>
              <a:rPr lang="en-US" sz="3600" dirty="0" smtClean="0">
                <a:solidFill>
                  <a:schemeClr val="bg1">
                    <a:lumMod val="65000"/>
                  </a:schemeClr>
                </a:solidFill>
              </a:rPr>
              <a:t>DRAM Background</a:t>
            </a:r>
            <a:endParaRPr lang="en-US" sz="36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sz="3600" dirty="0" smtClean="0">
                <a:solidFill>
                  <a:schemeClr val="bg1">
                    <a:lumMod val="65000"/>
                  </a:schemeClr>
                </a:solidFill>
              </a:rPr>
              <a:t>Experimental Methodology</a:t>
            </a:r>
          </a:p>
          <a:p>
            <a:r>
              <a:rPr lang="en-US" sz="3600" dirty="0" smtClean="0">
                <a:solidFill>
                  <a:schemeClr val="bg1">
                    <a:lumMod val="65000"/>
                  </a:schemeClr>
                </a:solidFill>
              </a:rPr>
              <a:t>Characterization Results</a:t>
            </a:r>
          </a:p>
          <a:p>
            <a:r>
              <a:rPr lang="en-US" sz="3600" dirty="0" smtClean="0">
                <a:solidFill>
                  <a:schemeClr val="accent3">
                    <a:lumMod val="50000"/>
                  </a:schemeClr>
                </a:solidFill>
              </a:rPr>
              <a:t>Mechanism: Flexible-Latency DRAM</a:t>
            </a:r>
          </a:p>
          <a:p>
            <a:r>
              <a:rPr lang="en-US" sz="3600" dirty="0" smtClean="0">
                <a:solidFill>
                  <a:schemeClr val="accent3">
                    <a:lumMod val="50000"/>
                  </a:schemeClr>
                </a:solidFill>
              </a:rPr>
              <a:t>Conclusion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818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Mechanism to Reduce DRAM Latency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b="1" dirty="0" smtClean="0"/>
              <a:t>Observations </a:t>
            </a:r>
          </a:p>
          <a:p>
            <a:pPr lvl="1">
              <a:lnSpc>
                <a:spcPct val="110000"/>
              </a:lnSpc>
            </a:pPr>
            <a:r>
              <a:rPr lang="en-US" dirty="0" smtClean="0"/>
              <a:t>DRAM </a:t>
            </a:r>
            <a:r>
              <a:rPr lang="en-US" dirty="0"/>
              <a:t>t</a:t>
            </a:r>
            <a:r>
              <a:rPr lang="en-US" dirty="0" smtClean="0"/>
              <a:t>iming errors are concentrated on certain regions</a:t>
            </a:r>
          </a:p>
          <a:p>
            <a:pPr lvl="1">
              <a:lnSpc>
                <a:spcPct val="110000"/>
              </a:lnSpc>
            </a:pPr>
            <a:r>
              <a:rPr lang="en-US" dirty="0" smtClean="0"/>
              <a:t>All cells operate without errors at 10ns </a:t>
            </a:r>
            <a:r>
              <a:rPr lang="en-US" dirty="0" err="1" smtClean="0"/>
              <a:t>tRCD</a:t>
            </a:r>
            <a:r>
              <a:rPr lang="en-US" dirty="0" smtClean="0"/>
              <a:t> and </a:t>
            </a:r>
            <a:r>
              <a:rPr lang="en-US" dirty="0" err="1" smtClean="0"/>
              <a:t>tRP</a:t>
            </a:r>
            <a:endParaRPr lang="en-US" dirty="0" smtClean="0"/>
          </a:p>
          <a:p>
            <a:pPr lvl="1">
              <a:lnSpc>
                <a:spcPct val="110000"/>
              </a:lnSpc>
            </a:pPr>
            <a:endParaRPr lang="en-US" sz="1000" dirty="0" smtClean="0"/>
          </a:p>
          <a:p>
            <a:pPr>
              <a:lnSpc>
                <a:spcPct val="110000"/>
              </a:lnSpc>
            </a:pP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Flexible-</a:t>
            </a:r>
            <a:r>
              <a:rPr lang="en-US" b="1" dirty="0" err="1" smtClean="0">
                <a:solidFill>
                  <a:schemeClr val="accent3">
                    <a:lumMod val="75000"/>
                  </a:schemeClr>
                </a:solidFill>
              </a:rPr>
              <a:t>LatencY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(FLY) 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DRAM</a:t>
            </a:r>
          </a:p>
          <a:p>
            <a:pPr lvl="1">
              <a:lnSpc>
                <a:spcPct val="110000"/>
              </a:lnSpc>
            </a:pPr>
            <a:r>
              <a:rPr lang="en-US" dirty="0" smtClean="0"/>
              <a:t>A software-transparent design that reduces latency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</a:p>
          <a:p>
            <a:pPr lvl="1">
              <a:lnSpc>
                <a:spcPct val="110000"/>
              </a:lnSpc>
            </a:pPr>
            <a:endParaRPr lang="en-US" sz="1000" dirty="0" smtClean="0"/>
          </a:p>
          <a:p>
            <a:pPr>
              <a:lnSpc>
                <a:spcPct val="110000"/>
              </a:lnSpc>
            </a:pPr>
            <a:r>
              <a:rPr lang="en-US" b="1" dirty="0"/>
              <a:t>Key idea</a:t>
            </a:r>
            <a:r>
              <a:rPr lang="en-US" dirty="0" smtClean="0"/>
              <a:t>:</a:t>
            </a:r>
          </a:p>
          <a:p>
            <a:pPr marL="457200" lvl="1" indent="0">
              <a:lnSpc>
                <a:spcPct val="110000"/>
              </a:lnSpc>
              <a:buNone/>
            </a:pPr>
            <a:r>
              <a:rPr lang="en-US" dirty="0" smtClean="0"/>
              <a:t>1) Divide memory into regions of different latencies</a:t>
            </a:r>
          </a:p>
          <a:p>
            <a:pPr marL="747713" lvl="1" indent="-290513">
              <a:lnSpc>
                <a:spcPct val="110000"/>
              </a:lnSpc>
              <a:buNone/>
              <a:tabLst>
                <a:tab pos="676275" algn="l"/>
                <a:tab pos="741363" algn="l"/>
                <a:tab pos="788988" algn="l"/>
                <a:tab pos="3311525" algn="l"/>
              </a:tabLst>
            </a:pPr>
            <a:r>
              <a:rPr lang="en-US" dirty="0" smtClean="0"/>
              <a:t>2) </a:t>
            </a:r>
            <a:r>
              <a:rPr lang="en-US" i="1" dirty="0" smtClean="0"/>
              <a:t>Memory controller: </a:t>
            </a:r>
            <a:r>
              <a:rPr lang="en-US" dirty="0" smtClean="0">
                <a:solidFill>
                  <a:srgbClr val="0070C0"/>
                </a:solidFill>
              </a:rPr>
              <a:t>Use</a:t>
            </a:r>
            <a:r>
              <a:rPr lang="en-US" i="1" dirty="0" smtClean="0">
                <a:solidFill>
                  <a:srgbClr val="0070C0"/>
                </a:solidFill>
              </a:rPr>
              <a:t> </a:t>
            </a:r>
            <a:r>
              <a:rPr lang="en-US" dirty="0" smtClean="0">
                <a:solidFill>
                  <a:srgbClr val="0070C0"/>
                </a:solidFill>
              </a:rPr>
              <a:t>lower latency for regions without slow cells;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smtClean="0">
                <a:solidFill>
                  <a:srgbClr val="0070C0"/>
                </a:solidFill>
              </a:rPr>
              <a:t>higher latency for other regions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4238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FLY-DRAM Evaluation Methodology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/>
              <a:t>Cycle-level simulator</a:t>
            </a:r>
            <a:r>
              <a:rPr lang="en-US" dirty="0"/>
              <a:t>: </a:t>
            </a:r>
            <a:r>
              <a:rPr lang="en-US" dirty="0" err="1"/>
              <a:t>Ramulator</a:t>
            </a:r>
            <a:r>
              <a:rPr lang="en-US" dirty="0"/>
              <a:t> </a:t>
            </a:r>
            <a:r>
              <a:rPr lang="en-US" sz="2000" dirty="0"/>
              <a:t>[CAL’15</a:t>
            </a:r>
            <a:r>
              <a:rPr lang="en-US" sz="2000" dirty="0" smtClean="0"/>
              <a:t>]</a:t>
            </a:r>
            <a:br>
              <a:rPr lang="en-US" sz="2000" dirty="0" smtClean="0"/>
            </a:br>
            <a:r>
              <a:rPr lang="en-US" sz="2000" dirty="0">
                <a:hlinkClick r:id="rId3"/>
              </a:rPr>
              <a:t>https://</a:t>
            </a:r>
            <a:r>
              <a:rPr lang="en-US" sz="2000" dirty="0" smtClean="0">
                <a:hlinkClick r:id="rId3"/>
              </a:rPr>
              <a:t>github.com/CMU-SAFARI/ramulator</a:t>
            </a:r>
            <a:endParaRPr lang="en-US" sz="2000" dirty="0" smtClean="0"/>
          </a:p>
          <a:p>
            <a:pPr>
              <a:lnSpc>
                <a:spcPct val="150000"/>
              </a:lnSpc>
            </a:pPr>
            <a:r>
              <a:rPr lang="en-US" b="1" dirty="0" smtClean="0"/>
              <a:t>8-core</a:t>
            </a:r>
            <a:r>
              <a:rPr lang="en-US" dirty="0" smtClean="0"/>
              <a:t> system with DDR3 memory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Benchmarks</a:t>
            </a:r>
            <a:r>
              <a:rPr lang="en-US" dirty="0" smtClean="0"/>
              <a:t>: </a:t>
            </a:r>
            <a:r>
              <a:rPr lang="en-US" dirty="0"/>
              <a:t>SPEC2006, TPC, STREAM, </a:t>
            </a:r>
            <a:r>
              <a:rPr lang="en-US" dirty="0" smtClean="0"/>
              <a:t>random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40 8-core workloads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Performance metric</a:t>
            </a:r>
            <a:r>
              <a:rPr lang="en-US" dirty="0" smtClean="0"/>
              <a:t>: Weighted Speedup (WS)</a:t>
            </a:r>
            <a:endParaRPr lang="en-US" dirty="0"/>
          </a:p>
          <a:p>
            <a:pPr>
              <a:lnSpc>
                <a:spcPct val="150000"/>
              </a:lnSpc>
            </a:pPr>
            <a:endParaRPr lang="en-US" sz="3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7667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FLY-DRAM Configurations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190750" y="6019800"/>
            <a:ext cx="5257800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Chart 20"/>
          <p:cNvGraphicFramePr>
            <a:graphicFrameLocks/>
          </p:cNvGraphicFramePr>
          <p:nvPr>
            <p:extLst/>
          </p:nvPr>
        </p:nvGraphicFramePr>
        <p:xfrm>
          <a:off x="762000" y="3485456"/>
          <a:ext cx="7620000" cy="3235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Rectangle 21"/>
          <p:cNvSpPr/>
          <p:nvPr/>
        </p:nvSpPr>
        <p:spPr>
          <a:xfrm>
            <a:off x="1981200" y="5867400"/>
            <a:ext cx="5467350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3" name="Chart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647912"/>
              </p:ext>
            </p:extLst>
          </p:nvPr>
        </p:nvGraphicFramePr>
        <p:xfrm>
          <a:off x="762000" y="877409"/>
          <a:ext cx="7620000" cy="3238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3357563" y="3251170"/>
            <a:ext cx="2909887" cy="695194"/>
            <a:chOff x="3357563" y="3251170"/>
            <a:chExt cx="2909887" cy="695194"/>
          </a:xfrm>
        </p:grpSpPr>
        <p:sp>
          <p:nvSpPr>
            <p:cNvPr id="10" name="TextBox 9"/>
            <p:cNvSpPr txBox="1"/>
            <p:nvPr/>
          </p:nvSpPr>
          <p:spPr>
            <a:xfrm>
              <a:off x="3371850" y="3546254"/>
              <a:ext cx="28956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rgbClr val="0070C0"/>
                  </a:solidFill>
                </a:rPr>
                <a:t>Profiles of 3 real DIMMs</a:t>
              </a:r>
              <a:endParaRPr lang="en-US" sz="2000" dirty="0">
                <a:solidFill>
                  <a:srgbClr val="0070C0"/>
                </a:solidFill>
              </a:endParaRPr>
            </a:p>
          </p:txBody>
        </p:sp>
        <p:sp>
          <p:nvSpPr>
            <p:cNvPr id="3" name="Rounded Rectangle 2"/>
            <p:cNvSpPr/>
            <p:nvPr/>
          </p:nvSpPr>
          <p:spPr>
            <a:xfrm>
              <a:off x="3357563" y="3251170"/>
              <a:ext cx="2671762" cy="336550"/>
            </a:xfrm>
            <a:prstGeom prst="roundRect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357563" y="1979935"/>
            <a:ext cx="2900362" cy="3796084"/>
            <a:chOff x="3357563" y="1979935"/>
            <a:chExt cx="2900362" cy="3796084"/>
          </a:xfrm>
        </p:grpSpPr>
        <p:sp>
          <p:nvSpPr>
            <p:cNvPr id="13" name="TextBox 12"/>
            <p:cNvSpPr txBox="1"/>
            <p:nvPr/>
          </p:nvSpPr>
          <p:spPr>
            <a:xfrm>
              <a:off x="3357563" y="2795130"/>
              <a:ext cx="8001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smtClean="0">
                  <a:solidFill>
                    <a:schemeClr val="bg1"/>
                  </a:solidFill>
                </a:rPr>
                <a:t>12%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419600" y="2294148"/>
              <a:ext cx="8001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chemeClr val="bg1"/>
                  </a:solidFill>
                </a:rPr>
                <a:t>93%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457825" y="1979935"/>
              <a:ext cx="8001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chemeClr val="bg1"/>
                  </a:solidFill>
                </a:rPr>
                <a:t>99%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357563" y="5375909"/>
              <a:ext cx="8001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chemeClr val="bg1"/>
                  </a:solidFill>
                </a:rPr>
                <a:t>13%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419600" y="4839729"/>
              <a:ext cx="8001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chemeClr val="bg1"/>
                  </a:solidFill>
                </a:rPr>
                <a:t>74%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457825" y="4661285"/>
              <a:ext cx="8001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chemeClr val="bg1"/>
                  </a:solidFill>
                </a:rPr>
                <a:t>99%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7315200" y="1493934"/>
            <a:ext cx="1140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smtClean="0">
                <a:solidFill>
                  <a:srgbClr val="0070C0"/>
                </a:solidFill>
              </a:rPr>
              <a:t>tRCD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448550" y="4101853"/>
            <a:ext cx="8098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smtClean="0">
                <a:solidFill>
                  <a:srgbClr val="0070C0"/>
                </a:solidFill>
              </a:rPr>
              <a:t>tRP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48238" y="1219200"/>
            <a:ext cx="2828712" cy="49438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6091236" y="1158181"/>
            <a:ext cx="1204914" cy="49438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130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6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26</a:t>
            </a:fld>
            <a:endParaRPr lang="en-US" dirty="0"/>
          </a:p>
        </p:txBody>
      </p:sp>
      <p:graphicFrame>
        <p:nvGraphicFramePr>
          <p:cNvPr id="16" name="Chart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9209348"/>
              </p:ext>
            </p:extLst>
          </p:nvPr>
        </p:nvGraphicFramePr>
        <p:xfrm>
          <a:off x="762000" y="1311274"/>
          <a:ext cx="7391400" cy="5060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2171699" y="4419600"/>
            <a:ext cx="3505200" cy="0"/>
          </a:xfrm>
          <a:prstGeom prst="line">
            <a:avLst/>
          </a:prstGeom>
          <a:ln w="34925" cap="rnd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449532" y="2066493"/>
            <a:ext cx="7986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17.6%</a:t>
            </a:r>
            <a:endParaRPr 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3924299" y="1825949"/>
            <a:ext cx="7986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19.5%</a:t>
            </a:r>
            <a:endParaRPr lang="en-US" sz="2000" dirty="0"/>
          </a:p>
        </p:txBody>
      </p:sp>
      <p:sp>
        <p:nvSpPr>
          <p:cNvPr id="24" name="TextBox 23"/>
          <p:cNvSpPr txBox="1"/>
          <p:nvPr/>
        </p:nvSpPr>
        <p:spPr>
          <a:xfrm>
            <a:off x="4572000" y="1666383"/>
            <a:ext cx="7986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19.7%</a:t>
            </a:r>
            <a:endParaRPr lang="en-US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2895600" y="2557789"/>
            <a:ext cx="7986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13.3%</a:t>
            </a:r>
            <a:endParaRPr lang="en-US" sz="2000" dirty="0"/>
          </a:p>
        </p:txBody>
      </p:sp>
      <p:sp>
        <p:nvSpPr>
          <p:cNvPr id="15" name="banner"/>
          <p:cNvSpPr/>
          <p:nvPr/>
        </p:nvSpPr>
        <p:spPr>
          <a:xfrm>
            <a:off x="0" y="4846637"/>
            <a:ext cx="9144000" cy="150971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FLY-DRAM improves performance </a:t>
            </a:r>
            <a:br>
              <a:rPr lang="en-US" sz="3200" b="1" dirty="0" smtClean="0">
                <a:solidFill>
                  <a:schemeClr val="bg1"/>
                </a:solidFill>
              </a:rPr>
            </a:br>
            <a:r>
              <a:rPr lang="en-US" sz="3200" b="1" dirty="0" smtClean="0">
                <a:solidFill>
                  <a:schemeClr val="bg1"/>
                </a:solidFill>
              </a:rPr>
              <a:t>by exploiting latency variation in DRAM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8628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 uiExpand="1">
        <p:bldSub>
          <a:bldChart bld="series"/>
        </p:bldSub>
      </p:bldGraphic>
      <p:bldP spid="22" grpId="0"/>
      <p:bldP spid="23" grpId="0"/>
      <p:bldP spid="24" grpId="0"/>
      <p:bldP spid="21" grpId="0"/>
      <p:bldP spid="1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Results in the Paper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Error-correcting codes (ECC)</a:t>
            </a:r>
          </a:p>
          <a:p>
            <a:pPr lvl="1"/>
            <a:r>
              <a:rPr lang="en-US" dirty="0" smtClean="0"/>
              <a:t>Effective at correcting activation errors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Restoration latency</a:t>
            </a:r>
          </a:p>
          <a:p>
            <a:pPr lvl="1"/>
            <a:r>
              <a:rPr lang="en-US" dirty="0" smtClean="0"/>
              <a:t>Significant margin to complete without errors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Effect of temperature </a:t>
            </a:r>
          </a:p>
          <a:p>
            <a:pPr lvl="1"/>
            <a:r>
              <a:rPr lang="en-US" dirty="0" smtClean="0"/>
              <a:t>Difference is not statistically significant to draw conclusion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983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dirty="0" smtClean="0"/>
              <a:t>First to </a:t>
            </a:r>
            <a:r>
              <a:rPr lang="en-US" dirty="0" smtClean="0">
                <a:solidFill>
                  <a:srgbClr val="0070C0"/>
                </a:solidFill>
              </a:rPr>
              <a:t>experimentally demonstrate and analyze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latency variation behavior </a:t>
            </a:r>
            <a:r>
              <a:rPr lang="en-US" i="1" dirty="0" smtClean="0"/>
              <a:t>within</a:t>
            </a:r>
            <a:r>
              <a:rPr lang="en-US" dirty="0" smtClean="0"/>
              <a:t> real DRAM chips</a:t>
            </a:r>
            <a:endParaRPr lang="en-US" sz="1000" dirty="0" smtClean="0"/>
          </a:p>
          <a:p>
            <a:pPr>
              <a:lnSpc>
                <a:spcPct val="110000"/>
              </a:lnSpc>
            </a:pPr>
            <a:r>
              <a:rPr lang="en-US" dirty="0" smtClean="0"/>
              <a:t>Show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smtClean="0"/>
              <a:t>across 240 DRAM chips that:</a:t>
            </a:r>
          </a:p>
          <a:p>
            <a:pPr lvl="1">
              <a:lnSpc>
                <a:spcPct val="110000"/>
              </a:lnSpc>
            </a:pPr>
            <a:r>
              <a:rPr lang="en-US" dirty="0" smtClean="0"/>
              <a:t>All cells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smtClean="0"/>
              <a:t>work below standard latency</a:t>
            </a:r>
          </a:p>
          <a:p>
            <a:pPr lvl="1">
              <a:lnSpc>
                <a:spcPct val="110000"/>
              </a:lnSpc>
            </a:pPr>
            <a:r>
              <a:rPr lang="en-US" dirty="0" smtClean="0">
                <a:solidFill>
                  <a:srgbClr val="0070C0"/>
                </a:solidFill>
              </a:rPr>
              <a:t>Some regions of cells work even faster</a:t>
            </a:r>
            <a:r>
              <a:rPr lang="en-US" dirty="0" smtClean="0"/>
              <a:t>, but slow cells in other regions start to fail</a:t>
            </a:r>
          </a:p>
          <a:p>
            <a:pPr lvl="1">
              <a:lnSpc>
                <a:spcPct val="110000"/>
              </a:lnSpc>
            </a:pPr>
            <a:r>
              <a:rPr lang="en-US" dirty="0" smtClean="0"/>
              <a:t>Error rate is </a:t>
            </a:r>
            <a:r>
              <a:rPr lang="en-US" dirty="0" smtClean="0">
                <a:solidFill>
                  <a:srgbClr val="0070C0"/>
                </a:solidFill>
              </a:rPr>
              <a:t>data-dependent</a:t>
            </a:r>
            <a:endParaRPr lang="en-US" sz="1000" dirty="0" smtClean="0"/>
          </a:p>
          <a:p>
            <a:pPr>
              <a:lnSpc>
                <a:spcPct val="110000"/>
              </a:lnSpc>
            </a:pP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FLY-DRAM </a:t>
            </a:r>
            <a:r>
              <a:rPr lang="en-US" dirty="0" smtClean="0"/>
              <a:t>reduces </a:t>
            </a:r>
            <a:r>
              <a:rPr lang="en-US" dirty="0"/>
              <a:t>latency </a:t>
            </a:r>
            <a:r>
              <a:rPr lang="en-US" dirty="0" smtClean="0"/>
              <a:t>by </a:t>
            </a:r>
            <a:r>
              <a:rPr lang="en-US" dirty="0" smtClean="0">
                <a:solidFill>
                  <a:srgbClr val="0070C0"/>
                </a:solidFill>
              </a:rPr>
              <a:t>using low latency for regions without slow cells</a:t>
            </a:r>
            <a:r>
              <a:rPr lang="en-US" dirty="0" smtClean="0"/>
              <a:t> and high latency for others</a:t>
            </a:r>
          </a:p>
          <a:p>
            <a:pPr lvl="1">
              <a:lnSpc>
                <a:spcPct val="110000"/>
              </a:lnSpc>
            </a:pPr>
            <a:r>
              <a:rPr lang="en-US" dirty="0" smtClean="0"/>
              <a:t>13%/17%/19% speedup based on profiles of 3 real DIMMs</a:t>
            </a:r>
          </a:p>
          <a:p>
            <a:pPr>
              <a:lnSpc>
                <a:spcPct val="110000"/>
              </a:lnSpc>
            </a:pPr>
            <a:endParaRPr lang="en-US" dirty="0" smtClean="0"/>
          </a:p>
          <a:p>
            <a:pPr marL="0" indent="0">
              <a:lnSpc>
                <a:spcPct val="110000"/>
              </a:lnSpc>
              <a:buNone/>
            </a:pPr>
            <a:endParaRPr lang="en-US" sz="3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35680" y="6165189"/>
            <a:ext cx="68918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hlinkClick r:id="rId3"/>
              </a:rPr>
              <a:t>https://github.com/CMU-SAFARI/DRAM-Latency-Variation-Study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67818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838200"/>
            <a:ext cx="9144000" cy="1847850"/>
          </a:xfrm>
        </p:spPr>
        <p:txBody>
          <a:bodyPr>
            <a:noAutofit/>
          </a:bodyPr>
          <a:lstStyle/>
          <a:p>
            <a:r>
              <a:rPr lang="en-US" sz="4400" dirty="0" smtClean="0">
                <a:solidFill>
                  <a:srgbClr val="0070C0"/>
                </a:solidFill>
              </a:rPr>
              <a:t>Understanding Latency Variation in Modern DRAM Chips</a:t>
            </a:r>
            <a:r>
              <a:rPr lang="en-US" sz="3600" b="0" dirty="0"/>
              <a:t/>
            </a:r>
            <a:br>
              <a:rPr lang="en-US" sz="3600" b="0" dirty="0"/>
            </a:br>
            <a:r>
              <a:rPr lang="en-US" sz="3000" b="0" dirty="0" smtClean="0">
                <a:solidFill>
                  <a:schemeClr val="accent2"/>
                </a:solidFill>
              </a:rPr>
              <a:t>Experimental Characterization, Analysis, and Optimization</a:t>
            </a:r>
            <a:endParaRPr lang="en-US" sz="3000" b="0" dirty="0">
              <a:solidFill>
                <a:schemeClr val="accent2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66700" y="3213982"/>
            <a:ext cx="8610600" cy="1522730"/>
          </a:xfrm>
        </p:spPr>
        <p:txBody>
          <a:bodyPr>
            <a:noAutofit/>
          </a:bodyPr>
          <a:lstStyle/>
          <a:p>
            <a:r>
              <a:rPr lang="en-US" sz="3000" b="1" dirty="0">
                <a:solidFill>
                  <a:srgbClr val="CC0000"/>
                </a:solidFill>
              </a:rPr>
              <a:t>Kevin </a:t>
            </a:r>
            <a:r>
              <a:rPr lang="en-US" sz="3000" b="1" dirty="0" smtClean="0">
                <a:solidFill>
                  <a:srgbClr val="CC0000"/>
                </a:solidFill>
              </a:rPr>
              <a:t>Chang 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200" dirty="0" err="1" smtClean="0">
                <a:solidFill>
                  <a:schemeClr val="tx1"/>
                </a:solidFill>
              </a:rPr>
              <a:t>Abhijith</a:t>
            </a:r>
            <a:r>
              <a:rPr lang="en-US" sz="2200" dirty="0" smtClean="0">
                <a:solidFill>
                  <a:schemeClr val="tx1"/>
                </a:solidFill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</a:rPr>
              <a:t>Kashyap</a:t>
            </a:r>
            <a:r>
              <a:rPr lang="en-US" sz="2200" dirty="0" smtClean="0">
                <a:solidFill>
                  <a:schemeClr val="tx1"/>
                </a:solidFill>
              </a:rPr>
              <a:t>, Hasan Hassan, </a:t>
            </a:r>
            <a:r>
              <a:rPr lang="en-US" sz="2200" dirty="0" err="1" smtClean="0">
                <a:solidFill>
                  <a:schemeClr val="tx1"/>
                </a:solidFill>
              </a:rPr>
              <a:t>Saugata</a:t>
            </a:r>
            <a:r>
              <a:rPr lang="en-US" sz="2200" dirty="0" smtClean="0">
                <a:solidFill>
                  <a:schemeClr val="tx1"/>
                </a:solidFill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</a:rPr>
              <a:t>Ghose</a:t>
            </a:r>
            <a:r>
              <a:rPr lang="en-US" sz="2200" dirty="0" smtClean="0">
                <a:solidFill>
                  <a:schemeClr val="tx1"/>
                </a:solidFill>
              </a:rPr>
              <a:t>, Kevin Hsieh, </a:t>
            </a:r>
            <a:br>
              <a:rPr lang="en-US" sz="2200" dirty="0" smtClean="0">
                <a:solidFill>
                  <a:schemeClr val="tx1"/>
                </a:solidFill>
              </a:rPr>
            </a:br>
            <a:r>
              <a:rPr lang="en-US" sz="2200" dirty="0" err="1" smtClean="0">
                <a:solidFill>
                  <a:schemeClr val="tx1"/>
                </a:solidFill>
              </a:rPr>
              <a:t>Donghyuk</a:t>
            </a:r>
            <a:r>
              <a:rPr lang="en-US" sz="2200" dirty="0" smtClean="0">
                <a:solidFill>
                  <a:schemeClr val="tx1"/>
                </a:solidFill>
              </a:rPr>
              <a:t> Lee, </a:t>
            </a:r>
            <a:r>
              <a:rPr lang="en-US" sz="2200" dirty="0" err="1" smtClean="0">
                <a:solidFill>
                  <a:schemeClr val="tx1"/>
                </a:solidFill>
              </a:rPr>
              <a:t>Tianshi</a:t>
            </a:r>
            <a:r>
              <a:rPr lang="en-US" sz="2200" dirty="0" smtClean="0">
                <a:solidFill>
                  <a:schemeClr val="tx1"/>
                </a:solidFill>
              </a:rPr>
              <a:t> Li, Gennady </a:t>
            </a:r>
            <a:r>
              <a:rPr lang="en-US" sz="2200" dirty="0" err="1" smtClean="0">
                <a:solidFill>
                  <a:schemeClr val="tx1"/>
                </a:solidFill>
              </a:rPr>
              <a:t>Pekhimenko</a:t>
            </a:r>
            <a:r>
              <a:rPr lang="en-US" sz="2200" dirty="0" smtClean="0">
                <a:solidFill>
                  <a:schemeClr val="tx1"/>
                </a:solidFill>
              </a:rPr>
              <a:t>,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smtClean="0">
                <a:solidFill>
                  <a:schemeClr val="tx1"/>
                </a:solidFill>
              </a:rPr>
              <a:t>Samira Khan, </a:t>
            </a:r>
            <a:r>
              <a:rPr lang="en-US" sz="2200" dirty="0" err="1" smtClean="0">
                <a:solidFill>
                  <a:schemeClr val="tx1"/>
                </a:solidFill>
              </a:rPr>
              <a:t>Onur</a:t>
            </a:r>
            <a:r>
              <a:rPr lang="en-US" sz="2200" dirty="0" smtClean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Mutlu</a:t>
            </a:r>
            <a:endParaRPr lang="en-US" sz="2200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999" y="4884287"/>
            <a:ext cx="2858032" cy="7315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2284" y="5763382"/>
            <a:ext cx="1830370" cy="73152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999" y="5763382"/>
            <a:ext cx="2342507" cy="73152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5029200"/>
            <a:ext cx="2119092" cy="137337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6812" y="4887189"/>
            <a:ext cx="2517788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6002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Backup Slides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62001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Infrastructure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270" y="1410269"/>
            <a:ext cx="4713460" cy="507469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991357" y="1348856"/>
            <a:ext cx="205049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Temperature</a:t>
            </a:r>
            <a:br>
              <a:rPr lang="en-US" sz="2800" dirty="0" smtClean="0"/>
            </a:br>
            <a:r>
              <a:rPr lang="en-US" sz="2800" dirty="0" smtClean="0"/>
              <a:t>Controller</a:t>
            </a:r>
            <a:endParaRPr lang="en-US" sz="2800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6229357" y="2207405"/>
            <a:ext cx="762000" cy="381000"/>
          </a:xfrm>
          <a:prstGeom prst="straightConnector1">
            <a:avLst/>
          </a:prstGeom>
          <a:ln w="34925" cap="rnd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09600" y="5283960"/>
            <a:ext cx="12057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Heater</a:t>
            </a:r>
            <a:endParaRPr lang="en-US" sz="2800" dirty="0"/>
          </a:p>
        </p:txBody>
      </p:sp>
      <p:sp>
        <p:nvSpPr>
          <p:cNvPr id="17" name="Rectangle 16"/>
          <p:cNvSpPr/>
          <p:nvPr/>
        </p:nvSpPr>
        <p:spPr>
          <a:xfrm>
            <a:off x="2165343" y="1770800"/>
            <a:ext cx="2355871" cy="1371600"/>
          </a:xfrm>
          <a:prstGeom prst="rect">
            <a:avLst/>
          </a:prstGeom>
          <a:noFill/>
          <a:ln w="444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1815379" y="5562600"/>
            <a:ext cx="1156421" cy="0"/>
          </a:xfrm>
          <a:prstGeom prst="straightConnector1">
            <a:avLst/>
          </a:prstGeom>
          <a:ln w="34925" cap="rnd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124673" y="2184545"/>
            <a:ext cx="10406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</a:rPr>
              <a:t>FPGA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743200" y="2083560"/>
            <a:ext cx="381000" cy="838200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3142131" y="2187095"/>
            <a:ext cx="15124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rgbClr val="FFFF00"/>
                </a:solidFill>
              </a:rPr>
              <a:t>DIMM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1459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DRAM DIMMs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200" y="1892300"/>
            <a:ext cx="5384800" cy="398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99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Activation Latency Variation by DRAM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00" y="1993900"/>
            <a:ext cx="7797292" cy="345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686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Activation Errors in Data Bursts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920" y="2175256"/>
            <a:ext cx="5514340" cy="305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113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 of ECC on Activation Errors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903" y="2362200"/>
            <a:ext cx="7719405" cy="242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5451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Activation Errors by Temperature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550" y="1679575"/>
            <a:ext cx="6438900" cy="450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544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Precharge Latency Variation by DRAM Models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700" y="2121916"/>
            <a:ext cx="6578600" cy="28702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012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ill Sans MT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34925" cap="rnd">
          <a:solidFill>
            <a:schemeClr val="tx1"/>
          </a:solidFill>
          <a:tailEnd type="non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2923</TotalTime>
  <Words>970</Words>
  <Application>Microsoft Macintosh PowerPoint</Application>
  <PresentationFormat>On-screen Show (4:3)</PresentationFormat>
  <Paragraphs>364</Paragraphs>
  <Slides>37</Slides>
  <Notes>29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1_Office Theme</vt:lpstr>
      <vt:lpstr>Understanding Latency Variation in Modern DRAM Chips Experimental Characterization, Analysis, and Optimization</vt:lpstr>
      <vt:lpstr>Main Memory Latency Lags Behind</vt:lpstr>
      <vt:lpstr>Why is Latency High?</vt:lpstr>
      <vt:lpstr>Goals</vt:lpstr>
      <vt:lpstr>Outline</vt:lpstr>
      <vt:lpstr>High-Level DRAM Organization</vt:lpstr>
      <vt:lpstr>DRAM Chip Internals</vt:lpstr>
      <vt:lpstr>DRAM Operations</vt:lpstr>
      <vt:lpstr>DRAM Timing Parameters</vt:lpstr>
      <vt:lpstr>DRAM Latency Variation</vt:lpstr>
      <vt:lpstr>Experimental Questions</vt:lpstr>
      <vt:lpstr>Experimental Methodology</vt:lpstr>
      <vt:lpstr>Experiments</vt:lpstr>
      <vt:lpstr>Outline</vt:lpstr>
      <vt:lpstr>Activation Latency: Key Observation</vt:lpstr>
      <vt:lpstr>Variation in Activation Errors</vt:lpstr>
      <vt:lpstr>Spatial Locality of Activation Errors</vt:lpstr>
      <vt:lpstr>Strong Pattern Dependence</vt:lpstr>
      <vt:lpstr>Precharge Latency: Key Observation</vt:lpstr>
      <vt:lpstr>Variation in Precharge Errors</vt:lpstr>
      <vt:lpstr>Spatial Locality of Precharge Errors</vt:lpstr>
      <vt:lpstr>Outline</vt:lpstr>
      <vt:lpstr>Mechanism to Reduce DRAM Latency</vt:lpstr>
      <vt:lpstr>FLY-DRAM Evaluation Methodology</vt:lpstr>
      <vt:lpstr>FLY-DRAM Configurations</vt:lpstr>
      <vt:lpstr>Results</vt:lpstr>
      <vt:lpstr>Other Results in the Paper </vt:lpstr>
      <vt:lpstr>Conclusion</vt:lpstr>
      <vt:lpstr>Understanding Latency Variation in Modern DRAM Chips Experimental Characterization, Analysis, and Optimization</vt:lpstr>
      <vt:lpstr>Backup Slides</vt:lpstr>
      <vt:lpstr>Infrastructure</vt:lpstr>
      <vt:lpstr>DRAM DIMMs</vt:lpstr>
      <vt:lpstr>Activation Latency Variation by DRAM Models</vt:lpstr>
      <vt:lpstr>Activation Errors in Data Bursts</vt:lpstr>
      <vt:lpstr>Effect of ECC on Activation Errors</vt:lpstr>
      <vt:lpstr>Activation Errors by Temperature</vt:lpstr>
      <vt:lpstr>Precharge Latency Variation by DRAM Models</vt:lpstr>
    </vt:vector>
  </TitlesOfParts>
  <Company>Carnegie Mellon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Latency Variation in Modern DRAM Chips Experimental Characterization, Analysis, and Optimization</dc:title>
  <dc:creator>Saugata Ghose</dc:creator>
  <cp:lastModifiedBy>OM</cp:lastModifiedBy>
  <cp:revision>266</cp:revision>
  <dcterms:created xsi:type="dcterms:W3CDTF">2016-06-15T12:47:57Z</dcterms:created>
  <dcterms:modified xsi:type="dcterms:W3CDTF">2016-06-22T19:35:04Z</dcterms:modified>
</cp:coreProperties>
</file>