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26.xml" ContentType="application/vnd.openxmlformats-officedocument.presentationml.tags+xml"/>
  <Override PartName="/ppt/notesSlides/notesSlide27.xml" ContentType="application/vnd.openxmlformats-officedocument.presentationml.notesSlide+xml"/>
  <Override PartName="/ppt/tags/tag27.xml" ContentType="application/vnd.openxmlformats-officedocument.presentationml.tags+xml"/>
  <Override PartName="/ppt/notesSlides/notesSlide28.xml" ContentType="application/vnd.openxmlformats-officedocument.presentationml.notesSlide+xml"/>
  <Override PartName="/ppt/embeddings/oleObject1.bin" ContentType="application/vnd.openxmlformats-officedocument.oleObject"/>
  <Override PartName="/ppt/tags/tag28.xml" ContentType="application/vnd.openxmlformats-officedocument.presentationml.tags+xml"/>
  <Override PartName="/ppt/notesSlides/notesSlide29.xml" ContentType="application/vnd.openxmlformats-officedocument.presentationml.notesSlide+xml"/>
  <Override PartName="/ppt/tags/tag29.xml" ContentType="application/vnd.openxmlformats-officedocument.presentationml.tags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tags/tag30.xml" ContentType="application/vnd.openxmlformats-officedocument.presentationml.tags+xml"/>
  <Override PartName="/ppt/notesSlides/notesSlide31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3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  <p:sldMasterId id="2147483674" r:id="rId2"/>
  </p:sldMasterIdLst>
  <p:notesMasterIdLst>
    <p:notesMasterId r:id="rId48"/>
  </p:notesMasterIdLst>
  <p:handoutMasterIdLst>
    <p:handoutMasterId r:id="rId49"/>
  </p:handoutMasterIdLst>
  <p:sldIdLst>
    <p:sldId id="256" r:id="rId3"/>
    <p:sldId id="333" r:id="rId4"/>
    <p:sldId id="390" r:id="rId5"/>
    <p:sldId id="385" r:id="rId6"/>
    <p:sldId id="383" r:id="rId7"/>
    <p:sldId id="414" r:id="rId8"/>
    <p:sldId id="351" r:id="rId9"/>
    <p:sldId id="405" r:id="rId10"/>
    <p:sldId id="420" r:id="rId11"/>
    <p:sldId id="391" r:id="rId12"/>
    <p:sldId id="353" r:id="rId13"/>
    <p:sldId id="356" r:id="rId14"/>
    <p:sldId id="406" r:id="rId15"/>
    <p:sldId id="384" r:id="rId16"/>
    <p:sldId id="387" r:id="rId17"/>
    <p:sldId id="360" r:id="rId18"/>
    <p:sldId id="361" r:id="rId19"/>
    <p:sldId id="407" r:id="rId20"/>
    <p:sldId id="408" r:id="rId21"/>
    <p:sldId id="393" r:id="rId22"/>
    <p:sldId id="394" r:id="rId23"/>
    <p:sldId id="417" r:id="rId24"/>
    <p:sldId id="411" r:id="rId25"/>
    <p:sldId id="415" r:id="rId26"/>
    <p:sldId id="370" r:id="rId27"/>
    <p:sldId id="419" r:id="rId28"/>
    <p:sldId id="421" r:id="rId29"/>
    <p:sldId id="413" r:id="rId30"/>
    <p:sldId id="372" r:id="rId31"/>
    <p:sldId id="388" r:id="rId32"/>
    <p:sldId id="373" r:id="rId33"/>
    <p:sldId id="423" r:id="rId34"/>
    <p:sldId id="375" r:id="rId35"/>
    <p:sldId id="395" r:id="rId36"/>
    <p:sldId id="424" r:id="rId37"/>
    <p:sldId id="426" r:id="rId38"/>
    <p:sldId id="427" r:id="rId39"/>
    <p:sldId id="428" r:id="rId40"/>
    <p:sldId id="397" r:id="rId41"/>
    <p:sldId id="399" r:id="rId42"/>
    <p:sldId id="442" r:id="rId43"/>
    <p:sldId id="436" r:id="rId44"/>
    <p:sldId id="437" r:id="rId45"/>
    <p:sldId id="439" r:id="rId46"/>
    <p:sldId id="425" r:id="rId47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05"/>
    <a:srgbClr val="8C0000"/>
    <a:srgbClr val="2A55D6"/>
    <a:srgbClr val="66629E"/>
    <a:srgbClr val="0000FF"/>
    <a:srgbClr val="CC3300"/>
    <a:srgbClr val="FF6600"/>
    <a:srgbClr val="FF9900"/>
    <a:srgbClr val="554070"/>
    <a:srgbClr val="A01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24" autoAdjust="0"/>
    <p:restoredTop sz="99840" autoAdjust="0"/>
  </p:normalViewPr>
  <p:slideViewPr>
    <p:cSldViewPr>
      <p:cViewPr varScale="1">
        <p:scale>
          <a:sx n="111" d="100"/>
          <a:sy n="111" d="100"/>
        </p:scale>
        <p:origin x="-15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notesMaster" Target="notesMasters/notesMaster1.xml"/><Relationship Id="rId4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oleObject" Target="file:///C:\Users\lavanya\Research\Quals\Excel_plot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oleObject" Target="file:///C:\Users\lavanya\Research\Quals\Excel_plot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oleObject" Target="file:///C:\Users\lavanya\Research\Quals\Excel_plot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oleObject" Target="file:///C:\Users\lavanya\Research\Mapping_project\4-8ch_comparison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5.xml"/><Relationship Id="rId2" Type="http://schemas.openxmlformats.org/officeDocument/2006/relationships/oleObject" Target="file:///C:\Users\lavanya\Research\Mapping_project\4-8ch_comparison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oleObject" Target="file:///C:\Users\lavanya\Research\Mapping_project\4-8ch_comparison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7.xml"/><Relationship Id="rId2" Type="http://schemas.openxmlformats.org/officeDocument/2006/relationships/oleObject" Target="file:///C:\Users\lavanya\Research\Mapping_project\4-8ch_comparison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8.xml"/><Relationship Id="rId2" Type="http://schemas.openxmlformats.org/officeDocument/2006/relationships/oleObject" Target="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'Mem Sched'!$Q$2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'Mem Sched'!$R$2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2"/>
          <c:order val="1"/>
          <c:tx>
            <c:strRef>
              <c:f>'Mem Sched'!$Q$3</c:f>
              <c:strCache>
                <c:ptCount val="1"/>
                <c:pt idx="0">
                  <c:v>ATLAS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'Mem Sched'!$R$3</c:f>
              <c:numCache>
                <c:formatCode>General</c:formatCode>
                <c:ptCount val="1"/>
                <c:pt idx="0">
                  <c:v>1.012</c:v>
                </c:pt>
              </c:numCache>
            </c:numRef>
          </c:val>
        </c:ser>
        <c:ser>
          <c:idx val="3"/>
          <c:order val="2"/>
          <c:tx>
            <c:strRef>
              <c:f>'Mem Sched'!$Q$4</c:f>
              <c:strCache>
                <c:ptCount val="1"/>
                <c:pt idx="0">
                  <c:v>TCM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'Mem Sched'!$R$4</c:f>
              <c:numCache>
                <c:formatCode>General</c:formatCode>
                <c:ptCount val="1"/>
                <c:pt idx="0">
                  <c:v>1.060999999999999</c:v>
                </c:pt>
              </c:numCache>
            </c:numRef>
          </c:val>
        </c:ser>
        <c:ser>
          <c:idx val="4"/>
          <c:order val="3"/>
          <c:tx>
            <c:strRef>
              <c:f>'Mem Sched'!$Q$5</c:f>
              <c:strCache>
                <c:ptCount val="1"/>
                <c:pt idx="0">
                  <c:v>MCP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'Mem Sched'!$R$5</c:f>
              <c:numCache>
                <c:formatCode>General</c:formatCode>
                <c:ptCount val="1"/>
                <c:pt idx="0">
                  <c:v>1.071</c:v>
                </c:pt>
              </c:numCache>
            </c:numRef>
          </c:val>
        </c:ser>
        <c:ser>
          <c:idx val="5"/>
          <c:order val="4"/>
          <c:tx>
            <c:strRef>
              <c:f>'Mem Sched'!$Q$6</c:f>
              <c:strCache>
                <c:ptCount val="1"/>
                <c:pt idx="0">
                  <c:v>IMPS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'Mem Sched'!$R$6</c:f>
              <c:numCache>
                <c:formatCode>General</c:formatCode>
                <c:ptCount val="1"/>
                <c:pt idx="0">
                  <c:v>1.1108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4324520"/>
        <c:axId val="654320472"/>
      </c:barChart>
      <c:catAx>
        <c:axId val="654324520"/>
        <c:scaling>
          <c:orientation val="minMax"/>
        </c:scaling>
        <c:delete val="0"/>
        <c:axPos val="b"/>
        <c:majorTickMark val="out"/>
        <c:minorTickMark val="none"/>
        <c:tickLblPos val="nextTo"/>
        <c:crossAx val="654320472"/>
        <c:crosses val="autoZero"/>
        <c:auto val="1"/>
        <c:lblAlgn val="ctr"/>
        <c:lblOffset val="100"/>
        <c:noMultiLvlLbl val="0"/>
      </c:catAx>
      <c:valAx>
        <c:axId val="6543204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600"/>
                </a:pPr>
                <a:r>
                  <a:rPr lang="en-US" sz="2600" dirty="0"/>
                  <a:t>Normalized</a:t>
                </a:r>
                <a:r>
                  <a:rPr lang="en-US" sz="2600" baseline="0" dirty="0"/>
                  <a:t> </a:t>
                </a:r>
              </a:p>
              <a:p>
                <a:pPr>
                  <a:defRPr sz="2600"/>
                </a:pPr>
                <a:r>
                  <a:rPr lang="en-US" sz="2600" baseline="0" dirty="0"/>
                  <a:t>System Performance</a:t>
                </a:r>
                <a:endParaRPr lang="en-US" sz="2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654324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3449965254405"/>
          <c:y val="0.149469734844277"/>
          <c:w val="0.205795568169193"/>
          <c:h val="0.733394900566604"/>
        </c:manualLayout>
      </c:layout>
      <c:overlay val="0"/>
      <c:txPr>
        <a:bodyPr/>
        <a:lstStyle/>
        <a:p>
          <a:pPr>
            <a:defRPr sz="26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'Mem Sched interaction'!$C$9</c:f>
              <c:strCache>
                <c:ptCount val="1"/>
                <c:pt idx="0">
                  <c:v>No IMPS</c:v>
                </c:pt>
              </c:strCache>
            </c:strRef>
          </c:tx>
          <c:invertIfNegative val="0"/>
          <c:cat>
            <c:strRef>
              <c:f>'Mem Sched interaction'!$D$8:$F$8</c:f>
              <c:strCache>
                <c:ptCount val="3"/>
                <c:pt idx="0">
                  <c:v>FRFCFS</c:v>
                </c:pt>
                <c:pt idx="1">
                  <c:v>ATLAS</c:v>
                </c:pt>
                <c:pt idx="2">
                  <c:v>TCM</c:v>
                </c:pt>
              </c:strCache>
            </c:strRef>
          </c:cat>
          <c:val>
            <c:numRef>
              <c:f>'Mem Sched interaction'!$D$9:$F$9</c:f>
              <c:numCache>
                <c:formatCode>General</c:formatCode>
                <c:ptCount val="3"/>
                <c:pt idx="0">
                  <c:v>1.0</c:v>
                </c:pt>
                <c:pt idx="1">
                  <c:v>1.012</c:v>
                </c:pt>
                <c:pt idx="2">
                  <c:v>1.060999999999999</c:v>
                </c:pt>
              </c:numCache>
            </c:numRef>
          </c:val>
        </c:ser>
        <c:ser>
          <c:idx val="1"/>
          <c:order val="1"/>
          <c:tx>
            <c:strRef>
              <c:f>'Mem Sched interaction'!$C$10</c:f>
              <c:strCache>
                <c:ptCount val="1"/>
                <c:pt idx="0">
                  <c:v>IMPS</c:v>
                </c:pt>
              </c:strCache>
            </c:strRef>
          </c:tx>
          <c:invertIfNegative val="0"/>
          <c:cat>
            <c:strRef>
              <c:f>'Mem Sched interaction'!$D$8:$F$8</c:f>
              <c:strCache>
                <c:ptCount val="3"/>
                <c:pt idx="0">
                  <c:v>FRFCFS</c:v>
                </c:pt>
                <c:pt idx="1">
                  <c:v>ATLAS</c:v>
                </c:pt>
                <c:pt idx="2">
                  <c:v>TCM</c:v>
                </c:pt>
              </c:strCache>
            </c:strRef>
          </c:cat>
          <c:val>
            <c:numRef>
              <c:f>'Mem Sched interaction'!$D$10:$F$10</c:f>
              <c:numCache>
                <c:formatCode>General</c:formatCode>
                <c:ptCount val="3"/>
                <c:pt idx="0">
                  <c:v>1.1108</c:v>
                </c:pt>
                <c:pt idx="1">
                  <c:v>1.08</c:v>
                </c:pt>
                <c:pt idx="2">
                  <c:v>1.09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2190600"/>
        <c:axId val="381562616"/>
      </c:barChart>
      <c:catAx>
        <c:axId val="4121906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381562616"/>
        <c:crosses val="autoZero"/>
        <c:auto val="1"/>
        <c:lblAlgn val="ctr"/>
        <c:lblOffset val="100"/>
        <c:noMultiLvlLbl val="0"/>
      </c:catAx>
      <c:valAx>
        <c:axId val="38156261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600" dirty="0" smtClean="0"/>
                  <a:t>Normalized</a:t>
                </a:r>
              </a:p>
              <a:p>
                <a:pPr>
                  <a:defRPr/>
                </a:pPr>
                <a:r>
                  <a:rPr lang="en-US" sz="2600" dirty="0" smtClean="0"/>
                  <a:t>System Performance</a:t>
                </a:r>
                <a:endParaRPr lang="en-US" sz="2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41219060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'Mem Sched interaction'!$H$9</c:f>
              <c:strCache>
                <c:ptCount val="1"/>
                <c:pt idx="0">
                  <c:v>No IMPS</c:v>
                </c:pt>
              </c:strCache>
            </c:strRef>
          </c:tx>
          <c:invertIfNegative val="0"/>
          <c:cat>
            <c:strRef>
              <c:f>'Mem Sched interaction'!$I$8:$K$8</c:f>
              <c:strCache>
                <c:ptCount val="3"/>
                <c:pt idx="0">
                  <c:v>FRFCFS</c:v>
                </c:pt>
                <c:pt idx="1">
                  <c:v>ATLAS</c:v>
                </c:pt>
                <c:pt idx="2">
                  <c:v>TCM</c:v>
                </c:pt>
              </c:strCache>
            </c:strRef>
          </c:cat>
          <c:val>
            <c:numRef>
              <c:f>'Mem Sched interaction'!$I$9:$K$9</c:f>
              <c:numCache>
                <c:formatCode>General</c:formatCode>
                <c:ptCount val="3"/>
                <c:pt idx="0">
                  <c:v>1.0</c:v>
                </c:pt>
                <c:pt idx="1">
                  <c:v>1.012</c:v>
                </c:pt>
                <c:pt idx="2">
                  <c:v>1.060999999999999</c:v>
                </c:pt>
              </c:numCache>
            </c:numRef>
          </c:val>
        </c:ser>
        <c:ser>
          <c:idx val="1"/>
          <c:order val="1"/>
          <c:tx>
            <c:strRef>
              <c:f>'Mem Sched interaction'!$H$10</c:f>
              <c:strCache>
                <c:ptCount val="1"/>
              </c:strCache>
            </c:strRef>
          </c:tx>
          <c:invertIfNegative val="0"/>
          <c:cat>
            <c:strRef>
              <c:f>'Mem Sched interaction'!$I$8:$K$8</c:f>
              <c:strCache>
                <c:ptCount val="3"/>
                <c:pt idx="0">
                  <c:v>FRFCFS</c:v>
                </c:pt>
                <c:pt idx="1">
                  <c:v>ATLAS</c:v>
                </c:pt>
                <c:pt idx="2">
                  <c:v>TCM</c:v>
                </c:pt>
              </c:strCache>
            </c:strRef>
          </c:cat>
          <c:val>
            <c:numRef>
              <c:f>'Mem Sched interaction'!$I$10:$K$10</c:f>
              <c:numCache>
                <c:formatCode>General</c:formatCode>
                <c:ptCount val="3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6428696"/>
        <c:axId val="427451000"/>
      </c:barChart>
      <c:catAx>
        <c:axId val="65642869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427451000"/>
        <c:crosses val="autoZero"/>
        <c:auto val="1"/>
        <c:lblAlgn val="ctr"/>
        <c:lblOffset val="100"/>
        <c:noMultiLvlLbl val="0"/>
      </c:catAx>
      <c:valAx>
        <c:axId val="427451000"/>
        <c:scaling>
          <c:orientation val="minMax"/>
          <c:max val="1.12"/>
          <c:min val="0.940000000000001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600" dirty="0" smtClean="0"/>
                  <a:t>Normalized </a:t>
                </a:r>
              </a:p>
              <a:p>
                <a:pPr>
                  <a:defRPr/>
                </a:pPr>
                <a:r>
                  <a:rPr lang="en-US" sz="2600" dirty="0" smtClean="0"/>
                  <a:t>System Performance</a:t>
                </a:r>
                <a:endParaRPr lang="en-US" sz="26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56428696"/>
        <c:crosses val="autoZero"/>
        <c:crossBetween val="between"/>
      </c:valAx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802257642803344"/>
          <c:y val="0.397821159374217"/>
          <c:w val="0.197742357196656"/>
          <c:h val="0.103106642955056"/>
        </c:manualLayout>
      </c:layout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CoresChannels!$A$2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CoresChannels!$B$1:$E$1</c:f>
              <c:numCache>
                <c:formatCode>General</c:formatCode>
                <c:ptCount val="4"/>
                <c:pt idx="0">
                  <c:v>2.0</c:v>
                </c:pt>
                <c:pt idx="1">
                  <c:v>4.0</c:v>
                </c:pt>
                <c:pt idx="2">
                  <c:v>8.0</c:v>
                </c:pt>
                <c:pt idx="3">
                  <c:v>16.0</c:v>
                </c:pt>
              </c:numCache>
            </c:numRef>
          </c:cat>
          <c:val>
            <c:numRef>
              <c:f>CoresChannels!$B$2:$E$2</c:f>
              <c:numCache>
                <c:formatCode>General</c:formatCode>
                <c:ptCount val="4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  <c:pt idx="3">
                  <c:v>1.0</c:v>
                </c:pt>
              </c:numCache>
            </c:numRef>
          </c:val>
        </c:ser>
        <c:ser>
          <c:idx val="1"/>
          <c:order val="1"/>
          <c:tx>
            <c:strRef>
              <c:f>CoresChannels!$A$3</c:f>
              <c:strCache>
                <c:ptCount val="1"/>
                <c:pt idx="0">
                  <c:v>IMPS</c:v>
                </c:pt>
              </c:strCache>
            </c:strRef>
          </c:tx>
          <c:invertIfNegative val="0"/>
          <c:cat>
            <c:numRef>
              <c:f>CoresChannels!$B$1:$E$1</c:f>
              <c:numCache>
                <c:formatCode>General</c:formatCode>
                <c:ptCount val="4"/>
                <c:pt idx="0">
                  <c:v>2.0</c:v>
                </c:pt>
                <c:pt idx="1">
                  <c:v>4.0</c:v>
                </c:pt>
                <c:pt idx="2">
                  <c:v>8.0</c:v>
                </c:pt>
                <c:pt idx="3">
                  <c:v>16.0</c:v>
                </c:pt>
              </c:numCache>
            </c:numRef>
          </c:cat>
          <c:val>
            <c:numRef>
              <c:f>CoresChannels!$B$3:$E$3</c:f>
              <c:numCache>
                <c:formatCode>0.00</c:formatCode>
                <c:ptCount val="4"/>
                <c:pt idx="0" formatCode="General">
                  <c:v>1.159999999999999</c:v>
                </c:pt>
                <c:pt idx="1">
                  <c:v>1.170000000000001</c:v>
                </c:pt>
                <c:pt idx="2">
                  <c:v>1.139999999999999</c:v>
                </c:pt>
                <c:pt idx="3">
                  <c:v>1.07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4651816"/>
        <c:axId val="655284296"/>
      </c:barChart>
      <c:catAx>
        <c:axId val="6546518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655284296"/>
        <c:crosses val="autoZero"/>
        <c:auto val="1"/>
        <c:lblAlgn val="ctr"/>
        <c:lblOffset val="100"/>
        <c:noMultiLvlLbl val="0"/>
      </c:catAx>
      <c:valAx>
        <c:axId val="65528429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600" dirty="0"/>
                  <a:t>Normalized </a:t>
                </a:r>
              </a:p>
              <a:p>
                <a:pPr>
                  <a:defRPr/>
                </a:pPr>
                <a:r>
                  <a:rPr lang="en-US" sz="2600" dirty="0"/>
                  <a:t>System Performance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65465181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28796838274967"/>
          <c:y val="0.0484423822022247"/>
          <c:w val="0.519952956700085"/>
          <c:h val="0.910577882966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Sheet1!$H$29</c:f>
              <c:strCache>
                <c:ptCount val="1"/>
                <c:pt idx="0">
                  <c:v>FRFCFS - 4 MC</c:v>
                </c:pt>
              </c:strCache>
            </c:strRef>
          </c:tx>
          <c:invertIfNegative val="0"/>
          <c:val>
            <c:numRef>
              <c:f>Sheet1!$H$30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Sheet1!$I$29</c:f>
              <c:strCache>
                <c:ptCount val="1"/>
                <c:pt idx="0">
                  <c:v>MCP - 4 MC</c:v>
                </c:pt>
              </c:strCache>
            </c:strRef>
          </c:tx>
          <c:invertIfNegative val="0"/>
          <c:val>
            <c:numRef>
              <c:f>Sheet1!$I$30</c:f>
              <c:numCache>
                <c:formatCode>General</c:formatCode>
                <c:ptCount val="1"/>
                <c:pt idx="0">
                  <c:v>1.134615384615385</c:v>
                </c:pt>
              </c:numCache>
            </c:numRef>
          </c:val>
        </c:ser>
        <c:ser>
          <c:idx val="2"/>
          <c:order val="2"/>
          <c:tx>
            <c:strRef>
              <c:f>Sheet1!$J$29</c:f>
              <c:strCache>
                <c:ptCount val="1"/>
                <c:pt idx="0">
                  <c:v>IMPS - 4 MC</c:v>
                </c:pt>
              </c:strCache>
            </c:strRef>
          </c:tx>
          <c:invertIfNegative val="0"/>
          <c:val>
            <c:numRef>
              <c:f>Sheet1!$J$30</c:f>
              <c:numCache>
                <c:formatCode>General</c:formatCode>
                <c:ptCount val="1"/>
                <c:pt idx="0">
                  <c:v>1.177601809954752</c:v>
                </c:pt>
              </c:numCache>
            </c:numRef>
          </c:val>
        </c:ser>
        <c:ser>
          <c:idx val="3"/>
          <c:order val="3"/>
          <c:tx>
            <c:strRef>
              <c:f>Sheet1!$K$29</c:f>
              <c:strCache>
                <c:ptCount val="1"/>
                <c:pt idx="0">
                  <c:v>FRFCFS - 8 MC</c:v>
                </c:pt>
              </c:strCache>
            </c:strRef>
          </c:tx>
          <c:invertIfNegative val="0"/>
          <c:val>
            <c:numRef>
              <c:f>Sheet1!$K$30</c:f>
              <c:numCache>
                <c:formatCode>General</c:formatCode>
                <c:ptCount val="1"/>
                <c:pt idx="0">
                  <c:v>1.315610859728508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4607752"/>
        <c:axId val="654610872"/>
      </c:barChart>
      <c:catAx>
        <c:axId val="654607752"/>
        <c:scaling>
          <c:orientation val="minMax"/>
        </c:scaling>
        <c:delete val="1"/>
        <c:axPos val="b"/>
        <c:majorTickMark val="out"/>
        <c:minorTickMark val="none"/>
        <c:tickLblPos val="none"/>
        <c:crossAx val="654610872"/>
        <c:crosses val="autoZero"/>
        <c:auto val="1"/>
        <c:lblAlgn val="ctr"/>
        <c:lblOffset val="100"/>
        <c:noMultiLvlLbl val="0"/>
      </c:catAx>
      <c:valAx>
        <c:axId val="65461087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600"/>
                </a:pPr>
                <a:r>
                  <a:rPr lang="en-US" sz="2600"/>
                  <a:t>Normalized </a:t>
                </a:r>
              </a:p>
              <a:p>
                <a:pPr>
                  <a:defRPr sz="2600"/>
                </a:pPr>
                <a:r>
                  <a:rPr lang="en-US" sz="2600"/>
                  <a:t>System Performance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654607752"/>
        <c:crosses val="autoZero"/>
        <c:crossBetween val="between"/>
      </c:valAx>
    </c:plotArea>
    <c:legend>
      <c:legendPos val="r"/>
      <c:legendEntry>
        <c:idx val="0"/>
        <c:txPr>
          <a:bodyPr/>
          <a:lstStyle/>
          <a:p>
            <a:pPr>
              <a:defRPr sz="2400">
                <a:solidFill>
                  <a:srgbClr val="0070C0"/>
                </a:solidFill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>
                <a:solidFill>
                  <a:srgbClr val="0070C0"/>
                </a:solidFill>
              </a:defRPr>
            </a:pPr>
            <a:endParaRPr lang="en-US"/>
          </a:p>
        </c:txPr>
      </c:legendEntry>
      <c:legendEntry>
        <c:idx val="2"/>
        <c:txPr>
          <a:bodyPr/>
          <a:lstStyle/>
          <a:p>
            <a:pPr>
              <a:defRPr sz="2400">
                <a:solidFill>
                  <a:srgbClr val="0070C0"/>
                </a:solidFill>
              </a:defRPr>
            </a:pPr>
            <a:endParaRPr lang="en-US"/>
          </a:p>
        </c:txPr>
      </c:legendEntry>
      <c:legendEntry>
        <c:idx val="3"/>
        <c:txPr>
          <a:bodyPr/>
          <a:lstStyle/>
          <a:p>
            <a:pPr>
              <a:defRPr sz="2400">
                <a:solidFill>
                  <a:srgbClr val="FF0000"/>
                </a:solidFill>
              </a:defRPr>
            </a:pPr>
            <a:endParaRPr lang="en-US"/>
          </a:p>
        </c:txPr>
      </c:legendEntry>
      <c:layout>
        <c:manualLayout>
          <c:xMode val="edge"/>
          <c:yMode val="edge"/>
          <c:x val="0.706677954759965"/>
          <c:y val="0.167492907317222"/>
          <c:w val="0.293322045240035"/>
          <c:h val="0.725219304234369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CoresChannels!$G$2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numRef>
              <c:f>CoresChannels!$H$1:$J$1</c:f>
              <c:numCache>
                <c:formatCode>General</c:formatCode>
                <c:ptCount val="3"/>
                <c:pt idx="0">
                  <c:v>16.0</c:v>
                </c:pt>
                <c:pt idx="1">
                  <c:v>24.0</c:v>
                </c:pt>
                <c:pt idx="2">
                  <c:v>32.0</c:v>
                </c:pt>
              </c:numCache>
            </c:numRef>
          </c:cat>
          <c:val>
            <c:numRef>
              <c:f>CoresChannels!$H$2:$J$2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CoresChannels!$G$3</c:f>
              <c:strCache>
                <c:ptCount val="1"/>
                <c:pt idx="0">
                  <c:v>IMPS</c:v>
                </c:pt>
              </c:strCache>
            </c:strRef>
          </c:tx>
          <c:invertIfNegative val="0"/>
          <c:cat>
            <c:numRef>
              <c:f>CoresChannels!$H$1:$J$1</c:f>
              <c:numCache>
                <c:formatCode>General</c:formatCode>
                <c:ptCount val="3"/>
                <c:pt idx="0">
                  <c:v>16.0</c:v>
                </c:pt>
                <c:pt idx="1">
                  <c:v>24.0</c:v>
                </c:pt>
                <c:pt idx="2">
                  <c:v>32.0</c:v>
                </c:pt>
              </c:numCache>
            </c:numRef>
          </c:cat>
          <c:val>
            <c:numRef>
              <c:f>CoresChannels!$H$3:$J$3</c:f>
              <c:numCache>
                <c:formatCode>0.00</c:formatCode>
                <c:ptCount val="3"/>
                <c:pt idx="0">
                  <c:v>1.149999999999999</c:v>
                </c:pt>
                <c:pt idx="1">
                  <c:v>1.170000000000001</c:v>
                </c:pt>
                <c:pt idx="2">
                  <c:v>1.31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4502984"/>
        <c:axId val="654506024"/>
      </c:barChart>
      <c:catAx>
        <c:axId val="654502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654506024"/>
        <c:crosses val="autoZero"/>
        <c:auto val="1"/>
        <c:lblAlgn val="ctr"/>
        <c:lblOffset val="100"/>
        <c:noMultiLvlLbl val="0"/>
      </c:catAx>
      <c:valAx>
        <c:axId val="65450602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600"/>
                </a:pPr>
                <a:r>
                  <a:rPr lang="en-US" sz="2600"/>
                  <a:t>Normalized </a:t>
                </a:r>
              </a:p>
              <a:p>
                <a:pPr>
                  <a:defRPr sz="2600"/>
                </a:pPr>
                <a:r>
                  <a:rPr lang="en-US" sz="2600"/>
                  <a:t>System</a:t>
                </a:r>
                <a:r>
                  <a:rPr lang="en-US" sz="2600" baseline="0"/>
                  <a:t> Performance</a:t>
                </a:r>
                <a:endParaRPr lang="en-US" sz="260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654502984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CoresChannels!$A$11</c:f>
              <c:strCache>
                <c:ptCount val="1"/>
                <c:pt idx="0">
                  <c:v>FRFCFS</c:v>
                </c:pt>
              </c:strCache>
            </c:strRef>
          </c:tx>
          <c:invertIfNegative val="0"/>
          <c:cat>
            <c:strRef>
              <c:f>CoresChannels!$B$10:$D$10</c:f>
              <c:strCache>
                <c:ptCount val="3"/>
                <c:pt idx="0">
                  <c:v>256 KB</c:v>
                </c:pt>
                <c:pt idx="1">
                  <c:v>512 KB</c:v>
                </c:pt>
                <c:pt idx="2">
                  <c:v>1 MB</c:v>
                </c:pt>
              </c:strCache>
            </c:strRef>
          </c:cat>
          <c:val>
            <c:numRef>
              <c:f>CoresChannels!$B$11:$D$11</c:f>
              <c:numCache>
                <c:formatCode>General</c:formatCode>
                <c:ptCount val="3"/>
                <c:pt idx="0">
                  <c:v>1.0</c:v>
                </c:pt>
                <c:pt idx="1">
                  <c:v>1.0</c:v>
                </c:pt>
                <c:pt idx="2">
                  <c:v>1.0</c:v>
                </c:pt>
              </c:numCache>
            </c:numRef>
          </c:val>
        </c:ser>
        <c:ser>
          <c:idx val="1"/>
          <c:order val="1"/>
          <c:tx>
            <c:strRef>
              <c:f>CoresChannels!$A$12</c:f>
              <c:strCache>
                <c:ptCount val="1"/>
                <c:pt idx="0">
                  <c:v>IMPS</c:v>
                </c:pt>
              </c:strCache>
            </c:strRef>
          </c:tx>
          <c:invertIfNegative val="0"/>
          <c:cat>
            <c:strRef>
              <c:f>CoresChannels!$B$10:$D$10</c:f>
              <c:strCache>
                <c:ptCount val="3"/>
                <c:pt idx="0">
                  <c:v>256 KB</c:v>
                </c:pt>
                <c:pt idx="1">
                  <c:v>512 KB</c:v>
                </c:pt>
                <c:pt idx="2">
                  <c:v>1 MB</c:v>
                </c:pt>
              </c:strCache>
            </c:strRef>
          </c:cat>
          <c:val>
            <c:numRef>
              <c:f>CoresChannels!$B$12:$D$12</c:f>
              <c:numCache>
                <c:formatCode>General</c:formatCode>
                <c:ptCount val="3"/>
                <c:pt idx="0">
                  <c:v>1.159999999999999</c:v>
                </c:pt>
                <c:pt idx="1">
                  <c:v>1.170000000000001</c:v>
                </c:pt>
                <c:pt idx="2">
                  <c:v>1.139999999999999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5073560"/>
        <c:axId val="654819832"/>
      </c:barChart>
      <c:catAx>
        <c:axId val="655073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en-US"/>
          </a:p>
        </c:txPr>
        <c:crossAx val="654819832"/>
        <c:crosses val="autoZero"/>
        <c:auto val="1"/>
        <c:lblAlgn val="ctr"/>
        <c:lblOffset val="100"/>
        <c:noMultiLvlLbl val="0"/>
      </c:catAx>
      <c:valAx>
        <c:axId val="65481983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600"/>
                </a:pPr>
                <a:r>
                  <a:rPr lang="en-US" sz="2600"/>
                  <a:t>Normalized </a:t>
                </a:r>
              </a:p>
              <a:p>
                <a:pPr>
                  <a:defRPr sz="2600"/>
                </a:pPr>
                <a:r>
                  <a:rPr lang="en-US" sz="2600"/>
                  <a:t>System Performance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55073560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22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57675073140021"/>
          <c:y val="0.0632264817798022"/>
          <c:w val="0.469859487491788"/>
          <c:h val="0.8337016373180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PACT!$B$3</c:f>
              <c:strCache>
                <c:ptCount val="1"/>
                <c:pt idx="0">
                  <c:v>Conv Mapping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PACT!$C$3</c:f>
              <c:numCache>
                <c:formatCode>General</c:formatCode>
                <c:ptCount val="1"/>
                <c:pt idx="0">
                  <c:v>1.0</c:v>
                </c:pt>
              </c:numCache>
            </c:numRef>
          </c:val>
        </c:ser>
        <c:ser>
          <c:idx val="1"/>
          <c:order val="1"/>
          <c:tx>
            <c:strRef>
              <c:f>PACT!$B$4</c:f>
              <c:strCache>
                <c:ptCount val="1"/>
                <c:pt idx="0">
                  <c:v>AFT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PACT!$C$4</c:f>
              <c:numCache>
                <c:formatCode>General</c:formatCode>
                <c:ptCount val="1"/>
                <c:pt idx="0">
                  <c:v>1.050999999999998</c:v>
                </c:pt>
              </c:numCache>
            </c:numRef>
          </c:val>
        </c:ser>
        <c:ser>
          <c:idx val="2"/>
          <c:order val="2"/>
          <c:tx>
            <c:strRef>
              <c:f>PACT!$B$5</c:f>
              <c:strCache>
                <c:ptCount val="1"/>
                <c:pt idx="0">
                  <c:v>DPM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PACT!$C$5</c:f>
              <c:numCache>
                <c:formatCode>General</c:formatCode>
                <c:ptCount val="1"/>
                <c:pt idx="0">
                  <c:v>1.050999999999998</c:v>
                </c:pt>
              </c:numCache>
            </c:numRef>
          </c:val>
        </c:ser>
        <c:ser>
          <c:idx val="3"/>
          <c:order val="3"/>
          <c:tx>
            <c:strRef>
              <c:f>PACT!$B$6</c:f>
              <c:strCache>
                <c:ptCount val="1"/>
                <c:pt idx="0">
                  <c:v>MCP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PACT!$C$6</c:f>
              <c:numCache>
                <c:formatCode>General</c:formatCode>
                <c:ptCount val="1"/>
                <c:pt idx="0">
                  <c:v>1.119246</c:v>
                </c:pt>
              </c:numCache>
            </c:numRef>
          </c:val>
        </c:ser>
        <c:ser>
          <c:idx val="4"/>
          <c:order val="4"/>
          <c:tx>
            <c:strRef>
              <c:f>PACT!$B$7</c:f>
              <c:strCache>
                <c:ptCount val="1"/>
                <c:pt idx="0">
                  <c:v>IMPS</c:v>
                </c:pt>
              </c:strCache>
            </c:strRef>
          </c:tx>
          <c:invertIfNegative val="0"/>
          <c:cat>
            <c:strLit>
              <c:ptCount val="1"/>
              <c:pt idx="0">
                <c:v> </c:v>
              </c:pt>
            </c:strLit>
          </c:cat>
          <c:val>
            <c:numRef>
              <c:f>PACT!$C$7</c:f>
              <c:numCache>
                <c:formatCode>General</c:formatCode>
                <c:ptCount val="1"/>
                <c:pt idx="0">
                  <c:v>1.173746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4759672"/>
        <c:axId val="654718264"/>
      </c:barChart>
      <c:catAx>
        <c:axId val="654759672"/>
        <c:scaling>
          <c:orientation val="minMax"/>
        </c:scaling>
        <c:delete val="0"/>
        <c:axPos val="b"/>
        <c:majorTickMark val="out"/>
        <c:minorTickMark val="none"/>
        <c:tickLblPos val="nextTo"/>
        <c:crossAx val="654718264"/>
        <c:crosses val="autoZero"/>
        <c:auto val="1"/>
        <c:lblAlgn val="ctr"/>
        <c:lblOffset val="100"/>
        <c:noMultiLvlLbl val="0"/>
      </c:catAx>
      <c:valAx>
        <c:axId val="6547182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/>
                  <a:t>Normalized</a:t>
                </a:r>
                <a:r>
                  <a:rPr lang="en-US" sz="2000" baseline="0" dirty="0"/>
                  <a:t> </a:t>
                </a:r>
                <a:endParaRPr lang="en-US" sz="2000" baseline="0" dirty="0" smtClean="0"/>
              </a:p>
              <a:p>
                <a:pPr>
                  <a:defRPr sz="2000"/>
                </a:pPr>
                <a:r>
                  <a:rPr lang="en-US" sz="2000" baseline="0" dirty="0" smtClean="0"/>
                  <a:t>System </a:t>
                </a:r>
                <a:r>
                  <a:rPr lang="en-US" sz="2000" baseline="0" dirty="0"/>
                  <a:t>Performance</a:t>
                </a:r>
                <a:endParaRPr lang="en-US" sz="2000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65475967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4082625935938"/>
          <c:y val="0.120559436485377"/>
          <c:w val="0.233323697915595"/>
          <c:h val="0.879440478835685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12/29/11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6738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12/29/11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958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85750" indent="-285750"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="1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tags" Target="../tags/tag2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tags" Target="../tags/tag2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tags" Target="../tags/tag26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3.wmf"/><Relationship Id="rId1" Type="http://schemas.openxmlformats.org/officeDocument/2006/relationships/vmlDrawing" Target="../drawings/vmlDrawing1.vml"/><Relationship Id="rId2" Type="http://schemas.openxmlformats.org/officeDocument/2006/relationships/tags" Target="../tags/tag2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chart" Target="../charts/chart1.xml"/><Relationship Id="rId1" Type="http://schemas.openxmlformats.org/officeDocument/2006/relationships/tags" Target="../tags/tag29.x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1" Type="http://schemas.openxmlformats.org/officeDocument/2006/relationships/tags" Target="../tags/tag30.x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tags" Target="../tags/tag3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b="1" dirty="0" smtClean="0"/>
              <a:t>Application-Aware </a:t>
            </a:r>
            <a:br>
              <a:rPr lang="en-US" b="1" dirty="0" smtClean="0"/>
            </a:br>
            <a:r>
              <a:rPr lang="en-US" b="1" dirty="0" smtClean="0"/>
              <a:t>Memory Channel Partitioning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356992"/>
            <a:ext cx="7272808" cy="3240360"/>
          </a:xfrm>
        </p:spPr>
        <p:txBody>
          <a:bodyPr>
            <a:noAutofit/>
          </a:bodyPr>
          <a:lstStyle/>
          <a:p>
            <a:r>
              <a:rPr lang="en-US" sz="2200" dirty="0" err="1" smtClean="0"/>
              <a:t>Sai</a:t>
            </a:r>
            <a:r>
              <a:rPr lang="en-US" sz="2200" dirty="0" smtClean="0"/>
              <a:t> </a:t>
            </a:r>
            <a:r>
              <a:rPr lang="en-US" sz="2200" dirty="0" err="1" smtClean="0"/>
              <a:t>Prashanth</a:t>
            </a:r>
            <a:r>
              <a:rPr lang="en-US" sz="2200" dirty="0" smtClean="0"/>
              <a:t> </a:t>
            </a:r>
            <a:r>
              <a:rPr lang="en-US" sz="2200" dirty="0" err="1" smtClean="0"/>
              <a:t>Muralidhara</a:t>
            </a:r>
            <a:r>
              <a:rPr lang="pt-BR" b="1" kern="1200" baseline="30000" dirty="0" smtClean="0">
                <a:solidFill>
                  <a:srgbClr val="FF0000"/>
                </a:solidFill>
                <a:latin typeface="Perpetua"/>
              </a:rPr>
              <a:t> </a:t>
            </a:r>
            <a:r>
              <a:rPr lang="pt-BR" b="1" kern="1200" baseline="30000" dirty="0" smtClean="0">
                <a:latin typeface="Perpetua"/>
              </a:rPr>
              <a:t>§     </a:t>
            </a:r>
            <a:r>
              <a:rPr lang="en-US" sz="2200" dirty="0" err="1" smtClean="0">
                <a:solidFill>
                  <a:srgbClr val="0070C0"/>
                </a:solidFill>
              </a:rPr>
              <a:t>Lavanya</a:t>
            </a:r>
            <a:r>
              <a:rPr lang="en-US" sz="2200" dirty="0" smtClean="0">
                <a:solidFill>
                  <a:srgbClr val="0070C0"/>
                </a:solidFill>
              </a:rPr>
              <a:t> Subramanian</a:t>
            </a:r>
            <a:r>
              <a:rPr lang="pt-BR" kern="1200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 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†</a:t>
            </a:r>
            <a:endParaRPr lang="en-US" sz="2200" b="1" dirty="0" smtClean="0"/>
          </a:p>
          <a:p>
            <a:r>
              <a:rPr lang="en-US" sz="2200" dirty="0" err="1" smtClean="0"/>
              <a:t>Onur</a:t>
            </a:r>
            <a:r>
              <a:rPr lang="en-US" sz="2200" dirty="0" smtClean="0"/>
              <a:t> </a:t>
            </a:r>
            <a:r>
              <a:rPr lang="en-US" sz="2200" dirty="0" err="1" smtClean="0"/>
              <a:t>Mutlu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 †     </a:t>
            </a:r>
            <a:r>
              <a:rPr lang="en-US" sz="2200" dirty="0" err="1" smtClean="0"/>
              <a:t>Mahmut</a:t>
            </a:r>
            <a:r>
              <a:rPr lang="en-US" sz="2200" dirty="0" smtClean="0"/>
              <a:t> </a:t>
            </a:r>
            <a:r>
              <a:rPr lang="en-US" sz="2200" dirty="0" err="1" smtClean="0"/>
              <a:t>Kandemir</a:t>
            </a:r>
            <a:r>
              <a:rPr lang="pt-BR" b="1" kern="1200" baseline="30000" dirty="0" smtClean="0">
                <a:solidFill>
                  <a:srgbClr val="FF0000"/>
                </a:solidFill>
                <a:latin typeface="Perpetua"/>
              </a:rPr>
              <a:t> </a:t>
            </a:r>
            <a:r>
              <a:rPr lang="pt-BR" b="1" kern="1200" baseline="30000" dirty="0" smtClean="0">
                <a:latin typeface="Perpetua"/>
              </a:rPr>
              <a:t>§</a:t>
            </a:r>
            <a:endParaRPr lang="en-US" sz="2200" dirty="0" smtClean="0"/>
          </a:p>
          <a:p>
            <a:r>
              <a:rPr lang="en-US" sz="2200" dirty="0" smtClean="0"/>
              <a:t>Thomas </a:t>
            </a:r>
            <a:r>
              <a:rPr lang="en-US" sz="2200" dirty="0" err="1" smtClean="0"/>
              <a:t>Moscibroda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 ‡</a:t>
            </a:r>
          </a:p>
          <a:p>
            <a:endParaRPr lang="pt-BR" sz="2200" b="1" kern="1200" baseline="30000" dirty="0" smtClean="0">
              <a:solidFill>
                <a:srgbClr val="604878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pt-BR" b="1" kern="1200" baseline="30000" dirty="0" smtClean="0">
                <a:solidFill>
                  <a:srgbClr val="000000"/>
                </a:solidFill>
                <a:latin typeface="Perpetua"/>
              </a:rPr>
              <a:t>§ </a:t>
            </a:r>
            <a:r>
              <a:rPr lang="en-US" sz="1600" b="1" kern="1200" dirty="0" smtClean="0">
                <a:solidFill>
                  <a:prstClr val="black"/>
                </a:solidFill>
              </a:rPr>
              <a:t>Pennsylvania State University    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† </a:t>
            </a:r>
            <a:r>
              <a:rPr lang="en-US" sz="1600" b="1" kern="1200" dirty="0" smtClean="0">
                <a:solidFill>
                  <a:prstClr val="black"/>
                </a:solidFill>
              </a:rPr>
              <a:t>Carnegie Mellon University </a:t>
            </a:r>
          </a:p>
          <a:p>
            <a:pPr lvl="0">
              <a:buClr>
                <a:srgbClr val="CC9900"/>
              </a:buClr>
            </a:pP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‡ </a:t>
            </a:r>
            <a:r>
              <a:rPr lang="en-US" sz="1600" b="1" kern="1200" dirty="0" smtClean="0">
                <a:solidFill>
                  <a:prstClr val="black"/>
                </a:solidFill>
              </a:rPr>
              <a:t>Microsoft Research</a:t>
            </a:r>
            <a:endParaRPr lang="en-US" sz="1600" kern="1200" dirty="0" smtClean="0">
              <a:solidFill>
                <a:prstClr val="black"/>
              </a:solidFill>
            </a:endParaRPr>
          </a:p>
          <a:p>
            <a:endParaRPr lang="en-US" sz="2200" dirty="0" smtClean="0"/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5414556"/>
            <a:ext cx="3786214" cy="1367244"/>
          </a:xfrm>
          <a:prstGeom prst="rect">
            <a:avLst/>
          </a:prstGeom>
        </p:spPr>
      </p:pic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5682268"/>
            <a:ext cx="2501587" cy="72381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21668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Memory is a Bottleneck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9" name="Content Placeholder 27"/>
          <p:cNvSpPr>
            <a:spLocks noGrp="1"/>
          </p:cNvSpPr>
          <p:nvPr>
            <p:ph idx="1"/>
          </p:nvPr>
        </p:nvSpPr>
        <p:spPr>
          <a:xfrm>
            <a:off x="251520" y="3717032"/>
            <a:ext cx="8712968" cy="2664296"/>
          </a:xfrm>
        </p:spPr>
        <p:txBody>
          <a:bodyPr/>
          <a:lstStyle/>
          <a:p>
            <a:r>
              <a:rPr lang="en-US" sz="3200" dirty="0" smtClean="0"/>
              <a:t>Main memory latency is long</a:t>
            </a:r>
          </a:p>
          <a:p>
            <a:r>
              <a:rPr lang="en-US" sz="3200" dirty="0" smtClean="0"/>
              <a:t>Core stalls, performance degrades</a:t>
            </a:r>
          </a:p>
          <a:p>
            <a:r>
              <a:rPr lang="en-US" sz="3200" dirty="0" smtClean="0"/>
              <a:t>Multiple applications share the main memory</a:t>
            </a:r>
          </a:p>
          <a:p>
            <a:endParaRPr lang="en-US" sz="3200" dirty="0" smtClean="0"/>
          </a:p>
        </p:txBody>
      </p:sp>
      <p:sp>
        <p:nvSpPr>
          <p:cNvPr id="13" name="Rectangle 12"/>
          <p:cNvSpPr/>
          <p:nvPr/>
        </p:nvSpPr>
        <p:spPr>
          <a:xfrm>
            <a:off x="6732240" y="1268760"/>
            <a:ext cx="216024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77521" y="1757899"/>
            <a:ext cx="2160240" cy="9361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Core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75184" y="1196752"/>
            <a:ext cx="2168624" cy="2072992"/>
            <a:chOff x="1107232" y="1196752"/>
            <a:chExt cx="2168624" cy="2072992"/>
          </a:xfrm>
        </p:grpSpPr>
        <p:sp>
          <p:nvSpPr>
            <p:cNvPr id="14" name="Rectangle 13"/>
            <p:cNvSpPr/>
            <p:nvPr/>
          </p:nvSpPr>
          <p:spPr>
            <a:xfrm>
              <a:off x="1115616" y="1196752"/>
              <a:ext cx="2160240" cy="92772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Core</a:t>
              </a:r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07232" y="2342024"/>
              <a:ext cx="2160240" cy="9277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Core</a:t>
              </a:r>
              <a:endParaRPr lang="en-US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467544" y="980728"/>
            <a:ext cx="4824536" cy="252028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275856" y="1844824"/>
            <a:ext cx="1355089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lowchart: Process 17"/>
          <p:cNvSpPr/>
          <p:nvPr/>
        </p:nvSpPr>
        <p:spPr>
          <a:xfrm>
            <a:off x="2843808" y="2093667"/>
            <a:ext cx="432048" cy="255213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-Right Arrow 18"/>
          <p:cNvSpPr/>
          <p:nvPr/>
        </p:nvSpPr>
        <p:spPr>
          <a:xfrm>
            <a:off x="4644008" y="1831438"/>
            <a:ext cx="2088232" cy="792088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Channel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546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of Inter-Application Interference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16" name="Left-Right Arrow 15"/>
          <p:cNvSpPr/>
          <p:nvPr/>
        </p:nvSpPr>
        <p:spPr>
          <a:xfrm>
            <a:off x="4644008" y="1831438"/>
            <a:ext cx="2088232" cy="792088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Channel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32240" y="1268760"/>
            <a:ext cx="2160240" cy="18002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 Memory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675184" y="1196752"/>
            <a:ext cx="2168624" cy="2072992"/>
            <a:chOff x="1107232" y="1196752"/>
            <a:chExt cx="2168624" cy="2072992"/>
          </a:xfrm>
        </p:grpSpPr>
        <p:sp>
          <p:nvSpPr>
            <p:cNvPr id="20" name="Rectangle 19"/>
            <p:cNvSpPr/>
            <p:nvPr/>
          </p:nvSpPr>
          <p:spPr>
            <a:xfrm>
              <a:off x="1115616" y="1196752"/>
              <a:ext cx="2160240" cy="92772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Core</a:t>
              </a:r>
              <a:endParaRPr lang="en-US" dirty="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107232" y="2342024"/>
              <a:ext cx="2160240" cy="92772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Core</a:t>
              </a:r>
              <a:endParaRPr lang="en-US" dirty="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467544" y="980728"/>
            <a:ext cx="4824536" cy="2520280"/>
          </a:xfrm>
          <a:prstGeom prst="rect">
            <a:avLst/>
          </a:prstGeom>
          <a:noFill/>
          <a:ln>
            <a:solidFill>
              <a:schemeClr val="bg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3275856" y="1844824"/>
            <a:ext cx="1355089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Flowchart: Process 23"/>
          <p:cNvSpPr/>
          <p:nvPr/>
        </p:nvSpPr>
        <p:spPr>
          <a:xfrm>
            <a:off x="2843808" y="2093667"/>
            <a:ext cx="432048" cy="255213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owchart: Process 24"/>
          <p:cNvSpPr/>
          <p:nvPr/>
        </p:nvSpPr>
        <p:spPr>
          <a:xfrm>
            <a:off x="5682762" y="2086974"/>
            <a:ext cx="576064" cy="288032"/>
          </a:xfrm>
          <a:prstGeom prst="flowChart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Req</a:t>
            </a:r>
            <a:endParaRPr lang="en-US" dirty="0"/>
          </a:p>
        </p:txBody>
      </p:sp>
      <p:sp>
        <p:nvSpPr>
          <p:cNvPr id="26" name="Flowchart: Process 25"/>
          <p:cNvSpPr/>
          <p:nvPr/>
        </p:nvSpPr>
        <p:spPr>
          <a:xfrm>
            <a:off x="5034690" y="2086974"/>
            <a:ext cx="576064" cy="288032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Req</a:t>
            </a:r>
            <a:endParaRPr lang="en-US" dirty="0"/>
          </a:p>
        </p:txBody>
      </p:sp>
      <p:sp>
        <p:nvSpPr>
          <p:cNvPr id="27" name="Flowchart: Process 26"/>
          <p:cNvSpPr/>
          <p:nvPr/>
        </p:nvSpPr>
        <p:spPr>
          <a:xfrm>
            <a:off x="4368714" y="2086974"/>
            <a:ext cx="576064" cy="288032"/>
          </a:xfrm>
          <a:prstGeom prst="flowChartProcess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Req</a:t>
            </a:r>
            <a:endParaRPr lang="en-US" dirty="0"/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251520" y="3717032"/>
            <a:ext cx="8587680" cy="253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Applications’ requests interfere at the main memory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This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inter-application interference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degrades system performance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 further exacerbated due to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lang="en-US" sz="2200" kern="0" dirty="0" smtClean="0"/>
              <a:t>Increasing number of cores</a:t>
            </a:r>
            <a:endParaRPr kumimoji="0" lang="en-US" sz="22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Limited off-chip pin bandwidth</a:t>
            </a:r>
            <a:endParaRPr kumimoji="0" lang="en-US" sz="2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973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6" name="Rectangle 5"/>
          <p:cNvSpPr/>
          <p:nvPr/>
        </p:nvSpPr>
        <p:spPr>
          <a:xfrm>
            <a:off x="2411760" y="1052736"/>
            <a:ext cx="4392488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Goal: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Mitigate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Inter-Application Interference 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467544" y="2132856"/>
            <a:ext cx="4104456" cy="2088232"/>
            <a:chOff x="179512" y="2132856"/>
            <a:chExt cx="4104456" cy="2088232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2951820" y="2132856"/>
              <a:ext cx="1332148" cy="8640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17951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Previous Approach: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Application-Aware Memory </a:t>
              </a:r>
              <a:r>
                <a:rPr lang="en-US" sz="2400" dirty="0" smtClean="0">
                  <a:solidFill>
                    <a:srgbClr val="0070C0"/>
                  </a:solidFill>
                </a:rPr>
                <a:t>Request</a:t>
              </a:r>
              <a:r>
                <a:rPr lang="en-US" sz="2400" dirty="0" smtClean="0">
                  <a:solidFill>
                    <a:schemeClr val="tx1"/>
                  </a:solidFill>
                </a:rPr>
                <a:t> </a:t>
              </a:r>
              <a:r>
                <a:rPr lang="en-US" sz="2400" dirty="0" smtClean="0">
                  <a:solidFill>
                    <a:srgbClr val="0070C0"/>
                  </a:solidFill>
                </a:rPr>
                <a:t>Scheduling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608004" y="2132856"/>
            <a:ext cx="4068452" cy="2088232"/>
            <a:chOff x="4319972" y="2132856"/>
            <a:chExt cx="4068452" cy="208823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4319972" y="2132856"/>
              <a:ext cx="1332148" cy="8640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449999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Our First Approach: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Application-Aware Memory </a:t>
              </a:r>
              <a:r>
                <a:rPr lang="en-US" sz="2400" dirty="0" smtClean="0">
                  <a:solidFill>
                    <a:srgbClr val="FF0000"/>
                  </a:solidFill>
                </a:rPr>
                <a:t>Channel</a:t>
              </a:r>
              <a:r>
                <a:rPr lang="en-US" sz="2400" dirty="0" smtClean="0">
                  <a:solidFill>
                    <a:schemeClr val="tx1"/>
                  </a:solidFill>
                </a:rPr>
                <a:t> </a:t>
              </a:r>
              <a:r>
                <a:rPr lang="en-US" sz="2400" dirty="0" smtClean="0">
                  <a:solidFill>
                    <a:srgbClr val="FF0000"/>
                  </a:solidFill>
                </a:rPr>
                <a:t>Partitioning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2523280" y="4221088"/>
            <a:ext cx="4176464" cy="1898334"/>
            <a:chOff x="2235248" y="4221088"/>
            <a:chExt cx="4176464" cy="1898334"/>
          </a:xfrm>
        </p:grpSpPr>
        <p:grpSp>
          <p:nvGrpSpPr>
            <p:cNvPr id="22" name="Group 21"/>
            <p:cNvGrpSpPr/>
            <p:nvPr/>
          </p:nvGrpSpPr>
          <p:grpSpPr>
            <a:xfrm>
              <a:off x="2987824" y="4221088"/>
              <a:ext cx="2592288" cy="678552"/>
              <a:chOff x="2987824" y="4005064"/>
              <a:chExt cx="2592288" cy="678552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>
                <a:off x="2987824" y="4005064"/>
                <a:ext cx="1306022" cy="67855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4293846" y="4005064"/>
                <a:ext cx="1286266" cy="67855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/>
            <p:cNvSpPr/>
            <p:nvPr/>
          </p:nvSpPr>
          <p:spPr>
            <a:xfrm>
              <a:off x="2235248" y="4895286"/>
              <a:ext cx="4176464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Our Second Approach:</a:t>
              </a:r>
              <a:r>
                <a:rPr lang="en-US" sz="2400" dirty="0" smtClean="0">
                  <a:solidFill>
                    <a:schemeClr val="tx1"/>
                  </a:solidFill>
                </a:rPr>
                <a:t> Integrated Memory </a:t>
              </a:r>
              <a:r>
                <a:rPr lang="en-US" sz="2400" dirty="0" smtClean="0">
                  <a:solidFill>
                    <a:srgbClr val="FF0000"/>
                  </a:solidFill>
                </a:rPr>
                <a:t>Partitioning</a:t>
              </a:r>
              <a:r>
                <a:rPr lang="en-US" sz="2400" dirty="0" smtClean="0">
                  <a:solidFill>
                    <a:schemeClr val="tx1"/>
                  </a:solidFill>
                </a:rPr>
                <a:t> and </a:t>
              </a:r>
              <a:r>
                <a:rPr lang="en-US" sz="2400" dirty="0" smtClean="0">
                  <a:solidFill>
                    <a:srgbClr val="0070C0"/>
                  </a:solidFill>
                </a:rPr>
                <a:t>Scheduling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 advTm="3762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Background: Main Memory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5</a:t>
            </a:fld>
            <a:endParaRPr lang="en-US" altLang="en-US"/>
          </a:p>
        </p:txBody>
      </p:sp>
      <p:sp>
        <p:nvSpPr>
          <p:cNvPr id="9" name="Rectangle 8"/>
          <p:cNvSpPr/>
          <p:nvPr/>
        </p:nvSpPr>
        <p:spPr>
          <a:xfrm>
            <a:off x="4015692" y="2780928"/>
            <a:ext cx="936104" cy="43204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</a:rPr>
              <a:t>Row Buffer</a:t>
            </a:r>
            <a:endParaRPr lang="en-US" sz="1500" b="1" dirty="0">
              <a:solidFill>
                <a:schemeClr val="tx1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995936" y="1229571"/>
            <a:ext cx="4392488" cy="1263325"/>
            <a:chOff x="3995936" y="1268760"/>
            <a:chExt cx="4412244" cy="1440160"/>
          </a:xfrm>
        </p:grpSpPr>
        <p:sp>
          <p:nvSpPr>
            <p:cNvPr id="5" name="Rectangle 4"/>
            <p:cNvSpPr/>
            <p:nvPr/>
          </p:nvSpPr>
          <p:spPr>
            <a:xfrm>
              <a:off x="3995936" y="1268760"/>
              <a:ext cx="936104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5167820" y="1268760"/>
              <a:ext cx="936104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319948" y="1268760"/>
              <a:ext cx="936104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72076" y="1268760"/>
              <a:ext cx="936104" cy="144016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5180883" y="2780928"/>
            <a:ext cx="936104" cy="43204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500" b="1" dirty="0" smtClean="0">
                <a:solidFill>
                  <a:schemeClr val="tx1"/>
                </a:solidFill>
              </a:rPr>
              <a:t>Row Buffer</a:t>
            </a:r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333011" y="2780928"/>
            <a:ext cx="936104" cy="43204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500" b="1" dirty="0" smtClean="0">
                <a:solidFill>
                  <a:schemeClr val="tx1"/>
                </a:solidFill>
              </a:rPr>
              <a:t>Row Buffer</a:t>
            </a:r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485139" y="2780928"/>
            <a:ext cx="936104" cy="43204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500" b="1" dirty="0" smtClean="0">
                <a:solidFill>
                  <a:schemeClr val="tx1"/>
                </a:solidFill>
              </a:rPr>
              <a:t>Row Buffer</a:t>
            </a:r>
            <a:endParaRPr lang="en-US" sz="1500" b="1" dirty="0">
              <a:solidFill>
                <a:schemeClr val="tx1"/>
              </a:solidFill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3655652" y="3874111"/>
            <a:ext cx="4248472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99992" y="3226039"/>
            <a:ext cx="0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flipV="1">
            <a:off x="5639057" y="3212976"/>
            <a:ext cx="0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6797878" y="3226039"/>
            <a:ext cx="0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7904124" y="3212976"/>
            <a:ext cx="0" cy="64807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 flipV="1">
            <a:off x="4496807" y="2492896"/>
            <a:ext cx="0" cy="28803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 flipV="1">
            <a:off x="5658490" y="2492896"/>
            <a:ext cx="0" cy="28803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/>
          <p:nvPr/>
        </p:nvCxnSpPr>
        <p:spPr>
          <a:xfrm flipV="1">
            <a:off x="6804248" y="2492896"/>
            <a:ext cx="0" cy="28803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/>
          <p:nvPr/>
        </p:nvCxnSpPr>
        <p:spPr>
          <a:xfrm flipV="1">
            <a:off x="7910494" y="2492896"/>
            <a:ext cx="0" cy="28803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Group 43"/>
          <p:cNvGrpSpPr/>
          <p:nvPr/>
        </p:nvGrpSpPr>
        <p:grpSpPr>
          <a:xfrm>
            <a:off x="3626604" y="869531"/>
            <a:ext cx="1377444" cy="1440161"/>
            <a:chOff x="3626604" y="908720"/>
            <a:chExt cx="1377444" cy="1440161"/>
          </a:xfrm>
        </p:grpSpPr>
        <p:sp>
          <p:nvSpPr>
            <p:cNvPr id="81" name="TextBox 80"/>
            <p:cNvSpPr txBox="1"/>
            <p:nvPr/>
          </p:nvSpPr>
          <p:spPr>
            <a:xfrm rot="16200000">
              <a:off x="3451230" y="1804175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Rows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3923928" y="908720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</a:rPr>
                <a:t>Columns</a:t>
              </a:r>
              <a:endParaRPr 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87" name="Content Placeholder 2"/>
          <p:cNvSpPr txBox="1">
            <a:spLocks/>
          </p:cNvSpPr>
          <p:nvPr/>
        </p:nvSpPr>
        <p:spPr bwMode="auto">
          <a:xfrm>
            <a:off x="251520" y="3900237"/>
            <a:ext cx="8892480" cy="217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solidFill>
                  <a:srgbClr val="000000"/>
                </a:solidFill>
              </a:rPr>
              <a:t>FR-FCFS memory scheduling policy</a:t>
            </a:r>
            <a:r>
              <a:rPr lang="en-US" sz="2200" kern="0" dirty="0" smtClean="0">
                <a:solidFill>
                  <a:srgbClr val="003399"/>
                </a:solidFill>
              </a:rPr>
              <a:t> </a:t>
            </a:r>
            <a:r>
              <a:rPr lang="en-US" sz="1100" kern="0" dirty="0" smtClean="0">
                <a:solidFill>
                  <a:srgbClr val="000000"/>
                </a:solidFill>
              </a:rPr>
              <a:t>[</a:t>
            </a:r>
            <a:r>
              <a:rPr lang="en-US" sz="1100" kern="0" dirty="0" err="1" smtClean="0">
                <a:solidFill>
                  <a:srgbClr val="000000"/>
                </a:solidFill>
              </a:rPr>
              <a:t>Zuravleff</a:t>
            </a:r>
            <a:r>
              <a:rPr lang="en-US" sz="1100" kern="0" dirty="0" smtClean="0">
                <a:solidFill>
                  <a:srgbClr val="000000"/>
                </a:solidFill>
              </a:rPr>
              <a:t> et al., US Patent ‘97; </a:t>
            </a:r>
            <a:r>
              <a:rPr lang="en-US" sz="1100" kern="0" dirty="0" err="1" smtClean="0">
                <a:solidFill>
                  <a:srgbClr val="000000"/>
                </a:solidFill>
              </a:rPr>
              <a:t>Rixner</a:t>
            </a:r>
            <a:r>
              <a:rPr lang="en-US" sz="1100" kern="0" dirty="0" smtClean="0">
                <a:solidFill>
                  <a:srgbClr val="000000"/>
                </a:solidFill>
              </a:rPr>
              <a:t> et al., ISCA ‘00]</a:t>
            </a:r>
          </a:p>
          <a:p>
            <a:pPr marL="669925" lvl="1" indent="-325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12F"/>
              </a:buClr>
              <a:buSzPct val="60000"/>
              <a:buFont typeface="Wingdings" pitchFamily="2" charset="2"/>
              <a:buChar char="q"/>
            </a:pPr>
            <a:r>
              <a:rPr lang="en-US" sz="2200" kern="0" dirty="0" smtClean="0">
                <a:solidFill>
                  <a:srgbClr val="000000"/>
                </a:solidFill>
              </a:rPr>
              <a:t>Row-buffer hit first</a:t>
            </a:r>
          </a:p>
          <a:p>
            <a:pPr marL="669925" lvl="1" indent="-325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12F"/>
              </a:buClr>
              <a:buSzPct val="60000"/>
              <a:buFont typeface="Wingdings" pitchFamily="2" charset="2"/>
              <a:buChar char="q"/>
            </a:pPr>
            <a:r>
              <a:rPr lang="en-US" sz="2200" kern="0" dirty="0" smtClean="0">
                <a:solidFill>
                  <a:srgbClr val="000000"/>
                </a:solidFill>
              </a:rPr>
              <a:t>Oldest request first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solidFill>
                  <a:srgbClr val="000000"/>
                </a:solidFill>
              </a:rPr>
              <a:t>Unaware of inter-application interference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7" name="Left-Right Arrow 26"/>
          <p:cNvSpPr/>
          <p:nvPr/>
        </p:nvSpPr>
        <p:spPr>
          <a:xfrm>
            <a:off x="1619672" y="3468189"/>
            <a:ext cx="2088232" cy="792088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 Channel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51520" y="3481575"/>
            <a:ext cx="1355089" cy="72008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3995937" y="1229571"/>
            <a:ext cx="4392488" cy="1263325"/>
            <a:chOff x="4015692" y="1268760"/>
            <a:chExt cx="4405551" cy="1440160"/>
          </a:xfrm>
        </p:grpSpPr>
        <p:sp>
          <p:nvSpPr>
            <p:cNvPr id="29" name="Rectangle 28"/>
            <p:cNvSpPr/>
            <p:nvPr/>
          </p:nvSpPr>
          <p:spPr>
            <a:xfrm>
              <a:off x="4015692" y="1268760"/>
              <a:ext cx="936104" cy="1440160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0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180883" y="1268760"/>
              <a:ext cx="936104" cy="1440160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6333011" y="1268760"/>
              <a:ext cx="936104" cy="1440160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2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7485139" y="1268760"/>
              <a:ext cx="936104" cy="1440160"/>
            </a:xfrm>
            <a:prstGeom prst="rect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Bank 3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3996259" y="2774235"/>
            <a:ext cx="936104" cy="432048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 smtClean="0">
                <a:solidFill>
                  <a:schemeClr val="tx1"/>
                </a:solidFill>
              </a:rPr>
              <a:t>Row Buffer</a:t>
            </a:r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956747" y="1373587"/>
            <a:ext cx="936106" cy="43204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6084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55 -2.96296E-6 L 0.00555 0.2053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37" grpId="0" uiExpand="1" build="allAtOnce" animBg="1"/>
      <p:bldP spid="37" grpId="1" uiExpand="1" build="allAtOnce" animBg="1"/>
      <p:bldP spid="43" grpId="0" animBg="1"/>
      <p:bldP spid="43" grpId="1" animBg="1"/>
      <p:bldP spid="43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6</a:t>
            </a:fld>
            <a:endParaRPr lang="en-US" altLang="en-US"/>
          </a:p>
        </p:txBody>
      </p:sp>
      <p:grpSp>
        <p:nvGrpSpPr>
          <p:cNvPr id="3" name="Group 26"/>
          <p:cNvGrpSpPr/>
          <p:nvPr/>
        </p:nvGrpSpPr>
        <p:grpSpPr>
          <a:xfrm>
            <a:off x="467544" y="2132856"/>
            <a:ext cx="4104456" cy="2088232"/>
            <a:chOff x="179512" y="2132856"/>
            <a:chExt cx="4104456" cy="2088232"/>
          </a:xfrm>
        </p:grpSpPr>
        <p:cxnSp>
          <p:nvCxnSpPr>
            <p:cNvPr id="8" name="Straight Arrow Connector 7"/>
            <p:cNvCxnSpPr/>
            <p:nvPr/>
          </p:nvCxnSpPr>
          <p:spPr>
            <a:xfrm flipH="1">
              <a:off x="2951820" y="2132856"/>
              <a:ext cx="1332148" cy="864096"/>
            </a:xfrm>
            <a:prstGeom prst="straightConnector1">
              <a:avLst/>
            </a:prstGeom>
            <a:ln w="25400">
              <a:solidFill>
                <a:schemeClr val="bg2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17951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Previous Approach: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Application-Aware Memory </a:t>
              </a:r>
              <a:r>
                <a:rPr lang="en-US" sz="2400" dirty="0" smtClean="0">
                  <a:solidFill>
                    <a:srgbClr val="0070C0"/>
                  </a:solidFill>
                </a:rPr>
                <a:t>Request</a:t>
              </a:r>
              <a:r>
                <a:rPr lang="en-US" sz="2400" dirty="0" smtClean="0">
                  <a:solidFill>
                    <a:schemeClr val="tx1"/>
                  </a:solidFill>
                </a:rPr>
                <a:t> </a:t>
              </a:r>
              <a:r>
                <a:rPr lang="en-US" sz="2400" dirty="0" smtClean="0">
                  <a:solidFill>
                    <a:srgbClr val="0070C0"/>
                  </a:solidFill>
                </a:rPr>
                <a:t>Scheduling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Group 27"/>
          <p:cNvGrpSpPr/>
          <p:nvPr/>
        </p:nvGrpSpPr>
        <p:grpSpPr>
          <a:xfrm>
            <a:off x="4608004" y="2132856"/>
            <a:ext cx="4068452" cy="2088232"/>
            <a:chOff x="4319972" y="2132856"/>
            <a:chExt cx="4068452" cy="2088232"/>
          </a:xfrm>
        </p:grpSpPr>
        <p:cxnSp>
          <p:nvCxnSpPr>
            <p:cNvPr id="11" name="Straight Arrow Connector 10"/>
            <p:cNvCxnSpPr/>
            <p:nvPr/>
          </p:nvCxnSpPr>
          <p:spPr>
            <a:xfrm>
              <a:off x="4319972" y="2132856"/>
              <a:ext cx="1332148" cy="864096"/>
            </a:xfrm>
            <a:prstGeom prst="straightConnector1">
              <a:avLst/>
            </a:prstGeom>
            <a:ln w="25400">
              <a:solidFill>
                <a:schemeClr val="bg2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449999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Our First Approach:</a:t>
              </a:r>
            </a:p>
            <a:p>
              <a:pPr algn="ctr"/>
              <a:r>
                <a: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Application-Aware Memory Channel Partitioning</a:t>
              </a:r>
              <a:endParaRPr lang="en-US" sz="24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7" name="Group 25"/>
          <p:cNvGrpSpPr/>
          <p:nvPr/>
        </p:nvGrpSpPr>
        <p:grpSpPr>
          <a:xfrm>
            <a:off x="2523280" y="4221088"/>
            <a:ext cx="4176464" cy="1898334"/>
            <a:chOff x="2235248" y="4221088"/>
            <a:chExt cx="4176464" cy="1898334"/>
          </a:xfrm>
        </p:grpSpPr>
        <p:grpSp>
          <p:nvGrpSpPr>
            <p:cNvPr id="9" name="Group 21"/>
            <p:cNvGrpSpPr/>
            <p:nvPr/>
          </p:nvGrpSpPr>
          <p:grpSpPr>
            <a:xfrm>
              <a:off x="2987824" y="4221088"/>
              <a:ext cx="2592288" cy="678552"/>
              <a:chOff x="2987824" y="4005064"/>
              <a:chExt cx="2592288" cy="678552"/>
            </a:xfrm>
          </p:grpSpPr>
          <p:cxnSp>
            <p:nvCxnSpPr>
              <p:cNvPr id="18" name="Straight Arrow Connector 17"/>
              <p:cNvCxnSpPr/>
              <p:nvPr/>
            </p:nvCxnSpPr>
            <p:spPr>
              <a:xfrm>
                <a:off x="2987824" y="4005064"/>
                <a:ext cx="1306022" cy="678552"/>
              </a:xfrm>
              <a:prstGeom prst="straightConnector1">
                <a:avLst/>
              </a:prstGeom>
              <a:ln w="25400">
                <a:solidFill>
                  <a:schemeClr val="bg2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/>
              <p:cNvCxnSpPr/>
              <p:nvPr/>
            </p:nvCxnSpPr>
            <p:spPr>
              <a:xfrm flipH="1">
                <a:off x="4293846" y="4005064"/>
                <a:ext cx="1286266" cy="678552"/>
              </a:xfrm>
              <a:prstGeom prst="straightConnector1">
                <a:avLst/>
              </a:prstGeom>
              <a:ln w="25400">
                <a:solidFill>
                  <a:schemeClr val="bg2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Rectangle 24"/>
            <p:cNvSpPr/>
            <p:nvPr/>
          </p:nvSpPr>
          <p:spPr>
            <a:xfrm>
              <a:off x="2235248" y="4895286"/>
              <a:ext cx="4176464" cy="1224136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Our Second Approach:</a:t>
              </a:r>
              <a:r>
                <a:rPr lang="en-US" sz="2400" dirty="0" smtClean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Integrated Memory Partitioning and Scheduling</a:t>
              </a:r>
              <a:endParaRPr lang="en-US" sz="2400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467544" y="2996952"/>
            <a:ext cx="3888432" cy="122413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Previous Approach: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Application-Aware Memory </a:t>
            </a:r>
            <a:r>
              <a:rPr lang="en-US" sz="2400" dirty="0" smtClean="0">
                <a:solidFill>
                  <a:srgbClr val="0070C0"/>
                </a:solidFill>
              </a:rPr>
              <a:t>Request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rgbClr val="0070C0"/>
                </a:solidFill>
              </a:rPr>
              <a:t>Scheduling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11760" y="1052736"/>
            <a:ext cx="4392488" cy="108012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Goal: </a:t>
            </a:r>
          </a:p>
          <a:p>
            <a:pPr algn="ctr"/>
            <a:r>
              <a:rPr 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Mitigate </a:t>
            </a:r>
          </a:p>
          <a:p>
            <a:pPr algn="ctr"/>
            <a:r>
              <a:rPr 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Inter-Application Interference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009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Application-Aware Memory Request Scheduling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87422"/>
            <a:ext cx="8610600" cy="5339680"/>
          </a:xfrm>
        </p:spPr>
        <p:txBody>
          <a:bodyPr/>
          <a:lstStyle/>
          <a:p>
            <a:r>
              <a:rPr lang="en-US" sz="3000" dirty="0" smtClean="0">
                <a:solidFill>
                  <a:srgbClr val="0070C0"/>
                </a:solidFill>
              </a:rPr>
              <a:t>Monitor</a:t>
            </a:r>
            <a:r>
              <a:rPr lang="en-US" sz="3000" dirty="0" smtClean="0"/>
              <a:t> application memory access characteristics</a:t>
            </a:r>
          </a:p>
          <a:p>
            <a:pPr>
              <a:buNone/>
            </a:pPr>
            <a:endParaRPr lang="en-US" sz="3000" dirty="0" smtClean="0"/>
          </a:p>
          <a:p>
            <a:r>
              <a:rPr lang="en-US" sz="3000" dirty="0" smtClean="0">
                <a:solidFill>
                  <a:srgbClr val="0070C0"/>
                </a:solidFill>
              </a:rPr>
              <a:t>Rank</a:t>
            </a:r>
            <a:r>
              <a:rPr lang="en-US" sz="3000" dirty="0" smtClean="0"/>
              <a:t> applications based on memory access characteristics</a:t>
            </a:r>
          </a:p>
          <a:p>
            <a:pPr>
              <a:buNone/>
            </a:pPr>
            <a:endParaRPr lang="en-US" sz="3000" dirty="0" smtClean="0"/>
          </a:p>
          <a:p>
            <a:r>
              <a:rPr lang="en-US" sz="3000" dirty="0" smtClean="0">
                <a:solidFill>
                  <a:srgbClr val="0070C0"/>
                </a:solidFill>
              </a:rPr>
              <a:t>Prioritize</a:t>
            </a:r>
            <a:r>
              <a:rPr lang="en-US" sz="3000" dirty="0" smtClean="0"/>
              <a:t> requests at the memory controller, based on ranking</a:t>
            </a:r>
          </a:p>
          <a:p>
            <a:pPr>
              <a:buNone/>
            </a:pPr>
            <a:endParaRPr lang="en-US" sz="2600" dirty="0" smtClean="0"/>
          </a:p>
          <a:p>
            <a:pPr>
              <a:buNone/>
            </a:pPr>
            <a:endParaRPr lang="en-US" sz="2600" dirty="0" smtClean="0"/>
          </a:p>
          <a:p>
            <a:endParaRPr lang="en-US" sz="2600" dirty="0" smtClean="0"/>
          </a:p>
          <a:p>
            <a:endParaRPr lang="en-US" sz="2600" dirty="0" smtClean="0"/>
          </a:p>
          <a:p>
            <a:pPr lvl="1"/>
            <a:endParaRPr lang="en-US" sz="2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658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Rounded Rectangle 510"/>
          <p:cNvSpPr/>
          <p:nvPr/>
        </p:nvSpPr>
        <p:spPr>
          <a:xfrm>
            <a:off x="4038600" y="1556792"/>
            <a:ext cx="1757536" cy="2158753"/>
          </a:xfrm>
          <a:prstGeom prst="roundRect">
            <a:avLst/>
          </a:prstGeom>
          <a:solidFill>
            <a:srgbClr val="FF0000">
              <a:alpha val="2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12" name="Straight Connector 511"/>
          <p:cNvCxnSpPr>
            <a:stCxn id="516" idx="2"/>
            <a:endCxn id="559" idx="2"/>
          </p:cNvCxnSpPr>
          <p:nvPr/>
        </p:nvCxnSpPr>
        <p:spPr>
          <a:xfrm rot="5400000">
            <a:off x="6017830" y="1694275"/>
            <a:ext cx="381000" cy="259474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13" name="Straight Connector 512"/>
          <p:cNvCxnSpPr>
            <a:stCxn id="549" idx="2"/>
            <a:endCxn id="527" idx="2"/>
          </p:cNvCxnSpPr>
          <p:nvPr/>
        </p:nvCxnSpPr>
        <p:spPr>
          <a:xfrm rot="5400000" flipH="1">
            <a:off x="6173344" y="4097689"/>
            <a:ext cx="204822" cy="253609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14" name="Straight Connector 513"/>
          <p:cNvCxnSpPr>
            <a:stCxn id="549" idx="0"/>
            <a:endCxn id="527" idx="0"/>
          </p:cNvCxnSpPr>
          <p:nvPr/>
        </p:nvCxnSpPr>
        <p:spPr>
          <a:xfrm rot="16200000" flipH="1" flipV="1">
            <a:off x="5818555" y="2371300"/>
            <a:ext cx="914400" cy="2536090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cxnSp>
        <p:nvCxnSpPr>
          <p:cNvPr id="515" name="Straight Connector 514"/>
          <p:cNvCxnSpPr>
            <a:stCxn id="516" idx="0"/>
            <a:endCxn id="559" idx="0"/>
          </p:cNvCxnSpPr>
          <p:nvPr/>
        </p:nvCxnSpPr>
        <p:spPr>
          <a:xfrm rot="16200000" flipH="1" flipV="1">
            <a:off x="5552683" y="483021"/>
            <a:ext cx="1311294" cy="2594741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516" name="Rounded Rectangle 515"/>
          <p:cNvSpPr/>
          <p:nvPr/>
        </p:nvSpPr>
        <p:spPr>
          <a:xfrm>
            <a:off x="6781800" y="1124745"/>
            <a:ext cx="1447800" cy="16764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7" name="Rectangle 516"/>
          <p:cNvSpPr/>
          <p:nvPr/>
        </p:nvSpPr>
        <p:spPr>
          <a:xfrm>
            <a:off x="740510" y="2520122"/>
            <a:ext cx="2463338" cy="2349038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8" name="Rounded Rectangle 517"/>
          <p:cNvSpPr/>
          <p:nvPr/>
        </p:nvSpPr>
        <p:spPr>
          <a:xfrm>
            <a:off x="1578710" y="3682206"/>
            <a:ext cx="457200" cy="10953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9" name="TextBox 518"/>
          <p:cNvSpPr txBox="1"/>
          <p:nvPr/>
        </p:nvSpPr>
        <p:spPr>
          <a:xfrm>
            <a:off x="822960" y="4172745"/>
            <a:ext cx="251460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85000"/>
                    <a:lumOff val="15000"/>
                  </a:sysClr>
                </a:solidFill>
                <a:effectLst/>
                <a:uLnTx/>
                <a:uFillTx/>
              </a:rPr>
              <a:t>Threads in the system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520" name="Rounded Rectangle 519"/>
          <p:cNvSpPr/>
          <p:nvPr/>
        </p:nvSpPr>
        <p:spPr>
          <a:xfrm>
            <a:off x="2188310" y="3563145"/>
            <a:ext cx="838200" cy="533400"/>
          </a:xfrm>
          <a:prstGeom prst="round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1" name="Rounded Rectangle 520"/>
          <p:cNvSpPr/>
          <p:nvPr/>
        </p:nvSpPr>
        <p:spPr>
          <a:xfrm>
            <a:off x="1162772" y="2759274"/>
            <a:ext cx="457200" cy="10953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2" name="Rounded Rectangle 521"/>
          <p:cNvSpPr/>
          <p:nvPr/>
        </p:nvSpPr>
        <p:spPr>
          <a:xfrm>
            <a:off x="892910" y="2980512"/>
            <a:ext cx="838200" cy="533400"/>
          </a:xfrm>
          <a:prstGeom prst="round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3" name="Rounded Rectangle 522"/>
          <p:cNvSpPr/>
          <p:nvPr/>
        </p:nvSpPr>
        <p:spPr>
          <a:xfrm>
            <a:off x="2035910" y="2648745"/>
            <a:ext cx="838200" cy="533400"/>
          </a:xfrm>
          <a:prstGeom prst="round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4" name="Rounded Rectangle 523"/>
          <p:cNvSpPr/>
          <p:nvPr/>
        </p:nvSpPr>
        <p:spPr>
          <a:xfrm>
            <a:off x="2188310" y="3334545"/>
            <a:ext cx="457200" cy="10953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5" name="Rounded Rectangle 524"/>
          <p:cNvSpPr/>
          <p:nvPr/>
        </p:nvSpPr>
        <p:spPr>
          <a:xfrm>
            <a:off x="981781" y="3877467"/>
            <a:ext cx="457200" cy="109539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526" name="Group 525"/>
          <p:cNvGrpSpPr/>
          <p:nvPr/>
        </p:nvGrpSpPr>
        <p:grpSpPr>
          <a:xfrm>
            <a:off x="4093310" y="4096545"/>
            <a:ext cx="1828800" cy="1166778"/>
            <a:chOff x="3581400" y="4167223"/>
            <a:chExt cx="1828800" cy="1166778"/>
          </a:xfrm>
        </p:grpSpPr>
        <p:sp>
          <p:nvSpPr>
            <p:cNvPr id="527" name="Rectangle 526"/>
            <p:cNvSpPr/>
            <p:nvPr/>
          </p:nvSpPr>
          <p:spPr>
            <a:xfrm>
              <a:off x="3581400" y="4167223"/>
              <a:ext cx="1828800" cy="1166778"/>
            </a:xfrm>
            <a:prstGeom prst="rect">
              <a:avLst/>
            </a:prstGeom>
            <a:noFill/>
            <a:ln w="381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8" name="Rounded Rectangle 527"/>
            <p:cNvSpPr/>
            <p:nvPr/>
          </p:nvSpPr>
          <p:spPr>
            <a:xfrm>
              <a:off x="3697956" y="4267200"/>
              <a:ext cx="707290" cy="401749"/>
            </a:xfrm>
            <a:prstGeom prst="round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29" name="Rounded Rectangle 528"/>
            <p:cNvSpPr/>
            <p:nvPr/>
          </p:nvSpPr>
          <p:spPr>
            <a:xfrm>
              <a:off x="4572000" y="4398851"/>
              <a:ext cx="707290" cy="401749"/>
            </a:xfrm>
            <a:prstGeom prst="round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0" name="Rounded Rectangle 529"/>
            <p:cNvSpPr/>
            <p:nvPr/>
          </p:nvSpPr>
          <p:spPr>
            <a:xfrm>
              <a:off x="3810000" y="4818890"/>
              <a:ext cx="707290" cy="401749"/>
            </a:xfrm>
            <a:prstGeom prst="roundRect">
              <a:avLst/>
            </a:prstGeom>
            <a:solidFill>
              <a:srgbClr val="C0504D">
                <a:lumMod val="75000"/>
              </a:srgbClr>
            </a:solidFill>
            <a:ln w="25400" cap="flat" cmpd="sng" algn="ctr">
              <a:solidFill>
                <a:srgbClr val="C0504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31" name="TextBox 530"/>
          <p:cNvSpPr txBox="1"/>
          <p:nvPr/>
        </p:nvSpPr>
        <p:spPr>
          <a:xfrm>
            <a:off x="4108550" y="1628800"/>
            <a:ext cx="1600200" cy="4985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rPr>
              <a:t>Non-intensive 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rPr>
              <a:t>cluster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4F81BD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32" name="TextBox 531"/>
          <p:cNvSpPr txBox="1"/>
          <p:nvPr/>
        </p:nvSpPr>
        <p:spPr>
          <a:xfrm>
            <a:off x="3962400" y="5368168"/>
            <a:ext cx="2133600" cy="517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</a:rPr>
              <a:t>Intensive cluster</a:t>
            </a:r>
            <a:endParaRPr kumimoji="0" lang="en-US" sz="2100" b="1" i="0" u="none" strike="noStrike" kern="0" cap="none" spc="0" normalizeH="0" baseline="0" noProof="0" dirty="0">
              <a:ln>
                <a:noFill/>
              </a:ln>
              <a:solidFill>
                <a:srgbClr val="C0504D">
                  <a:lumMod val="75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533" name="Right Arrow 532"/>
          <p:cNvSpPr/>
          <p:nvPr/>
        </p:nvSpPr>
        <p:spPr>
          <a:xfrm rot="18900000">
            <a:off x="3426000" y="2858855"/>
            <a:ext cx="457200" cy="457200"/>
          </a:xfrm>
          <a:prstGeom prst="rightArrow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4" name="Rounded Rectangle 533"/>
          <p:cNvSpPr/>
          <p:nvPr/>
        </p:nvSpPr>
        <p:spPr>
          <a:xfrm>
            <a:off x="892910" y="2980512"/>
            <a:ext cx="838200" cy="533400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5" name="Rounded Rectangle 534"/>
          <p:cNvSpPr/>
          <p:nvPr/>
        </p:nvSpPr>
        <p:spPr>
          <a:xfrm>
            <a:off x="2188310" y="3563145"/>
            <a:ext cx="838200" cy="533400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6" name="Rounded Rectangle 535"/>
          <p:cNvSpPr/>
          <p:nvPr/>
        </p:nvSpPr>
        <p:spPr>
          <a:xfrm>
            <a:off x="2035910" y="2648745"/>
            <a:ext cx="838200" cy="533400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thread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7" name="TextBox 536"/>
          <p:cNvSpPr txBox="1"/>
          <p:nvPr/>
        </p:nvSpPr>
        <p:spPr>
          <a:xfrm>
            <a:off x="107246" y="1916832"/>
            <a:ext cx="3456642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4F81BD">
                    <a:lumMod val="75000"/>
                  </a:srgbClr>
                </a:solidFill>
                <a:effectLst/>
                <a:uLnTx/>
                <a:uFillTx/>
              </a:rPr>
              <a:t>Memory-non-intensive </a:t>
            </a:r>
          </a:p>
        </p:txBody>
      </p:sp>
      <p:cxnSp>
        <p:nvCxnSpPr>
          <p:cNvPr id="538" name="Curved Connector 537"/>
          <p:cNvCxnSpPr>
            <a:stCxn id="521" idx="0"/>
          </p:cNvCxnSpPr>
          <p:nvPr/>
        </p:nvCxnSpPr>
        <p:spPr>
          <a:xfrm rot="5400000" flipH="1" flipV="1">
            <a:off x="1372333" y="2295911"/>
            <a:ext cx="482402" cy="444324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rgbClr val="4F81BD">
                <a:lumMod val="75000"/>
              </a:srgbClr>
            </a:solidFill>
            <a:prstDash val="solid"/>
            <a:tailEnd type="triangle"/>
          </a:ln>
          <a:effectLst/>
        </p:spPr>
      </p:cxnSp>
      <p:cxnSp>
        <p:nvCxnSpPr>
          <p:cNvPr id="539" name="Curved Connector 538"/>
          <p:cNvCxnSpPr>
            <a:stCxn id="535" idx="2"/>
            <a:endCxn id="540" idx="0"/>
          </p:cNvCxnSpPr>
          <p:nvPr/>
        </p:nvCxnSpPr>
        <p:spPr>
          <a:xfrm rot="5400000">
            <a:off x="1833168" y="4157633"/>
            <a:ext cx="835331" cy="713155"/>
          </a:xfrm>
          <a:prstGeom prst="curvedConnector3">
            <a:avLst>
              <a:gd name="adj1" fmla="val 50000"/>
            </a:avLst>
          </a:prstGeom>
          <a:noFill/>
          <a:ln w="19050" cap="flat" cmpd="sng" algn="ctr">
            <a:solidFill>
              <a:srgbClr val="C0504D">
                <a:lumMod val="75000"/>
              </a:srgbClr>
            </a:solidFill>
            <a:prstDash val="solid"/>
            <a:tailEnd type="triangle"/>
          </a:ln>
          <a:effectLst/>
        </p:spPr>
      </p:cxnSp>
      <p:sp>
        <p:nvSpPr>
          <p:cNvPr id="540" name="TextBox 539"/>
          <p:cNvSpPr txBox="1"/>
          <p:nvPr/>
        </p:nvSpPr>
        <p:spPr>
          <a:xfrm>
            <a:off x="609600" y="4931876"/>
            <a:ext cx="256931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</a:rPr>
              <a:t>Memory-intensive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504D">
                    <a:lumMod val="75000"/>
                  </a:srgbClr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541" name="Right Arrow 540"/>
          <p:cNvSpPr/>
          <p:nvPr/>
        </p:nvSpPr>
        <p:spPr>
          <a:xfrm rot="2700000">
            <a:off x="3426000" y="3697055"/>
            <a:ext cx="457200" cy="457200"/>
          </a:xfrm>
          <a:prstGeom prst="rightArrow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2" name="Rectangle 541"/>
          <p:cNvSpPr/>
          <p:nvPr/>
        </p:nvSpPr>
        <p:spPr>
          <a:xfrm>
            <a:off x="4110849" y="3334545"/>
            <a:ext cx="1656224" cy="3631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Prioritized</a:t>
            </a:r>
            <a:endParaRPr kumimoji="0" lang="en-US" sz="2200" b="1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43" name="Rounded Rectangle 542"/>
          <p:cNvSpPr/>
          <p:nvPr/>
        </p:nvSpPr>
        <p:spPr>
          <a:xfrm>
            <a:off x="7586589" y="1793075"/>
            <a:ext cx="232117" cy="57155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4" name="Rounded Rectangle 543"/>
          <p:cNvSpPr/>
          <p:nvPr/>
        </p:nvSpPr>
        <p:spPr>
          <a:xfrm>
            <a:off x="7563143" y="1965678"/>
            <a:ext cx="279009" cy="93528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5" name="Rounded Rectangle 544"/>
          <p:cNvSpPr/>
          <p:nvPr/>
        </p:nvSpPr>
        <p:spPr>
          <a:xfrm>
            <a:off x="7525043" y="2174654"/>
            <a:ext cx="355209" cy="130042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6" name="Rounded Rectangle 545"/>
          <p:cNvSpPr/>
          <p:nvPr/>
        </p:nvSpPr>
        <p:spPr>
          <a:xfrm>
            <a:off x="7480495" y="2420144"/>
            <a:ext cx="444305" cy="166693"/>
          </a:xfrm>
          <a:prstGeom prst="roundRect">
            <a:avLst/>
          </a:prstGeom>
          <a:solidFill>
            <a:srgbClr val="4F81BD">
              <a:lumMod val="75000"/>
            </a:srgbClr>
          </a:solidFill>
          <a:ln w="25400" cap="flat" cmpd="sng" algn="ctr">
            <a:solidFill>
              <a:srgbClr val="4F81B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47" name="Straight Arrow Connector 546"/>
          <p:cNvCxnSpPr/>
          <p:nvPr/>
        </p:nvCxnSpPr>
        <p:spPr>
          <a:xfrm rot="5400000" flipH="1" flipV="1">
            <a:off x="6785137" y="2153444"/>
            <a:ext cx="990600" cy="1"/>
          </a:xfrm>
          <a:prstGeom prst="straightConnector1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headEnd type="none" w="lg" len="lg"/>
            <a:tailEnd type="triangle" w="lg" len="lg"/>
          </a:ln>
          <a:effectLst/>
        </p:spPr>
      </p:cxnSp>
      <p:sp>
        <p:nvSpPr>
          <p:cNvPr id="548" name="TextBox 547"/>
          <p:cNvSpPr txBox="1"/>
          <p:nvPr/>
        </p:nvSpPr>
        <p:spPr>
          <a:xfrm>
            <a:off x="6885369" y="1193298"/>
            <a:ext cx="787831" cy="4862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higher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priority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49" name="Rounded Rectangle 548"/>
          <p:cNvSpPr/>
          <p:nvPr/>
        </p:nvSpPr>
        <p:spPr>
          <a:xfrm>
            <a:off x="6629400" y="3182145"/>
            <a:ext cx="1828800" cy="2286000"/>
          </a:xfrm>
          <a:prstGeom prst="roundRect">
            <a:avLst/>
          </a:prstGeom>
          <a:solidFill>
            <a:sysClr val="window" lastClr="FFFFFF">
              <a:lumMod val="95000"/>
            </a:sysClr>
          </a:solidFill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0" name="Rounded Rectangle 549"/>
          <p:cNvSpPr/>
          <p:nvPr/>
        </p:nvSpPr>
        <p:spPr>
          <a:xfrm>
            <a:off x="7522310" y="3867945"/>
            <a:ext cx="707290" cy="401749"/>
          </a:xfrm>
          <a:prstGeom prst="round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1" name="Rounded Rectangle 550"/>
          <p:cNvSpPr/>
          <p:nvPr/>
        </p:nvSpPr>
        <p:spPr>
          <a:xfrm>
            <a:off x="7522315" y="4363245"/>
            <a:ext cx="707290" cy="401749"/>
          </a:xfrm>
          <a:prstGeom prst="round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52" name="Straight Arrow Connector 551"/>
          <p:cNvCxnSpPr/>
          <p:nvPr/>
        </p:nvCxnSpPr>
        <p:spPr>
          <a:xfrm rot="16200000" flipV="1">
            <a:off x="6413069" y="4515645"/>
            <a:ext cx="1447802" cy="2"/>
          </a:xfrm>
          <a:prstGeom prst="straightConnector1">
            <a:avLst/>
          </a:prstGeom>
          <a:noFill/>
          <a:ln w="44450" cap="flat" cmpd="sng" algn="ctr">
            <a:solidFill>
              <a:sysClr val="windowText" lastClr="000000"/>
            </a:solidFill>
            <a:prstDash val="solid"/>
            <a:headEnd type="none" w="lg" len="lg"/>
            <a:tailEnd type="triangle" w="lg" len="lg"/>
          </a:ln>
          <a:effectLst/>
        </p:spPr>
      </p:cxnSp>
      <p:sp>
        <p:nvSpPr>
          <p:cNvPr id="553" name="TextBox 552"/>
          <p:cNvSpPr txBox="1"/>
          <p:nvPr/>
        </p:nvSpPr>
        <p:spPr>
          <a:xfrm>
            <a:off x="6741901" y="3315791"/>
            <a:ext cx="787831" cy="48628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higher</a:t>
            </a:r>
          </a:p>
          <a:p>
            <a:pPr marL="0" marR="0" lvl="0" indent="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priority</a:t>
            </a:r>
            <a:endParaRPr kumimoji="0" lang="en-US" sz="1600" b="0" i="1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54" name="Rounded Rectangle 553"/>
          <p:cNvSpPr/>
          <p:nvPr/>
        </p:nvSpPr>
        <p:spPr>
          <a:xfrm>
            <a:off x="7522310" y="4858545"/>
            <a:ext cx="707290" cy="401749"/>
          </a:xfrm>
          <a:prstGeom prst="roundRect">
            <a:avLst/>
          </a:prstGeom>
          <a:solidFill>
            <a:srgbClr val="C0504D">
              <a:lumMod val="75000"/>
            </a:srgbClr>
          </a:solidFill>
          <a:ln w="25400" cap="flat" cmpd="sng" algn="ctr">
            <a:solidFill>
              <a:srgbClr val="C0504D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5" name="Oval 554"/>
          <p:cNvSpPr/>
          <p:nvPr/>
        </p:nvSpPr>
        <p:spPr>
          <a:xfrm rot="16200000">
            <a:off x="6813118" y="4432663"/>
            <a:ext cx="1447800" cy="318363"/>
          </a:xfrm>
          <a:prstGeom prst="ellipse">
            <a:avLst/>
          </a:prstGeom>
          <a:noFill/>
          <a:ln w="31750" cap="flat" cmpd="sng" algn="ctr">
            <a:solidFill>
              <a:srgbClr val="FF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56" name="Straight Arrow Connector 555"/>
          <p:cNvCxnSpPr/>
          <p:nvPr/>
        </p:nvCxnSpPr>
        <p:spPr>
          <a:xfrm rot="5400000">
            <a:off x="7353299" y="4591844"/>
            <a:ext cx="76200" cy="1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tailEnd type="arrow" w="lg" len="lg"/>
          </a:ln>
          <a:effectLst/>
        </p:spPr>
      </p:cxnSp>
      <p:cxnSp>
        <p:nvCxnSpPr>
          <p:cNvPr id="557" name="Straight Arrow Connector 556"/>
          <p:cNvCxnSpPr/>
          <p:nvPr/>
        </p:nvCxnSpPr>
        <p:spPr>
          <a:xfrm rot="5400000">
            <a:off x="7658099" y="4591844"/>
            <a:ext cx="76200" cy="1"/>
          </a:xfrm>
          <a:prstGeom prst="straightConnector1">
            <a:avLst/>
          </a:prstGeom>
          <a:noFill/>
          <a:ln w="31750" cap="flat" cmpd="sng" algn="ctr">
            <a:solidFill>
              <a:srgbClr val="FF0000"/>
            </a:solidFill>
            <a:prstDash val="solid"/>
            <a:headEnd type="arrow" w="lg" len="lg"/>
            <a:tailEnd type="none" w="lg" len="lg"/>
          </a:ln>
          <a:effectLst/>
        </p:spPr>
      </p:cxnSp>
      <p:grpSp>
        <p:nvGrpSpPr>
          <p:cNvPr id="558" name="Group 557"/>
          <p:cNvGrpSpPr/>
          <p:nvPr/>
        </p:nvGrpSpPr>
        <p:grpSpPr>
          <a:xfrm>
            <a:off x="4474310" y="2436039"/>
            <a:ext cx="873297" cy="746106"/>
            <a:chOff x="2271681" y="4560903"/>
            <a:chExt cx="1260486" cy="990600"/>
          </a:xfrm>
        </p:grpSpPr>
        <p:sp>
          <p:nvSpPr>
            <p:cNvPr id="559" name="Rectangle 558"/>
            <p:cNvSpPr/>
            <p:nvPr/>
          </p:nvSpPr>
          <p:spPr>
            <a:xfrm>
              <a:off x="2271681" y="4560903"/>
              <a:ext cx="1260486" cy="990600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4F81BD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0" name="Rounded Rectangle 559"/>
            <p:cNvSpPr/>
            <p:nvPr/>
          </p:nvSpPr>
          <p:spPr>
            <a:xfrm>
              <a:off x="2436776" y="4695858"/>
              <a:ext cx="457200" cy="109539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1" name="Rounded Rectangle 560"/>
            <p:cNvSpPr/>
            <p:nvPr/>
          </p:nvSpPr>
          <p:spPr>
            <a:xfrm>
              <a:off x="2527271" y="5097501"/>
              <a:ext cx="457200" cy="109539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2" name="Rounded Rectangle 561"/>
            <p:cNvSpPr/>
            <p:nvPr/>
          </p:nvSpPr>
          <p:spPr>
            <a:xfrm>
              <a:off x="2947958" y="4878423"/>
              <a:ext cx="457200" cy="109539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63" name="Rounded Rectangle 562"/>
            <p:cNvSpPr/>
            <p:nvPr/>
          </p:nvSpPr>
          <p:spPr>
            <a:xfrm>
              <a:off x="2727305" y="5316579"/>
              <a:ext cx="457200" cy="109539"/>
            </a:xfrm>
            <a:prstGeom prst="roundRect">
              <a:avLst/>
            </a:prstGeom>
            <a:solidFill>
              <a:srgbClr val="4F81BD">
                <a:lumMod val="75000"/>
              </a:srgbClr>
            </a:solidFill>
            <a:ln w="25400" cap="flat" cmpd="sng" algn="ctr">
              <a:solidFill>
                <a:srgbClr val="4F81BD">
                  <a:lumMod val="75000"/>
                </a:srgbClr>
              </a:solidFill>
              <a:prstDash val="solid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64" name="Wave 563"/>
          <p:cNvSpPr/>
          <p:nvPr/>
        </p:nvSpPr>
        <p:spPr>
          <a:xfrm>
            <a:off x="6781800" y="2578936"/>
            <a:ext cx="1447800" cy="457200"/>
          </a:xfrm>
          <a:prstGeom prst="wav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Throughput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5" name="Wave 564"/>
          <p:cNvSpPr/>
          <p:nvPr/>
        </p:nvSpPr>
        <p:spPr>
          <a:xfrm>
            <a:off x="6781800" y="5305070"/>
            <a:ext cx="1447800" cy="457200"/>
          </a:xfrm>
          <a:prstGeom prst="wave">
            <a:avLst/>
          </a:prstGeom>
          <a:solidFill>
            <a:sysClr val="windowText" lastClr="000000"/>
          </a:solidFill>
          <a:ln w="25400" cap="flat" cmpd="sng" algn="ctr">
            <a:solidFill>
              <a:sysClr val="windowText" lastClr="000000">
                <a:shade val="50000"/>
              </a:sys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Fairness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50" dirty="0" smtClean="0"/>
              <a:t>An Example: Thread Cluster Memory Scheduling</a:t>
            </a:r>
            <a:endParaRPr lang="en-US" sz="3450" dirty="0"/>
          </a:p>
        </p:txBody>
      </p:sp>
      <p:sp>
        <p:nvSpPr>
          <p:cNvPr id="634" name="TextBox 633"/>
          <p:cNvSpPr txBox="1"/>
          <p:nvPr/>
        </p:nvSpPr>
        <p:spPr>
          <a:xfrm>
            <a:off x="5508104" y="5877272"/>
            <a:ext cx="3384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Figure: Kim et al., MICRO 2010</a:t>
            </a:r>
            <a:endParaRPr lang="en-US" dirty="0"/>
          </a:p>
        </p:txBody>
      </p:sp>
      <p:sp>
        <p:nvSpPr>
          <p:cNvPr id="62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/>
          <a:p>
            <a:fld id="{323594FA-E141-4234-AE05-360401972BE7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5024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1" grpId="0" animBg="1"/>
      <p:bldP spid="516" grpId="0" animBg="1"/>
      <p:bldP spid="517" grpId="0" animBg="1"/>
      <p:bldP spid="518" grpId="0" animBg="1"/>
      <p:bldP spid="519" grpId="0"/>
      <p:bldP spid="520" grpId="0" animBg="1"/>
      <p:bldP spid="520" grpId="1" animBg="1"/>
      <p:bldP spid="521" grpId="0" animBg="1"/>
      <p:bldP spid="522" grpId="0" animBg="1"/>
      <p:bldP spid="522" grpId="1" animBg="1"/>
      <p:bldP spid="523" grpId="0" animBg="1"/>
      <p:bldP spid="523" grpId="1" animBg="1"/>
      <p:bldP spid="524" grpId="0" animBg="1"/>
      <p:bldP spid="525" grpId="0" animBg="1"/>
      <p:bldP spid="531" grpId="0"/>
      <p:bldP spid="532" grpId="0"/>
      <p:bldP spid="533" grpId="0" animBg="1"/>
      <p:bldP spid="534" grpId="0" animBg="1"/>
      <p:bldP spid="534" grpId="1" animBg="1"/>
      <p:bldP spid="535" grpId="0" animBg="1"/>
      <p:bldP spid="535" grpId="1" animBg="1"/>
      <p:bldP spid="536" grpId="0" animBg="1"/>
      <p:bldP spid="536" grpId="1" animBg="1"/>
      <p:bldP spid="541" grpId="0" animBg="1"/>
      <p:bldP spid="542" grpId="0"/>
      <p:bldP spid="543" grpId="0" animBg="1"/>
      <p:bldP spid="544" grpId="0" animBg="1"/>
      <p:bldP spid="545" grpId="0" animBg="1"/>
      <p:bldP spid="546" grpId="0" animBg="1"/>
      <p:bldP spid="548" grpId="0"/>
      <p:bldP spid="549" grpId="0" animBg="1"/>
      <p:bldP spid="550" grpId="0" animBg="1"/>
      <p:bldP spid="551" grpId="0" animBg="1"/>
      <p:bldP spid="553" grpId="0"/>
      <p:bldP spid="554" grpId="0" animBg="1"/>
      <p:bldP spid="555" grpId="0" animBg="1"/>
      <p:bldP spid="564" grpId="0" animBg="1"/>
      <p:bldP spid="565" grpId="0" animBg="1"/>
      <p:bldP spid="6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>
                <a:solidFill>
                  <a:srgbClr val="006633"/>
                </a:solidFill>
              </a:rPr>
              <a:t>Application-Aware Memory Request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79796" y="1052736"/>
            <a:ext cx="9036496" cy="20882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lang="en-US" sz="3000" kern="0" dirty="0" smtClean="0">
                <a:solidFill>
                  <a:srgbClr val="0070C0"/>
                </a:solidFill>
              </a:rPr>
              <a:t>Advantages</a:t>
            </a: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</a:pPr>
            <a:r>
              <a:rPr lang="en-US" sz="2500" kern="0" dirty="0" smtClean="0">
                <a:solidFill>
                  <a:srgbClr val="000000"/>
                </a:solidFill>
              </a:rPr>
              <a:t>Reduces interference between applications by 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</a:pPr>
            <a:r>
              <a:rPr lang="en-US" sz="2500" kern="0" dirty="0" smtClean="0">
                <a:solidFill>
                  <a:srgbClr val="000000"/>
                </a:solidFill>
              </a:rPr>
              <a:t>	request reordering</a:t>
            </a:r>
          </a:p>
          <a:p>
            <a:pPr marL="34290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</a:pPr>
            <a:r>
              <a:rPr lang="en-US" sz="2500" kern="0" dirty="0" smtClean="0">
                <a:solidFill>
                  <a:srgbClr val="000000"/>
                </a:solidFill>
              </a:rPr>
              <a:t>Improves system performance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79796" y="3140968"/>
            <a:ext cx="9036496" cy="20882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lang="en-US" sz="3000" kern="0" dirty="0" smtClean="0">
                <a:solidFill>
                  <a:srgbClr val="FF0000"/>
                </a:solidFill>
              </a:rPr>
              <a:t>Disadvantages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</a:pPr>
            <a:r>
              <a:rPr lang="en-US" sz="2500" kern="0" dirty="0" smtClean="0">
                <a:solidFill>
                  <a:srgbClr val="000000"/>
                </a:solidFill>
              </a:rPr>
              <a:t>Requires modifications to memory scheduling logic for</a:t>
            </a:r>
          </a:p>
          <a:p>
            <a:pPr marL="669925" lvl="1" indent="-325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12F"/>
              </a:buClr>
              <a:buSzPct val="60000"/>
              <a:buFont typeface="Wingdings" pitchFamily="2" charset="2"/>
              <a:buChar char="q"/>
            </a:pPr>
            <a:r>
              <a:rPr lang="en-US" sz="2200" kern="0" dirty="0" smtClean="0">
                <a:solidFill>
                  <a:srgbClr val="000000"/>
                </a:solidFill>
              </a:rPr>
              <a:t>Ranking</a:t>
            </a:r>
          </a:p>
          <a:p>
            <a:pPr marL="669925" lvl="1" indent="-325438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B812F"/>
              </a:buClr>
              <a:buSzPct val="60000"/>
              <a:buFont typeface="Wingdings" pitchFamily="2" charset="2"/>
              <a:buChar char="q"/>
            </a:pPr>
            <a:r>
              <a:rPr lang="en-US" sz="2200" kern="0" dirty="0" smtClean="0">
                <a:solidFill>
                  <a:srgbClr val="000000"/>
                </a:solidFill>
              </a:rPr>
              <a:t>Prioritization</a:t>
            </a: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</a:pPr>
            <a:r>
              <a:rPr lang="en-US" sz="2500" kern="0" dirty="0" smtClean="0">
                <a:solidFill>
                  <a:srgbClr val="000000"/>
                </a:solidFill>
              </a:rPr>
              <a:t>Cannot completely eliminate interference by request reordering </a:t>
            </a: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535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10</a:t>
            </a:fld>
            <a:endParaRPr lang="en-US" altLang="en-US"/>
          </a:p>
        </p:txBody>
      </p:sp>
      <p:grpSp>
        <p:nvGrpSpPr>
          <p:cNvPr id="35" name="Group 26"/>
          <p:cNvGrpSpPr/>
          <p:nvPr/>
        </p:nvGrpSpPr>
        <p:grpSpPr>
          <a:xfrm>
            <a:off x="467544" y="2132856"/>
            <a:ext cx="4104456" cy="2088232"/>
            <a:chOff x="179512" y="2132856"/>
            <a:chExt cx="4104456" cy="2088232"/>
          </a:xfrm>
        </p:grpSpPr>
        <p:cxnSp>
          <p:nvCxnSpPr>
            <p:cNvPr id="36" name="Straight Arrow Connector 35"/>
            <p:cNvCxnSpPr/>
            <p:nvPr/>
          </p:nvCxnSpPr>
          <p:spPr>
            <a:xfrm flipH="1">
              <a:off x="2951820" y="2132856"/>
              <a:ext cx="1332148" cy="864096"/>
            </a:xfrm>
            <a:prstGeom prst="straightConnector1">
              <a:avLst/>
            </a:prstGeom>
            <a:ln w="25400">
              <a:solidFill>
                <a:schemeClr val="bg2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17951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Previous Approach:</a:t>
              </a:r>
            </a:p>
            <a:p>
              <a:pPr algn="ctr"/>
              <a:r>
                <a: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Application-Aware Memory Request Scheduling</a:t>
              </a:r>
              <a:endParaRPr lang="en-US" sz="24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</p:grpSp>
      <p:grpSp>
        <p:nvGrpSpPr>
          <p:cNvPr id="38" name="Group 27"/>
          <p:cNvGrpSpPr/>
          <p:nvPr/>
        </p:nvGrpSpPr>
        <p:grpSpPr>
          <a:xfrm>
            <a:off x="4608004" y="2132856"/>
            <a:ext cx="4068452" cy="2088232"/>
            <a:chOff x="4319972" y="2132856"/>
            <a:chExt cx="4068452" cy="2088232"/>
          </a:xfrm>
        </p:grpSpPr>
        <p:cxnSp>
          <p:nvCxnSpPr>
            <p:cNvPr id="39" name="Straight Arrow Connector 38"/>
            <p:cNvCxnSpPr/>
            <p:nvPr/>
          </p:nvCxnSpPr>
          <p:spPr>
            <a:xfrm>
              <a:off x="4319972" y="2132856"/>
              <a:ext cx="1332148" cy="864096"/>
            </a:xfrm>
            <a:prstGeom prst="straightConnector1">
              <a:avLst/>
            </a:prstGeom>
            <a:ln w="25400">
              <a:solidFill>
                <a:schemeClr val="bg2">
                  <a:lumMod val="40000"/>
                  <a:lumOff val="6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Rectangle 39"/>
            <p:cNvSpPr/>
            <p:nvPr/>
          </p:nvSpPr>
          <p:spPr>
            <a:xfrm>
              <a:off x="449999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Our First Approach: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Application-Aware Memory </a:t>
              </a:r>
              <a:r>
                <a:rPr lang="en-US" sz="2400" dirty="0" smtClean="0">
                  <a:solidFill>
                    <a:srgbClr val="FF0000"/>
                  </a:solidFill>
                </a:rPr>
                <a:t>Channel Partitioning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1" name="Group 25"/>
          <p:cNvGrpSpPr/>
          <p:nvPr/>
        </p:nvGrpSpPr>
        <p:grpSpPr>
          <a:xfrm>
            <a:off x="2523280" y="4221088"/>
            <a:ext cx="4176464" cy="1898334"/>
            <a:chOff x="2235248" y="4221088"/>
            <a:chExt cx="4176464" cy="1898334"/>
          </a:xfrm>
        </p:grpSpPr>
        <p:grpSp>
          <p:nvGrpSpPr>
            <p:cNvPr id="42" name="Group 21"/>
            <p:cNvGrpSpPr/>
            <p:nvPr/>
          </p:nvGrpSpPr>
          <p:grpSpPr>
            <a:xfrm>
              <a:off x="2987824" y="4221088"/>
              <a:ext cx="2592288" cy="678552"/>
              <a:chOff x="2987824" y="4005064"/>
              <a:chExt cx="2592288" cy="678552"/>
            </a:xfrm>
          </p:grpSpPr>
          <p:cxnSp>
            <p:nvCxnSpPr>
              <p:cNvPr id="44" name="Straight Arrow Connector 43"/>
              <p:cNvCxnSpPr/>
              <p:nvPr/>
            </p:nvCxnSpPr>
            <p:spPr>
              <a:xfrm>
                <a:off x="2987824" y="4005064"/>
                <a:ext cx="1306022" cy="678552"/>
              </a:xfrm>
              <a:prstGeom prst="straightConnector1">
                <a:avLst/>
              </a:prstGeom>
              <a:ln w="25400">
                <a:solidFill>
                  <a:schemeClr val="bg2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/>
              <p:cNvCxnSpPr/>
              <p:nvPr/>
            </p:nvCxnSpPr>
            <p:spPr>
              <a:xfrm flipH="1">
                <a:off x="4293846" y="4005064"/>
                <a:ext cx="1286266" cy="678552"/>
              </a:xfrm>
              <a:prstGeom prst="straightConnector1">
                <a:avLst/>
              </a:prstGeom>
              <a:ln w="25400">
                <a:solidFill>
                  <a:schemeClr val="bg2">
                    <a:lumMod val="40000"/>
                    <a:lumOff val="60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tangle 42"/>
            <p:cNvSpPr/>
            <p:nvPr/>
          </p:nvSpPr>
          <p:spPr>
            <a:xfrm>
              <a:off x="2235248" y="4895286"/>
              <a:ext cx="4176464" cy="1224136"/>
            </a:xfrm>
            <a:prstGeom prst="rect">
              <a:avLst/>
            </a:prstGeom>
            <a:noFill/>
            <a:ln>
              <a:solidFill>
                <a:schemeClr val="bg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Our Second Approach:</a:t>
              </a:r>
              <a:r>
                <a:rPr lang="en-US" sz="2400" dirty="0" smtClean="0">
                  <a:solidFill>
                    <a:schemeClr val="bg2">
                      <a:lumMod val="40000"/>
                      <a:lumOff val="60000"/>
                    </a:schemeClr>
                  </a:solidFill>
                </a:rPr>
                <a:t> Integrated Memory Partitioning and Scheduling</a:t>
              </a:r>
              <a:endParaRPr lang="en-US" sz="2400" dirty="0">
                <a:solidFill>
                  <a:schemeClr val="bg2">
                    <a:lumMod val="40000"/>
                    <a:lumOff val="60000"/>
                  </a:schemeClr>
                </a:solidFill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4788024" y="2996952"/>
            <a:ext cx="3888432" cy="122413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Our First Approach: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Application-Aware Memory </a:t>
            </a:r>
            <a:r>
              <a:rPr lang="en-US" sz="2400" dirty="0" smtClean="0">
                <a:solidFill>
                  <a:srgbClr val="FF0000"/>
                </a:solidFill>
              </a:rPr>
              <a:t>Channel Partitioning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411760" y="1052736"/>
            <a:ext cx="4392488" cy="1080120"/>
          </a:xfrm>
          <a:prstGeom prst="rect">
            <a:avLst/>
          </a:prstGeom>
          <a:noFill/>
          <a:ln>
            <a:solidFill>
              <a:schemeClr val="bg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Goal: </a:t>
            </a:r>
          </a:p>
          <a:p>
            <a:pPr algn="ctr"/>
            <a:r>
              <a:rPr 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Mitigate </a:t>
            </a:r>
          </a:p>
          <a:p>
            <a:pPr algn="ctr"/>
            <a:r>
              <a:rPr lang="en-US" sz="24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Inter-Application Interference</a:t>
            </a:r>
            <a:r>
              <a:rPr lang="en-US" sz="2400" dirty="0" smtClean="0">
                <a:solidFill>
                  <a:schemeClr val="tx1"/>
                </a:solidFill>
              </a:rPr>
              <a:t>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733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100" dirty="0" smtClean="0"/>
              <a:t>Observation: Modern Systems Have Multiple Channels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013176"/>
            <a:ext cx="8515672" cy="1235224"/>
          </a:xfrm>
        </p:spPr>
        <p:txBody>
          <a:bodyPr/>
          <a:lstStyle/>
          <a:p>
            <a:pPr algn="ctr">
              <a:buNone/>
            </a:pP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A new degree of freedom</a:t>
            </a:r>
          </a:p>
          <a:p>
            <a:pPr algn="ctr">
              <a:buNone/>
            </a:pP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</a:rPr>
              <a:t>Mapping data across multiple channels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22" name="Left-Right Arrow 21"/>
          <p:cNvSpPr/>
          <p:nvPr/>
        </p:nvSpPr>
        <p:spPr>
          <a:xfrm>
            <a:off x="4741115" y="1722128"/>
            <a:ext cx="1469306" cy="79187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Channel</a:t>
            </a:r>
            <a:r>
              <a:rPr lang="en-US" sz="1350" dirty="0" smtClean="0">
                <a:solidFill>
                  <a:schemeClr val="tx1"/>
                </a:solidFill>
              </a:rPr>
              <a:t> </a:t>
            </a:r>
            <a:r>
              <a:rPr lang="en-US" sz="1350" b="1" dirty="0" smtClean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28951" y="1495880"/>
            <a:ext cx="979537" cy="13574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 App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1115616" y="3084200"/>
            <a:ext cx="979537" cy="13574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Blue App</a:t>
            </a:r>
            <a:endParaRPr lang="en-US" dirty="0"/>
          </a:p>
        </p:txBody>
      </p:sp>
      <p:sp>
        <p:nvSpPr>
          <p:cNvPr id="26" name="Flowchart: Process 25"/>
          <p:cNvSpPr/>
          <p:nvPr/>
        </p:nvSpPr>
        <p:spPr>
          <a:xfrm>
            <a:off x="2848827" y="1495880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Flowchart: Process 30"/>
          <p:cNvSpPr/>
          <p:nvPr/>
        </p:nvSpPr>
        <p:spPr>
          <a:xfrm>
            <a:off x="2848827" y="3073035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5" name="Left-Right Arrow 34"/>
          <p:cNvSpPr/>
          <p:nvPr/>
        </p:nvSpPr>
        <p:spPr>
          <a:xfrm>
            <a:off x="4741115" y="3305869"/>
            <a:ext cx="1469306" cy="79187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Channel 1</a:t>
            </a:r>
            <a:endParaRPr lang="en-US" sz="1350" b="1" dirty="0">
              <a:solidFill>
                <a:schemeClr val="tx1"/>
              </a:solidFill>
            </a:endParaRPr>
          </a:p>
        </p:txBody>
      </p:sp>
      <p:sp>
        <p:nvSpPr>
          <p:cNvPr id="36" name="Flowchart: Process 35"/>
          <p:cNvSpPr/>
          <p:nvPr/>
        </p:nvSpPr>
        <p:spPr>
          <a:xfrm>
            <a:off x="6201896" y="1412776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259632" y="12072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1255276" y="279399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1972945" y="1988840"/>
            <a:ext cx="1021646" cy="1911397"/>
            <a:chOff x="1972945" y="1988840"/>
            <a:chExt cx="1021646" cy="1911397"/>
          </a:xfrm>
          <a:noFill/>
        </p:grpSpPr>
        <p:grpSp>
          <p:nvGrpSpPr>
            <p:cNvPr id="41" name="Group 22"/>
            <p:cNvGrpSpPr/>
            <p:nvPr/>
          </p:nvGrpSpPr>
          <p:grpSpPr>
            <a:xfrm>
              <a:off x="1972945" y="1988840"/>
              <a:ext cx="1021646" cy="1482812"/>
              <a:chOff x="1972945" y="1988840"/>
              <a:chExt cx="1021646" cy="1482812"/>
            </a:xfrm>
            <a:grpFill/>
          </p:grpSpPr>
          <p:sp>
            <p:nvSpPr>
              <p:cNvPr id="43" name="Left-Right Arrow 42"/>
              <p:cNvSpPr/>
              <p:nvPr/>
            </p:nvSpPr>
            <p:spPr>
              <a:xfrm>
                <a:off x="2123727" y="1988840"/>
                <a:ext cx="733143" cy="346977"/>
              </a:xfrm>
              <a:prstGeom prst="leftRightArrow">
                <a:avLst>
                  <a:gd name="adj1" fmla="val 26352"/>
                  <a:gd name="adj2" fmla="val 4376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Quad Arrow 43"/>
              <p:cNvSpPr/>
              <p:nvPr/>
            </p:nvSpPr>
            <p:spPr>
              <a:xfrm rot="2688846">
                <a:off x="1972945" y="2456615"/>
                <a:ext cx="1021646" cy="1015037"/>
              </a:xfrm>
              <a:prstGeom prst="quadArrow">
                <a:avLst>
                  <a:gd name="adj1" fmla="val 7952"/>
                  <a:gd name="adj2" fmla="val 13530"/>
                  <a:gd name="adj3" fmla="val 225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2" name="Left-Right Arrow 41"/>
            <p:cNvSpPr/>
            <p:nvPr/>
          </p:nvSpPr>
          <p:spPr>
            <a:xfrm>
              <a:off x="2110665" y="3553260"/>
              <a:ext cx="733143" cy="346977"/>
            </a:xfrm>
            <a:prstGeom prst="leftRightArrow">
              <a:avLst>
                <a:gd name="adj1" fmla="val 26352"/>
                <a:gd name="adj2" fmla="val 4376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9" name="Flowchart: Process 48"/>
          <p:cNvSpPr/>
          <p:nvPr/>
        </p:nvSpPr>
        <p:spPr>
          <a:xfrm>
            <a:off x="6202058" y="3007612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1489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Mapping in Current Systems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12</a:t>
            </a:fld>
            <a:endParaRPr lang="en-US" altLang="en-US"/>
          </a:p>
        </p:txBody>
      </p:sp>
      <p:sp>
        <p:nvSpPr>
          <p:cNvPr id="6" name="Left-Right Arrow 5"/>
          <p:cNvSpPr/>
          <p:nvPr/>
        </p:nvSpPr>
        <p:spPr>
          <a:xfrm>
            <a:off x="4741115" y="1722128"/>
            <a:ext cx="1469306" cy="79187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Channel</a:t>
            </a:r>
            <a:r>
              <a:rPr lang="en-US" sz="1350" dirty="0" smtClean="0">
                <a:solidFill>
                  <a:schemeClr val="tx1"/>
                </a:solidFill>
              </a:rPr>
              <a:t> </a:t>
            </a:r>
            <a:r>
              <a:rPr lang="en-US" sz="1350" b="1" dirty="0" smtClean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1128951" y="1495880"/>
            <a:ext cx="979537" cy="13574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 App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15616" y="3084200"/>
            <a:ext cx="979537" cy="13574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Blue App</a:t>
            </a:r>
            <a:endParaRPr lang="en-US" dirty="0"/>
          </a:p>
        </p:txBody>
      </p:sp>
      <p:sp>
        <p:nvSpPr>
          <p:cNvPr id="14" name="Flowchart: Process 13"/>
          <p:cNvSpPr/>
          <p:nvPr/>
        </p:nvSpPr>
        <p:spPr>
          <a:xfrm>
            <a:off x="2848827" y="1495880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2848827" y="3073035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Left-Right Arrow 24"/>
          <p:cNvSpPr/>
          <p:nvPr/>
        </p:nvSpPr>
        <p:spPr>
          <a:xfrm>
            <a:off x="4741115" y="3305869"/>
            <a:ext cx="1469306" cy="79187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Channel 1</a:t>
            </a:r>
            <a:endParaRPr lang="en-US" sz="1350" b="1" dirty="0">
              <a:solidFill>
                <a:schemeClr val="tx1"/>
              </a:solidFill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6201896" y="1412776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9632" y="12072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55276" y="279399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grpSp>
        <p:nvGrpSpPr>
          <p:cNvPr id="38" name="Group 37"/>
          <p:cNvGrpSpPr/>
          <p:nvPr/>
        </p:nvGrpSpPr>
        <p:grpSpPr>
          <a:xfrm>
            <a:off x="1972945" y="1988840"/>
            <a:ext cx="1021646" cy="1911397"/>
            <a:chOff x="1972945" y="1988840"/>
            <a:chExt cx="1021646" cy="1911397"/>
          </a:xfrm>
          <a:noFill/>
        </p:grpSpPr>
        <p:grpSp>
          <p:nvGrpSpPr>
            <p:cNvPr id="39" name="Group 22"/>
            <p:cNvGrpSpPr/>
            <p:nvPr/>
          </p:nvGrpSpPr>
          <p:grpSpPr>
            <a:xfrm>
              <a:off x="1972945" y="1988840"/>
              <a:ext cx="1021646" cy="1482812"/>
              <a:chOff x="1972945" y="1988840"/>
              <a:chExt cx="1021646" cy="1482812"/>
            </a:xfrm>
            <a:grpFill/>
          </p:grpSpPr>
          <p:sp>
            <p:nvSpPr>
              <p:cNvPr id="48" name="Left-Right Arrow 47"/>
              <p:cNvSpPr/>
              <p:nvPr/>
            </p:nvSpPr>
            <p:spPr>
              <a:xfrm>
                <a:off x="2123727" y="1988840"/>
                <a:ext cx="733143" cy="346977"/>
              </a:xfrm>
              <a:prstGeom prst="leftRightArrow">
                <a:avLst>
                  <a:gd name="adj1" fmla="val 26352"/>
                  <a:gd name="adj2" fmla="val 4376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Quad Arrow 48"/>
              <p:cNvSpPr/>
              <p:nvPr/>
            </p:nvSpPr>
            <p:spPr>
              <a:xfrm rot="2688846">
                <a:off x="1972945" y="2456615"/>
                <a:ext cx="1021646" cy="1015037"/>
              </a:xfrm>
              <a:prstGeom prst="quadArrow">
                <a:avLst>
                  <a:gd name="adj1" fmla="val 7952"/>
                  <a:gd name="adj2" fmla="val 13530"/>
                  <a:gd name="adj3" fmla="val 225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Left-Right Arrow 46"/>
            <p:cNvSpPr/>
            <p:nvPr/>
          </p:nvSpPr>
          <p:spPr>
            <a:xfrm>
              <a:off x="2110665" y="3553260"/>
              <a:ext cx="733143" cy="346977"/>
            </a:xfrm>
            <a:prstGeom prst="leftRightArrow">
              <a:avLst>
                <a:gd name="adj1" fmla="val 26352"/>
                <a:gd name="adj2" fmla="val 4376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lowchart: Process 53"/>
          <p:cNvSpPr/>
          <p:nvPr/>
        </p:nvSpPr>
        <p:spPr>
          <a:xfrm>
            <a:off x="6215121" y="1693952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Process 54"/>
          <p:cNvSpPr/>
          <p:nvPr/>
        </p:nvSpPr>
        <p:spPr>
          <a:xfrm>
            <a:off x="6215121" y="1556792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Process 55"/>
          <p:cNvSpPr/>
          <p:nvPr/>
        </p:nvSpPr>
        <p:spPr>
          <a:xfrm>
            <a:off x="6215121" y="2486040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Process 56"/>
          <p:cNvSpPr/>
          <p:nvPr/>
        </p:nvSpPr>
        <p:spPr>
          <a:xfrm>
            <a:off x="6215121" y="2348880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Process 57"/>
          <p:cNvSpPr/>
          <p:nvPr/>
        </p:nvSpPr>
        <p:spPr>
          <a:xfrm>
            <a:off x="6202058" y="3007612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Flowchart: Process 58"/>
          <p:cNvSpPr/>
          <p:nvPr/>
        </p:nvSpPr>
        <p:spPr>
          <a:xfrm>
            <a:off x="6215283" y="3144772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Process 59"/>
          <p:cNvSpPr/>
          <p:nvPr/>
        </p:nvSpPr>
        <p:spPr>
          <a:xfrm>
            <a:off x="6215283" y="3007612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Process 60"/>
          <p:cNvSpPr/>
          <p:nvPr/>
        </p:nvSpPr>
        <p:spPr>
          <a:xfrm>
            <a:off x="6215283" y="4074669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Process 61"/>
          <p:cNvSpPr/>
          <p:nvPr/>
        </p:nvSpPr>
        <p:spPr>
          <a:xfrm>
            <a:off x="6215283" y="3937509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Content Placeholder 2"/>
          <p:cNvSpPr txBox="1">
            <a:spLocks/>
          </p:cNvSpPr>
          <p:nvPr/>
        </p:nvSpPr>
        <p:spPr bwMode="auto">
          <a:xfrm>
            <a:off x="251520" y="4509120"/>
            <a:ext cx="8568952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endParaRPr lang="en-US" sz="2900" kern="0" dirty="0" smtClean="0"/>
          </a:p>
          <a:p>
            <a:pPr marL="342900" marR="0" lvl="0" indent="-34290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lang="en-US" sz="2900" kern="0" dirty="0" smtClean="0">
                <a:solidFill>
                  <a:schemeClr val="accent6">
                    <a:lumMod val="50000"/>
                  </a:schemeClr>
                </a:solidFill>
              </a:rPr>
              <a:t>Causes</a:t>
            </a:r>
            <a:r>
              <a:rPr lang="en-US" sz="2900" dirty="0" smtClean="0">
                <a:solidFill>
                  <a:schemeClr val="accent6">
                    <a:lumMod val="50000"/>
                  </a:schemeClr>
                </a:solidFill>
              </a:rPr>
              <a:t> interference between applications’ requests</a:t>
            </a:r>
            <a:endParaRPr lang="en-US" sz="29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6215121" y="2211557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Process 31"/>
          <p:cNvSpPr/>
          <p:nvPr/>
        </p:nvSpPr>
        <p:spPr>
          <a:xfrm>
            <a:off x="6215121" y="3284984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3" name="Flowchart: Process 32"/>
          <p:cNvSpPr/>
          <p:nvPr/>
        </p:nvSpPr>
        <p:spPr>
          <a:xfrm>
            <a:off x="6215121" y="1412776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Process 33"/>
          <p:cNvSpPr/>
          <p:nvPr/>
        </p:nvSpPr>
        <p:spPr>
          <a:xfrm>
            <a:off x="6215121" y="4208025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/>
          <p:cNvGrpSpPr/>
          <p:nvPr/>
        </p:nvGrpSpPr>
        <p:grpSpPr>
          <a:xfrm>
            <a:off x="8028384" y="1582918"/>
            <a:ext cx="1050301" cy="369332"/>
            <a:chOff x="8028384" y="1582918"/>
            <a:chExt cx="1050301" cy="369332"/>
          </a:xfrm>
        </p:grpSpPr>
        <p:cxnSp>
          <p:nvCxnSpPr>
            <p:cNvPr id="36" name="Straight Arrow Connector 35"/>
            <p:cNvCxnSpPr/>
            <p:nvPr/>
          </p:nvCxnSpPr>
          <p:spPr>
            <a:xfrm>
              <a:off x="8028384" y="1772816"/>
              <a:ext cx="28803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251101" y="1582918"/>
              <a:ext cx="827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Page</a:t>
              </a:r>
              <a:endParaRPr lang="en-US" dirty="0"/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 advTm="1836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28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Partitioning Channels Between Applications</a:t>
            </a:r>
            <a:endParaRPr lang="en-US" sz="3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6" name="Left-Right Arrow 5"/>
          <p:cNvSpPr/>
          <p:nvPr/>
        </p:nvSpPr>
        <p:spPr>
          <a:xfrm>
            <a:off x="4741115" y="1722128"/>
            <a:ext cx="1469306" cy="79187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Channel</a:t>
            </a:r>
            <a:r>
              <a:rPr lang="en-US" sz="1350" dirty="0" smtClean="0">
                <a:solidFill>
                  <a:schemeClr val="tx1"/>
                </a:solidFill>
              </a:rPr>
              <a:t> </a:t>
            </a:r>
            <a:r>
              <a:rPr lang="en-US" sz="1350" b="1" dirty="0" smtClean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1128951" y="1495880"/>
            <a:ext cx="979537" cy="1357492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Red App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115616" y="3084200"/>
            <a:ext cx="979537" cy="135749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Blue App</a:t>
            </a:r>
            <a:endParaRPr lang="en-US" dirty="0"/>
          </a:p>
        </p:txBody>
      </p:sp>
      <p:sp>
        <p:nvSpPr>
          <p:cNvPr id="14" name="Flowchart: Process 13"/>
          <p:cNvSpPr/>
          <p:nvPr/>
        </p:nvSpPr>
        <p:spPr>
          <a:xfrm>
            <a:off x="2848827" y="1495880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Flowchart: Process 21"/>
          <p:cNvSpPr/>
          <p:nvPr/>
        </p:nvSpPr>
        <p:spPr>
          <a:xfrm>
            <a:off x="2848827" y="3073035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Memory Controller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Left-Right Arrow 24"/>
          <p:cNvSpPr/>
          <p:nvPr/>
        </p:nvSpPr>
        <p:spPr>
          <a:xfrm>
            <a:off x="4741115" y="3305869"/>
            <a:ext cx="1469306" cy="79187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b="1" dirty="0" smtClean="0">
                <a:solidFill>
                  <a:schemeClr val="tx1"/>
                </a:solidFill>
              </a:rPr>
              <a:t>Channel 1</a:t>
            </a:r>
            <a:endParaRPr lang="en-US" sz="1350" b="1" dirty="0">
              <a:solidFill>
                <a:schemeClr val="tx1"/>
              </a:solidFill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6201896" y="1412776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59632" y="1207216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55276" y="2793991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Core</a:t>
            </a:r>
            <a:endParaRPr lang="en-US" dirty="0"/>
          </a:p>
        </p:txBody>
      </p:sp>
      <p:grpSp>
        <p:nvGrpSpPr>
          <p:cNvPr id="3" name="Group 37"/>
          <p:cNvGrpSpPr/>
          <p:nvPr/>
        </p:nvGrpSpPr>
        <p:grpSpPr>
          <a:xfrm>
            <a:off x="1972945" y="1988840"/>
            <a:ext cx="1021646" cy="1911397"/>
            <a:chOff x="1972945" y="1988840"/>
            <a:chExt cx="1021646" cy="1911397"/>
          </a:xfrm>
          <a:noFill/>
        </p:grpSpPr>
        <p:grpSp>
          <p:nvGrpSpPr>
            <p:cNvPr id="5" name="Group 22"/>
            <p:cNvGrpSpPr/>
            <p:nvPr/>
          </p:nvGrpSpPr>
          <p:grpSpPr>
            <a:xfrm>
              <a:off x="1972945" y="1988840"/>
              <a:ext cx="1021646" cy="1482812"/>
              <a:chOff x="1972945" y="1988840"/>
              <a:chExt cx="1021646" cy="1482812"/>
            </a:xfrm>
            <a:grpFill/>
          </p:grpSpPr>
          <p:sp>
            <p:nvSpPr>
              <p:cNvPr id="48" name="Left-Right Arrow 47"/>
              <p:cNvSpPr/>
              <p:nvPr/>
            </p:nvSpPr>
            <p:spPr>
              <a:xfrm>
                <a:off x="2123727" y="1988840"/>
                <a:ext cx="733143" cy="346977"/>
              </a:xfrm>
              <a:prstGeom prst="leftRightArrow">
                <a:avLst>
                  <a:gd name="adj1" fmla="val 26352"/>
                  <a:gd name="adj2" fmla="val 43765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Quad Arrow 48"/>
              <p:cNvSpPr/>
              <p:nvPr/>
            </p:nvSpPr>
            <p:spPr>
              <a:xfrm rot="2688846">
                <a:off x="1972945" y="2456615"/>
                <a:ext cx="1021646" cy="1015037"/>
              </a:xfrm>
              <a:prstGeom prst="quadArrow">
                <a:avLst>
                  <a:gd name="adj1" fmla="val 7952"/>
                  <a:gd name="adj2" fmla="val 13530"/>
                  <a:gd name="adj3" fmla="val 22500"/>
                </a:avLst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Left-Right Arrow 46"/>
            <p:cNvSpPr/>
            <p:nvPr/>
          </p:nvSpPr>
          <p:spPr>
            <a:xfrm>
              <a:off x="2110665" y="3553260"/>
              <a:ext cx="733143" cy="346977"/>
            </a:xfrm>
            <a:prstGeom prst="leftRightArrow">
              <a:avLst>
                <a:gd name="adj1" fmla="val 26352"/>
                <a:gd name="adj2" fmla="val 43765"/>
              </a:avLst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4" name="Flowchart: Process 53"/>
          <p:cNvSpPr/>
          <p:nvPr/>
        </p:nvSpPr>
        <p:spPr>
          <a:xfrm>
            <a:off x="6215121" y="1693952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Process 54"/>
          <p:cNvSpPr/>
          <p:nvPr/>
        </p:nvSpPr>
        <p:spPr>
          <a:xfrm>
            <a:off x="6215121" y="1556792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Flowchart: Process 55"/>
          <p:cNvSpPr/>
          <p:nvPr/>
        </p:nvSpPr>
        <p:spPr>
          <a:xfrm>
            <a:off x="6215121" y="2486040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Process 56"/>
          <p:cNvSpPr/>
          <p:nvPr/>
        </p:nvSpPr>
        <p:spPr>
          <a:xfrm>
            <a:off x="6215121" y="2348880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Process 57"/>
          <p:cNvSpPr/>
          <p:nvPr/>
        </p:nvSpPr>
        <p:spPr>
          <a:xfrm>
            <a:off x="6202058" y="3007612"/>
            <a:ext cx="1892288" cy="135749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Memory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9" name="Flowchart: Process 58"/>
          <p:cNvSpPr/>
          <p:nvPr/>
        </p:nvSpPr>
        <p:spPr>
          <a:xfrm>
            <a:off x="6215283" y="3144772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Flowchart: Process 59"/>
          <p:cNvSpPr/>
          <p:nvPr/>
        </p:nvSpPr>
        <p:spPr>
          <a:xfrm>
            <a:off x="6215283" y="3007612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Flowchart: Process 60"/>
          <p:cNvSpPr/>
          <p:nvPr/>
        </p:nvSpPr>
        <p:spPr>
          <a:xfrm>
            <a:off x="6215283" y="4087732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Process 61"/>
          <p:cNvSpPr/>
          <p:nvPr/>
        </p:nvSpPr>
        <p:spPr>
          <a:xfrm>
            <a:off x="6215283" y="3950572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Content Placeholder 2"/>
          <p:cNvSpPr txBox="1">
            <a:spLocks/>
          </p:cNvSpPr>
          <p:nvPr/>
        </p:nvSpPr>
        <p:spPr bwMode="auto">
          <a:xfrm>
            <a:off x="251520" y="4509120"/>
            <a:ext cx="8587680" cy="253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endParaRPr lang="en-US" sz="2600" dirty="0">
              <a:solidFill>
                <a:srgbClr val="FF0000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6215121" y="2211557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Process 31"/>
          <p:cNvSpPr/>
          <p:nvPr/>
        </p:nvSpPr>
        <p:spPr>
          <a:xfrm>
            <a:off x="6215121" y="3802103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Process 32"/>
          <p:cNvSpPr/>
          <p:nvPr/>
        </p:nvSpPr>
        <p:spPr>
          <a:xfrm>
            <a:off x="6215121" y="1412776"/>
            <a:ext cx="1872208" cy="144016"/>
          </a:xfrm>
          <a:prstGeom prst="flowChart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Process 33"/>
          <p:cNvSpPr/>
          <p:nvPr/>
        </p:nvSpPr>
        <p:spPr>
          <a:xfrm>
            <a:off x="6215121" y="4221088"/>
            <a:ext cx="1872208" cy="144016"/>
          </a:xfrm>
          <a:prstGeom prst="flowChartProcess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40"/>
          <p:cNvGrpSpPr/>
          <p:nvPr/>
        </p:nvGrpSpPr>
        <p:grpSpPr>
          <a:xfrm>
            <a:off x="8028384" y="1582918"/>
            <a:ext cx="1050301" cy="369332"/>
            <a:chOff x="8028384" y="1582918"/>
            <a:chExt cx="1050301" cy="369332"/>
          </a:xfrm>
        </p:grpSpPr>
        <p:cxnSp>
          <p:nvCxnSpPr>
            <p:cNvPr id="36" name="Straight Arrow Connector 35"/>
            <p:cNvCxnSpPr/>
            <p:nvPr/>
          </p:nvCxnSpPr>
          <p:spPr>
            <a:xfrm>
              <a:off x="8028384" y="1772816"/>
              <a:ext cx="288032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8251101" y="1582918"/>
              <a:ext cx="8275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Page</a:t>
              </a:r>
              <a:endParaRPr lang="en-US" dirty="0"/>
            </a:p>
          </p:txBody>
        </p:sp>
      </p:grpSp>
      <p:sp>
        <p:nvSpPr>
          <p:cNvPr id="37" name="Content Placeholder 2"/>
          <p:cNvSpPr txBox="1">
            <a:spLocks/>
          </p:cNvSpPr>
          <p:nvPr/>
        </p:nvSpPr>
        <p:spPr bwMode="auto">
          <a:xfrm>
            <a:off x="179512" y="4509120"/>
            <a:ext cx="87129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endParaRPr lang="en-US" sz="2800" kern="0" dirty="0" smtClean="0">
              <a:solidFill>
                <a:srgbClr val="0070C0"/>
              </a:solidFill>
            </a:endParaRPr>
          </a:p>
          <a:p>
            <a:pPr marL="342900" marR="0" lvl="0" indent="-342900" algn="ctr" defTabSz="91440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tabLst/>
              <a:defRPr/>
            </a:pPr>
            <a:r>
              <a:rPr lang="en-US" sz="2800" kern="0" dirty="0" smtClean="0">
                <a:solidFill>
                  <a:schemeClr val="accent6">
                    <a:lumMod val="50000"/>
                  </a:schemeClr>
                </a:solidFill>
              </a:rPr>
              <a:t>Eliminates</a:t>
            </a:r>
            <a:r>
              <a:rPr lang="en-US" sz="2800" dirty="0" smtClean="0">
                <a:solidFill>
                  <a:schemeClr val="accent6">
                    <a:lumMod val="50000"/>
                  </a:schemeClr>
                </a:solidFill>
              </a:rPr>
              <a:t> interference between applications’ requests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925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28" grpId="0" animBg="1"/>
      <p:bldP spid="32" grpId="0" animBg="1"/>
      <p:bldP spid="33" grpId="0" animBg="1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Overview: Memory Channel Partitioning (MCP) </a:t>
            </a:r>
            <a:endParaRPr lang="en-US" sz="3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9204"/>
            <a:ext cx="8610600" cy="5339680"/>
          </a:xfrm>
        </p:spPr>
        <p:txBody>
          <a:bodyPr/>
          <a:lstStyle/>
          <a:p>
            <a:r>
              <a:rPr lang="en-US" sz="2800" dirty="0" smtClean="0"/>
              <a:t>Goal</a:t>
            </a:r>
          </a:p>
          <a:p>
            <a:pPr lvl="1"/>
            <a:r>
              <a:rPr lang="en-US" sz="2400" dirty="0" smtClean="0"/>
              <a:t>Eliminate harmful interference between applications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800" dirty="0" smtClean="0"/>
              <a:t>Basic Idea</a:t>
            </a:r>
          </a:p>
          <a:p>
            <a:pPr lvl="1"/>
            <a:r>
              <a:rPr lang="en-US" sz="2400" dirty="0" smtClean="0"/>
              <a:t>Map the data of </a:t>
            </a:r>
            <a:r>
              <a:rPr lang="en-US" sz="2400" dirty="0" smtClean="0">
                <a:solidFill>
                  <a:srgbClr val="FF0000"/>
                </a:solidFill>
              </a:rPr>
              <a:t>badly-interfering applications </a:t>
            </a:r>
            <a:r>
              <a:rPr lang="en-US" sz="2400" dirty="0" smtClean="0"/>
              <a:t>to different channels</a:t>
            </a:r>
          </a:p>
          <a:p>
            <a:pPr lvl="1">
              <a:buNone/>
            </a:pPr>
            <a:endParaRPr lang="en-US" sz="2600" dirty="0" smtClean="0"/>
          </a:p>
          <a:p>
            <a:r>
              <a:rPr lang="en-US" sz="2800" dirty="0" smtClean="0"/>
              <a:t>Key Principles</a:t>
            </a:r>
          </a:p>
          <a:p>
            <a:pPr lvl="1"/>
            <a:r>
              <a:rPr lang="en-US" sz="2400" dirty="0" smtClean="0"/>
              <a:t>Separate </a:t>
            </a:r>
            <a:r>
              <a:rPr lang="en-US" sz="2400" dirty="0" smtClean="0">
                <a:solidFill>
                  <a:srgbClr val="FF0000"/>
                </a:solidFill>
              </a:rPr>
              <a:t>low and high memory-intensity applications</a:t>
            </a:r>
          </a:p>
          <a:p>
            <a:pPr lvl="1"/>
            <a:r>
              <a:rPr lang="en-US" sz="2400" dirty="0" smtClean="0"/>
              <a:t>Separate </a:t>
            </a:r>
            <a:r>
              <a:rPr lang="en-US" sz="2400" dirty="0" smtClean="0">
                <a:solidFill>
                  <a:srgbClr val="0070C0"/>
                </a:solidFill>
              </a:rPr>
              <a:t>low and high row-buffer locality applications</a:t>
            </a: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698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Key Insight 1: Separate by Memory Intensity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591872" cy="79208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High memory-intensity applications interfere with low memory-intensity applications in shared memory channels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28" name="Rectangle 27"/>
          <p:cNvSpPr/>
          <p:nvPr/>
        </p:nvSpPr>
        <p:spPr>
          <a:xfrm>
            <a:off x="2723342" y="2439291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376187" y="2439291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1367408" y="2439291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702599" y="3947328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381059" y="3947328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052448" y="3947328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2034767" y="2439291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2729469" y="2863076"/>
            <a:ext cx="231883" cy="19940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705292" y="2439291"/>
            <a:ext cx="231883" cy="19940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Arrow Connector 96"/>
          <p:cNvCxnSpPr/>
          <p:nvPr/>
        </p:nvCxnSpPr>
        <p:spPr>
          <a:xfrm>
            <a:off x="6300192" y="3717032"/>
            <a:ext cx="1008112" cy="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467544" y="5327334"/>
            <a:ext cx="8136904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rgbClr val="FF0000"/>
                </a:solidFill>
              </a:rPr>
              <a:t>Map data of low and high memory-intensity applications </a:t>
            </a:r>
          </a:p>
          <a:p>
            <a:pPr algn="ctr"/>
            <a:r>
              <a:rPr lang="en-US" sz="2400" kern="0" dirty="0" smtClean="0">
                <a:solidFill>
                  <a:srgbClr val="FF0000"/>
                </a:solidFill>
              </a:rPr>
              <a:t>to different channels</a:t>
            </a:r>
            <a:endParaRPr lang="en-US" dirty="0"/>
          </a:p>
        </p:txBody>
      </p:sp>
      <p:cxnSp>
        <p:nvCxnSpPr>
          <p:cNvPr id="101" name="Straight Arrow Connector 100"/>
          <p:cNvCxnSpPr/>
          <p:nvPr/>
        </p:nvCxnSpPr>
        <p:spPr>
          <a:xfrm>
            <a:off x="5940152" y="3068960"/>
            <a:ext cx="360040" cy="0"/>
          </a:xfrm>
          <a:prstGeom prst="straightConnector1">
            <a:avLst/>
          </a:prstGeom>
          <a:ln w="508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0" name="Group 119"/>
          <p:cNvGrpSpPr/>
          <p:nvPr/>
        </p:nvGrpSpPr>
        <p:grpSpPr>
          <a:xfrm>
            <a:off x="160512" y="1668556"/>
            <a:ext cx="4125504" cy="3344620"/>
            <a:chOff x="160512" y="1668556"/>
            <a:chExt cx="4125504" cy="3344620"/>
          </a:xfrm>
        </p:grpSpPr>
        <p:grpSp>
          <p:nvGrpSpPr>
            <p:cNvPr id="102" name="Group 101"/>
            <p:cNvGrpSpPr/>
            <p:nvPr/>
          </p:nvGrpSpPr>
          <p:grpSpPr>
            <a:xfrm>
              <a:off x="160512" y="1668556"/>
              <a:ext cx="4125504" cy="3344620"/>
              <a:chOff x="160512" y="1668556"/>
              <a:chExt cx="4125504" cy="3344620"/>
            </a:xfrm>
          </p:grpSpPr>
          <p:grpSp>
            <p:nvGrpSpPr>
              <p:cNvPr id="98" name="Group 97"/>
              <p:cNvGrpSpPr/>
              <p:nvPr/>
            </p:nvGrpSpPr>
            <p:grpSpPr>
              <a:xfrm>
                <a:off x="160512" y="1668556"/>
                <a:ext cx="4125504" cy="3344620"/>
                <a:chOff x="160512" y="1668556"/>
                <a:chExt cx="4125504" cy="3344620"/>
              </a:xfrm>
            </p:grpSpPr>
            <p:sp>
              <p:nvSpPr>
                <p:cNvPr id="127" name="TextBox 126"/>
                <p:cNvSpPr txBox="1"/>
                <p:nvPr/>
              </p:nvSpPr>
              <p:spPr>
                <a:xfrm>
                  <a:off x="2673288" y="2015344"/>
                  <a:ext cx="288032" cy="338554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1</a:t>
                  </a:r>
                  <a:endParaRPr lang="en-US" sz="1600" dirty="0"/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2339752" y="2004917"/>
                  <a:ext cx="288032" cy="338554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2</a:t>
                  </a:r>
                  <a:endParaRPr lang="en-US" sz="1600" dirty="0"/>
                </a:p>
              </p:txBody>
            </p:sp>
            <p:sp>
              <p:nvSpPr>
                <p:cNvPr id="129" name="TextBox 128"/>
                <p:cNvSpPr txBox="1"/>
                <p:nvPr/>
              </p:nvSpPr>
              <p:spPr>
                <a:xfrm>
                  <a:off x="2011625" y="2015344"/>
                  <a:ext cx="288032" cy="338554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3</a:t>
                  </a:r>
                  <a:endParaRPr lang="en-US" sz="1600" dirty="0"/>
                </a:p>
              </p:txBody>
            </p:sp>
            <p:sp>
              <p:nvSpPr>
                <p:cNvPr id="130" name="TextBox 129"/>
                <p:cNvSpPr txBox="1"/>
                <p:nvPr/>
              </p:nvSpPr>
              <p:spPr>
                <a:xfrm>
                  <a:off x="1670585" y="2021092"/>
                  <a:ext cx="288032" cy="338554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4</a:t>
                  </a:r>
                  <a:endParaRPr lang="en-US" sz="1600" dirty="0"/>
                </a:p>
              </p:txBody>
            </p:sp>
            <p:sp>
              <p:nvSpPr>
                <p:cNvPr id="131" name="TextBox 130"/>
                <p:cNvSpPr txBox="1"/>
                <p:nvPr/>
              </p:nvSpPr>
              <p:spPr>
                <a:xfrm>
                  <a:off x="1331640" y="2016563"/>
                  <a:ext cx="288032" cy="338554"/>
                </a:xfrm>
                <a:prstGeom prst="rect">
                  <a:avLst/>
                </a:prstGeom>
                <a:noFill/>
                <a:ln w="25400"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5</a:t>
                  </a:r>
                  <a:endParaRPr lang="en-US" sz="1600" dirty="0"/>
                </a:p>
              </p:txBody>
            </p:sp>
            <p:grpSp>
              <p:nvGrpSpPr>
                <p:cNvPr id="96" name="Group 95"/>
                <p:cNvGrpSpPr/>
                <p:nvPr/>
              </p:nvGrpSpPr>
              <p:grpSpPr>
                <a:xfrm>
                  <a:off x="160512" y="1668556"/>
                  <a:ext cx="4125504" cy="3344620"/>
                  <a:chOff x="160512" y="1668556"/>
                  <a:chExt cx="4125504" cy="3344620"/>
                </a:xfrm>
              </p:grpSpPr>
              <p:grpSp>
                <p:nvGrpSpPr>
                  <p:cNvPr id="94" name="Group 93"/>
                  <p:cNvGrpSpPr/>
                  <p:nvPr/>
                </p:nvGrpSpPr>
                <p:grpSpPr>
                  <a:xfrm>
                    <a:off x="3002058" y="1835532"/>
                    <a:ext cx="1283958" cy="2817604"/>
                    <a:chOff x="3002058" y="1835532"/>
                    <a:chExt cx="1283958" cy="2817604"/>
                  </a:xfrm>
                </p:grpSpPr>
                <p:sp>
                  <p:nvSpPr>
                    <p:cNvPr id="10" name="Rectangle 9"/>
                    <p:cNvSpPr/>
                    <p:nvPr/>
                  </p:nvSpPr>
                  <p:spPr>
                    <a:xfrm>
                      <a:off x="3002058" y="2173416"/>
                      <a:ext cx="1283958" cy="997034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1" name="TextBox 10"/>
                    <p:cNvSpPr txBox="1"/>
                    <p:nvPr/>
                  </p:nvSpPr>
                  <p:spPr>
                    <a:xfrm>
                      <a:off x="3067587" y="1835532"/>
                      <a:ext cx="1216381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Channel 0</a:t>
                      </a:r>
                      <a:endParaRPr lang="en-US" dirty="0"/>
                    </a:p>
                  </p:txBody>
                </p:sp>
                <p:sp>
                  <p:nvSpPr>
                    <p:cNvPr id="14" name="Rectangle 13"/>
                    <p:cNvSpPr/>
                    <p:nvPr/>
                  </p:nvSpPr>
                  <p:spPr>
                    <a:xfrm>
                      <a:off x="3069635" y="2705167"/>
                      <a:ext cx="1148805" cy="398814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Bank 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3067587" y="4283804"/>
                      <a:ext cx="1216381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Channel 1</a:t>
                      </a:r>
                      <a:endParaRPr lang="en-US" dirty="0"/>
                    </a:p>
                  </p:txBody>
                </p:sp>
                <p:sp>
                  <p:nvSpPr>
                    <p:cNvPr id="26" name="Rectangle 25"/>
                    <p:cNvSpPr/>
                    <p:nvPr/>
                  </p:nvSpPr>
                  <p:spPr>
                    <a:xfrm>
                      <a:off x="3069635" y="2239885"/>
                      <a:ext cx="1148805" cy="398814"/>
                    </a:xfrm>
                    <a:prstGeom prst="rect">
                      <a:avLst/>
                    </a:prstGeom>
                    <a:noFill/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Bank 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p:txBody>
                </p:sp>
              </p:grpSp>
              <p:sp>
                <p:nvSpPr>
                  <p:cNvPr id="121" name="TextBox 120"/>
                  <p:cNvSpPr txBox="1"/>
                  <p:nvPr/>
                </p:nvSpPr>
                <p:spPr>
                  <a:xfrm>
                    <a:off x="611560" y="4643844"/>
                    <a:ext cx="345638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b="1" dirty="0" smtClean="0"/>
                      <a:t>Conventional Page Mapping</a:t>
                    </a:r>
                    <a:endParaRPr lang="en-US" b="1" dirty="0"/>
                  </a:p>
                </p:txBody>
              </p:sp>
              <p:grpSp>
                <p:nvGrpSpPr>
                  <p:cNvPr id="91" name="Group 90"/>
                  <p:cNvGrpSpPr/>
                  <p:nvPr/>
                </p:nvGrpSpPr>
                <p:grpSpPr>
                  <a:xfrm>
                    <a:off x="160512" y="1668556"/>
                    <a:ext cx="2827312" cy="2764803"/>
                    <a:chOff x="160512" y="1668556"/>
                    <a:chExt cx="2827312" cy="2764803"/>
                  </a:xfrm>
                </p:grpSpPr>
                <p:sp>
                  <p:nvSpPr>
                    <p:cNvPr id="8" name="Rectangle 7"/>
                    <p:cNvSpPr/>
                    <p:nvPr/>
                  </p:nvSpPr>
                  <p:spPr>
                    <a:xfrm>
                      <a:off x="160512" y="2439291"/>
                      <a:ext cx="1013651" cy="531751"/>
                    </a:xfrm>
                    <a:prstGeom prst="rect">
                      <a:avLst/>
                    </a:prstGeom>
                    <a:solidFill>
                      <a:srgbClr val="C00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/>
                        <a:t>Red App</a:t>
                      </a:r>
                      <a:endParaRPr lang="en-US" dirty="0"/>
                    </a:p>
                  </p:txBody>
                </p:sp>
                <p:sp>
                  <p:nvSpPr>
                    <p:cNvPr id="9" name="Rectangle 8"/>
                    <p:cNvSpPr/>
                    <p:nvPr/>
                  </p:nvSpPr>
                  <p:spPr>
                    <a:xfrm>
                      <a:off x="160512" y="3569263"/>
                      <a:ext cx="1013651" cy="531751"/>
                    </a:xfrm>
                    <a:prstGeom prst="rect">
                      <a:avLst/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 smtClean="0"/>
                        <a:t>Blue App</a:t>
                      </a:r>
                      <a:endParaRPr lang="en-US" dirty="0"/>
                    </a:p>
                  </p:txBody>
                </p:sp>
                <p:cxnSp>
                  <p:nvCxnSpPr>
                    <p:cNvPr id="20" name="Straight Connector 19"/>
                    <p:cNvCxnSpPr/>
                    <p:nvPr/>
                  </p:nvCxnSpPr>
                  <p:spPr>
                    <a:xfrm>
                      <a:off x="2664174" y="2106947"/>
                      <a:ext cx="0" cy="2326412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1" name="Straight Connector 20"/>
                    <p:cNvCxnSpPr/>
                    <p:nvPr/>
                  </p:nvCxnSpPr>
                  <p:spPr>
                    <a:xfrm>
                      <a:off x="2326291" y="2106947"/>
                      <a:ext cx="0" cy="2326412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2" name="Straight Connector 21"/>
                    <p:cNvCxnSpPr/>
                    <p:nvPr/>
                  </p:nvCxnSpPr>
                  <p:spPr>
                    <a:xfrm>
                      <a:off x="1988407" y="2106947"/>
                      <a:ext cx="0" cy="2326412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3" name="Straight Connector 22"/>
                    <p:cNvCxnSpPr/>
                    <p:nvPr/>
                  </p:nvCxnSpPr>
                  <p:spPr>
                    <a:xfrm>
                      <a:off x="1650523" y="2106947"/>
                      <a:ext cx="0" cy="2326412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24" name="Straight Connector 23"/>
                    <p:cNvCxnSpPr/>
                    <p:nvPr/>
                  </p:nvCxnSpPr>
                  <p:spPr>
                    <a:xfrm>
                      <a:off x="1312640" y="2106947"/>
                      <a:ext cx="0" cy="2326412"/>
                    </a:xfrm>
                    <a:prstGeom prst="line">
                      <a:avLst/>
                    </a:prstGeom>
                    <a:ln w="2540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25" name="Straight Arrow Connector 124"/>
                    <p:cNvCxnSpPr/>
                    <p:nvPr/>
                  </p:nvCxnSpPr>
                  <p:spPr>
                    <a:xfrm flipH="1">
                      <a:off x="1187624" y="1988840"/>
                      <a:ext cx="1800200" cy="0"/>
                    </a:xfrm>
                    <a:prstGeom prst="straightConnector1">
                      <a:avLst/>
                    </a:prstGeom>
                    <a:ln w="25400">
                      <a:solidFill>
                        <a:schemeClr val="tx1"/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126" name="TextBox 125"/>
                    <p:cNvSpPr txBox="1"/>
                    <p:nvPr/>
                  </p:nvSpPr>
                  <p:spPr>
                    <a:xfrm>
                      <a:off x="1443404" y="1668556"/>
                      <a:ext cx="1368152" cy="369332"/>
                    </a:xfrm>
                    <a:prstGeom prst="rect">
                      <a:avLst/>
                    </a:prstGeom>
                    <a:noFill/>
                    <a:ln w="25400">
                      <a:noFill/>
                    </a:ln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Time Units</a:t>
                      </a:r>
                      <a:endParaRPr lang="en-US" dirty="0"/>
                    </a:p>
                  </p:txBody>
                </p:sp>
                <p:sp>
                  <p:nvSpPr>
                    <p:cNvPr id="71" name="TextBox 70"/>
                    <p:cNvSpPr txBox="1"/>
                    <p:nvPr/>
                  </p:nvSpPr>
                  <p:spPr>
                    <a:xfrm>
                      <a:off x="317158" y="2139549"/>
                      <a:ext cx="648072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Core</a:t>
                      </a:r>
                      <a:endParaRPr lang="en-US" dirty="0"/>
                    </a:p>
                  </p:txBody>
                </p:sp>
              </p:grpSp>
            </p:grpSp>
          </p:grpSp>
          <p:sp>
            <p:nvSpPr>
              <p:cNvPr id="72" name="TextBox 71"/>
              <p:cNvSpPr txBox="1"/>
              <p:nvPr/>
            </p:nvSpPr>
            <p:spPr>
              <a:xfrm>
                <a:off x="323528" y="3275692"/>
                <a:ext cx="648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Core</a:t>
                </a:r>
                <a:endParaRPr lang="en-US" dirty="0"/>
              </a:p>
            </p:txBody>
          </p:sp>
        </p:grpSp>
        <p:grpSp>
          <p:nvGrpSpPr>
            <p:cNvPr id="119" name="Group 118"/>
            <p:cNvGrpSpPr/>
            <p:nvPr/>
          </p:nvGrpSpPr>
          <p:grpSpPr>
            <a:xfrm>
              <a:off x="3000887" y="3296062"/>
              <a:ext cx="1283958" cy="997034"/>
              <a:chOff x="3000887" y="3296062"/>
              <a:chExt cx="1283958" cy="997034"/>
            </a:xfrm>
          </p:grpSpPr>
          <p:sp>
            <p:nvSpPr>
              <p:cNvPr id="104" name="Rectangle 103"/>
              <p:cNvSpPr/>
              <p:nvPr/>
            </p:nvSpPr>
            <p:spPr>
              <a:xfrm>
                <a:off x="3000887" y="3296062"/>
                <a:ext cx="1283958" cy="99703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3068464" y="3827813"/>
                <a:ext cx="1148805" cy="3988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068464" y="3362531"/>
                <a:ext cx="1148805" cy="3988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18" name="Group 117"/>
          <p:cNvGrpSpPr/>
          <p:nvPr/>
        </p:nvGrpSpPr>
        <p:grpSpPr>
          <a:xfrm>
            <a:off x="4804312" y="1632992"/>
            <a:ext cx="4160176" cy="3410664"/>
            <a:chOff x="4804312" y="1632992"/>
            <a:chExt cx="4160176" cy="3410664"/>
          </a:xfrm>
        </p:grpSpPr>
        <p:grpSp>
          <p:nvGrpSpPr>
            <p:cNvPr id="12" name="Group 93"/>
            <p:cNvGrpSpPr/>
            <p:nvPr/>
          </p:nvGrpSpPr>
          <p:grpSpPr>
            <a:xfrm>
              <a:off x="4804312" y="1632992"/>
              <a:ext cx="4160176" cy="3410664"/>
              <a:chOff x="4804312" y="1632992"/>
              <a:chExt cx="4160176" cy="3410664"/>
            </a:xfrm>
          </p:grpSpPr>
          <p:grpSp>
            <p:nvGrpSpPr>
              <p:cNvPr id="13" name="Group 90"/>
              <p:cNvGrpSpPr/>
              <p:nvPr/>
            </p:nvGrpSpPr>
            <p:grpSpPr>
              <a:xfrm>
                <a:off x="4804312" y="1632992"/>
                <a:ext cx="4160176" cy="3410664"/>
                <a:chOff x="4804312" y="1632992"/>
                <a:chExt cx="4160176" cy="3410664"/>
              </a:xfrm>
            </p:grpSpPr>
            <p:sp>
              <p:nvSpPr>
                <p:cNvPr id="122" name="TextBox 121"/>
                <p:cNvSpPr txBox="1"/>
                <p:nvPr/>
              </p:nvSpPr>
              <p:spPr>
                <a:xfrm>
                  <a:off x="4873764" y="4674324"/>
                  <a:ext cx="302433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b="1" dirty="0" smtClean="0"/>
                    <a:t>Channel Partitioning</a:t>
                  </a:r>
                  <a:endParaRPr lang="en-US" b="1" dirty="0"/>
                </a:p>
              </p:txBody>
            </p:sp>
            <p:sp>
              <p:nvSpPr>
                <p:cNvPr id="73" name="Rectangle 72"/>
                <p:cNvSpPr/>
                <p:nvPr/>
              </p:nvSpPr>
              <p:spPr>
                <a:xfrm>
                  <a:off x="4804312" y="2403727"/>
                  <a:ext cx="1013651" cy="531751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Red App</a:t>
                  </a:r>
                  <a:endParaRPr lang="en-US" dirty="0"/>
                </a:p>
              </p:txBody>
            </p:sp>
            <p:sp>
              <p:nvSpPr>
                <p:cNvPr id="74" name="Rectangle 73"/>
                <p:cNvSpPr/>
                <p:nvPr/>
              </p:nvSpPr>
              <p:spPr>
                <a:xfrm>
                  <a:off x="4804312" y="3533699"/>
                  <a:ext cx="1013651" cy="531751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/>
                    <a:t>Blue App</a:t>
                  </a:r>
                  <a:endParaRPr lang="en-US" dirty="0"/>
                </a:p>
              </p:txBody>
            </p:sp>
            <p:sp>
              <p:nvSpPr>
                <p:cNvPr id="76" name="TextBox 75"/>
                <p:cNvSpPr txBox="1"/>
                <p:nvPr/>
              </p:nvSpPr>
              <p:spPr>
                <a:xfrm>
                  <a:off x="7711387" y="1799968"/>
                  <a:ext cx="121638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Channel 0</a:t>
                  </a:r>
                  <a:endParaRPr lang="en-US" dirty="0"/>
                </a:p>
              </p:txBody>
            </p:sp>
            <p:cxnSp>
              <p:nvCxnSpPr>
                <p:cNvPr id="81" name="Straight Connector 80"/>
                <p:cNvCxnSpPr/>
                <p:nvPr/>
              </p:nvCxnSpPr>
              <p:spPr>
                <a:xfrm>
                  <a:off x="7307974" y="2071383"/>
                  <a:ext cx="0" cy="232641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2" name="Straight Connector 81"/>
                <p:cNvCxnSpPr/>
                <p:nvPr/>
              </p:nvCxnSpPr>
              <p:spPr>
                <a:xfrm>
                  <a:off x="6970091" y="2071383"/>
                  <a:ext cx="0" cy="232641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3" name="Straight Connector 82"/>
                <p:cNvCxnSpPr/>
                <p:nvPr/>
              </p:nvCxnSpPr>
              <p:spPr>
                <a:xfrm>
                  <a:off x="6632207" y="2071383"/>
                  <a:ext cx="0" cy="232641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4" name="Straight Connector 83"/>
                <p:cNvCxnSpPr/>
                <p:nvPr/>
              </p:nvCxnSpPr>
              <p:spPr>
                <a:xfrm>
                  <a:off x="6294323" y="2071383"/>
                  <a:ext cx="0" cy="232641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5" name="Straight Connector 84"/>
                <p:cNvCxnSpPr/>
                <p:nvPr/>
              </p:nvCxnSpPr>
              <p:spPr>
                <a:xfrm>
                  <a:off x="5956440" y="2071383"/>
                  <a:ext cx="0" cy="2326412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Rectangle 86"/>
                <p:cNvSpPr/>
                <p:nvPr/>
              </p:nvSpPr>
              <p:spPr>
                <a:xfrm>
                  <a:off x="7367142" y="2403727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87"/>
                <p:cNvSpPr/>
                <p:nvPr/>
              </p:nvSpPr>
              <p:spPr>
                <a:xfrm>
                  <a:off x="7019987" y="2403727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88"/>
                <p:cNvSpPr/>
                <p:nvPr/>
              </p:nvSpPr>
              <p:spPr>
                <a:xfrm>
                  <a:off x="6346488" y="2403727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3" name="Rectangle 92"/>
                <p:cNvSpPr/>
                <p:nvPr/>
              </p:nvSpPr>
              <p:spPr>
                <a:xfrm>
                  <a:off x="6678567" y="2403727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5" name="Rectangle 94"/>
                <p:cNvSpPr/>
                <p:nvPr/>
              </p:nvSpPr>
              <p:spPr>
                <a:xfrm>
                  <a:off x="7354932" y="3505200"/>
                  <a:ext cx="231883" cy="199407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123" name="Straight Arrow Connector 122"/>
                <p:cNvCxnSpPr/>
                <p:nvPr/>
              </p:nvCxnSpPr>
              <p:spPr>
                <a:xfrm flipH="1">
                  <a:off x="5831424" y="1953276"/>
                  <a:ext cx="1800200" cy="0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TextBox 123"/>
                <p:cNvSpPr txBox="1"/>
                <p:nvPr/>
              </p:nvSpPr>
              <p:spPr>
                <a:xfrm>
                  <a:off x="6087204" y="1632992"/>
                  <a:ext cx="136815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Time Units</a:t>
                  </a:r>
                  <a:endParaRPr lang="en-US" dirty="0"/>
                </a:p>
              </p:txBody>
            </p:sp>
            <p:sp>
              <p:nvSpPr>
                <p:cNvPr id="132" name="TextBox 131"/>
                <p:cNvSpPr txBox="1"/>
                <p:nvPr/>
              </p:nvSpPr>
              <p:spPr>
                <a:xfrm>
                  <a:off x="7317088" y="1979780"/>
                  <a:ext cx="2880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1</a:t>
                  </a:r>
                  <a:endParaRPr lang="en-US" sz="1600" dirty="0"/>
                </a:p>
              </p:txBody>
            </p:sp>
            <p:sp>
              <p:nvSpPr>
                <p:cNvPr id="133" name="TextBox 132"/>
                <p:cNvSpPr txBox="1"/>
                <p:nvPr/>
              </p:nvSpPr>
              <p:spPr>
                <a:xfrm>
                  <a:off x="6983552" y="1969353"/>
                  <a:ext cx="2880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2</a:t>
                  </a:r>
                  <a:endParaRPr lang="en-US" sz="1600" dirty="0"/>
                </a:p>
              </p:txBody>
            </p:sp>
            <p:sp>
              <p:nvSpPr>
                <p:cNvPr id="141" name="TextBox 140"/>
                <p:cNvSpPr txBox="1"/>
                <p:nvPr/>
              </p:nvSpPr>
              <p:spPr>
                <a:xfrm>
                  <a:off x="6655425" y="1979780"/>
                  <a:ext cx="2880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3</a:t>
                  </a:r>
                  <a:endParaRPr lang="en-US" sz="1600" dirty="0"/>
                </a:p>
              </p:txBody>
            </p:sp>
            <p:sp>
              <p:nvSpPr>
                <p:cNvPr id="142" name="TextBox 141"/>
                <p:cNvSpPr txBox="1"/>
                <p:nvPr/>
              </p:nvSpPr>
              <p:spPr>
                <a:xfrm>
                  <a:off x="6314385" y="1985528"/>
                  <a:ext cx="2880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4</a:t>
                  </a:r>
                  <a:endParaRPr lang="en-US" sz="1600" dirty="0"/>
                </a:p>
              </p:txBody>
            </p:sp>
            <p:sp>
              <p:nvSpPr>
                <p:cNvPr id="143" name="TextBox 142"/>
                <p:cNvSpPr txBox="1"/>
                <p:nvPr/>
              </p:nvSpPr>
              <p:spPr>
                <a:xfrm>
                  <a:off x="5975440" y="1980999"/>
                  <a:ext cx="28803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5</a:t>
                  </a:r>
                  <a:endParaRPr lang="en-US" sz="1600" dirty="0"/>
                </a:p>
              </p:txBody>
            </p:sp>
            <p:sp>
              <p:nvSpPr>
                <p:cNvPr id="145" name="Rectangle 144"/>
                <p:cNvSpPr/>
                <p:nvPr/>
              </p:nvSpPr>
              <p:spPr>
                <a:xfrm>
                  <a:off x="7366902" y="2828024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6" name="Rectangle 145"/>
                <p:cNvSpPr/>
                <p:nvPr/>
              </p:nvSpPr>
              <p:spPr>
                <a:xfrm>
                  <a:off x="7019747" y="2828024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7" name="Rectangle 146"/>
                <p:cNvSpPr/>
                <p:nvPr/>
              </p:nvSpPr>
              <p:spPr>
                <a:xfrm>
                  <a:off x="6346248" y="2828024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8" name="Rectangle 147"/>
                <p:cNvSpPr/>
                <p:nvPr/>
              </p:nvSpPr>
              <p:spPr>
                <a:xfrm>
                  <a:off x="6678327" y="2828024"/>
                  <a:ext cx="231883" cy="199407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1" name="TextBox 150"/>
                <p:cNvSpPr txBox="1"/>
                <p:nvPr/>
              </p:nvSpPr>
              <p:spPr>
                <a:xfrm>
                  <a:off x="7748107" y="4257678"/>
                  <a:ext cx="121638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Channel 1</a:t>
                  </a:r>
                  <a:endParaRPr lang="en-US" dirty="0"/>
                </a:p>
              </p:txBody>
            </p:sp>
          </p:grpSp>
          <p:sp>
            <p:nvSpPr>
              <p:cNvPr id="90" name="TextBox 89"/>
              <p:cNvSpPr txBox="1"/>
              <p:nvPr/>
            </p:nvSpPr>
            <p:spPr>
              <a:xfrm>
                <a:off x="4945103" y="2106730"/>
                <a:ext cx="648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Core</a:t>
                </a:r>
                <a:endParaRPr lang="en-US" dirty="0"/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>
                <a:off x="4945103" y="3252165"/>
                <a:ext cx="64807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Core</a:t>
                </a:r>
                <a:endParaRPr lang="en-US" dirty="0"/>
              </a:p>
            </p:txBody>
          </p:sp>
        </p:grpSp>
        <p:grpSp>
          <p:nvGrpSpPr>
            <p:cNvPr id="116" name="Group 115"/>
            <p:cNvGrpSpPr/>
            <p:nvPr/>
          </p:nvGrpSpPr>
          <p:grpSpPr>
            <a:xfrm>
              <a:off x="7680530" y="2132856"/>
              <a:ext cx="1283958" cy="997034"/>
              <a:chOff x="7680530" y="2132856"/>
              <a:chExt cx="1283958" cy="997034"/>
            </a:xfrm>
          </p:grpSpPr>
          <p:sp>
            <p:nvSpPr>
              <p:cNvPr id="110" name="Rectangle 109"/>
              <p:cNvSpPr/>
              <p:nvPr/>
            </p:nvSpPr>
            <p:spPr>
              <a:xfrm>
                <a:off x="7680530" y="2132856"/>
                <a:ext cx="1283958" cy="99703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Rectangle 110"/>
              <p:cNvSpPr/>
              <p:nvPr/>
            </p:nvSpPr>
            <p:spPr>
              <a:xfrm>
                <a:off x="7748107" y="2664607"/>
                <a:ext cx="1148805" cy="3988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Rectangle 111"/>
              <p:cNvSpPr/>
              <p:nvPr/>
            </p:nvSpPr>
            <p:spPr>
              <a:xfrm>
                <a:off x="7748107" y="2199325"/>
                <a:ext cx="1148805" cy="3988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17" name="Group 116"/>
            <p:cNvGrpSpPr/>
            <p:nvPr/>
          </p:nvGrpSpPr>
          <p:grpSpPr>
            <a:xfrm>
              <a:off x="7674714" y="3272244"/>
              <a:ext cx="1283958" cy="997034"/>
              <a:chOff x="7674714" y="3272244"/>
              <a:chExt cx="1283958" cy="997034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7674714" y="3272244"/>
                <a:ext cx="1283958" cy="99703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7742291" y="3803995"/>
                <a:ext cx="1148805" cy="3988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7742291" y="3338713"/>
                <a:ext cx="1148805" cy="39881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34" name="TextBox 133"/>
          <p:cNvSpPr txBox="1"/>
          <p:nvPr/>
        </p:nvSpPr>
        <p:spPr>
          <a:xfrm>
            <a:off x="6012160" y="3843345"/>
            <a:ext cx="151216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Saved Cycles</a:t>
            </a:r>
            <a:endParaRPr lang="en-US" sz="1600" b="1" dirty="0"/>
          </a:p>
        </p:txBody>
      </p:sp>
      <p:sp>
        <p:nvSpPr>
          <p:cNvPr id="135" name="TextBox 134"/>
          <p:cNvSpPr txBox="1"/>
          <p:nvPr/>
        </p:nvSpPr>
        <p:spPr>
          <a:xfrm>
            <a:off x="5580112" y="3180157"/>
            <a:ext cx="1512168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Saved Cycles</a:t>
            </a:r>
            <a:endParaRPr lang="en-US" sz="1600" b="1" dirty="0"/>
          </a:p>
        </p:txBody>
      </p:sp>
      <p:sp>
        <p:nvSpPr>
          <p:cNvPr id="136" name="Rectangle 135"/>
          <p:cNvSpPr/>
          <p:nvPr/>
        </p:nvSpPr>
        <p:spPr>
          <a:xfrm>
            <a:off x="0" y="980728"/>
            <a:ext cx="9144000" cy="4104456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9196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4" grpId="0" animBg="1"/>
      <p:bldP spid="100" grpId="0" animBg="1"/>
      <p:bldP spid="134" grpId="0" animBg="1"/>
      <p:bldP spid="135" grpId="0" animBg="1"/>
      <p:bldP spid="1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Key Insight 2: Separate by Row-Buffer Locality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16</a:t>
            </a:fld>
            <a:endParaRPr lang="en-US" altLang="en-US"/>
          </a:p>
        </p:txBody>
      </p:sp>
      <p:sp>
        <p:nvSpPr>
          <p:cNvPr id="125" name="Content Placeholder 2"/>
          <p:cNvSpPr>
            <a:spLocks noGrp="1"/>
          </p:cNvSpPr>
          <p:nvPr>
            <p:ph idx="1"/>
          </p:nvPr>
        </p:nvSpPr>
        <p:spPr>
          <a:xfrm>
            <a:off x="228600" y="908720"/>
            <a:ext cx="8591872" cy="79208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High row-buffer locality applications interfere with low </a:t>
            </a:r>
          </a:p>
          <a:p>
            <a:pPr algn="ctr">
              <a:buNone/>
            </a:pPr>
            <a:r>
              <a:rPr lang="en-US" dirty="0" smtClean="0"/>
              <a:t>row-buffer locality applications in shared memory channels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grpSp>
        <p:nvGrpSpPr>
          <p:cNvPr id="213" name="Group 212"/>
          <p:cNvGrpSpPr/>
          <p:nvPr/>
        </p:nvGrpSpPr>
        <p:grpSpPr>
          <a:xfrm>
            <a:off x="611560" y="836712"/>
            <a:ext cx="3816424" cy="5413663"/>
            <a:chOff x="611560" y="836712"/>
            <a:chExt cx="3816424" cy="5413663"/>
          </a:xfrm>
        </p:grpSpPr>
        <p:sp>
          <p:nvSpPr>
            <p:cNvPr id="156" name="TextBox 155"/>
            <p:cNvSpPr txBox="1"/>
            <p:nvPr/>
          </p:nvSpPr>
          <p:spPr>
            <a:xfrm>
              <a:off x="611560" y="5881043"/>
              <a:ext cx="3456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Conventional Page Mapping</a:t>
              </a:r>
              <a:endParaRPr lang="en-US" b="1" dirty="0"/>
            </a:p>
          </p:txBody>
        </p:sp>
        <p:grpSp>
          <p:nvGrpSpPr>
            <p:cNvPr id="211" name="Group 210"/>
            <p:cNvGrpSpPr/>
            <p:nvPr/>
          </p:nvGrpSpPr>
          <p:grpSpPr>
            <a:xfrm>
              <a:off x="1240336" y="836712"/>
              <a:ext cx="3187648" cy="2623555"/>
              <a:chOff x="1240336" y="836712"/>
              <a:chExt cx="3187648" cy="2623555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165710" y="1219637"/>
                <a:ext cx="1262274" cy="9314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230133" y="903983"/>
                <a:ext cx="1195838" cy="345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Channel 0</a:t>
                </a:r>
                <a:endParaRPr lang="en-US" dirty="0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232146" y="1716405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3213042" y="3115233"/>
                <a:ext cx="1195838" cy="34503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/>
                  <a:t>Channel 1</a:t>
                </a:r>
                <a:endParaRPr lang="en-US" dirty="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3232146" y="1281733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2726965" y="1400750"/>
                <a:ext cx="392703" cy="25189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R1</a:t>
                </a:r>
                <a:endParaRPr lang="en-US" sz="1400" dirty="0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2726965" y="1825977"/>
                <a:ext cx="392703" cy="25189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R0</a:t>
                </a:r>
                <a:endParaRPr lang="en-US" sz="1400" dirty="0"/>
              </a:p>
            </p:txBody>
          </p:sp>
          <p:sp>
            <p:nvSpPr>
              <p:cNvPr id="91" name="Rectangle 90"/>
              <p:cNvSpPr/>
              <p:nvPr/>
            </p:nvSpPr>
            <p:spPr>
              <a:xfrm>
                <a:off x="2231422" y="1828932"/>
                <a:ext cx="392703" cy="25189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R2</a:t>
                </a:r>
                <a:endParaRPr lang="en-US" sz="1400" dirty="0"/>
              </a:p>
            </p:txBody>
          </p:sp>
          <p:sp>
            <p:nvSpPr>
              <p:cNvPr id="92" name="Rectangle 91"/>
              <p:cNvSpPr/>
              <p:nvPr/>
            </p:nvSpPr>
            <p:spPr>
              <a:xfrm>
                <a:off x="1735879" y="1825977"/>
                <a:ext cx="392703" cy="25189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R3</a:t>
                </a:r>
                <a:endParaRPr lang="en-US" sz="1400" dirty="0"/>
              </a:p>
            </p:txBody>
          </p:sp>
          <p:sp>
            <p:nvSpPr>
              <p:cNvPr id="94" name="Rectangle 93"/>
              <p:cNvSpPr/>
              <p:nvPr/>
            </p:nvSpPr>
            <p:spPr>
              <a:xfrm>
                <a:off x="1240336" y="1825977"/>
                <a:ext cx="392703" cy="25189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R0</a:t>
                </a:r>
                <a:endParaRPr lang="en-US" sz="1400" dirty="0"/>
              </a:p>
            </p:txBody>
          </p:sp>
          <p:sp>
            <p:nvSpPr>
              <p:cNvPr id="96" name="Rectangle 95"/>
              <p:cNvSpPr/>
              <p:nvPr/>
            </p:nvSpPr>
            <p:spPr>
              <a:xfrm>
                <a:off x="2726965" y="2445650"/>
                <a:ext cx="392703" cy="25189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R4</a:t>
                </a:r>
                <a:endParaRPr lang="en-US" sz="1400" dirty="0"/>
              </a:p>
            </p:txBody>
          </p:sp>
          <p:sp>
            <p:nvSpPr>
              <p:cNvPr id="98" name="TextBox 97"/>
              <p:cNvSpPr txBox="1"/>
              <p:nvPr/>
            </p:nvSpPr>
            <p:spPr>
              <a:xfrm>
                <a:off x="1240336" y="836712"/>
                <a:ext cx="1840589" cy="6038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Request Buffer State</a:t>
                </a:r>
                <a:endParaRPr lang="en-US" dirty="0"/>
              </a:p>
            </p:txBody>
          </p:sp>
          <p:grpSp>
            <p:nvGrpSpPr>
              <p:cNvPr id="210" name="Group 209"/>
              <p:cNvGrpSpPr/>
              <p:nvPr/>
            </p:nvGrpSpPr>
            <p:grpSpPr>
              <a:xfrm>
                <a:off x="3165710" y="2244053"/>
                <a:ext cx="1262274" cy="931440"/>
                <a:chOff x="3165710" y="2244053"/>
                <a:chExt cx="1262274" cy="93144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3165710" y="2244053"/>
                  <a:ext cx="1262274" cy="93144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114"/>
                <p:cNvSpPr/>
                <p:nvPr/>
              </p:nvSpPr>
              <p:spPr>
                <a:xfrm>
                  <a:off x="3232146" y="2740821"/>
                  <a:ext cx="1129403" cy="37257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Bank 1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16" name="Rectangle 115"/>
                <p:cNvSpPr/>
                <p:nvPr/>
              </p:nvSpPr>
              <p:spPr>
                <a:xfrm>
                  <a:off x="3232146" y="2306149"/>
                  <a:ext cx="1129403" cy="37257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Bank 0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grpSp>
        <p:nvGrpSpPr>
          <p:cNvPr id="215" name="Group 214"/>
          <p:cNvGrpSpPr/>
          <p:nvPr/>
        </p:nvGrpSpPr>
        <p:grpSpPr>
          <a:xfrm>
            <a:off x="107504" y="2931314"/>
            <a:ext cx="4307605" cy="3063848"/>
            <a:chOff x="107504" y="2931314"/>
            <a:chExt cx="4307605" cy="3063848"/>
          </a:xfrm>
        </p:grpSpPr>
        <p:sp>
          <p:nvSpPr>
            <p:cNvPr id="113" name="TextBox 112"/>
            <p:cNvSpPr txBox="1"/>
            <p:nvPr/>
          </p:nvSpPr>
          <p:spPr>
            <a:xfrm>
              <a:off x="3217782" y="5650128"/>
              <a:ext cx="1195838" cy="345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Channel 1</a:t>
              </a:r>
              <a:endParaRPr lang="en-US" dirty="0"/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3144903" y="3721696"/>
              <a:ext cx="1262274" cy="9314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3144903" y="4775690"/>
              <a:ext cx="1262274" cy="93144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4" name="Group 213"/>
            <p:cNvGrpSpPr/>
            <p:nvPr/>
          </p:nvGrpSpPr>
          <p:grpSpPr>
            <a:xfrm>
              <a:off x="107504" y="2931314"/>
              <a:ext cx="4307605" cy="2775816"/>
              <a:chOff x="107504" y="2931314"/>
              <a:chExt cx="4307605" cy="2775816"/>
            </a:xfrm>
          </p:grpSpPr>
          <p:grpSp>
            <p:nvGrpSpPr>
              <p:cNvPr id="147" name="Group 146"/>
              <p:cNvGrpSpPr/>
              <p:nvPr/>
            </p:nvGrpSpPr>
            <p:grpSpPr>
              <a:xfrm>
                <a:off x="107504" y="2931314"/>
                <a:ext cx="4307605" cy="2775816"/>
                <a:chOff x="107504" y="2931314"/>
                <a:chExt cx="4307605" cy="2775816"/>
              </a:xfrm>
            </p:grpSpPr>
            <p:sp>
              <p:nvSpPr>
                <p:cNvPr id="100" name="TextBox 99"/>
                <p:cNvSpPr txBox="1"/>
                <p:nvPr/>
              </p:nvSpPr>
              <p:spPr>
                <a:xfrm>
                  <a:off x="3219271" y="3409722"/>
                  <a:ext cx="1195838" cy="3450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Channel 0</a:t>
                  </a:r>
                  <a:endParaRPr lang="en-US" dirty="0"/>
                </a:p>
              </p:txBody>
            </p:sp>
            <p:sp>
              <p:nvSpPr>
                <p:cNvPr id="107" name="Rectangle 106"/>
                <p:cNvSpPr/>
                <p:nvPr/>
              </p:nvSpPr>
              <p:spPr>
                <a:xfrm>
                  <a:off x="2716104" y="4331717"/>
                  <a:ext cx="392703" cy="25189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R0</a:t>
                  </a:r>
                  <a:endParaRPr lang="en-US" sz="1400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2220561" y="4334672"/>
                  <a:ext cx="392703" cy="251890"/>
                </a:xfrm>
                <a:prstGeom prst="rect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R0</a:t>
                  </a:r>
                  <a:endParaRPr lang="en-US" sz="1400" dirty="0"/>
                </a:p>
              </p:txBody>
            </p:sp>
            <p:sp>
              <p:nvSpPr>
                <p:cNvPr id="112" name="TextBox 111"/>
                <p:cNvSpPr txBox="1"/>
                <p:nvPr/>
              </p:nvSpPr>
              <p:spPr>
                <a:xfrm>
                  <a:off x="1257332" y="3191184"/>
                  <a:ext cx="1840589" cy="34503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 smtClean="0"/>
                    <a:t>Service Order</a:t>
                  </a:r>
                  <a:endParaRPr lang="en-US" dirty="0"/>
                </a:p>
              </p:txBody>
            </p:sp>
            <p:sp>
              <p:nvSpPr>
                <p:cNvPr id="117" name="TextBox 116"/>
                <p:cNvSpPr txBox="1"/>
                <p:nvPr/>
              </p:nvSpPr>
              <p:spPr>
                <a:xfrm>
                  <a:off x="2757055" y="3577647"/>
                  <a:ext cx="390691" cy="3162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1</a:t>
                  </a:r>
                  <a:endParaRPr lang="en-US" sz="1600" dirty="0"/>
                </a:p>
              </p:txBody>
            </p:sp>
            <p:sp>
              <p:nvSpPr>
                <p:cNvPr id="118" name="TextBox 117"/>
                <p:cNvSpPr txBox="1"/>
                <p:nvPr/>
              </p:nvSpPr>
              <p:spPr>
                <a:xfrm>
                  <a:off x="2256634" y="3585340"/>
                  <a:ext cx="390691" cy="3162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2</a:t>
                  </a:r>
                  <a:endParaRPr lang="en-US" sz="1600" dirty="0"/>
                </a:p>
              </p:txBody>
            </p:sp>
            <p:sp>
              <p:nvSpPr>
                <p:cNvPr id="119" name="TextBox 118"/>
                <p:cNvSpPr txBox="1"/>
                <p:nvPr/>
              </p:nvSpPr>
              <p:spPr>
                <a:xfrm>
                  <a:off x="1744355" y="3596308"/>
                  <a:ext cx="390691" cy="3162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3</a:t>
                  </a:r>
                  <a:endParaRPr lang="en-US" sz="1600" dirty="0"/>
                </a:p>
              </p:txBody>
            </p:sp>
            <p:sp>
              <p:nvSpPr>
                <p:cNvPr id="120" name="TextBox 119"/>
                <p:cNvSpPr txBox="1"/>
                <p:nvPr/>
              </p:nvSpPr>
              <p:spPr>
                <a:xfrm>
                  <a:off x="1281764" y="3601678"/>
                  <a:ext cx="390691" cy="3162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4</a:t>
                  </a:r>
                  <a:endParaRPr lang="en-US" sz="1600" dirty="0"/>
                </a:p>
              </p:txBody>
            </p:sp>
            <p:sp>
              <p:nvSpPr>
                <p:cNvPr id="134" name="TextBox 133"/>
                <p:cNvSpPr txBox="1"/>
                <p:nvPr/>
              </p:nvSpPr>
              <p:spPr>
                <a:xfrm>
                  <a:off x="772412" y="3596219"/>
                  <a:ext cx="390691" cy="3162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5</a:t>
                  </a:r>
                  <a:endParaRPr lang="en-US" sz="1600" dirty="0"/>
                </a:p>
              </p:txBody>
            </p:sp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2658187" y="3594808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/>
                <p:cNvCxnSpPr/>
                <p:nvPr/>
              </p:nvCxnSpPr>
              <p:spPr>
                <a:xfrm>
                  <a:off x="2162644" y="3598724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1667100" y="3594808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/>
                <p:cNvCxnSpPr/>
                <p:nvPr/>
              </p:nvCxnSpPr>
              <p:spPr>
                <a:xfrm>
                  <a:off x="1171557" y="3609045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4" name="TextBox 143"/>
                <p:cNvSpPr txBox="1"/>
                <p:nvPr/>
              </p:nvSpPr>
              <p:spPr>
                <a:xfrm>
                  <a:off x="244820" y="3596219"/>
                  <a:ext cx="390691" cy="31628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dirty="0" smtClean="0"/>
                    <a:t>6</a:t>
                  </a:r>
                  <a:endParaRPr lang="en-US" sz="1600" dirty="0"/>
                </a:p>
              </p:txBody>
            </p:sp>
            <p:cxnSp>
              <p:nvCxnSpPr>
                <p:cNvPr id="149" name="Straight Connector 148"/>
                <p:cNvCxnSpPr/>
                <p:nvPr/>
              </p:nvCxnSpPr>
              <p:spPr>
                <a:xfrm>
                  <a:off x="643965" y="3609045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2" name="Rectangle 151"/>
                <p:cNvSpPr/>
                <p:nvPr/>
              </p:nvSpPr>
              <p:spPr>
                <a:xfrm>
                  <a:off x="1231488" y="4334785"/>
                  <a:ext cx="875371" cy="24882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R2</a:t>
                  </a:r>
                  <a:endParaRPr lang="en-US" sz="1400" dirty="0"/>
                </a:p>
              </p:txBody>
            </p:sp>
            <p:sp>
              <p:nvSpPr>
                <p:cNvPr id="153" name="Rectangle 152"/>
                <p:cNvSpPr/>
                <p:nvPr/>
              </p:nvSpPr>
              <p:spPr>
                <a:xfrm>
                  <a:off x="223217" y="4334785"/>
                  <a:ext cx="875371" cy="24882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R3</a:t>
                  </a:r>
                  <a:endParaRPr lang="en-US" sz="1400" dirty="0"/>
                </a:p>
              </p:txBody>
            </p:sp>
            <p:sp>
              <p:nvSpPr>
                <p:cNvPr id="154" name="Rectangle 153"/>
                <p:cNvSpPr/>
                <p:nvPr/>
              </p:nvSpPr>
              <p:spPr>
                <a:xfrm>
                  <a:off x="2222574" y="4954458"/>
                  <a:ext cx="875371" cy="24882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R4</a:t>
                  </a:r>
                  <a:endParaRPr lang="en-US" sz="1400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26216" y="3918138"/>
                  <a:ext cx="875371" cy="248822"/>
                </a:xfrm>
                <a:prstGeom prst="rect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400" dirty="0" smtClean="0"/>
                    <a:t>R1</a:t>
                  </a:r>
                  <a:endParaRPr lang="en-US" sz="1400" dirty="0"/>
                </a:p>
              </p:txBody>
            </p:sp>
            <p:sp>
              <p:nvSpPr>
                <p:cNvPr id="123" name="TextBox 122"/>
                <p:cNvSpPr txBox="1"/>
                <p:nvPr/>
              </p:nvSpPr>
              <p:spPr>
                <a:xfrm>
                  <a:off x="349331" y="2931314"/>
                  <a:ext cx="72008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 smtClean="0"/>
                    <a:t>Time units</a:t>
                  </a:r>
                  <a:endParaRPr lang="en-US" dirty="0"/>
                </a:p>
              </p:txBody>
            </p:sp>
            <p:cxnSp>
              <p:nvCxnSpPr>
                <p:cNvPr id="132" name="Straight Connector 131"/>
                <p:cNvCxnSpPr/>
                <p:nvPr/>
              </p:nvCxnSpPr>
              <p:spPr>
                <a:xfrm>
                  <a:off x="172819" y="3621740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Arrow Connector 132"/>
                <p:cNvCxnSpPr/>
                <p:nvPr/>
              </p:nvCxnSpPr>
              <p:spPr>
                <a:xfrm flipH="1">
                  <a:off x="107504" y="3546890"/>
                  <a:ext cx="3046484" cy="1468"/>
                </a:xfrm>
                <a:prstGeom prst="straightConnector1">
                  <a:avLst/>
                </a:prstGeom>
                <a:ln w="25400"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3" name="Rectangle 142"/>
              <p:cNvSpPr/>
              <p:nvPr/>
            </p:nvSpPr>
            <p:spPr>
              <a:xfrm>
                <a:off x="3211339" y="4218464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Rectangle 144"/>
              <p:cNvSpPr/>
              <p:nvPr/>
            </p:nvSpPr>
            <p:spPr>
              <a:xfrm>
                <a:off x="3211339" y="3783792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6" name="Rectangle 165"/>
              <p:cNvSpPr/>
              <p:nvPr/>
            </p:nvSpPr>
            <p:spPr>
              <a:xfrm>
                <a:off x="3211339" y="5272458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2" name="Rectangle 201"/>
              <p:cNvSpPr/>
              <p:nvPr/>
            </p:nvSpPr>
            <p:spPr>
              <a:xfrm>
                <a:off x="3211339" y="4837786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cxnSp>
        <p:nvCxnSpPr>
          <p:cNvPr id="129" name="Straight Arrow Connector 128"/>
          <p:cNvCxnSpPr/>
          <p:nvPr/>
        </p:nvCxnSpPr>
        <p:spPr>
          <a:xfrm>
            <a:off x="4572000" y="5157192"/>
            <a:ext cx="1080120" cy="0"/>
          </a:xfrm>
          <a:prstGeom prst="straightConnector1">
            <a:avLst/>
          </a:prstGeom>
          <a:ln w="508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2" name="Group 221"/>
          <p:cNvGrpSpPr/>
          <p:nvPr/>
        </p:nvGrpSpPr>
        <p:grpSpPr>
          <a:xfrm>
            <a:off x="4554558" y="2938007"/>
            <a:ext cx="4322845" cy="3070218"/>
            <a:chOff x="4554558" y="2938007"/>
            <a:chExt cx="4322845" cy="3070218"/>
          </a:xfrm>
        </p:grpSpPr>
        <p:sp>
          <p:nvSpPr>
            <p:cNvPr id="184" name="TextBox 183"/>
            <p:cNvSpPr txBox="1"/>
            <p:nvPr/>
          </p:nvSpPr>
          <p:spPr>
            <a:xfrm>
              <a:off x="7625510" y="5663191"/>
              <a:ext cx="1195838" cy="345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Channel 1</a:t>
              </a:r>
              <a:endParaRPr lang="en-US" dirty="0"/>
            </a:p>
          </p:txBody>
        </p:sp>
        <p:grpSp>
          <p:nvGrpSpPr>
            <p:cNvPr id="219" name="Group 218"/>
            <p:cNvGrpSpPr/>
            <p:nvPr/>
          </p:nvGrpSpPr>
          <p:grpSpPr>
            <a:xfrm>
              <a:off x="4554558" y="2938007"/>
              <a:ext cx="4322845" cy="2783892"/>
              <a:chOff x="4554558" y="2938007"/>
              <a:chExt cx="4322845" cy="2783892"/>
            </a:xfrm>
          </p:grpSpPr>
          <p:grpSp>
            <p:nvGrpSpPr>
              <p:cNvPr id="155" name="Group 154"/>
              <p:cNvGrpSpPr/>
              <p:nvPr/>
            </p:nvGrpSpPr>
            <p:grpSpPr>
              <a:xfrm>
                <a:off x="4554558" y="2938007"/>
                <a:ext cx="4322845" cy="2782186"/>
                <a:chOff x="4554558" y="2938007"/>
                <a:chExt cx="4322845" cy="2782186"/>
              </a:xfrm>
            </p:grpSpPr>
            <p:grpSp>
              <p:nvGrpSpPr>
                <p:cNvPr id="111" name="Group 110"/>
                <p:cNvGrpSpPr/>
                <p:nvPr/>
              </p:nvGrpSpPr>
              <p:grpSpPr>
                <a:xfrm>
                  <a:off x="4554558" y="2938007"/>
                  <a:ext cx="4322845" cy="2756428"/>
                  <a:chOff x="4499992" y="2938007"/>
                  <a:chExt cx="4322845" cy="2756428"/>
                </a:xfrm>
              </p:grpSpPr>
              <p:sp>
                <p:nvSpPr>
                  <p:cNvPr id="174" name="TextBox 173"/>
                  <p:cNvSpPr txBox="1"/>
                  <p:nvPr/>
                </p:nvSpPr>
                <p:spPr>
                  <a:xfrm>
                    <a:off x="7626999" y="3409722"/>
                    <a:ext cx="1195838" cy="3450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Channel 0</a:t>
                    </a:r>
                    <a:endParaRPr lang="en-US" dirty="0"/>
                  </a:p>
                </p:txBody>
              </p:sp>
              <p:sp>
                <p:nvSpPr>
                  <p:cNvPr id="181" name="Rectangle 180"/>
                  <p:cNvSpPr/>
                  <p:nvPr/>
                </p:nvSpPr>
                <p:spPr>
                  <a:xfrm>
                    <a:off x="7123832" y="4331717"/>
                    <a:ext cx="392703" cy="251890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R0</a:t>
                    </a:r>
                    <a:endParaRPr lang="en-US" sz="1400" dirty="0"/>
                  </a:p>
                </p:txBody>
              </p:sp>
              <p:sp>
                <p:nvSpPr>
                  <p:cNvPr id="182" name="Rectangle 181"/>
                  <p:cNvSpPr/>
                  <p:nvPr/>
                </p:nvSpPr>
                <p:spPr>
                  <a:xfrm>
                    <a:off x="6628289" y="4334672"/>
                    <a:ext cx="392703" cy="251890"/>
                  </a:xfrm>
                  <a:prstGeom prst="rect">
                    <a:avLst/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R0</a:t>
                    </a:r>
                    <a:endParaRPr lang="en-US" sz="1400" dirty="0"/>
                  </a:p>
                </p:txBody>
              </p:sp>
              <p:sp>
                <p:nvSpPr>
                  <p:cNvPr id="183" name="TextBox 182"/>
                  <p:cNvSpPr txBox="1"/>
                  <p:nvPr/>
                </p:nvSpPr>
                <p:spPr>
                  <a:xfrm>
                    <a:off x="5665060" y="3191184"/>
                    <a:ext cx="1840589" cy="34503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dirty="0" smtClean="0"/>
                      <a:t>Service Order</a:t>
                    </a:r>
                    <a:endParaRPr lang="en-US" dirty="0"/>
                  </a:p>
                </p:txBody>
              </p:sp>
              <p:cxnSp>
                <p:nvCxnSpPr>
                  <p:cNvPr id="185" name="Straight Arrow Connector 184"/>
                  <p:cNvCxnSpPr/>
                  <p:nvPr/>
                </p:nvCxnSpPr>
                <p:spPr>
                  <a:xfrm flipH="1">
                    <a:off x="4499992" y="3571548"/>
                    <a:ext cx="3046484" cy="1468"/>
                  </a:xfrm>
                  <a:prstGeom prst="straightConnector1">
                    <a:avLst/>
                  </a:prstGeom>
                  <a:ln w="25400">
                    <a:solidFill>
                      <a:schemeClr val="tx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86" name="TextBox 185"/>
                  <p:cNvSpPr txBox="1"/>
                  <p:nvPr/>
                </p:nvSpPr>
                <p:spPr>
                  <a:xfrm>
                    <a:off x="7164783" y="3596308"/>
                    <a:ext cx="390691" cy="3162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 smtClean="0"/>
                      <a:t>1</a:t>
                    </a:r>
                    <a:endParaRPr lang="en-US" sz="1600" dirty="0"/>
                  </a:p>
                </p:txBody>
              </p:sp>
              <p:sp>
                <p:nvSpPr>
                  <p:cNvPr id="187" name="TextBox 186"/>
                  <p:cNvSpPr txBox="1"/>
                  <p:nvPr/>
                </p:nvSpPr>
                <p:spPr>
                  <a:xfrm>
                    <a:off x="6664362" y="3604001"/>
                    <a:ext cx="390691" cy="3162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 smtClean="0"/>
                      <a:t>2</a:t>
                    </a:r>
                    <a:endParaRPr lang="en-US" sz="1600" dirty="0"/>
                  </a:p>
                </p:txBody>
              </p:sp>
              <p:sp>
                <p:nvSpPr>
                  <p:cNvPr id="188" name="TextBox 187"/>
                  <p:cNvSpPr txBox="1"/>
                  <p:nvPr/>
                </p:nvSpPr>
                <p:spPr>
                  <a:xfrm>
                    <a:off x="6152083" y="3596308"/>
                    <a:ext cx="390691" cy="3162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 smtClean="0"/>
                      <a:t>3</a:t>
                    </a:r>
                    <a:endParaRPr lang="en-US" sz="1600" dirty="0"/>
                  </a:p>
                </p:txBody>
              </p:sp>
              <p:sp>
                <p:nvSpPr>
                  <p:cNvPr id="189" name="TextBox 188"/>
                  <p:cNvSpPr txBox="1"/>
                  <p:nvPr/>
                </p:nvSpPr>
                <p:spPr>
                  <a:xfrm>
                    <a:off x="5689492" y="3601678"/>
                    <a:ext cx="390691" cy="3162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 smtClean="0"/>
                      <a:t>4</a:t>
                    </a:r>
                    <a:endParaRPr lang="en-US" sz="1600" dirty="0"/>
                  </a:p>
                </p:txBody>
              </p:sp>
              <p:sp>
                <p:nvSpPr>
                  <p:cNvPr id="190" name="TextBox 189"/>
                  <p:cNvSpPr txBox="1"/>
                  <p:nvPr/>
                </p:nvSpPr>
                <p:spPr>
                  <a:xfrm>
                    <a:off x="5180140" y="3596219"/>
                    <a:ext cx="390691" cy="3162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 smtClean="0"/>
                      <a:t>5</a:t>
                    </a:r>
                    <a:endParaRPr lang="en-US" sz="1600" dirty="0"/>
                  </a:p>
                </p:txBody>
              </p:sp>
              <p:cxnSp>
                <p:nvCxnSpPr>
                  <p:cNvPr id="191" name="Straight Connector 190"/>
                  <p:cNvCxnSpPr/>
                  <p:nvPr/>
                </p:nvCxnSpPr>
                <p:spPr>
                  <a:xfrm>
                    <a:off x="7065915" y="3594808"/>
                    <a:ext cx="0" cy="208539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" name="Straight Connector 191"/>
                  <p:cNvCxnSpPr/>
                  <p:nvPr/>
                </p:nvCxnSpPr>
                <p:spPr>
                  <a:xfrm>
                    <a:off x="6570372" y="3598724"/>
                    <a:ext cx="0" cy="208539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3" name="Straight Connector 192"/>
                  <p:cNvCxnSpPr/>
                  <p:nvPr/>
                </p:nvCxnSpPr>
                <p:spPr>
                  <a:xfrm>
                    <a:off x="6074828" y="3594808"/>
                    <a:ext cx="0" cy="208539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Straight Connector 193"/>
                  <p:cNvCxnSpPr/>
                  <p:nvPr/>
                </p:nvCxnSpPr>
                <p:spPr>
                  <a:xfrm>
                    <a:off x="5579285" y="3609045"/>
                    <a:ext cx="0" cy="208539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5" name="TextBox 194"/>
                  <p:cNvSpPr txBox="1"/>
                  <p:nvPr/>
                </p:nvSpPr>
                <p:spPr>
                  <a:xfrm>
                    <a:off x="4652548" y="3596219"/>
                    <a:ext cx="390691" cy="31628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1600" dirty="0" smtClean="0"/>
                      <a:t>6</a:t>
                    </a:r>
                    <a:endParaRPr lang="en-US" sz="1600" dirty="0"/>
                  </a:p>
                </p:txBody>
              </p:sp>
              <p:cxnSp>
                <p:nvCxnSpPr>
                  <p:cNvPr id="196" name="Straight Connector 195"/>
                  <p:cNvCxnSpPr/>
                  <p:nvPr/>
                </p:nvCxnSpPr>
                <p:spPr>
                  <a:xfrm>
                    <a:off x="5051693" y="3609045"/>
                    <a:ext cx="0" cy="2085390"/>
                  </a:xfrm>
                  <a:prstGeom prst="line">
                    <a:avLst/>
                  </a:prstGeom>
                  <a:ln w="254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97" name="Rectangle 196"/>
                  <p:cNvSpPr/>
                  <p:nvPr/>
                </p:nvSpPr>
                <p:spPr>
                  <a:xfrm>
                    <a:off x="6633717" y="5405733"/>
                    <a:ext cx="875371" cy="248822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R2</a:t>
                    </a:r>
                    <a:endParaRPr lang="en-US" sz="1400" dirty="0"/>
                  </a:p>
                </p:txBody>
              </p:sp>
              <p:sp>
                <p:nvSpPr>
                  <p:cNvPr id="198" name="Rectangle 197"/>
                  <p:cNvSpPr/>
                  <p:nvPr/>
                </p:nvSpPr>
                <p:spPr>
                  <a:xfrm>
                    <a:off x="5653749" y="5405733"/>
                    <a:ext cx="875371" cy="248822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R3</a:t>
                    </a:r>
                    <a:endParaRPr lang="en-US" sz="1400" dirty="0"/>
                  </a:p>
                </p:txBody>
              </p:sp>
              <p:sp>
                <p:nvSpPr>
                  <p:cNvPr id="199" name="Rectangle 198"/>
                  <p:cNvSpPr/>
                  <p:nvPr/>
                </p:nvSpPr>
                <p:spPr>
                  <a:xfrm>
                    <a:off x="6630302" y="4954458"/>
                    <a:ext cx="875371" cy="248822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R4</a:t>
                    </a:r>
                    <a:endParaRPr lang="en-US" sz="1400" dirty="0"/>
                  </a:p>
                </p:txBody>
              </p:sp>
              <p:sp>
                <p:nvSpPr>
                  <p:cNvPr id="109" name="Rectangle 108"/>
                  <p:cNvSpPr/>
                  <p:nvPr/>
                </p:nvSpPr>
                <p:spPr>
                  <a:xfrm>
                    <a:off x="5652120" y="4952216"/>
                    <a:ext cx="875371" cy="248822"/>
                  </a:xfrm>
                  <a:prstGeom prst="rect">
                    <a:avLst/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1400" dirty="0" smtClean="0"/>
                      <a:t>R1</a:t>
                    </a:r>
                    <a:endParaRPr lang="en-US" sz="1400" dirty="0"/>
                  </a:p>
                </p:txBody>
              </p:sp>
              <p:sp>
                <p:nvSpPr>
                  <p:cNvPr id="122" name="TextBox 121"/>
                  <p:cNvSpPr txBox="1"/>
                  <p:nvPr/>
                </p:nvSpPr>
                <p:spPr>
                  <a:xfrm>
                    <a:off x="4788024" y="2938007"/>
                    <a:ext cx="720080" cy="64633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 smtClean="0"/>
                      <a:t>Time units</a:t>
                    </a:r>
                    <a:endParaRPr lang="en-US" dirty="0"/>
                  </a:p>
                </p:txBody>
              </p:sp>
            </p:grp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3634803"/>
                  <a:ext cx="0" cy="208539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03" name="Rectangle 202"/>
              <p:cNvSpPr/>
              <p:nvPr/>
            </p:nvSpPr>
            <p:spPr>
              <a:xfrm>
                <a:off x="7604080" y="3736788"/>
                <a:ext cx="1262274" cy="9314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tangle 203"/>
              <p:cNvSpPr/>
              <p:nvPr/>
            </p:nvSpPr>
            <p:spPr>
              <a:xfrm>
                <a:off x="7670516" y="4233556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5" name="Rectangle 204"/>
              <p:cNvSpPr/>
              <p:nvPr/>
            </p:nvSpPr>
            <p:spPr>
              <a:xfrm>
                <a:off x="7670516" y="3798884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6" name="Rectangle 205"/>
              <p:cNvSpPr/>
              <p:nvPr/>
            </p:nvSpPr>
            <p:spPr>
              <a:xfrm>
                <a:off x="7604080" y="4790459"/>
                <a:ext cx="1262274" cy="93144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7" name="Rectangle 206"/>
              <p:cNvSpPr/>
              <p:nvPr/>
            </p:nvSpPr>
            <p:spPr>
              <a:xfrm>
                <a:off x="7670516" y="5287227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1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8" name="Rectangle 207"/>
              <p:cNvSpPr/>
              <p:nvPr/>
            </p:nvSpPr>
            <p:spPr>
              <a:xfrm>
                <a:off x="7670516" y="4852555"/>
                <a:ext cx="1129403" cy="37257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tx1"/>
                    </a:solidFill>
                  </a:rPr>
                  <a:t>Bank 0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21" name="Group 220"/>
          <p:cNvGrpSpPr/>
          <p:nvPr/>
        </p:nvGrpSpPr>
        <p:grpSpPr>
          <a:xfrm>
            <a:off x="4788024" y="836712"/>
            <a:ext cx="4102443" cy="5413663"/>
            <a:chOff x="4788024" y="836712"/>
            <a:chExt cx="4102443" cy="5413663"/>
          </a:xfrm>
        </p:grpSpPr>
        <p:grpSp>
          <p:nvGrpSpPr>
            <p:cNvPr id="217" name="Group 216"/>
            <p:cNvGrpSpPr/>
            <p:nvPr/>
          </p:nvGrpSpPr>
          <p:grpSpPr>
            <a:xfrm>
              <a:off x="4788024" y="836712"/>
              <a:ext cx="4102443" cy="5413663"/>
              <a:chOff x="4788024" y="836712"/>
              <a:chExt cx="4102443" cy="5413663"/>
            </a:xfrm>
          </p:grpSpPr>
          <p:sp>
            <p:nvSpPr>
              <p:cNvPr id="106" name="Rectangle 105"/>
              <p:cNvSpPr/>
              <p:nvPr/>
            </p:nvSpPr>
            <p:spPr>
              <a:xfrm>
                <a:off x="7182750" y="1818698"/>
                <a:ext cx="392703" cy="251890"/>
              </a:xfrm>
              <a:prstGeom prst="rect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dirty="0" smtClean="0"/>
                  <a:t>R0</a:t>
                </a:r>
                <a:endParaRPr lang="en-US" sz="1400" dirty="0"/>
              </a:p>
            </p:txBody>
          </p:sp>
          <p:grpSp>
            <p:nvGrpSpPr>
              <p:cNvPr id="216" name="Group 215"/>
              <p:cNvGrpSpPr/>
              <p:nvPr/>
            </p:nvGrpSpPr>
            <p:grpSpPr>
              <a:xfrm>
                <a:off x="4788024" y="836712"/>
                <a:ext cx="4102443" cy="5413663"/>
                <a:chOff x="4788024" y="836712"/>
                <a:chExt cx="4102443" cy="5413663"/>
              </a:xfrm>
            </p:grpSpPr>
            <p:grpSp>
              <p:nvGrpSpPr>
                <p:cNvPr id="7" name="Group 206"/>
                <p:cNvGrpSpPr/>
                <p:nvPr/>
              </p:nvGrpSpPr>
              <p:grpSpPr>
                <a:xfrm>
                  <a:off x="4788024" y="836712"/>
                  <a:ext cx="4102443" cy="5413663"/>
                  <a:chOff x="4731256" y="836712"/>
                  <a:chExt cx="4102443" cy="5413663"/>
                </a:xfrm>
              </p:grpSpPr>
              <p:grpSp>
                <p:nvGrpSpPr>
                  <p:cNvPr id="8" name="Group 204"/>
                  <p:cNvGrpSpPr/>
                  <p:nvPr/>
                </p:nvGrpSpPr>
                <p:grpSpPr>
                  <a:xfrm>
                    <a:off x="5648064" y="836712"/>
                    <a:ext cx="3185635" cy="2291193"/>
                    <a:chOff x="5648064" y="836712"/>
                    <a:chExt cx="3185635" cy="2291193"/>
                  </a:xfrm>
                </p:grpSpPr>
                <p:sp>
                  <p:nvSpPr>
                    <p:cNvPr id="159" name="TextBox 158"/>
                    <p:cNvSpPr txBox="1"/>
                    <p:nvPr/>
                  </p:nvSpPr>
                  <p:spPr>
                    <a:xfrm>
                      <a:off x="7637861" y="903983"/>
                      <a:ext cx="1195838" cy="34503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 smtClean="0"/>
                        <a:t>Channel 0</a:t>
                      </a:r>
                      <a:endParaRPr lang="en-US" dirty="0"/>
                    </a:p>
                  </p:txBody>
                </p:sp>
                <p:sp>
                  <p:nvSpPr>
                    <p:cNvPr id="167" name="Rectangle 166"/>
                    <p:cNvSpPr/>
                    <p:nvPr/>
                  </p:nvSpPr>
                  <p:spPr>
                    <a:xfrm>
                      <a:off x="6644992" y="2441790"/>
                      <a:ext cx="392703" cy="251890"/>
                    </a:xfrm>
                    <a:prstGeom prst="rect">
                      <a:avLst/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1400" dirty="0" smtClean="0"/>
                        <a:t>R1</a:t>
                      </a:r>
                      <a:endParaRPr lang="en-US" sz="1400" dirty="0"/>
                    </a:p>
                  </p:txBody>
                </p:sp>
                <p:sp>
                  <p:nvSpPr>
                    <p:cNvPr id="168" name="Rectangle 167"/>
                    <p:cNvSpPr/>
                    <p:nvPr/>
                  </p:nvSpPr>
                  <p:spPr>
                    <a:xfrm>
                      <a:off x="7131625" y="2876015"/>
                      <a:ext cx="392703" cy="251890"/>
                    </a:xfrm>
                    <a:prstGeom prst="rect">
                      <a:avLst/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1400" dirty="0" smtClean="0"/>
                        <a:t>R2</a:t>
                      </a:r>
                      <a:endParaRPr lang="en-US" sz="1400" dirty="0"/>
                    </a:p>
                  </p:txBody>
                </p:sp>
                <p:sp>
                  <p:nvSpPr>
                    <p:cNvPr id="169" name="Rectangle 168"/>
                    <p:cNvSpPr/>
                    <p:nvPr/>
                  </p:nvSpPr>
                  <p:spPr>
                    <a:xfrm>
                      <a:off x="6651322" y="2873060"/>
                      <a:ext cx="392703" cy="251890"/>
                    </a:xfrm>
                    <a:prstGeom prst="rect">
                      <a:avLst/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1400" dirty="0" smtClean="0"/>
                        <a:t>R3</a:t>
                      </a:r>
                      <a:endParaRPr lang="en-US" sz="1400" dirty="0"/>
                    </a:p>
                  </p:txBody>
                </p:sp>
                <p:sp>
                  <p:nvSpPr>
                    <p:cNvPr id="170" name="Rectangle 169"/>
                    <p:cNvSpPr/>
                    <p:nvPr/>
                  </p:nvSpPr>
                  <p:spPr>
                    <a:xfrm>
                      <a:off x="6633944" y="1820984"/>
                      <a:ext cx="392703" cy="251890"/>
                    </a:xfrm>
                    <a:prstGeom prst="rect">
                      <a:avLst/>
                    </a:prstGeom>
                    <a:solidFill>
                      <a:srgbClr val="C0000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1400" dirty="0" smtClean="0"/>
                        <a:t>R0</a:t>
                      </a:r>
                      <a:endParaRPr lang="en-US" sz="1400" dirty="0"/>
                    </a:p>
                  </p:txBody>
                </p:sp>
                <p:sp>
                  <p:nvSpPr>
                    <p:cNvPr id="171" name="Rectangle 170"/>
                    <p:cNvSpPr/>
                    <p:nvPr/>
                  </p:nvSpPr>
                  <p:spPr>
                    <a:xfrm>
                      <a:off x="7134693" y="2445650"/>
                      <a:ext cx="392703" cy="251890"/>
                    </a:xfrm>
                    <a:prstGeom prst="rect">
                      <a:avLst/>
                    </a:prstGeom>
                    <a:solidFill>
                      <a:srgbClr val="0070C0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sz="1400" dirty="0" smtClean="0"/>
                        <a:t>R4</a:t>
                      </a:r>
                      <a:endParaRPr lang="en-US" sz="1400" dirty="0"/>
                    </a:p>
                  </p:txBody>
                </p:sp>
                <p:sp>
                  <p:nvSpPr>
                    <p:cNvPr id="172" name="TextBox 171"/>
                    <p:cNvSpPr txBox="1"/>
                    <p:nvPr/>
                  </p:nvSpPr>
                  <p:spPr>
                    <a:xfrm>
                      <a:off x="5648064" y="836712"/>
                      <a:ext cx="1840589" cy="603809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r>
                        <a:rPr lang="en-US" dirty="0" smtClean="0"/>
                        <a:t>Request Buffer State</a:t>
                      </a:r>
                      <a:endParaRPr lang="en-US" dirty="0"/>
                    </a:p>
                  </p:txBody>
                </p:sp>
              </p:grpSp>
              <p:sp>
                <p:nvSpPr>
                  <p:cNvPr id="200" name="TextBox 199"/>
                  <p:cNvSpPr txBox="1"/>
                  <p:nvPr/>
                </p:nvSpPr>
                <p:spPr>
                  <a:xfrm>
                    <a:off x="4731256" y="5881043"/>
                    <a:ext cx="3456384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en-US" b="1" dirty="0" smtClean="0"/>
                      <a:t>Channel Partitioning</a:t>
                    </a:r>
                    <a:endParaRPr lang="en-US" b="1" dirty="0"/>
                  </a:p>
                </p:txBody>
              </p:sp>
            </p:grpSp>
            <p:sp>
              <p:nvSpPr>
                <p:cNvPr id="121" name="Rectangle 120"/>
                <p:cNvSpPr/>
                <p:nvPr/>
              </p:nvSpPr>
              <p:spPr>
                <a:xfrm>
                  <a:off x="7596336" y="1221172"/>
                  <a:ext cx="1262274" cy="93144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4" name="Rectangle 123"/>
                <p:cNvSpPr/>
                <p:nvPr/>
              </p:nvSpPr>
              <p:spPr>
                <a:xfrm>
                  <a:off x="7662772" y="1717940"/>
                  <a:ext cx="1129403" cy="37257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Bank 1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6" name="Rectangle 125"/>
                <p:cNvSpPr/>
                <p:nvPr/>
              </p:nvSpPr>
              <p:spPr>
                <a:xfrm>
                  <a:off x="7662772" y="1283268"/>
                  <a:ext cx="1129403" cy="37257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Bank 0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7" name="Rectangle 126"/>
                <p:cNvSpPr/>
                <p:nvPr/>
              </p:nvSpPr>
              <p:spPr>
                <a:xfrm>
                  <a:off x="7609399" y="2261856"/>
                  <a:ext cx="1262274" cy="931440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28" name="Rectangle 127"/>
                <p:cNvSpPr/>
                <p:nvPr/>
              </p:nvSpPr>
              <p:spPr>
                <a:xfrm>
                  <a:off x="7675835" y="2758624"/>
                  <a:ext cx="1129403" cy="37257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Bank 1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30" name="Rectangle 129"/>
                <p:cNvSpPr/>
                <p:nvPr/>
              </p:nvSpPr>
              <p:spPr>
                <a:xfrm>
                  <a:off x="7675835" y="2323952"/>
                  <a:ext cx="1129403" cy="372576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 smtClean="0">
                      <a:solidFill>
                        <a:schemeClr val="tx1"/>
                      </a:solidFill>
                    </a:rPr>
                    <a:t>Bank 0</a:t>
                  </a: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220" name="TextBox 219"/>
            <p:cNvSpPr txBox="1"/>
            <p:nvPr/>
          </p:nvSpPr>
          <p:spPr>
            <a:xfrm>
              <a:off x="7668344" y="3127905"/>
              <a:ext cx="1195838" cy="3450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Channel 1</a:t>
              </a:r>
              <a:endParaRPr lang="en-US" dirty="0"/>
            </a:p>
          </p:txBody>
        </p:sp>
      </p:grpSp>
      <p:sp>
        <p:nvSpPr>
          <p:cNvPr id="224" name="TextBox 223"/>
          <p:cNvSpPr txBox="1"/>
          <p:nvPr/>
        </p:nvSpPr>
        <p:spPr>
          <a:xfrm>
            <a:off x="4689890" y="5288146"/>
            <a:ext cx="936104" cy="584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Saved </a:t>
            </a:r>
          </a:p>
          <a:p>
            <a:r>
              <a:rPr lang="en-US" sz="1600" b="1" dirty="0" smtClean="0"/>
              <a:t>Cycles</a:t>
            </a:r>
            <a:endParaRPr lang="en-US" sz="1600" b="1" dirty="0"/>
          </a:p>
        </p:txBody>
      </p:sp>
      <p:sp>
        <p:nvSpPr>
          <p:cNvPr id="227" name="Rectangle 226"/>
          <p:cNvSpPr/>
          <p:nvPr/>
        </p:nvSpPr>
        <p:spPr>
          <a:xfrm>
            <a:off x="0" y="924745"/>
            <a:ext cx="9144000" cy="5230458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" name="Rectangle 227"/>
          <p:cNvSpPr/>
          <p:nvPr/>
        </p:nvSpPr>
        <p:spPr>
          <a:xfrm>
            <a:off x="467544" y="5327334"/>
            <a:ext cx="8136904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rgbClr val="FF0000"/>
                </a:solidFill>
              </a:rPr>
              <a:t>Map data of low and high row-buffer locality applications to different channels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7900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7" grpId="0" animBg="1"/>
      <p:bldP spid="22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Memory Channel Partitioning (MCP) Mechanism</a:t>
            </a:r>
            <a:endParaRPr lang="en-US" sz="3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880" y="2060848"/>
            <a:ext cx="8610600" cy="5339680"/>
          </a:xfrm>
        </p:spPr>
        <p:txBody>
          <a:bodyPr/>
          <a:lstStyle/>
          <a:p>
            <a:pPr marL="514350" indent="-51435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1. </a:t>
            </a:r>
            <a:r>
              <a:rPr lang="en-US" sz="3000" dirty="0" smtClean="0">
                <a:solidFill>
                  <a:srgbClr val="0070C0"/>
                </a:solidFill>
              </a:rPr>
              <a:t>Profile</a:t>
            </a:r>
            <a:r>
              <a:rPr lang="en-US" sz="3000" dirty="0" smtClean="0"/>
              <a:t> applications</a:t>
            </a:r>
          </a:p>
          <a:p>
            <a:pPr marL="514350" indent="-51435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2. </a:t>
            </a:r>
            <a:r>
              <a:rPr lang="en-US" sz="3000" dirty="0" smtClean="0">
                <a:solidFill>
                  <a:srgbClr val="0070C0"/>
                </a:solidFill>
              </a:rPr>
              <a:t>Classify</a:t>
            </a:r>
            <a:r>
              <a:rPr lang="en-US" sz="3000" dirty="0" smtClean="0"/>
              <a:t> applications into groups</a:t>
            </a:r>
          </a:p>
          <a:p>
            <a:pPr marL="514350" indent="-51435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3. </a:t>
            </a:r>
            <a:r>
              <a:rPr lang="en-US" sz="3000" dirty="0" smtClean="0">
                <a:solidFill>
                  <a:srgbClr val="0070C0"/>
                </a:solidFill>
              </a:rPr>
              <a:t>Partition channels</a:t>
            </a:r>
            <a:r>
              <a:rPr lang="en-US" sz="3000" dirty="0" smtClean="0"/>
              <a:t> between application groups</a:t>
            </a:r>
          </a:p>
          <a:p>
            <a:pPr marL="514350" indent="-51435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4. </a:t>
            </a:r>
            <a:r>
              <a:rPr lang="en-US" sz="3000" dirty="0" smtClean="0">
                <a:solidFill>
                  <a:srgbClr val="0070C0"/>
                </a:solidFill>
              </a:rPr>
              <a:t>Assign a preferred channel</a:t>
            </a:r>
            <a:r>
              <a:rPr lang="en-US" sz="3000" dirty="0" smtClean="0"/>
              <a:t> to each application</a:t>
            </a:r>
          </a:p>
          <a:p>
            <a:pPr marL="514350" indent="-514350">
              <a:buNone/>
            </a:pPr>
            <a:r>
              <a:rPr lang="en-US" sz="3000" dirty="0" smtClean="0">
                <a:solidFill>
                  <a:srgbClr val="FF0000"/>
                </a:solidFill>
              </a:rPr>
              <a:t>5. </a:t>
            </a:r>
            <a:r>
              <a:rPr lang="en-US" sz="3000" dirty="0" smtClean="0">
                <a:solidFill>
                  <a:srgbClr val="0070C0"/>
                </a:solidFill>
              </a:rPr>
              <a:t>Allocate application pages</a:t>
            </a:r>
            <a:r>
              <a:rPr lang="en-US" sz="3000" dirty="0" smtClean="0"/>
              <a:t> to preferred channel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17</a:t>
            </a:fld>
            <a:endParaRPr lang="en-US" altLang="en-US"/>
          </a:p>
        </p:txBody>
      </p:sp>
      <p:grpSp>
        <p:nvGrpSpPr>
          <p:cNvPr id="5" name="Group 32"/>
          <p:cNvGrpSpPr/>
          <p:nvPr/>
        </p:nvGrpSpPr>
        <p:grpSpPr>
          <a:xfrm>
            <a:off x="281880" y="1340768"/>
            <a:ext cx="8538592" cy="1224136"/>
            <a:chOff x="827584" y="1340768"/>
            <a:chExt cx="7873144" cy="1224136"/>
          </a:xfrm>
        </p:grpSpPr>
        <p:sp>
          <p:nvSpPr>
            <p:cNvPr id="6" name="Flowchart: Process 5"/>
            <p:cNvSpPr/>
            <p:nvPr/>
          </p:nvSpPr>
          <p:spPr>
            <a:xfrm>
              <a:off x="827584" y="2060848"/>
              <a:ext cx="7873144" cy="504056"/>
            </a:xfrm>
            <a:prstGeom prst="flowChartProcess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Arrow Connector 6"/>
            <p:cNvCxnSpPr>
              <a:stCxn id="6" idx="0"/>
            </p:cNvCxnSpPr>
            <p:nvPr/>
          </p:nvCxnSpPr>
          <p:spPr>
            <a:xfrm flipV="1">
              <a:off x="4764156" y="1628800"/>
              <a:ext cx="887964" cy="43204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5796136" y="1340768"/>
              <a:ext cx="1656184" cy="461665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Hardware</a:t>
              </a:r>
              <a:endParaRPr lang="en-US" sz="2400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77646" y="2564904"/>
            <a:ext cx="8542826" cy="3527862"/>
            <a:chOff x="277646" y="2564904"/>
            <a:chExt cx="8542826" cy="3527862"/>
          </a:xfrm>
        </p:grpSpPr>
        <p:sp>
          <p:nvSpPr>
            <p:cNvPr id="9" name="Flowchart: Process 8"/>
            <p:cNvSpPr/>
            <p:nvPr/>
          </p:nvSpPr>
          <p:spPr>
            <a:xfrm>
              <a:off x="277646" y="2564904"/>
              <a:ext cx="8542826" cy="2304256"/>
            </a:xfrm>
            <a:prstGeom prst="flowChartProcess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4505617" y="4849597"/>
              <a:ext cx="956929" cy="59232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5618735" y="5261769"/>
              <a:ext cx="1796167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/>
                <a:t>System Software</a:t>
              </a:r>
              <a:endParaRPr lang="en-US" sz="2400" b="1" dirty="0"/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 advTm="6703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Profile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251520" y="1124744"/>
            <a:ext cx="849694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Hardware counters collect application memory access characteristics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lang="en-US" sz="2800" kern="0" dirty="0" smtClean="0"/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800" kern="0" dirty="0" smtClean="0"/>
              <a:t>Memory access characteristics</a:t>
            </a: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Memory</a:t>
            </a:r>
            <a:r>
              <a:rPr kumimoji="0" lang="en-US" sz="2800" b="0" i="0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intensity: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lang="en-US" sz="2800" kern="0" dirty="0" smtClean="0"/>
              <a:t>	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Last level cache 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</a:rPr>
              <a:t>Misses Per Kilo Instruction (MPKI)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Row-buffer </a:t>
            </a:r>
            <a:r>
              <a:rPr lang="en-US" sz="2800" kern="0" dirty="0" smtClean="0">
                <a:solidFill>
                  <a:srgbClr val="FF0000"/>
                </a:solidFill>
              </a:rPr>
              <a:t>l</a:t>
            </a:r>
            <a:r>
              <a:rPr kumimoji="0" lang="en-US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ocality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:</a:t>
            </a:r>
          </a:p>
          <a:p>
            <a:pPr marL="669925" marR="0" lvl="1" indent="-32543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tabLst/>
              <a:defRPr/>
            </a:pPr>
            <a:r>
              <a:rPr lang="en-US" sz="2800" kern="0" dirty="0" smtClean="0"/>
              <a:t>	</a:t>
            </a:r>
            <a:r>
              <a:rPr kumimoji="0" lang="en-US" sz="2700" b="0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</a:rPr>
              <a:t>Row-buffer Hit Rate (RBH)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</a:rPr>
              <a:t> </a:t>
            </a:r>
            <a:r>
              <a:rPr kumimoji="0" lang="en-US" sz="27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</a:rPr>
              <a:t>- percentage of accesses that hit in the row buffer</a:t>
            </a:r>
            <a:endParaRPr kumimoji="0" lang="en-US" sz="27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6941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Classify Applications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6" name="Flowchart: Decision 5"/>
          <p:cNvSpPr/>
          <p:nvPr/>
        </p:nvSpPr>
        <p:spPr>
          <a:xfrm>
            <a:off x="2539892" y="1052736"/>
            <a:ext cx="2968212" cy="1080120"/>
          </a:xfrm>
          <a:prstGeom prst="flowChartDecisi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Test MPKI</a:t>
            </a:r>
            <a:endParaRPr lang="en-US" sz="2000" baseline="-25000" dirty="0">
              <a:solidFill>
                <a:schemeClr val="tx1"/>
              </a:solidFill>
            </a:endParaRPr>
          </a:p>
        </p:txBody>
      </p:sp>
      <p:grpSp>
        <p:nvGrpSpPr>
          <p:cNvPr id="37" name="Group 36"/>
          <p:cNvGrpSpPr/>
          <p:nvPr/>
        </p:nvGrpSpPr>
        <p:grpSpPr>
          <a:xfrm>
            <a:off x="4023998" y="1988840"/>
            <a:ext cx="1772138" cy="1008112"/>
            <a:chOff x="4023998" y="1988840"/>
            <a:chExt cx="1772138" cy="1008112"/>
          </a:xfrm>
        </p:grpSpPr>
        <p:cxnSp>
          <p:nvCxnSpPr>
            <p:cNvPr id="9" name="Straight Arrow Connector 8"/>
            <p:cNvCxnSpPr>
              <a:stCxn id="6" idx="2"/>
            </p:cNvCxnSpPr>
            <p:nvPr/>
          </p:nvCxnSpPr>
          <p:spPr>
            <a:xfrm>
              <a:off x="4023998" y="2132856"/>
              <a:ext cx="908042" cy="307992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Flowchart: Process 13"/>
            <p:cNvSpPr/>
            <p:nvPr/>
          </p:nvSpPr>
          <p:spPr>
            <a:xfrm>
              <a:off x="4144188" y="2477450"/>
              <a:ext cx="1651948" cy="519502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High Intensity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4350681" y="1988840"/>
              <a:ext cx="65336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High</a:t>
              </a:r>
              <a:endParaRPr lang="en-US" dirty="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267744" y="2001903"/>
            <a:ext cx="1756254" cy="988356"/>
            <a:chOff x="2267744" y="2001903"/>
            <a:chExt cx="1756254" cy="988356"/>
          </a:xfrm>
        </p:grpSpPr>
        <p:cxnSp>
          <p:nvCxnSpPr>
            <p:cNvPr id="8" name="Straight Arrow Connector 7"/>
            <p:cNvCxnSpPr>
              <a:stCxn id="6" idx="2"/>
            </p:cNvCxnSpPr>
            <p:nvPr/>
          </p:nvCxnSpPr>
          <p:spPr>
            <a:xfrm flipH="1">
              <a:off x="3090542" y="2132856"/>
              <a:ext cx="933456" cy="32524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2987824" y="2001903"/>
              <a:ext cx="65336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Low</a:t>
              </a:r>
              <a:endParaRPr lang="en-US" dirty="0"/>
            </a:p>
          </p:txBody>
        </p:sp>
        <p:sp>
          <p:nvSpPr>
            <p:cNvPr id="29" name="Flowchart: Process 28"/>
            <p:cNvSpPr/>
            <p:nvPr/>
          </p:nvSpPr>
          <p:spPr>
            <a:xfrm>
              <a:off x="2267744" y="2486203"/>
              <a:ext cx="1584176" cy="504056"/>
            </a:xfrm>
            <a:prstGeom prst="flowChart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Low Intensity</a:t>
              </a:r>
              <a:endParaRPr lang="en-US" dirty="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478817" y="3004937"/>
            <a:ext cx="2968212" cy="1314285"/>
            <a:chOff x="3478817" y="3004937"/>
            <a:chExt cx="2968212" cy="1314285"/>
          </a:xfrm>
        </p:grpSpPr>
        <p:cxnSp>
          <p:nvCxnSpPr>
            <p:cNvPr id="31" name="Straight Arrow Connector 30"/>
            <p:cNvCxnSpPr/>
            <p:nvPr/>
          </p:nvCxnSpPr>
          <p:spPr>
            <a:xfrm>
              <a:off x="4932040" y="3004937"/>
              <a:ext cx="0" cy="25188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lowchart: Decision 31"/>
            <p:cNvSpPr/>
            <p:nvPr/>
          </p:nvSpPr>
          <p:spPr>
            <a:xfrm>
              <a:off x="3478817" y="3239102"/>
              <a:ext cx="2968212" cy="1080120"/>
            </a:xfrm>
            <a:prstGeom prst="flowChartDecisi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Test RBH</a:t>
              </a:r>
              <a:endParaRPr lang="en-US" sz="2000" baseline="-25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699792" y="4211796"/>
            <a:ext cx="2266642" cy="1580405"/>
            <a:chOff x="2699792" y="4211796"/>
            <a:chExt cx="2266642" cy="1580405"/>
          </a:xfrm>
        </p:grpSpPr>
        <p:grpSp>
          <p:nvGrpSpPr>
            <p:cNvPr id="39" name="Group 38"/>
            <p:cNvGrpSpPr/>
            <p:nvPr/>
          </p:nvGrpSpPr>
          <p:grpSpPr>
            <a:xfrm>
              <a:off x="2699792" y="4336564"/>
              <a:ext cx="2266642" cy="1455637"/>
              <a:chOff x="2699792" y="4336564"/>
              <a:chExt cx="2266642" cy="1455637"/>
            </a:xfrm>
          </p:grpSpPr>
          <p:cxnSp>
            <p:nvCxnSpPr>
              <p:cNvPr id="45" name="Straight Arrow Connector 44"/>
              <p:cNvCxnSpPr/>
              <p:nvPr/>
            </p:nvCxnSpPr>
            <p:spPr>
              <a:xfrm flipH="1">
                <a:off x="3995936" y="4336564"/>
                <a:ext cx="970498" cy="315707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Flowchart: Process 33"/>
              <p:cNvSpPr/>
              <p:nvPr/>
            </p:nvSpPr>
            <p:spPr>
              <a:xfrm>
                <a:off x="2699792" y="4682744"/>
                <a:ext cx="1924460" cy="1109457"/>
              </a:xfrm>
              <a:prstGeom prst="flowChartProcess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High Intensity</a:t>
                </a:r>
              </a:p>
              <a:p>
                <a:pPr algn="ctr"/>
                <a:r>
                  <a:rPr lang="en-US" dirty="0" smtClean="0"/>
                  <a:t>Low Row-Buffer Locality</a:t>
                </a:r>
                <a:endParaRPr lang="en-US" dirty="0"/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3990642" y="4211796"/>
              <a:ext cx="65336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Low</a:t>
              </a:r>
              <a:endParaRPr lang="en-US" dirty="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966434" y="4211796"/>
            <a:ext cx="2197854" cy="1593468"/>
            <a:chOff x="4966434" y="4211796"/>
            <a:chExt cx="2197854" cy="1593468"/>
          </a:xfrm>
        </p:grpSpPr>
        <p:grpSp>
          <p:nvGrpSpPr>
            <p:cNvPr id="40" name="Group 39"/>
            <p:cNvGrpSpPr/>
            <p:nvPr/>
          </p:nvGrpSpPr>
          <p:grpSpPr>
            <a:xfrm>
              <a:off x="4966434" y="4336564"/>
              <a:ext cx="2197854" cy="1468700"/>
              <a:chOff x="4966434" y="4336564"/>
              <a:chExt cx="2197854" cy="1468700"/>
            </a:xfrm>
          </p:grpSpPr>
          <p:cxnSp>
            <p:nvCxnSpPr>
              <p:cNvPr id="43" name="Straight Arrow Connector 42"/>
              <p:cNvCxnSpPr/>
              <p:nvPr/>
            </p:nvCxnSpPr>
            <p:spPr>
              <a:xfrm>
                <a:off x="4966434" y="4336564"/>
                <a:ext cx="1021007" cy="318749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Flowchart: Process 34"/>
              <p:cNvSpPr/>
              <p:nvPr/>
            </p:nvSpPr>
            <p:spPr>
              <a:xfrm>
                <a:off x="5292080" y="4672348"/>
                <a:ext cx="1872208" cy="1132916"/>
              </a:xfrm>
              <a:prstGeom prst="flowChartProcess">
                <a:avLst/>
              </a:prstGeom>
              <a:solidFill>
                <a:srgbClr val="8C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High Intensity</a:t>
                </a:r>
              </a:p>
              <a:p>
                <a:pPr algn="ctr"/>
                <a:r>
                  <a:rPr lang="en-US" dirty="0" smtClean="0"/>
                  <a:t>High Row-Buffer Locality</a:t>
                </a:r>
                <a:endParaRPr lang="en-US" dirty="0"/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5220072" y="4211796"/>
              <a:ext cx="653367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High</a:t>
              </a:r>
              <a:endParaRPr lang="en-US" dirty="0"/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 advTm="4832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40" y="152400"/>
            <a:ext cx="8735888" cy="756320"/>
          </a:xfrm>
        </p:spPr>
        <p:txBody>
          <a:bodyPr/>
          <a:lstStyle/>
          <a:p>
            <a:r>
              <a:rPr lang="en-US" sz="3700" dirty="0" smtClean="0"/>
              <a:t>3. Partition Channels Among Groups: Step 1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9" name="Flowchart: Process 8"/>
          <p:cNvSpPr/>
          <p:nvPr/>
        </p:nvSpPr>
        <p:spPr>
          <a:xfrm>
            <a:off x="6012160" y="1124744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 rot="21229203">
            <a:off x="2751441" y="1639507"/>
            <a:ext cx="2900679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 rot="407734">
            <a:off x="2862798" y="4223139"/>
            <a:ext cx="2756616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/>
          <p:cNvSpPr/>
          <p:nvPr/>
        </p:nvSpPr>
        <p:spPr>
          <a:xfrm>
            <a:off x="5678409" y="1124744"/>
            <a:ext cx="261743" cy="1512168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2915816" y="2577678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Assign number of channels proportional to number of applications in group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588224" y="3356992"/>
            <a:ext cx="21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21" name="Left Brace 20"/>
          <p:cNvSpPr/>
          <p:nvPr/>
        </p:nvSpPr>
        <p:spPr>
          <a:xfrm>
            <a:off x="5687117" y="2708920"/>
            <a:ext cx="253035" cy="3168352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Process 17"/>
          <p:cNvSpPr/>
          <p:nvPr/>
        </p:nvSpPr>
        <p:spPr>
          <a:xfrm>
            <a:off x="775332" y="3068960"/>
            <a:ext cx="1924460" cy="1109457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Intensity</a:t>
            </a:r>
          </a:p>
          <a:p>
            <a:pPr algn="ctr"/>
            <a:r>
              <a:rPr lang="en-US" dirty="0" smtClean="0"/>
              <a:t>Low Row-Buffer Locality</a:t>
            </a:r>
            <a:endParaRPr lang="en-US" dirty="0"/>
          </a:p>
        </p:txBody>
      </p:sp>
      <p:sp>
        <p:nvSpPr>
          <p:cNvPr id="23" name="Flowchart: Process 22"/>
          <p:cNvSpPr/>
          <p:nvPr/>
        </p:nvSpPr>
        <p:spPr>
          <a:xfrm>
            <a:off x="971600" y="1700808"/>
            <a:ext cx="1584176" cy="504056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 Intensity</a:t>
            </a:r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179512" y="2492896"/>
            <a:ext cx="3024336" cy="3744416"/>
          </a:xfrm>
          <a:prstGeom prst="ellipse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lowchart: Process 25"/>
          <p:cNvSpPr/>
          <p:nvPr/>
        </p:nvSpPr>
        <p:spPr>
          <a:xfrm>
            <a:off x="6012160" y="1916832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Flowchart: Process 26"/>
          <p:cNvSpPr/>
          <p:nvPr/>
        </p:nvSpPr>
        <p:spPr>
          <a:xfrm>
            <a:off x="6012160" y="4437112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N-1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Flowchart: Process 27"/>
          <p:cNvSpPr/>
          <p:nvPr/>
        </p:nvSpPr>
        <p:spPr>
          <a:xfrm>
            <a:off x="6012160" y="5229200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Flowchart: Process 28"/>
          <p:cNvSpPr/>
          <p:nvPr/>
        </p:nvSpPr>
        <p:spPr>
          <a:xfrm>
            <a:off x="6012160" y="2735046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Flowchart: Process 29"/>
          <p:cNvSpPr/>
          <p:nvPr/>
        </p:nvSpPr>
        <p:spPr>
          <a:xfrm>
            <a:off x="775332" y="4528553"/>
            <a:ext cx="1924460" cy="1109457"/>
          </a:xfrm>
          <a:prstGeom prst="flowChartProcess">
            <a:avLst/>
          </a:prstGeom>
          <a:solidFill>
            <a:srgbClr val="8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Intensity</a:t>
            </a:r>
          </a:p>
          <a:p>
            <a:pPr algn="ctr"/>
            <a:r>
              <a:rPr lang="en-US" dirty="0" smtClean="0"/>
              <a:t>High Row-Buffer Locality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8376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9" grpId="0"/>
      <p:bldP spid="21" grpId="0" animBg="1"/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340" y="152400"/>
            <a:ext cx="8735888" cy="756320"/>
          </a:xfrm>
        </p:spPr>
        <p:txBody>
          <a:bodyPr/>
          <a:lstStyle/>
          <a:p>
            <a:r>
              <a:rPr lang="en-US" sz="3700" dirty="0" smtClean="0"/>
              <a:t>3. Partition Channels Among Groups: Step 2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21</a:t>
            </a:fld>
            <a:endParaRPr lang="en-US" altLang="en-US"/>
          </a:p>
        </p:txBody>
      </p:sp>
      <p:sp>
        <p:nvSpPr>
          <p:cNvPr id="25" name="Flowchart: Process 24"/>
          <p:cNvSpPr/>
          <p:nvPr/>
        </p:nvSpPr>
        <p:spPr>
          <a:xfrm>
            <a:off x="6012160" y="1124744"/>
            <a:ext cx="1440160" cy="648072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Channel 1</a:t>
            </a:r>
            <a:endParaRPr lang="en-US" dirty="0"/>
          </a:p>
        </p:txBody>
      </p:sp>
      <p:sp>
        <p:nvSpPr>
          <p:cNvPr id="26" name="Right Arrow 25"/>
          <p:cNvSpPr/>
          <p:nvPr/>
        </p:nvSpPr>
        <p:spPr>
          <a:xfrm rot="21229203">
            <a:off x="2751441" y="1639507"/>
            <a:ext cx="2900679" cy="484632"/>
          </a:xfrm>
          <a:prstGeom prst="rightArrow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 rot="531666">
            <a:off x="2789318" y="4823178"/>
            <a:ext cx="2756616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Left Brace 27"/>
          <p:cNvSpPr/>
          <p:nvPr/>
        </p:nvSpPr>
        <p:spPr>
          <a:xfrm>
            <a:off x="5678409" y="1124744"/>
            <a:ext cx="261743" cy="1440160"/>
          </a:xfrm>
          <a:prstGeom prst="leftBrace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Left Brace 30"/>
          <p:cNvSpPr/>
          <p:nvPr/>
        </p:nvSpPr>
        <p:spPr>
          <a:xfrm>
            <a:off x="5687117" y="2636912"/>
            <a:ext cx="253035" cy="1584176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lowchart: Process 31"/>
          <p:cNvSpPr/>
          <p:nvPr/>
        </p:nvSpPr>
        <p:spPr>
          <a:xfrm>
            <a:off x="775332" y="3068960"/>
            <a:ext cx="1924460" cy="1109457"/>
          </a:xfrm>
          <a:prstGeom prst="flowChartProcess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Intensity</a:t>
            </a:r>
          </a:p>
          <a:p>
            <a:pPr algn="ctr"/>
            <a:r>
              <a:rPr lang="en-US" dirty="0" smtClean="0"/>
              <a:t>Low Row-Buffer Locality</a:t>
            </a:r>
            <a:endParaRPr lang="en-US" dirty="0"/>
          </a:p>
        </p:txBody>
      </p:sp>
      <p:sp>
        <p:nvSpPr>
          <p:cNvPr id="33" name="Flowchart: Process 32"/>
          <p:cNvSpPr/>
          <p:nvPr/>
        </p:nvSpPr>
        <p:spPr>
          <a:xfrm>
            <a:off x="768639" y="4509120"/>
            <a:ext cx="1944216" cy="1178798"/>
          </a:xfrm>
          <a:prstGeom prst="flowChartProcess">
            <a:avLst/>
          </a:prstGeom>
          <a:solidFill>
            <a:srgbClr val="8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High Intensity</a:t>
            </a:r>
          </a:p>
          <a:p>
            <a:pPr algn="ctr"/>
            <a:r>
              <a:rPr lang="en-US" dirty="0" smtClean="0"/>
              <a:t>High Row-Buffer Locality</a:t>
            </a:r>
            <a:endParaRPr lang="en-US" dirty="0"/>
          </a:p>
        </p:txBody>
      </p:sp>
      <p:sp>
        <p:nvSpPr>
          <p:cNvPr id="34" name="Flowchart: Process 33"/>
          <p:cNvSpPr/>
          <p:nvPr/>
        </p:nvSpPr>
        <p:spPr>
          <a:xfrm>
            <a:off x="971600" y="1700808"/>
            <a:ext cx="1584176" cy="504056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 Intensity</a:t>
            </a:r>
            <a:endParaRPr lang="en-US" dirty="0"/>
          </a:p>
        </p:txBody>
      </p:sp>
      <p:sp>
        <p:nvSpPr>
          <p:cNvPr id="36" name="Flowchart: Process 35"/>
          <p:cNvSpPr/>
          <p:nvPr/>
        </p:nvSpPr>
        <p:spPr>
          <a:xfrm>
            <a:off x="6012160" y="1916832"/>
            <a:ext cx="1440160" cy="648072"/>
          </a:xfrm>
          <a:prstGeom prst="flowChartProcess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Channel 2</a:t>
            </a:r>
            <a:endParaRPr lang="en-US" dirty="0"/>
          </a:p>
        </p:txBody>
      </p:sp>
      <p:sp>
        <p:nvSpPr>
          <p:cNvPr id="37" name="Flowchart: Process 36"/>
          <p:cNvSpPr/>
          <p:nvPr/>
        </p:nvSpPr>
        <p:spPr>
          <a:xfrm>
            <a:off x="6012160" y="4437112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N-1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8" name="Flowchart: Process 37"/>
          <p:cNvSpPr/>
          <p:nvPr/>
        </p:nvSpPr>
        <p:spPr>
          <a:xfrm>
            <a:off x="6012160" y="5229200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88224" y="3356992"/>
            <a:ext cx="216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4" name="Left Brace 43"/>
          <p:cNvSpPr/>
          <p:nvPr/>
        </p:nvSpPr>
        <p:spPr>
          <a:xfrm>
            <a:off x="5687117" y="4293096"/>
            <a:ext cx="253035" cy="1656184"/>
          </a:xfrm>
          <a:prstGeom prst="lef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Arrow 44"/>
          <p:cNvSpPr/>
          <p:nvPr/>
        </p:nvSpPr>
        <p:spPr>
          <a:xfrm rot="21157351">
            <a:off x="2792580" y="3389937"/>
            <a:ext cx="2787506" cy="48463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2843808" y="3873822"/>
            <a:ext cx="29523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Assign number of channels proportional to bandwidth demand of group</a:t>
            </a:r>
            <a:endParaRPr lang="en-US" dirty="0"/>
          </a:p>
        </p:txBody>
      </p:sp>
      <p:sp>
        <p:nvSpPr>
          <p:cNvPr id="20" name="Flowchart: Process 19"/>
          <p:cNvSpPr/>
          <p:nvPr/>
        </p:nvSpPr>
        <p:spPr>
          <a:xfrm>
            <a:off x="6012160" y="2708920"/>
            <a:ext cx="1440160" cy="648072"/>
          </a:xfrm>
          <a:prstGeom prst="flowChart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Channel 3</a:t>
            </a:r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768639" y="1124744"/>
            <a:ext cx="6683681" cy="4824536"/>
            <a:chOff x="768639" y="1124744"/>
            <a:chExt cx="6683681" cy="4824536"/>
          </a:xfrm>
        </p:grpSpPr>
        <p:sp>
          <p:nvSpPr>
            <p:cNvPr id="22" name="Flowchart: Process 21"/>
            <p:cNvSpPr/>
            <p:nvPr/>
          </p:nvSpPr>
          <p:spPr>
            <a:xfrm>
              <a:off x="6012160" y="1124744"/>
              <a:ext cx="1440160" cy="648072"/>
            </a:xfrm>
            <a:prstGeom prst="flowChart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Channel 1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3" name="Right Arrow 22"/>
            <p:cNvSpPr/>
            <p:nvPr/>
          </p:nvSpPr>
          <p:spPr>
            <a:xfrm rot="21229203">
              <a:off x="2751441" y="1639507"/>
              <a:ext cx="2900679" cy="48463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Left Brace 23"/>
            <p:cNvSpPr/>
            <p:nvPr/>
          </p:nvSpPr>
          <p:spPr>
            <a:xfrm>
              <a:off x="5678409" y="1124744"/>
              <a:ext cx="261743" cy="1440160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588224" y="3413899"/>
              <a:ext cx="216024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endParaRPr lang="en-US" dirty="0" smtClean="0"/>
            </a:p>
            <a:p>
              <a:r>
                <a:rPr lang="en-US" dirty="0" smtClean="0"/>
                <a:t>.</a:t>
              </a:r>
            </a:p>
            <a:p>
              <a:r>
                <a:rPr lang="en-US" dirty="0" smtClean="0"/>
                <a:t>.</a:t>
              </a:r>
              <a:endParaRPr lang="en-US" dirty="0"/>
            </a:p>
          </p:txBody>
        </p:sp>
        <p:sp>
          <p:nvSpPr>
            <p:cNvPr id="30" name="Flowchart: Process 29"/>
            <p:cNvSpPr/>
            <p:nvPr/>
          </p:nvSpPr>
          <p:spPr>
            <a:xfrm>
              <a:off x="775332" y="3074793"/>
              <a:ext cx="1924460" cy="1109457"/>
            </a:xfrm>
            <a:prstGeom prst="flowChartProces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High Intensity</a:t>
              </a:r>
            </a:p>
            <a:p>
              <a:pPr algn="ctr"/>
              <a:r>
                <a:rPr lang="en-US" dirty="0" smtClean="0"/>
                <a:t>Low Row-Buffer Locality</a:t>
              </a:r>
              <a:endParaRPr lang="en-US" dirty="0"/>
            </a:p>
          </p:txBody>
        </p:sp>
        <p:sp>
          <p:nvSpPr>
            <p:cNvPr id="35" name="Flowchart: Process 34"/>
            <p:cNvSpPr/>
            <p:nvPr/>
          </p:nvSpPr>
          <p:spPr>
            <a:xfrm>
              <a:off x="768639" y="4509120"/>
              <a:ext cx="1944216" cy="1178798"/>
            </a:xfrm>
            <a:prstGeom prst="flowChartProcess">
              <a:avLst/>
            </a:prstGeom>
            <a:solidFill>
              <a:srgbClr val="8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High Intensity</a:t>
              </a:r>
            </a:p>
            <a:p>
              <a:pPr algn="ctr"/>
              <a:r>
                <a:rPr lang="en-US" dirty="0" smtClean="0"/>
                <a:t>High Row-Buffer Locality</a:t>
              </a:r>
              <a:endParaRPr lang="en-US" dirty="0"/>
            </a:p>
          </p:txBody>
        </p:sp>
        <p:sp>
          <p:nvSpPr>
            <p:cNvPr id="39" name="Flowchart: Process 38"/>
            <p:cNvSpPr/>
            <p:nvPr/>
          </p:nvSpPr>
          <p:spPr>
            <a:xfrm>
              <a:off x="971600" y="1700808"/>
              <a:ext cx="1584176" cy="504056"/>
            </a:xfrm>
            <a:prstGeom prst="flowChart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Low Intensity</a:t>
              </a:r>
              <a:endParaRPr lang="en-US" dirty="0"/>
            </a:p>
          </p:txBody>
        </p:sp>
        <p:sp>
          <p:nvSpPr>
            <p:cNvPr id="40" name="Flowchart: Process 39"/>
            <p:cNvSpPr/>
            <p:nvPr/>
          </p:nvSpPr>
          <p:spPr>
            <a:xfrm>
              <a:off x="6012160" y="1916832"/>
              <a:ext cx="1440160" cy="648072"/>
            </a:xfrm>
            <a:prstGeom prst="flowChartProcess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Channel 2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3" name="Flowchart: Process 42"/>
            <p:cNvSpPr/>
            <p:nvPr/>
          </p:nvSpPr>
          <p:spPr>
            <a:xfrm>
              <a:off x="6012160" y="4437112"/>
              <a:ext cx="1440160" cy="648072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Channel N-1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Flowchart: Process 46"/>
            <p:cNvSpPr/>
            <p:nvPr/>
          </p:nvSpPr>
          <p:spPr>
            <a:xfrm>
              <a:off x="6012160" y="5229200"/>
              <a:ext cx="1440160" cy="648072"/>
            </a:xfrm>
            <a:prstGeom prst="flowChartProcess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Channel N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Flowchart: Process 47"/>
            <p:cNvSpPr/>
            <p:nvPr/>
          </p:nvSpPr>
          <p:spPr>
            <a:xfrm>
              <a:off x="6012160" y="4437112"/>
              <a:ext cx="1440160" cy="648072"/>
            </a:xfrm>
            <a:prstGeom prst="flowChartProcess">
              <a:avLst/>
            </a:prstGeom>
            <a:solidFill>
              <a:srgbClr val="8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Channel N-1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49" name="Flowchart: Process 48"/>
            <p:cNvSpPr/>
            <p:nvPr/>
          </p:nvSpPr>
          <p:spPr>
            <a:xfrm>
              <a:off x="6012160" y="5229200"/>
              <a:ext cx="1440160" cy="648072"/>
            </a:xfrm>
            <a:prstGeom prst="flowChartProcess">
              <a:avLst/>
            </a:prstGeom>
            <a:solidFill>
              <a:srgbClr val="8C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Channel 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0" name="Flowchart: Process 49"/>
            <p:cNvSpPr/>
            <p:nvPr/>
          </p:nvSpPr>
          <p:spPr>
            <a:xfrm>
              <a:off x="6012160" y="2708920"/>
              <a:ext cx="1440160" cy="648072"/>
            </a:xfrm>
            <a:prstGeom prst="flowChartProcess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</a:rPr>
                <a:t>Channel 3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51" name="Right Arrow 50"/>
            <p:cNvSpPr/>
            <p:nvPr/>
          </p:nvSpPr>
          <p:spPr>
            <a:xfrm rot="531666">
              <a:off x="2789318" y="4823178"/>
              <a:ext cx="2756616" cy="48463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ight Arrow 51"/>
            <p:cNvSpPr/>
            <p:nvPr/>
          </p:nvSpPr>
          <p:spPr>
            <a:xfrm rot="21157351">
              <a:off x="2792580" y="3389937"/>
              <a:ext cx="2787506" cy="484632"/>
            </a:xfrm>
            <a:prstGeom prst="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588224" y="3356992"/>
              <a:ext cx="2160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.</a:t>
              </a:r>
            </a:p>
            <a:p>
              <a:r>
                <a:rPr lang="en-US" dirty="0" smtClean="0"/>
                <a:t>.</a:t>
              </a:r>
            </a:p>
            <a:p>
              <a:r>
                <a:rPr lang="en-US" dirty="0" smtClean="0"/>
                <a:t>.</a:t>
              </a:r>
              <a:endParaRPr lang="en-US" dirty="0"/>
            </a:p>
          </p:txBody>
        </p:sp>
        <p:sp>
          <p:nvSpPr>
            <p:cNvPr id="54" name="Left Brace 53"/>
            <p:cNvSpPr/>
            <p:nvPr/>
          </p:nvSpPr>
          <p:spPr>
            <a:xfrm>
              <a:off x="5687117" y="2636912"/>
              <a:ext cx="253035" cy="1584176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Left Brace 54"/>
            <p:cNvSpPr/>
            <p:nvPr/>
          </p:nvSpPr>
          <p:spPr>
            <a:xfrm>
              <a:off x="5687117" y="4293096"/>
              <a:ext cx="253035" cy="1656184"/>
            </a:xfrm>
            <a:prstGeom prst="leftBrac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</p:cSld>
  <p:clrMapOvr>
    <a:masterClrMapping/>
  </p:clrMapOvr>
  <p:transition xmlns:p14="http://schemas.microsoft.com/office/powerpoint/2010/main" advTm="33540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7" grpId="1" animBg="1"/>
      <p:bldP spid="28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1" grpId="0"/>
      <p:bldP spid="44" grpId="0" animBg="1"/>
      <p:bldP spid="45" grpId="0" animBg="1"/>
      <p:bldP spid="45" grpId="1" animBg="1"/>
      <p:bldP spid="46" grpId="0"/>
      <p:bldP spid="46" grpId="1"/>
      <p:bldP spid="2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900" dirty="0" smtClean="0"/>
              <a:t>4. Assign Preferred Channel to Application</a:t>
            </a:r>
            <a:endParaRPr lang="en-US" sz="3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5" name="Flowchart: Process 4"/>
          <p:cNvSpPr/>
          <p:nvPr/>
        </p:nvSpPr>
        <p:spPr>
          <a:xfrm>
            <a:off x="6012160" y="3284984"/>
            <a:ext cx="2520280" cy="1198933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Channel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Flowchart: Process 9"/>
          <p:cNvSpPr/>
          <p:nvPr/>
        </p:nvSpPr>
        <p:spPr>
          <a:xfrm>
            <a:off x="539552" y="3789040"/>
            <a:ext cx="3528392" cy="1993721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Low Intensity</a:t>
            </a:r>
            <a:endParaRPr lang="en-US" dirty="0"/>
          </a:p>
        </p:txBody>
      </p:sp>
      <p:sp>
        <p:nvSpPr>
          <p:cNvPr id="11" name="Flowchart: Process 10"/>
          <p:cNvSpPr/>
          <p:nvPr/>
        </p:nvSpPr>
        <p:spPr>
          <a:xfrm>
            <a:off x="6012160" y="4750347"/>
            <a:ext cx="2520280" cy="1198933"/>
          </a:xfrm>
          <a:prstGeom prst="flowChartProcess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Channel 2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763688" y="4149080"/>
            <a:ext cx="1080120" cy="288032"/>
          </a:xfrm>
          <a:prstGeom prst="rect">
            <a:avLst/>
          </a:prstGeom>
          <a:solidFill>
            <a:srgbClr val="FF66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MPKI: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91680" y="4607906"/>
            <a:ext cx="1224136" cy="341379"/>
          </a:xfrm>
          <a:prstGeom prst="rect">
            <a:avLst/>
          </a:prstGeom>
          <a:solidFill>
            <a:srgbClr val="CC33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MPKI: 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614400" y="5077276"/>
            <a:ext cx="1368152" cy="432048"/>
          </a:xfrm>
          <a:prstGeom prst="rect">
            <a:avLst/>
          </a:prstGeom>
          <a:solidFill>
            <a:srgbClr val="8C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MPKI: 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769562" y="3501008"/>
            <a:ext cx="1080120" cy="288032"/>
          </a:xfrm>
          <a:prstGeom prst="rect">
            <a:avLst/>
          </a:prstGeom>
          <a:solidFill>
            <a:srgbClr val="FF66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MPKI: 1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697554" y="3959834"/>
            <a:ext cx="1224136" cy="341379"/>
          </a:xfrm>
          <a:prstGeom prst="rect">
            <a:avLst/>
          </a:prstGeom>
          <a:solidFill>
            <a:srgbClr val="CC33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MPKI: 3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625546" y="5085184"/>
            <a:ext cx="1368152" cy="432048"/>
          </a:xfrm>
          <a:prstGeom prst="rect">
            <a:avLst/>
          </a:prstGeom>
          <a:solidFill>
            <a:srgbClr val="8C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MPKI: 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610600" cy="5339680"/>
          </a:xfrm>
        </p:spPr>
        <p:txBody>
          <a:bodyPr/>
          <a:lstStyle/>
          <a:p>
            <a:r>
              <a:rPr lang="en-US" sz="2800" dirty="0" smtClean="0"/>
              <a:t>Assign </a:t>
            </a:r>
            <a:r>
              <a:rPr lang="en-US" sz="2800" dirty="0" smtClean="0">
                <a:solidFill>
                  <a:srgbClr val="FF0000"/>
                </a:solidFill>
              </a:rPr>
              <a:t>each application a preferred channel</a:t>
            </a:r>
            <a:r>
              <a:rPr lang="en-US" sz="2800" dirty="0" smtClean="0"/>
              <a:t> from its group’s allocated channels</a:t>
            </a:r>
          </a:p>
          <a:p>
            <a:r>
              <a:rPr lang="en-US" sz="2800" dirty="0" smtClean="0"/>
              <a:t>Distribute applications to channels such that </a:t>
            </a:r>
            <a:r>
              <a:rPr lang="en-US" sz="2800" dirty="0" smtClean="0">
                <a:solidFill>
                  <a:srgbClr val="FF0000"/>
                </a:solidFill>
              </a:rPr>
              <a:t>group’s bandwidth demand is balanced </a:t>
            </a:r>
            <a:r>
              <a:rPr lang="en-US" sz="2800" dirty="0" smtClean="0"/>
              <a:t>across its channels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 lvl="3"/>
            <a:endParaRPr lang="en-US" dirty="0" smtClean="0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144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 animBg="1"/>
      <p:bldP spid="10" grpId="0" build="allAtOnce" animBg="1"/>
      <p:bldP spid="10" grpId="1" uiExpand="1" build="allAtOnce" animBg="1"/>
      <p:bldP spid="11" grpId="0" uiExpand="1" build="allAtOnce" animBg="1"/>
      <p:bldP spid="23" grpId="0" animBg="1"/>
      <p:bldP spid="23" grpId="1" animBg="1"/>
      <p:bldP spid="25" grpId="0" animBg="1"/>
      <p:bldP spid="25" grpId="1" animBg="1"/>
      <p:bldP spid="26" grpId="0" animBg="1"/>
      <p:bldP spid="26" grpId="1" animBg="1"/>
      <p:bldP spid="34" grpId="0" animBg="1"/>
      <p:bldP spid="35" grpId="0" animBg="1"/>
      <p:bldP spid="3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5. Allocate Page to Preferred Channel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0058"/>
            <a:ext cx="8610600" cy="5339680"/>
          </a:xfrm>
        </p:spPr>
        <p:txBody>
          <a:bodyPr/>
          <a:lstStyle/>
          <a:p>
            <a:r>
              <a:rPr lang="en-US" sz="3200" dirty="0" smtClean="0">
                <a:solidFill>
                  <a:srgbClr val="FF0000"/>
                </a:solidFill>
              </a:rPr>
              <a:t>Enforce channel preferences</a:t>
            </a:r>
            <a:r>
              <a:rPr lang="en-US" sz="3000" dirty="0" smtClean="0"/>
              <a:t>                    </a:t>
            </a:r>
            <a:r>
              <a:rPr lang="en-US" sz="2800" dirty="0" smtClean="0"/>
              <a:t>computed in the previous step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dirty="0" smtClean="0"/>
              <a:t>On a page fault, the operating system</a:t>
            </a:r>
          </a:p>
          <a:p>
            <a:pPr lvl="1"/>
            <a:r>
              <a:rPr lang="en-US" sz="2600" dirty="0" smtClean="0"/>
              <a:t>allocates page to preferred channel </a:t>
            </a:r>
            <a:r>
              <a:rPr lang="en-US" sz="2600" dirty="0" smtClean="0">
                <a:solidFill>
                  <a:srgbClr val="0070C0"/>
                </a:solidFill>
              </a:rPr>
              <a:t>if free page available</a:t>
            </a:r>
            <a:r>
              <a:rPr lang="en-US" sz="2600" dirty="0" smtClean="0">
                <a:solidFill>
                  <a:srgbClr val="FF0000"/>
                </a:solidFill>
              </a:rPr>
              <a:t> </a:t>
            </a:r>
            <a:r>
              <a:rPr lang="en-US" sz="2600" dirty="0" smtClean="0"/>
              <a:t>in preferred channel</a:t>
            </a:r>
          </a:p>
          <a:p>
            <a:pPr lvl="1"/>
            <a:r>
              <a:rPr lang="en-US" sz="2600" dirty="0" smtClean="0">
                <a:solidFill>
                  <a:srgbClr val="0070C0"/>
                </a:solidFill>
              </a:rPr>
              <a:t>if free page not available</a:t>
            </a:r>
            <a:r>
              <a:rPr lang="en-US" sz="2600" dirty="0" smtClean="0"/>
              <a:t>, replacement policy tries to allocate page to preferred channel</a:t>
            </a:r>
          </a:p>
          <a:p>
            <a:pPr lvl="1"/>
            <a:r>
              <a:rPr lang="en-US" sz="2600" dirty="0" smtClean="0">
                <a:solidFill>
                  <a:srgbClr val="0070C0"/>
                </a:solidFill>
              </a:rPr>
              <a:t>if it fails</a:t>
            </a:r>
            <a:r>
              <a:rPr lang="en-US" sz="2600" dirty="0" smtClean="0"/>
              <a:t>, allocate page to another channel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193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Interval Based Operation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24</a:t>
            </a:fld>
            <a:endParaRPr lang="en-US" alt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44825" y="2132856"/>
            <a:ext cx="8712968" cy="461665"/>
            <a:chOff x="395536" y="2103239"/>
            <a:chExt cx="8712968" cy="461665"/>
          </a:xfrm>
        </p:grpSpPr>
        <p:cxnSp>
          <p:nvCxnSpPr>
            <p:cNvPr id="8" name="Straight Arrow Connector 7"/>
            <p:cNvCxnSpPr/>
            <p:nvPr/>
          </p:nvCxnSpPr>
          <p:spPr>
            <a:xfrm>
              <a:off x="395536" y="2103239"/>
              <a:ext cx="8352928" cy="0"/>
            </a:xfrm>
            <a:prstGeom prst="straightConnector1">
              <a:avLst/>
            </a:prstGeom>
            <a:ln w="635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8172400" y="2103239"/>
              <a:ext cx="93610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63486" y="908720"/>
            <a:ext cx="3941781" cy="1008111"/>
            <a:chOff x="414197" y="980728"/>
            <a:chExt cx="3941781" cy="1008111"/>
          </a:xfrm>
        </p:grpSpPr>
        <p:sp>
          <p:nvSpPr>
            <p:cNvPr id="14" name="Left Brace 13"/>
            <p:cNvSpPr/>
            <p:nvPr/>
          </p:nvSpPr>
          <p:spPr>
            <a:xfrm rot="5400000">
              <a:off x="2097055" y="-270084"/>
              <a:ext cx="576065" cy="3941781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67544" y="980728"/>
              <a:ext cx="38164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 smtClean="0"/>
                <a:t>Current Interval</a:t>
              </a:r>
              <a:endParaRPr lang="en-US" sz="30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4414594" y="908720"/>
            <a:ext cx="4104457" cy="1010747"/>
            <a:chOff x="4465305" y="980728"/>
            <a:chExt cx="4104457" cy="1010747"/>
          </a:xfrm>
        </p:grpSpPr>
        <p:sp>
          <p:nvSpPr>
            <p:cNvPr id="15" name="Left Brace 14"/>
            <p:cNvSpPr/>
            <p:nvPr/>
          </p:nvSpPr>
          <p:spPr>
            <a:xfrm rot="5400000">
              <a:off x="6184167" y="-303451"/>
              <a:ext cx="576064" cy="4013787"/>
            </a:xfrm>
            <a:prstGeom prst="leftBrac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753338" y="980728"/>
              <a:ext cx="381642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000" dirty="0" smtClean="0"/>
                <a:t>Next Interval</a:t>
              </a:r>
              <a:endParaRPr lang="en-US" sz="3000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72817" y="3080573"/>
            <a:ext cx="381642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 smtClean="0"/>
              <a:t>1. Profile applications</a:t>
            </a:r>
            <a:endParaRPr lang="en-US" sz="2600" dirty="0"/>
          </a:p>
        </p:txBody>
      </p:sp>
      <p:sp>
        <p:nvSpPr>
          <p:cNvPr id="21" name="Right Arrow 20"/>
          <p:cNvSpPr/>
          <p:nvPr/>
        </p:nvSpPr>
        <p:spPr>
          <a:xfrm>
            <a:off x="416833" y="2575356"/>
            <a:ext cx="3816424" cy="576064"/>
          </a:xfrm>
          <a:prstGeom prst="rightArrow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4358612" y="2348880"/>
            <a:ext cx="0" cy="1800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352937" y="4111912"/>
            <a:ext cx="666023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2. Classify applications into groups</a:t>
            </a:r>
          </a:p>
          <a:p>
            <a:r>
              <a:rPr lang="en-US" sz="2600" dirty="0" smtClean="0"/>
              <a:t>3. Partition channels between groups</a:t>
            </a:r>
          </a:p>
          <a:p>
            <a:r>
              <a:rPr lang="en-US" sz="2600" dirty="0" smtClean="0"/>
              <a:t>4. Assign preferred channel to applications</a:t>
            </a:r>
            <a:endParaRPr lang="en-US" sz="2600" dirty="0"/>
          </a:p>
        </p:txBody>
      </p:sp>
      <p:sp>
        <p:nvSpPr>
          <p:cNvPr id="27" name="TextBox 26"/>
          <p:cNvSpPr txBox="1"/>
          <p:nvPr/>
        </p:nvSpPr>
        <p:spPr>
          <a:xfrm>
            <a:off x="4430620" y="3080573"/>
            <a:ext cx="52565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5. Enforce channel preferences</a:t>
            </a:r>
            <a:endParaRPr lang="en-US" sz="2600" dirty="0"/>
          </a:p>
        </p:txBody>
      </p:sp>
      <p:sp>
        <p:nvSpPr>
          <p:cNvPr id="29" name="Right Arrow 28"/>
          <p:cNvSpPr/>
          <p:nvPr/>
        </p:nvSpPr>
        <p:spPr>
          <a:xfrm>
            <a:off x="4593297" y="2575356"/>
            <a:ext cx="3816424" cy="576064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357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25" grpId="0"/>
      <p:bldP spid="27" grpId="0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Integrating Partitioning and Scheduling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25</a:t>
            </a:fld>
            <a:endParaRPr lang="en-US" altLang="en-US"/>
          </a:p>
        </p:txBody>
      </p:sp>
      <p:grpSp>
        <p:nvGrpSpPr>
          <p:cNvPr id="27" name="Group 26"/>
          <p:cNvGrpSpPr/>
          <p:nvPr/>
        </p:nvGrpSpPr>
        <p:grpSpPr>
          <a:xfrm>
            <a:off x="467544" y="2132856"/>
            <a:ext cx="4104456" cy="2088232"/>
            <a:chOff x="179512" y="2132856"/>
            <a:chExt cx="4104456" cy="2088232"/>
          </a:xfrm>
        </p:grpSpPr>
        <p:cxnSp>
          <p:nvCxnSpPr>
            <p:cNvPr id="28" name="Straight Arrow Connector 27"/>
            <p:cNvCxnSpPr/>
            <p:nvPr/>
          </p:nvCxnSpPr>
          <p:spPr>
            <a:xfrm flipH="1">
              <a:off x="2951820" y="2132856"/>
              <a:ext cx="1332148" cy="8640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ectangle 28"/>
            <p:cNvSpPr/>
            <p:nvPr/>
          </p:nvSpPr>
          <p:spPr>
            <a:xfrm>
              <a:off x="17951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Previous Approach: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Application-Aware Memory </a:t>
              </a:r>
              <a:r>
                <a:rPr lang="en-US" sz="2400" dirty="0" smtClean="0">
                  <a:solidFill>
                    <a:srgbClr val="FF0000"/>
                  </a:solidFill>
                </a:rPr>
                <a:t>Request Scheduling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4608004" y="2132856"/>
            <a:ext cx="4068452" cy="2088232"/>
            <a:chOff x="4319972" y="2132856"/>
            <a:chExt cx="4068452" cy="2088232"/>
          </a:xfrm>
        </p:grpSpPr>
        <p:cxnSp>
          <p:nvCxnSpPr>
            <p:cNvPr id="33" name="Straight Arrow Connector 32"/>
            <p:cNvCxnSpPr/>
            <p:nvPr/>
          </p:nvCxnSpPr>
          <p:spPr>
            <a:xfrm>
              <a:off x="4319972" y="2132856"/>
              <a:ext cx="1332148" cy="864096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4499992" y="2996952"/>
              <a:ext cx="3888432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Our First Approach:</a:t>
              </a:r>
            </a:p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Application-Aware Memory </a:t>
              </a:r>
              <a:r>
                <a:rPr lang="en-US" sz="2400" dirty="0" smtClean="0">
                  <a:solidFill>
                    <a:srgbClr val="0070C0"/>
                  </a:solidFill>
                </a:rPr>
                <a:t>Channel Partitioning</a:t>
              </a:r>
              <a:endParaRPr lang="en-US" sz="2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2523280" y="4221088"/>
            <a:ext cx="4176464" cy="1898334"/>
            <a:chOff x="2235248" y="4221088"/>
            <a:chExt cx="4176464" cy="1898334"/>
          </a:xfrm>
        </p:grpSpPr>
        <p:grpSp>
          <p:nvGrpSpPr>
            <p:cNvPr id="36" name="Group 21"/>
            <p:cNvGrpSpPr/>
            <p:nvPr/>
          </p:nvGrpSpPr>
          <p:grpSpPr>
            <a:xfrm>
              <a:off x="2987824" y="4221088"/>
              <a:ext cx="2592288" cy="678552"/>
              <a:chOff x="2987824" y="4005064"/>
              <a:chExt cx="2592288" cy="678552"/>
            </a:xfrm>
          </p:grpSpPr>
          <p:cxnSp>
            <p:nvCxnSpPr>
              <p:cNvPr id="38" name="Straight Arrow Connector 37"/>
              <p:cNvCxnSpPr/>
              <p:nvPr/>
            </p:nvCxnSpPr>
            <p:spPr>
              <a:xfrm>
                <a:off x="2987824" y="4005064"/>
                <a:ext cx="1306022" cy="67855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8"/>
              <p:cNvCxnSpPr/>
              <p:nvPr/>
            </p:nvCxnSpPr>
            <p:spPr>
              <a:xfrm flipH="1">
                <a:off x="4293846" y="4005064"/>
                <a:ext cx="1286266" cy="678552"/>
              </a:xfrm>
              <a:prstGeom prst="straightConnector1">
                <a:avLst/>
              </a:prstGeom>
              <a:ln w="254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Rectangle 36"/>
            <p:cNvSpPr/>
            <p:nvPr/>
          </p:nvSpPr>
          <p:spPr>
            <a:xfrm>
              <a:off x="2235248" y="4895286"/>
              <a:ext cx="4176464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chemeClr val="tx1"/>
                  </a:solidFill>
                </a:rPr>
                <a:t>Our Second Approach:</a:t>
              </a:r>
              <a:r>
                <a:rPr lang="en-US" sz="2400" dirty="0" smtClean="0">
                  <a:solidFill>
                    <a:schemeClr val="tx1"/>
                  </a:solidFill>
                </a:rPr>
                <a:t> Integrated Memory </a:t>
              </a:r>
              <a:r>
                <a:rPr lang="en-US" sz="2400" dirty="0" smtClean="0">
                  <a:solidFill>
                    <a:srgbClr val="0070C0"/>
                  </a:solidFill>
                </a:rPr>
                <a:t>Partitioning</a:t>
              </a:r>
              <a:r>
                <a:rPr lang="en-US" sz="2400" dirty="0" smtClean="0">
                  <a:solidFill>
                    <a:schemeClr val="tx1"/>
                  </a:solidFill>
                </a:rPr>
                <a:t> and </a:t>
              </a:r>
              <a:r>
                <a:rPr lang="en-US" sz="2400" dirty="0" smtClean="0">
                  <a:solidFill>
                    <a:srgbClr val="FF0000"/>
                  </a:solidFill>
                </a:rPr>
                <a:t>Scheduling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2411760" y="1052736"/>
            <a:ext cx="4392488" cy="10801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Goal: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Mitigate </a:t>
            </a:r>
          </a:p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Inter-Application Interference 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5973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500" b="1" dirty="0" smtClean="0"/>
          </a:p>
          <a:p>
            <a:r>
              <a:rPr lang="en-US" sz="2600" dirty="0" smtClean="0">
                <a:solidFill>
                  <a:srgbClr val="0070C0"/>
                </a:solidFill>
              </a:rPr>
              <a:t>Applications with very low memory-intensity rarely access memory</a:t>
            </a:r>
            <a:r>
              <a:rPr lang="en-US" sz="2600" dirty="0" smtClean="0"/>
              <a:t>                                                         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sz="2600" dirty="0" smtClean="0"/>
              <a:t>Dedicating channels to them results in precious memory bandwidth waste</a:t>
            </a:r>
          </a:p>
          <a:p>
            <a:endParaRPr lang="en-US" sz="2600" dirty="0" smtClean="0">
              <a:solidFill>
                <a:srgbClr val="0070C0"/>
              </a:solidFill>
            </a:endParaRPr>
          </a:p>
          <a:p>
            <a:r>
              <a:rPr lang="en-US" sz="2600" dirty="0" smtClean="0">
                <a:solidFill>
                  <a:srgbClr val="0070C0"/>
                </a:solidFill>
              </a:rPr>
              <a:t>They have the most potential to keep their cores busy</a:t>
            </a:r>
            <a:r>
              <a:rPr lang="en-US" sz="2600" dirty="0" smtClean="0"/>
              <a:t>  </a:t>
            </a:r>
            <a:r>
              <a:rPr lang="en-US" sz="2600" dirty="0" smtClean="0">
                <a:sym typeface="Wingdings" pitchFamily="2" charset="2"/>
              </a:rPr>
              <a:t> W</a:t>
            </a:r>
            <a:r>
              <a:rPr lang="en-US" sz="2600" dirty="0" smtClean="0"/>
              <a:t>e would really like to prioritize them</a:t>
            </a:r>
          </a:p>
          <a:p>
            <a:endParaRPr lang="en-US" sz="2600" dirty="0" smtClean="0">
              <a:solidFill>
                <a:srgbClr val="0070C0"/>
              </a:solidFill>
            </a:endParaRPr>
          </a:p>
          <a:p>
            <a:r>
              <a:rPr lang="en-US" sz="2600" dirty="0" smtClean="0">
                <a:solidFill>
                  <a:srgbClr val="0070C0"/>
                </a:solidFill>
              </a:rPr>
              <a:t>They interfere minimally with other applications</a:t>
            </a:r>
            <a:r>
              <a:rPr lang="en-US" sz="2600" dirty="0" smtClean="0"/>
              <a:t>            </a:t>
            </a:r>
            <a:r>
              <a:rPr lang="en-US" sz="2600" dirty="0" smtClean="0">
                <a:sym typeface="Wingdings" pitchFamily="2" charset="2"/>
              </a:rPr>
              <a:t> Prioritizing them does not hurt others</a:t>
            </a:r>
            <a:endParaRPr lang="en-US" sz="2600" dirty="0" smtClean="0"/>
          </a:p>
          <a:p>
            <a:pPr lvl="1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28844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>
                <a:solidFill>
                  <a:srgbClr val="006633"/>
                </a:solidFill>
              </a:rPr>
              <a:t>Integrated Memory Partitioning and Scheduling (IMPS)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727047"/>
            <a:ext cx="8610600" cy="5339680"/>
          </a:xfrm>
        </p:spPr>
        <p:txBody>
          <a:bodyPr/>
          <a:lstStyle/>
          <a:p>
            <a:endParaRPr lang="en-US" sz="3000" dirty="0" smtClean="0">
              <a:solidFill>
                <a:srgbClr val="0070C0"/>
              </a:solidFill>
            </a:endParaRPr>
          </a:p>
          <a:p>
            <a:r>
              <a:rPr lang="en-US" sz="3100" dirty="0" smtClean="0">
                <a:solidFill>
                  <a:srgbClr val="FF0000"/>
                </a:solidFill>
              </a:rPr>
              <a:t>Always prioritize very low memory-intensity applications in the memory scheduler</a:t>
            </a:r>
          </a:p>
          <a:p>
            <a:pPr>
              <a:buNone/>
            </a:pPr>
            <a:endParaRPr lang="en-US" sz="3000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3000" dirty="0" smtClean="0"/>
          </a:p>
          <a:p>
            <a:r>
              <a:rPr lang="en-US" sz="3100" dirty="0" smtClean="0">
                <a:solidFill>
                  <a:srgbClr val="0070C0"/>
                </a:solidFill>
              </a:rPr>
              <a:t>Use memory channel partitioning to mitigate interference between other applications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 advTm="20576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Hardware Cost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>
          <a:xfrm>
            <a:off x="228600" y="1058008"/>
            <a:ext cx="8610600" cy="5339680"/>
          </a:xfrm>
        </p:spPr>
        <p:txBody>
          <a:bodyPr/>
          <a:lstStyle/>
          <a:p>
            <a:pPr eaLnBrk="1" hangingPunct="1"/>
            <a:r>
              <a:rPr lang="en-US" sz="2600" dirty="0" smtClean="0">
                <a:solidFill>
                  <a:srgbClr val="0070C0"/>
                </a:solidFill>
              </a:rPr>
              <a:t>Memory Channel Partitioning (MCP)</a:t>
            </a:r>
            <a:endParaRPr lang="en-US" sz="2600" dirty="0" smtClean="0"/>
          </a:p>
          <a:p>
            <a:pPr lvl="1" eaLnBrk="1" hangingPunct="1"/>
            <a:r>
              <a:rPr lang="en-US" sz="2600" dirty="0" smtClean="0"/>
              <a:t>Only profiling counters in hardware</a:t>
            </a:r>
          </a:p>
          <a:p>
            <a:pPr lvl="1" eaLnBrk="1" hangingPunct="1"/>
            <a:r>
              <a:rPr lang="en-US" sz="2600" dirty="0" smtClean="0"/>
              <a:t>No modifications to memory scheduling logic</a:t>
            </a:r>
          </a:p>
          <a:p>
            <a:pPr lvl="1" eaLnBrk="1" hangingPunct="1"/>
            <a:r>
              <a:rPr lang="en-US" sz="2600" dirty="0" smtClean="0"/>
              <a:t>1.5 KB storage cost for a 24-core, 4-channel system</a:t>
            </a:r>
          </a:p>
          <a:p>
            <a:pPr lvl="1" eaLnBrk="1" hangingPunct="1">
              <a:buNone/>
            </a:pPr>
            <a:endParaRPr lang="en-US" sz="2600" dirty="0" smtClean="0"/>
          </a:p>
          <a:p>
            <a:pPr eaLnBrk="1" hangingPunct="1"/>
            <a:r>
              <a:rPr lang="en-US" sz="2600" dirty="0" smtClean="0">
                <a:solidFill>
                  <a:srgbClr val="0070C0"/>
                </a:solidFill>
              </a:rPr>
              <a:t>Integrated Memory Partitioning and Scheduling (IMPS)</a:t>
            </a:r>
          </a:p>
          <a:p>
            <a:pPr lvl="1" eaLnBrk="1" hangingPunct="1"/>
            <a:r>
              <a:rPr lang="en-US" sz="2600" dirty="0" smtClean="0"/>
              <a:t>A single bit per request</a:t>
            </a:r>
          </a:p>
          <a:p>
            <a:pPr lvl="1" eaLnBrk="1" hangingPunct="1"/>
            <a:r>
              <a:rPr lang="en-US" sz="2600" dirty="0" smtClean="0"/>
              <a:t>Scheduler prioritizes based on this single bit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BFEC375-B410-4E11-8A0D-36D515DA3939}" type="slidenum">
              <a:rPr lang="en-US" altLang="en-US"/>
              <a:pPr>
                <a:defRPr/>
              </a:pPr>
              <a:t>28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3581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08720"/>
            <a:ext cx="8610600" cy="5339680"/>
          </a:xfrm>
        </p:spPr>
        <p:txBody>
          <a:bodyPr/>
          <a:lstStyle/>
          <a:p>
            <a:pPr lvl="0">
              <a:buClr>
                <a:srgbClr val="CC9900"/>
              </a:buClr>
            </a:pPr>
            <a:r>
              <a:rPr lang="en-US" dirty="0" smtClean="0">
                <a:solidFill>
                  <a:srgbClr val="0070C0"/>
                </a:solidFill>
              </a:rPr>
              <a:t>Simulation Model</a:t>
            </a:r>
          </a:p>
          <a:p>
            <a:pPr lvl="1"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24 cores, 4 channels, 4 banks/channel</a:t>
            </a:r>
          </a:p>
          <a:p>
            <a:pPr lvl="1"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Core Model</a:t>
            </a:r>
          </a:p>
          <a:p>
            <a:pPr lvl="2"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Out-of-order, 128-entry instruction window</a:t>
            </a:r>
          </a:p>
          <a:p>
            <a:pPr lvl="2"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512 KB L2 cache/core</a:t>
            </a:r>
          </a:p>
          <a:p>
            <a:pPr lvl="1"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Memory Model – DDR2</a:t>
            </a:r>
          </a:p>
          <a:p>
            <a:pPr lvl="1">
              <a:buClr>
                <a:srgbClr val="CC9900"/>
              </a:buClr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r>
              <a:rPr lang="en-US" dirty="0" smtClean="0">
                <a:solidFill>
                  <a:srgbClr val="0070C0"/>
                </a:solidFill>
              </a:rPr>
              <a:t>Workloads</a:t>
            </a:r>
          </a:p>
          <a:p>
            <a:pPr lvl="1">
              <a:buClr>
                <a:srgbClr val="CC9900"/>
              </a:buClr>
            </a:pPr>
            <a:r>
              <a:rPr lang="en-US" dirty="0" smtClean="0">
                <a:solidFill>
                  <a:srgbClr val="000000"/>
                </a:solidFill>
              </a:rPr>
              <a:t>240 SPEC CPU 2006 </a:t>
            </a:r>
            <a:r>
              <a:rPr lang="en-US" dirty="0" err="1" smtClean="0">
                <a:solidFill>
                  <a:srgbClr val="000000"/>
                </a:solidFill>
              </a:rPr>
              <a:t>multiprogrammed</a:t>
            </a:r>
            <a:r>
              <a:rPr lang="en-US" dirty="0" smtClean="0">
                <a:solidFill>
                  <a:srgbClr val="000000"/>
                </a:solidFill>
              </a:rPr>
              <a:t> workloads  (categorized based on memory intensity)</a:t>
            </a:r>
          </a:p>
          <a:p>
            <a:pPr lvl="1">
              <a:buClr>
                <a:srgbClr val="CC9900"/>
              </a:buClr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r>
              <a:rPr lang="en-US" dirty="0" smtClean="0">
                <a:solidFill>
                  <a:srgbClr val="0070C0"/>
                </a:solidFill>
              </a:rPr>
              <a:t>Metrics</a:t>
            </a:r>
          </a:p>
          <a:p>
            <a:pPr lvl="1">
              <a:buClr>
                <a:srgbClr val="CC9900"/>
              </a:buClr>
            </a:pPr>
            <a:r>
              <a:rPr lang="en-US" dirty="0" smtClean="0"/>
              <a:t>Sy</a:t>
            </a:r>
            <a:r>
              <a:rPr lang="en-US" dirty="0" smtClean="0">
                <a:solidFill>
                  <a:srgbClr val="000000"/>
                </a:solidFill>
              </a:rPr>
              <a:t>stem</a:t>
            </a:r>
            <a:r>
              <a:rPr lang="en-US" dirty="0" smtClean="0"/>
              <a:t> Performance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>
              <a:buClr>
                <a:srgbClr val="CC9900"/>
              </a:buClr>
            </a:pPr>
            <a:endParaRPr lang="en-US" dirty="0" smtClean="0">
              <a:solidFill>
                <a:srgbClr val="000000"/>
              </a:solidFill>
            </a:endParaRPr>
          </a:p>
          <a:p>
            <a:pPr lvl="2">
              <a:buClr>
                <a:srgbClr val="CC9900"/>
              </a:buClr>
            </a:pPr>
            <a:endParaRPr lang="en-US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29</a:t>
            </a:fld>
            <a:endParaRPr lang="en-US" altLang="en-US"/>
          </a:p>
        </p:txBody>
      </p:sp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3671664" y="5550250"/>
          <a:ext cx="3276600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5" imgW="2057400" imgH="457200" progId="Equation.3">
                  <p:embed/>
                </p:oleObj>
              </mc:Choice>
              <mc:Fallback>
                <p:oleObj name="Equation" r:id="rId5" imgW="2057400" imgH="4572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664" y="5550250"/>
                        <a:ext cx="3276600" cy="723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</p:cSld>
  <p:clrMapOvr>
    <a:masterClrMapping/>
  </p:clrMapOvr>
  <p:transition xmlns:p14="http://schemas.microsoft.com/office/powerpoint/2010/main" advTm="23552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Work on Memory Scheduling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95330"/>
            <a:ext cx="8610600" cy="533968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FR-FCFS</a:t>
            </a:r>
            <a:r>
              <a:rPr lang="en-US" sz="2100" dirty="0" smtClean="0">
                <a:solidFill>
                  <a:srgbClr val="0070C0"/>
                </a:solidFill>
              </a:rPr>
              <a:t> </a:t>
            </a:r>
            <a:r>
              <a:rPr lang="en-US" sz="1700" dirty="0" smtClean="0"/>
              <a:t>[</a:t>
            </a:r>
            <a:r>
              <a:rPr lang="en-US" sz="1700" dirty="0" err="1" smtClean="0"/>
              <a:t>Zuravleff</a:t>
            </a:r>
            <a:r>
              <a:rPr lang="en-US" sz="1700" dirty="0" smtClean="0"/>
              <a:t> et al., US Patent 1997, </a:t>
            </a:r>
            <a:r>
              <a:rPr lang="en-US" sz="1700" dirty="0" err="1" smtClean="0"/>
              <a:t>Rixner</a:t>
            </a:r>
            <a:r>
              <a:rPr lang="en-US" sz="1700" dirty="0" smtClean="0"/>
              <a:t> et al., ISCA 2000]</a:t>
            </a:r>
          </a:p>
          <a:p>
            <a:pPr lvl="1"/>
            <a:r>
              <a:rPr lang="en-US" sz="2100" dirty="0" smtClean="0"/>
              <a:t>Prioritizes row-buffer hits and older requests</a:t>
            </a:r>
          </a:p>
          <a:p>
            <a:pPr lvl="1"/>
            <a:r>
              <a:rPr lang="en-US" sz="2100" dirty="0" smtClean="0"/>
              <a:t>Application-unaware</a:t>
            </a:r>
          </a:p>
          <a:p>
            <a:pPr lvl="1">
              <a:buNone/>
            </a:pPr>
            <a:endParaRPr lang="en-US" sz="2000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ATLAS</a:t>
            </a:r>
            <a:r>
              <a:rPr lang="en-US" sz="2100" dirty="0" smtClean="0">
                <a:solidFill>
                  <a:srgbClr val="0070C0"/>
                </a:solidFill>
              </a:rPr>
              <a:t> </a:t>
            </a:r>
            <a:r>
              <a:rPr lang="en-US" sz="1700" dirty="0" smtClean="0"/>
              <a:t>[Kim et al., HPCA 2010]</a:t>
            </a:r>
          </a:p>
          <a:p>
            <a:pPr lvl="1"/>
            <a:r>
              <a:rPr lang="en-US" sz="2100" dirty="0" smtClean="0"/>
              <a:t>Prioritizes applications  with low memory-intensity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sz="2000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TCM</a:t>
            </a:r>
            <a:r>
              <a:rPr lang="en-US" sz="2100" dirty="0" smtClean="0">
                <a:solidFill>
                  <a:srgbClr val="0070C0"/>
                </a:solidFill>
              </a:rPr>
              <a:t> </a:t>
            </a:r>
            <a:r>
              <a:rPr lang="en-US" sz="1700" dirty="0" smtClean="0"/>
              <a:t>[Kim et al., MICRO 2010]</a:t>
            </a:r>
          </a:p>
          <a:p>
            <a:pPr lvl="1"/>
            <a:r>
              <a:rPr lang="en-US" sz="2100" dirty="0" smtClean="0"/>
              <a:t>Always prioritizes low memory-intensity applications</a:t>
            </a:r>
          </a:p>
          <a:p>
            <a:pPr lvl="1"/>
            <a:r>
              <a:rPr lang="en-US" sz="2100" dirty="0" smtClean="0"/>
              <a:t>Shuffles request priorities of high memory-intensity applications</a:t>
            </a:r>
          </a:p>
          <a:p>
            <a:pPr lvl="1">
              <a:buNone/>
            </a:pPr>
            <a:endParaRPr lang="en-US" sz="2100" dirty="0" smtClean="0"/>
          </a:p>
          <a:p>
            <a:endParaRPr lang="en-US" sz="2100" dirty="0" smtClean="0"/>
          </a:p>
          <a:p>
            <a:pPr lvl="1"/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7769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96" y="152400"/>
            <a:ext cx="8915400" cy="756320"/>
          </a:xfrm>
        </p:spPr>
        <p:txBody>
          <a:bodyPr/>
          <a:lstStyle/>
          <a:p>
            <a:r>
              <a:rPr lang="en-US" dirty="0" smtClean="0"/>
              <a:t>Comparison to Previous Scheduling Policies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31</a:t>
            </a:fld>
            <a:endParaRPr lang="en-US" altLang="en-US"/>
          </a:p>
        </p:txBody>
      </p:sp>
      <p:sp>
        <p:nvSpPr>
          <p:cNvPr id="6" name="TextBox 5"/>
          <p:cNvSpPr txBox="1"/>
          <p:nvPr/>
        </p:nvSpPr>
        <p:spPr>
          <a:xfrm>
            <a:off x="5166725" y="2474235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1%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73416" y="1860849"/>
            <a:ext cx="576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5%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4764091" y="2703322"/>
            <a:ext cx="0" cy="21602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750702" y="2127258"/>
            <a:ext cx="0" cy="79208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5" name="Chart 24"/>
          <p:cNvGraphicFramePr/>
          <p:nvPr/>
        </p:nvGraphicFramePr>
        <p:xfrm>
          <a:off x="720890" y="1340768"/>
          <a:ext cx="792088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27" name="Straight Arrow Connector 26"/>
          <p:cNvCxnSpPr/>
          <p:nvPr/>
        </p:nvCxnSpPr>
        <p:spPr>
          <a:xfrm flipV="1">
            <a:off x="3419872" y="2687623"/>
            <a:ext cx="0" cy="115212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171997" y="2470424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7%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868144" y="1843649"/>
            <a:ext cx="720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11%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3419872" y="2108597"/>
            <a:ext cx="0" cy="17281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0" y="5551918"/>
            <a:ext cx="8820472" cy="6480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rgbClr val="0070C0"/>
                </a:solidFill>
              </a:rPr>
              <a:t>Significant performance improvement over baseline FRFCFS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1128" y="5410538"/>
            <a:ext cx="8649344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rgbClr val="FF0000"/>
                </a:solidFill>
              </a:rPr>
              <a:t>Better system performance than the best previous scheduler </a:t>
            </a:r>
          </a:p>
          <a:p>
            <a:pPr algn="ctr"/>
            <a:r>
              <a:rPr lang="en-US" sz="2400" kern="0" dirty="0" smtClean="0">
                <a:solidFill>
                  <a:srgbClr val="FF0000"/>
                </a:solidFill>
              </a:rPr>
              <a:t>at lower hardware cost 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323528" y="836712"/>
            <a:ext cx="882047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chemeClr val="tx1"/>
                </a:solidFill>
              </a:rPr>
              <a:t>Averaged over 240 workloads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8907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30" grpId="1"/>
      <p:bldP spid="30" grpId="2"/>
      <p:bldP spid="31" grpId="1"/>
      <p:bldP spid="31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32</a:t>
            </a:fld>
            <a:endParaRPr lang="en-US" altLang="en-US"/>
          </a:p>
        </p:txBody>
      </p:sp>
      <p:graphicFrame>
        <p:nvGraphicFramePr>
          <p:cNvPr id="24" name="Chart 23"/>
          <p:cNvGraphicFramePr/>
          <p:nvPr/>
        </p:nvGraphicFramePr>
        <p:xfrm>
          <a:off x="1046408" y="1340768"/>
          <a:ext cx="6921241" cy="40081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5" name="Chart 24"/>
          <p:cNvGraphicFramePr/>
          <p:nvPr/>
        </p:nvGraphicFramePr>
        <p:xfrm>
          <a:off x="1035807" y="1340768"/>
          <a:ext cx="6924041" cy="40137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26" name="Straight Arrow Connector 25"/>
          <p:cNvCxnSpPr/>
          <p:nvPr/>
        </p:nvCxnSpPr>
        <p:spPr>
          <a:xfrm flipV="1">
            <a:off x="3161774" y="1772816"/>
            <a:ext cx="0" cy="194421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410052" y="2276872"/>
            <a:ext cx="0" cy="12427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5610046" y="2079509"/>
            <a:ext cx="0" cy="541378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Connector 33"/>
          <p:cNvSpPr/>
          <p:nvPr/>
        </p:nvSpPr>
        <p:spPr>
          <a:xfrm>
            <a:off x="3203848" y="1412776"/>
            <a:ext cx="648072" cy="648072"/>
          </a:xfrm>
          <a:prstGeom prst="flowChartConnector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0" y="5229200"/>
            <a:ext cx="9144000" cy="9361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rgbClr val="0070C0"/>
                </a:solidFill>
              </a:rPr>
              <a:t>IMPS improves performance regardless of scheduling policy</a:t>
            </a:r>
          </a:p>
          <a:p>
            <a:pPr algn="ctr"/>
            <a:r>
              <a:rPr lang="en-US" sz="2400" kern="0" dirty="0" smtClean="0">
                <a:solidFill>
                  <a:srgbClr val="FF0000"/>
                </a:solidFill>
              </a:rPr>
              <a:t>Highest improvement over FRFCFS as IMPS designed for FRFCFS </a:t>
            </a:r>
            <a:endParaRPr lang="en-US" dirty="0"/>
          </a:p>
        </p:txBody>
      </p:sp>
      <p:sp>
        <p:nvSpPr>
          <p:cNvPr id="37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756320"/>
          </a:xfrm>
        </p:spPr>
        <p:txBody>
          <a:bodyPr/>
          <a:lstStyle/>
          <a:p>
            <a:r>
              <a:rPr lang="en-US" dirty="0" smtClean="0"/>
              <a:t>Interaction with Memory Scheduling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3528" y="836712"/>
            <a:ext cx="882047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kern="0" dirty="0" smtClean="0">
                <a:solidFill>
                  <a:schemeClr val="tx1"/>
                </a:solidFill>
              </a:rPr>
              <a:t>Averaged over 240 workloads</a:t>
            </a:r>
            <a:endParaRPr lang="en-US" dirty="0">
              <a:solidFill>
                <a:schemeClr val="tx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44585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4" grpId="0">
        <p:bldAsOne/>
      </p:bldGraphic>
      <p:bldGraphic spid="25" grpId="0">
        <p:bldAsOne/>
      </p:bldGraphic>
      <p:bldGraphic spid="25" grpId="1">
        <p:bldAsOne/>
      </p:bldGraphic>
      <p:bldP spid="34" grpId="0" animBg="1"/>
      <p:bldP spid="11" grpId="0" build="allAtOnce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Uncontrolled inter-application interference in main memory degrades system performance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Application-aware memory channel partitioning (MCP)</a:t>
            </a:r>
          </a:p>
          <a:p>
            <a:pPr lvl="1"/>
            <a:r>
              <a:rPr lang="en-US" dirty="0" smtClean="0"/>
              <a:t>Separates the data of badly-interfering applications              to different channels, eliminating interference 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0070C0"/>
                </a:solidFill>
              </a:rPr>
              <a:t>Integrated memory partitioning and scheduling (IMPS)</a:t>
            </a:r>
          </a:p>
          <a:p>
            <a:pPr lvl="1"/>
            <a:r>
              <a:rPr lang="en-US" dirty="0" smtClean="0"/>
              <a:t>Prioritizes very low memory-intensity applications in scheduler</a:t>
            </a:r>
          </a:p>
          <a:p>
            <a:pPr lvl="1"/>
            <a:r>
              <a:rPr lang="en-US" dirty="0" smtClean="0"/>
              <a:t>Handles other applications’ interference by partitioning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MCP/IMPS provide better performance than application-aware memory request scheduling at lower hardware cost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custDataLst>
      <p:tags r:id="rId1"/>
    </p:custDataLst>
  </p:cSld>
  <p:clrMapOvr>
    <a:masterClrMapping/>
  </p:clrMapOvr>
  <p:transition xmlns:p14="http://schemas.microsoft.com/office/powerpoint/2010/main" advTm="50098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29817" y="1772816"/>
            <a:ext cx="7924800" cy="1752600"/>
          </a:xfrm>
        </p:spPr>
        <p:txBody>
          <a:bodyPr/>
          <a:lstStyle/>
          <a:p>
            <a:pPr algn="ctr"/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34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 advTm="1264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219200"/>
            <a:ext cx="8382000" cy="2057400"/>
          </a:xfrm>
        </p:spPr>
        <p:txBody>
          <a:bodyPr anchor="ctr" anchorCtr="0">
            <a:normAutofit/>
          </a:bodyPr>
          <a:lstStyle/>
          <a:p>
            <a:pPr algn="ctr"/>
            <a:r>
              <a:rPr lang="en-US" b="1" dirty="0" smtClean="0"/>
              <a:t>Application-Aware </a:t>
            </a:r>
            <a:br>
              <a:rPr lang="en-US" b="1" dirty="0" smtClean="0"/>
            </a:br>
            <a:r>
              <a:rPr lang="en-US" b="1" dirty="0" smtClean="0"/>
              <a:t>Memory Channel Partitioning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3356992"/>
            <a:ext cx="7272808" cy="3240360"/>
          </a:xfrm>
        </p:spPr>
        <p:txBody>
          <a:bodyPr>
            <a:noAutofit/>
          </a:bodyPr>
          <a:lstStyle/>
          <a:p>
            <a:r>
              <a:rPr lang="en-US" sz="2200" dirty="0" err="1" smtClean="0"/>
              <a:t>Sai</a:t>
            </a:r>
            <a:r>
              <a:rPr lang="en-US" sz="2200" dirty="0" smtClean="0"/>
              <a:t> </a:t>
            </a:r>
            <a:r>
              <a:rPr lang="en-US" sz="2200" dirty="0" err="1" smtClean="0"/>
              <a:t>Prashanth</a:t>
            </a:r>
            <a:r>
              <a:rPr lang="en-US" sz="2200" dirty="0" smtClean="0"/>
              <a:t> </a:t>
            </a:r>
            <a:r>
              <a:rPr lang="en-US" sz="2200" dirty="0" err="1" smtClean="0"/>
              <a:t>Muralidhara</a:t>
            </a:r>
            <a:r>
              <a:rPr lang="pt-BR" b="1" kern="1200" baseline="30000" dirty="0" smtClean="0">
                <a:solidFill>
                  <a:srgbClr val="FF0000"/>
                </a:solidFill>
                <a:latin typeface="Perpetua"/>
              </a:rPr>
              <a:t> </a:t>
            </a:r>
            <a:r>
              <a:rPr lang="pt-BR" b="1" kern="1200" baseline="30000" dirty="0" smtClean="0">
                <a:latin typeface="Perpetua"/>
              </a:rPr>
              <a:t>§     </a:t>
            </a:r>
            <a:r>
              <a:rPr lang="en-US" sz="2200" dirty="0" err="1" smtClean="0">
                <a:solidFill>
                  <a:srgbClr val="0070C0"/>
                </a:solidFill>
              </a:rPr>
              <a:t>Lavanya</a:t>
            </a:r>
            <a:r>
              <a:rPr lang="en-US" sz="2200" dirty="0" smtClean="0">
                <a:solidFill>
                  <a:srgbClr val="0070C0"/>
                </a:solidFill>
              </a:rPr>
              <a:t> Subramanian</a:t>
            </a:r>
            <a:r>
              <a:rPr lang="pt-BR" kern="1200" baseline="300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 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†</a:t>
            </a:r>
            <a:endParaRPr lang="en-US" sz="2200" b="1" dirty="0" smtClean="0"/>
          </a:p>
          <a:p>
            <a:r>
              <a:rPr lang="en-US" sz="2200" dirty="0" err="1" smtClean="0"/>
              <a:t>Onur</a:t>
            </a:r>
            <a:r>
              <a:rPr lang="en-US" sz="2200" dirty="0" smtClean="0"/>
              <a:t> </a:t>
            </a:r>
            <a:r>
              <a:rPr lang="en-US" sz="2200" dirty="0" err="1" smtClean="0"/>
              <a:t>Mutlu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 †     </a:t>
            </a:r>
            <a:r>
              <a:rPr lang="en-US" sz="2200" dirty="0" err="1" smtClean="0"/>
              <a:t>Mahmut</a:t>
            </a:r>
            <a:r>
              <a:rPr lang="en-US" sz="2200" dirty="0" smtClean="0"/>
              <a:t> </a:t>
            </a:r>
            <a:r>
              <a:rPr lang="en-US" sz="2200" dirty="0" err="1" smtClean="0"/>
              <a:t>Kandemir</a:t>
            </a:r>
            <a:r>
              <a:rPr lang="pt-BR" b="1" kern="1200" baseline="30000" dirty="0" smtClean="0">
                <a:solidFill>
                  <a:srgbClr val="FF0000"/>
                </a:solidFill>
                <a:latin typeface="Perpetua"/>
              </a:rPr>
              <a:t> </a:t>
            </a:r>
            <a:r>
              <a:rPr lang="pt-BR" b="1" kern="1200" baseline="30000" dirty="0" smtClean="0">
                <a:latin typeface="Perpetua"/>
              </a:rPr>
              <a:t>§</a:t>
            </a:r>
            <a:endParaRPr lang="en-US" sz="2200" dirty="0" smtClean="0"/>
          </a:p>
          <a:p>
            <a:r>
              <a:rPr lang="en-US" sz="2200" dirty="0" smtClean="0"/>
              <a:t>Thomas </a:t>
            </a:r>
            <a:r>
              <a:rPr lang="en-US" sz="2200" dirty="0" err="1" smtClean="0"/>
              <a:t>Moscibroda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 ‡</a:t>
            </a:r>
          </a:p>
          <a:p>
            <a:endParaRPr lang="pt-BR" sz="2200" b="1" kern="1200" baseline="30000" dirty="0" smtClean="0">
              <a:solidFill>
                <a:srgbClr val="604878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erpetua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Tx/>
              <a:buSzTx/>
            </a:pPr>
            <a:r>
              <a:rPr lang="pt-BR" b="1" kern="1200" baseline="30000" dirty="0" smtClean="0">
                <a:solidFill>
                  <a:srgbClr val="000000"/>
                </a:solidFill>
                <a:latin typeface="Perpetua"/>
              </a:rPr>
              <a:t>§ </a:t>
            </a:r>
            <a:r>
              <a:rPr lang="en-US" sz="1600" b="1" kern="1200" dirty="0" smtClean="0">
                <a:solidFill>
                  <a:prstClr val="black"/>
                </a:solidFill>
              </a:rPr>
              <a:t>Pennsylvania State University    </a:t>
            </a: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† </a:t>
            </a:r>
            <a:r>
              <a:rPr lang="en-US" sz="1600" b="1" kern="1200" dirty="0" smtClean="0">
                <a:solidFill>
                  <a:prstClr val="black"/>
                </a:solidFill>
              </a:rPr>
              <a:t>Carnegie Mellon University </a:t>
            </a:r>
          </a:p>
          <a:p>
            <a:pPr lvl="0">
              <a:buClr>
                <a:srgbClr val="CC9900"/>
              </a:buClr>
            </a:pPr>
            <a:r>
              <a:rPr lang="pt-BR" b="1" kern="1200" baseline="30000" dirty="0" smtClean="0">
                <a:solidFill>
                  <a:srgbClr val="604878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rpetua"/>
              </a:rPr>
              <a:t>‡ </a:t>
            </a:r>
            <a:r>
              <a:rPr lang="en-US" sz="1600" b="1" kern="1200" dirty="0" smtClean="0">
                <a:solidFill>
                  <a:prstClr val="black"/>
                </a:solidFill>
              </a:rPr>
              <a:t>Microsoft Research</a:t>
            </a:r>
            <a:endParaRPr lang="en-US" sz="1600" kern="1200" dirty="0" smtClean="0">
              <a:solidFill>
                <a:prstClr val="black"/>
              </a:solidFill>
            </a:endParaRPr>
          </a:p>
          <a:p>
            <a:endParaRPr lang="en-US" sz="2200" dirty="0" smtClean="0"/>
          </a:p>
        </p:txBody>
      </p:sp>
      <p:pic>
        <p:nvPicPr>
          <p:cNvPr id="4" name="Picture 3" descr="Burgundy_CMU_JPG_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5414556"/>
            <a:ext cx="3786214" cy="1367244"/>
          </a:xfrm>
          <a:prstGeom prst="rect">
            <a:avLst/>
          </a:prstGeom>
        </p:spPr>
      </p:pic>
      <p:pic>
        <p:nvPicPr>
          <p:cNvPr id="5" name="Picture 4" descr="safari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75656" y="5682268"/>
            <a:ext cx="2501587" cy="72381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advTm="9953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Software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8008"/>
            <a:ext cx="8610600" cy="5339680"/>
          </a:xfrm>
        </p:spPr>
        <p:txBody>
          <a:bodyPr/>
          <a:lstStyle/>
          <a:p>
            <a:r>
              <a:rPr lang="en-US" sz="2500" dirty="0" smtClean="0"/>
              <a:t>MCP/IMPS require system software to</a:t>
            </a:r>
          </a:p>
          <a:p>
            <a:pPr lvl="1"/>
            <a:r>
              <a:rPr lang="en-US" sz="2500" dirty="0" smtClean="0"/>
              <a:t>Perform preferred channel assignment</a:t>
            </a:r>
          </a:p>
          <a:p>
            <a:pPr lvl="1"/>
            <a:r>
              <a:rPr lang="en-US" sz="2500" dirty="0" smtClean="0"/>
              <a:t>Enforce channel preferences</a:t>
            </a:r>
          </a:p>
          <a:p>
            <a:r>
              <a:rPr lang="en-US" sz="2500" dirty="0" smtClean="0">
                <a:solidFill>
                  <a:srgbClr val="FF0000"/>
                </a:solidFill>
              </a:rPr>
              <a:t>Preferred channel assignment</a:t>
            </a:r>
          </a:p>
          <a:p>
            <a:pPr lvl="1"/>
            <a:r>
              <a:rPr lang="en-US" sz="2500" dirty="0" smtClean="0">
                <a:solidFill>
                  <a:srgbClr val="0070C0"/>
                </a:solidFill>
              </a:rPr>
              <a:t>Off the critical path</a:t>
            </a:r>
          </a:p>
          <a:p>
            <a:pPr lvl="1"/>
            <a:r>
              <a:rPr lang="en-US" sz="2500" dirty="0" smtClean="0"/>
              <a:t>Previously computed assignments can be used</a:t>
            </a:r>
          </a:p>
          <a:p>
            <a:r>
              <a:rPr lang="en-US" sz="2500" dirty="0" smtClean="0">
                <a:solidFill>
                  <a:srgbClr val="FF0000"/>
                </a:solidFill>
              </a:rPr>
              <a:t>Enforcing channel preferences</a:t>
            </a:r>
          </a:p>
          <a:p>
            <a:pPr lvl="1"/>
            <a:r>
              <a:rPr lang="en-US" sz="2500" dirty="0" smtClean="0">
                <a:solidFill>
                  <a:srgbClr val="0070C0"/>
                </a:solidFill>
              </a:rPr>
              <a:t>Only on a page fault</a:t>
            </a:r>
          </a:p>
          <a:p>
            <a:pPr lvl="1"/>
            <a:r>
              <a:rPr lang="en-US" sz="2500" dirty="0" smtClean="0"/>
              <a:t>N (512) extra entries in circular page list scanned</a:t>
            </a:r>
          </a:p>
          <a:p>
            <a:pPr lvl="1"/>
            <a:r>
              <a:rPr lang="en-US" sz="2500" dirty="0" smtClean="0">
                <a:solidFill>
                  <a:srgbClr val="0070C0"/>
                </a:solidFill>
              </a:rPr>
              <a:t>Takes less than 10000 extra cycles as compared to baseline page fault time overhead of millions of cycles</a:t>
            </a:r>
          </a:p>
          <a:p>
            <a:endParaRPr lang="en-US" sz="2500" dirty="0" smtClean="0"/>
          </a:p>
          <a:p>
            <a:pPr lvl="1"/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Migration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39347"/>
            <a:ext cx="8610600" cy="5339680"/>
          </a:xfrm>
        </p:spPr>
        <p:txBody>
          <a:bodyPr/>
          <a:lstStyle/>
          <a:p>
            <a:r>
              <a:rPr lang="en-US" sz="2200" dirty="0" smtClean="0"/>
              <a:t>Less than 12% of all pages in our workloads go to non-preferred channels</a:t>
            </a:r>
          </a:p>
          <a:p>
            <a:r>
              <a:rPr lang="en-US" sz="2200" dirty="0" smtClean="0"/>
              <a:t>When </a:t>
            </a:r>
            <a:r>
              <a:rPr lang="en-US" sz="2200" dirty="0" smtClean="0">
                <a:solidFill>
                  <a:srgbClr val="0070C0"/>
                </a:solidFill>
              </a:rPr>
              <a:t>application phase changes</a:t>
            </a:r>
          </a:p>
          <a:p>
            <a:pPr lvl="1"/>
            <a:r>
              <a:rPr lang="en-US" dirty="0" smtClean="0"/>
              <a:t>Application characteristics could change </a:t>
            </a:r>
          </a:p>
          <a:p>
            <a:pPr lvl="1">
              <a:buNone/>
            </a:pPr>
            <a:r>
              <a:rPr lang="en-US" dirty="0" smtClean="0">
                <a:sym typeface="Wingdings" pitchFamily="2" charset="2"/>
              </a:rPr>
              <a:t>	 </a:t>
            </a:r>
            <a:r>
              <a:rPr lang="en-US" dirty="0" smtClean="0"/>
              <a:t>Preferred channel could change</a:t>
            </a:r>
          </a:p>
          <a:p>
            <a:pPr lvl="1">
              <a:buClr>
                <a:srgbClr val="3B812F"/>
              </a:buClr>
            </a:pPr>
            <a:r>
              <a:rPr lang="en-US" dirty="0" smtClean="0">
                <a:solidFill>
                  <a:srgbClr val="000000"/>
                </a:solidFill>
              </a:rPr>
              <a:t>However, we observe </a:t>
            </a:r>
            <a:r>
              <a:rPr lang="en-US" dirty="0" smtClean="0">
                <a:solidFill>
                  <a:srgbClr val="0070C0"/>
                </a:solidFill>
              </a:rPr>
              <a:t>working set also changes</a:t>
            </a:r>
          </a:p>
          <a:p>
            <a:pPr lvl="1">
              <a:buClr>
                <a:srgbClr val="3B812F"/>
              </a:buClr>
              <a:buNone/>
            </a:pPr>
            <a:r>
              <a:rPr lang="en-US" dirty="0" smtClean="0">
                <a:solidFill>
                  <a:srgbClr val="0070C0"/>
                </a:solidFill>
              </a:rPr>
              <a:t>	</a:t>
            </a:r>
            <a:r>
              <a:rPr lang="en-US" dirty="0" smtClean="0">
                <a:sym typeface="Wingdings" pitchFamily="2" charset="2"/>
              </a:rPr>
              <a:t> </a:t>
            </a:r>
            <a:r>
              <a:rPr lang="en-US" dirty="0" smtClean="0">
                <a:solidFill>
                  <a:srgbClr val="FF0000"/>
                </a:solidFill>
              </a:rPr>
              <a:t>New working set pages allocated to new preferred channel</a:t>
            </a:r>
          </a:p>
          <a:p>
            <a:pPr lvl="0">
              <a:buClr>
                <a:srgbClr val="CC9900"/>
              </a:buClr>
            </a:pPr>
            <a:r>
              <a:rPr lang="en-US" sz="2100" dirty="0" smtClean="0">
                <a:solidFill>
                  <a:srgbClr val="0070C0"/>
                </a:solidFill>
              </a:rPr>
              <a:t>What to do with the old working set in the old preferred channel?</a:t>
            </a:r>
          </a:p>
          <a:p>
            <a:pPr lvl="1">
              <a:buClr>
                <a:srgbClr val="3B812F"/>
              </a:buClr>
            </a:pPr>
            <a:r>
              <a:rPr lang="en-US" dirty="0" smtClean="0">
                <a:solidFill>
                  <a:srgbClr val="000000"/>
                </a:solidFill>
              </a:rPr>
              <a:t>Exploring migrating old working set to new channel</a:t>
            </a:r>
          </a:p>
          <a:p>
            <a:pPr lvl="1">
              <a:buClr>
                <a:srgbClr val="3B812F"/>
              </a:buClr>
            </a:pPr>
            <a:r>
              <a:rPr lang="en-US" dirty="0" smtClean="0">
                <a:solidFill>
                  <a:srgbClr val="000000"/>
                </a:solidFill>
              </a:rPr>
              <a:t>Ideas</a:t>
            </a:r>
          </a:p>
          <a:p>
            <a:pPr lvl="2">
              <a:buClr>
                <a:srgbClr val="3B812F"/>
              </a:buClr>
            </a:pPr>
            <a:r>
              <a:rPr lang="en-US" sz="2200" dirty="0" smtClean="0">
                <a:solidFill>
                  <a:srgbClr val="FF0000"/>
                </a:solidFill>
              </a:rPr>
              <a:t>Migrate periodically without hurting demand traffic</a:t>
            </a:r>
          </a:p>
          <a:p>
            <a:pPr lvl="2">
              <a:buClr>
                <a:srgbClr val="3B812F"/>
              </a:buClr>
            </a:pPr>
            <a:r>
              <a:rPr lang="en-US" sz="2200" dirty="0" smtClean="0">
                <a:solidFill>
                  <a:srgbClr val="FF0000"/>
                </a:solidFill>
              </a:rPr>
              <a:t>Migrate “hot” (highly accessed) pages</a:t>
            </a:r>
          </a:p>
          <a:p>
            <a:pPr lvl="1">
              <a:buClr>
                <a:srgbClr val="3B812F"/>
              </a:buClr>
              <a:buNone/>
            </a:pPr>
            <a:endParaRPr lang="en-US" dirty="0" smtClean="0">
              <a:solidFill>
                <a:srgbClr val="000000"/>
              </a:solidFill>
            </a:endParaRPr>
          </a:p>
          <a:p>
            <a:pPr lvl="1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Effect on Page Faults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500" dirty="0" smtClean="0">
                <a:solidFill>
                  <a:srgbClr val="FF0000"/>
                </a:solidFill>
              </a:rPr>
              <a:t>MCP/IMPS do not hard partition memory capacity</a:t>
            </a:r>
          </a:p>
          <a:p>
            <a:pPr>
              <a:buNone/>
            </a:pPr>
            <a:endParaRPr lang="en-US" sz="2500" dirty="0" smtClean="0">
              <a:solidFill>
                <a:srgbClr val="FF0000"/>
              </a:solidFill>
            </a:endParaRPr>
          </a:p>
          <a:p>
            <a:r>
              <a:rPr lang="en-US" sz="2500" dirty="0" smtClean="0"/>
              <a:t>Replacement policy </a:t>
            </a:r>
          </a:p>
          <a:p>
            <a:pPr lvl="1"/>
            <a:r>
              <a:rPr lang="en-US" sz="2500" dirty="0" smtClean="0"/>
              <a:t>tries to allocate an application’s pages to its preferred channel</a:t>
            </a:r>
          </a:p>
          <a:p>
            <a:pPr lvl="1"/>
            <a:r>
              <a:rPr lang="en-US" sz="2500" dirty="0" smtClean="0"/>
              <a:t>assigns pages to another channel if replacement candidate not found in application’s preferred channel</a:t>
            </a:r>
          </a:p>
          <a:p>
            <a:pPr lvl="1">
              <a:buNone/>
            </a:pPr>
            <a:endParaRPr lang="en-US" sz="2500" dirty="0" smtClean="0"/>
          </a:p>
          <a:p>
            <a:r>
              <a:rPr lang="en-US" sz="2300" dirty="0" smtClean="0"/>
              <a:t>Das et al., (Safari TR 2011) show that this replacement policy  reduces applications’ page fault rates, as it mitigates interference by</a:t>
            </a:r>
            <a:r>
              <a:rPr lang="en-US" sz="2500" dirty="0" smtClean="0"/>
              <a:t> capacity partitioning</a:t>
            </a:r>
          </a:p>
          <a:p>
            <a:pPr lvl="1">
              <a:buNone/>
            </a:pPr>
            <a:endParaRPr lang="en-US" sz="2500" dirty="0" smtClean="0"/>
          </a:p>
          <a:p>
            <a:endParaRPr lang="en-US" sz="2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38</a:t>
            </a:fld>
            <a:endParaRPr lang="en-US" altLang="en-US"/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591872" cy="756320"/>
          </a:xfrm>
        </p:spPr>
        <p:txBody>
          <a:bodyPr/>
          <a:lstStyle/>
          <a:p>
            <a:r>
              <a:rPr lang="en-US" dirty="0" smtClean="0"/>
              <a:t>Different Intensity Categories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39</a:t>
            </a:fld>
            <a:endParaRPr lang="en-US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4389" y="1147642"/>
            <a:ext cx="7069980" cy="5089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 advTm="1591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Fairness and System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40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14805"/>
            <a:ext cx="6753944" cy="5047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Number of MCs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41</a:t>
            </a:fld>
            <a:endParaRPr lang="en-US" altLang="en-US"/>
          </a:p>
        </p:txBody>
      </p:sp>
      <p:graphicFrame>
        <p:nvGraphicFramePr>
          <p:cNvPr id="8" name="Chart 7"/>
          <p:cNvGraphicFramePr/>
          <p:nvPr/>
        </p:nvGraphicFramePr>
        <p:xfrm>
          <a:off x="251520" y="1412776"/>
          <a:ext cx="8136903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Scaling Number of MCs: IMPS bridges the gap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42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755576" y="980728"/>
          <a:ext cx="7560840" cy="4299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51520" y="5362128"/>
            <a:ext cx="8587680" cy="947192"/>
          </a:xfrm>
        </p:spPr>
        <p:txBody>
          <a:bodyPr/>
          <a:lstStyle/>
          <a:p>
            <a:pPr algn="ctr">
              <a:buNone/>
            </a:pPr>
            <a:r>
              <a:rPr lang="en-US" sz="2600" dirty="0" smtClean="0">
                <a:solidFill>
                  <a:srgbClr val="FF0000"/>
                </a:solidFill>
              </a:rPr>
              <a:t>IMPS bridges more than half the gap between 4 and 8 memory controller systems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Number of Cores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43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1043608" y="1700808"/>
          <a:ext cx="705678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Scaling Cache Size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44</a:t>
            </a:fld>
            <a:endParaRPr lang="en-US" alt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942186" y="1412777"/>
          <a:ext cx="7056784" cy="4536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80392"/>
            <a:ext cx="8663880" cy="756320"/>
          </a:xfrm>
        </p:spPr>
        <p:txBody>
          <a:bodyPr/>
          <a:lstStyle/>
          <a:p>
            <a:pPr algn="ctr"/>
            <a:r>
              <a:rPr lang="en-US" sz="2600" dirty="0" smtClean="0"/>
              <a:t>Comparison to Application-Unaware Memory Controller </a:t>
            </a:r>
            <a:br>
              <a:rPr lang="en-US" sz="2600" dirty="0" smtClean="0"/>
            </a:br>
            <a:r>
              <a:rPr lang="en-US" sz="2600" dirty="0" smtClean="0"/>
              <a:t>Load Balancing (</a:t>
            </a:r>
            <a:r>
              <a:rPr lang="en-US" sz="2600" dirty="0" err="1" smtClean="0"/>
              <a:t>Awasthi</a:t>
            </a:r>
            <a:r>
              <a:rPr lang="en-US" sz="2600" dirty="0" smtClean="0"/>
              <a:t> et al., PACT `10)</a:t>
            </a:r>
            <a:endParaRPr lang="en-US" sz="2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282008"/>
            <a:ext cx="8839200" cy="1883296"/>
          </a:xfrm>
        </p:spPr>
        <p:txBody>
          <a:bodyPr/>
          <a:lstStyle/>
          <a:p>
            <a:r>
              <a:rPr lang="en-US" dirty="0" smtClean="0"/>
              <a:t>AFT – Adaptive First Touch, DPM – Dynamic Page Migration –application-unaware load balancing policies</a:t>
            </a:r>
          </a:p>
          <a:p>
            <a:r>
              <a:rPr lang="en-US" dirty="0" smtClean="0"/>
              <a:t>MCP/IMPS outperform AFT and DPM by 7/12.4% respectively (averaged across 40 workloads)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45</a:t>
            </a:fld>
            <a:endParaRPr lang="en-US" altLang="en-US"/>
          </a:p>
        </p:txBody>
      </p:sp>
      <p:graphicFrame>
        <p:nvGraphicFramePr>
          <p:cNvPr id="7" name="Chart 6"/>
          <p:cNvGraphicFramePr/>
          <p:nvPr/>
        </p:nvGraphicFramePr>
        <p:xfrm>
          <a:off x="2123728" y="980728"/>
          <a:ext cx="5832648" cy="3456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xmlns:p14="http://schemas.microsoft.com/office/powerpoint/2010/main" advTm="58968"/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0.4|3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1|1.3|8.7|4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3|7.3|1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5|2.9|2.9|7|26.5|12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4.7|3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4|2.8|0.4|2.7|2.4|2.4|19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2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6|1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3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5.6|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8|11.5|0.8|1.6|1|0.5|0.7|1.4|1.3|2.7|17.6|14|8.6|9.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20.7|10.9|6|7.4|1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3.9|8.8|11.6|7.3|10.4|4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2.8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5.2|2.1|23.5|2.6|3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4.8|28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4.7|6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9|3.9|8|3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1.7|9|16.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8|2.3|9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5.8|9.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9|7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8.6|4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2|6.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4|4|6.5|6.8|13.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7.1|3.1|5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2|20.8|13.7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1999</Words>
  <Application>Microsoft Macintosh PowerPoint</Application>
  <PresentationFormat>On-screen Show (4:3)</PresentationFormat>
  <Paragraphs>646</Paragraphs>
  <Slides>45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Edge</vt:lpstr>
      <vt:lpstr>1_Edge</vt:lpstr>
      <vt:lpstr>Equation</vt:lpstr>
      <vt:lpstr>Application-Aware  Memory Channel Partitioning</vt:lpstr>
      <vt:lpstr>Main Memory is a Bottleneck</vt:lpstr>
      <vt:lpstr>Problem of Inter-Application Interference</vt:lpstr>
      <vt:lpstr>Outline</vt:lpstr>
      <vt:lpstr>Background: Main Memory</vt:lpstr>
      <vt:lpstr>Previous Approach</vt:lpstr>
      <vt:lpstr>Application-Aware Memory Request Scheduling</vt:lpstr>
      <vt:lpstr>An Example: Thread Cluster Memory Scheduling</vt:lpstr>
      <vt:lpstr>Application-Aware Memory Request Scheduling</vt:lpstr>
      <vt:lpstr>Our Approach</vt:lpstr>
      <vt:lpstr>Observation: Modern Systems Have Multiple Channels</vt:lpstr>
      <vt:lpstr>Data Mapping in Current Systems</vt:lpstr>
      <vt:lpstr>Partitioning Channels Between Applications</vt:lpstr>
      <vt:lpstr>Overview: Memory Channel Partitioning (MCP) </vt:lpstr>
      <vt:lpstr>Key Insight 1: Separate by Memory Intensity</vt:lpstr>
      <vt:lpstr>Key Insight 2: Separate by Row-Buffer Locality</vt:lpstr>
      <vt:lpstr>Memory Channel Partitioning (MCP) Mechanism</vt:lpstr>
      <vt:lpstr>1. Profile Applications</vt:lpstr>
      <vt:lpstr>2. Classify Applications</vt:lpstr>
      <vt:lpstr>3. Partition Channels Among Groups: Step 1</vt:lpstr>
      <vt:lpstr>3. Partition Channels Among Groups: Step 2</vt:lpstr>
      <vt:lpstr>4. Assign Preferred Channel to Application</vt:lpstr>
      <vt:lpstr>5. Allocate Page to Preferred Channel</vt:lpstr>
      <vt:lpstr>Interval Based Operation</vt:lpstr>
      <vt:lpstr>Integrating Partitioning and Scheduling</vt:lpstr>
      <vt:lpstr>Observations</vt:lpstr>
      <vt:lpstr>Integrated Memory Partitioning and Scheduling (IMPS)</vt:lpstr>
      <vt:lpstr>Hardware Cost</vt:lpstr>
      <vt:lpstr>Methodology</vt:lpstr>
      <vt:lpstr>Previous Work on Memory Scheduling</vt:lpstr>
      <vt:lpstr>Comparison to Previous Scheduling Policies</vt:lpstr>
      <vt:lpstr>Interaction with Memory Scheduling</vt:lpstr>
      <vt:lpstr>Summary</vt:lpstr>
      <vt:lpstr>Thank You</vt:lpstr>
      <vt:lpstr>Application-Aware  Memory Channel Partitioning</vt:lpstr>
      <vt:lpstr>System Software Overhead</vt:lpstr>
      <vt:lpstr>Migration</vt:lpstr>
      <vt:lpstr>Effect on Page Faults</vt:lpstr>
      <vt:lpstr>Different Intensity Categories</vt:lpstr>
      <vt:lpstr>Fairness and System Performance</vt:lpstr>
      <vt:lpstr>Scaling Number of MCs</vt:lpstr>
      <vt:lpstr>Scaling Number of MCs: IMPS bridges the gap</vt:lpstr>
      <vt:lpstr>Scaling Number of Cores</vt:lpstr>
      <vt:lpstr>Scaling Cache Size  </vt:lpstr>
      <vt:lpstr>Comparison to Application-Unaware Memory Controller  Load Balancing (Awasthi et al., PACT `10)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2010-11-14T20:49:44Z</dcterms:created>
  <dcterms:modified xsi:type="dcterms:W3CDTF">2011-12-29T16:49:12Z</dcterms:modified>
</cp:coreProperties>
</file>