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6" r:id="rId4"/>
  </p:sldMasterIdLst>
  <p:notesMasterIdLst>
    <p:notesMasterId r:id="rId60"/>
  </p:notesMasterIdLst>
  <p:handoutMasterIdLst>
    <p:handoutMasterId r:id="rId61"/>
  </p:handoutMasterIdLst>
  <p:sldIdLst>
    <p:sldId id="2147471016" r:id="rId5"/>
    <p:sldId id="2147471083" r:id="rId6"/>
    <p:sldId id="2147471091" r:id="rId7"/>
    <p:sldId id="646" r:id="rId8"/>
    <p:sldId id="653" r:id="rId9"/>
    <p:sldId id="711" r:id="rId10"/>
    <p:sldId id="1277" r:id="rId11"/>
    <p:sldId id="1274" r:id="rId12"/>
    <p:sldId id="8315" r:id="rId13"/>
    <p:sldId id="8296" r:id="rId14"/>
    <p:sldId id="1226" r:id="rId15"/>
    <p:sldId id="2147471092" r:id="rId16"/>
    <p:sldId id="678" r:id="rId17"/>
    <p:sldId id="680" r:id="rId18"/>
    <p:sldId id="679" r:id="rId19"/>
    <p:sldId id="2147471093" r:id="rId20"/>
    <p:sldId id="7939" r:id="rId21"/>
    <p:sldId id="2147471050" r:id="rId22"/>
    <p:sldId id="2147470969" r:id="rId23"/>
    <p:sldId id="2147470936" r:id="rId24"/>
    <p:sldId id="656" r:id="rId25"/>
    <p:sldId id="691" r:id="rId26"/>
    <p:sldId id="2147471094" r:id="rId27"/>
    <p:sldId id="2147471034" r:id="rId28"/>
    <p:sldId id="2147471100" r:id="rId29"/>
    <p:sldId id="2147471101" r:id="rId30"/>
    <p:sldId id="2147471102" r:id="rId31"/>
    <p:sldId id="2147471110" r:id="rId32"/>
    <p:sldId id="2147471106" r:id="rId33"/>
    <p:sldId id="2147471107" r:id="rId34"/>
    <p:sldId id="2147471105" r:id="rId35"/>
    <p:sldId id="2147471111" r:id="rId36"/>
    <p:sldId id="2147471095" r:id="rId37"/>
    <p:sldId id="681" r:id="rId38"/>
    <p:sldId id="683" r:id="rId39"/>
    <p:sldId id="2147470984" r:id="rId40"/>
    <p:sldId id="2147471099" r:id="rId41"/>
    <p:sldId id="2147470997" r:id="rId42"/>
    <p:sldId id="2147470998" r:id="rId43"/>
    <p:sldId id="2147471096" r:id="rId44"/>
    <p:sldId id="2147470999" r:id="rId45"/>
    <p:sldId id="2147471114" r:id="rId46"/>
    <p:sldId id="2147471115" r:id="rId47"/>
    <p:sldId id="7924" r:id="rId48"/>
    <p:sldId id="7925" r:id="rId49"/>
    <p:sldId id="7890" r:id="rId50"/>
    <p:sldId id="7891" r:id="rId51"/>
    <p:sldId id="7892" r:id="rId52"/>
    <p:sldId id="7893" r:id="rId53"/>
    <p:sldId id="1241" r:id="rId54"/>
    <p:sldId id="2147471109" r:id="rId55"/>
    <p:sldId id="2147471116" r:id="rId56"/>
    <p:sldId id="2147471097" r:id="rId57"/>
    <p:sldId id="2147471098" r:id="rId58"/>
    <p:sldId id="721" r:id="rId59"/>
  </p:sldIdLst>
  <p:sldSz cx="9144000" cy="6858000" type="screen4x3"/>
  <p:notesSz cx="6858000" cy="9144000"/>
  <p:embeddedFontLst>
    <p:embeddedFont>
      <p:font typeface="Aptos Black" panose="020B0004020202020204" pitchFamily="34" charset="0"/>
      <p:bold r:id="rId62"/>
      <p:italic r:id="rId63"/>
      <p:boldItalic r:id="rId64"/>
    </p:embeddedFont>
    <p:embeddedFont>
      <p:font typeface="Cambria" panose="02040503050406030204" pitchFamily="18" charset="0"/>
      <p:regular r:id="rId65"/>
      <p:bold r:id="rId66"/>
      <p:italic r:id="rId67"/>
      <p:boldItalic r:id="rId68"/>
    </p:embeddedFont>
    <p:embeddedFont>
      <p:font typeface="Cambria Math" panose="02040503050406030204" pitchFamily="18" charset="0"/>
      <p:regular r:id="rId69"/>
    </p:embeddedFont>
    <p:embeddedFont>
      <p:font typeface="Segoe UI" panose="020B0502040204020203" pitchFamily="34" charset="0"/>
      <p:regular r:id="rId70"/>
      <p:bold r:id="rId71"/>
      <p:italic r:id="rId72"/>
      <p:boldItalic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6DBF090-1948-441F-AF65-67B3BB670B57}">
          <p14:sldIdLst>
            <p14:sldId id="2147471016"/>
            <p14:sldId id="2147471083"/>
            <p14:sldId id="2147471091"/>
            <p14:sldId id="646"/>
            <p14:sldId id="653"/>
            <p14:sldId id="711"/>
            <p14:sldId id="1277"/>
            <p14:sldId id="1274"/>
            <p14:sldId id="8315"/>
            <p14:sldId id="8296"/>
            <p14:sldId id="1226"/>
            <p14:sldId id="2147471092"/>
            <p14:sldId id="678"/>
            <p14:sldId id="680"/>
            <p14:sldId id="679"/>
            <p14:sldId id="2147471093"/>
            <p14:sldId id="7939"/>
            <p14:sldId id="2147471050"/>
            <p14:sldId id="2147470969"/>
            <p14:sldId id="2147470936"/>
            <p14:sldId id="656"/>
            <p14:sldId id="691"/>
            <p14:sldId id="2147471094"/>
            <p14:sldId id="2147471034"/>
            <p14:sldId id="2147471100"/>
            <p14:sldId id="2147471101"/>
            <p14:sldId id="2147471102"/>
            <p14:sldId id="2147471110"/>
            <p14:sldId id="2147471106"/>
            <p14:sldId id="2147471107"/>
            <p14:sldId id="2147471105"/>
            <p14:sldId id="2147471111"/>
            <p14:sldId id="2147471095"/>
            <p14:sldId id="681"/>
            <p14:sldId id="683"/>
            <p14:sldId id="2147470984"/>
            <p14:sldId id="2147471099"/>
            <p14:sldId id="2147470997"/>
            <p14:sldId id="2147470998"/>
            <p14:sldId id="2147471096"/>
            <p14:sldId id="2147470999"/>
            <p14:sldId id="2147471114"/>
            <p14:sldId id="2147471115"/>
            <p14:sldId id="7924"/>
            <p14:sldId id="7925"/>
            <p14:sldId id="7890"/>
            <p14:sldId id="7891"/>
            <p14:sldId id="7892"/>
            <p14:sldId id="7893"/>
            <p14:sldId id="1241"/>
            <p14:sldId id="2147471109"/>
            <p14:sldId id="2147471116"/>
            <p14:sldId id="2147471097"/>
            <p14:sldId id="2147471098"/>
            <p14:sldId id="721"/>
          </p14:sldIdLst>
        </p14:section>
      </p14:sectionLst>
    </p:ext>
    <p:ext uri="{EFAFB233-063F-42B5-8137-9DF3F51BA10A}">
      <p15:sldGuideLst xmlns:p15="http://schemas.microsoft.com/office/powerpoint/2012/main">
        <p15:guide id="1" pos="2904" userDrawn="1">
          <p15:clr>
            <a:srgbClr val="A4A3A4"/>
          </p15:clr>
        </p15:guide>
        <p15:guide id="3" orient="horz" pos="3744" userDrawn="1">
          <p15:clr>
            <a:srgbClr val="A4A3A4"/>
          </p15:clr>
        </p15:guide>
        <p15:guide id="4" pos="5520" userDrawn="1">
          <p15:clr>
            <a:srgbClr val="A4A3A4"/>
          </p15:clr>
        </p15:guide>
        <p15:guide id="5" pos="2736" userDrawn="1">
          <p15:clr>
            <a:srgbClr val="A4A3A4"/>
          </p15:clr>
        </p15:guide>
        <p15:guide id="6" orient="horz" pos="10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2A5BA"/>
    <a:srgbClr val="1FBAA1"/>
    <a:srgbClr val="6D40DC"/>
    <a:srgbClr val="F2CED2"/>
    <a:srgbClr val="C00000"/>
    <a:srgbClr val="54774B"/>
    <a:srgbClr val="FFFFFF"/>
    <a:srgbClr val="B45F07"/>
    <a:srgbClr val="1B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0" autoAdjust="0"/>
    <p:restoredTop sz="72199" autoAdjust="0"/>
  </p:normalViewPr>
  <p:slideViewPr>
    <p:cSldViewPr snapToGrid="0" showGuides="1">
      <p:cViewPr varScale="1">
        <p:scale>
          <a:sx n="86" d="100"/>
          <a:sy n="86" d="100"/>
        </p:scale>
        <p:origin x="2872" y="200"/>
      </p:cViewPr>
      <p:guideLst>
        <p:guide pos="2904"/>
        <p:guide orient="horz" pos="3744"/>
        <p:guide pos="5520"/>
        <p:guide pos="2736"/>
        <p:guide orient="horz" pos="10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5.fntdata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6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4.fntdata"/><Relationship Id="rId73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font" Target="fonts/font10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E39436ED-3A2F-2862-8073-0D924C0C89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A063A85-8898-4D61-9A7F-A273E2C7F0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DB3DB-4725-4A1F-B97D-1A64A147E1D9}" type="datetimeFigureOut">
              <a:rPr lang="en-US" smtClean="0"/>
              <a:t>11/12/25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726CC8C-E2AA-0F50-59D6-6A2535884E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1AA988F-7565-0EB9-D6B5-A22EF7ACF2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ECAA-E259-492A-83E2-C467E144F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856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EDFB7-0D3C-2A40-A7FB-460635D72FF1}" type="datetimeFigureOut">
              <a:rPr lang="en-US" smtClean="0"/>
              <a:t>11/12/25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5BD74-A3FE-8D41-A5F8-7391B7541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682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92858-8C24-F083-D437-87FB536AF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3D3D9F-1567-56DB-685F-AA0317ABA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24671C-A2B2-E5CD-5DAC-553A714B0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302B127-4AFC-DDBC-A404-111C71834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41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EED4-86B5-CCBD-1067-10C8A08CC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489C11-A153-D960-7866-7AEEC18E0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414D67-4E5A-3707-AD7B-DF135A31D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2025E-9EA5-5C56-0928-4648090A8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39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DCCBD-F0DD-7A2F-5D57-D3CC3C2D7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65CDD7-420E-7650-01D8-FB68493E2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60AD8-237A-8346-2852-05ADA4AD2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A662A3-D28E-D2C9-538A-BA7089E8E0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12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True random numbers are essential to many applications, such as </a:t>
            </a:r>
          </a:p>
          <a:p>
            <a:r>
              <a:rPr lang="en-US" dirty="0"/>
              <a:t>[CLICK] Cryptography, like key generation</a:t>
            </a:r>
          </a:p>
          <a:p>
            <a:r>
              <a:rPr lang="en-US" dirty="0"/>
              <a:t>[CLICK] Scientific simulations</a:t>
            </a:r>
          </a:p>
          <a:p>
            <a:r>
              <a:rPr lang="en-US" dirty="0"/>
              <a:t>[CLICK] Statistical sampling and randomized algorithms</a:t>
            </a:r>
          </a:p>
          <a:p>
            <a:endParaRPr lang="en-US" dirty="0"/>
          </a:p>
          <a:p>
            <a:r>
              <a:rPr lang="en-US" dirty="0"/>
              <a:t>[CLICK] And these true random numbers can only be obtained by sampling physical processes, such as thermal noise and clock jitter</a:t>
            </a:r>
          </a:p>
          <a:p>
            <a:endParaRPr lang="en-US" dirty="0"/>
          </a:p>
          <a:p>
            <a:r>
              <a:rPr lang="en-US" dirty="0"/>
              <a:t>[CLICK] However, not all computing systems have dedicated hardware/circuitry to generate true random numbers</a:t>
            </a:r>
          </a:p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10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we can solve the dependency on dedicated TRNG using DRAM-based TRNGs</a:t>
            </a:r>
          </a:p>
          <a:p>
            <a:endParaRPr lang="en-US" dirty="0"/>
          </a:p>
          <a:p>
            <a:r>
              <a:rPr lang="en-US" dirty="0"/>
              <a:t>[CLICK] Because DRAM chips are widely-used in modern computing platforms as a main memory </a:t>
            </a:r>
            <a:br>
              <a:rPr lang="en-US" dirty="0"/>
            </a:br>
            <a:endParaRPr lang="en-US" dirty="0"/>
          </a:p>
          <a:p>
            <a:r>
              <a:rPr lang="en-US" dirty="0"/>
              <a:t>[CLICK] DRAM-based TRNGs generates true random numbers within DRAM chips using analog operational properties of DRAM circuitry</a:t>
            </a:r>
          </a:p>
          <a:p>
            <a:endParaRPr lang="en-US" dirty="0"/>
          </a:p>
          <a:p>
            <a:r>
              <a:rPr lang="en-US" dirty="0"/>
              <a:t>[CLICK] This approach is low cost: as I mentioned no specialized circuitry for random number generation</a:t>
            </a:r>
          </a:p>
          <a:p>
            <a:endParaRPr lang="en-US" dirty="0"/>
          </a:p>
          <a:p>
            <a:r>
              <a:rPr lang="en-US" dirty="0"/>
              <a:t>[CLICK] And as prior work has shown DRAM-based TRNGs provides random numbers with very high-throughput (more than Gb/s)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13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DRAM-based TRNGs are also very important for processing-in-memory systems</a:t>
            </a:r>
          </a:p>
          <a:p>
            <a:endParaRPr lang="en-US" b="0" dirty="0"/>
          </a:p>
          <a:p>
            <a:r>
              <a:rPr lang="en-US" b="0" dirty="0"/>
              <a:t>[CLICK] PIM performs computation near or within a memory chip</a:t>
            </a:r>
          </a:p>
          <a:p>
            <a:endParaRPr lang="en-US" b="0" dirty="0"/>
          </a:p>
          <a:p>
            <a:r>
              <a:rPr lang="en-US" b="0" dirty="0"/>
              <a:t>[CLICK] And reduces the data movement bottleneck caused by frequent data movement between main memory and processing units</a:t>
            </a:r>
          </a:p>
          <a:p>
            <a:endParaRPr lang="en-US" b="0" dirty="0"/>
          </a:p>
          <a:p>
            <a:r>
              <a:rPr lang="en-US" b="0" dirty="0"/>
              <a:t>[CLICK] And DRAM-based TRNGs </a:t>
            </a:r>
          </a:p>
          <a:p>
            <a:r>
              <a:rPr lang="en-US" b="0" dirty="0"/>
              <a:t>[CLICK] can enable PIM workloads to use true random numbers directly within the memory chip</a:t>
            </a:r>
          </a:p>
          <a:p>
            <a:endParaRPr lang="en-US" b="0" dirty="0"/>
          </a:p>
          <a:p>
            <a:r>
              <a:rPr lang="en-US" b="0" dirty="0"/>
              <a:t>[CLICK] This approach avoids inefficient communication to other possible off-chip TRNG sources and enhances security &amp; privacy as true random numbers stays in the memory chip and are not transferred using off-chip link</a:t>
            </a:r>
          </a:p>
          <a:p>
            <a:endParaRPr lang="en-US" b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42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214C9-A525-33B4-B1F5-2829174FC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04604-F4B5-F2FC-F6CA-057260676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1A9A8-C162-5465-3C03-ADEC136DD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[CLICKx2] </a:t>
            </a:r>
            <a:r>
              <a:rPr lang="en-US" dirty="0"/>
              <a:t>Each chip contains multiple banks </a:t>
            </a:r>
          </a:p>
          <a:p>
            <a:r>
              <a:rPr lang="en-US" b="1" dirty="0"/>
              <a:t>[CLICK] </a:t>
            </a:r>
            <a:r>
              <a:rPr lang="en-US" dirty="0"/>
              <a:t>Each bank is composed of multiple subarrays and sense amplifiers </a:t>
            </a:r>
          </a:p>
          <a:p>
            <a:r>
              <a:rPr lang="en-US" b="1" dirty="0"/>
              <a:t>[CLICK] </a:t>
            </a:r>
            <a:r>
              <a:rPr lang="en-US" dirty="0"/>
              <a:t>And within each subarray, there is a two dimensional array of DRAM cells. </a:t>
            </a:r>
          </a:p>
          <a:p>
            <a:r>
              <a:rPr lang="en-US" b="1" dirty="0"/>
              <a:t>[CLICK] </a:t>
            </a:r>
            <a:r>
              <a:rPr lang="en-US" dirty="0"/>
              <a:t>These cells are organized into rows that are selected using </a:t>
            </a:r>
            <a:r>
              <a:rPr lang="en-US" dirty="0" err="1"/>
              <a:t>wordlines</a:t>
            </a:r>
            <a:r>
              <a:rPr lang="en-US" dirty="0"/>
              <a:t> </a:t>
            </a:r>
          </a:p>
          <a:p>
            <a:r>
              <a:rPr lang="en-US" b="1" dirty="0"/>
              <a:t>[CLICK] </a:t>
            </a:r>
            <a:r>
              <a:rPr lang="en-US" dirty="0"/>
              <a:t>And the cells are connected to a row of sense amplifiers via </a:t>
            </a:r>
            <a:r>
              <a:rPr lang="en-US" dirty="0" err="1"/>
              <a:t>bitlines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808B794-0F8A-A862-D78C-0262DD016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19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Data is internally accessed in a row granularity. To access data, </a:t>
            </a:r>
          </a:p>
          <a:p>
            <a:r>
              <a:rPr lang="en-US" baseline="0" dirty="0"/>
              <a:t>[CLICK] the memory controller first needs to activate the row that contains the data and fetch the row’s content into the sense amplifiers </a:t>
            </a:r>
          </a:p>
          <a:p>
            <a:r>
              <a:rPr lang="en-US" baseline="0" dirty="0"/>
              <a:t>[CLICK] Then, column accesses are serviced from the sense amplifiers </a:t>
            </a:r>
          </a:p>
          <a:p>
            <a:r>
              <a:rPr lang="en-US" baseline="0" dirty="0"/>
              <a:t>[CLICK] Finally, the subarray needs to be </a:t>
            </a:r>
            <a:r>
              <a:rPr lang="en-US" baseline="0" dirty="0" err="1"/>
              <a:t>precharged</a:t>
            </a:r>
            <a:r>
              <a:rPr lang="en-US" baseline="0" dirty="0"/>
              <a:t> to get ready for the next row activation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9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4D94D-2ACA-ADD2-0439-EB6031B6B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991948-C326-C733-CB13-C50601E6F1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DDD24A-EE52-565A-F5AC-11A9AA1E7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type of PIM is Processing-using-DRAM</a:t>
            </a:r>
          </a:p>
          <a:p>
            <a:endParaRPr lang="en-US" dirty="0"/>
          </a:p>
          <a:p>
            <a:r>
              <a:rPr lang="en-US" dirty="0"/>
              <a:t>Processing-using-DRAM architectures alleviate data movement bottlenecks using the analog operating principles of the DRAM cells to perform computation, in what is called processing-using-memory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Many </a:t>
            </a:r>
            <a:r>
              <a:rPr lang="en-US" dirty="0" err="1"/>
              <a:t>PuD</a:t>
            </a:r>
            <a:r>
              <a:rPr lang="en-US" dirty="0"/>
              <a:t> operations involves a key technique called multiple-row activation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383CC5-4D04-E85B-0F72-77DE458C6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31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7946D-F911-0DA7-89B0-6E1695A32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A25D27A-CF62-A853-61DF-97F8AC9FB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9281CE8-712D-A872-477D-C687D55CA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see how SiMRA works</a:t>
            </a:r>
          </a:p>
          <a:p>
            <a:r>
              <a:rPr lang="en-US" dirty="0"/>
              <a:t>[CLICK] The key observation is activating two rows in quick succession can simultaneously activate many rows in a subarray</a:t>
            </a:r>
          </a:p>
          <a:p>
            <a:r>
              <a:rPr lang="en-US" dirty="0"/>
              <a:t>[CLICK] In this pictorial example Row A and Row B is in Subarray X.</a:t>
            </a:r>
          </a:p>
          <a:p>
            <a:r>
              <a:rPr lang="en-US" dirty="0"/>
              <a:t>[CLICK] When we respect to the timing parameters between ACT and PRE and PRE and ACT</a:t>
            </a:r>
          </a:p>
          <a:p>
            <a:r>
              <a:rPr lang="en-US" dirty="0"/>
              <a:t>[CLICK] we activate a single row at a time.</a:t>
            </a:r>
          </a:p>
          <a:p>
            <a:r>
              <a:rPr lang="en-US" dirty="0"/>
              <a:t>[CLICK] However, when we greatly violate these timing parameters, </a:t>
            </a:r>
            <a:br>
              <a:rPr lang="en-US" dirty="0"/>
            </a:br>
            <a:r>
              <a:rPr lang="en-US" dirty="0"/>
              <a:t>we can activate many rows at once in the same subarray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57B1133-93F4-1768-3F09-FFA550BAD4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22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goal is to</a:t>
            </a:r>
          </a:p>
          <a:p>
            <a:endParaRPr lang="en-US" dirty="0"/>
          </a:p>
          <a:p>
            <a:r>
              <a:rPr lang="en-US" dirty="0"/>
              <a:t>[CLICK] Experimentally understand the computational capability of off-the-shelf DRAM chips beyond what prior works have demonstrated</a:t>
            </a:r>
          </a:p>
          <a:p>
            <a:endParaRPr lang="en-US" dirty="0"/>
          </a:p>
          <a:p>
            <a:r>
              <a:rPr lang="en-US" dirty="0"/>
              <a:t>[CLICK] And experimentally analyze the robustness of such capability under various operating conditions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29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8D731-781F-6379-84D2-2F60F81E8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221FD4-B8DF-6B84-3ED0-F74A96EB9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0842F0-4621-4F33-5998-6B47FE649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of my talk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1108C-E26D-4C76-EBA6-927D39A55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09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Now let's see how we can generate random number using simultaneous multiple-row activation</a:t>
            </a:r>
          </a:p>
          <a:p>
            <a:endParaRPr lang="en-US" b="0" dirty="0"/>
          </a:p>
          <a:p>
            <a:r>
              <a:rPr lang="en-US" b="0" dirty="0"/>
              <a:t>[CLICK] Here, we have four cells connected to a sense amplifier via the same </a:t>
            </a:r>
            <a:r>
              <a:rPr lang="en-US" b="0" dirty="0" err="1"/>
              <a:t>bitline</a:t>
            </a:r>
            <a:r>
              <a:rPr lang="en-US" b="0" dirty="0"/>
              <a:t>. I</a:t>
            </a:r>
          </a:p>
          <a:p>
            <a:r>
              <a:rPr lang="en-US" b="0" dirty="0"/>
              <a:t>[CLICK] Initially, two cells are initialized with logic-1 and </a:t>
            </a:r>
            <a:r>
              <a:rPr lang="en-US" b="0" dirty="0" err="1"/>
              <a:t>remaning</a:t>
            </a:r>
            <a:r>
              <a:rPr lang="en-US" b="0" dirty="0"/>
              <a:t> two with logic-0</a:t>
            </a:r>
          </a:p>
          <a:p>
            <a:r>
              <a:rPr lang="en-US" b="0" dirty="0"/>
              <a:t>[CLICK] And the bank is </a:t>
            </a:r>
            <a:r>
              <a:rPr lang="en-US" b="0" dirty="0" err="1"/>
              <a:t>precharged</a:t>
            </a:r>
            <a:r>
              <a:rPr lang="en-US" b="0" dirty="0"/>
              <a:t>: </a:t>
            </a:r>
            <a:r>
              <a:rPr lang="en-US" b="0" dirty="0" err="1"/>
              <a:t>bitlines</a:t>
            </a:r>
            <a:r>
              <a:rPr lang="en-US" b="0" dirty="0"/>
              <a:t> are at </a:t>
            </a:r>
            <a:r>
              <a:rPr lang="en-US" b="0" dirty="0" err="1"/>
              <a:t>precharged</a:t>
            </a:r>
            <a:r>
              <a:rPr lang="en-US" b="0" dirty="0"/>
              <a:t> voltage: VDD/2</a:t>
            </a:r>
          </a:p>
          <a:p>
            <a:endParaRPr lang="en-US" b="0" dirty="0"/>
          </a:p>
          <a:p>
            <a:r>
              <a:rPr lang="en-US" b="0" dirty="0"/>
              <a:t>[CLICK] Here on the right side we have the voltage difference between two end of sense amplifier.</a:t>
            </a:r>
          </a:p>
          <a:p>
            <a:endParaRPr lang="en-US" b="0" dirty="0"/>
          </a:p>
          <a:p>
            <a:r>
              <a:rPr lang="en-US" b="0" dirty="0"/>
              <a:t>[CLICK] Since both </a:t>
            </a:r>
            <a:r>
              <a:rPr lang="en-US" b="0" dirty="0" err="1"/>
              <a:t>bitlines</a:t>
            </a:r>
            <a:r>
              <a:rPr lang="en-US" b="0" dirty="0"/>
              <a:t> are at VDD/2, there is no voltage difference and VTH shows a safe voltage level that sense amplifier can understand the difference and amplify the </a:t>
            </a:r>
            <a:r>
              <a:rPr lang="en-US" b="0" dirty="0" err="1"/>
              <a:t>bitline</a:t>
            </a:r>
            <a:r>
              <a:rPr lang="en-US" b="0" dirty="0"/>
              <a:t> voltage to either 1 or  0</a:t>
            </a:r>
          </a:p>
          <a:p>
            <a:endParaRPr lang="en-US" b="0" dirty="0"/>
          </a:p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74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We first start by issuing ACT command and assume that</a:t>
            </a:r>
          </a:p>
          <a:p>
            <a:endParaRPr lang="en-US" b="0" dirty="0"/>
          </a:p>
          <a:p>
            <a:r>
              <a:rPr lang="en-US" b="0" dirty="0"/>
              <a:t>[CLICK] we activate R0 here</a:t>
            </a:r>
          </a:p>
          <a:p>
            <a:endParaRPr lang="en-US" b="0" dirty="0"/>
          </a:p>
          <a:p>
            <a:r>
              <a:rPr lang="en-US" b="0" dirty="0"/>
              <a:t>[CLICK] This will perturb the </a:t>
            </a:r>
            <a:r>
              <a:rPr lang="en-US" b="0" dirty="0" err="1"/>
              <a:t>bitline</a:t>
            </a:r>
            <a:r>
              <a:rPr lang="en-US" b="0" dirty="0"/>
              <a:t> and starts increasing the </a:t>
            </a:r>
            <a:r>
              <a:rPr lang="en-US" b="0" dirty="0" err="1"/>
              <a:t>bitline</a:t>
            </a:r>
            <a:r>
              <a:rPr lang="en-US" b="0" dirty="0"/>
              <a:t> voltage</a:t>
            </a:r>
          </a:p>
          <a:p>
            <a:endParaRPr lang="en-US" b="0" dirty="0"/>
          </a:p>
          <a:p>
            <a:r>
              <a:rPr lang="en-US" b="0" dirty="0"/>
              <a:t>[CLICK] And we issue PRE and ACT commands in quick succession, which activates all cells in this example. </a:t>
            </a:r>
          </a:p>
          <a:p>
            <a:r>
              <a:rPr lang="en-US" b="0" dirty="0"/>
              <a:t>Since two cells try to reduce the voltage while remaining two try to increase the voltage, </a:t>
            </a:r>
          </a:p>
          <a:p>
            <a:r>
              <a:rPr lang="en-US" b="0" dirty="0" err="1"/>
              <a:t>bitline</a:t>
            </a:r>
            <a:r>
              <a:rPr lang="en-US" b="0" dirty="0"/>
              <a:t> voltage difference is almost at the same level of VDD/2</a:t>
            </a:r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03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And sense amplifier is enabled and tries to amplify the voltage difference between </a:t>
            </a:r>
            <a:r>
              <a:rPr lang="en-US" b="0" dirty="0" err="1"/>
              <a:t>bitlines</a:t>
            </a:r>
            <a:endParaRPr lang="en-US" b="0" dirty="0"/>
          </a:p>
          <a:p>
            <a:endParaRPr lang="en-US" b="0" dirty="0"/>
          </a:p>
          <a:p>
            <a:r>
              <a:rPr lang="en-US" b="0" dirty="0"/>
              <a:t>[CLICK] However, since the voltage difference is almost zero, sense amplifier amplifies the voltage to randomly either to logic-1 or logic-0</a:t>
            </a:r>
          </a:p>
          <a:p>
            <a:endParaRPr lang="en-US" b="0" dirty="0"/>
          </a:p>
          <a:p>
            <a:r>
              <a:rPr lang="en-US" b="0" dirty="0"/>
              <a:t>In this study, we leverage this random amplification of sense amplifier to generate random values in real DRAM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817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24FC1-0D20-64E8-3BDB-1CC7D9AE9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CBE1EE-633B-5A16-1D44-3A9F032526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EE4E1A-06C2-0C51-3A56-FBB2D0616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let's see how we characterize this behavior in real DRAM chips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1CA1A-AD9E-0ADD-7FB9-7D59669D51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462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C4A5E-BE26-B179-4B9D-0F98FA580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A9AD45-8D92-F804-B2A5-8D625898D6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6017A4-04B6-5199-63DA-7F9D22448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We use a DDR4 testing </a:t>
            </a:r>
            <a:r>
              <a:rPr lang="en-US" b="0" dirty="0" err="1"/>
              <a:t>infrasturcture</a:t>
            </a:r>
            <a:r>
              <a:rPr lang="en-US" b="0" dirty="0"/>
              <a:t> called DRAM Bender. It enables us to test DDR4 DRAM modules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</a:p>
          <a:p>
            <a:r>
              <a:rPr lang="en-US" dirty="0"/>
              <a:t>with fine-grained control over DRAM commands, timing parameters, and temperature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BCDC5-5689-84E2-5C9B-D8C7A7D155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951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in our lab, we have many machines to test many DRAM modules and chips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82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8233E-ECD3-1089-7806-14609EBA4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0E4DD-2D17-385D-217B-154E9F8C6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E78D4-D55E-E6A9-3E05-2F2371E46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study, we test a total of 96 real off-the-shelf DDR4 chips from </a:t>
            </a:r>
            <a:r>
              <a:rPr lang="en-US" dirty="0" err="1"/>
              <a:t>Sk</a:t>
            </a:r>
            <a:r>
              <a:rPr lang="en-US" dirty="0"/>
              <a:t> </a:t>
            </a:r>
            <a:r>
              <a:rPr lang="en-US" dirty="0" err="1"/>
              <a:t>hynix</a:t>
            </a:r>
            <a:r>
              <a:rPr lang="en-US" dirty="0"/>
              <a:t> covering</a:t>
            </a:r>
          </a:p>
          <a:p>
            <a:r>
              <a:rPr lang="en-US" b="1" dirty="0"/>
              <a:t>[CLICK]</a:t>
            </a:r>
            <a:r>
              <a:rPr lang="en-US" dirty="0"/>
              <a:t> various die density and die revisions.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6F965-602B-E36E-CA0F-73D15EF7E5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2954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characterize the SiMRA’s entropy</a:t>
            </a:r>
          </a:p>
          <a:p>
            <a:r>
              <a:rPr lang="en-US" dirty="0"/>
              <a:t>[CLICK] We carefully sweep four parameters: Row addresses: Row A and Row B</a:t>
            </a:r>
          </a:p>
          <a:p>
            <a:r>
              <a:rPr lang="en-US" dirty="0"/>
              <a:t>[CLICK] Timing parameters between </a:t>
            </a:r>
            <a:r>
              <a:rPr lang="en-US" dirty="0" err="1"/>
              <a:t>prechrage</a:t>
            </a:r>
            <a:r>
              <a:rPr lang="en-US" dirty="0"/>
              <a:t> to activate command</a:t>
            </a:r>
          </a:p>
          <a:p>
            <a:r>
              <a:rPr lang="en-US" dirty="0"/>
              <a:t>[CLICK] Data pattern</a:t>
            </a:r>
          </a:p>
          <a:p>
            <a:r>
              <a:rPr lang="en-US" dirty="0"/>
              <a:t>[CLICK] And temperature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05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We use Shannon Entropy to measure the entropy</a:t>
            </a:r>
          </a:p>
          <a:p>
            <a:endParaRPr lang="en-US" b="1" dirty="0"/>
          </a:p>
          <a:p>
            <a:r>
              <a:rPr lang="en-US" b="1" dirty="0"/>
              <a:t>[CLICKx2] </a:t>
            </a:r>
            <a:r>
              <a:rPr lang="en-US" b="0" dirty="0"/>
              <a:t>Here is the equation but let me give you the intuition behind this shortly</a:t>
            </a:r>
          </a:p>
          <a:p>
            <a:endParaRPr lang="en-US" b="0" dirty="0"/>
          </a:p>
          <a:p>
            <a:r>
              <a:rPr lang="en-US" b="0" dirty="0"/>
              <a:t>[CLICK] We sample each </a:t>
            </a:r>
            <a:r>
              <a:rPr lang="en-US" b="0" dirty="0" err="1"/>
              <a:t>bitline</a:t>
            </a:r>
            <a:r>
              <a:rPr lang="en-US" b="0" dirty="0"/>
              <a:t> (means sense amp) following SiMRA 1000 times and calculate each </a:t>
            </a:r>
            <a:r>
              <a:rPr lang="en-US" b="0" dirty="0" err="1"/>
              <a:t>bitline's</a:t>
            </a:r>
            <a:r>
              <a:rPr lang="en-US" b="0" dirty="0"/>
              <a:t> Shannon Entropy</a:t>
            </a:r>
          </a:p>
          <a:p>
            <a:r>
              <a:rPr lang="en-US" b="0" dirty="0"/>
              <a:t>How?</a:t>
            </a:r>
          </a:p>
          <a:p>
            <a:endParaRPr lang="en-US" b="0" dirty="0"/>
          </a:p>
          <a:p>
            <a:r>
              <a:rPr lang="en-US" b="0" dirty="0"/>
              <a:t>[CLICK] Basically, if all the sampled bits have the same value the entropy is 0, which indicates no randomness</a:t>
            </a:r>
          </a:p>
          <a:p>
            <a:r>
              <a:rPr lang="en-US" b="0" dirty="0"/>
              <a:t>[CLICK]  Ideally, you would want a value very close to 1, but at least greater than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961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We use the Shannon Entropy to calculate each cache block's entropy in sense amplifiers basically 512-bits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By summing up all entropy in the corresponding 512 </a:t>
            </a:r>
            <a:r>
              <a:rPr lang="en-US" b="0" dirty="0" err="1"/>
              <a:t>bitlines</a:t>
            </a:r>
            <a:r>
              <a:rPr lang="en-US" b="0" dirty="0"/>
              <a:t>, which means the highest value you can get is 512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And we define a metric called average cache block entropy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Represents average entropy across all cache blocks in each tested DRAM module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194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87385-9D3E-14F2-8CCC-304028ACC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3603AE-99FD-39CC-0D38-AE38771D38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AA1427-CFEF-8055-EBEC-9313AB52A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of my talk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C08B4-F12C-8DBB-4B26-FF93A619C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74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EEFF9-D73D-1947-081A-FBE744D72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38797-ED3B-01EF-C515-8EE577CD0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A80-AA70-6739-B150-70EE984FE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three key takeaways from major characterization experiments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0415B-7068-A2CC-2F6F-233265D27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2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15041-FAF6-8445-FD7C-939DA6D2C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834C92-8E5B-7A92-FD9F-B40A4E210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63C9E5-EFE8-F563-70F9-8B4F71350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three key takeaways from major characterization experiments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CBBD6E-F17C-FF44-1F77-E59740F635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4343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BD2A4-905D-135F-5E15-173AEF991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0D011F-DD72-8DF6-2557-64FA7864D2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4BA9EC-9690-C8EF-2E9F-EEC8C91E0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show the first result that lead us to first takeaway: y-axis shows the average cache block entropy</a:t>
            </a:r>
          </a:p>
          <a:p>
            <a:r>
              <a:rPr lang="en-US" dirty="0"/>
              <a:t>and X-axis shows the DRAM number of simultaneously activated rows to generate random values</a:t>
            </a:r>
          </a:p>
          <a:p>
            <a:endParaRPr lang="en-US" dirty="0"/>
          </a:p>
          <a:p>
            <a:r>
              <a:rPr lang="en-US" dirty="0"/>
              <a:t>[CLICK] and each subplot is dedicated to different die revision and chip density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Let's first focus on the leftmost graph, as we can see, entropy is between 30-90, much greater than zero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[CLICK] So, we conclude that SiMRa generates [..]</a:t>
            </a:r>
            <a:endParaRPr lang="en-US" dirty="0"/>
          </a:p>
          <a:p>
            <a:r>
              <a:rPr lang="en-US" b="1" dirty="0"/>
              <a:t>[CLICK] </a:t>
            </a:r>
            <a:r>
              <a:rPr lang="en-US" dirty="0"/>
              <a:t>And this trend is consistent across all tested [..]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832FE-C3DA-F007-B5D4-1BEBD1598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885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10E23-CE9D-6527-E12A-575E0AA1C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97B2F7-08C6-D7E0-DB3F-FC8F531ED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D095AE-EA8E-BC75-CACF-97E8DF27E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second observation, let's again focus on the leftmost plot</a:t>
            </a:r>
          </a:p>
          <a:p>
            <a:endParaRPr lang="en-US" dirty="0"/>
          </a:p>
          <a:p>
            <a:r>
              <a:rPr lang="en-US" b="1" dirty="0"/>
              <a:t>[CLICK] We observe that as the number of simultaneously activated rows increases, the entropy also increases</a:t>
            </a:r>
          </a:p>
          <a:p>
            <a:endParaRPr lang="en-US" b="1" dirty="0"/>
          </a:p>
          <a:p>
            <a:r>
              <a:rPr lang="en-US" b="1" dirty="0"/>
              <a:t>[CLICK] This also the same case for 4Gb M-die chips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[CLICK] </a:t>
            </a:r>
            <a:r>
              <a:rPr lang="en-US" dirty="0"/>
              <a:t>We conclude that in most of the tested chips, entropy increases with number of simultaneously activated rows</a:t>
            </a:r>
          </a:p>
          <a:p>
            <a:endParaRPr lang="en-US" dirty="0"/>
          </a:p>
          <a:p>
            <a:r>
              <a:rPr lang="en-US" b="1" dirty="0"/>
              <a:t>[CLICK] </a:t>
            </a:r>
            <a:r>
              <a:rPr lang="en-US" dirty="0"/>
              <a:t>However, not for all chips, for example in 4Gb A-die chips the trend seems that there is almost no correlation between entropy and number of simultaneously activated rows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958D7-2803-AF3D-D28D-340C2F3833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43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36702-277E-B8C9-6242-3033A1530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D44B1D-3CC6-53D4-B98D-8EAEAAB985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266DD8-A101-C5E4-15AD-2716A3339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three key takeaways from major characterization experiments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79C7A-C391-93C7-B67D-73F4D482D9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121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 let's first check the results for 2-row activation, y-axis is the same and this time in the x-axis, we have number of logic-1s in the data pattern</a:t>
            </a:r>
          </a:p>
          <a:p>
            <a:endParaRPr lang="en-US" dirty="0"/>
          </a:p>
          <a:p>
            <a:r>
              <a:rPr lang="en-US" dirty="0"/>
              <a:t>[CLICK] For example having one logic-1 in a data pattern means first row has all-0 while second row has all-1 which is 01 and the other data pattern is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504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result</a:t>
            </a:r>
          </a:p>
          <a:p>
            <a:endParaRPr lang="en-US" dirty="0"/>
          </a:p>
          <a:p>
            <a:r>
              <a:rPr lang="en-US" dirty="0"/>
              <a:t>[CLICK] And we observe that having one logic-1 in a data pattern significantly generates more entropy than other data points</a:t>
            </a:r>
          </a:p>
          <a:p>
            <a:endParaRPr lang="en-US" dirty="0"/>
          </a:p>
          <a:p>
            <a:r>
              <a:rPr lang="en-US" dirty="0"/>
              <a:t>[CLICK] We conclude that entropy significantly varies with data pattern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7336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this observation is consistent for every number of simultaneous multiple row activations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054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709BF-9369-4D41-B29D-6317F03B7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6ECA28-9927-318C-E7B7-B481670F13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AD7B08-DCA6-0A03-F4B3-A7D546817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key takeaway is …</a:t>
            </a:r>
          </a:p>
          <a:p>
            <a:r>
              <a:rPr lang="en-US" dirty="0"/>
              <a:t>As the interest of time I am inviting you to check the paper for more detail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85D2F-7A74-065D-7293-3D6D47447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405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58745-928F-987F-10B2-5D686ACB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2F3168-1890-9057-F536-8D9BC5423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53ED31-6BD4-3A55-B0CE-E2D24EDB6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of my talk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6DDF8C-F6D6-F8EC-DF83-F93A301342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662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key idea behind SiMRA-TRNG is to leverage random values generated by SiMRA</a:t>
            </a:r>
          </a:p>
          <a:p>
            <a:endParaRPr lang="en-US" b="1" dirty="0"/>
          </a:p>
          <a:p>
            <a:r>
              <a:rPr lang="en-US" b="1" dirty="0"/>
              <a:t>[CLICK] As an example, here we have four rows simultaneously activated</a:t>
            </a:r>
          </a:p>
          <a:p>
            <a:r>
              <a:rPr lang="en-US" b="1" dirty="0"/>
              <a:t>[CLICK] And sense amplifiers</a:t>
            </a:r>
          </a:p>
          <a:p>
            <a:endParaRPr lang="en-US" b="1" dirty="0"/>
          </a:p>
          <a:p>
            <a:r>
              <a:rPr lang="en-US" b="1" dirty="0"/>
              <a:t>[CLICK] The first step is to initialize the rows</a:t>
            </a:r>
          </a:p>
          <a:p>
            <a:r>
              <a:rPr lang="en-US" b="1" dirty="0"/>
              <a:t>[CLICK] Then we perform SiMRA</a:t>
            </a:r>
          </a:p>
          <a:p>
            <a:r>
              <a:rPr lang="en-US" b="1" dirty="0"/>
              <a:t>[CLICK] Which activates these four rows </a:t>
            </a:r>
            <a:r>
              <a:rPr lang="en-US" b="1" dirty="0" err="1"/>
              <a:t>simul;taneously</a:t>
            </a:r>
            <a:endParaRPr lang="en-US" b="1" dirty="0"/>
          </a:p>
          <a:p>
            <a:r>
              <a:rPr lang="en-US" b="1" dirty="0"/>
              <a:t>[CLICK] As a result, we now have random values in the sense amplifiers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724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Now, the third step is reading those random values </a:t>
            </a:r>
          </a:p>
          <a:p>
            <a:r>
              <a:rPr lang="en-US" b="1" dirty="0"/>
              <a:t>[CLICK] We read the whole sense amplifiers and construct entropy blocks that contain 256-bits of Shannon. Entropy, </a:t>
            </a:r>
          </a:p>
          <a:p>
            <a:r>
              <a:rPr lang="en-US" b="1" dirty="0"/>
              <a:t>This is the amount of entropy needed to generate true random numbers</a:t>
            </a:r>
          </a:p>
          <a:p>
            <a:endParaRPr lang="en-US" b="1" dirty="0"/>
          </a:p>
          <a:p>
            <a:r>
              <a:rPr lang="en-US" b="1" dirty="0"/>
              <a:t>[CLICK] We then feed the entropy blocks to SHA-256 as a fourth step</a:t>
            </a:r>
          </a:p>
          <a:p>
            <a:r>
              <a:rPr lang="en-US" b="1" dirty="0"/>
              <a:t>[CLICK] And finally generate true random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584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 </a:t>
            </a:r>
            <a:r>
              <a:rPr lang="en-US" b="1" dirty="0" err="1"/>
              <a:t>evalaute</a:t>
            </a:r>
            <a:r>
              <a:rPr lang="en-US" b="1" dirty="0"/>
              <a:t> SiMRA-TRNG's quality, latency, and throughput.</a:t>
            </a:r>
          </a:p>
          <a:p>
            <a:endParaRPr lang="en-US" b="1" dirty="0"/>
          </a:p>
          <a:p>
            <a:r>
              <a:rPr lang="en-US" b="1" dirty="0"/>
              <a:t>[CLICK] Let's start with Quality</a:t>
            </a:r>
          </a:p>
          <a:p>
            <a:r>
              <a:rPr lang="en-US" b="1" dirty="0"/>
              <a:t>[CLICK] We observe that SiMRA-TRNG reliably produces high-quality true random numbers</a:t>
            </a:r>
          </a:p>
          <a:p>
            <a:r>
              <a:rPr lang="en-US" b="1" dirty="0"/>
              <a:t>[CLICK] We use NIST Statistical Test Suite tests to evaluate the quality</a:t>
            </a:r>
          </a:p>
          <a:p>
            <a:endParaRPr lang="en-US" b="1" dirty="0"/>
          </a:p>
          <a:p>
            <a:r>
              <a:rPr lang="en-US" b="1" dirty="0"/>
              <a:t>[CLICK] For the latency,</a:t>
            </a:r>
          </a:p>
          <a:p>
            <a:r>
              <a:rPr lang="en-US" b="1" dirty="0"/>
              <a:t>[CLICK] We observe that depending on the number of activated rows, SiMRA-TRNG has a latency of between 165ns to 1.5 microseconds latency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61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Moving onto the throughput results</a:t>
            </a:r>
          </a:p>
          <a:p>
            <a:endParaRPr lang="en-US" dirty="0"/>
          </a:p>
          <a:p>
            <a:r>
              <a:rPr lang="en-US" dirty="0"/>
              <a:t>Here on the y-axis we have the TRNG throughput normalized to the state-of-the-art DRAM-based TRNG</a:t>
            </a:r>
          </a:p>
          <a:p>
            <a:r>
              <a:rPr lang="en-US" dirty="0"/>
              <a:t>[CLICK] which is four row activation</a:t>
            </a:r>
          </a:p>
          <a:p>
            <a:endParaRPr lang="en-US" dirty="0"/>
          </a:p>
          <a:p>
            <a:r>
              <a:rPr lang="en-US" dirty="0"/>
              <a:t>[CLICK] Here is the result</a:t>
            </a:r>
          </a:p>
          <a:p>
            <a:r>
              <a:rPr lang="en-US" dirty="0"/>
              <a:t>[CLICK] And we observe that SiMRA-TRNG achieves up to 2 times higher throughput than the state-of-the-art</a:t>
            </a:r>
          </a:p>
          <a:p>
            <a:endParaRPr lang="en-US" dirty="0"/>
          </a:p>
          <a:p>
            <a:r>
              <a:rPr lang="en-US" dirty="0"/>
              <a:t>[CLICK] We conclude that SiMRA-based TRNG designs outperforms the state-of-the-art DRAM-based TRNG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194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9689C-35A2-72CF-9F75-DA8D60931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60BB1E-FA77-BF1F-4ED6-FB88E6CB3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85D550-1BDE-592B-EF7C-245330C92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We have more content in the paper, including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…</a:t>
            </a:r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7EB6B-FBA9-210D-FD22-93D451EF0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966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B2389-0C46-EF68-3836-BDC6CC943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A19588-5517-0A4E-F58F-C9BB04164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14AA50-326D-D3DC-9AC3-EDC2041138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The extended version of our study is available on </a:t>
            </a:r>
            <a:r>
              <a:rPr lang="en-US" b="0" baseline="0" dirty="0" err="1"/>
              <a:t>arxiv</a:t>
            </a:r>
            <a:endParaRPr lang="en-US" b="0" baseline="0" dirty="0"/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23C1B-2DB1-AB3F-E99F-AD5AC3801F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2514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DA184-BB62-99EB-3C6B-2C9777EF9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E13F3F-E997-1522-06F9-A1E210A8F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6E2F7B-F2BD-C506-ECBA-8824C6AC9A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now let me conclude my talk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18C03C-8B49-C382-57A9-2D677C8430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248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57326-AC75-7CD8-34ED-64717C2A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10AB81-B2C9-FCE4-125E-FE004F43A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D9970D-CAB0-1933-F5C9-3ED4FCC4D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CFCC6-22D7-7D9B-71BE-FA6F8997E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747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608BF-6B7E-35D7-9479-E50748683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B679DC-354B-A0E9-3517-940CB2B008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92A997-2A91-DBD4-2FE6-8ECB49098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Hello, I am Ismail Emir Yuksel.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 presenting our work, </a:t>
            </a:r>
            <a:r>
              <a:rPr lang="en-US" sz="1200" b="1" i="1" dirty="0">
                <a:solidFill>
                  <a:schemeClr val="bg1"/>
                </a:solidFill>
              </a:rPr>
              <a:t>In-DRAM [..]</a:t>
            </a:r>
            <a:endParaRPr lang="en-US" baseline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DCF8D20-5D0D-F917-BA63-4D841D514E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125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50F37-CEF2-E1A8-7BDB-1488DBB14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CA4222-B673-7A5B-8AAE-F00EBA5859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FECB90-202B-7C2D-CC4A-66D808BAA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Hello, I am Ismail Emir Yuksel.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 presenting our work, </a:t>
            </a:r>
            <a:r>
              <a:rPr lang="en-US" sz="1200" b="1" i="1" dirty="0">
                <a:solidFill>
                  <a:schemeClr val="bg1"/>
                </a:solidFill>
              </a:rPr>
              <a:t>In-DRAM [..]</a:t>
            </a:r>
            <a:endParaRPr lang="en-US" baseline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9916B26-646D-6EC0-3775-5B5935446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60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hypothesize that simultaneous many-row activation is possible due to the hierarchical DRAM row decoder design</a:t>
            </a:r>
          </a:p>
          <a:p>
            <a:endParaRPr lang="en-US" dirty="0"/>
          </a:p>
          <a:p>
            <a:r>
              <a:rPr lang="en-US" dirty="0"/>
              <a:t>[CLICK] Let’s recall a DRAM subarray where we have rows, sense amplifiers and row decoder circuitry</a:t>
            </a:r>
          </a:p>
          <a:p>
            <a:r>
              <a:rPr lang="en-US" dirty="0"/>
              <a:t>[CLICK] Row decoder circuitry decodes the row address that is sent with activate command and assert the corresponding </a:t>
            </a:r>
            <a:r>
              <a:rPr lang="en-US" dirty="0" err="1"/>
              <a:t>wordline</a:t>
            </a:r>
            <a:endParaRPr lang="en-US" dirty="0"/>
          </a:p>
          <a:p>
            <a:endParaRPr lang="en-US" dirty="0"/>
          </a:p>
          <a:p>
            <a:r>
              <a:rPr lang="en-US" dirty="0"/>
              <a:t>[CLICK] As we mentioned, row decoder circuitry is hierarchical and has multiple stages of decoders</a:t>
            </a:r>
          </a:p>
          <a:p>
            <a:r>
              <a:rPr lang="en-US" dirty="0"/>
              <a:t>[CLICK] Each decoder stage takes some parts of the row address and asserts intermediate signals that are essentially drives the </a:t>
            </a:r>
            <a:r>
              <a:rPr lang="en-US" dirty="0" err="1"/>
              <a:t>wordline</a:t>
            </a:r>
            <a:r>
              <a:rPr lang="en-US" dirty="0"/>
              <a:t> using such intermediate signals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85837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explain it in a higher abstraction level,</a:t>
            </a:r>
          </a:p>
          <a:p>
            <a:endParaRPr lang="en-US" dirty="0"/>
          </a:p>
          <a:p>
            <a:r>
              <a:rPr lang="en-US" dirty="0"/>
              <a:t>[CLICK] We can visualize the row decoder as a tree which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Each level of the tree represents a decoder stage</a:t>
            </a:r>
            <a:endParaRPr lang="en-CH" dirty="0"/>
          </a:p>
          <a:p>
            <a:endParaRPr lang="en-US" dirty="0"/>
          </a:p>
          <a:p>
            <a:r>
              <a:rPr lang="en-US" dirty="0"/>
              <a:t>[CLICK] each node represents a decoder output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8134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Let’s see an example when we activate a single row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Assume that we issue ACT Row A command, which will essentially assert the </a:t>
            </a:r>
            <a:r>
              <a:rPr lang="en-US" dirty="0" err="1"/>
              <a:t>Wordline</a:t>
            </a:r>
            <a:r>
              <a:rPr lang="en-US" dirty="0"/>
              <a:t> A signal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After issuing the activation command, the row decoder circuitry decodes Row A address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And assert corresponding signals in the tree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After the decoding completed, row decoder follows the asserted nodes path from root to leaf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As a result, it asserts </a:t>
            </a:r>
            <a:r>
              <a:rPr lang="en-US" dirty="0" err="1"/>
              <a:t>wordline</a:t>
            </a:r>
            <a:r>
              <a:rPr lang="en-US" dirty="0"/>
              <a:t>, in this it is </a:t>
            </a:r>
            <a:r>
              <a:rPr lang="en-US" dirty="0" err="1"/>
              <a:t>Wordline</a:t>
            </a:r>
            <a:r>
              <a:rPr lang="en-US" dirty="0"/>
              <a:t> 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After a successful activation we can issue PRE command which </a:t>
            </a:r>
            <a:r>
              <a:rPr lang="en-US" dirty="0" err="1"/>
              <a:t>deasserts</a:t>
            </a:r>
            <a:r>
              <a:rPr lang="en-US" dirty="0"/>
              <a:t> every asserted signals in the row decoder circuitry including the </a:t>
            </a:r>
            <a:r>
              <a:rPr lang="en-US" dirty="0" err="1"/>
              <a:t>wordline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03499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that was an activation of a single row, now let’s see a simultaneous activation of many rows.</a:t>
            </a:r>
          </a:p>
          <a:p>
            <a:endParaRPr lang="en-US" dirty="0"/>
          </a:p>
          <a:p>
            <a:r>
              <a:rPr lang="en-US" dirty="0"/>
              <a:t>[CLICK] Our hypothesis is back-to-back ACT commands with violated timings asserts many more signals in the circuitry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0223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our time limited, I would like to refer you to our paper for more detailed circuitry and discussions about row decoder circuitry  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418356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in the y-axis we have again entropy and in the x-axis we have number of simultaneously activated rows</a:t>
            </a:r>
          </a:p>
          <a:p>
            <a:endParaRPr lang="en-US" dirty="0"/>
          </a:p>
          <a:p>
            <a:r>
              <a:rPr lang="en-US" dirty="0"/>
              <a:t>[CLICK] Each color will represent a different temperature level from 50 degree </a:t>
            </a:r>
            <a:r>
              <a:rPr lang="en-US" dirty="0" err="1"/>
              <a:t>celcius</a:t>
            </a:r>
            <a:r>
              <a:rPr lang="en-US" dirty="0"/>
              <a:t> to 90 degree </a:t>
            </a:r>
            <a:r>
              <a:rPr lang="en-US" dirty="0" err="1"/>
              <a:t>celcius</a:t>
            </a:r>
            <a:endParaRPr lang="en-US" dirty="0"/>
          </a:p>
          <a:p>
            <a:endParaRPr lang="en-US" dirty="0"/>
          </a:p>
          <a:p>
            <a:r>
              <a:rPr lang="en-US" dirty="0"/>
              <a:t>[CLICK] Let's first focus on 32 row activation </a:t>
            </a:r>
          </a:p>
          <a:p>
            <a:endParaRPr lang="en-US" dirty="0"/>
          </a:p>
          <a:p>
            <a:r>
              <a:rPr lang="en-US" dirty="0"/>
              <a:t>[CLICK] We observe that from 50C to 90C, entropy decreases by 1.5 times on average.</a:t>
            </a:r>
          </a:p>
          <a:p>
            <a:r>
              <a:rPr lang="en-US" dirty="0"/>
              <a:t>We conclude that as temperature increases SiMRA's entropy tends to decrease</a:t>
            </a:r>
          </a:p>
          <a:p>
            <a:endParaRPr lang="en-US" dirty="0"/>
          </a:p>
          <a:p>
            <a:r>
              <a:rPr lang="en-US" dirty="0"/>
              <a:t>[CLICK] This observation is mostly consistent across different row activation, except 2-row activation where we observe slight increase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0379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859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4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1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212319-B146-2CD0-1397-D8CCD9BA432A}"/>
              </a:ext>
            </a:extLst>
          </p:cNvPr>
          <p:cNvSpPr/>
          <p:nvPr userDrawn="1"/>
        </p:nvSpPr>
        <p:spPr>
          <a:xfrm>
            <a:off x="0" y="0"/>
            <a:ext cx="9144000" cy="770467"/>
          </a:xfrm>
          <a:prstGeom prst="rect">
            <a:avLst/>
          </a:prstGeom>
          <a:solidFill>
            <a:srgbClr val="E8E2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400" b="1">
                <a:solidFill>
                  <a:schemeClr val="accent5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770468"/>
            <a:ext cx="9143999" cy="5585248"/>
          </a:xfrm>
          <a:prstGeom prst="rect">
            <a:avLst/>
          </a:prstGeom>
        </p:spPr>
        <p:txBody>
          <a:bodyPr/>
          <a:lstStyle>
            <a:lvl1pPr marL="177800" indent="-177800">
              <a:buFont typeface="Arial" panose="020B0604020202020204" pitchFamily="34" charset="0"/>
              <a:buChar char="•"/>
              <a:tabLst/>
              <a:defRPr sz="2400">
                <a:latin typeface="+mn-lt"/>
              </a:defRPr>
            </a:lvl1pPr>
            <a:lvl2pPr marL="133350" indent="-133350">
              <a:buFont typeface="Wingdings" panose="05000000000000000000" pitchFamily="2" charset="2"/>
              <a:buChar char="§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buFont typeface="Arial" panose="020B0604020202020204" pitchFamily="34" charset="0"/>
              <a:buChar char="•"/>
              <a:tabLst/>
              <a:defRPr sz="2400">
                <a:latin typeface="+mn-lt"/>
              </a:defRPr>
            </a:lvl3pPr>
            <a:lvl4pPr marL="895350" indent="-177800">
              <a:buFont typeface="Arial" panose="020B0604020202020204" pitchFamily="34" charset="0"/>
              <a:buChar char="•"/>
              <a:defRPr sz="2400">
                <a:latin typeface="+mn-lt"/>
              </a:defRPr>
            </a:lvl4pPr>
            <a:lvl5pPr marL="1257300" indent="-182563">
              <a:buFont typeface="Arial" panose="020B0604020202020204" pitchFamily="34" charset="0"/>
              <a:buChar char="•"/>
              <a:defRPr sz="24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153400" y="64570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solidFill>
                  <a:schemeClr val="accent5"/>
                </a:solidFill>
                <a:latin typeface="+mj-lt"/>
              </a:rPr>
              <a:pPr/>
              <a:t>‹#›</a:t>
            </a:fld>
            <a:endParaRPr lang="en-US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99732"/>
            <a:ext cx="1080120" cy="312522"/>
          </a:xfrm>
          <a:prstGeom prst="rect">
            <a:avLst/>
          </a:prstGeom>
        </p:spPr>
      </p:pic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4DFC8092-9662-4B88-E70B-04F5060311BD}"/>
              </a:ext>
            </a:extLst>
          </p:cNvPr>
          <p:cNvCxnSpPr/>
          <p:nvPr userDrawn="1"/>
        </p:nvCxnSpPr>
        <p:spPr>
          <a:xfrm>
            <a:off x="0" y="770467"/>
            <a:ext cx="9144000" cy="0"/>
          </a:xfrm>
          <a:prstGeom prst="line">
            <a:avLst/>
          </a:prstGeom>
          <a:ln w="444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369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47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153400" y="64570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solidFill>
                  <a:schemeClr val="accent5"/>
                </a:solidFill>
                <a:latin typeface="+mj-lt"/>
              </a:rPr>
              <a:pPr/>
              <a:t>‹#›</a:t>
            </a:fld>
            <a:endParaRPr lang="en-US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9973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62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47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14242E-D8C9-7320-2109-C9456A365623}"/>
              </a:ext>
            </a:extLst>
          </p:cNvPr>
          <p:cNvSpPr/>
          <p:nvPr userDrawn="1"/>
        </p:nvSpPr>
        <p:spPr>
          <a:xfrm>
            <a:off x="0" y="0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105E3DA-A12D-CD46-AD81-D1AD162EC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0"/>
            <a:ext cx="8987621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400" b="1">
                <a:solidFill>
                  <a:schemeClr val="accent5">
                    <a:lumMod val="75000"/>
                  </a:schemeClr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E32C220-66DF-0292-BC74-F7D7AB3B60D9}"/>
              </a:ext>
            </a:extLst>
          </p:cNvPr>
          <p:cNvSpPr txBox="1">
            <a:spLocks/>
          </p:cNvSpPr>
          <p:nvPr userDrawn="1"/>
        </p:nvSpPr>
        <p:spPr>
          <a:xfrm>
            <a:off x="8153400" y="64570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solidFill>
                  <a:schemeClr val="accent5"/>
                </a:solidFill>
                <a:latin typeface="+mj-lt"/>
              </a:rPr>
              <a:pPr/>
              <a:t>‹#›</a:t>
            </a:fld>
            <a:endParaRPr lang="en-US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6" name="Picture 5" descr="safari.png">
            <a:extLst>
              <a:ext uri="{FF2B5EF4-FFF2-40B4-BE49-F238E27FC236}">
                <a16:creationId xmlns:a16="http://schemas.microsoft.com/office/drawing/2014/main" id="{53097FC4-A74D-A22A-4B64-10CAEEE5CA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99732"/>
            <a:ext cx="1080120" cy="31252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D519217-67E0-AAD3-E218-4BC540433D92}"/>
              </a:ext>
            </a:extLst>
          </p:cNvPr>
          <p:cNvSpPr/>
          <p:nvPr userDrawn="1"/>
        </p:nvSpPr>
        <p:spPr>
          <a:xfrm>
            <a:off x="0" y="1158240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C50D708-B568-B869-49C4-BC4A7113C56A}"/>
              </a:ext>
            </a:extLst>
          </p:cNvPr>
          <p:cNvSpPr txBox="1">
            <a:spLocks/>
          </p:cNvSpPr>
          <p:nvPr userDrawn="1"/>
        </p:nvSpPr>
        <p:spPr>
          <a:xfrm>
            <a:off x="75991" y="1158240"/>
            <a:ext cx="8987621" cy="7704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3FEC81-3384-4E6E-3104-9F3A8EC2FE69}"/>
              </a:ext>
            </a:extLst>
          </p:cNvPr>
          <p:cNvSpPr/>
          <p:nvPr userDrawn="1"/>
        </p:nvSpPr>
        <p:spPr>
          <a:xfrm>
            <a:off x="0" y="2316480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F7A017E-9316-7EE2-9B04-99DCE0614AE6}"/>
              </a:ext>
            </a:extLst>
          </p:cNvPr>
          <p:cNvSpPr txBox="1">
            <a:spLocks/>
          </p:cNvSpPr>
          <p:nvPr userDrawn="1"/>
        </p:nvSpPr>
        <p:spPr>
          <a:xfrm>
            <a:off x="75991" y="2316480"/>
            <a:ext cx="8987621" cy="7704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C290DD-9A5E-AED3-B4F9-DABBBFDF73D5}"/>
              </a:ext>
            </a:extLst>
          </p:cNvPr>
          <p:cNvSpPr/>
          <p:nvPr userDrawn="1"/>
        </p:nvSpPr>
        <p:spPr>
          <a:xfrm>
            <a:off x="0" y="3474720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14951FB-8655-70A6-37C7-242E68037FB8}"/>
              </a:ext>
            </a:extLst>
          </p:cNvPr>
          <p:cNvSpPr txBox="1">
            <a:spLocks/>
          </p:cNvSpPr>
          <p:nvPr userDrawn="1"/>
        </p:nvSpPr>
        <p:spPr>
          <a:xfrm>
            <a:off x="75991" y="3474720"/>
            <a:ext cx="8987621" cy="7704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5B1C1E-19AD-5C6D-8580-95ABD4A1E8D8}"/>
              </a:ext>
            </a:extLst>
          </p:cNvPr>
          <p:cNvSpPr/>
          <p:nvPr userDrawn="1"/>
        </p:nvSpPr>
        <p:spPr>
          <a:xfrm>
            <a:off x="0" y="4521539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1D84487-F582-FD28-168C-709F1576FE8E}"/>
              </a:ext>
            </a:extLst>
          </p:cNvPr>
          <p:cNvSpPr txBox="1">
            <a:spLocks/>
          </p:cNvSpPr>
          <p:nvPr userDrawn="1"/>
        </p:nvSpPr>
        <p:spPr>
          <a:xfrm>
            <a:off x="75991" y="4521539"/>
            <a:ext cx="8987621" cy="7704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DB81E5-7CC8-C59B-C59B-494B1782B330}"/>
              </a:ext>
            </a:extLst>
          </p:cNvPr>
          <p:cNvSpPr/>
          <p:nvPr userDrawn="1"/>
        </p:nvSpPr>
        <p:spPr>
          <a:xfrm>
            <a:off x="0" y="5568358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90D92AFC-42D6-97E2-3E82-4B5BB5B1887A}"/>
              </a:ext>
            </a:extLst>
          </p:cNvPr>
          <p:cNvSpPr txBox="1">
            <a:spLocks/>
          </p:cNvSpPr>
          <p:nvPr userDrawn="1"/>
        </p:nvSpPr>
        <p:spPr>
          <a:xfrm>
            <a:off x="75991" y="5568358"/>
            <a:ext cx="8987621" cy="7704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6943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14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DRAM-Bender" TargetMode="External"/><Relationship Id="rId4" Type="http://schemas.openxmlformats.org/officeDocument/2006/relationships/hyperlink" Target="https://arxiv.org/pdf/2211.05838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C2EFB-9AED-4EE6-B4AA-A7246089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8BA04FA-8660-E379-56AE-EFAEF4CCE404}"/>
              </a:ext>
            </a:extLst>
          </p:cNvPr>
          <p:cNvSpPr txBox="1">
            <a:spLocks/>
          </p:cNvSpPr>
          <p:nvPr/>
        </p:nvSpPr>
        <p:spPr>
          <a:xfrm>
            <a:off x="-22032" y="-10912"/>
            <a:ext cx="9174845" cy="292344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noProof="0" dirty="0">
              <a:solidFill>
                <a:srgbClr val="70AD47"/>
              </a:solidFill>
              <a:cs typeface="Segoe UI" panose="020B0502040204020203" pitchFamily="34" charset="0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B5725DD3-AF1C-3D3D-EAA6-84E935D2C5B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291252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500" b="1" dirty="0">
                <a:solidFill>
                  <a:schemeClr val="bg1"/>
                </a:solidFill>
              </a:rPr>
              <a:t>In-DRAM True Random Number Generation </a:t>
            </a:r>
            <a:br>
              <a:rPr lang="en-US" sz="3500" b="1" dirty="0">
                <a:solidFill>
                  <a:schemeClr val="bg1"/>
                </a:solidFill>
              </a:rPr>
            </a:br>
            <a:r>
              <a:rPr lang="en-US" sz="3500" b="1" dirty="0">
                <a:solidFill>
                  <a:schemeClr val="bg1"/>
                </a:solidFill>
              </a:rPr>
              <a:t>Using Simultaneous Multiple-Row Activation</a:t>
            </a:r>
            <a:br>
              <a:rPr lang="en-US" sz="3500" b="1" dirty="0">
                <a:solidFill>
                  <a:schemeClr val="bg1"/>
                </a:solidFill>
              </a:rPr>
            </a:br>
            <a:r>
              <a:rPr lang="en-US" sz="3500" b="1" dirty="0">
                <a:solidFill>
                  <a:schemeClr val="bg1"/>
                </a:solidFill>
              </a:rPr>
              <a:t>An Experimental Study of Real DRAM Chips</a:t>
            </a:r>
            <a:endParaRPr lang="en-US" sz="3500" b="1" noProof="0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4B6B976-B862-2D63-A77B-BEE57282D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9190" y="6097283"/>
            <a:ext cx="2377440" cy="4573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0689F3-72AE-C8BB-7B80-33F78DF78C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137169" y="6097852"/>
            <a:ext cx="2651760" cy="45622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2BC06431-11D3-5884-3BAE-DC58B7281C61}"/>
              </a:ext>
            </a:extLst>
          </p:cNvPr>
          <p:cNvSpPr txBox="1">
            <a:spLocks/>
          </p:cNvSpPr>
          <p:nvPr/>
        </p:nvSpPr>
        <p:spPr>
          <a:xfrm>
            <a:off x="8813" y="3759497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noProof="0" dirty="0">
                <a:latin typeface="+mj-lt"/>
                <a:cs typeface="Segoe UI" panose="020B0502040204020203" pitchFamily="34" charset="0"/>
              </a:rPr>
              <a:t>İsmail Emir Yüksel   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65BE9C-D293-97C3-07E3-A3C5486B778F}"/>
              </a:ext>
            </a:extLst>
          </p:cNvPr>
          <p:cNvSpPr txBox="1">
            <a:spLocks/>
          </p:cNvSpPr>
          <p:nvPr/>
        </p:nvSpPr>
        <p:spPr>
          <a:xfrm>
            <a:off x="-10797" y="4377921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noProof="0" dirty="0">
                <a:latin typeface="+mj-lt"/>
                <a:cs typeface="Cambria"/>
              </a:rPr>
              <a:t>A. Olgun    F. </a:t>
            </a:r>
            <a:r>
              <a:rPr lang="en-US" dirty="0"/>
              <a:t>N. </a:t>
            </a:r>
            <a:r>
              <a:rPr lang="en-US" dirty="0" err="1"/>
              <a:t>Bostancı</a:t>
            </a:r>
            <a:r>
              <a:rPr lang="en-US" dirty="0"/>
              <a:t>    O. Canpolat </a:t>
            </a:r>
            <a:endParaRPr lang="en-US" noProof="0" dirty="0">
              <a:latin typeface="+mj-lt"/>
              <a:cs typeface="Cambri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A0F7B79-9A1A-308E-A588-75246B7BFB40}"/>
              </a:ext>
            </a:extLst>
          </p:cNvPr>
          <p:cNvSpPr txBox="1">
            <a:spLocks/>
          </p:cNvSpPr>
          <p:nvPr/>
        </p:nvSpPr>
        <p:spPr>
          <a:xfrm>
            <a:off x="-15203" y="4903944"/>
            <a:ext cx="9152813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G. F. Oliveira    M. </a:t>
            </a:r>
            <a:r>
              <a:rPr lang="en-US" dirty="0" err="1"/>
              <a:t>Sadrosadati</a:t>
            </a:r>
            <a:r>
              <a:rPr lang="en-US" dirty="0"/>
              <a:t>    A. G. </a:t>
            </a:r>
            <a:r>
              <a:rPr lang="en-US" dirty="0" err="1"/>
              <a:t>Yağlıkçı</a:t>
            </a:r>
            <a:r>
              <a:rPr lang="en-US" dirty="0"/>
              <a:t>    </a:t>
            </a:r>
            <a:r>
              <a:rPr lang="en-US" dirty="0">
                <a:cs typeface="Cambria"/>
              </a:rPr>
              <a:t>O. Mutlu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6662305-3298-E016-BAF6-325BEFD9D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211" y="6088143"/>
            <a:ext cx="18288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6E66570D-6BEA-EEC2-3B9F-5775F15734B3}"/>
              </a:ext>
            </a:extLst>
          </p:cNvPr>
          <p:cNvSpPr txBox="1">
            <a:spLocks/>
          </p:cNvSpPr>
          <p:nvPr/>
        </p:nvSpPr>
        <p:spPr>
          <a:xfrm>
            <a:off x="-30406" y="4995429"/>
            <a:ext cx="9183219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400" noProof="0" dirty="0"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416777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6465D-65AD-62AD-4BC7-21B468650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CFAB-912E-CB4D-94A5-DEA464E4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7D9030-B833-B1E9-A6A1-AAF2CD956A8A}"/>
              </a:ext>
            </a:extLst>
          </p:cNvPr>
          <p:cNvSpPr/>
          <p:nvPr/>
        </p:nvSpPr>
        <p:spPr>
          <a:xfrm>
            <a:off x="-2" y="944448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Motivation &amp; Goal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19BA2-6E47-273D-28E6-C3A1271D1000}"/>
              </a:ext>
            </a:extLst>
          </p:cNvPr>
          <p:cNvSpPr/>
          <p:nvPr/>
        </p:nvSpPr>
        <p:spPr>
          <a:xfrm>
            <a:off x="-2" y="380669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7CAFDA-5020-5204-0FA1-815DC0CE377A}"/>
              </a:ext>
            </a:extLst>
          </p:cNvPr>
          <p:cNvSpPr/>
          <p:nvPr/>
        </p:nvSpPr>
        <p:spPr>
          <a:xfrm>
            <a:off x="-2" y="571485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6AE37-3F47-E377-49DA-EA00B4538304}"/>
              </a:ext>
            </a:extLst>
          </p:cNvPr>
          <p:cNvSpPr/>
          <p:nvPr/>
        </p:nvSpPr>
        <p:spPr>
          <a:xfrm>
            <a:off x="-2" y="4760772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SiMRA-TRNG</a:t>
            </a:r>
            <a:endParaRPr lang="en-US" sz="32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DAD84B-2518-D20D-17CB-C888F3C456DD}"/>
              </a:ext>
            </a:extLst>
          </p:cNvPr>
          <p:cNvSpPr/>
          <p:nvPr/>
        </p:nvSpPr>
        <p:spPr>
          <a:xfrm>
            <a:off x="-2" y="285261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E44007-BE02-5487-F304-06D805445C44}"/>
              </a:ext>
            </a:extLst>
          </p:cNvPr>
          <p:cNvSpPr/>
          <p:nvPr/>
        </p:nvSpPr>
        <p:spPr>
          <a:xfrm>
            <a:off x="-2" y="1898529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Generating Random Numbers via SiMRA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5023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45DDA-08D0-23FA-73B7-500CFAEEF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3502A-AD04-069A-E289-79A481756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783F61-4C03-3BAD-4B41-C52340AC4B11}"/>
              </a:ext>
            </a:extLst>
          </p:cNvPr>
          <p:cNvSpPr/>
          <p:nvPr/>
        </p:nvSpPr>
        <p:spPr>
          <a:xfrm>
            <a:off x="-2" y="944448"/>
            <a:ext cx="9144000" cy="7315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Motivation &amp; Goal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540A11-3B18-A06E-6BC8-D73712AC0266}"/>
              </a:ext>
            </a:extLst>
          </p:cNvPr>
          <p:cNvSpPr/>
          <p:nvPr/>
        </p:nvSpPr>
        <p:spPr>
          <a:xfrm>
            <a:off x="-2" y="380669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AB281B-93A3-E04F-2DD1-228844CCE06A}"/>
              </a:ext>
            </a:extLst>
          </p:cNvPr>
          <p:cNvSpPr/>
          <p:nvPr/>
        </p:nvSpPr>
        <p:spPr>
          <a:xfrm>
            <a:off x="-2" y="571485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FF9142-BD88-6EFF-FEE6-96918A807B29}"/>
              </a:ext>
            </a:extLst>
          </p:cNvPr>
          <p:cNvSpPr/>
          <p:nvPr/>
        </p:nvSpPr>
        <p:spPr>
          <a:xfrm>
            <a:off x="-2" y="4760772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SiMRA-TRNG</a:t>
            </a:r>
            <a:endParaRPr lang="en-US" sz="32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D5CF01-BF4A-A41B-E337-86825D84CB50}"/>
              </a:ext>
            </a:extLst>
          </p:cNvPr>
          <p:cNvSpPr/>
          <p:nvPr/>
        </p:nvSpPr>
        <p:spPr>
          <a:xfrm>
            <a:off x="-2" y="285261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4E1C1E-CFE9-1A8E-AC6E-0C88005E9118}"/>
              </a:ext>
            </a:extLst>
          </p:cNvPr>
          <p:cNvSpPr/>
          <p:nvPr/>
        </p:nvSpPr>
        <p:spPr>
          <a:xfrm>
            <a:off x="-2" y="1898529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Generating Random Numbers via SiMRA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3108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25F2-0981-4244-B013-A340FEBA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100" dirty="0"/>
              <a:t>Use Cases of True Random Numbers</a:t>
            </a:r>
            <a:endParaRPr lang="en-TR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EE1A-6719-914C-8A26-18442A88E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70467"/>
            <a:ext cx="9143999" cy="570984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TR" sz="2900" dirty="0">
                <a:latin typeface="+mj-lt"/>
              </a:rPr>
              <a:t>High-quality true </a:t>
            </a:r>
            <a:r>
              <a:rPr lang="en-US" sz="2900" dirty="0">
                <a:latin typeface="+mj-lt"/>
              </a:rPr>
              <a:t>random numbers</a:t>
            </a:r>
            <a:r>
              <a:rPr lang="tr-TR" sz="2900" dirty="0">
                <a:latin typeface="+mj-lt"/>
              </a:rPr>
              <a:t> </a:t>
            </a:r>
            <a:br>
              <a:rPr lang="en-US" sz="2900" dirty="0">
                <a:latin typeface="+mj-lt"/>
              </a:rPr>
            </a:br>
            <a:r>
              <a:rPr lang="en-TR" sz="2900" dirty="0">
                <a:latin typeface="+mj-lt"/>
              </a:rPr>
              <a:t>are </a:t>
            </a:r>
            <a:r>
              <a:rPr lang="en-US" sz="2900" dirty="0">
                <a:solidFill>
                  <a:srgbClr val="3D8AFF"/>
                </a:solidFill>
                <a:latin typeface="+mj-lt"/>
              </a:rPr>
              <a:t>critical</a:t>
            </a:r>
            <a:r>
              <a:rPr lang="en-TR" sz="2900" dirty="0">
                <a:latin typeface="+mj-lt"/>
              </a:rPr>
              <a:t> to </a:t>
            </a:r>
            <a:r>
              <a:rPr lang="en-TR" sz="2900" dirty="0">
                <a:solidFill>
                  <a:srgbClr val="3D8AFF"/>
                </a:solidFill>
                <a:latin typeface="+mj-lt"/>
              </a:rPr>
              <a:t>many applications</a:t>
            </a:r>
          </a:p>
          <a:p>
            <a:pPr marL="0" indent="0">
              <a:buNone/>
            </a:pPr>
            <a:endParaRPr lang="tr-TR" sz="2800" dirty="0">
              <a:latin typeface="+mj-lt"/>
            </a:endParaRPr>
          </a:p>
          <a:p>
            <a:pPr marL="0" indent="0">
              <a:buNone/>
            </a:pPr>
            <a:endParaRPr lang="tr-TR" dirty="0">
              <a:latin typeface="+mj-lt"/>
            </a:endParaRPr>
          </a:p>
          <a:p>
            <a:pPr marL="0" indent="0">
              <a:buNone/>
            </a:pPr>
            <a:endParaRPr lang="tr-TR" sz="2800" dirty="0">
              <a:latin typeface="+mj-lt"/>
            </a:endParaRPr>
          </a:p>
          <a:p>
            <a:pPr marL="0" indent="0">
              <a:buNone/>
            </a:pPr>
            <a:endParaRPr lang="en-TR" sz="2800" dirty="0">
              <a:latin typeface="+mj-lt"/>
            </a:endParaRPr>
          </a:p>
          <a:p>
            <a:pPr marL="0" indent="0">
              <a:buNone/>
            </a:pPr>
            <a:endParaRPr lang="en-US" sz="1600" dirty="0">
              <a:latin typeface="+mj-lt"/>
            </a:endParaRPr>
          </a:p>
          <a:p>
            <a:pPr marL="0" indent="0">
              <a:buNone/>
            </a:pPr>
            <a:br>
              <a:rPr lang="en-US" sz="2900" dirty="0">
                <a:latin typeface="+mj-lt"/>
              </a:rPr>
            </a:br>
            <a:r>
              <a:rPr lang="en-TR" sz="2900">
                <a:latin typeface="+mj-lt"/>
              </a:rPr>
              <a:t>True </a:t>
            </a:r>
            <a:r>
              <a:rPr lang="en-TR" sz="2900" dirty="0">
                <a:latin typeface="+mj-lt"/>
              </a:rPr>
              <a:t>random numbers can </a:t>
            </a:r>
            <a:r>
              <a:rPr lang="en-TR" sz="2900" dirty="0">
                <a:solidFill>
                  <a:srgbClr val="FF0000"/>
                </a:solidFill>
                <a:latin typeface="+mj-lt"/>
              </a:rPr>
              <a:t>only</a:t>
            </a:r>
            <a:r>
              <a:rPr lang="en-TR" sz="2900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TR" sz="2900" dirty="0">
                <a:latin typeface="+mj-lt"/>
              </a:rPr>
              <a:t>be obtained </a:t>
            </a:r>
            <a:br>
              <a:rPr lang="en-US" sz="2900" dirty="0">
                <a:latin typeface="+mj-lt"/>
              </a:rPr>
            </a:br>
            <a:r>
              <a:rPr lang="en-TR" sz="2900" dirty="0">
                <a:latin typeface="+mj-lt"/>
              </a:rPr>
              <a:t>by sampling random physical processes</a:t>
            </a:r>
          </a:p>
          <a:p>
            <a:pPr marL="0" indent="0">
              <a:buNone/>
            </a:pPr>
            <a:endParaRPr lang="en-TR" sz="100" dirty="0">
              <a:latin typeface="+mj-lt"/>
            </a:endParaRPr>
          </a:p>
          <a:p>
            <a:pPr marL="0" indent="0">
              <a:buNone/>
            </a:pPr>
            <a:r>
              <a:rPr lang="en-TR" sz="2900" dirty="0">
                <a:latin typeface="+mj-lt"/>
              </a:rPr>
              <a:t>Unfortunately, </a:t>
            </a:r>
            <a:r>
              <a:rPr lang="en-TR" sz="2900" dirty="0">
                <a:solidFill>
                  <a:srgbClr val="FF0000"/>
                </a:solidFill>
                <a:latin typeface="+mj-lt"/>
              </a:rPr>
              <a:t>not all computing systems </a:t>
            </a:r>
            <a:r>
              <a:rPr lang="en-TR" sz="2900" dirty="0">
                <a:latin typeface="+mj-lt"/>
              </a:rPr>
              <a:t>are equipped </a:t>
            </a:r>
            <a:r>
              <a:rPr lang="en-TR" sz="2900">
                <a:latin typeface="+mj-lt"/>
              </a:rPr>
              <a:t>with </a:t>
            </a:r>
            <a:r>
              <a:rPr lang="en-US" sz="2900" dirty="0">
                <a:solidFill>
                  <a:srgbClr val="FF0000"/>
                </a:solidFill>
                <a:latin typeface="+mj-lt"/>
              </a:rPr>
              <a:t>true random number generator (</a:t>
            </a:r>
            <a:r>
              <a:rPr lang="en-TR" sz="2900">
                <a:solidFill>
                  <a:srgbClr val="FF0000"/>
                </a:solidFill>
                <a:latin typeface="+mj-lt"/>
              </a:rPr>
              <a:t>TRNG</a:t>
            </a:r>
            <a:r>
              <a:rPr lang="en-US" sz="2900" dirty="0">
                <a:solidFill>
                  <a:srgbClr val="FF0000"/>
                </a:solidFill>
                <a:latin typeface="+mj-lt"/>
              </a:rPr>
              <a:t>)</a:t>
            </a:r>
            <a:r>
              <a:rPr lang="en-TR" sz="2900">
                <a:solidFill>
                  <a:srgbClr val="FF0000"/>
                </a:solidFill>
                <a:latin typeface="+mj-lt"/>
              </a:rPr>
              <a:t> hardware </a:t>
            </a:r>
            <a:br>
              <a:rPr lang="en-US" sz="2900" dirty="0">
                <a:solidFill>
                  <a:srgbClr val="FF0000"/>
                </a:solidFill>
                <a:latin typeface="+mj-lt"/>
              </a:rPr>
            </a:br>
            <a:endParaRPr lang="en-TR" sz="2900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D52D98-7054-41CA-BA57-33691B939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045" y="1754464"/>
            <a:ext cx="2653687" cy="2371508"/>
          </a:xfrm>
          <a:prstGeom prst="rect">
            <a:avLst/>
          </a:prstGeom>
        </p:spPr>
      </p:pic>
      <p:pic>
        <p:nvPicPr>
          <p:cNvPr id="1030" name="Picture 6" descr="Hash free icon">
            <a:extLst>
              <a:ext uri="{FF2B5EF4-FFF2-40B4-BE49-F238E27FC236}">
                <a16:creationId xmlns:a16="http://schemas.microsoft.com/office/drawing/2014/main" id="{91D542E0-E62A-4FF6-A339-3059825F1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60" y="1754463"/>
            <a:ext cx="2371509" cy="237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w to do Secure Data Labeling for Machine Learning? | Skyl.ai">
            <a:extLst>
              <a:ext uri="{FF2B5EF4-FFF2-40B4-BE49-F238E27FC236}">
                <a16:creationId xmlns:a16="http://schemas.microsoft.com/office/drawing/2014/main" id="{6DEE937E-F425-1041-B7C7-944061F39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959" y="1754464"/>
            <a:ext cx="2933181" cy="237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10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25F2-0981-4244-B013-A340FEBA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DRAM-Based </a:t>
            </a:r>
            <a:r>
              <a:rPr lang="en-TR" sz="4800" dirty="0"/>
              <a:t>TRNGs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EE1A-6719-914C-8A26-18442A88EE7A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accent3"/>
                </a:solidFill>
                <a:latin typeface="+mj-lt"/>
              </a:rPr>
              <a:t>DRAM chips </a:t>
            </a:r>
            <a:r>
              <a:rPr lang="en-US" sz="3200" dirty="0">
                <a:latin typeface="+mj-lt"/>
              </a:rPr>
              <a:t>are </a:t>
            </a:r>
            <a:r>
              <a:rPr lang="en-US" sz="3200" dirty="0">
                <a:solidFill>
                  <a:schemeClr val="accent2"/>
                </a:solidFill>
                <a:latin typeface="+mj-lt"/>
              </a:rPr>
              <a:t>ubiquitous</a:t>
            </a:r>
            <a:r>
              <a:rPr lang="en-US" sz="3200" dirty="0">
                <a:latin typeface="+mj-lt"/>
              </a:rPr>
              <a:t> in modern </a:t>
            </a:r>
            <a:br>
              <a:rPr lang="en-US" sz="3200" dirty="0">
                <a:latin typeface="+mj-lt"/>
              </a:rPr>
            </a:br>
            <a:r>
              <a:rPr lang="en-US" sz="3200" dirty="0">
                <a:latin typeface="+mj-lt"/>
              </a:rPr>
              <a:t>computing platforms</a:t>
            </a: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DRAM-based TRNGs enable true random number generation </a:t>
            </a:r>
            <a:r>
              <a:rPr lang="en-US" sz="3200" dirty="0">
                <a:solidFill>
                  <a:schemeClr val="accent2"/>
                </a:solidFill>
                <a:latin typeface="+mj-lt"/>
              </a:rPr>
              <a:t>within DRAM chips</a:t>
            </a:r>
          </a:p>
          <a:p>
            <a:pPr marL="0" indent="0">
              <a:buNone/>
            </a:pPr>
            <a:endParaRPr lang="en-US" sz="1000" b="1" i="1" dirty="0">
              <a:latin typeface="+mj-lt"/>
            </a:endParaRPr>
          </a:p>
          <a:p>
            <a:pPr marL="0" indent="0">
              <a:buNone/>
            </a:pPr>
            <a:r>
              <a:rPr lang="en-US" sz="3200" b="1" i="1" dirty="0">
                <a:solidFill>
                  <a:schemeClr val="accent5"/>
                </a:solidFill>
                <a:latin typeface="+mj-lt"/>
              </a:rPr>
              <a:t>Low-cost: </a:t>
            </a:r>
            <a:r>
              <a:rPr lang="en-US" sz="3200" dirty="0">
                <a:latin typeface="+mj-lt"/>
              </a:rPr>
              <a:t>No specialized circuitry for RNG</a:t>
            </a:r>
          </a:p>
          <a:p>
            <a:r>
              <a:rPr lang="en-US" sz="2800" dirty="0">
                <a:latin typeface="+mj-lt"/>
              </a:rPr>
              <a:t>Beneficial for constrained systems</a:t>
            </a:r>
          </a:p>
          <a:p>
            <a:pPr marL="0" indent="0">
              <a:buNone/>
            </a:pPr>
            <a:endParaRPr lang="en-US" sz="1000" b="1" i="1" dirty="0">
              <a:latin typeface="+mj-lt"/>
            </a:endParaRPr>
          </a:p>
          <a:p>
            <a:pPr marL="0" indent="0">
              <a:buNone/>
            </a:pPr>
            <a:r>
              <a:rPr lang="en-US" sz="3200" b="1" i="1" dirty="0">
                <a:solidFill>
                  <a:schemeClr val="accent5"/>
                </a:solidFill>
                <a:latin typeface="+mj-lt"/>
              </a:rPr>
              <a:t>High-throughput:</a:t>
            </a:r>
            <a:r>
              <a:rPr lang="en-US" sz="3200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sz="3200" dirty="0">
                <a:latin typeface="+mj-lt"/>
              </a:rPr>
              <a:t>&gt; Gb/s throughput</a:t>
            </a:r>
          </a:p>
          <a:p>
            <a:r>
              <a:rPr lang="en-US" sz="2800" dirty="0">
                <a:latin typeface="+mj-lt"/>
              </a:rPr>
              <a:t>Open application space that require 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</a:rPr>
              <a:t>high-throughput TRNG</a:t>
            </a:r>
            <a:endParaRPr lang="en-TR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0934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025F2-0981-4244-B013-A340FEBA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100" dirty="0"/>
              <a:t>Synergy with Processing-in-Memory</a:t>
            </a:r>
            <a:endParaRPr lang="en-TR" sz="4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4EE1A-6719-914C-8A26-18442A88E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770467"/>
            <a:ext cx="8987621" cy="597164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800" b="1">
                <a:solidFill>
                  <a:schemeClr val="accent5"/>
                </a:solidFill>
                <a:latin typeface="+mj-lt"/>
              </a:rPr>
              <a:t>Processing-in-Memory </a:t>
            </a:r>
            <a:r>
              <a:rPr lang="en-TR" sz="2800" b="1" dirty="0">
                <a:solidFill>
                  <a:schemeClr val="accent5"/>
                </a:solidFill>
                <a:latin typeface="+mj-lt"/>
              </a:rPr>
              <a:t>(PIM) Systems</a:t>
            </a:r>
          </a:p>
          <a:p>
            <a:r>
              <a:rPr lang="en-TR" sz="2300">
                <a:latin typeface="+mj-lt"/>
              </a:rPr>
              <a:t>Perform </a:t>
            </a:r>
            <a:r>
              <a:rPr lang="en-TR" sz="2300">
                <a:solidFill>
                  <a:schemeClr val="accent1"/>
                </a:solidFill>
                <a:latin typeface="+mj-lt"/>
              </a:rPr>
              <a:t>computation</a:t>
            </a:r>
            <a:r>
              <a:rPr lang="en-TR" sz="2300">
                <a:latin typeface="+mj-lt"/>
              </a:rPr>
              <a:t> directly </a:t>
            </a:r>
            <a:r>
              <a:rPr lang="en-US" sz="2300" dirty="0">
                <a:latin typeface="+mj-lt"/>
              </a:rPr>
              <a:t>near/</a:t>
            </a:r>
            <a:r>
              <a:rPr lang="en-TR" sz="2300">
                <a:solidFill>
                  <a:schemeClr val="accent3"/>
                </a:solidFill>
                <a:latin typeface="+mj-lt"/>
              </a:rPr>
              <a:t>within</a:t>
            </a:r>
            <a:r>
              <a:rPr lang="en-TR" sz="2300">
                <a:latin typeface="+mj-lt"/>
              </a:rPr>
              <a:t> </a:t>
            </a:r>
            <a:r>
              <a:rPr lang="en-TR" sz="2300" dirty="0">
                <a:latin typeface="+mj-lt"/>
              </a:rPr>
              <a:t>a </a:t>
            </a:r>
            <a:r>
              <a:rPr lang="en-TR" sz="2300" dirty="0">
                <a:solidFill>
                  <a:schemeClr val="accent3"/>
                </a:solidFill>
                <a:latin typeface="+mj-lt"/>
              </a:rPr>
              <a:t>memory chip</a:t>
            </a:r>
          </a:p>
          <a:p>
            <a:pPr marL="0" indent="0">
              <a:spcBef>
                <a:spcPts val="400"/>
              </a:spcBef>
              <a:buNone/>
            </a:pPr>
            <a:endParaRPr lang="en-TR" sz="100" dirty="0">
              <a:latin typeface="+mj-lt"/>
            </a:endParaRPr>
          </a:p>
          <a:p>
            <a:pPr>
              <a:spcBef>
                <a:spcPts val="400"/>
              </a:spcBef>
            </a:pPr>
            <a:r>
              <a:rPr lang="en-TR" sz="2300" dirty="0">
                <a:latin typeface="+mj-lt"/>
              </a:rPr>
              <a:t>Improve system performance by </a:t>
            </a:r>
            <a:r>
              <a:rPr lang="en-TR" sz="2300" dirty="0">
                <a:solidFill>
                  <a:schemeClr val="accent2"/>
                </a:solidFill>
                <a:latin typeface="+mj-lt"/>
              </a:rPr>
              <a:t>avoiding off-chip data movement</a:t>
            </a:r>
          </a:p>
          <a:p>
            <a:pPr marL="0" indent="0">
              <a:buNone/>
            </a:pPr>
            <a:endParaRPr lang="en-TR" sz="2800" dirty="0">
              <a:solidFill>
                <a:srgbClr val="3D8AFF"/>
              </a:solidFill>
              <a:latin typeface="+mj-lt"/>
            </a:endParaRPr>
          </a:p>
          <a:p>
            <a:pPr marL="0" indent="0">
              <a:buNone/>
            </a:pPr>
            <a:endParaRPr lang="en-TR" sz="2800" dirty="0">
              <a:solidFill>
                <a:srgbClr val="3D8AFF"/>
              </a:solidFill>
              <a:latin typeface="+mj-lt"/>
            </a:endParaRPr>
          </a:p>
          <a:p>
            <a:pPr marL="0" indent="0">
              <a:buNone/>
            </a:pPr>
            <a:endParaRPr lang="en-TR" sz="2800" dirty="0">
              <a:latin typeface="+mj-lt"/>
            </a:endParaRPr>
          </a:p>
          <a:p>
            <a:pPr marL="0" indent="0">
              <a:buNone/>
            </a:pPr>
            <a:br>
              <a:rPr lang="en-US" dirty="0">
                <a:solidFill>
                  <a:schemeClr val="accent1"/>
                </a:solidFill>
                <a:latin typeface="+mj-lt"/>
              </a:rPr>
            </a:br>
            <a:br>
              <a:rPr lang="en-US" sz="2400" b="1" dirty="0">
                <a:solidFill>
                  <a:schemeClr val="accent1"/>
                </a:solidFill>
                <a:latin typeface="+mj-lt"/>
              </a:rPr>
            </a:br>
            <a:r>
              <a:rPr lang="en-TR" sz="2400" b="1">
                <a:solidFill>
                  <a:schemeClr val="accent1"/>
                </a:solidFill>
                <a:latin typeface="+mj-lt"/>
              </a:rPr>
              <a:t>True </a:t>
            </a:r>
            <a:r>
              <a:rPr lang="en-TR" sz="2400" b="1" dirty="0">
                <a:solidFill>
                  <a:schemeClr val="accent1"/>
                </a:solidFill>
                <a:latin typeface="+mj-lt"/>
              </a:rPr>
              <a:t>random number generation within DRAM</a:t>
            </a:r>
          </a:p>
          <a:p>
            <a:r>
              <a:rPr lang="en-US" sz="2300" dirty="0">
                <a:latin typeface="+mj-lt"/>
              </a:rPr>
              <a:t>Enables PIM workloads to sample true random numbers </a:t>
            </a:r>
            <a:br>
              <a:rPr lang="en-US" sz="2300" dirty="0">
                <a:latin typeface="+mj-lt"/>
              </a:rPr>
            </a:br>
            <a:r>
              <a:rPr lang="en-US" sz="2300" dirty="0">
                <a:solidFill>
                  <a:schemeClr val="accent2"/>
                </a:solidFill>
                <a:latin typeface="+mj-lt"/>
              </a:rPr>
              <a:t>directly within the memory chip</a:t>
            </a:r>
          </a:p>
          <a:p>
            <a:r>
              <a:rPr lang="en-US" sz="2300" dirty="0">
                <a:latin typeface="+mj-lt"/>
              </a:rPr>
              <a:t>Avoids inefficient communication to other </a:t>
            </a:r>
            <a:br>
              <a:rPr lang="en-US" sz="2300" dirty="0">
                <a:latin typeface="+mj-lt"/>
              </a:rPr>
            </a:br>
            <a:r>
              <a:rPr lang="en-US" sz="2300" dirty="0">
                <a:latin typeface="+mj-lt"/>
              </a:rPr>
              <a:t>possible </a:t>
            </a:r>
            <a:r>
              <a:rPr lang="en-US" sz="2300" dirty="0">
                <a:solidFill>
                  <a:schemeClr val="accent5"/>
                </a:solidFill>
                <a:latin typeface="+mj-lt"/>
              </a:rPr>
              <a:t>off-chip TRNG sources</a:t>
            </a:r>
            <a:r>
              <a:rPr lang="en-US" sz="2300" dirty="0">
                <a:latin typeface="+mj-lt"/>
              </a:rPr>
              <a:t>,</a:t>
            </a:r>
            <a:r>
              <a:rPr lang="en-US" sz="2300" dirty="0">
                <a:solidFill>
                  <a:schemeClr val="accent6"/>
                </a:solidFill>
                <a:latin typeface="+mj-lt"/>
              </a:rPr>
              <a:t> </a:t>
            </a:r>
            <a:r>
              <a:rPr lang="en-US" sz="2300" dirty="0">
                <a:solidFill>
                  <a:schemeClr val="accent4"/>
                </a:solidFill>
                <a:latin typeface="+mj-lt"/>
              </a:rPr>
              <a:t>enhances security &amp; privacy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FBA8B3D-893D-604F-955A-D8EE826A2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228" y="2375322"/>
            <a:ext cx="1834212" cy="122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34D534-308B-8B44-95FB-23B6AF50E33B}"/>
              </a:ext>
            </a:extLst>
          </p:cNvPr>
          <p:cNvSpPr txBox="1"/>
          <p:nvPr/>
        </p:nvSpPr>
        <p:spPr>
          <a:xfrm>
            <a:off x="4124757" y="3840081"/>
            <a:ext cx="8082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7030A0"/>
                </a:solidFill>
                <a:latin typeface="Aptos Display" panose="020B0004020202020204" pitchFamily="34" charset="0"/>
                <a:ea typeface="Cambria" panose="02040503050406030204" pitchFamily="18" charset="0"/>
              </a:rPr>
              <a:t>[UPMEM]</a:t>
            </a:r>
          </a:p>
        </p:txBody>
      </p:sp>
      <p:pic>
        <p:nvPicPr>
          <p:cNvPr id="2054" name="Picture 6" descr="Samsung's New HBM2 Memory Has 1.2 TFLOPS of Embedded Processing Power |  Tom's Hardware">
            <a:extLst>
              <a:ext uri="{FF2B5EF4-FFF2-40B4-BE49-F238E27FC236}">
                <a16:creationId xmlns:a16="http://schemas.microsoft.com/office/drawing/2014/main" id="{A042F9A0-AC37-904D-8CF5-478F2E5404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8" t="26829" r="12417" b="21602"/>
          <a:stretch/>
        </p:blipFill>
        <p:spPr bwMode="auto">
          <a:xfrm>
            <a:off x="176209" y="2414536"/>
            <a:ext cx="2387928" cy="114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87D660-DF64-BA44-AE45-3F6A9F402B08}"/>
              </a:ext>
            </a:extLst>
          </p:cNvPr>
          <p:cNvSpPr txBox="1"/>
          <p:nvPr/>
        </p:nvSpPr>
        <p:spPr>
          <a:xfrm>
            <a:off x="1124081" y="3840081"/>
            <a:ext cx="893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7030A0"/>
                </a:solidFill>
                <a:latin typeface="Aptos Display" panose="020B0004020202020204" pitchFamily="34" charset="0"/>
                <a:ea typeface="Cambria" panose="02040503050406030204" pitchFamily="18" charset="0"/>
              </a:rPr>
              <a:t>[Samsung]</a:t>
            </a:r>
          </a:p>
        </p:txBody>
      </p:sp>
      <p:pic>
        <p:nvPicPr>
          <p:cNvPr id="1026" name="Picture 2" descr="SK hynix GDDR6-AiM to Accelerate AI by up to 16x | Tom's Hardware">
            <a:extLst>
              <a:ext uri="{FF2B5EF4-FFF2-40B4-BE49-F238E27FC236}">
                <a16:creationId xmlns:a16="http://schemas.microsoft.com/office/drawing/2014/main" id="{DC0425C0-F8DF-ED34-4BD9-06871CB22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9" t="22310" r="7788" b="29988"/>
          <a:stretch>
            <a:fillRect/>
          </a:stretch>
        </p:blipFill>
        <p:spPr bwMode="auto">
          <a:xfrm>
            <a:off x="6454530" y="2392078"/>
            <a:ext cx="2020199" cy="119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40AC70-8F0D-725D-8201-8DEF614A4380}"/>
              </a:ext>
            </a:extLst>
          </p:cNvPr>
          <p:cNvSpPr txBox="1"/>
          <p:nvPr/>
        </p:nvSpPr>
        <p:spPr>
          <a:xfrm>
            <a:off x="7040474" y="3840081"/>
            <a:ext cx="848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7030A0"/>
                </a:solidFill>
                <a:latin typeface="Aptos Display" panose="020B0004020202020204" pitchFamily="34" charset="0"/>
                <a:ea typeface="Cambria" panose="02040503050406030204" pitchFamily="18" charset="0"/>
              </a:rPr>
              <a:t>[SK </a:t>
            </a:r>
            <a:r>
              <a:rPr lang="en-US" sz="1200" b="1" dirty="0" err="1">
                <a:solidFill>
                  <a:srgbClr val="7030A0"/>
                </a:solidFill>
                <a:latin typeface="Aptos Display" panose="020B0004020202020204" pitchFamily="34" charset="0"/>
                <a:ea typeface="Cambria" panose="02040503050406030204" pitchFamily="18" charset="0"/>
              </a:rPr>
              <a:t>hynix</a:t>
            </a:r>
            <a:r>
              <a:rPr lang="en-US" sz="1200" b="1" dirty="0">
                <a:solidFill>
                  <a:srgbClr val="7030A0"/>
                </a:solidFill>
                <a:latin typeface="Aptos Display" panose="020B0004020202020204" pitchFamily="34" charset="0"/>
                <a:ea typeface="Cambria" panose="02040503050406030204" pitchFamily="18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25361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310DE-F0B3-21B1-E46D-C32F45B6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DB42DAF1-EF85-79D5-8BC5-D17E5B1555E3}"/>
              </a:ext>
            </a:extLst>
          </p:cNvPr>
          <p:cNvGrpSpPr/>
          <p:nvPr/>
        </p:nvGrpSpPr>
        <p:grpSpPr>
          <a:xfrm>
            <a:off x="6025291" y="3010833"/>
            <a:ext cx="2756549" cy="3243601"/>
            <a:chOff x="6025291" y="3010833"/>
            <a:chExt cx="2756549" cy="324360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7943919-48A3-369C-77B3-D84774AFDFF8}"/>
                </a:ext>
              </a:extLst>
            </p:cNvPr>
            <p:cNvGrpSpPr/>
            <p:nvPr/>
          </p:nvGrpSpPr>
          <p:grpSpPr>
            <a:xfrm>
              <a:off x="6025291" y="3010833"/>
              <a:ext cx="2756549" cy="2724110"/>
              <a:chOff x="6025291" y="3010833"/>
              <a:chExt cx="2756549" cy="2724110"/>
            </a:xfrm>
          </p:grpSpPr>
          <p:grpSp>
            <p:nvGrpSpPr>
              <p:cNvPr id="3" name="Grup 2">
                <a:extLst>
                  <a:ext uri="{FF2B5EF4-FFF2-40B4-BE49-F238E27FC236}">
                    <a16:creationId xmlns:a16="http://schemas.microsoft.com/office/drawing/2014/main" id="{607EC1AD-4BA4-2E6E-6C37-9B2E9BA5EFB1}"/>
                  </a:ext>
                </a:extLst>
              </p:cNvPr>
              <p:cNvGrpSpPr/>
              <p:nvPr/>
            </p:nvGrpSpPr>
            <p:grpSpPr>
              <a:xfrm>
                <a:off x="6025291" y="3010833"/>
                <a:ext cx="2756549" cy="2724110"/>
                <a:chOff x="6025291" y="3010833"/>
                <a:chExt cx="2756549" cy="2724110"/>
              </a:xfrm>
            </p:grpSpPr>
            <p:sp>
              <p:nvSpPr>
                <p:cNvPr id="130" name="Dikdörtgen 251">
                  <a:extLst>
                    <a:ext uri="{FF2B5EF4-FFF2-40B4-BE49-F238E27FC236}">
                      <a16:creationId xmlns:a16="http://schemas.microsoft.com/office/drawing/2014/main" id="{B5FDFBDA-068D-263A-A7BE-E0CF75D892B8}"/>
                    </a:ext>
                  </a:extLst>
                </p:cNvPr>
                <p:cNvSpPr/>
                <p:nvPr/>
              </p:nvSpPr>
              <p:spPr>
                <a:xfrm>
                  <a:off x="6025291" y="3010833"/>
                  <a:ext cx="2756549" cy="2724110"/>
                </a:xfrm>
                <a:prstGeom prst="roundRect">
                  <a:avLst>
                    <a:gd name="adj" fmla="val 4605"/>
                  </a:avLst>
                </a:prstGeom>
                <a:solidFill>
                  <a:schemeClr val="bg1"/>
                </a:solidFill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cxnSp>
              <p:nvCxnSpPr>
                <p:cNvPr id="157" name="Düz Bağlayıcı 440">
                  <a:extLst>
                    <a:ext uri="{FF2B5EF4-FFF2-40B4-BE49-F238E27FC236}">
                      <a16:creationId xmlns:a16="http://schemas.microsoft.com/office/drawing/2014/main" id="{9B505270-DDE0-F813-66C3-8AB9047550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99298" y="3854149"/>
                  <a:ext cx="45" cy="58625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Düz Bağlayıcı 440">
                  <a:extLst>
                    <a:ext uri="{FF2B5EF4-FFF2-40B4-BE49-F238E27FC236}">
                      <a16:creationId xmlns:a16="http://schemas.microsoft.com/office/drawing/2014/main" id="{7B4CE900-1E2E-6493-8316-758B93465A0B}"/>
                    </a:ext>
                  </a:extLst>
                </p:cNvPr>
                <p:cNvCxnSpPr>
                  <a:cxnSpLocks/>
                  <a:stCxn id="194" idx="0"/>
                  <a:endCxn id="123" idx="0"/>
                </p:cNvCxnSpPr>
                <p:nvPr/>
              </p:nvCxnSpPr>
              <p:spPr>
                <a:xfrm flipH="1">
                  <a:off x="6790638" y="3440772"/>
                  <a:ext cx="3138" cy="1764781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Düz Bağlayıcı 440">
                  <a:extLst>
                    <a:ext uri="{FF2B5EF4-FFF2-40B4-BE49-F238E27FC236}">
                      <a16:creationId xmlns:a16="http://schemas.microsoft.com/office/drawing/2014/main" id="{C5A3E0DD-ADD2-D5C2-08A0-A3330A905A3F}"/>
                    </a:ext>
                  </a:extLst>
                </p:cNvPr>
                <p:cNvCxnSpPr>
                  <a:cxnSpLocks/>
                  <a:stCxn id="195" idx="4"/>
                  <a:endCxn id="219" idx="0"/>
                </p:cNvCxnSpPr>
                <p:nvPr/>
              </p:nvCxnSpPr>
              <p:spPr>
                <a:xfrm>
                  <a:off x="7293075" y="3770236"/>
                  <a:ext cx="2814" cy="1435317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Düz Bağlayıcı 440">
                  <a:extLst>
                    <a:ext uri="{FF2B5EF4-FFF2-40B4-BE49-F238E27FC236}">
                      <a16:creationId xmlns:a16="http://schemas.microsoft.com/office/drawing/2014/main" id="{A31B8A3A-2929-FAD6-27C1-A1DDCF3D0312}"/>
                    </a:ext>
                  </a:extLst>
                </p:cNvPr>
                <p:cNvCxnSpPr>
                  <a:cxnSpLocks/>
                  <a:stCxn id="226" idx="4"/>
                  <a:endCxn id="122" idx="0"/>
                </p:cNvCxnSpPr>
                <p:nvPr/>
              </p:nvCxnSpPr>
              <p:spPr>
                <a:xfrm>
                  <a:off x="7792375" y="3770236"/>
                  <a:ext cx="8765" cy="1435317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Düz Bağlayıcı 440">
                  <a:extLst>
                    <a:ext uri="{FF2B5EF4-FFF2-40B4-BE49-F238E27FC236}">
                      <a16:creationId xmlns:a16="http://schemas.microsoft.com/office/drawing/2014/main" id="{D83763DF-314B-829A-D585-7CD94B636FAE}"/>
                    </a:ext>
                  </a:extLst>
                </p:cNvPr>
                <p:cNvCxnSpPr>
                  <a:cxnSpLocks/>
                  <a:stCxn id="196" idx="4"/>
                  <a:endCxn id="220" idx="0"/>
                </p:cNvCxnSpPr>
                <p:nvPr/>
              </p:nvCxnSpPr>
              <p:spPr>
                <a:xfrm>
                  <a:off x="8292066" y="3770236"/>
                  <a:ext cx="14326" cy="1435317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Düz Bağlayıcı 440">
                  <a:extLst>
                    <a:ext uri="{FF2B5EF4-FFF2-40B4-BE49-F238E27FC236}">
                      <a16:creationId xmlns:a16="http://schemas.microsoft.com/office/drawing/2014/main" id="{3F52E45C-B448-E175-136D-629CFF9EC2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4047551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3F1C4EA4-329E-D7A4-9D49-C4F21489ACA4}"/>
                    </a:ext>
                  </a:extLst>
                </p:cNvPr>
                <p:cNvSpPr/>
                <p:nvPr/>
              </p:nvSpPr>
              <p:spPr>
                <a:xfrm>
                  <a:off x="6627679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927D50F1-A19F-624B-A1B5-D0077257D7AC}"/>
                    </a:ext>
                  </a:extLst>
                </p:cNvPr>
                <p:cNvSpPr/>
                <p:nvPr/>
              </p:nvSpPr>
              <p:spPr>
                <a:xfrm>
                  <a:off x="7126978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81" name="Oval 180">
                  <a:extLst>
                    <a:ext uri="{FF2B5EF4-FFF2-40B4-BE49-F238E27FC236}">
                      <a16:creationId xmlns:a16="http://schemas.microsoft.com/office/drawing/2014/main" id="{92286A40-0621-E8D5-26C6-2929E0545896}"/>
                    </a:ext>
                  </a:extLst>
                </p:cNvPr>
                <p:cNvSpPr/>
                <p:nvPr/>
              </p:nvSpPr>
              <p:spPr>
                <a:xfrm>
                  <a:off x="7626278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82" name="Oval 181">
                  <a:extLst>
                    <a:ext uri="{FF2B5EF4-FFF2-40B4-BE49-F238E27FC236}">
                      <a16:creationId xmlns:a16="http://schemas.microsoft.com/office/drawing/2014/main" id="{A38F3F3A-A8C8-5FF8-6F2C-19B180E239AB}"/>
                    </a:ext>
                  </a:extLst>
                </p:cNvPr>
                <p:cNvSpPr/>
                <p:nvPr/>
              </p:nvSpPr>
              <p:spPr>
                <a:xfrm>
                  <a:off x="8125969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19" name="Dikdörtgen 256">
                  <a:extLst>
                    <a:ext uri="{FF2B5EF4-FFF2-40B4-BE49-F238E27FC236}">
                      <a16:creationId xmlns:a16="http://schemas.microsoft.com/office/drawing/2014/main" id="{56FF9A47-D686-88E3-7354-751FF16F47F0}"/>
                    </a:ext>
                  </a:extLst>
                </p:cNvPr>
                <p:cNvSpPr/>
                <p:nvPr/>
              </p:nvSpPr>
              <p:spPr>
                <a:xfrm>
                  <a:off x="7145612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220" name="Dikdörtgen 256">
                  <a:extLst>
                    <a:ext uri="{FF2B5EF4-FFF2-40B4-BE49-F238E27FC236}">
                      <a16:creationId xmlns:a16="http://schemas.microsoft.com/office/drawing/2014/main" id="{5AE51D34-A4F5-8321-B95B-36E1365B3343}"/>
                    </a:ext>
                  </a:extLst>
                </p:cNvPr>
                <p:cNvSpPr/>
                <p:nvPr/>
              </p:nvSpPr>
              <p:spPr>
                <a:xfrm>
                  <a:off x="8156115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cxnSp>
              <p:nvCxnSpPr>
                <p:cNvPr id="185" name="Düz Bağlayıcı 440">
                  <a:extLst>
                    <a:ext uri="{FF2B5EF4-FFF2-40B4-BE49-F238E27FC236}">
                      <a16:creationId xmlns:a16="http://schemas.microsoft.com/office/drawing/2014/main" id="{2AAF59C7-1D3C-078E-D109-7685621B0E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93774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Düz Bağlayıcı 440">
                  <a:extLst>
                    <a:ext uri="{FF2B5EF4-FFF2-40B4-BE49-F238E27FC236}">
                      <a16:creationId xmlns:a16="http://schemas.microsoft.com/office/drawing/2014/main" id="{465C2863-DB1A-F946-A3B7-A9BC3935B9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9307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Düz Bağlayıcı 440">
                  <a:extLst>
                    <a:ext uri="{FF2B5EF4-FFF2-40B4-BE49-F238E27FC236}">
                      <a16:creationId xmlns:a16="http://schemas.microsoft.com/office/drawing/2014/main" id="{30418C3A-B16B-BFC1-7F56-2F8384D297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9237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Düz Bağlayıcı 440">
                  <a:extLst>
                    <a:ext uri="{FF2B5EF4-FFF2-40B4-BE49-F238E27FC236}">
                      <a16:creationId xmlns:a16="http://schemas.microsoft.com/office/drawing/2014/main" id="{4879983D-00A2-06E1-87F4-20D0D0523C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9206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Düz Bağlayıcı 440">
                  <a:extLst>
                    <a:ext uri="{FF2B5EF4-FFF2-40B4-BE49-F238E27FC236}">
                      <a16:creationId xmlns:a16="http://schemas.microsoft.com/office/drawing/2014/main" id="{B5DBB04C-043D-D8AC-46F7-96230F5F53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3605504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5C43C742-EDCC-7C81-98EC-761CDAF56A56}"/>
                    </a:ext>
                  </a:extLst>
                </p:cNvPr>
                <p:cNvSpPr/>
                <p:nvPr/>
              </p:nvSpPr>
              <p:spPr>
                <a:xfrm>
                  <a:off x="6627679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615E4620-1525-999B-6BB0-FE7011DD5F8C}"/>
                    </a:ext>
                  </a:extLst>
                </p:cNvPr>
                <p:cNvSpPr/>
                <p:nvPr/>
              </p:nvSpPr>
              <p:spPr>
                <a:xfrm>
                  <a:off x="7126978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8015E828-B795-402C-791D-FC736F661880}"/>
                    </a:ext>
                  </a:extLst>
                </p:cNvPr>
                <p:cNvSpPr/>
                <p:nvPr/>
              </p:nvSpPr>
              <p:spPr>
                <a:xfrm>
                  <a:off x="8125969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224" name="Düz Bağlayıcı 440">
                  <a:extLst>
                    <a:ext uri="{FF2B5EF4-FFF2-40B4-BE49-F238E27FC236}">
                      <a16:creationId xmlns:a16="http://schemas.microsoft.com/office/drawing/2014/main" id="{EA2A9727-68AF-A810-DE14-A93AAE99A1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9237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6" name="Oval 225">
                  <a:extLst>
                    <a:ext uri="{FF2B5EF4-FFF2-40B4-BE49-F238E27FC236}">
                      <a16:creationId xmlns:a16="http://schemas.microsoft.com/office/drawing/2014/main" id="{99522B87-D526-5F15-156A-3D644B3F3A5E}"/>
                    </a:ext>
                  </a:extLst>
                </p:cNvPr>
                <p:cNvSpPr/>
                <p:nvPr/>
              </p:nvSpPr>
              <p:spPr>
                <a:xfrm>
                  <a:off x="7626278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112" name="Düz Bağlayıcı 440">
                  <a:extLst>
                    <a:ext uri="{FF2B5EF4-FFF2-40B4-BE49-F238E27FC236}">
                      <a16:creationId xmlns:a16="http://schemas.microsoft.com/office/drawing/2014/main" id="{7C89EA75-C01F-8F95-7997-ED5607AF0C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4489597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7F54C03D-8B00-D7B4-C202-0ADB06029133}"/>
                    </a:ext>
                  </a:extLst>
                </p:cNvPr>
                <p:cNvSpPr/>
                <p:nvPr/>
              </p:nvSpPr>
              <p:spPr>
                <a:xfrm>
                  <a:off x="6627679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95191C3A-C6A4-4490-84C9-BC152979BCF2}"/>
                    </a:ext>
                  </a:extLst>
                </p:cNvPr>
                <p:cNvSpPr/>
                <p:nvPr/>
              </p:nvSpPr>
              <p:spPr>
                <a:xfrm>
                  <a:off x="7126978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A95414D7-0AC2-A826-FC03-D6951A385ED4}"/>
                    </a:ext>
                  </a:extLst>
                </p:cNvPr>
                <p:cNvSpPr/>
                <p:nvPr/>
              </p:nvSpPr>
              <p:spPr>
                <a:xfrm>
                  <a:off x="7626278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FDA07794-D406-0AFB-907D-22593F38454C}"/>
                    </a:ext>
                  </a:extLst>
                </p:cNvPr>
                <p:cNvSpPr/>
                <p:nvPr/>
              </p:nvSpPr>
              <p:spPr>
                <a:xfrm>
                  <a:off x="8125969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117" name="Düz Bağlayıcı 440">
                  <a:extLst>
                    <a:ext uri="{FF2B5EF4-FFF2-40B4-BE49-F238E27FC236}">
                      <a16:creationId xmlns:a16="http://schemas.microsoft.com/office/drawing/2014/main" id="{A2CCCCF4-93F1-2BDC-9639-117AB39F56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4931642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73B3C8B6-C5AD-4665-4597-78529E11B39B}"/>
                    </a:ext>
                  </a:extLst>
                </p:cNvPr>
                <p:cNvSpPr/>
                <p:nvPr/>
              </p:nvSpPr>
              <p:spPr>
                <a:xfrm>
                  <a:off x="6627679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2BAD334F-D40E-B236-6B05-BD24DF4C8A5D}"/>
                    </a:ext>
                  </a:extLst>
                </p:cNvPr>
                <p:cNvSpPr/>
                <p:nvPr/>
              </p:nvSpPr>
              <p:spPr>
                <a:xfrm>
                  <a:off x="7126978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CA5CC6CA-651B-0B25-85CD-E1C499581730}"/>
                    </a:ext>
                  </a:extLst>
                </p:cNvPr>
                <p:cNvSpPr/>
                <p:nvPr/>
              </p:nvSpPr>
              <p:spPr>
                <a:xfrm>
                  <a:off x="7626278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E8AE70B5-C5D2-F5C4-38AB-75C6ECAE1408}"/>
                    </a:ext>
                  </a:extLst>
                </p:cNvPr>
                <p:cNvSpPr/>
                <p:nvPr/>
              </p:nvSpPr>
              <p:spPr>
                <a:xfrm>
                  <a:off x="8125969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22" name="Dikdörtgen 256">
                  <a:extLst>
                    <a:ext uri="{FF2B5EF4-FFF2-40B4-BE49-F238E27FC236}">
                      <a16:creationId xmlns:a16="http://schemas.microsoft.com/office/drawing/2014/main" id="{E33E381C-0989-4DFB-C9FE-0F61AF4DA68F}"/>
                    </a:ext>
                  </a:extLst>
                </p:cNvPr>
                <p:cNvSpPr/>
                <p:nvPr/>
              </p:nvSpPr>
              <p:spPr>
                <a:xfrm>
                  <a:off x="7650863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23" name="Dikdörtgen 256">
                  <a:extLst>
                    <a:ext uri="{FF2B5EF4-FFF2-40B4-BE49-F238E27FC236}">
                      <a16:creationId xmlns:a16="http://schemas.microsoft.com/office/drawing/2014/main" id="{C1B96A12-E85E-C190-C27B-FBBBC1DE1C5F}"/>
                    </a:ext>
                  </a:extLst>
                </p:cNvPr>
                <p:cNvSpPr/>
                <p:nvPr/>
              </p:nvSpPr>
              <p:spPr>
                <a:xfrm>
                  <a:off x="6640361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58" name="Dikdörtgen 256">
                  <a:extLst>
                    <a:ext uri="{FF2B5EF4-FFF2-40B4-BE49-F238E27FC236}">
                      <a16:creationId xmlns:a16="http://schemas.microsoft.com/office/drawing/2014/main" id="{034395BD-AE0F-1491-278A-18345FD986FB}"/>
                    </a:ext>
                  </a:extLst>
                </p:cNvPr>
                <p:cNvSpPr/>
                <p:nvPr/>
              </p:nvSpPr>
              <p:spPr>
                <a:xfrm rot="5400000">
                  <a:off x="5366530" y="4101891"/>
                  <a:ext cx="1890000" cy="402060"/>
                </a:xfrm>
                <a:prstGeom prst="roundRect">
                  <a:avLst/>
                </a:prstGeom>
                <a:solidFill>
                  <a:schemeClr val="accent5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</p:grpSp>
          <p:sp>
            <p:nvSpPr>
              <p:cNvPr id="27" name="Metin kutusu 64">
                <a:extLst>
                  <a:ext uri="{FF2B5EF4-FFF2-40B4-BE49-F238E27FC236}">
                    <a16:creationId xmlns:a16="http://schemas.microsoft.com/office/drawing/2014/main" id="{C08FA0C0-3E9A-09D9-2AAB-F99DC5457968}"/>
                  </a:ext>
                </a:extLst>
              </p:cNvPr>
              <p:cNvSpPr txBox="1"/>
              <p:nvPr/>
            </p:nvSpPr>
            <p:spPr>
              <a:xfrm rot="5400000">
                <a:off x="5376292" y="4090417"/>
                <a:ext cx="18651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Row Decoder</a:t>
                </a:r>
                <a:endParaRPr lang="en-US" sz="28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46" name="Metin kutusu 599">
              <a:extLst>
                <a:ext uri="{FF2B5EF4-FFF2-40B4-BE49-F238E27FC236}">
                  <a16:creationId xmlns:a16="http://schemas.microsoft.com/office/drawing/2014/main" id="{0E8B3485-DB1C-6D1A-61C9-A8FA5E7262C6}"/>
                </a:ext>
              </a:extLst>
            </p:cNvPr>
            <p:cNvSpPr txBox="1"/>
            <p:nvPr/>
          </p:nvSpPr>
          <p:spPr>
            <a:xfrm>
              <a:off x="6323001" y="5792769"/>
              <a:ext cx="22897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DRAM Subarray</a:t>
              </a:r>
              <a:endParaRPr lang="en-US" sz="3200" b="1" dirty="0">
                <a:solidFill>
                  <a:schemeClr val="accent2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grpSp>
        <p:nvGrpSpPr>
          <p:cNvPr id="4" name="Grup 3">
            <a:extLst>
              <a:ext uri="{FF2B5EF4-FFF2-40B4-BE49-F238E27FC236}">
                <a16:creationId xmlns:a16="http://schemas.microsoft.com/office/drawing/2014/main" id="{4393D802-4D3E-E622-B7A7-52C930A2A974}"/>
              </a:ext>
            </a:extLst>
          </p:cNvPr>
          <p:cNvGrpSpPr/>
          <p:nvPr/>
        </p:nvGrpSpPr>
        <p:grpSpPr>
          <a:xfrm>
            <a:off x="1877478" y="819639"/>
            <a:ext cx="6400800" cy="1502194"/>
            <a:chOff x="1877478" y="819639"/>
            <a:chExt cx="6400800" cy="1502194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2175BC3-6842-8FCC-76B8-41205501F662}"/>
                </a:ext>
              </a:extLst>
            </p:cNvPr>
            <p:cNvSpPr/>
            <p:nvPr/>
          </p:nvSpPr>
          <p:spPr>
            <a:xfrm rot="10800000">
              <a:off x="1877478" y="1246498"/>
              <a:ext cx="6400800" cy="1075335"/>
            </a:xfrm>
            <a:prstGeom prst="roundRect">
              <a:avLst>
                <a:gd name="adj" fmla="val 7500"/>
              </a:avLst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5DC2093-0801-2442-8226-2696C3BFB54A}"/>
                </a:ext>
              </a:extLst>
            </p:cNvPr>
            <p:cNvSpPr/>
            <p:nvPr/>
          </p:nvSpPr>
          <p:spPr>
            <a:xfrm rot="10800000">
              <a:off x="736387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2F36255-5030-82F2-B537-F3E99D7766A0}"/>
                </a:ext>
              </a:extLst>
            </p:cNvPr>
            <p:cNvSpPr/>
            <p:nvPr/>
          </p:nvSpPr>
          <p:spPr>
            <a:xfrm rot="10800000">
              <a:off x="670093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9BF6BB94-6460-24B1-EFD4-8675659E647F}"/>
                </a:ext>
              </a:extLst>
            </p:cNvPr>
            <p:cNvSpPr/>
            <p:nvPr/>
          </p:nvSpPr>
          <p:spPr>
            <a:xfrm rot="10800000">
              <a:off x="602656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8B05ABBD-874A-E0C3-742E-6F5B1AC53D6F}"/>
                </a:ext>
              </a:extLst>
            </p:cNvPr>
            <p:cNvSpPr/>
            <p:nvPr/>
          </p:nvSpPr>
          <p:spPr>
            <a:xfrm rot="10800000">
              <a:off x="537124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4FE100D-6B5B-F578-1247-5F1B3FD20CC1}"/>
                </a:ext>
              </a:extLst>
            </p:cNvPr>
            <p:cNvSpPr/>
            <p:nvPr/>
          </p:nvSpPr>
          <p:spPr>
            <a:xfrm rot="10800000">
              <a:off x="414061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AE2EEECD-073D-1E89-FFC9-25D512F4BEDF}"/>
                </a:ext>
              </a:extLst>
            </p:cNvPr>
            <p:cNvSpPr/>
            <p:nvPr/>
          </p:nvSpPr>
          <p:spPr>
            <a:xfrm rot="10800000">
              <a:off x="347767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45B5E40C-4271-5AE3-802B-5FB67773BDCD}"/>
                </a:ext>
              </a:extLst>
            </p:cNvPr>
            <p:cNvSpPr/>
            <p:nvPr/>
          </p:nvSpPr>
          <p:spPr>
            <a:xfrm rot="10800000">
              <a:off x="280330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6522C24-475B-2015-CD21-66ABAB3F8C06}"/>
                </a:ext>
              </a:extLst>
            </p:cNvPr>
            <p:cNvSpPr/>
            <p:nvPr/>
          </p:nvSpPr>
          <p:spPr>
            <a:xfrm rot="10800000">
              <a:off x="214798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EC114F63-FF71-83E3-F846-422B22E74A2D}"/>
                </a:ext>
              </a:extLst>
            </p:cNvPr>
            <p:cNvSpPr txBox="1"/>
            <p:nvPr/>
          </p:nvSpPr>
          <p:spPr>
            <a:xfrm>
              <a:off x="4055392" y="819639"/>
              <a:ext cx="20533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+mj-lt"/>
                  <a:ea typeface="Cambria" panose="02040503050406030204" pitchFamily="18" charset="0"/>
                </a:rPr>
                <a:t>DRAM Module</a:t>
              </a:r>
              <a:endParaRPr kumimoji="0" lang="en-US" sz="2400" b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41B06E-2DFF-DF88-27C8-E8CC3E79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mbria" panose="02040503050406030204" pitchFamily="18" charset="0"/>
              </a:rPr>
              <a:t>DRAM Organization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D3286CE-8BBF-AAF2-7006-A63EF4DE8359}"/>
              </a:ext>
            </a:extLst>
          </p:cNvPr>
          <p:cNvSpPr txBox="1"/>
          <p:nvPr/>
        </p:nvSpPr>
        <p:spPr>
          <a:xfrm>
            <a:off x="318918" y="1331359"/>
            <a:ext cx="1070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</a:rPr>
              <a:t>DRAM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</a:rPr>
              <a:t>Chip</a:t>
            </a: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0422395B-55E8-0160-2F97-25B547CB424A}"/>
              </a:ext>
            </a:extLst>
          </p:cNvPr>
          <p:cNvCxnSpPr>
            <a:cxnSpLocks/>
            <a:stCxn id="164" idx="3"/>
            <a:endCxn id="14" idx="3"/>
          </p:cNvCxnSpPr>
          <p:nvPr/>
        </p:nvCxnSpPr>
        <p:spPr>
          <a:xfrm>
            <a:off x="1389596" y="1746858"/>
            <a:ext cx="758392" cy="0"/>
          </a:xfrm>
          <a:prstGeom prst="straightConnector1">
            <a:avLst/>
          </a:prstGeom>
          <a:ln w="3810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Düz Bağlayıcı 63">
            <a:extLst>
              <a:ext uri="{FF2B5EF4-FFF2-40B4-BE49-F238E27FC236}">
                <a16:creationId xmlns:a16="http://schemas.microsoft.com/office/drawing/2014/main" id="{32F622DC-DD5F-B50B-0BF9-3D565BB761ED}"/>
              </a:ext>
            </a:extLst>
          </p:cNvPr>
          <p:cNvCxnSpPr>
            <a:cxnSpLocks/>
          </p:cNvCxnSpPr>
          <p:nvPr/>
        </p:nvCxnSpPr>
        <p:spPr>
          <a:xfrm flipV="1">
            <a:off x="3051620" y="4534636"/>
            <a:ext cx="2" cy="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up 175">
            <a:extLst>
              <a:ext uri="{FF2B5EF4-FFF2-40B4-BE49-F238E27FC236}">
                <a16:creationId xmlns:a16="http://schemas.microsoft.com/office/drawing/2014/main" id="{631EE46B-194D-91CB-9F18-907275737DF3}"/>
              </a:ext>
            </a:extLst>
          </p:cNvPr>
          <p:cNvGrpSpPr/>
          <p:nvPr/>
        </p:nvGrpSpPr>
        <p:grpSpPr>
          <a:xfrm>
            <a:off x="7514051" y="4651323"/>
            <a:ext cx="1223836" cy="571701"/>
            <a:chOff x="9674855" y="5149300"/>
            <a:chExt cx="1223836" cy="571701"/>
          </a:xfrm>
        </p:grpSpPr>
        <p:sp>
          <p:nvSpPr>
            <p:cNvPr id="177" name="Metin kutusu 176">
              <a:extLst>
                <a:ext uri="{FF2B5EF4-FFF2-40B4-BE49-F238E27FC236}">
                  <a16:creationId xmlns:a16="http://schemas.microsoft.com/office/drawing/2014/main" id="{52F92C1A-F06A-33EA-BFB8-2BC15D14A94D}"/>
                </a:ext>
              </a:extLst>
            </p:cNvPr>
            <p:cNvSpPr txBox="1"/>
            <p:nvPr/>
          </p:nvSpPr>
          <p:spPr>
            <a:xfrm>
              <a:off x="9674855" y="5250484"/>
              <a:ext cx="1223836" cy="369332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err="1">
                  <a:solidFill>
                    <a:srgbClr val="FF0000"/>
                  </a:solidFill>
                  <a:latin typeface="+mj-lt"/>
                  <a:ea typeface="Cambria" panose="02040503050406030204" pitchFamily="18" charset="0"/>
                </a:rPr>
                <a:t>Bitline</a:t>
              </a:r>
              <a:endParaRPr lang="en-US" sz="1600" b="1">
                <a:solidFill>
                  <a:srgbClr val="FF0000"/>
                </a:solidFill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816BB237-BAC3-0DB4-3806-90D4997DC1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68602" y="5149300"/>
              <a:ext cx="0" cy="571701"/>
            </a:xfrm>
            <a:prstGeom prst="line">
              <a:avLst/>
            </a:prstGeom>
            <a:ln w="7620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Dikdörtgen 183">
            <a:extLst>
              <a:ext uri="{FF2B5EF4-FFF2-40B4-BE49-F238E27FC236}">
                <a16:creationId xmlns:a16="http://schemas.microsoft.com/office/drawing/2014/main" id="{EB6B9F27-5E44-136D-36EA-60EE3E4A39F0}"/>
              </a:ext>
            </a:extLst>
          </p:cNvPr>
          <p:cNvSpPr/>
          <p:nvPr/>
        </p:nvSpPr>
        <p:spPr>
          <a:xfrm>
            <a:off x="6569921" y="4326391"/>
            <a:ext cx="2103930" cy="390845"/>
          </a:xfrm>
          <a:prstGeom prst="rect">
            <a:avLst/>
          </a:prstGeom>
          <a:solidFill>
            <a:schemeClr val="bg1">
              <a:alpha val="86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accent2"/>
                </a:solidFill>
                <a:latin typeface="+mj-lt"/>
                <a:ea typeface="Cambria" panose="02040503050406030204" pitchFamily="18" charset="0"/>
              </a:rPr>
              <a:t>DRAM Row</a:t>
            </a:r>
            <a:endParaRPr lang="en-CH" sz="2400" b="1">
              <a:solidFill>
                <a:schemeClr val="accent2"/>
              </a:solidFill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26" name="Düz Ok Bağlayıcısı 25">
            <a:extLst>
              <a:ext uri="{FF2B5EF4-FFF2-40B4-BE49-F238E27FC236}">
                <a16:creationId xmlns:a16="http://schemas.microsoft.com/office/drawing/2014/main" id="{9367CE15-A645-98CF-0BBD-12C65B02AAC9}"/>
              </a:ext>
            </a:extLst>
          </p:cNvPr>
          <p:cNvCxnSpPr>
            <a:cxnSpLocks/>
          </p:cNvCxnSpPr>
          <p:nvPr/>
        </p:nvCxnSpPr>
        <p:spPr>
          <a:xfrm flipV="1">
            <a:off x="6904873" y="3267992"/>
            <a:ext cx="223421" cy="19562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F0682DBE-0D9D-4BB0-710D-9042498FB9B6}"/>
              </a:ext>
            </a:extLst>
          </p:cNvPr>
          <p:cNvSpPr txBox="1"/>
          <p:nvPr/>
        </p:nvSpPr>
        <p:spPr>
          <a:xfrm>
            <a:off x="7006693" y="3002346"/>
            <a:ext cx="1610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+mj-lt"/>
                <a:ea typeface="Cambria" panose="02040503050406030204" pitchFamily="18" charset="0"/>
              </a:rPr>
              <a:t>DRAM Cell</a:t>
            </a:r>
          </a:p>
        </p:txBody>
      </p:sp>
      <p:grpSp>
        <p:nvGrpSpPr>
          <p:cNvPr id="172" name="Grup 171">
            <a:extLst>
              <a:ext uri="{FF2B5EF4-FFF2-40B4-BE49-F238E27FC236}">
                <a16:creationId xmlns:a16="http://schemas.microsoft.com/office/drawing/2014/main" id="{640241D0-57EF-F860-884E-D6FF3F1A0E09}"/>
              </a:ext>
            </a:extLst>
          </p:cNvPr>
          <p:cNvGrpSpPr/>
          <p:nvPr/>
        </p:nvGrpSpPr>
        <p:grpSpPr>
          <a:xfrm>
            <a:off x="6562161" y="3732269"/>
            <a:ext cx="2003700" cy="542958"/>
            <a:chOff x="6210475" y="4728339"/>
            <a:chExt cx="2003700" cy="542958"/>
          </a:xfrm>
        </p:grpSpPr>
        <p:sp>
          <p:nvSpPr>
            <p:cNvPr id="173" name="Dikdörtgen 256">
              <a:extLst>
                <a:ext uri="{FF2B5EF4-FFF2-40B4-BE49-F238E27FC236}">
                  <a16:creationId xmlns:a16="http://schemas.microsoft.com/office/drawing/2014/main" id="{ACA5A6AE-13B2-F766-A813-59EBA3EB1A71}"/>
                </a:ext>
              </a:extLst>
            </p:cNvPr>
            <p:cNvSpPr/>
            <p:nvPr/>
          </p:nvSpPr>
          <p:spPr>
            <a:xfrm>
              <a:off x="6229418" y="4780769"/>
              <a:ext cx="1965815" cy="490528"/>
            </a:xfrm>
            <a:prstGeom prst="roundRect">
              <a:avLst/>
            </a:prstGeom>
            <a:solidFill>
              <a:schemeClr val="bg1">
                <a:alpha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74" name="Düz Bağlayıcı 440">
              <a:extLst>
                <a:ext uri="{FF2B5EF4-FFF2-40B4-BE49-F238E27FC236}">
                  <a16:creationId xmlns:a16="http://schemas.microsoft.com/office/drawing/2014/main" id="{BB429CF3-7324-B8A5-1880-B9D356EB10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0475" y="5056828"/>
              <a:ext cx="2003700" cy="0"/>
            </a:xfrm>
            <a:prstGeom prst="line">
              <a:avLst/>
            </a:prstGeom>
            <a:ln w="76200" cap="rnd">
              <a:solidFill>
                <a:srgbClr val="2F559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Metin kutusu 174">
              <a:extLst>
                <a:ext uri="{FF2B5EF4-FFF2-40B4-BE49-F238E27FC236}">
                  <a16:creationId xmlns:a16="http://schemas.microsoft.com/office/drawing/2014/main" id="{2D79B3D6-1C6E-7F9B-C65F-4846791F29FF}"/>
                </a:ext>
              </a:extLst>
            </p:cNvPr>
            <p:cNvSpPr txBox="1"/>
            <p:nvPr/>
          </p:nvSpPr>
          <p:spPr>
            <a:xfrm>
              <a:off x="6630226" y="4728339"/>
              <a:ext cx="11037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err="1">
                  <a:solidFill>
                    <a:srgbClr val="2F5597"/>
                  </a:solidFill>
                  <a:latin typeface="+mj-lt"/>
                  <a:ea typeface="Cambria" panose="02040503050406030204" pitchFamily="18" charset="0"/>
                </a:rPr>
                <a:t>Wordline</a:t>
              </a:r>
              <a:endParaRPr lang="en-US" b="1">
                <a:solidFill>
                  <a:srgbClr val="2F5597"/>
                </a:solidFill>
                <a:latin typeface="+mj-lt"/>
                <a:ea typeface="Cambria" panose="02040503050406030204" pitchFamily="18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B4F4022-7028-8D2B-67FD-758274B289FD}"/>
              </a:ext>
            </a:extLst>
          </p:cNvPr>
          <p:cNvGrpSpPr/>
          <p:nvPr/>
        </p:nvGrpSpPr>
        <p:grpSpPr>
          <a:xfrm>
            <a:off x="6541345" y="5165898"/>
            <a:ext cx="2011889" cy="518520"/>
            <a:chOff x="6541345" y="5165898"/>
            <a:chExt cx="2011889" cy="518520"/>
          </a:xfrm>
        </p:grpSpPr>
        <p:sp>
          <p:nvSpPr>
            <p:cNvPr id="190" name="Dikdörtgen 256">
              <a:extLst>
                <a:ext uri="{FF2B5EF4-FFF2-40B4-BE49-F238E27FC236}">
                  <a16:creationId xmlns:a16="http://schemas.microsoft.com/office/drawing/2014/main" id="{D1872692-6DDC-5936-70D7-11C05102A8E1}"/>
                </a:ext>
              </a:extLst>
            </p:cNvPr>
            <p:cNvSpPr/>
            <p:nvPr/>
          </p:nvSpPr>
          <p:spPr>
            <a:xfrm>
              <a:off x="6541345" y="5165898"/>
              <a:ext cx="2011889" cy="518520"/>
            </a:xfrm>
            <a:prstGeom prst="roundRect">
              <a:avLst/>
            </a:prstGeom>
            <a:solidFill>
              <a:schemeClr val="accent1">
                <a:lumMod val="75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23" name="Metin kutusu 64">
              <a:extLst>
                <a:ext uri="{FF2B5EF4-FFF2-40B4-BE49-F238E27FC236}">
                  <a16:creationId xmlns:a16="http://schemas.microsoft.com/office/drawing/2014/main" id="{7C5D233F-9E83-7116-2101-2546353CECBE}"/>
                </a:ext>
              </a:extLst>
            </p:cNvPr>
            <p:cNvSpPr txBox="1"/>
            <p:nvPr/>
          </p:nvSpPr>
          <p:spPr>
            <a:xfrm>
              <a:off x="6597768" y="5186326"/>
              <a:ext cx="19491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Sense Amps.</a:t>
              </a:r>
              <a:endParaRPr lang="en-US" sz="32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C249E66-2957-65FB-7FA6-DAC9D1AEBE9E}"/>
              </a:ext>
            </a:extLst>
          </p:cNvPr>
          <p:cNvGrpSpPr/>
          <p:nvPr/>
        </p:nvGrpSpPr>
        <p:grpSpPr>
          <a:xfrm>
            <a:off x="329369" y="1823723"/>
            <a:ext cx="2520000" cy="4425910"/>
            <a:chOff x="329369" y="1823723"/>
            <a:chExt cx="2520000" cy="4425910"/>
          </a:xfrm>
        </p:grpSpPr>
        <p:sp>
          <p:nvSpPr>
            <p:cNvPr id="65" name="Metin kutusu 64">
              <a:extLst>
                <a:ext uri="{FF2B5EF4-FFF2-40B4-BE49-F238E27FC236}">
                  <a16:creationId xmlns:a16="http://schemas.microsoft.com/office/drawing/2014/main" id="{CF10031C-EE99-EDA2-A03D-FD3E6EB658A6}"/>
                </a:ext>
              </a:extLst>
            </p:cNvPr>
            <p:cNvSpPr txBox="1"/>
            <p:nvPr/>
          </p:nvSpPr>
          <p:spPr>
            <a:xfrm>
              <a:off x="354906" y="5787968"/>
              <a:ext cx="24626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>
                      <a:lumMod val="50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DRAM Chip</a:t>
              </a:r>
              <a:endParaRPr lang="en-US" sz="3200" b="1" dirty="0">
                <a:solidFill>
                  <a:schemeClr val="bg1">
                    <a:lumMod val="50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9B5702-56E0-FB08-C821-11DFC225BE4B}"/>
                </a:ext>
              </a:extLst>
            </p:cNvPr>
            <p:cNvCxnSpPr>
              <a:cxnSpLocks/>
            </p:cNvCxnSpPr>
            <p:nvPr/>
          </p:nvCxnSpPr>
          <p:spPr>
            <a:xfrm>
              <a:off x="2741370" y="2039956"/>
              <a:ext cx="76169" cy="977272"/>
            </a:xfrm>
            <a:prstGeom prst="line">
              <a:avLst/>
            </a:prstGeom>
            <a:ln w="38100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47241F0-4AED-D21F-9B49-63B06D2BD6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906" y="2032195"/>
              <a:ext cx="1824109" cy="995551"/>
            </a:xfrm>
            <a:prstGeom prst="line">
              <a:avLst/>
            </a:prstGeom>
            <a:ln w="38100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89B4BEC-EF02-97CB-9CCB-A8DD8D8ED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76047" y="1823723"/>
              <a:ext cx="685800" cy="685800"/>
            </a:xfrm>
            <a:prstGeom prst="rect">
              <a:avLst/>
            </a:prstGeom>
          </p:spPr>
        </p:pic>
        <p:sp>
          <p:nvSpPr>
            <p:cNvPr id="42" name="Dikdörtgen 234">
              <a:extLst>
                <a:ext uri="{FF2B5EF4-FFF2-40B4-BE49-F238E27FC236}">
                  <a16:creationId xmlns:a16="http://schemas.microsoft.com/office/drawing/2014/main" id="{F7405AC4-7CE6-9928-01FD-F8E039A89C72}"/>
                </a:ext>
              </a:extLst>
            </p:cNvPr>
            <p:cNvSpPr/>
            <p:nvPr/>
          </p:nvSpPr>
          <p:spPr>
            <a:xfrm rot="16200000">
              <a:off x="225127" y="3122460"/>
              <a:ext cx="2728484" cy="2520000"/>
            </a:xfrm>
            <a:prstGeom prst="roundRect">
              <a:avLst>
                <a:gd name="adj" fmla="val 2984"/>
              </a:avLst>
            </a:prstGeom>
            <a:solidFill>
              <a:schemeClr val="bg1">
                <a:lumMod val="75000"/>
                <a:alpha val="52000"/>
              </a:schemeClr>
            </a:solidFill>
            <a:ln w="38100">
              <a:solidFill>
                <a:schemeClr val="tx2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0F60E82D-63B4-2CAE-2AAC-2A5DEB2B3329}"/>
                </a:ext>
              </a:extLst>
            </p:cNvPr>
            <p:cNvSpPr txBox="1"/>
            <p:nvPr/>
          </p:nvSpPr>
          <p:spPr>
            <a:xfrm>
              <a:off x="1904287" y="4936323"/>
              <a:ext cx="303756" cy="390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3200"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…</a:t>
              </a:r>
              <a:endParaRPr lang="en-US"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44" name="Metin kutusu 43">
              <a:extLst>
                <a:ext uri="{FF2B5EF4-FFF2-40B4-BE49-F238E27FC236}">
                  <a16:creationId xmlns:a16="http://schemas.microsoft.com/office/drawing/2014/main" id="{39A7846B-FE96-DC63-2006-8222F3DF56B1}"/>
                </a:ext>
              </a:extLst>
            </p:cNvPr>
            <p:cNvSpPr txBox="1"/>
            <p:nvPr/>
          </p:nvSpPr>
          <p:spPr>
            <a:xfrm>
              <a:off x="1895983" y="3494342"/>
              <a:ext cx="303756" cy="390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3200"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…</a:t>
              </a:r>
              <a:endParaRPr lang="en-US"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45" name="Düz Bağlayıcı 44">
              <a:extLst>
                <a:ext uri="{FF2B5EF4-FFF2-40B4-BE49-F238E27FC236}">
                  <a16:creationId xmlns:a16="http://schemas.microsoft.com/office/drawing/2014/main" id="{3A61DC6D-7CE6-CF23-F5EB-16865031FCA8}"/>
                </a:ext>
              </a:extLst>
            </p:cNvPr>
            <p:cNvCxnSpPr>
              <a:cxnSpLocks/>
              <a:stCxn id="69" idx="2"/>
              <a:endCxn id="42" idx="2"/>
            </p:cNvCxnSpPr>
            <p:nvPr/>
          </p:nvCxnSpPr>
          <p:spPr>
            <a:xfrm flipV="1">
              <a:off x="411459" y="4382460"/>
              <a:ext cx="2437910" cy="9665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Düz Bağlayıcı 60">
              <a:extLst>
                <a:ext uri="{FF2B5EF4-FFF2-40B4-BE49-F238E27FC236}">
                  <a16:creationId xmlns:a16="http://schemas.microsoft.com/office/drawing/2014/main" id="{3534DA10-593B-D0A8-3FA4-DFD8DBE8CD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3457" y="4588706"/>
              <a:ext cx="1" cy="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Düz Bağlayıcı 61">
              <a:extLst>
                <a:ext uri="{FF2B5EF4-FFF2-40B4-BE49-F238E27FC236}">
                  <a16:creationId xmlns:a16="http://schemas.microsoft.com/office/drawing/2014/main" id="{BE6991CB-8884-2D3A-0836-B851B31EDE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41381" y="4588706"/>
              <a:ext cx="1" cy="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Düz Bağlayıcı 440">
              <a:extLst>
                <a:ext uri="{FF2B5EF4-FFF2-40B4-BE49-F238E27FC236}">
                  <a16:creationId xmlns:a16="http://schemas.microsoft.com/office/drawing/2014/main" id="{A41B764F-895A-4B41-04C4-9C3E4F59F4C1}"/>
                </a:ext>
              </a:extLst>
            </p:cNvPr>
            <p:cNvCxnSpPr>
              <a:cxnSpLocks/>
              <a:stCxn id="101" idx="1"/>
              <a:endCxn id="104" idx="3"/>
            </p:cNvCxnSpPr>
            <p:nvPr/>
          </p:nvCxnSpPr>
          <p:spPr>
            <a:xfrm>
              <a:off x="1112728" y="4243157"/>
              <a:ext cx="1629" cy="299160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Düz Bağlayıcı 440">
              <a:extLst>
                <a:ext uri="{FF2B5EF4-FFF2-40B4-BE49-F238E27FC236}">
                  <a16:creationId xmlns:a16="http://schemas.microsoft.com/office/drawing/2014/main" id="{DF0A1150-0E2C-CBC0-CAD0-9A22394442B2}"/>
                </a:ext>
              </a:extLst>
            </p:cNvPr>
            <p:cNvCxnSpPr>
              <a:cxnSpLocks/>
              <a:stCxn id="106" idx="1"/>
              <a:endCxn id="107" idx="3"/>
            </p:cNvCxnSpPr>
            <p:nvPr/>
          </p:nvCxnSpPr>
          <p:spPr>
            <a:xfrm>
              <a:off x="1620698" y="4243157"/>
              <a:ext cx="463" cy="299160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Düz Bağlayıcı 440">
              <a:extLst>
                <a:ext uri="{FF2B5EF4-FFF2-40B4-BE49-F238E27FC236}">
                  <a16:creationId xmlns:a16="http://schemas.microsoft.com/office/drawing/2014/main" id="{E17EB2AC-EB49-60AB-4066-40EA0F990142}"/>
                </a:ext>
              </a:extLst>
            </p:cNvPr>
            <p:cNvCxnSpPr>
              <a:cxnSpLocks/>
              <a:stCxn id="71" idx="1"/>
              <a:endCxn id="81" idx="3"/>
            </p:cNvCxnSpPr>
            <p:nvPr/>
          </p:nvCxnSpPr>
          <p:spPr>
            <a:xfrm>
              <a:off x="2492706" y="3121850"/>
              <a:ext cx="1" cy="1420467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Dikdörtgen 235">
              <a:extLst>
                <a:ext uri="{FF2B5EF4-FFF2-40B4-BE49-F238E27FC236}">
                  <a16:creationId xmlns:a16="http://schemas.microsoft.com/office/drawing/2014/main" id="{2174FEBA-E3B0-BFB5-00F1-C420C9CE1C9D}"/>
                </a:ext>
              </a:extLst>
            </p:cNvPr>
            <p:cNvSpPr/>
            <p:nvPr/>
          </p:nvSpPr>
          <p:spPr>
            <a:xfrm rot="5400000">
              <a:off x="-649998" y="4176727"/>
              <a:ext cx="2553707" cy="430794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grpSp>
          <p:nvGrpSpPr>
            <p:cNvPr id="70" name="Group 482">
              <a:extLst>
                <a:ext uri="{FF2B5EF4-FFF2-40B4-BE49-F238E27FC236}">
                  <a16:creationId xmlns:a16="http://schemas.microsoft.com/office/drawing/2014/main" id="{4A55648C-2668-FA25-BDF7-AD1BF096DE97}"/>
                </a:ext>
              </a:extLst>
            </p:cNvPr>
            <p:cNvGrpSpPr/>
            <p:nvPr/>
          </p:nvGrpSpPr>
          <p:grpSpPr>
            <a:xfrm>
              <a:off x="2315209" y="3121849"/>
              <a:ext cx="354995" cy="2541774"/>
              <a:chOff x="2607923" y="602081"/>
              <a:chExt cx="354995" cy="2541774"/>
            </a:xfrm>
          </p:grpSpPr>
          <p:sp>
            <p:nvSpPr>
              <p:cNvPr id="71" name="Dikdörtgen 253">
                <a:extLst>
                  <a:ext uri="{FF2B5EF4-FFF2-40B4-BE49-F238E27FC236}">
                    <a16:creationId xmlns:a16="http://schemas.microsoft.com/office/drawing/2014/main" id="{B4877F78-E008-FB65-B400-2A621F513547}"/>
                  </a:ext>
                </a:extLst>
              </p:cNvPr>
              <p:cNvSpPr/>
              <p:nvPr/>
            </p:nvSpPr>
            <p:spPr>
              <a:xfrm rot="5400000">
                <a:off x="2224766" y="985238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81" name="Dikdörtgen 256">
                <a:extLst>
                  <a:ext uri="{FF2B5EF4-FFF2-40B4-BE49-F238E27FC236}">
                    <a16:creationId xmlns:a16="http://schemas.microsoft.com/office/drawing/2014/main" id="{F779B9F9-B405-532C-7B28-083E4AB9EA92}"/>
                  </a:ext>
                </a:extLst>
              </p:cNvPr>
              <p:cNvSpPr/>
              <p:nvPr/>
            </p:nvSpPr>
            <p:spPr>
              <a:xfrm rot="16200000">
                <a:off x="2224767" y="2405705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grpSp>
          <p:nvGrpSpPr>
            <p:cNvPr id="100" name="Group 480">
              <a:extLst>
                <a:ext uri="{FF2B5EF4-FFF2-40B4-BE49-F238E27FC236}">
                  <a16:creationId xmlns:a16="http://schemas.microsoft.com/office/drawing/2014/main" id="{00698B2E-B056-9508-4D85-A6A8586F2E1E}"/>
                </a:ext>
              </a:extLst>
            </p:cNvPr>
            <p:cNvGrpSpPr/>
            <p:nvPr/>
          </p:nvGrpSpPr>
          <p:grpSpPr>
            <a:xfrm>
              <a:off x="935231" y="3121849"/>
              <a:ext cx="356624" cy="2541774"/>
              <a:chOff x="1227945" y="602081"/>
              <a:chExt cx="356624" cy="2541774"/>
            </a:xfrm>
          </p:grpSpPr>
          <p:sp>
            <p:nvSpPr>
              <p:cNvPr id="101" name="Dikdörtgen 256">
                <a:extLst>
                  <a:ext uri="{FF2B5EF4-FFF2-40B4-BE49-F238E27FC236}">
                    <a16:creationId xmlns:a16="http://schemas.microsoft.com/office/drawing/2014/main" id="{049AB59B-8D8D-480D-5D30-CA3CB356FA17}"/>
                  </a:ext>
                </a:extLst>
              </p:cNvPr>
              <p:cNvSpPr/>
              <p:nvPr/>
            </p:nvSpPr>
            <p:spPr>
              <a:xfrm rot="16200000">
                <a:off x="844788" y="985238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104" name="Dikdörtgen 256">
                <a:extLst>
                  <a:ext uri="{FF2B5EF4-FFF2-40B4-BE49-F238E27FC236}">
                    <a16:creationId xmlns:a16="http://schemas.microsoft.com/office/drawing/2014/main" id="{20BED7BB-45FF-7447-99C1-382F927BC82E}"/>
                  </a:ext>
                </a:extLst>
              </p:cNvPr>
              <p:cNvSpPr/>
              <p:nvPr/>
            </p:nvSpPr>
            <p:spPr>
              <a:xfrm rot="16200000">
                <a:off x="846418" y="2405705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grpSp>
          <p:nvGrpSpPr>
            <p:cNvPr id="105" name="Group 481">
              <a:extLst>
                <a:ext uri="{FF2B5EF4-FFF2-40B4-BE49-F238E27FC236}">
                  <a16:creationId xmlns:a16="http://schemas.microsoft.com/office/drawing/2014/main" id="{8E45123B-8ECF-D77F-1728-888D495ABA26}"/>
                </a:ext>
              </a:extLst>
            </p:cNvPr>
            <p:cNvGrpSpPr/>
            <p:nvPr/>
          </p:nvGrpSpPr>
          <p:grpSpPr>
            <a:xfrm>
              <a:off x="1443201" y="3121849"/>
              <a:ext cx="355458" cy="2541774"/>
              <a:chOff x="1735915" y="602081"/>
              <a:chExt cx="355458" cy="2541774"/>
            </a:xfrm>
          </p:grpSpPr>
          <p:sp>
            <p:nvSpPr>
              <p:cNvPr id="106" name="Dikdörtgen 256">
                <a:extLst>
                  <a:ext uri="{FF2B5EF4-FFF2-40B4-BE49-F238E27FC236}">
                    <a16:creationId xmlns:a16="http://schemas.microsoft.com/office/drawing/2014/main" id="{337BC5D1-9E9E-0406-FFEA-393BDF6A5219}"/>
                  </a:ext>
                </a:extLst>
              </p:cNvPr>
              <p:cNvSpPr/>
              <p:nvPr/>
            </p:nvSpPr>
            <p:spPr>
              <a:xfrm rot="16200000">
                <a:off x="1352758" y="985238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107" name="Dikdörtgen 256">
                <a:extLst>
                  <a:ext uri="{FF2B5EF4-FFF2-40B4-BE49-F238E27FC236}">
                    <a16:creationId xmlns:a16="http://schemas.microsoft.com/office/drawing/2014/main" id="{4047B8A0-56B7-D1D1-A139-16B5680B9EBF}"/>
                  </a:ext>
                </a:extLst>
              </p:cNvPr>
              <p:cNvSpPr/>
              <p:nvPr/>
            </p:nvSpPr>
            <p:spPr>
              <a:xfrm rot="16200000">
                <a:off x="1353222" y="2405705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6" name="Metin kutusu 64">
              <a:extLst>
                <a:ext uri="{FF2B5EF4-FFF2-40B4-BE49-F238E27FC236}">
                  <a16:creationId xmlns:a16="http://schemas.microsoft.com/office/drawing/2014/main" id="{F5276E77-70FB-46C3-A0C2-8215177C1EA8}"/>
                </a:ext>
              </a:extLst>
            </p:cNvPr>
            <p:cNvSpPr txBox="1"/>
            <p:nvPr/>
          </p:nvSpPr>
          <p:spPr>
            <a:xfrm rot="5400000">
              <a:off x="1955865" y="3455284"/>
              <a:ext cx="10904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Bank</a:t>
              </a:r>
              <a:endParaRPr lang="en-US" sz="3200" dirty="0"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40" name="Metin kutusu 64">
              <a:extLst>
                <a:ext uri="{FF2B5EF4-FFF2-40B4-BE49-F238E27FC236}">
                  <a16:creationId xmlns:a16="http://schemas.microsoft.com/office/drawing/2014/main" id="{452B2D29-24A2-9802-7244-540688846FE7}"/>
                </a:ext>
              </a:extLst>
            </p:cNvPr>
            <p:cNvSpPr txBox="1"/>
            <p:nvPr/>
          </p:nvSpPr>
          <p:spPr>
            <a:xfrm rot="5400000">
              <a:off x="-652394" y="4172301"/>
              <a:ext cx="25625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Chip I/O</a:t>
              </a:r>
              <a:endParaRPr lang="en-US" sz="32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2E4E85A-E7B0-4DC5-1566-71DFE1EE2FF6}"/>
              </a:ext>
            </a:extLst>
          </p:cNvPr>
          <p:cNvGrpSpPr/>
          <p:nvPr/>
        </p:nvGrpSpPr>
        <p:grpSpPr>
          <a:xfrm>
            <a:off x="2641167" y="2984437"/>
            <a:ext cx="2783771" cy="3269998"/>
            <a:chOff x="2641167" y="2984437"/>
            <a:chExt cx="2783771" cy="3269998"/>
          </a:xfrm>
        </p:grpSpPr>
        <p:cxnSp>
          <p:nvCxnSpPr>
            <p:cNvPr id="83" name="Düz Bağlayıcı 226">
              <a:extLst>
                <a:ext uri="{FF2B5EF4-FFF2-40B4-BE49-F238E27FC236}">
                  <a16:creationId xmlns:a16="http://schemas.microsoft.com/office/drawing/2014/main" id="{EB00634A-52C7-CFEA-6539-6A7E25AA88B0}"/>
                </a:ext>
              </a:extLst>
            </p:cNvPr>
            <p:cNvCxnSpPr>
              <a:cxnSpLocks/>
            </p:cNvCxnSpPr>
            <p:nvPr/>
          </p:nvCxnSpPr>
          <p:spPr>
            <a:xfrm>
              <a:off x="2641168" y="4189087"/>
              <a:ext cx="753482" cy="1473973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Düz Bağlayıcı 226">
              <a:extLst>
                <a:ext uri="{FF2B5EF4-FFF2-40B4-BE49-F238E27FC236}">
                  <a16:creationId xmlns:a16="http://schemas.microsoft.com/office/drawing/2014/main" id="{EB97C358-BB26-313C-14FB-B903B9B7A7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1167" y="2984437"/>
              <a:ext cx="791433" cy="109911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B9A4C38-F56D-A7CF-2BE6-A710B91F5539}"/>
                </a:ext>
              </a:extLst>
            </p:cNvPr>
            <p:cNvGrpSpPr/>
            <p:nvPr/>
          </p:nvGrpSpPr>
          <p:grpSpPr>
            <a:xfrm>
              <a:off x="3388356" y="3020308"/>
              <a:ext cx="2036582" cy="3234127"/>
              <a:chOff x="3388356" y="2963158"/>
              <a:chExt cx="2036582" cy="3234127"/>
            </a:xfrm>
          </p:grpSpPr>
          <p:sp>
            <p:nvSpPr>
              <p:cNvPr id="82" name="Metin kutusu 599">
                <a:extLst>
                  <a:ext uri="{FF2B5EF4-FFF2-40B4-BE49-F238E27FC236}">
                    <a16:creationId xmlns:a16="http://schemas.microsoft.com/office/drawing/2014/main" id="{14D235D7-8A21-1DB6-F033-2E56F13CFBD5}"/>
                  </a:ext>
                </a:extLst>
              </p:cNvPr>
              <p:cNvSpPr txBox="1"/>
              <p:nvPr/>
            </p:nvSpPr>
            <p:spPr>
              <a:xfrm>
                <a:off x="3394276" y="5735620"/>
                <a:ext cx="19728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accent5">
                        <a:lumMod val="7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DRAM Bank</a:t>
                </a:r>
                <a:endParaRPr lang="en-US" sz="3200" b="1" dirty="0">
                  <a:solidFill>
                    <a:schemeClr val="accent5">
                      <a:lumMod val="7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39" name="Dikdörtgen 253">
                <a:extLst>
                  <a:ext uri="{FF2B5EF4-FFF2-40B4-BE49-F238E27FC236}">
                    <a16:creationId xmlns:a16="http://schemas.microsoft.com/office/drawing/2014/main" id="{8D95083B-2070-E8B8-7B45-45C7BACB9CA1}"/>
                  </a:ext>
                </a:extLst>
              </p:cNvPr>
              <p:cNvSpPr/>
              <p:nvPr/>
            </p:nvSpPr>
            <p:spPr>
              <a:xfrm rot="16200000">
                <a:off x="3041910" y="3309604"/>
                <a:ext cx="2729473" cy="2036582"/>
              </a:xfrm>
              <a:prstGeom prst="roundRect">
                <a:avLst>
                  <a:gd name="adj" fmla="val 2921"/>
                </a:avLst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85" name="Dikdörtgen 251">
                <a:extLst>
                  <a:ext uri="{FF2B5EF4-FFF2-40B4-BE49-F238E27FC236}">
                    <a16:creationId xmlns:a16="http://schemas.microsoft.com/office/drawing/2014/main" id="{E161104A-3027-18A3-8FDD-47069390F801}"/>
                  </a:ext>
                </a:extLst>
              </p:cNvPr>
              <p:cNvSpPr/>
              <p:nvPr/>
            </p:nvSpPr>
            <p:spPr>
              <a:xfrm>
                <a:off x="3459015" y="3057404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Subarray</a:t>
                </a:r>
                <a:r>
                  <a:rPr lang="en-US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19" name="Dikdörtgen 251">
                <a:extLst>
                  <a:ext uri="{FF2B5EF4-FFF2-40B4-BE49-F238E27FC236}">
                    <a16:creationId xmlns:a16="http://schemas.microsoft.com/office/drawing/2014/main" id="{0CF280D8-0A65-F650-F45E-9D3939911AC9}"/>
                  </a:ext>
                </a:extLst>
              </p:cNvPr>
              <p:cNvSpPr/>
              <p:nvPr/>
            </p:nvSpPr>
            <p:spPr>
              <a:xfrm>
                <a:off x="3459015" y="3531492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21" name="Dikdörtgen 251">
                <a:extLst>
                  <a:ext uri="{FF2B5EF4-FFF2-40B4-BE49-F238E27FC236}">
                    <a16:creationId xmlns:a16="http://schemas.microsoft.com/office/drawing/2014/main" id="{FA25585E-16A3-2E8E-71A7-5CA51372A84A}"/>
                  </a:ext>
                </a:extLst>
              </p:cNvPr>
              <p:cNvSpPr/>
              <p:nvPr/>
            </p:nvSpPr>
            <p:spPr>
              <a:xfrm>
                <a:off x="3459015" y="5220791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31" name="Dikdörtgen 251">
                <a:extLst>
                  <a:ext uri="{FF2B5EF4-FFF2-40B4-BE49-F238E27FC236}">
                    <a16:creationId xmlns:a16="http://schemas.microsoft.com/office/drawing/2014/main" id="{4657449E-5CE8-C447-AD2C-E9D0EFC66A48}"/>
                  </a:ext>
                </a:extLst>
              </p:cNvPr>
              <p:cNvSpPr/>
              <p:nvPr/>
            </p:nvSpPr>
            <p:spPr>
              <a:xfrm>
                <a:off x="3459015" y="4005579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32" name="Dikdörtgen 251">
                <a:extLst>
                  <a:ext uri="{FF2B5EF4-FFF2-40B4-BE49-F238E27FC236}">
                    <a16:creationId xmlns:a16="http://schemas.microsoft.com/office/drawing/2014/main" id="{3FD3D65D-DE98-8B94-1C45-4CEB840AA94C}"/>
                  </a:ext>
                </a:extLst>
              </p:cNvPr>
              <p:cNvSpPr/>
              <p:nvPr/>
            </p:nvSpPr>
            <p:spPr>
              <a:xfrm>
                <a:off x="3459015" y="4738998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</p:grpSp>
      </p:grpSp>
      <p:grpSp>
        <p:nvGrpSpPr>
          <p:cNvPr id="110" name="Grup 109">
            <a:extLst>
              <a:ext uri="{FF2B5EF4-FFF2-40B4-BE49-F238E27FC236}">
                <a16:creationId xmlns:a16="http://schemas.microsoft.com/office/drawing/2014/main" id="{DDB7AFBC-2C26-F187-FB04-60887EFA356D}"/>
              </a:ext>
            </a:extLst>
          </p:cNvPr>
          <p:cNvGrpSpPr/>
          <p:nvPr/>
        </p:nvGrpSpPr>
        <p:grpSpPr>
          <a:xfrm>
            <a:off x="3412911" y="3039392"/>
            <a:ext cx="2655908" cy="2605655"/>
            <a:chOff x="3335516" y="3102002"/>
            <a:chExt cx="2758258" cy="2590630"/>
          </a:xfrm>
        </p:grpSpPr>
        <p:cxnSp>
          <p:nvCxnSpPr>
            <p:cNvPr id="98" name="Düz Bağlayıcı 226">
              <a:extLst>
                <a:ext uri="{FF2B5EF4-FFF2-40B4-BE49-F238E27FC236}">
                  <a16:creationId xmlns:a16="http://schemas.microsoft.com/office/drawing/2014/main" id="{C613083A-A23F-A6D3-2776-F42BE81D14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24577" y="3102002"/>
              <a:ext cx="669197" cy="957104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Düz Bağlayıcı 226">
              <a:extLst>
                <a:ext uri="{FF2B5EF4-FFF2-40B4-BE49-F238E27FC236}">
                  <a16:creationId xmlns:a16="http://schemas.microsoft.com/office/drawing/2014/main" id="{984665E8-9673-EE8E-D66B-9281D42FF574}"/>
                </a:ext>
              </a:extLst>
            </p:cNvPr>
            <p:cNvCxnSpPr>
              <a:cxnSpLocks/>
            </p:cNvCxnSpPr>
            <p:nvPr/>
          </p:nvCxnSpPr>
          <p:spPr>
            <a:xfrm>
              <a:off x="5413077" y="4591593"/>
              <a:ext cx="643861" cy="1101039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Dikdörtgen 253">
              <a:extLst>
                <a:ext uri="{FF2B5EF4-FFF2-40B4-BE49-F238E27FC236}">
                  <a16:creationId xmlns:a16="http://schemas.microsoft.com/office/drawing/2014/main" id="{4F394C0F-C096-4886-ADD4-9B7099DB9081}"/>
                </a:ext>
              </a:extLst>
            </p:cNvPr>
            <p:cNvSpPr/>
            <p:nvPr/>
          </p:nvSpPr>
          <p:spPr>
            <a:xfrm rot="16200000">
              <a:off x="4099543" y="3301927"/>
              <a:ext cx="518791" cy="2046845"/>
            </a:xfrm>
            <a:prstGeom prst="roundRect">
              <a:avLst>
                <a:gd name="adj" fmla="val 2921"/>
              </a:avLst>
            </a:prstGeom>
            <a:solidFill>
              <a:schemeClr val="accent2">
                <a:lumMod val="20000"/>
                <a:lumOff val="80000"/>
                <a:alpha val="57000"/>
              </a:schemeClr>
            </a:solidFill>
            <a:ln w="3810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417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84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9671FF-2549-49F2-C1C0-AD8E1467B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j-cs"/>
              </a:rPr>
              <a:t>DRAM Operation</a:t>
            </a:r>
            <a:endParaRPr lang="en-US"/>
          </a:p>
        </p:txBody>
      </p:sp>
      <p:grpSp>
        <p:nvGrpSpPr>
          <p:cNvPr id="84" name="Grup 83">
            <a:extLst>
              <a:ext uri="{FF2B5EF4-FFF2-40B4-BE49-F238E27FC236}">
                <a16:creationId xmlns:a16="http://schemas.microsoft.com/office/drawing/2014/main" id="{6AF6C778-1F01-D0FB-CB57-BBD582620018}"/>
              </a:ext>
            </a:extLst>
          </p:cNvPr>
          <p:cNvGrpSpPr/>
          <p:nvPr/>
        </p:nvGrpSpPr>
        <p:grpSpPr>
          <a:xfrm>
            <a:off x="1369140" y="1911149"/>
            <a:ext cx="2577894" cy="2997201"/>
            <a:chOff x="979581" y="1289049"/>
            <a:chExt cx="2224416" cy="2488823"/>
          </a:xfrm>
        </p:grpSpPr>
        <p:sp>
          <p:nvSpPr>
            <p:cNvPr id="42" name="Dikdörtgen 251">
              <a:extLst>
                <a:ext uri="{FF2B5EF4-FFF2-40B4-BE49-F238E27FC236}">
                  <a16:creationId xmlns:a16="http://schemas.microsoft.com/office/drawing/2014/main" id="{807B6263-AE1D-6512-A910-E02D1E990019}"/>
                </a:ext>
              </a:extLst>
            </p:cNvPr>
            <p:cNvSpPr/>
            <p:nvPr/>
          </p:nvSpPr>
          <p:spPr>
            <a:xfrm>
              <a:off x="979581" y="1289049"/>
              <a:ext cx="2224416" cy="2488823"/>
            </a:xfrm>
            <a:prstGeom prst="roundRect">
              <a:avLst>
                <a:gd name="adj" fmla="val 4605"/>
              </a:avLst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44" name="Düz Bağlayıcı 440">
              <a:extLst>
                <a:ext uri="{FF2B5EF4-FFF2-40B4-BE49-F238E27FC236}">
                  <a16:creationId xmlns:a16="http://schemas.microsoft.com/office/drawing/2014/main" id="{C8312A97-BCCC-78A4-B36C-EC0F4776EDE9}"/>
                </a:ext>
              </a:extLst>
            </p:cNvPr>
            <p:cNvCxnSpPr>
              <a:cxnSpLocks/>
              <a:stCxn id="62" idx="0"/>
            </p:cNvCxnSpPr>
            <p:nvPr/>
          </p:nvCxnSpPr>
          <p:spPr>
            <a:xfrm flipH="1">
              <a:off x="1805888" y="1483702"/>
              <a:ext cx="3138" cy="1764781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Düz Bağlayıcı 440">
              <a:extLst>
                <a:ext uri="{FF2B5EF4-FFF2-40B4-BE49-F238E27FC236}">
                  <a16:creationId xmlns:a16="http://schemas.microsoft.com/office/drawing/2014/main" id="{9DAFCBF2-3936-2AA0-9197-5DFD5A0B984D}"/>
                </a:ext>
              </a:extLst>
            </p:cNvPr>
            <p:cNvCxnSpPr>
              <a:cxnSpLocks/>
              <a:stCxn id="63" idx="4"/>
            </p:cNvCxnSpPr>
            <p:nvPr/>
          </p:nvCxnSpPr>
          <p:spPr>
            <a:xfrm>
              <a:off x="2308325" y="1813166"/>
              <a:ext cx="2814" cy="1435317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Düz Bağlayıcı 440">
              <a:extLst>
                <a:ext uri="{FF2B5EF4-FFF2-40B4-BE49-F238E27FC236}">
                  <a16:creationId xmlns:a16="http://schemas.microsoft.com/office/drawing/2014/main" id="{98B260AE-31F8-8924-6412-27B2A4B1ADFF}"/>
                </a:ext>
              </a:extLst>
            </p:cNvPr>
            <p:cNvCxnSpPr>
              <a:cxnSpLocks/>
              <a:stCxn id="66" idx="4"/>
            </p:cNvCxnSpPr>
            <p:nvPr/>
          </p:nvCxnSpPr>
          <p:spPr>
            <a:xfrm>
              <a:off x="2807625" y="1813166"/>
              <a:ext cx="8765" cy="1435317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Düz Bağlayıcı 440">
              <a:extLst>
                <a:ext uri="{FF2B5EF4-FFF2-40B4-BE49-F238E27FC236}">
                  <a16:creationId xmlns:a16="http://schemas.microsoft.com/office/drawing/2014/main" id="{0479E3A1-E5D9-91F4-DFD3-DEB56190342C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2090481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5CAB908-F22C-0406-6DD4-2713501E19E8}"/>
                </a:ext>
              </a:extLst>
            </p:cNvPr>
            <p:cNvSpPr/>
            <p:nvPr/>
          </p:nvSpPr>
          <p:spPr>
            <a:xfrm>
              <a:off x="1642929" y="1925748"/>
              <a:ext cx="332193" cy="32946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FE6F7B7-FE3E-FDDE-4AC2-41CC536748F2}"/>
                </a:ext>
              </a:extLst>
            </p:cNvPr>
            <p:cNvSpPr/>
            <p:nvPr/>
          </p:nvSpPr>
          <p:spPr>
            <a:xfrm>
              <a:off x="2142228" y="1925748"/>
              <a:ext cx="332193" cy="32946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5666899-C791-D873-49F9-9F5B00FF3943}"/>
                </a:ext>
              </a:extLst>
            </p:cNvPr>
            <p:cNvSpPr/>
            <p:nvPr/>
          </p:nvSpPr>
          <p:spPr>
            <a:xfrm>
              <a:off x="2641528" y="1925748"/>
              <a:ext cx="332193" cy="32946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57" name="Düz Bağlayıcı 440">
              <a:extLst>
                <a:ext uri="{FF2B5EF4-FFF2-40B4-BE49-F238E27FC236}">
                  <a16:creationId xmlns:a16="http://schemas.microsoft.com/office/drawing/2014/main" id="{B3CF0719-21EE-270F-9CD5-0F90CC0F21D0}"/>
                </a:ext>
              </a:extLst>
            </p:cNvPr>
            <p:cNvCxnSpPr>
              <a:cxnSpLocks/>
            </p:cNvCxnSpPr>
            <p:nvPr/>
          </p:nvCxnSpPr>
          <p:spPr>
            <a:xfrm>
              <a:off x="1809024" y="1400851"/>
              <a:ext cx="0" cy="329464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Düz Bağlayıcı 440">
              <a:extLst>
                <a:ext uri="{FF2B5EF4-FFF2-40B4-BE49-F238E27FC236}">
                  <a16:creationId xmlns:a16="http://schemas.microsoft.com/office/drawing/2014/main" id="{6C3CB21D-CA79-7883-E77D-7748E54CB7DD}"/>
                </a:ext>
              </a:extLst>
            </p:cNvPr>
            <p:cNvCxnSpPr>
              <a:cxnSpLocks/>
            </p:cNvCxnSpPr>
            <p:nvPr/>
          </p:nvCxnSpPr>
          <p:spPr>
            <a:xfrm>
              <a:off x="2308325" y="1400851"/>
              <a:ext cx="0" cy="329464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Düz Bağlayıcı 440">
              <a:extLst>
                <a:ext uri="{FF2B5EF4-FFF2-40B4-BE49-F238E27FC236}">
                  <a16:creationId xmlns:a16="http://schemas.microsoft.com/office/drawing/2014/main" id="{1EB605DF-0252-A7FD-ECBB-793C37119718}"/>
                </a:ext>
              </a:extLst>
            </p:cNvPr>
            <p:cNvCxnSpPr>
              <a:cxnSpLocks/>
            </p:cNvCxnSpPr>
            <p:nvPr/>
          </p:nvCxnSpPr>
          <p:spPr>
            <a:xfrm>
              <a:off x="2807625" y="1400851"/>
              <a:ext cx="0" cy="329464"/>
            </a:xfrm>
            <a:prstGeom prst="line">
              <a:avLst/>
            </a:prstGeom>
            <a:ln w="3810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Düz Bağlayıcı 440">
              <a:extLst>
                <a:ext uri="{FF2B5EF4-FFF2-40B4-BE49-F238E27FC236}">
                  <a16:creationId xmlns:a16="http://schemas.microsoft.com/office/drawing/2014/main" id="{48A255AD-1518-0E21-D7DF-EDB5E3DF3EBC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1648434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9CF3055-614A-79E8-6341-4F251F6955BF}"/>
                </a:ext>
              </a:extLst>
            </p:cNvPr>
            <p:cNvSpPr/>
            <p:nvPr/>
          </p:nvSpPr>
          <p:spPr>
            <a:xfrm>
              <a:off x="1642929" y="1483702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FB35C839-B6E3-D1B3-9D6A-D8A634C11CEE}"/>
                </a:ext>
              </a:extLst>
            </p:cNvPr>
            <p:cNvSpPr/>
            <p:nvPr/>
          </p:nvSpPr>
          <p:spPr>
            <a:xfrm>
              <a:off x="2142228" y="1483702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65" name="Düz Bağlayıcı 440">
              <a:extLst>
                <a:ext uri="{FF2B5EF4-FFF2-40B4-BE49-F238E27FC236}">
                  <a16:creationId xmlns:a16="http://schemas.microsoft.com/office/drawing/2014/main" id="{20CC6E53-F1CF-FF13-1584-A3F57BEA9059}"/>
                </a:ext>
              </a:extLst>
            </p:cNvPr>
            <p:cNvCxnSpPr>
              <a:cxnSpLocks/>
            </p:cNvCxnSpPr>
            <p:nvPr/>
          </p:nvCxnSpPr>
          <p:spPr>
            <a:xfrm>
              <a:off x="2807625" y="1400851"/>
              <a:ext cx="0" cy="329464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6AF863B-5A86-9A1F-8091-674B0936DD93}"/>
                </a:ext>
              </a:extLst>
            </p:cNvPr>
            <p:cNvSpPr/>
            <p:nvPr/>
          </p:nvSpPr>
          <p:spPr>
            <a:xfrm>
              <a:off x="2641528" y="1483702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70" name="Düz Bağlayıcı 440">
              <a:extLst>
                <a:ext uri="{FF2B5EF4-FFF2-40B4-BE49-F238E27FC236}">
                  <a16:creationId xmlns:a16="http://schemas.microsoft.com/office/drawing/2014/main" id="{69409F0F-A704-115E-FDC1-B80A398135C9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2532527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D4065A7-541F-C6E1-D99E-935090DF908F}"/>
                </a:ext>
              </a:extLst>
            </p:cNvPr>
            <p:cNvSpPr/>
            <p:nvPr/>
          </p:nvSpPr>
          <p:spPr>
            <a:xfrm>
              <a:off x="1642929" y="2367794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2601FD4-6351-016C-07A7-9B833A35159E}"/>
                </a:ext>
              </a:extLst>
            </p:cNvPr>
            <p:cNvSpPr/>
            <p:nvPr/>
          </p:nvSpPr>
          <p:spPr>
            <a:xfrm>
              <a:off x="2142228" y="2367794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60FBF4E-5DAF-0BDE-E521-E12C0AAD0FB4}"/>
                </a:ext>
              </a:extLst>
            </p:cNvPr>
            <p:cNvSpPr/>
            <p:nvPr/>
          </p:nvSpPr>
          <p:spPr>
            <a:xfrm>
              <a:off x="2641528" y="2367794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76" name="Düz Bağlayıcı 440">
              <a:extLst>
                <a:ext uri="{FF2B5EF4-FFF2-40B4-BE49-F238E27FC236}">
                  <a16:creationId xmlns:a16="http://schemas.microsoft.com/office/drawing/2014/main" id="{2F5A6A6C-F5A1-E6D6-086A-13BD5843228A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2974572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D224963-6EF1-01ED-8D61-52673786900A}"/>
                </a:ext>
              </a:extLst>
            </p:cNvPr>
            <p:cNvSpPr/>
            <p:nvPr/>
          </p:nvSpPr>
          <p:spPr>
            <a:xfrm>
              <a:off x="1642929" y="2809839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8782416-EC69-11C8-C4C0-56C5807170AC}"/>
                </a:ext>
              </a:extLst>
            </p:cNvPr>
            <p:cNvSpPr/>
            <p:nvPr/>
          </p:nvSpPr>
          <p:spPr>
            <a:xfrm>
              <a:off x="2142228" y="2809839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14C7BF9B-34E9-0914-47B4-00CED321FC08}"/>
                </a:ext>
              </a:extLst>
            </p:cNvPr>
            <p:cNvSpPr/>
            <p:nvPr/>
          </p:nvSpPr>
          <p:spPr>
            <a:xfrm>
              <a:off x="2641528" y="2809839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83" name="Dikdörtgen 256">
              <a:extLst>
                <a:ext uri="{FF2B5EF4-FFF2-40B4-BE49-F238E27FC236}">
                  <a16:creationId xmlns:a16="http://schemas.microsoft.com/office/drawing/2014/main" id="{BF421622-AE3E-F83A-2C6C-BBF50E8265D2}"/>
                </a:ext>
              </a:extLst>
            </p:cNvPr>
            <p:cNvSpPr/>
            <p:nvPr/>
          </p:nvSpPr>
          <p:spPr>
            <a:xfrm rot="5400000">
              <a:off x="280944" y="2199995"/>
              <a:ext cx="1890000" cy="332193"/>
            </a:xfrm>
            <a:prstGeom prst="roundRect">
              <a:avLst/>
            </a:prstGeom>
            <a:solidFill>
              <a:schemeClr val="accent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sp>
        <p:nvSpPr>
          <p:cNvPr id="85" name="TextBox 9">
            <a:extLst>
              <a:ext uri="{FF2B5EF4-FFF2-40B4-BE49-F238E27FC236}">
                <a16:creationId xmlns:a16="http://schemas.microsoft.com/office/drawing/2014/main" id="{C8C5F58F-334F-D965-7E69-9829E5CB967E}"/>
              </a:ext>
            </a:extLst>
          </p:cNvPr>
          <p:cNvSpPr txBox="1"/>
          <p:nvPr/>
        </p:nvSpPr>
        <p:spPr>
          <a:xfrm>
            <a:off x="1120260" y="1492941"/>
            <a:ext cx="3220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DRAM Subarray</a:t>
            </a:r>
          </a:p>
        </p:txBody>
      </p:sp>
      <p:sp>
        <p:nvSpPr>
          <p:cNvPr id="86" name="TextBox 6">
            <a:extLst>
              <a:ext uri="{FF2B5EF4-FFF2-40B4-BE49-F238E27FC236}">
                <a16:creationId xmlns:a16="http://schemas.microsoft.com/office/drawing/2014/main" id="{90788575-4D71-80DB-5602-2216A40355D5}"/>
              </a:ext>
            </a:extLst>
          </p:cNvPr>
          <p:cNvSpPr txBox="1"/>
          <p:nvPr/>
        </p:nvSpPr>
        <p:spPr>
          <a:xfrm>
            <a:off x="0" y="4253322"/>
            <a:ext cx="1370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Sense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4472C4">
                    <a:lumMod val="75000"/>
                  </a:srgbClr>
                </a:solidFill>
                <a:latin typeface="+mj-lt"/>
              </a:rPr>
              <a:t>Amplifiers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87" name="ACT_WL">
            <a:extLst>
              <a:ext uri="{FF2B5EF4-FFF2-40B4-BE49-F238E27FC236}">
                <a16:creationId xmlns:a16="http://schemas.microsoft.com/office/drawing/2014/main" id="{8A13D8BD-893F-9253-8E13-FDCA44A91A99}"/>
              </a:ext>
            </a:extLst>
          </p:cNvPr>
          <p:cNvCxnSpPr>
            <a:cxnSpLocks/>
          </p:cNvCxnSpPr>
          <p:nvPr/>
        </p:nvCxnSpPr>
        <p:spPr>
          <a:xfrm>
            <a:off x="1861448" y="2876284"/>
            <a:ext cx="1992371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88" name="ACT_BL">
            <a:extLst>
              <a:ext uri="{FF2B5EF4-FFF2-40B4-BE49-F238E27FC236}">
                <a16:creationId xmlns:a16="http://schemas.microsoft.com/office/drawing/2014/main" id="{CC3D247D-464D-C1C6-BB30-C75CEDC8886A}"/>
              </a:ext>
            </a:extLst>
          </p:cNvPr>
          <p:cNvGrpSpPr/>
          <p:nvPr/>
        </p:nvGrpSpPr>
        <p:grpSpPr>
          <a:xfrm>
            <a:off x="2332314" y="2002825"/>
            <a:ext cx="1171079" cy="2268000"/>
            <a:chOff x="194643" y="1363523"/>
            <a:chExt cx="1206128" cy="2268000"/>
          </a:xfrm>
        </p:grpSpPr>
        <p:cxnSp>
          <p:nvCxnSpPr>
            <p:cNvPr id="89" name="Straight Connector 267">
              <a:extLst>
                <a:ext uri="{FF2B5EF4-FFF2-40B4-BE49-F238E27FC236}">
                  <a16:creationId xmlns:a16="http://schemas.microsoft.com/office/drawing/2014/main" id="{FB1E7476-9171-7C39-AEB8-D2870735B509}"/>
                </a:ext>
              </a:extLst>
            </p:cNvPr>
            <p:cNvCxnSpPr>
              <a:cxnSpLocks/>
            </p:cNvCxnSpPr>
            <p:nvPr/>
          </p:nvCxnSpPr>
          <p:spPr>
            <a:xfrm>
              <a:off x="194643" y="1363523"/>
              <a:ext cx="0" cy="226800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268">
              <a:extLst>
                <a:ext uri="{FF2B5EF4-FFF2-40B4-BE49-F238E27FC236}">
                  <a16:creationId xmlns:a16="http://schemas.microsoft.com/office/drawing/2014/main" id="{365F7137-6E67-364E-C21A-4BF9F06B8D8B}"/>
                </a:ext>
              </a:extLst>
            </p:cNvPr>
            <p:cNvCxnSpPr>
              <a:cxnSpLocks/>
            </p:cNvCxnSpPr>
            <p:nvPr/>
          </p:nvCxnSpPr>
          <p:spPr>
            <a:xfrm>
              <a:off x="794713" y="1363523"/>
              <a:ext cx="0" cy="226800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269">
              <a:extLst>
                <a:ext uri="{FF2B5EF4-FFF2-40B4-BE49-F238E27FC236}">
                  <a16:creationId xmlns:a16="http://schemas.microsoft.com/office/drawing/2014/main" id="{BFAF6814-70A2-9EF3-083D-8A30E0DEC442}"/>
                </a:ext>
              </a:extLst>
            </p:cNvPr>
            <p:cNvCxnSpPr>
              <a:cxnSpLocks/>
            </p:cNvCxnSpPr>
            <p:nvPr/>
          </p:nvCxnSpPr>
          <p:spPr>
            <a:xfrm>
              <a:off x="1400771" y="1363523"/>
              <a:ext cx="0" cy="226800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4" name="Grup 113">
            <a:extLst>
              <a:ext uri="{FF2B5EF4-FFF2-40B4-BE49-F238E27FC236}">
                <a16:creationId xmlns:a16="http://schemas.microsoft.com/office/drawing/2014/main" id="{CB545A3C-E5EE-DA0D-F2C5-8D3884788034}"/>
              </a:ext>
            </a:extLst>
          </p:cNvPr>
          <p:cNvGrpSpPr/>
          <p:nvPr/>
        </p:nvGrpSpPr>
        <p:grpSpPr>
          <a:xfrm>
            <a:off x="2150427" y="4270825"/>
            <a:ext cx="1519782" cy="515803"/>
            <a:chOff x="2618167" y="4842112"/>
            <a:chExt cx="1565267" cy="515803"/>
          </a:xfrm>
        </p:grpSpPr>
        <p:sp>
          <p:nvSpPr>
            <p:cNvPr id="111" name="Dikdörtgen 256">
              <a:extLst>
                <a:ext uri="{FF2B5EF4-FFF2-40B4-BE49-F238E27FC236}">
                  <a16:creationId xmlns:a16="http://schemas.microsoft.com/office/drawing/2014/main" id="{95029868-E485-A569-1726-E2ADBF43D0AF}"/>
                </a:ext>
              </a:extLst>
            </p:cNvPr>
            <p:cNvSpPr/>
            <p:nvPr/>
          </p:nvSpPr>
          <p:spPr>
            <a:xfrm>
              <a:off x="3221231" y="4845683"/>
              <a:ext cx="358739" cy="51223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12" name="Dikdörtgen 256">
              <a:extLst>
                <a:ext uri="{FF2B5EF4-FFF2-40B4-BE49-F238E27FC236}">
                  <a16:creationId xmlns:a16="http://schemas.microsoft.com/office/drawing/2014/main" id="{EE6C1C39-C149-8112-00E0-B24A01BB2B6A}"/>
                </a:ext>
              </a:extLst>
            </p:cNvPr>
            <p:cNvSpPr/>
            <p:nvPr/>
          </p:nvSpPr>
          <p:spPr>
            <a:xfrm>
              <a:off x="3824695" y="4842112"/>
              <a:ext cx="358739" cy="51223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13" name="Dikdörtgen 256">
              <a:extLst>
                <a:ext uri="{FF2B5EF4-FFF2-40B4-BE49-F238E27FC236}">
                  <a16:creationId xmlns:a16="http://schemas.microsoft.com/office/drawing/2014/main" id="{119AA11E-8ECF-FC40-8A5F-84330AD3F9D5}"/>
                </a:ext>
              </a:extLst>
            </p:cNvPr>
            <p:cNvSpPr/>
            <p:nvPr/>
          </p:nvSpPr>
          <p:spPr>
            <a:xfrm>
              <a:off x="2618167" y="4845683"/>
              <a:ext cx="358739" cy="51223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sp>
        <p:nvSpPr>
          <p:cNvPr id="115" name="Dikdörtgen 256">
            <a:extLst>
              <a:ext uri="{FF2B5EF4-FFF2-40B4-BE49-F238E27FC236}">
                <a16:creationId xmlns:a16="http://schemas.microsoft.com/office/drawing/2014/main" id="{6ED12270-B32D-EAB4-3CA1-504805878E0C}"/>
              </a:ext>
            </a:extLst>
          </p:cNvPr>
          <p:cNvSpPr/>
          <p:nvPr/>
        </p:nvSpPr>
        <p:spPr>
          <a:xfrm>
            <a:off x="2749478" y="4270826"/>
            <a:ext cx="348314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6" name="Dikdörtgen 256">
            <a:extLst>
              <a:ext uri="{FF2B5EF4-FFF2-40B4-BE49-F238E27FC236}">
                <a16:creationId xmlns:a16="http://schemas.microsoft.com/office/drawing/2014/main" id="{572C3F89-BD57-6FE0-4FB2-3107493C22BF}"/>
              </a:ext>
            </a:extLst>
          </p:cNvPr>
          <p:cNvSpPr/>
          <p:nvPr/>
        </p:nvSpPr>
        <p:spPr>
          <a:xfrm>
            <a:off x="3335610" y="4270826"/>
            <a:ext cx="348314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7" name="Dikdörtgen 256">
            <a:extLst>
              <a:ext uri="{FF2B5EF4-FFF2-40B4-BE49-F238E27FC236}">
                <a16:creationId xmlns:a16="http://schemas.microsoft.com/office/drawing/2014/main" id="{8BBB11B2-0E42-6BAB-E04D-6F55B8D25829}"/>
              </a:ext>
            </a:extLst>
          </p:cNvPr>
          <p:cNvSpPr/>
          <p:nvPr/>
        </p:nvSpPr>
        <p:spPr>
          <a:xfrm>
            <a:off x="2163346" y="4270826"/>
            <a:ext cx="348314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grpSp>
        <p:nvGrpSpPr>
          <p:cNvPr id="120" name="Grup 119">
            <a:extLst>
              <a:ext uri="{FF2B5EF4-FFF2-40B4-BE49-F238E27FC236}">
                <a16:creationId xmlns:a16="http://schemas.microsoft.com/office/drawing/2014/main" id="{9D2A03C4-BDD0-3A79-2BB0-24FA6031C7C5}"/>
              </a:ext>
            </a:extLst>
          </p:cNvPr>
          <p:cNvGrpSpPr/>
          <p:nvPr/>
        </p:nvGrpSpPr>
        <p:grpSpPr>
          <a:xfrm>
            <a:off x="2146194" y="4243835"/>
            <a:ext cx="1435572" cy="1701456"/>
            <a:chOff x="2321370" y="3581063"/>
            <a:chExt cx="1478537" cy="1701456"/>
          </a:xfrm>
        </p:grpSpPr>
        <p:sp>
          <p:nvSpPr>
            <p:cNvPr id="118" name="Right Arrow Callout 7">
              <a:extLst>
                <a:ext uri="{FF2B5EF4-FFF2-40B4-BE49-F238E27FC236}">
                  <a16:creationId xmlns:a16="http://schemas.microsoft.com/office/drawing/2014/main" id="{4E0CCA09-538F-6D16-059E-FFB7F9EF2A07}"/>
                </a:ext>
              </a:extLst>
            </p:cNvPr>
            <p:cNvSpPr/>
            <p:nvPr/>
          </p:nvSpPr>
          <p:spPr>
            <a:xfrm rot="5400000">
              <a:off x="2463795" y="4006298"/>
              <a:ext cx="1292921" cy="442452"/>
            </a:xfrm>
            <a:prstGeom prst="rightArrowCallout">
              <a:avLst>
                <a:gd name="adj1" fmla="val 34836"/>
                <a:gd name="adj2" fmla="val 31558"/>
                <a:gd name="adj3" fmla="val 39754"/>
                <a:gd name="adj4" fmla="val 46813"/>
              </a:avLst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19" name="to cpu">
              <a:extLst>
                <a:ext uri="{FF2B5EF4-FFF2-40B4-BE49-F238E27FC236}">
                  <a16:creationId xmlns:a16="http://schemas.microsoft.com/office/drawing/2014/main" id="{A0349959-E127-0299-4B6E-60A7112B06B8}"/>
                </a:ext>
              </a:extLst>
            </p:cNvPr>
            <p:cNvSpPr txBox="1"/>
            <p:nvPr/>
          </p:nvSpPr>
          <p:spPr>
            <a:xfrm>
              <a:off x="2321370" y="4882409"/>
              <a:ext cx="1478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I/O Circuitry</a:t>
              </a:r>
            </a:p>
          </p:txBody>
        </p:sp>
      </p:grpSp>
      <p:sp>
        <p:nvSpPr>
          <p:cNvPr id="121" name="Act Text">
            <a:extLst>
              <a:ext uri="{FF2B5EF4-FFF2-40B4-BE49-F238E27FC236}">
                <a16:creationId xmlns:a16="http://schemas.microsoft.com/office/drawing/2014/main" id="{0E2430B6-B212-441D-F001-286589C4EE01}"/>
              </a:ext>
            </a:extLst>
          </p:cNvPr>
          <p:cNvSpPr txBox="1"/>
          <p:nvPr/>
        </p:nvSpPr>
        <p:spPr>
          <a:xfrm>
            <a:off x="5147804" y="1492941"/>
            <a:ext cx="36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ACTIVATE (ACT):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Fetch the row’s content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into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sense amplifiers</a:t>
            </a:r>
          </a:p>
        </p:txBody>
      </p:sp>
      <p:sp>
        <p:nvSpPr>
          <p:cNvPr id="122" name="Read Text">
            <a:extLst>
              <a:ext uri="{FF2B5EF4-FFF2-40B4-BE49-F238E27FC236}">
                <a16:creationId xmlns:a16="http://schemas.microsoft.com/office/drawing/2014/main" id="{47CFC59E-6A91-4A0D-F4AF-808B9608127E}"/>
              </a:ext>
            </a:extLst>
          </p:cNvPr>
          <p:cNvSpPr txBox="1"/>
          <p:nvPr/>
        </p:nvSpPr>
        <p:spPr>
          <a:xfrm>
            <a:off x="5144664" y="3078645"/>
            <a:ext cx="36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Column Access (RD/WR):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Read/Write the target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column and drive to I/O </a:t>
            </a:r>
          </a:p>
        </p:txBody>
      </p:sp>
      <p:sp>
        <p:nvSpPr>
          <p:cNvPr id="123" name="Pre Text">
            <a:extLst>
              <a:ext uri="{FF2B5EF4-FFF2-40B4-BE49-F238E27FC236}">
                <a16:creationId xmlns:a16="http://schemas.microsoft.com/office/drawing/2014/main" id="{691DAA35-3F6D-174D-0FDC-993EA102298D}"/>
              </a:ext>
            </a:extLst>
          </p:cNvPr>
          <p:cNvSpPr txBox="1"/>
          <p:nvPr/>
        </p:nvSpPr>
        <p:spPr>
          <a:xfrm>
            <a:off x="5144664" y="4664349"/>
            <a:ext cx="36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PRECHARGE (PRE):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Prepare the bank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a new ACTIVATE</a:t>
            </a:r>
          </a:p>
        </p:txBody>
      </p:sp>
      <p:sp>
        <p:nvSpPr>
          <p:cNvPr id="124" name="1">
            <a:extLst>
              <a:ext uri="{FF2B5EF4-FFF2-40B4-BE49-F238E27FC236}">
                <a16:creationId xmlns:a16="http://schemas.microsoft.com/office/drawing/2014/main" id="{6CE8CEF9-9854-FBFA-3736-AE64D0E0781D}"/>
              </a:ext>
            </a:extLst>
          </p:cNvPr>
          <p:cNvSpPr txBox="1"/>
          <p:nvPr/>
        </p:nvSpPr>
        <p:spPr>
          <a:xfrm>
            <a:off x="4615467" y="1492941"/>
            <a:ext cx="524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 Black" panose="020B0004020202020204" pitchFamily="34" charset="0"/>
              </a:rPr>
              <a:t>1</a:t>
            </a:r>
          </a:p>
        </p:txBody>
      </p:sp>
      <p:sp>
        <p:nvSpPr>
          <p:cNvPr id="125" name="2">
            <a:extLst>
              <a:ext uri="{FF2B5EF4-FFF2-40B4-BE49-F238E27FC236}">
                <a16:creationId xmlns:a16="http://schemas.microsoft.com/office/drawing/2014/main" id="{E6892288-1718-DD24-62C2-9F061997578A}"/>
              </a:ext>
            </a:extLst>
          </p:cNvPr>
          <p:cNvSpPr txBox="1"/>
          <p:nvPr/>
        </p:nvSpPr>
        <p:spPr>
          <a:xfrm>
            <a:off x="4636722" y="3078645"/>
            <a:ext cx="524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 Black" panose="020B0004020202020204" pitchFamily="34" charset="0"/>
              </a:rPr>
              <a:t>2</a:t>
            </a:r>
          </a:p>
        </p:txBody>
      </p:sp>
      <p:sp>
        <p:nvSpPr>
          <p:cNvPr id="126" name="3">
            <a:extLst>
              <a:ext uri="{FF2B5EF4-FFF2-40B4-BE49-F238E27FC236}">
                <a16:creationId xmlns:a16="http://schemas.microsoft.com/office/drawing/2014/main" id="{D3F15905-14E4-6139-E42D-270AE63A81D4}"/>
              </a:ext>
            </a:extLst>
          </p:cNvPr>
          <p:cNvSpPr txBox="1"/>
          <p:nvPr/>
        </p:nvSpPr>
        <p:spPr>
          <a:xfrm>
            <a:off x="4606504" y="4664349"/>
            <a:ext cx="524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 Black" panose="020B00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8031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17696-7C5C-ABDA-006B-45253E37D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C4E6FB-FB7B-A943-AE23-58DC0CD95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Processing-using-DRAM (</a:t>
            </a:r>
            <a:r>
              <a:rPr lang="en-US" dirty="0" err="1"/>
              <a:t>PuD</a:t>
            </a:r>
            <a:r>
              <a:rPr lang="en-US" dirty="0"/>
              <a:t>)</a:t>
            </a:r>
          </a:p>
        </p:txBody>
      </p:sp>
      <p:grpSp>
        <p:nvGrpSpPr>
          <p:cNvPr id="230" name="Group 3">
            <a:extLst>
              <a:ext uri="{FF2B5EF4-FFF2-40B4-BE49-F238E27FC236}">
                <a16:creationId xmlns:a16="http://schemas.microsoft.com/office/drawing/2014/main" id="{D0C20434-BB72-3F62-FE80-17FCCD21B505}"/>
              </a:ext>
            </a:extLst>
          </p:cNvPr>
          <p:cNvGrpSpPr/>
          <p:nvPr/>
        </p:nvGrpSpPr>
        <p:grpSpPr>
          <a:xfrm>
            <a:off x="385649" y="3312150"/>
            <a:ext cx="8268462" cy="2696066"/>
            <a:chOff x="416994" y="3429000"/>
            <a:chExt cx="8268462" cy="2696066"/>
          </a:xfrm>
        </p:grpSpPr>
        <p:sp>
          <p:nvSpPr>
            <p:cNvPr id="231" name="Rectangle 4">
              <a:extLst>
                <a:ext uri="{FF2B5EF4-FFF2-40B4-BE49-F238E27FC236}">
                  <a16:creationId xmlns:a16="http://schemas.microsoft.com/office/drawing/2014/main" id="{758D0118-DA84-189B-9BCD-9F6B4DEBA824}"/>
                </a:ext>
              </a:extLst>
            </p:cNvPr>
            <p:cNvSpPr/>
            <p:nvPr/>
          </p:nvSpPr>
          <p:spPr>
            <a:xfrm>
              <a:off x="6343592" y="3837207"/>
              <a:ext cx="2334238" cy="2281204"/>
            </a:xfrm>
            <a:prstGeom prst="rect">
              <a:avLst/>
            </a:prstGeom>
            <a:solidFill>
              <a:srgbClr val="E3F0D9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33" name="Rectangle 6">
              <a:extLst>
                <a:ext uri="{FF2B5EF4-FFF2-40B4-BE49-F238E27FC236}">
                  <a16:creationId xmlns:a16="http://schemas.microsoft.com/office/drawing/2014/main" id="{6BB6A3AC-4B11-85F1-498B-96BDDCC90C55}"/>
                </a:ext>
              </a:extLst>
            </p:cNvPr>
            <p:cNvSpPr/>
            <p:nvPr/>
          </p:nvSpPr>
          <p:spPr>
            <a:xfrm>
              <a:off x="6358845" y="3537542"/>
              <a:ext cx="2326611" cy="29301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DRAM Bank</a:t>
              </a:r>
            </a:p>
          </p:txBody>
        </p:sp>
        <p:grpSp>
          <p:nvGrpSpPr>
            <p:cNvPr id="234" name="Group 7">
              <a:extLst>
                <a:ext uri="{FF2B5EF4-FFF2-40B4-BE49-F238E27FC236}">
                  <a16:creationId xmlns:a16="http://schemas.microsoft.com/office/drawing/2014/main" id="{759BC2EB-BBB5-2F0B-F334-BA5D6D5694F9}"/>
                </a:ext>
              </a:extLst>
            </p:cNvPr>
            <p:cNvGrpSpPr/>
            <p:nvPr/>
          </p:nvGrpSpPr>
          <p:grpSpPr>
            <a:xfrm>
              <a:off x="416994" y="3429000"/>
              <a:ext cx="5915955" cy="2696066"/>
              <a:chOff x="416994" y="3429000"/>
              <a:chExt cx="5915955" cy="2696066"/>
            </a:xfrm>
          </p:grpSpPr>
          <p:cxnSp>
            <p:nvCxnSpPr>
              <p:cNvPr id="235" name="Straight Connector 8">
                <a:extLst>
                  <a:ext uri="{FF2B5EF4-FFF2-40B4-BE49-F238E27FC236}">
                    <a16:creationId xmlns:a16="http://schemas.microsoft.com/office/drawing/2014/main" id="{374C7F9F-5308-F688-87D0-C4ED3383FFA5}"/>
                  </a:ext>
                </a:extLst>
              </p:cNvPr>
              <p:cNvCxnSpPr>
                <a:cxnSpLocks/>
                <a:stCxn id="268" idx="0"/>
              </p:cNvCxnSpPr>
              <p:nvPr/>
            </p:nvCxnSpPr>
            <p:spPr>
              <a:xfrm flipH="1" flipV="1">
                <a:off x="2417391" y="5605357"/>
                <a:ext cx="771000" cy="283721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236" name="Straight Connector 9">
                <a:extLst>
                  <a:ext uri="{FF2B5EF4-FFF2-40B4-BE49-F238E27FC236}">
                    <a16:creationId xmlns:a16="http://schemas.microsoft.com/office/drawing/2014/main" id="{89FEE29D-B18C-7BDD-3399-12A6CE8CB4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3261" y="4308595"/>
                <a:ext cx="1143796" cy="147177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grpSp>
            <p:nvGrpSpPr>
              <p:cNvPr id="237" name="Group 10">
                <a:extLst>
                  <a:ext uri="{FF2B5EF4-FFF2-40B4-BE49-F238E27FC236}">
                    <a16:creationId xmlns:a16="http://schemas.microsoft.com/office/drawing/2014/main" id="{CE7657EB-D727-44AD-96F7-29A09004F1C4}"/>
                  </a:ext>
                </a:extLst>
              </p:cNvPr>
              <p:cNvGrpSpPr/>
              <p:nvPr/>
            </p:nvGrpSpPr>
            <p:grpSpPr>
              <a:xfrm>
                <a:off x="3034303" y="3429000"/>
                <a:ext cx="3180072" cy="2575996"/>
                <a:chOff x="3104761" y="2702044"/>
                <a:chExt cx="2503107" cy="2027625"/>
              </a:xfrm>
            </p:grpSpPr>
            <p:grpSp>
              <p:nvGrpSpPr>
                <p:cNvPr id="267" name="Group 40">
                  <a:extLst>
                    <a:ext uri="{FF2B5EF4-FFF2-40B4-BE49-F238E27FC236}">
                      <a16:creationId xmlns:a16="http://schemas.microsoft.com/office/drawing/2014/main" id="{E3BA8506-1BD7-0FAA-AAA2-04DAC2C9521C}"/>
                    </a:ext>
                  </a:extLst>
                </p:cNvPr>
                <p:cNvGrpSpPr/>
                <p:nvPr/>
              </p:nvGrpSpPr>
              <p:grpSpPr>
                <a:xfrm>
                  <a:off x="3105186" y="3753062"/>
                  <a:ext cx="2163886" cy="976607"/>
                  <a:chOff x="1659954" y="548768"/>
                  <a:chExt cx="1668502" cy="753030"/>
                </a:xfrm>
              </p:grpSpPr>
              <p:sp>
                <p:nvSpPr>
                  <p:cNvPr id="359" name="Cube 132">
                    <a:extLst>
                      <a:ext uri="{FF2B5EF4-FFF2-40B4-BE49-F238E27FC236}">
                        <a16:creationId xmlns:a16="http://schemas.microsoft.com/office/drawing/2014/main" id="{D2DB0B2C-423D-84AA-60C8-73D9D9F6329C}"/>
                      </a:ext>
                    </a:extLst>
                  </p:cNvPr>
                  <p:cNvSpPr/>
                  <p:nvPr/>
                </p:nvSpPr>
                <p:spPr>
                  <a:xfrm>
                    <a:off x="1659954" y="554219"/>
                    <a:ext cx="1668502" cy="747579"/>
                  </a:xfrm>
                  <a:prstGeom prst="cube">
                    <a:avLst>
                      <a:gd name="adj" fmla="val 95887"/>
                    </a:avLst>
                  </a:prstGeom>
                  <a:solidFill>
                    <a:sysClr val="window" lastClr="FFFFFF">
                      <a:lumMod val="50000"/>
                    </a:sys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grpSp>
                <p:nvGrpSpPr>
                  <p:cNvPr id="360" name="Group 133">
                    <a:extLst>
                      <a:ext uri="{FF2B5EF4-FFF2-40B4-BE49-F238E27FC236}">
                        <a16:creationId xmlns:a16="http://schemas.microsoft.com/office/drawing/2014/main" id="{A8A262FD-FB40-6C8F-4C94-588CEF19DCBB}"/>
                      </a:ext>
                    </a:extLst>
                  </p:cNvPr>
                  <p:cNvGrpSpPr/>
                  <p:nvPr/>
                </p:nvGrpSpPr>
                <p:grpSpPr>
                  <a:xfrm>
                    <a:off x="1849990" y="548768"/>
                    <a:ext cx="1316493" cy="723135"/>
                    <a:chOff x="1849990" y="548768"/>
                    <a:chExt cx="1316493" cy="723135"/>
                  </a:xfrm>
                </p:grpSpPr>
                <p:cxnSp>
                  <p:nvCxnSpPr>
                    <p:cNvPr id="361" name="Straight Connector 134">
                      <a:extLst>
                        <a:ext uri="{FF2B5EF4-FFF2-40B4-BE49-F238E27FC236}">
                          <a16:creationId xmlns:a16="http://schemas.microsoft.com/office/drawing/2014/main" id="{6DF292E0-6FE7-92F7-28DE-4DE8C9B913F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132614" y="548768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2" name="Straight Connector 135">
                      <a:extLst>
                        <a:ext uri="{FF2B5EF4-FFF2-40B4-BE49-F238E27FC236}">
                          <a16:creationId xmlns:a16="http://schemas.microsoft.com/office/drawing/2014/main" id="{F09ED4F4-F88B-01A8-3A44-95B1710B2E4E}"/>
                        </a:ext>
                      </a:extLst>
                    </p:cNvPr>
                    <p:cNvCxnSpPr>
                      <a:cxnSpLocks noChangeAspect="1"/>
                    </p:cNvCxnSpPr>
                    <p:nvPr/>
                  </p:nvCxnSpPr>
                  <p:spPr>
                    <a:xfrm flipV="1">
                      <a:off x="1901824" y="551559"/>
                      <a:ext cx="713232" cy="720344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3" name="Straight Connector 136">
                      <a:extLst>
                        <a:ext uri="{FF2B5EF4-FFF2-40B4-BE49-F238E27FC236}">
                          <a16:creationId xmlns:a16="http://schemas.microsoft.com/office/drawing/2014/main" id="{250B2680-5AA4-E005-3164-AFB2D9AFF16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382270" y="550407"/>
                      <a:ext cx="708109" cy="71906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4" name="Straight Connector 137">
                      <a:extLst>
                        <a:ext uri="{FF2B5EF4-FFF2-40B4-BE49-F238E27FC236}">
                          <a16:creationId xmlns:a16="http://schemas.microsoft.com/office/drawing/2014/main" id="{687DDF76-3DAE-D85A-7950-215BB6CBAFC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044699" y="889000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5" name="Straight Connector 138">
                      <a:extLst>
                        <a:ext uri="{FF2B5EF4-FFF2-40B4-BE49-F238E27FC236}">
                          <a16:creationId xmlns:a16="http://schemas.microsoft.com/office/drawing/2014/main" id="{AA379DFA-AEFA-A74E-85EC-A76B7E01AAC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849990" y="1086348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6" name="Straight Connector 139">
                      <a:extLst>
                        <a:ext uri="{FF2B5EF4-FFF2-40B4-BE49-F238E27FC236}">
                          <a16:creationId xmlns:a16="http://schemas.microsoft.com/office/drawing/2014/main" id="{879838FA-63BC-7941-E6BB-55407D661FB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24651" y="711698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sp>
              <p:nvSpPr>
                <p:cNvPr id="268" name="Parallelogram 123">
                  <a:extLst>
                    <a:ext uri="{FF2B5EF4-FFF2-40B4-BE49-F238E27FC236}">
                      <a16:creationId xmlns:a16="http://schemas.microsoft.com/office/drawing/2014/main" id="{E7C666DF-4F5D-CF4B-6C36-7491B96F9F38}"/>
                    </a:ext>
                  </a:extLst>
                </p:cNvPr>
                <p:cNvSpPr/>
                <p:nvPr/>
              </p:nvSpPr>
              <p:spPr>
                <a:xfrm rot="608511">
                  <a:off x="3240568" y="4474784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0D758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69" name="Parallelogram 123">
                  <a:extLst>
                    <a:ext uri="{FF2B5EF4-FFF2-40B4-BE49-F238E27FC236}">
                      <a16:creationId xmlns:a16="http://schemas.microsoft.com/office/drawing/2014/main" id="{E625968A-BE21-5863-4BD6-C76ECD73DFEF}"/>
                    </a:ext>
                  </a:extLst>
                </p:cNvPr>
                <p:cNvSpPr/>
                <p:nvPr/>
              </p:nvSpPr>
              <p:spPr>
                <a:xfrm rot="608511">
                  <a:off x="3488468" y="4220991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0" name="Parallelogram 123">
                  <a:extLst>
                    <a:ext uri="{FF2B5EF4-FFF2-40B4-BE49-F238E27FC236}">
                      <a16:creationId xmlns:a16="http://schemas.microsoft.com/office/drawing/2014/main" id="{1ED5A379-0C79-5B51-95D9-1601B78EA9E1}"/>
                    </a:ext>
                  </a:extLst>
                </p:cNvPr>
                <p:cNvSpPr/>
                <p:nvPr/>
              </p:nvSpPr>
              <p:spPr>
                <a:xfrm rot="608511">
                  <a:off x="3731774" y="3984286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1" name="Parallelogram 123">
                  <a:extLst>
                    <a:ext uri="{FF2B5EF4-FFF2-40B4-BE49-F238E27FC236}">
                      <a16:creationId xmlns:a16="http://schemas.microsoft.com/office/drawing/2014/main" id="{7D19A248-955B-3943-56A3-6D8CC883646E}"/>
                    </a:ext>
                  </a:extLst>
                </p:cNvPr>
                <p:cNvSpPr/>
                <p:nvPr/>
              </p:nvSpPr>
              <p:spPr>
                <a:xfrm rot="608511">
                  <a:off x="3942615" y="3763435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grpSp>
              <p:nvGrpSpPr>
                <p:cNvPr id="272" name="Group 45">
                  <a:extLst>
                    <a:ext uri="{FF2B5EF4-FFF2-40B4-BE49-F238E27FC236}">
                      <a16:creationId xmlns:a16="http://schemas.microsoft.com/office/drawing/2014/main" id="{7319C868-A76E-0DBC-6931-E816F9812D5C}"/>
                    </a:ext>
                  </a:extLst>
                </p:cNvPr>
                <p:cNvGrpSpPr/>
                <p:nvPr/>
              </p:nvGrpSpPr>
              <p:grpSpPr>
                <a:xfrm>
                  <a:off x="3546692" y="3763436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55" name="Parallelogram 123">
                    <a:extLst>
                      <a:ext uri="{FF2B5EF4-FFF2-40B4-BE49-F238E27FC236}">
                        <a16:creationId xmlns:a16="http://schemas.microsoft.com/office/drawing/2014/main" id="{3C55F5D7-09F6-AF1B-D0D5-ABF5FAEDCE8B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6" name="Parallelogram 123">
                    <a:extLst>
                      <a:ext uri="{FF2B5EF4-FFF2-40B4-BE49-F238E27FC236}">
                        <a16:creationId xmlns:a16="http://schemas.microsoft.com/office/drawing/2014/main" id="{9DD11D25-D5A4-54D0-19C6-4AA62D72F968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7" name="Parallelogram 123">
                    <a:extLst>
                      <a:ext uri="{FF2B5EF4-FFF2-40B4-BE49-F238E27FC236}">
                        <a16:creationId xmlns:a16="http://schemas.microsoft.com/office/drawing/2014/main" id="{8F3E1333-2AF0-2A95-B724-FC6BBCE54DD6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8" name="Parallelogram 123">
                    <a:extLst>
                      <a:ext uri="{FF2B5EF4-FFF2-40B4-BE49-F238E27FC236}">
                        <a16:creationId xmlns:a16="http://schemas.microsoft.com/office/drawing/2014/main" id="{7F0FF85C-458B-4065-E515-DA3B02662EFA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73" name="Group 46">
                  <a:extLst>
                    <a:ext uri="{FF2B5EF4-FFF2-40B4-BE49-F238E27FC236}">
                      <a16:creationId xmlns:a16="http://schemas.microsoft.com/office/drawing/2014/main" id="{9782F3CC-0E94-CF80-A277-E7E355EBF504}"/>
                    </a:ext>
                  </a:extLst>
                </p:cNvPr>
                <p:cNvGrpSpPr/>
                <p:nvPr/>
              </p:nvGrpSpPr>
              <p:grpSpPr>
                <a:xfrm>
                  <a:off x="3859547" y="3760684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51" name="Parallelogram 123">
                    <a:extLst>
                      <a:ext uri="{FF2B5EF4-FFF2-40B4-BE49-F238E27FC236}">
                        <a16:creationId xmlns:a16="http://schemas.microsoft.com/office/drawing/2014/main" id="{6BBC0445-6B33-4D2E-2060-52E54B5E84C4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2" name="Parallelogram 123">
                    <a:extLst>
                      <a:ext uri="{FF2B5EF4-FFF2-40B4-BE49-F238E27FC236}">
                        <a16:creationId xmlns:a16="http://schemas.microsoft.com/office/drawing/2014/main" id="{ED8A2009-C335-AB8D-A21E-50FA61A0A6B6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3" name="Parallelogram 123">
                    <a:extLst>
                      <a:ext uri="{FF2B5EF4-FFF2-40B4-BE49-F238E27FC236}">
                        <a16:creationId xmlns:a16="http://schemas.microsoft.com/office/drawing/2014/main" id="{33F93025-452E-796B-1213-137B479EA7A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4" name="Parallelogram 123">
                    <a:extLst>
                      <a:ext uri="{FF2B5EF4-FFF2-40B4-BE49-F238E27FC236}">
                        <a16:creationId xmlns:a16="http://schemas.microsoft.com/office/drawing/2014/main" id="{5105558C-7458-F135-53BF-66A3C16AE8C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74" name="Group 47">
                  <a:extLst>
                    <a:ext uri="{FF2B5EF4-FFF2-40B4-BE49-F238E27FC236}">
                      <a16:creationId xmlns:a16="http://schemas.microsoft.com/office/drawing/2014/main" id="{8288F45E-3F42-BFCF-EF29-C7DE0C627152}"/>
                    </a:ext>
                  </a:extLst>
                </p:cNvPr>
                <p:cNvGrpSpPr/>
                <p:nvPr/>
              </p:nvGrpSpPr>
              <p:grpSpPr>
                <a:xfrm>
                  <a:off x="4161030" y="3767909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47" name="Parallelogram 123">
                    <a:extLst>
                      <a:ext uri="{FF2B5EF4-FFF2-40B4-BE49-F238E27FC236}">
                        <a16:creationId xmlns:a16="http://schemas.microsoft.com/office/drawing/2014/main" id="{C0619550-B88C-1199-F80F-D69D71669DC3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48" name="Parallelogram 123">
                    <a:extLst>
                      <a:ext uri="{FF2B5EF4-FFF2-40B4-BE49-F238E27FC236}">
                        <a16:creationId xmlns:a16="http://schemas.microsoft.com/office/drawing/2014/main" id="{DCCC2B63-9823-6EB2-0FA0-89223AAC7EF3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49" name="Parallelogram 123">
                    <a:extLst>
                      <a:ext uri="{FF2B5EF4-FFF2-40B4-BE49-F238E27FC236}">
                        <a16:creationId xmlns:a16="http://schemas.microsoft.com/office/drawing/2014/main" id="{9C8D9210-86CB-CF1A-E5F0-2BB938CC9589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0" name="Parallelogram 123">
                    <a:extLst>
                      <a:ext uri="{FF2B5EF4-FFF2-40B4-BE49-F238E27FC236}">
                        <a16:creationId xmlns:a16="http://schemas.microsoft.com/office/drawing/2014/main" id="{AEE7277F-9246-2BB1-CC67-D11036254B4F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sp>
              <p:nvSpPr>
                <p:cNvPr id="275" name="Can 48">
                  <a:extLst>
                    <a:ext uri="{FF2B5EF4-FFF2-40B4-BE49-F238E27FC236}">
                      <a16:creationId xmlns:a16="http://schemas.microsoft.com/office/drawing/2014/main" id="{A4E8F9C9-8AD5-52CE-20D3-8FF0005D82B1}"/>
                    </a:ext>
                  </a:extLst>
                </p:cNvPr>
                <p:cNvSpPr/>
                <p:nvPr/>
              </p:nvSpPr>
              <p:spPr>
                <a:xfrm>
                  <a:off x="3352096" y="4307966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6" name="Can 49">
                  <a:extLst>
                    <a:ext uri="{FF2B5EF4-FFF2-40B4-BE49-F238E27FC236}">
                      <a16:creationId xmlns:a16="http://schemas.microsoft.com/office/drawing/2014/main" id="{661BD9B6-BDC7-6A39-5C03-D718E7AF5362}"/>
                    </a:ext>
                  </a:extLst>
                </p:cNvPr>
                <p:cNvSpPr/>
                <p:nvPr/>
              </p:nvSpPr>
              <p:spPr>
                <a:xfrm>
                  <a:off x="3636617" y="4316296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7" name="Can 50">
                  <a:extLst>
                    <a:ext uri="{FF2B5EF4-FFF2-40B4-BE49-F238E27FC236}">
                      <a16:creationId xmlns:a16="http://schemas.microsoft.com/office/drawing/2014/main" id="{2541CF7F-ACBC-ACE5-B244-D174803F4609}"/>
                    </a:ext>
                  </a:extLst>
                </p:cNvPr>
                <p:cNvSpPr/>
                <p:nvPr/>
              </p:nvSpPr>
              <p:spPr>
                <a:xfrm>
                  <a:off x="3602969" y="4032304"/>
                  <a:ext cx="64604" cy="280156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8" name="Can 51">
                  <a:extLst>
                    <a:ext uri="{FF2B5EF4-FFF2-40B4-BE49-F238E27FC236}">
                      <a16:creationId xmlns:a16="http://schemas.microsoft.com/office/drawing/2014/main" id="{D33D1759-DB14-E048-CC1B-6EEAE69D2CDA}"/>
                    </a:ext>
                  </a:extLst>
                </p:cNvPr>
                <p:cNvSpPr/>
                <p:nvPr/>
              </p:nvSpPr>
              <p:spPr>
                <a:xfrm>
                  <a:off x="3899306" y="4037081"/>
                  <a:ext cx="64604" cy="280156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9" name="Can 52">
                  <a:extLst>
                    <a:ext uri="{FF2B5EF4-FFF2-40B4-BE49-F238E27FC236}">
                      <a16:creationId xmlns:a16="http://schemas.microsoft.com/office/drawing/2014/main" id="{C2E2662E-B836-53D7-08C7-DBDE78ADCE9B}"/>
                    </a:ext>
                  </a:extLst>
                </p:cNvPr>
                <p:cNvSpPr/>
                <p:nvPr/>
              </p:nvSpPr>
              <p:spPr>
                <a:xfrm>
                  <a:off x="4974605" y="3585377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0" name="Can 53">
                  <a:extLst>
                    <a:ext uri="{FF2B5EF4-FFF2-40B4-BE49-F238E27FC236}">
                      <a16:creationId xmlns:a16="http://schemas.microsoft.com/office/drawing/2014/main" id="{12DC120D-3450-F8F7-3117-B34166E4E48A}"/>
                    </a:ext>
                  </a:extLst>
                </p:cNvPr>
                <p:cNvSpPr/>
                <p:nvPr/>
              </p:nvSpPr>
              <p:spPr>
                <a:xfrm>
                  <a:off x="4759284" y="3818204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1" name="Can 54">
                  <a:extLst>
                    <a:ext uri="{FF2B5EF4-FFF2-40B4-BE49-F238E27FC236}">
                      <a16:creationId xmlns:a16="http://schemas.microsoft.com/office/drawing/2014/main" id="{F165B784-DA13-E807-17BA-7DEC41B3150D}"/>
                    </a:ext>
                  </a:extLst>
                </p:cNvPr>
                <p:cNvSpPr/>
                <p:nvPr/>
              </p:nvSpPr>
              <p:spPr>
                <a:xfrm>
                  <a:off x="4520498" y="4048475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2" name="Can 55">
                  <a:extLst>
                    <a:ext uri="{FF2B5EF4-FFF2-40B4-BE49-F238E27FC236}">
                      <a16:creationId xmlns:a16="http://schemas.microsoft.com/office/drawing/2014/main" id="{08D17BB7-1949-FFC2-1712-F6CD4DC92660}"/>
                    </a:ext>
                  </a:extLst>
                </p:cNvPr>
                <p:cNvSpPr/>
                <p:nvPr/>
              </p:nvSpPr>
              <p:spPr>
                <a:xfrm>
                  <a:off x="3953091" y="4315468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3" name="TextBox 56">
                  <a:extLst>
                    <a:ext uri="{FF2B5EF4-FFF2-40B4-BE49-F238E27FC236}">
                      <a16:creationId xmlns:a16="http://schemas.microsoft.com/office/drawing/2014/main" id="{BE83C541-C4C0-7738-5C5C-C13362F9DE03}"/>
                    </a:ext>
                  </a:extLst>
                </p:cNvPr>
                <p:cNvSpPr txBox="1"/>
                <p:nvPr/>
              </p:nvSpPr>
              <p:spPr>
                <a:xfrm>
                  <a:off x="3225189" y="2702044"/>
                  <a:ext cx="2382679" cy="3876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DRAM</a:t>
                  </a:r>
                  <a:b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</a:b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(e.g., 3D-Stacked Memory)</a:t>
                  </a:r>
                </a:p>
              </p:txBody>
            </p:sp>
            <p:sp>
              <p:nvSpPr>
                <p:cNvPr id="284" name="Can 57">
                  <a:extLst>
                    <a:ext uri="{FF2B5EF4-FFF2-40B4-BE49-F238E27FC236}">
                      <a16:creationId xmlns:a16="http://schemas.microsoft.com/office/drawing/2014/main" id="{D6C8C2FE-630B-EC24-4BB6-DD7F7B3985CD}"/>
                    </a:ext>
                  </a:extLst>
                </p:cNvPr>
                <p:cNvSpPr/>
                <p:nvPr/>
              </p:nvSpPr>
              <p:spPr>
                <a:xfrm>
                  <a:off x="4272028" y="4415103"/>
                  <a:ext cx="73820" cy="169177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grpSp>
              <p:nvGrpSpPr>
                <p:cNvPr id="285" name="Group 58">
                  <a:extLst>
                    <a:ext uri="{FF2B5EF4-FFF2-40B4-BE49-F238E27FC236}">
                      <a16:creationId xmlns:a16="http://schemas.microsoft.com/office/drawing/2014/main" id="{EFA7563D-5C7C-0F7E-8D5A-5C501EED6DB6}"/>
                    </a:ext>
                  </a:extLst>
                </p:cNvPr>
                <p:cNvGrpSpPr/>
                <p:nvPr/>
              </p:nvGrpSpPr>
              <p:grpSpPr>
                <a:xfrm>
                  <a:off x="3104761" y="3364172"/>
                  <a:ext cx="2163886" cy="1073780"/>
                  <a:chOff x="3552923" y="4813095"/>
                  <a:chExt cx="1668502" cy="827957"/>
                </a:xfrm>
              </p:grpSpPr>
              <p:grpSp>
                <p:nvGrpSpPr>
                  <p:cNvPr id="317" name="Group 90">
                    <a:extLst>
                      <a:ext uri="{FF2B5EF4-FFF2-40B4-BE49-F238E27FC236}">
                        <a16:creationId xmlns:a16="http://schemas.microsoft.com/office/drawing/2014/main" id="{5C358A4E-1EC1-6AE9-6CF1-F0A4F74A1BE5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92971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33" name="Cube 106">
                      <a:extLst>
                        <a:ext uri="{FF2B5EF4-FFF2-40B4-BE49-F238E27FC236}">
                          <a16:creationId xmlns:a16="http://schemas.microsoft.com/office/drawing/2014/main" id="{FCD5F6BF-B750-483B-8D62-39E9568510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34" name="Straight Connector 107">
                      <a:extLst>
                        <a:ext uri="{FF2B5EF4-FFF2-40B4-BE49-F238E27FC236}">
                          <a16:creationId xmlns:a16="http://schemas.microsoft.com/office/drawing/2014/main" id="{F0C02151-3B0D-4896-B937-E6842B763757}"/>
                        </a:ext>
                      </a:extLst>
                    </p:cNvPr>
                    <p:cNvCxnSpPr>
                      <a:cxnSpLocks/>
                      <a:stCxn id="333" idx="1"/>
                      <a:endCxn id="333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5" name="Straight Connector 108">
                      <a:extLst>
                        <a:ext uri="{FF2B5EF4-FFF2-40B4-BE49-F238E27FC236}">
                          <a16:creationId xmlns:a16="http://schemas.microsoft.com/office/drawing/2014/main" id="{3CBC7462-7CE6-741B-9F21-2EB1DF92060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6" name="Straight Connector 109">
                      <a:extLst>
                        <a:ext uri="{FF2B5EF4-FFF2-40B4-BE49-F238E27FC236}">
                          <a16:creationId xmlns:a16="http://schemas.microsoft.com/office/drawing/2014/main" id="{ED3D81C6-7413-F905-6E3B-F0D29F67FAB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7" name="Straight Connector 110">
                      <a:extLst>
                        <a:ext uri="{FF2B5EF4-FFF2-40B4-BE49-F238E27FC236}">
                          <a16:creationId xmlns:a16="http://schemas.microsoft.com/office/drawing/2014/main" id="{9A7ACDF8-3AD6-62C1-2DCD-80AC0FB4208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8" name="Straight Connector 111">
                      <a:extLst>
                        <a:ext uri="{FF2B5EF4-FFF2-40B4-BE49-F238E27FC236}">
                          <a16:creationId xmlns:a16="http://schemas.microsoft.com/office/drawing/2014/main" id="{658A266C-CAF4-8A92-3E61-C73AF6BC2F7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9" name="Straight Connector 112">
                      <a:extLst>
                        <a:ext uri="{FF2B5EF4-FFF2-40B4-BE49-F238E27FC236}">
                          <a16:creationId xmlns:a16="http://schemas.microsoft.com/office/drawing/2014/main" id="{FD144EAA-A536-5FAD-322F-8462FC7CE20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40" name="Group 113">
                      <a:extLst>
                        <a:ext uri="{FF2B5EF4-FFF2-40B4-BE49-F238E27FC236}">
                          <a16:creationId xmlns:a16="http://schemas.microsoft.com/office/drawing/2014/main" id="{A9175ECB-21D7-8D69-3E19-65EC262A2D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41" name="Straight Connector 114">
                        <a:extLst>
                          <a:ext uri="{FF2B5EF4-FFF2-40B4-BE49-F238E27FC236}">
                            <a16:creationId xmlns:a16="http://schemas.microsoft.com/office/drawing/2014/main" id="{3C2551A3-95CB-A589-588F-BB52059B7C3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2" name="Straight Connector 115">
                        <a:extLst>
                          <a:ext uri="{FF2B5EF4-FFF2-40B4-BE49-F238E27FC236}">
                            <a16:creationId xmlns:a16="http://schemas.microsoft.com/office/drawing/2014/main" id="{491DE34E-48D0-42EE-ED60-57FB5869D2E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3" name="Straight Connector 116">
                        <a:extLst>
                          <a:ext uri="{FF2B5EF4-FFF2-40B4-BE49-F238E27FC236}">
                            <a16:creationId xmlns:a16="http://schemas.microsoft.com/office/drawing/2014/main" id="{B0AD7729-FBC1-456B-5B59-66F0DE687C8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4" name="Straight Connector 117">
                        <a:extLst>
                          <a:ext uri="{FF2B5EF4-FFF2-40B4-BE49-F238E27FC236}">
                            <a16:creationId xmlns:a16="http://schemas.microsoft.com/office/drawing/2014/main" id="{9DAF41C6-5FEA-A315-F5B2-E983E317049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5" name="Straight Connector 118">
                        <a:extLst>
                          <a:ext uri="{FF2B5EF4-FFF2-40B4-BE49-F238E27FC236}">
                            <a16:creationId xmlns:a16="http://schemas.microsoft.com/office/drawing/2014/main" id="{B1AE4443-DD11-0E0C-6E2F-BE8B92C94D84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6" name="Straight Connector 119">
                        <a:extLst>
                          <a:ext uri="{FF2B5EF4-FFF2-40B4-BE49-F238E27FC236}">
                            <a16:creationId xmlns:a16="http://schemas.microsoft.com/office/drawing/2014/main" id="{FA265BAF-A8E3-E2EC-C938-CA40067DDC7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  <p:grpSp>
                <p:nvGrpSpPr>
                  <p:cNvPr id="318" name="Group 91">
                    <a:extLst>
                      <a:ext uri="{FF2B5EF4-FFF2-40B4-BE49-F238E27FC236}">
                        <a16:creationId xmlns:a16="http://schemas.microsoft.com/office/drawing/2014/main" id="{74065BB1-F9EA-77AE-72AD-58B567E29020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13095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19" name="Cube 92">
                      <a:extLst>
                        <a:ext uri="{FF2B5EF4-FFF2-40B4-BE49-F238E27FC236}">
                          <a16:creationId xmlns:a16="http://schemas.microsoft.com/office/drawing/2014/main" id="{685F2157-DE7D-C3C5-5FB4-5791D6FD92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20" name="Straight Connector 93">
                      <a:extLst>
                        <a:ext uri="{FF2B5EF4-FFF2-40B4-BE49-F238E27FC236}">
                          <a16:creationId xmlns:a16="http://schemas.microsoft.com/office/drawing/2014/main" id="{4A36910A-40B8-22CD-7DF1-3D4EAB36C8CE}"/>
                        </a:ext>
                      </a:extLst>
                    </p:cNvPr>
                    <p:cNvCxnSpPr>
                      <a:cxnSpLocks/>
                      <a:stCxn id="319" idx="1"/>
                      <a:endCxn id="319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1" name="Straight Connector 94">
                      <a:extLst>
                        <a:ext uri="{FF2B5EF4-FFF2-40B4-BE49-F238E27FC236}">
                          <a16:creationId xmlns:a16="http://schemas.microsoft.com/office/drawing/2014/main" id="{440C5A06-1C26-2281-CF64-D10E29D1703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2" name="Straight Connector 95">
                      <a:extLst>
                        <a:ext uri="{FF2B5EF4-FFF2-40B4-BE49-F238E27FC236}">
                          <a16:creationId xmlns:a16="http://schemas.microsoft.com/office/drawing/2014/main" id="{14E289DE-75DD-7174-BCED-B70EAF12199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3" name="Straight Connector 96">
                      <a:extLst>
                        <a:ext uri="{FF2B5EF4-FFF2-40B4-BE49-F238E27FC236}">
                          <a16:creationId xmlns:a16="http://schemas.microsoft.com/office/drawing/2014/main" id="{14450C9F-478C-BF46-2239-FF89BB52E89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4" name="Straight Connector 97">
                      <a:extLst>
                        <a:ext uri="{FF2B5EF4-FFF2-40B4-BE49-F238E27FC236}">
                          <a16:creationId xmlns:a16="http://schemas.microsoft.com/office/drawing/2014/main" id="{3414D610-63CC-9563-FB41-4F27267F79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5" name="Straight Connector 98">
                      <a:extLst>
                        <a:ext uri="{FF2B5EF4-FFF2-40B4-BE49-F238E27FC236}">
                          <a16:creationId xmlns:a16="http://schemas.microsoft.com/office/drawing/2014/main" id="{53296784-542E-40BE-8C8D-F454FA6B91C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26" name="Group 99">
                      <a:extLst>
                        <a:ext uri="{FF2B5EF4-FFF2-40B4-BE49-F238E27FC236}">
                          <a16:creationId xmlns:a16="http://schemas.microsoft.com/office/drawing/2014/main" id="{29B16278-9DFC-6B60-78AE-79E84FBF5E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27" name="Straight Connector 100">
                        <a:extLst>
                          <a:ext uri="{FF2B5EF4-FFF2-40B4-BE49-F238E27FC236}">
                            <a16:creationId xmlns:a16="http://schemas.microsoft.com/office/drawing/2014/main" id="{C72B0EE3-B7A8-6B58-FBD6-44033752F80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28" name="Straight Connector 101">
                        <a:extLst>
                          <a:ext uri="{FF2B5EF4-FFF2-40B4-BE49-F238E27FC236}">
                            <a16:creationId xmlns:a16="http://schemas.microsoft.com/office/drawing/2014/main" id="{2B9594B5-102C-00CD-E14E-6683F260102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29" name="Straight Connector 102">
                        <a:extLst>
                          <a:ext uri="{FF2B5EF4-FFF2-40B4-BE49-F238E27FC236}">
                            <a16:creationId xmlns:a16="http://schemas.microsoft.com/office/drawing/2014/main" id="{DF12A174-8F42-5232-BB92-D8FA7A97AEE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0" name="Straight Connector 103">
                        <a:extLst>
                          <a:ext uri="{FF2B5EF4-FFF2-40B4-BE49-F238E27FC236}">
                            <a16:creationId xmlns:a16="http://schemas.microsoft.com/office/drawing/2014/main" id="{2C26EC97-4E07-1647-AD95-1FC242A2BF0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1" name="Straight Connector 104">
                        <a:extLst>
                          <a:ext uri="{FF2B5EF4-FFF2-40B4-BE49-F238E27FC236}">
                            <a16:creationId xmlns:a16="http://schemas.microsoft.com/office/drawing/2014/main" id="{54365DC4-8627-59EA-0F92-E3453CE1626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2" name="Straight Connector 105">
                        <a:extLst>
                          <a:ext uri="{FF2B5EF4-FFF2-40B4-BE49-F238E27FC236}">
                            <a16:creationId xmlns:a16="http://schemas.microsoft.com/office/drawing/2014/main" id="{D5A48236-F441-D953-97CE-ED969181BD1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</p:grpSp>
            <p:grpSp>
              <p:nvGrpSpPr>
                <p:cNvPr id="286" name="Group 59">
                  <a:extLst>
                    <a:ext uri="{FF2B5EF4-FFF2-40B4-BE49-F238E27FC236}">
                      <a16:creationId xmlns:a16="http://schemas.microsoft.com/office/drawing/2014/main" id="{7895ED00-F8B1-59D7-A8C0-24083784BB92}"/>
                    </a:ext>
                  </a:extLst>
                </p:cNvPr>
                <p:cNvGrpSpPr/>
                <p:nvPr/>
              </p:nvGrpSpPr>
              <p:grpSpPr>
                <a:xfrm>
                  <a:off x="3104761" y="3156448"/>
                  <a:ext cx="2163886" cy="1073780"/>
                  <a:chOff x="3552923" y="4813095"/>
                  <a:chExt cx="1668502" cy="827957"/>
                </a:xfrm>
              </p:grpSpPr>
              <p:grpSp>
                <p:nvGrpSpPr>
                  <p:cNvPr id="287" name="Group 60">
                    <a:extLst>
                      <a:ext uri="{FF2B5EF4-FFF2-40B4-BE49-F238E27FC236}">
                        <a16:creationId xmlns:a16="http://schemas.microsoft.com/office/drawing/2014/main" id="{D87AF8BC-DF8D-2E82-7C93-5B1EF5267B69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92971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03" name="Cube 76">
                      <a:extLst>
                        <a:ext uri="{FF2B5EF4-FFF2-40B4-BE49-F238E27FC236}">
                          <a16:creationId xmlns:a16="http://schemas.microsoft.com/office/drawing/2014/main" id="{606FB021-A494-BD65-0AB3-782A027A4E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04" name="Straight Connector 77">
                      <a:extLst>
                        <a:ext uri="{FF2B5EF4-FFF2-40B4-BE49-F238E27FC236}">
                          <a16:creationId xmlns:a16="http://schemas.microsoft.com/office/drawing/2014/main" id="{47D6605F-6B5C-EA4C-CE94-8E87C138D568}"/>
                        </a:ext>
                      </a:extLst>
                    </p:cNvPr>
                    <p:cNvCxnSpPr>
                      <a:cxnSpLocks/>
                      <a:stCxn id="303" idx="1"/>
                      <a:endCxn id="303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5" name="Straight Connector 78">
                      <a:extLst>
                        <a:ext uri="{FF2B5EF4-FFF2-40B4-BE49-F238E27FC236}">
                          <a16:creationId xmlns:a16="http://schemas.microsoft.com/office/drawing/2014/main" id="{78011F0A-7F71-BBB7-880F-567679F2003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6" name="Straight Connector 79">
                      <a:extLst>
                        <a:ext uri="{FF2B5EF4-FFF2-40B4-BE49-F238E27FC236}">
                          <a16:creationId xmlns:a16="http://schemas.microsoft.com/office/drawing/2014/main" id="{81342439-2775-890E-507E-8B1C1DC6BBC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7" name="Straight Connector 80">
                      <a:extLst>
                        <a:ext uri="{FF2B5EF4-FFF2-40B4-BE49-F238E27FC236}">
                          <a16:creationId xmlns:a16="http://schemas.microsoft.com/office/drawing/2014/main" id="{7F60B970-C80D-BA6E-F07E-DC46B6D4FFB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8" name="Straight Connector 81">
                      <a:extLst>
                        <a:ext uri="{FF2B5EF4-FFF2-40B4-BE49-F238E27FC236}">
                          <a16:creationId xmlns:a16="http://schemas.microsoft.com/office/drawing/2014/main" id="{044A1339-BF7E-E7E0-D2CF-D818CE26643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9" name="Straight Connector 82">
                      <a:extLst>
                        <a:ext uri="{FF2B5EF4-FFF2-40B4-BE49-F238E27FC236}">
                          <a16:creationId xmlns:a16="http://schemas.microsoft.com/office/drawing/2014/main" id="{3335EDE2-38C2-C089-696B-D55598BF985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10" name="Group 83">
                      <a:extLst>
                        <a:ext uri="{FF2B5EF4-FFF2-40B4-BE49-F238E27FC236}">
                          <a16:creationId xmlns:a16="http://schemas.microsoft.com/office/drawing/2014/main" id="{4D13BBDF-E856-87C5-C41D-BD9B403D2A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11" name="Straight Connector 84">
                        <a:extLst>
                          <a:ext uri="{FF2B5EF4-FFF2-40B4-BE49-F238E27FC236}">
                            <a16:creationId xmlns:a16="http://schemas.microsoft.com/office/drawing/2014/main" id="{EAE0BEC8-3B21-958C-F705-12DE6CBE51E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2" name="Straight Connector 85">
                        <a:extLst>
                          <a:ext uri="{FF2B5EF4-FFF2-40B4-BE49-F238E27FC236}">
                            <a16:creationId xmlns:a16="http://schemas.microsoft.com/office/drawing/2014/main" id="{0A13531E-73D7-8F2F-9C12-3386BAAF874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3" name="Straight Connector 86">
                        <a:extLst>
                          <a:ext uri="{FF2B5EF4-FFF2-40B4-BE49-F238E27FC236}">
                            <a16:creationId xmlns:a16="http://schemas.microsoft.com/office/drawing/2014/main" id="{08F32D13-C0D0-4717-2EAB-61AAB60F5DA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4" name="Straight Connector 87">
                        <a:extLst>
                          <a:ext uri="{FF2B5EF4-FFF2-40B4-BE49-F238E27FC236}">
                            <a16:creationId xmlns:a16="http://schemas.microsoft.com/office/drawing/2014/main" id="{3DACBB60-0E29-1D8A-D263-3F4AB776D26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5" name="Straight Connector 88">
                        <a:extLst>
                          <a:ext uri="{FF2B5EF4-FFF2-40B4-BE49-F238E27FC236}">
                            <a16:creationId xmlns:a16="http://schemas.microsoft.com/office/drawing/2014/main" id="{F13CE394-22BF-01DE-2FF5-AD7EA34DD9F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6" name="Straight Connector 89">
                        <a:extLst>
                          <a:ext uri="{FF2B5EF4-FFF2-40B4-BE49-F238E27FC236}">
                            <a16:creationId xmlns:a16="http://schemas.microsoft.com/office/drawing/2014/main" id="{10187B31-92E4-D50B-62F6-24EE0BC276C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  <p:grpSp>
                <p:nvGrpSpPr>
                  <p:cNvPr id="288" name="Group 61">
                    <a:extLst>
                      <a:ext uri="{FF2B5EF4-FFF2-40B4-BE49-F238E27FC236}">
                        <a16:creationId xmlns:a16="http://schemas.microsoft.com/office/drawing/2014/main" id="{4A7E8FE8-ABAF-F774-5F3C-FB14C88CCFB4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13095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289" name="Cube 62">
                      <a:extLst>
                        <a:ext uri="{FF2B5EF4-FFF2-40B4-BE49-F238E27FC236}">
                          <a16:creationId xmlns:a16="http://schemas.microsoft.com/office/drawing/2014/main" id="{352D1734-693C-DA5F-B731-6791120C36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290" name="Straight Connector 63">
                      <a:extLst>
                        <a:ext uri="{FF2B5EF4-FFF2-40B4-BE49-F238E27FC236}">
                          <a16:creationId xmlns:a16="http://schemas.microsoft.com/office/drawing/2014/main" id="{68CFAA7D-2D74-BA67-FEEB-2464AD843AFF}"/>
                        </a:ext>
                      </a:extLst>
                    </p:cNvPr>
                    <p:cNvCxnSpPr>
                      <a:cxnSpLocks/>
                      <a:stCxn id="289" idx="1"/>
                      <a:endCxn id="289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1" name="Straight Connector 64">
                      <a:extLst>
                        <a:ext uri="{FF2B5EF4-FFF2-40B4-BE49-F238E27FC236}">
                          <a16:creationId xmlns:a16="http://schemas.microsoft.com/office/drawing/2014/main" id="{B06D3B10-7104-A9AE-0E99-2C9F1D1C848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2" name="Straight Connector 65">
                      <a:extLst>
                        <a:ext uri="{FF2B5EF4-FFF2-40B4-BE49-F238E27FC236}">
                          <a16:creationId xmlns:a16="http://schemas.microsoft.com/office/drawing/2014/main" id="{1FD03BB3-79CE-3AAF-9F96-2BD9B0E224D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3" name="Straight Connector 66">
                      <a:extLst>
                        <a:ext uri="{FF2B5EF4-FFF2-40B4-BE49-F238E27FC236}">
                          <a16:creationId xmlns:a16="http://schemas.microsoft.com/office/drawing/2014/main" id="{F89C9D30-85DD-0E9A-E154-0CD209E30EE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4" name="Straight Connector 67">
                      <a:extLst>
                        <a:ext uri="{FF2B5EF4-FFF2-40B4-BE49-F238E27FC236}">
                          <a16:creationId xmlns:a16="http://schemas.microsoft.com/office/drawing/2014/main" id="{43893459-7547-430A-23F1-F2EB62F22AC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2959" y="5204386"/>
                      <a:ext cx="960120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5" name="Straight Connector 68">
                      <a:extLst>
                        <a:ext uri="{FF2B5EF4-FFF2-40B4-BE49-F238E27FC236}">
                          <a16:creationId xmlns:a16="http://schemas.microsoft.com/office/drawing/2014/main" id="{C98CCA3C-0AE9-25AB-F9D8-B344AFEE181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296" name="Group 69">
                      <a:extLst>
                        <a:ext uri="{FF2B5EF4-FFF2-40B4-BE49-F238E27FC236}">
                          <a16:creationId xmlns:a16="http://schemas.microsoft.com/office/drawing/2014/main" id="{589B670A-6FD2-4547-F96F-54B489AC069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297" name="Straight Connector 70">
                        <a:extLst>
                          <a:ext uri="{FF2B5EF4-FFF2-40B4-BE49-F238E27FC236}">
                            <a16:creationId xmlns:a16="http://schemas.microsoft.com/office/drawing/2014/main" id="{F5E07927-36D7-26A0-1260-4AAE45419A6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298" name="Straight Connector 71">
                        <a:extLst>
                          <a:ext uri="{FF2B5EF4-FFF2-40B4-BE49-F238E27FC236}">
                            <a16:creationId xmlns:a16="http://schemas.microsoft.com/office/drawing/2014/main" id="{FEA3B607-B50B-9BDE-8C09-010BB9651B9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299" name="Straight Connector 72">
                        <a:extLst>
                          <a:ext uri="{FF2B5EF4-FFF2-40B4-BE49-F238E27FC236}">
                            <a16:creationId xmlns:a16="http://schemas.microsoft.com/office/drawing/2014/main" id="{CD9B8261-458E-18D3-E2EE-FBD7426C281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0" name="Straight Connector 73">
                        <a:extLst>
                          <a:ext uri="{FF2B5EF4-FFF2-40B4-BE49-F238E27FC236}">
                            <a16:creationId xmlns:a16="http://schemas.microsoft.com/office/drawing/2014/main" id="{3AE89F8F-A924-B9EB-9C14-E0C9BAF8FE2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1" name="Straight Connector 74">
                        <a:extLst>
                          <a:ext uri="{FF2B5EF4-FFF2-40B4-BE49-F238E27FC236}">
                            <a16:creationId xmlns:a16="http://schemas.microsoft.com/office/drawing/2014/main" id="{64F9E98B-7C61-8AB7-5DD0-48CF3E27DEF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2" name="Straight Connector 75">
                        <a:extLst>
                          <a:ext uri="{FF2B5EF4-FFF2-40B4-BE49-F238E27FC236}">
                            <a16:creationId xmlns:a16="http://schemas.microsoft.com/office/drawing/2014/main" id="{B8686802-CC61-8142-9099-47A023895E6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</p:grpSp>
          </p:grpSp>
          <p:grpSp>
            <p:nvGrpSpPr>
              <p:cNvPr id="238" name="Group 11">
                <a:extLst>
                  <a:ext uri="{FF2B5EF4-FFF2-40B4-BE49-F238E27FC236}">
                    <a16:creationId xmlns:a16="http://schemas.microsoft.com/office/drawing/2014/main" id="{AF892E03-230D-75C8-BA60-69B2C93EB741}"/>
                  </a:ext>
                </a:extLst>
              </p:cNvPr>
              <p:cNvGrpSpPr/>
              <p:nvPr/>
            </p:nvGrpSpPr>
            <p:grpSpPr>
              <a:xfrm>
                <a:off x="3205749" y="4008926"/>
                <a:ext cx="2462966" cy="1144749"/>
                <a:chOff x="3524315" y="2835244"/>
                <a:chExt cx="1938656" cy="901058"/>
              </a:xfrm>
            </p:grpSpPr>
            <p:grpSp>
              <p:nvGrpSpPr>
                <p:cNvPr id="247" name="Group 20">
                  <a:extLst>
                    <a:ext uri="{FF2B5EF4-FFF2-40B4-BE49-F238E27FC236}">
                      <a16:creationId xmlns:a16="http://schemas.microsoft.com/office/drawing/2014/main" id="{3C8DD4B1-F9AC-E96A-C08E-809783A053B6}"/>
                    </a:ext>
                  </a:extLst>
                </p:cNvPr>
                <p:cNvGrpSpPr/>
                <p:nvPr/>
              </p:nvGrpSpPr>
              <p:grpSpPr>
                <a:xfrm>
                  <a:off x="3524315" y="2838779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63" name="Parallelogram 123">
                    <a:extLst>
                      <a:ext uri="{FF2B5EF4-FFF2-40B4-BE49-F238E27FC236}">
                        <a16:creationId xmlns:a16="http://schemas.microsoft.com/office/drawing/2014/main" id="{44D51A7B-207F-A037-FD3C-68E158E98065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4" name="Parallelogram 123">
                    <a:extLst>
                      <a:ext uri="{FF2B5EF4-FFF2-40B4-BE49-F238E27FC236}">
                        <a16:creationId xmlns:a16="http://schemas.microsoft.com/office/drawing/2014/main" id="{F752FD5C-BE7F-21C3-F00A-89079DAD6DFE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5" name="Parallelogram 123">
                    <a:extLst>
                      <a:ext uri="{FF2B5EF4-FFF2-40B4-BE49-F238E27FC236}">
                        <a16:creationId xmlns:a16="http://schemas.microsoft.com/office/drawing/2014/main" id="{93A72E3A-F8A5-1DAD-0829-18EAB42CEA9D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6" name="Parallelogram 123">
                    <a:extLst>
                      <a:ext uri="{FF2B5EF4-FFF2-40B4-BE49-F238E27FC236}">
                        <a16:creationId xmlns:a16="http://schemas.microsoft.com/office/drawing/2014/main" id="{88CE01CE-DFFF-3B28-8F1F-0A0E5B39F879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48" name="Group 21">
                  <a:extLst>
                    <a:ext uri="{FF2B5EF4-FFF2-40B4-BE49-F238E27FC236}">
                      <a16:creationId xmlns:a16="http://schemas.microsoft.com/office/drawing/2014/main" id="{9932C61A-714C-8E65-64A5-E95BB3AF98E5}"/>
                    </a:ext>
                  </a:extLst>
                </p:cNvPr>
                <p:cNvGrpSpPr/>
                <p:nvPr/>
              </p:nvGrpSpPr>
              <p:grpSpPr>
                <a:xfrm>
                  <a:off x="3819577" y="2839468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9" name="Parallelogram 123">
                    <a:extLst>
                      <a:ext uri="{FF2B5EF4-FFF2-40B4-BE49-F238E27FC236}">
                        <a16:creationId xmlns:a16="http://schemas.microsoft.com/office/drawing/2014/main" id="{7D00DA51-E560-15A0-FB7B-6864D230DA6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0" name="Parallelogram 123">
                    <a:extLst>
                      <a:ext uri="{FF2B5EF4-FFF2-40B4-BE49-F238E27FC236}">
                        <a16:creationId xmlns:a16="http://schemas.microsoft.com/office/drawing/2014/main" id="{C1DC5BF9-2387-BD9C-012A-0C84151CA22A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1" name="Parallelogram 123">
                    <a:extLst>
                      <a:ext uri="{FF2B5EF4-FFF2-40B4-BE49-F238E27FC236}">
                        <a16:creationId xmlns:a16="http://schemas.microsoft.com/office/drawing/2014/main" id="{B113C19E-FC13-4DA2-8836-D5ED8F551C5C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2" name="Parallelogram 123">
                    <a:extLst>
                      <a:ext uri="{FF2B5EF4-FFF2-40B4-BE49-F238E27FC236}">
                        <a16:creationId xmlns:a16="http://schemas.microsoft.com/office/drawing/2014/main" id="{69A7DC3B-5523-06B0-DDBC-4F339C0B519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49" name="Group 22">
                  <a:extLst>
                    <a:ext uri="{FF2B5EF4-FFF2-40B4-BE49-F238E27FC236}">
                      <a16:creationId xmlns:a16="http://schemas.microsoft.com/office/drawing/2014/main" id="{17B6408E-3AE0-F963-4F8F-20DFACEF2C31}"/>
                    </a:ext>
                  </a:extLst>
                </p:cNvPr>
                <p:cNvGrpSpPr/>
                <p:nvPr/>
              </p:nvGrpSpPr>
              <p:grpSpPr>
                <a:xfrm>
                  <a:off x="4145460" y="2835244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5" name="Parallelogram 123">
                    <a:extLst>
                      <a:ext uri="{FF2B5EF4-FFF2-40B4-BE49-F238E27FC236}">
                        <a16:creationId xmlns:a16="http://schemas.microsoft.com/office/drawing/2014/main" id="{796AE5BA-4B2C-34DF-14AC-8A384C8A3CC8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6" name="Parallelogram 123">
                    <a:extLst>
                      <a:ext uri="{FF2B5EF4-FFF2-40B4-BE49-F238E27FC236}">
                        <a16:creationId xmlns:a16="http://schemas.microsoft.com/office/drawing/2014/main" id="{C6431745-668F-0B88-CAC6-449ACE18E65B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7" name="Parallelogram 123">
                    <a:extLst>
                      <a:ext uri="{FF2B5EF4-FFF2-40B4-BE49-F238E27FC236}">
                        <a16:creationId xmlns:a16="http://schemas.microsoft.com/office/drawing/2014/main" id="{6CD423EF-F933-B3FF-2C8D-01AB1C31C0B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8" name="Parallelogram 123">
                    <a:extLst>
                      <a:ext uri="{FF2B5EF4-FFF2-40B4-BE49-F238E27FC236}">
                        <a16:creationId xmlns:a16="http://schemas.microsoft.com/office/drawing/2014/main" id="{2822DCE3-EC51-94C1-8356-CCC486A0BEF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50" name="Group 23">
                  <a:extLst>
                    <a:ext uri="{FF2B5EF4-FFF2-40B4-BE49-F238E27FC236}">
                      <a16:creationId xmlns:a16="http://schemas.microsoft.com/office/drawing/2014/main" id="{279266C2-EB32-B8FB-F181-33B6DC773BCF}"/>
                    </a:ext>
                  </a:extLst>
                </p:cNvPr>
                <p:cNvGrpSpPr/>
                <p:nvPr/>
              </p:nvGrpSpPr>
              <p:grpSpPr>
                <a:xfrm>
                  <a:off x="4454939" y="2835408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1" name="Parallelogram 123">
                    <a:extLst>
                      <a:ext uri="{FF2B5EF4-FFF2-40B4-BE49-F238E27FC236}">
                        <a16:creationId xmlns:a16="http://schemas.microsoft.com/office/drawing/2014/main" id="{51F3627D-4DBF-97D3-2B27-10C7A4C4260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2" name="Parallelogram 123">
                    <a:extLst>
                      <a:ext uri="{FF2B5EF4-FFF2-40B4-BE49-F238E27FC236}">
                        <a16:creationId xmlns:a16="http://schemas.microsoft.com/office/drawing/2014/main" id="{8242D8D0-3DCF-A0FA-2DC8-EB52F4B194B5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3" name="Parallelogram 123">
                    <a:extLst>
                      <a:ext uri="{FF2B5EF4-FFF2-40B4-BE49-F238E27FC236}">
                        <a16:creationId xmlns:a16="http://schemas.microsoft.com/office/drawing/2014/main" id="{B8DD47E6-54A7-8B9A-CCBF-2EDE099BED38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55174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4" name="Parallelogram 123">
                    <a:extLst>
                      <a:ext uri="{FF2B5EF4-FFF2-40B4-BE49-F238E27FC236}">
                        <a16:creationId xmlns:a16="http://schemas.microsoft.com/office/drawing/2014/main" id="{08616554-861A-7BED-45AD-A7C9CFB867E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</p:grpSp>
          <p:sp>
            <p:nvSpPr>
              <p:cNvPr id="239" name="Rectangle 12">
                <a:extLst>
                  <a:ext uri="{FF2B5EF4-FFF2-40B4-BE49-F238E27FC236}">
                    <a16:creationId xmlns:a16="http://schemas.microsoft.com/office/drawing/2014/main" id="{0B9B33C5-474F-A2FD-AE3D-9FB6C70076C7}"/>
                  </a:ext>
                </a:extLst>
              </p:cNvPr>
              <p:cNvSpPr/>
              <p:nvPr/>
            </p:nvSpPr>
            <p:spPr>
              <a:xfrm>
                <a:off x="416994" y="4313357"/>
                <a:ext cx="2289191" cy="1317205"/>
              </a:xfrm>
              <a:prstGeom prst="rect">
                <a:avLst/>
              </a:prstGeom>
              <a:solidFill>
                <a:srgbClr val="1982C3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grpSp>
            <p:nvGrpSpPr>
              <p:cNvPr id="240" name="Group 13">
                <a:extLst>
                  <a:ext uri="{FF2B5EF4-FFF2-40B4-BE49-F238E27FC236}">
                    <a16:creationId xmlns:a16="http://schemas.microsoft.com/office/drawing/2014/main" id="{34687689-988B-262B-A799-E6470B696028}"/>
                  </a:ext>
                </a:extLst>
              </p:cNvPr>
              <p:cNvGrpSpPr/>
              <p:nvPr/>
            </p:nvGrpSpPr>
            <p:grpSpPr>
              <a:xfrm>
                <a:off x="416994" y="4019775"/>
                <a:ext cx="2289191" cy="1508415"/>
                <a:chOff x="1053260" y="2822902"/>
                <a:chExt cx="1988169" cy="1508415"/>
              </a:xfrm>
            </p:grpSpPr>
            <p:sp>
              <p:nvSpPr>
                <p:cNvPr id="243" name="Rectangle 16">
                  <a:extLst>
                    <a:ext uri="{FF2B5EF4-FFF2-40B4-BE49-F238E27FC236}">
                      <a16:creationId xmlns:a16="http://schemas.microsoft.com/office/drawing/2014/main" id="{D6885B60-5F60-4765-5442-11BEDBEF2EF3}"/>
                    </a:ext>
                  </a:extLst>
                </p:cNvPr>
                <p:cNvSpPr/>
                <p:nvPr/>
              </p:nvSpPr>
              <p:spPr>
                <a:xfrm rot="5400000">
                  <a:off x="1763347" y="2589824"/>
                  <a:ext cx="560100" cy="1801314"/>
                </a:xfrm>
                <a:prstGeom prst="rect">
                  <a:avLst/>
                </a:prstGeom>
                <a:solidFill>
                  <a:srgbClr val="694C93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vert="vert27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Vault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Controller</a:t>
                  </a:r>
                </a:p>
              </p:txBody>
            </p:sp>
            <p:sp>
              <p:nvSpPr>
                <p:cNvPr id="244" name="Rectangle 17">
                  <a:extLst>
                    <a:ext uri="{FF2B5EF4-FFF2-40B4-BE49-F238E27FC236}">
                      <a16:creationId xmlns:a16="http://schemas.microsoft.com/office/drawing/2014/main" id="{B1020DB8-659A-95E5-F59F-1BA78A0EEA10}"/>
                    </a:ext>
                  </a:extLst>
                </p:cNvPr>
                <p:cNvSpPr/>
                <p:nvPr/>
              </p:nvSpPr>
              <p:spPr>
                <a:xfrm rot="5400000">
                  <a:off x="1870450" y="3257713"/>
                  <a:ext cx="349402" cy="1797805"/>
                </a:xfrm>
                <a:prstGeom prst="rect">
                  <a:avLst/>
                </a:prstGeom>
                <a:solidFill>
                  <a:srgbClr val="694C93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vert="vert27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PHY</a:t>
                  </a:r>
                </a:p>
              </p:txBody>
            </p:sp>
            <p:sp>
              <p:nvSpPr>
                <p:cNvPr id="246" name="Rectangle 19">
                  <a:extLst>
                    <a:ext uri="{FF2B5EF4-FFF2-40B4-BE49-F238E27FC236}">
                      <a16:creationId xmlns:a16="http://schemas.microsoft.com/office/drawing/2014/main" id="{7BCA5689-FACE-1A3D-30E7-ACA0783A68F5}"/>
                    </a:ext>
                  </a:extLst>
                </p:cNvPr>
                <p:cNvSpPr/>
                <p:nvPr/>
              </p:nvSpPr>
              <p:spPr>
                <a:xfrm>
                  <a:off x="1053260" y="2822902"/>
                  <a:ext cx="1988169" cy="253792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DRAM Vault</a:t>
                  </a:r>
                </a:p>
              </p:txBody>
            </p:sp>
          </p:grpSp>
          <p:cxnSp>
            <p:nvCxnSpPr>
              <p:cNvPr id="241" name="Straight Connector 14">
                <a:extLst>
                  <a:ext uri="{FF2B5EF4-FFF2-40B4-BE49-F238E27FC236}">
                    <a16:creationId xmlns:a16="http://schemas.microsoft.com/office/drawing/2014/main" id="{7CD456D4-2E98-8CC0-7EC2-60372C29D4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10825" y="4228779"/>
                <a:ext cx="821983" cy="189628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242" name="Straight Connector 15">
                <a:extLst>
                  <a:ext uri="{FF2B5EF4-FFF2-40B4-BE49-F238E27FC236}">
                    <a16:creationId xmlns:a16="http://schemas.microsoft.com/office/drawing/2014/main" id="{DAA5FC23-34D9-EE78-B9ED-93BC74AAE5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50745" y="3837207"/>
                <a:ext cx="682204" cy="198946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</p:grpSp>
      </p:grpSp>
      <p:sp>
        <p:nvSpPr>
          <p:cNvPr id="373" name="TextBox 146">
            <a:extLst>
              <a:ext uri="{FF2B5EF4-FFF2-40B4-BE49-F238E27FC236}">
                <a16:creationId xmlns:a16="http://schemas.microsoft.com/office/drawing/2014/main" id="{ECBBF2EB-731B-C648-EA4E-911220A1CB66}"/>
              </a:ext>
            </a:extLst>
          </p:cNvPr>
          <p:cNvSpPr txBox="1"/>
          <p:nvPr/>
        </p:nvSpPr>
        <p:spPr>
          <a:xfrm>
            <a:off x="360629" y="915862"/>
            <a:ext cx="8561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400" b="1" dirty="0">
                <a:solidFill>
                  <a:schemeClr val="accent2"/>
                </a:solidFill>
                <a:latin typeface="+mj-lt"/>
                <a:cs typeface="Gill Sans MT"/>
              </a:rPr>
              <a:t>Processing-</a:t>
            </a:r>
            <a:r>
              <a:rPr lang="en-US" sz="2400" b="1" u="sng" dirty="0">
                <a:solidFill>
                  <a:schemeClr val="accent2"/>
                </a:solidFill>
                <a:latin typeface="+mj-lt"/>
                <a:cs typeface="Gill Sans MT"/>
              </a:rPr>
              <a:t>using</a:t>
            </a:r>
            <a:r>
              <a:rPr lang="en-US" sz="2400" b="1" dirty="0">
                <a:solidFill>
                  <a:schemeClr val="accent2"/>
                </a:solidFill>
                <a:latin typeface="+mj-lt"/>
                <a:cs typeface="Gill Sans MT"/>
              </a:rPr>
              <a:t>-DRAM</a:t>
            </a:r>
            <a:r>
              <a:rPr lang="en-US" sz="2400" b="1" dirty="0">
                <a:solidFill>
                  <a:srgbClr val="000000"/>
                </a:solidFill>
                <a:latin typeface="+mj-lt"/>
                <a:cs typeface="Gill Sans MT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+mj-lt"/>
                <a:cs typeface="Gill Sans MT"/>
              </a:rPr>
              <a:t>uses the analog </a:t>
            </a:r>
            <a:r>
              <a:rPr lang="en-US" sz="2400" dirty="0">
                <a:solidFill>
                  <a:schemeClr val="accent2"/>
                </a:solidFill>
                <a:latin typeface="+mj-lt"/>
                <a:cs typeface="Gill Sans MT"/>
              </a:rPr>
              <a:t>operational principles of </a:t>
            </a:r>
            <a:br>
              <a:rPr lang="en-US" sz="2400" dirty="0">
                <a:solidFill>
                  <a:schemeClr val="accent2"/>
                </a:solidFill>
                <a:latin typeface="+mj-lt"/>
                <a:cs typeface="Gill Sans MT"/>
              </a:rPr>
            </a:br>
            <a:r>
              <a:rPr lang="en-US" sz="2400" dirty="0">
                <a:solidFill>
                  <a:schemeClr val="accent2"/>
                </a:solidFill>
                <a:latin typeface="+mj-lt"/>
                <a:cs typeface="Gill Sans MT"/>
              </a:rPr>
              <a:t>DRAM cells</a:t>
            </a:r>
            <a:r>
              <a:rPr lang="en-US" sz="2400" dirty="0">
                <a:solidFill>
                  <a:srgbClr val="000000"/>
                </a:solidFill>
                <a:latin typeface="+mj-lt"/>
                <a:cs typeface="Gill Sans MT"/>
              </a:rPr>
              <a:t> to perform computation</a:t>
            </a:r>
          </a:p>
        </p:txBody>
      </p:sp>
      <p:grpSp>
        <p:nvGrpSpPr>
          <p:cNvPr id="374" name="Group 147">
            <a:extLst>
              <a:ext uri="{FF2B5EF4-FFF2-40B4-BE49-F238E27FC236}">
                <a16:creationId xmlns:a16="http://schemas.microsoft.com/office/drawing/2014/main" id="{BAA2DA84-2DC7-00C7-C617-B52F2834E6AE}"/>
              </a:ext>
            </a:extLst>
          </p:cNvPr>
          <p:cNvGrpSpPr/>
          <p:nvPr/>
        </p:nvGrpSpPr>
        <p:grpSpPr>
          <a:xfrm>
            <a:off x="6474270" y="3758082"/>
            <a:ext cx="2310105" cy="2244814"/>
            <a:chOff x="6505615" y="3874932"/>
            <a:chExt cx="2310105" cy="2244814"/>
          </a:xfrm>
        </p:grpSpPr>
        <p:sp>
          <p:nvSpPr>
            <p:cNvPr id="375" name="TextBox 148">
              <a:extLst>
                <a:ext uri="{FF2B5EF4-FFF2-40B4-BE49-F238E27FC236}">
                  <a16:creationId xmlns:a16="http://schemas.microsoft.com/office/drawing/2014/main" id="{E6D044A1-74C0-9BAE-6123-F6A1A0DA44BB}"/>
                </a:ext>
              </a:extLst>
            </p:cNvPr>
            <p:cNvSpPr txBox="1"/>
            <p:nvPr/>
          </p:nvSpPr>
          <p:spPr>
            <a:xfrm>
              <a:off x="7136275" y="3874932"/>
              <a:ext cx="1679445" cy="43088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Processing-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Using-DRAM</a:t>
              </a:r>
            </a:p>
          </p:txBody>
        </p:sp>
        <p:grpSp>
          <p:nvGrpSpPr>
            <p:cNvPr id="376" name="Group 151">
              <a:extLst>
                <a:ext uri="{FF2B5EF4-FFF2-40B4-BE49-F238E27FC236}">
                  <a16:creationId xmlns:a16="http://schemas.microsoft.com/office/drawing/2014/main" id="{03E36856-EAC2-DF83-AE0B-25CF1C9200BB}"/>
                </a:ext>
              </a:extLst>
            </p:cNvPr>
            <p:cNvGrpSpPr/>
            <p:nvPr/>
          </p:nvGrpSpPr>
          <p:grpSpPr>
            <a:xfrm>
              <a:off x="6505615" y="4269171"/>
              <a:ext cx="2072910" cy="1850575"/>
              <a:chOff x="6505615" y="4269171"/>
              <a:chExt cx="2072910" cy="1850575"/>
            </a:xfrm>
          </p:grpSpPr>
          <p:sp>
            <p:nvSpPr>
              <p:cNvPr id="377" name="Trapezoid 152">
                <a:extLst>
                  <a:ext uri="{FF2B5EF4-FFF2-40B4-BE49-F238E27FC236}">
                    <a16:creationId xmlns:a16="http://schemas.microsoft.com/office/drawing/2014/main" id="{BF392C15-8F1D-1715-4E45-17F14A73677D}"/>
                  </a:ext>
                </a:extLst>
              </p:cNvPr>
              <p:cNvSpPr/>
              <p:nvPr/>
            </p:nvSpPr>
            <p:spPr>
              <a:xfrm rot="16200000">
                <a:off x="5839693" y="4935093"/>
                <a:ext cx="1581693" cy="249849"/>
              </a:xfrm>
              <a:prstGeom prst="trapezoid">
                <a:avLst>
                  <a:gd name="adj" fmla="val 82574"/>
                </a:avLst>
              </a:prstGeom>
              <a:solidFill>
                <a:srgbClr val="1982C3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cxnSp>
            <p:nvCxnSpPr>
              <p:cNvPr id="378" name="Straight Connector 153">
                <a:extLst>
                  <a:ext uri="{FF2B5EF4-FFF2-40B4-BE49-F238E27FC236}">
                    <a16:creationId xmlns:a16="http://schemas.microsoft.com/office/drawing/2014/main" id="{0DBAEA1A-0BB6-D0D3-3860-9E653A553A8C}"/>
                  </a:ext>
                </a:extLst>
              </p:cNvPr>
              <p:cNvCxnSpPr>
                <a:cxnSpLocks/>
                <a:endCxn id="391" idx="0"/>
              </p:cNvCxnSpPr>
              <p:nvPr/>
            </p:nvCxnSpPr>
            <p:spPr>
              <a:xfrm>
                <a:off x="6936106" y="4634507"/>
                <a:ext cx="1333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9" name="Straight Connector 154">
                <a:extLst>
                  <a:ext uri="{FF2B5EF4-FFF2-40B4-BE49-F238E27FC236}">
                    <a16:creationId xmlns:a16="http://schemas.microsoft.com/office/drawing/2014/main" id="{C12455ED-9765-DE1F-7A3A-6D807195555B}"/>
                  </a:ext>
                </a:extLst>
              </p:cNvPr>
              <p:cNvCxnSpPr>
                <a:cxnSpLocks/>
                <a:endCxn id="424" idx="0"/>
              </p:cNvCxnSpPr>
              <p:nvPr/>
            </p:nvCxnSpPr>
            <p:spPr>
              <a:xfrm>
                <a:off x="6936106" y="5514107"/>
                <a:ext cx="1333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0" name="Straight Connector 155">
                <a:extLst>
                  <a:ext uri="{FF2B5EF4-FFF2-40B4-BE49-F238E27FC236}">
                    <a16:creationId xmlns:a16="http://schemas.microsoft.com/office/drawing/2014/main" id="{4CF2E322-E229-DD6A-54C1-106215D82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6106" y="4516136"/>
                <a:ext cx="0" cy="1115308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1" name="Straight Connector 156">
                <a:extLst>
                  <a:ext uri="{FF2B5EF4-FFF2-40B4-BE49-F238E27FC236}">
                    <a16:creationId xmlns:a16="http://schemas.microsoft.com/office/drawing/2014/main" id="{584C6D36-0F5C-017F-6278-F9F485A0C800}"/>
                  </a:ext>
                </a:extLst>
              </p:cNvPr>
              <p:cNvCxnSpPr>
                <a:cxnSpLocks/>
                <a:stCxn id="377" idx="2"/>
              </p:cNvCxnSpPr>
              <p:nvPr/>
            </p:nvCxnSpPr>
            <p:spPr>
              <a:xfrm>
                <a:off x="6755464" y="5060017"/>
                <a:ext cx="165378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382" name="Group 157">
                <a:extLst>
                  <a:ext uri="{FF2B5EF4-FFF2-40B4-BE49-F238E27FC236}">
                    <a16:creationId xmlns:a16="http://schemas.microsoft.com/office/drawing/2014/main" id="{B4B6D7CB-EBC3-3CF2-548A-BCDEF4D1F41D}"/>
                  </a:ext>
                </a:extLst>
              </p:cNvPr>
              <p:cNvGrpSpPr/>
              <p:nvPr/>
            </p:nvGrpSpPr>
            <p:grpSpPr>
              <a:xfrm>
                <a:off x="7069492" y="4319864"/>
                <a:ext cx="1509033" cy="1799882"/>
                <a:chOff x="7069492" y="4319864"/>
                <a:chExt cx="1509033" cy="1799882"/>
              </a:xfrm>
            </p:grpSpPr>
            <p:grpSp>
              <p:nvGrpSpPr>
                <p:cNvPr id="383" name="Group 158">
                  <a:extLst>
                    <a:ext uri="{FF2B5EF4-FFF2-40B4-BE49-F238E27FC236}">
                      <a16:creationId xmlns:a16="http://schemas.microsoft.com/office/drawing/2014/main" id="{E8F901E2-4DCF-E21B-CBCE-CBC77129FF41}"/>
                    </a:ext>
                  </a:extLst>
                </p:cNvPr>
                <p:cNvGrpSpPr/>
                <p:nvPr/>
              </p:nvGrpSpPr>
              <p:grpSpPr>
                <a:xfrm>
                  <a:off x="7069492" y="5200300"/>
                  <a:ext cx="1509033" cy="919446"/>
                  <a:chOff x="4697310" y="1380763"/>
                  <a:chExt cx="1347890" cy="796381"/>
                </a:xfrm>
              </p:grpSpPr>
              <p:grpSp>
                <p:nvGrpSpPr>
                  <p:cNvPr id="423" name="Group 198">
                    <a:extLst>
                      <a:ext uri="{FF2B5EF4-FFF2-40B4-BE49-F238E27FC236}">
                        <a16:creationId xmlns:a16="http://schemas.microsoft.com/office/drawing/2014/main" id="{90D7AC82-07BC-9BC8-E6F8-69EACF6DFB7E}"/>
                      </a:ext>
                    </a:extLst>
                  </p:cNvPr>
                  <p:cNvGrpSpPr/>
                  <p:nvPr/>
                </p:nvGrpSpPr>
                <p:grpSpPr>
                  <a:xfrm>
                    <a:off x="4961468" y="1380763"/>
                    <a:ext cx="1083732" cy="796381"/>
                    <a:chOff x="4961468" y="1380763"/>
                    <a:chExt cx="1083732" cy="796381"/>
                  </a:xfrm>
                </p:grpSpPr>
                <p:sp>
                  <p:nvSpPr>
                    <p:cNvPr id="428" name="Rectangle 203">
                      <a:extLst>
                        <a:ext uri="{FF2B5EF4-FFF2-40B4-BE49-F238E27FC236}">
                          <a16:creationId xmlns:a16="http://schemas.microsoft.com/office/drawing/2014/main" id="{E972E5F1-4EFD-FC2C-AC74-C936475219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1468" y="1380763"/>
                      <a:ext cx="1083732" cy="59308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429" name="Group 204">
                      <a:extLst>
                        <a:ext uri="{FF2B5EF4-FFF2-40B4-BE49-F238E27FC236}">
                          <a16:creationId xmlns:a16="http://schemas.microsoft.com/office/drawing/2014/main" id="{152C68EB-37E3-7B20-CAFD-4263F4E59E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94689" y="1414865"/>
                      <a:ext cx="996193" cy="762279"/>
                      <a:chOff x="4994689" y="1414865"/>
                      <a:chExt cx="996193" cy="762279"/>
                    </a:xfrm>
                  </p:grpSpPr>
                  <p:cxnSp>
                    <p:nvCxnSpPr>
                      <p:cNvPr id="430" name="Straight Connector 205">
                        <a:extLst>
                          <a:ext uri="{FF2B5EF4-FFF2-40B4-BE49-F238E27FC236}">
                            <a16:creationId xmlns:a16="http://schemas.microsoft.com/office/drawing/2014/main" id="{BC6EC9E9-01DC-BB57-9A69-F7FA745F8747}"/>
                          </a:ext>
                        </a:extLst>
                      </p:cNvPr>
                      <p:cNvCxnSpPr>
                        <a:cxnSpLocks/>
                        <a:stCxn id="441" idx="2"/>
                        <a:endCxn id="445" idx="6"/>
                      </p:cNvCxnSpPr>
                      <p:nvPr/>
                    </p:nvCxnSpPr>
                    <p:spPr>
                      <a:xfrm flipV="1">
                        <a:off x="4995336" y="1676639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431" name="Straight Connector 206">
                        <a:extLst>
                          <a:ext uri="{FF2B5EF4-FFF2-40B4-BE49-F238E27FC236}">
                            <a16:creationId xmlns:a16="http://schemas.microsoft.com/office/drawing/2014/main" id="{C5EDF1E5-6219-8B3A-D87B-06F7099DF5B4}"/>
                          </a:ext>
                        </a:extLst>
                      </p:cNvPr>
                      <p:cNvCxnSpPr>
                        <a:cxnSpLocks/>
                        <a:stCxn id="442" idx="2"/>
                        <a:endCxn id="446" idx="6"/>
                      </p:cNvCxnSpPr>
                      <p:nvPr/>
                    </p:nvCxnSpPr>
                    <p:spPr>
                      <a:xfrm flipV="1">
                        <a:off x="4995335" y="1856558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432" name="Straight Connector 207">
                        <a:extLst>
                          <a:ext uri="{FF2B5EF4-FFF2-40B4-BE49-F238E27FC236}">
                            <a16:creationId xmlns:a16="http://schemas.microsoft.com/office/drawing/2014/main" id="{5AD8C6F1-F8BF-9ED2-DB0D-017BDF0AACDE}"/>
                          </a:ext>
                        </a:extLst>
                      </p:cNvPr>
                      <p:cNvCxnSpPr>
                        <a:cxnSpLocks/>
                        <a:stCxn id="443" idx="2"/>
                        <a:endCxn id="447" idx="6"/>
                      </p:cNvCxnSpPr>
                      <p:nvPr/>
                    </p:nvCxnSpPr>
                    <p:spPr>
                      <a:xfrm flipV="1">
                        <a:off x="4994689" y="1496974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grpSp>
                    <p:nvGrpSpPr>
                      <p:cNvPr id="433" name="Group 208">
                        <a:extLst>
                          <a:ext uri="{FF2B5EF4-FFF2-40B4-BE49-F238E27FC236}">
                            <a16:creationId xmlns:a16="http://schemas.microsoft.com/office/drawing/2014/main" id="{1C175F03-B7D9-8A08-B010-4542B680F13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04995" y="1424282"/>
                        <a:ext cx="146030" cy="752862"/>
                        <a:chOff x="5204995" y="1424282"/>
                        <a:chExt cx="146030" cy="752862"/>
                      </a:xfrm>
                    </p:grpSpPr>
                    <p:cxnSp>
                      <p:nvCxnSpPr>
                        <p:cNvPr id="452" name="Straight Connector 227">
                          <a:extLst>
                            <a:ext uri="{FF2B5EF4-FFF2-40B4-BE49-F238E27FC236}">
                              <a16:creationId xmlns:a16="http://schemas.microsoft.com/office/drawing/2014/main" id="{18F8ACE1-3137-5F70-BDE2-4B782C4E4BB6}"/>
                            </a:ext>
                          </a:extLst>
                        </p:cNvPr>
                        <p:cNvCxnSpPr>
                          <a:cxnSpLocks/>
                          <a:stCxn id="455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286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53" name="Oval 452">
                          <a:extLst>
                            <a:ext uri="{FF2B5EF4-FFF2-40B4-BE49-F238E27FC236}">
                              <a16:creationId xmlns:a16="http://schemas.microsoft.com/office/drawing/2014/main" id="{69EA982D-18FE-B233-7588-BF2401FD52E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4" name="Oval 453">
                          <a:extLst>
                            <a:ext uri="{FF2B5EF4-FFF2-40B4-BE49-F238E27FC236}">
                              <a16:creationId xmlns:a16="http://schemas.microsoft.com/office/drawing/2014/main" id="{B7D7A948-031E-4779-5AE2-ACAE01D5244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5" name="Oval 454">
                          <a:extLst>
                            <a:ext uri="{FF2B5EF4-FFF2-40B4-BE49-F238E27FC236}">
                              <a16:creationId xmlns:a16="http://schemas.microsoft.com/office/drawing/2014/main" id="{C13AB495-3564-C54F-EDCC-6D703AA8E9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34" name="Group 209">
                        <a:extLst>
                          <a:ext uri="{FF2B5EF4-FFF2-40B4-BE49-F238E27FC236}">
                            <a16:creationId xmlns:a16="http://schemas.microsoft.com/office/drawing/2014/main" id="{F5652015-624B-A091-115F-E8E76064161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419036" y="1419988"/>
                        <a:ext cx="146030" cy="757156"/>
                        <a:chOff x="5204995" y="1424282"/>
                        <a:chExt cx="146030" cy="757156"/>
                      </a:xfrm>
                    </p:grpSpPr>
                    <p:cxnSp>
                      <p:nvCxnSpPr>
                        <p:cNvPr id="448" name="Straight Connector 223">
                          <a:extLst>
                            <a:ext uri="{FF2B5EF4-FFF2-40B4-BE49-F238E27FC236}">
                              <a16:creationId xmlns:a16="http://schemas.microsoft.com/office/drawing/2014/main" id="{53CBCA33-C10F-287C-D4B8-DD962E89E957}"/>
                            </a:ext>
                          </a:extLst>
                        </p:cNvPr>
                        <p:cNvCxnSpPr>
                          <a:cxnSpLocks/>
                          <a:stCxn id="451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7156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9" name="Oval 448">
                          <a:extLst>
                            <a:ext uri="{FF2B5EF4-FFF2-40B4-BE49-F238E27FC236}">
                              <a16:creationId xmlns:a16="http://schemas.microsoft.com/office/drawing/2014/main" id="{3904F4F5-015A-F18F-99DF-0DAF4B77F9C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0" name="Oval 449">
                          <a:extLst>
                            <a:ext uri="{FF2B5EF4-FFF2-40B4-BE49-F238E27FC236}">
                              <a16:creationId xmlns:a16="http://schemas.microsoft.com/office/drawing/2014/main" id="{E5587EFF-8B3B-0E7F-2A22-343410E1149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1" name="Oval 450">
                          <a:extLst>
                            <a:ext uri="{FF2B5EF4-FFF2-40B4-BE49-F238E27FC236}">
                              <a16:creationId xmlns:a16="http://schemas.microsoft.com/office/drawing/2014/main" id="{E6C7FA5E-CF16-57B9-B425-17B3E58B769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35" name="Oval 434">
                        <a:extLst>
                          <a:ext uri="{FF2B5EF4-FFF2-40B4-BE49-F238E27FC236}">
                            <a16:creationId xmlns:a16="http://schemas.microsoft.com/office/drawing/2014/main" id="{B478DE1E-29D5-D035-FD61-3C9FAF5D8C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3076" y="1599653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Arial" panose="020B0604020202020204" pitchFamily="34" charset="0"/>
                          </a:rPr>
                          <a:t>…</a:t>
                        </a:r>
                      </a:p>
                    </p:txBody>
                  </p:sp>
                  <p:grpSp>
                    <p:nvGrpSpPr>
                      <p:cNvPr id="436" name="Group 211">
                        <a:extLst>
                          <a:ext uri="{FF2B5EF4-FFF2-40B4-BE49-F238E27FC236}">
                            <a16:creationId xmlns:a16="http://schemas.microsoft.com/office/drawing/2014/main" id="{4C5F238F-633E-2EDB-E05A-62452681E76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44852" y="1424282"/>
                        <a:ext cx="146030" cy="752862"/>
                        <a:chOff x="5204995" y="1424282"/>
                        <a:chExt cx="146030" cy="752862"/>
                      </a:xfrm>
                    </p:grpSpPr>
                    <p:cxnSp>
                      <p:nvCxnSpPr>
                        <p:cNvPr id="444" name="Straight Connector 219">
                          <a:extLst>
                            <a:ext uri="{FF2B5EF4-FFF2-40B4-BE49-F238E27FC236}">
                              <a16:creationId xmlns:a16="http://schemas.microsoft.com/office/drawing/2014/main" id="{6098DF71-C61C-CBBA-578D-1C7028D75D93}"/>
                            </a:ext>
                          </a:extLst>
                        </p:cNvPr>
                        <p:cNvCxnSpPr>
                          <a:cxnSpLocks/>
                          <a:stCxn id="447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286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5" name="Oval 444">
                          <a:extLst>
                            <a:ext uri="{FF2B5EF4-FFF2-40B4-BE49-F238E27FC236}">
                              <a16:creationId xmlns:a16="http://schemas.microsoft.com/office/drawing/2014/main" id="{522DCBCC-C17A-D515-777B-CA81173704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6" name="Oval 445">
                          <a:extLst>
                            <a:ext uri="{FF2B5EF4-FFF2-40B4-BE49-F238E27FC236}">
                              <a16:creationId xmlns:a16="http://schemas.microsoft.com/office/drawing/2014/main" id="{AB052E04-27B5-0676-717B-ABF965BAB9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7" name="Oval 446">
                          <a:extLst>
                            <a:ext uri="{FF2B5EF4-FFF2-40B4-BE49-F238E27FC236}">
                              <a16:creationId xmlns:a16="http://schemas.microsoft.com/office/drawing/2014/main" id="{9F2FF655-190F-ED22-513B-431C90C38C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37" name="Group 212">
                        <a:extLst>
                          <a:ext uri="{FF2B5EF4-FFF2-40B4-BE49-F238E27FC236}">
                            <a16:creationId xmlns:a16="http://schemas.microsoft.com/office/drawing/2014/main" id="{06EBFCB7-6CBE-DF5B-BDAA-345E1EED85E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94689" y="1429152"/>
                        <a:ext cx="146030" cy="747992"/>
                        <a:chOff x="5204995" y="1424282"/>
                        <a:chExt cx="146030" cy="747992"/>
                      </a:xfrm>
                    </p:grpSpPr>
                    <p:cxnSp>
                      <p:nvCxnSpPr>
                        <p:cNvPr id="440" name="Straight Connector 215">
                          <a:extLst>
                            <a:ext uri="{FF2B5EF4-FFF2-40B4-BE49-F238E27FC236}">
                              <a16:creationId xmlns:a16="http://schemas.microsoft.com/office/drawing/2014/main" id="{A04D606E-908B-7D29-98AA-2FD1220F139F}"/>
                            </a:ext>
                          </a:extLst>
                        </p:cNvPr>
                        <p:cNvCxnSpPr>
                          <a:cxnSpLocks/>
                          <a:stCxn id="443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4799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1" name="Oval 440">
                          <a:extLst>
                            <a:ext uri="{FF2B5EF4-FFF2-40B4-BE49-F238E27FC236}">
                              <a16:creationId xmlns:a16="http://schemas.microsoft.com/office/drawing/2014/main" id="{3EEBBC56-E502-5257-6361-D031E1454B2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2" name="Oval 441">
                          <a:extLst>
                            <a:ext uri="{FF2B5EF4-FFF2-40B4-BE49-F238E27FC236}">
                              <a16:creationId xmlns:a16="http://schemas.microsoft.com/office/drawing/2014/main" id="{691215F3-3AE7-A664-5DCF-E7D78C109E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3" name="Oval 442">
                          <a:extLst>
                            <a:ext uri="{FF2B5EF4-FFF2-40B4-BE49-F238E27FC236}">
                              <a16:creationId xmlns:a16="http://schemas.microsoft.com/office/drawing/2014/main" id="{8835F291-859D-F6C6-6FC3-B1A2011EFB9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38" name="Oval 437">
                        <a:extLst>
                          <a:ext uri="{FF2B5EF4-FFF2-40B4-BE49-F238E27FC236}">
                            <a16:creationId xmlns:a16="http://schemas.microsoft.com/office/drawing/2014/main" id="{1C4710FA-166C-0FC8-BF6E-54DA45E42F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6464" y="1414865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39" name="Oval 438">
                        <a:extLst>
                          <a:ext uri="{FF2B5EF4-FFF2-40B4-BE49-F238E27FC236}">
                            <a16:creationId xmlns:a16="http://schemas.microsoft.com/office/drawing/2014/main" id="{BB0C6A4A-2066-058C-6840-3F39B2C925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0166" y="178748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424" name="Trapezoid 199">
                    <a:extLst>
                      <a:ext uri="{FF2B5EF4-FFF2-40B4-BE49-F238E27FC236}">
                        <a16:creationId xmlns:a16="http://schemas.microsoft.com/office/drawing/2014/main" id="{93714117-698B-64B4-2507-437A758B785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34878" y="1580684"/>
                    <a:ext cx="487028" cy="162163"/>
                  </a:xfrm>
                  <a:prstGeom prst="trapezoid">
                    <a:avLst>
                      <a:gd name="adj" fmla="val 34124"/>
                    </a:avLst>
                  </a:prstGeom>
                  <a:solidFill>
                    <a:srgbClr val="1982C3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5" name="Rectangle 200">
                    <a:extLst>
                      <a:ext uri="{FF2B5EF4-FFF2-40B4-BE49-F238E27FC236}">
                        <a16:creationId xmlns:a16="http://schemas.microsoft.com/office/drawing/2014/main" id="{F2992DF2-DA1B-9225-16C7-54DC9F4FF193}"/>
                      </a:ext>
                    </a:extLst>
                  </p:cNvPr>
                  <p:cNvSpPr/>
                  <p:nvPr/>
                </p:nvSpPr>
                <p:spPr>
                  <a:xfrm>
                    <a:off x="4961468" y="1974809"/>
                    <a:ext cx="1083732" cy="111866"/>
                  </a:xfrm>
                  <a:prstGeom prst="rect">
                    <a:avLst/>
                  </a:prstGeom>
                  <a:solidFill>
                    <a:srgbClr val="8AC926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26" name="Straight Connector 201">
                    <a:extLst>
                      <a:ext uri="{FF2B5EF4-FFF2-40B4-BE49-F238E27FC236}">
                        <a16:creationId xmlns:a16="http://schemas.microsoft.com/office/drawing/2014/main" id="{C74FD4BC-A24D-3115-C2CC-E114075DBE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52605" y="1560248"/>
                    <a:ext cx="108863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427" name="Straight Connector 202">
                    <a:extLst>
                      <a:ext uri="{FF2B5EF4-FFF2-40B4-BE49-F238E27FC236}">
                        <a16:creationId xmlns:a16="http://schemas.microsoft.com/office/drawing/2014/main" id="{3E356D7B-B1B7-2AD4-C786-D047688294A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52605" y="1763683"/>
                    <a:ext cx="108863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</p:grpSp>
            <p:cxnSp>
              <p:nvCxnSpPr>
                <p:cNvPr id="384" name="Straight Connector 159">
                  <a:extLst>
                    <a:ext uri="{FF2B5EF4-FFF2-40B4-BE49-F238E27FC236}">
                      <a16:creationId xmlns:a16="http://schemas.microsoft.com/office/drawing/2014/main" id="{3033C2A5-87E1-8FAB-3C66-CCEC8DCD03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97996" y="6017421"/>
                  <a:ext cx="0" cy="10232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385" name="Group 160">
                  <a:extLst>
                    <a:ext uri="{FF2B5EF4-FFF2-40B4-BE49-F238E27FC236}">
                      <a16:creationId xmlns:a16="http://schemas.microsoft.com/office/drawing/2014/main" id="{CBF0A6C5-E4CA-9CAA-A3AA-8213679B472E}"/>
                    </a:ext>
                  </a:extLst>
                </p:cNvPr>
                <p:cNvGrpSpPr/>
                <p:nvPr/>
              </p:nvGrpSpPr>
              <p:grpSpPr>
                <a:xfrm>
                  <a:off x="7069492" y="4319864"/>
                  <a:ext cx="1509033" cy="880436"/>
                  <a:chOff x="7069492" y="4319864"/>
                  <a:chExt cx="1509033" cy="880436"/>
                </a:xfrm>
              </p:grpSpPr>
              <p:cxnSp>
                <p:nvCxnSpPr>
                  <p:cNvPr id="386" name="Straight Connector 161">
                    <a:extLst>
                      <a:ext uri="{FF2B5EF4-FFF2-40B4-BE49-F238E27FC236}">
                        <a16:creationId xmlns:a16="http://schemas.microsoft.com/office/drawing/2014/main" id="{AE6D77BC-64F1-7B7E-DF45-34D35945AE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95254" y="5134860"/>
                    <a:ext cx="0" cy="6544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387" name="Group 162">
                    <a:extLst>
                      <a:ext uri="{FF2B5EF4-FFF2-40B4-BE49-F238E27FC236}">
                        <a16:creationId xmlns:a16="http://schemas.microsoft.com/office/drawing/2014/main" id="{AF6C817C-8FAF-E0C0-0466-19E499DF32FA}"/>
                      </a:ext>
                    </a:extLst>
                  </p:cNvPr>
                  <p:cNvGrpSpPr/>
                  <p:nvPr/>
                </p:nvGrpSpPr>
                <p:grpSpPr>
                  <a:xfrm>
                    <a:off x="7069492" y="4319864"/>
                    <a:ext cx="1509033" cy="880436"/>
                    <a:chOff x="7069492" y="4319864"/>
                    <a:chExt cx="1509033" cy="880436"/>
                  </a:xfrm>
                </p:grpSpPr>
                <p:grpSp>
                  <p:nvGrpSpPr>
                    <p:cNvPr id="388" name="Group 163">
                      <a:extLst>
                        <a:ext uri="{FF2B5EF4-FFF2-40B4-BE49-F238E27FC236}">
                          <a16:creationId xmlns:a16="http://schemas.microsoft.com/office/drawing/2014/main" id="{F87FB904-3842-09FA-C419-35768A8DBCD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69492" y="4319864"/>
                      <a:ext cx="1509033" cy="880436"/>
                      <a:chOff x="4697310" y="1380763"/>
                      <a:chExt cx="1347890" cy="762593"/>
                    </a:xfrm>
                  </p:grpSpPr>
                  <p:grpSp>
                    <p:nvGrpSpPr>
                      <p:cNvPr id="390" name="Group 165">
                        <a:extLst>
                          <a:ext uri="{FF2B5EF4-FFF2-40B4-BE49-F238E27FC236}">
                            <a16:creationId xmlns:a16="http://schemas.microsoft.com/office/drawing/2014/main" id="{DAA62BA0-1FC0-6E33-A893-9EF5695D262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61468" y="1380763"/>
                        <a:ext cx="1083732" cy="762593"/>
                        <a:chOff x="4961468" y="1380763"/>
                        <a:chExt cx="1083732" cy="762593"/>
                      </a:xfrm>
                    </p:grpSpPr>
                    <p:sp>
                      <p:nvSpPr>
                        <p:cNvPr id="395" name="Rectangle 170">
                          <a:extLst>
                            <a:ext uri="{FF2B5EF4-FFF2-40B4-BE49-F238E27FC236}">
                              <a16:creationId xmlns:a16="http://schemas.microsoft.com/office/drawing/2014/main" id="{02F1FF57-E937-CD57-1F47-EA3344CFF7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961468" y="1380763"/>
                          <a:ext cx="1083732" cy="593087"/>
                        </a:xfrm>
                        <a:prstGeom prst="rect">
                          <a:avLst/>
                        </a:prstGeom>
                        <a:solidFill>
                          <a:srgbClr val="694C93">
                            <a:lumMod val="20000"/>
                            <a:lumOff val="80000"/>
                          </a:srgbClr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396" name="Group 171">
                          <a:extLst>
                            <a:ext uri="{FF2B5EF4-FFF2-40B4-BE49-F238E27FC236}">
                              <a16:creationId xmlns:a16="http://schemas.microsoft.com/office/drawing/2014/main" id="{69F75E4B-2B40-7C49-277E-444E03F101A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994689" y="1414865"/>
                          <a:ext cx="996193" cy="728491"/>
                          <a:chOff x="4994689" y="1414865"/>
                          <a:chExt cx="996193" cy="728491"/>
                        </a:xfrm>
                      </p:grpSpPr>
                      <p:cxnSp>
                        <p:nvCxnSpPr>
                          <p:cNvPr id="397" name="Straight Connector 172">
                            <a:extLst>
                              <a:ext uri="{FF2B5EF4-FFF2-40B4-BE49-F238E27FC236}">
                                <a16:creationId xmlns:a16="http://schemas.microsoft.com/office/drawing/2014/main" id="{36082846-A8F4-CEBC-FBA9-043036C7FAAA}"/>
                              </a:ext>
                            </a:extLst>
                          </p:cNvPr>
                          <p:cNvCxnSpPr>
                            <a:cxnSpLocks/>
                            <a:stCxn id="408" idx="2"/>
                            <a:endCxn id="412" idx="6"/>
                          </p:cNvCxnSpPr>
                          <p:nvPr/>
                        </p:nvCxnSpPr>
                        <p:spPr>
                          <a:xfrm flipV="1">
                            <a:off x="4995336" y="1676639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398" name="Straight Connector 173">
                            <a:extLst>
                              <a:ext uri="{FF2B5EF4-FFF2-40B4-BE49-F238E27FC236}">
                                <a16:creationId xmlns:a16="http://schemas.microsoft.com/office/drawing/2014/main" id="{DFCE59EA-24DC-567C-3BBC-0A6998094BED}"/>
                              </a:ext>
                            </a:extLst>
                          </p:cNvPr>
                          <p:cNvCxnSpPr>
                            <a:cxnSpLocks/>
                            <a:stCxn id="409" idx="2"/>
                            <a:endCxn id="413" idx="6"/>
                          </p:cNvCxnSpPr>
                          <p:nvPr/>
                        </p:nvCxnSpPr>
                        <p:spPr>
                          <a:xfrm flipV="1">
                            <a:off x="4995335" y="1856558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399" name="Straight Connector 174">
                            <a:extLst>
                              <a:ext uri="{FF2B5EF4-FFF2-40B4-BE49-F238E27FC236}">
                                <a16:creationId xmlns:a16="http://schemas.microsoft.com/office/drawing/2014/main" id="{77A173B3-F891-E9C7-7EE1-BB84BF7B0515}"/>
                              </a:ext>
                            </a:extLst>
                          </p:cNvPr>
                          <p:cNvCxnSpPr>
                            <a:cxnSpLocks/>
                            <a:stCxn id="410" idx="2"/>
                            <a:endCxn id="414" idx="6"/>
                          </p:cNvCxnSpPr>
                          <p:nvPr/>
                        </p:nvCxnSpPr>
                        <p:spPr>
                          <a:xfrm flipV="1">
                            <a:off x="4994689" y="1496974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grpSp>
                        <p:nvGrpSpPr>
                          <p:cNvPr id="400" name="Group 175">
                            <a:extLst>
                              <a:ext uri="{FF2B5EF4-FFF2-40B4-BE49-F238E27FC236}">
                                <a16:creationId xmlns:a16="http://schemas.microsoft.com/office/drawing/2014/main" id="{9861D680-95FA-6FD0-188E-A41AB2A5676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204995" y="1424282"/>
                            <a:ext cx="146030" cy="719074"/>
                            <a:chOff x="5204995" y="1424282"/>
                            <a:chExt cx="146030" cy="719074"/>
                          </a:xfrm>
                        </p:grpSpPr>
                        <p:cxnSp>
                          <p:nvCxnSpPr>
                            <p:cNvPr id="419" name="Straight Connector 194">
                              <a:extLst>
                                <a:ext uri="{FF2B5EF4-FFF2-40B4-BE49-F238E27FC236}">
                                  <a16:creationId xmlns:a16="http://schemas.microsoft.com/office/drawing/2014/main" id="{B3DDF40F-CBF9-61EC-8391-3BABB43BBB57}"/>
                                </a:ext>
                              </a:extLst>
                            </p:cNvPr>
                            <p:cNvCxnSpPr>
                              <a:cxnSpLocks/>
                              <a:stCxn id="422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19074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20" name="Oval 419">
                              <a:extLst>
                                <a:ext uri="{FF2B5EF4-FFF2-40B4-BE49-F238E27FC236}">
                                  <a16:creationId xmlns:a16="http://schemas.microsoft.com/office/drawing/2014/main" id="{29097AE2-B24C-54D2-0175-FA5575614CD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21" name="Oval 420">
                              <a:extLst>
                                <a:ext uri="{FF2B5EF4-FFF2-40B4-BE49-F238E27FC236}">
                                  <a16:creationId xmlns:a16="http://schemas.microsoft.com/office/drawing/2014/main" id="{8CA2F6F5-D587-3345-DAB5-75490DA9F05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22" name="Oval 421">
                              <a:extLst>
                                <a:ext uri="{FF2B5EF4-FFF2-40B4-BE49-F238E27FC236}">
                                  <a16:creationId xmlns:a16="http://schemas.microsoft.com/office/drawing/2014/main" id="{7DF451F6-CFE8-1395-4BDE-1CB8A5C01CD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401" name="Group 176">
                            <a:extLst>
                              <a:ext uri="{FF2B5EF4-FFF2-40B4-BE49-F238E27FC236}">
                                <a16:creationId xmlns:a16="http://schemas.microsoft.com/office/drawing/2014/main" id="{7A37071B-2D92-9681-95E5-8B2B6A4AAD6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419036" y="1419988"/>
                            <a:ext cx="146030" cy="723368"/>
                            <a:chOff x="5204995" y="1424282"/>
                            <a:chExt cx="146030" cy="723368"/>
                          </a:xfrm>
                        </p:grpSpPr>
                        <p:cxnSp>
                          <p:nvCxnSpPr>
                            <p:cNvPr id="415" name="Straight Connector 190">
                              <a:extLst>
                                <a:ext uri="{FF2B5EF4-FFF2-40B4-BE49-F238E27FC236}">
                                  <a16:creationId xmlns:a16="http://schemas.microsoft.com/office/drawing/2014/main" id="{DC4B1CC5-CD1A-2327-7743-B0DECA59F112}"/>
                                </a:ext>
                              </a:extLst>
                            </p:cNvPr>
                            <p:cNvCxnSpPr>
                              <a:cxnSpLocks/>
                              <a:stCxn id="418" idx="0"/>
                              <a:endCxn id="428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23368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16" name="Oval 415">
                              <a:extLst>
                                <a:ext uri="{FF2B5EF4-FFF2-40B4-BE49-F238E27FC236}">
                                  <a16:creationId xmlns:a16="http://schemas.microsoft.com/office/drawing/2014/main" id="{084CBD6F-6209-643C-7F21-E5D40FF5DF6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7" name="Oval 416">
                              <a:extLst>
                                <a:ext uri="{FF2B5EF4-FFF2-40B4-BE49-F238E27FC236}">
                                  <a16:creationId xmlns:a16="http://schemas.microsoft.com/office/drawing/2014/main" id="{1AF31042-DF7C-723B-6135-75259FB15FE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8" name="Oval 417">
                              <a:extLst>
                                <a:ext uri="{FF2B5EF4-FFF2-40B4-BE49-F238E27FC236}">
                                  <a16:creationId xmlns:a16="http://schemas.microsoft.com/office/drawing/2014/main" id="{B2024FC3-ECC7-5C8F-9CA2-3041BC95551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402" name="Oval 401">
                            <a:extLst>
                              <a:ext uri="{FF2B5EF4-FFF2-40B4-BE49-F238E27FC236}">
                                <a16:creationId xmlns:a16="http://schemas.microsoft.com/office/drawing/2014/main" id="{62155133-4A8B-3210-A820-FAD164BB62E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3076" y="1599653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Arial" panose="020B0604020202020204" pitchFamily="34" charset="0"/>
                              </a:rPr>
                              <a:t>…</a:t>
                            </a:r>
                          </a:p>
                        </p:txBody>
                      </p:sp>
                      <p:grpSp>
                        <p:nvGrpSpPr>
                          <p:cNvPr id="403" name="Group 178">
                            <a:extLst>
                              <a:ext uri="{FF2B5EF4-FFF2-40B4-BE49-F238E27FC236}">
                                <a16:creationId xmlns:a16="http://schemas.microsoft.com/office/drawing/2014/main" id="{D64BC505-3B7E-D0E3-D3BD-59C263DD170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844852" y="1424282"/>
                            <a:ext cx="146030" cy="719074"/>
                            <a:chOff x="5204995" y="1424282"/>
                            <a:chExt cx="146030" cy="719074"/>
                          </a:xfrm>
                        </p:grpSpPr>
                        <p:cxnSp>
                          <p:nvCxnSpPr>
                            <p:cNvPr id="411" name="Straight Connector 186">
                              <a:extLst>
                                <a:ext uri="{FF2B5EF4-FFF2-40B4-BE49-F238E27FC236}">
                                  <a16:creationId xmlns:a16="http://schemas.microsoft.com/office/drawing/2014/main" id="{5BF39002-36C0-670A-6BDB-0874F7F8A76E}"/>
                                </a:ext>
                              </a:extLst>
                            </p:cNvPr>
                            <p:cNvCxnSpPr>
                              <a:cxnSpLocks/>
                              <a:stCxn id="414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19074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12" name="Oval 411">
                              <a:extLst>
                                <a:ext uri="{FF2B5EF4-FFF2-40B4-BE49-F238E27FC236}">
                                  <a16:creationId xmlns:a16="http://schemas.microsoft.com/office/drawing/2014/main" id="{9D8D5100-3905-E87F-84B3-F0A67A8AEA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3" name="Oval 412">
                              <a:extLst>
                                <a:ext uri="{FF2B5EF4-FFF2-40B4-BE49-F238E27FC236}">
                                  <a16:creationId xmlns:a16="http://schemas.microsoft.com/office/drawing/2014/main" id="{2A7348D2-A004-16FA-FFA5-485C348E7AA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4" name="Oval 413">
                              <a:extLst>
                                <a:ext uri="{FF2B5EF4-FFF2-40B4-BE49-F238E27FC236}">
                                  <a16:creationId xmlns:a16="http://schemas.microsoft.com/office/drawing/2014/main" id="{EED0136E-25D0-B471-90EC-C3C6634968F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404" name="Group 179">
                            <a:extLst>
                              <a:ext uri="{FF2B5EF4-FFF2-40B4-BE49-F238E27FC236}">
                                <a16:creationId xmlns:a16="http://schemas.microsoft.com/office/drawing/2014/main" id="{C4E89F70-AF3E-F38F-E412-2F61948541A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994689" y="1429152"/>
                            <a:ext cx="146030" cy="706836"/>
                            <a:chOff x="5204995" y="1424282"/>
                            <a:chExt cx="146030" cy="706836"/>
                          </a:xfrm>
                        </p:grpSpPr>
                        <p:cxnSp>
                          <p:nvCxnSpPr>
                            <p:cNvPr id="407" name="Straight Connector 182">
                              <a:extLst>
                                <a:ext uri="{FF2B5EF4-FFF2-40B4-BE49-F238E27FC236}">
                                  <a16:creationId xmlns:a16="http://schemas.microsoft.com/office/drawing/2014/main" id="{21E26F2F-C7F7-D90C-6BBE-59CB1F1E3E4F}"/>
                                </a:ext>
                              </a:extLst>
                            </p:cNvPr>
                            <p:cNvCxnSpPr>
                              <a:cxnSpLocks/>
                              <a:stCxn id="410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06836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08" name="Oval 407">
                              <a:extLst>
                                <a:ext uri="{FF2B5EF4-FFF2-40B4-BE49-F238E27FC236}">
                                  <a16:creationId xmlns:a16="http://schemas.microsoft.com/office/drawing/2014/main" id="{5D87DC8A-B2E4-7590-EFB6-F933C7E9FD6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09" name="Oval 408">
                              <a:extLst>
                                <a:ext uri="{FF2B5EF4-FFF2-40B4-BE49-F238E27FC236}">
                                  <a16:creationId xmlns:a16="http://schemas.microsoft.com/office/drawing/2014/main" id="{EAAD18F9-DDF0-2716-C12B-234951CE7CB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0" name="Oval 409">
                              <a:extLst>
                                <a:ext uri="{FF2B5EF4-FFF2-40B4-BE49-F238E27FC236}">
                                  <a16:creationId xmlns:a16="http://schemas.microsoft.com/office/drawing/2014/main" id="{C40EC26A-9D2E-B068-37CD-2F3A92452EE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405" name="Oval 404">
                            <a:extLst>
                              <a:ext uri="{FF2B5EF4-FFF2-40B4-BE49-F238E27FC236}">
                                <a16:creationId xmlns:a16="http://schemas.microsoft.com/office/drawing/2014/main" id="{3145EE76-6711-1000-F6D3-FA334CC541B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6464" y="1414865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06" name="Oval 405">
                            <a:extLst>
                              <a:ext uri="{FF2B5EF4-FFF2-40B4-BE49-F238E27FC236}">
                                <a16:creationId xmlns:a16="http://schemas.microsoft.com/office/drawing/2014/main" id="{D70DBC58-D5B7-C2F4-26C1-EFA60577E51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0166" y="1787487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391" name="Trapezoid 166">
                        <a:extLst>
                          <a:ext uri="{FF2B5EF4-FFF2-40B4-BE49-F238E27FC236}">
                            <a16:creationId xmlns:a16="http://schemas.microsoft.com/office/drawing/2014/main" id="{5A0411A4-1EE6-5B19-8B6B-A26D7D5DB70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4534878" y="1580684"/>
                        <a:ext cx="487028" cy="162163"/>
                      </a:xfrm>
                      <a:prstGeom prst="trapezoid">
                        <a:avLst>
                          <a:gd name="adj" fmla="val 34124"/>
                        </a:avLst>
                      </a:prstGeom>
                      <a:solidFill>
                        <a:srgbClr val="1982C3">
                          <a:lumMod val="20000"/>
                          <a:lumOff val="80000"/>
                        </a:srgbClr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92" name="Rectangle 167">
                        <a:extLst>
                          <a:ext uri="{FF2B5EF4-FFF2-40B4-BE49-F238E27FC236}">
                            <a16:creationId xmlns:a16="http://schemas.microsoft.com/office/drawing/2014/main" id="{1DF6AFCD-8646-3EAD-FA21-4AB668E392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1468" y="1969094"/>
                        <a:ext cx="1083732" cy="111866"/>
                      </a:xfrm>
                      <a:prstGeom prst="rect">
                        <a:avLst/>
                      </a:prstGeom>
                      <a:solidFill>
                        <a:srgbClr val="8AC926">
                          <a:lumMod val="20000"/>
                          <a:lumOff val="80000"/>
                        </a:srgbClr>
                      </a:solidFill>
                      <a:ln w="12700" cap="flat" cmpd="sng" algn="ctr">
                        <a:solidFill>
                          <a:srgbClr val="FF0000"/>
                        </a:solidFill>
                        <a:prstDash val="dash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393" name="Straight Connector 168">
                        <a:extLst>
                          <a:ext uri="{FF2B5EF4-FFF2-40B4-BE49-F238E27FC236}">
                            <a16:creationId xmlns:a16="http://schemas.microsoft.com/office/drawing/2014/main" id="{E3723A31-ECD8-684D-1284-1B26556ABEC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4852605" y="1560248"/>
                        <a:ext cx="10886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94" name="Straight Connector 169">
                        <a:extLst>
                          <a:ext uri="{FF2B5EF4-FFF2-40B4-BE49-F238E27FC236}">
                            <a16:creationId xmlns:a16="http://schemas.microsoft.com/office/drawing/2014/main" id="{834F4015-01A7-DB66-4D00-00FCCFEC402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4852605" y="1763683"/>
                        <a:ext cx="10886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  <p:sp>
                  <p:nvSpPr>
                    <p:cNvPr id="389" name="Rectangle 164">
                      <a:extLst>
                        <a:ext uri="{FF2B5EF4-FFF2-40B4-BE49-F238E27FC236}">
                          <a16:creationId xmlns:a16="http://schemas.microsoft.com/office/drawing/2014/main" id="{0C3ABFBE-AF24-58E2-7A47-5C85656791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464" y="4319864"/>
                      <a:ext cx="1222060" cy="679246"/>
                    </a:xfrm>
                    <a:prstGeom prst="rect">
                      <a:avLst/>
                    </a:prstGeom>
                    <a:noFill/>
                    <a:ln w="15875" cap="flat" cmpd="sng" algn="ctr">
                      <a:solidFill>
                        <a:srgbClr val="FF0000"/>
                      </a:solidFill>
                      <a:prstDash val="sysDash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576" name="TextBox 146">
            <a:extLst>
              <a:ext uri="{FF2B5EF4-FFF2-40B4-BE49-F238E27FC236}">
                <a16:creationId xmlns:a16="http://schemas.microsoft.com/office/drawing/2014/main" id="{77472CBD-8936-D1C8-FBED-9C2958534916}"/>
              </a:ext>
            </a:extLst>
          </p:cNvPr>
          <p:cNvSpPr txBox="1"/>
          <p:nvPr/>
        </p:nvSpPr>
        <p:spPr>
          <a:xfrm>
            <a:off x="360629" y="1759081"/>
            <a:ext cx="8561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400" b="1" dirty="0">
                <a:solidFill>
                  <a:schemeClr val="accent2"/>
                </a:solidFill>
                <a:latin typeface="+mj-lt"/>
                <a:cs typeface="Gill Sans MT"/>
              </a:rPr>
              <a:t>Simultaneous multiple-row activation (SiMRA) </a:t>
            </a:r>
            <a:r>
              <a:rPr lang="en-US" sz="2400" dirty="0">
                <a:latin typeface="+mj-lt"/>
                <a:cs typeface="Gill Sans MT"/>
              </a:rPr>
              <a:t>is a key technique </a:t>
            </a:r>
            <a:br>
              <a:rPr lang="en-US" sz="2400" dirty="0">
                <a:latin typeface="+mj-lt"/>
                <a:cs typeface="Gill Sans MT"/>
              </a:rPr>
            </a:br>
            <a:r>
              <a:rPr lang="en-US" sz="2400" dirty="0">
                <a:latin typeface="+mj-lt"/>
                <a:cs typeface="Gill Sans MT"/>
              </a:rPr>
              <a:t>to realize many </a:t>
            </a:r>
            <a:r>
              <a:rPr lang="en-US" sz="2400" dirty="0" err="1">
                <a:latin typeface="+mj-lt"/>
                <a:cs typeface="Gill Sans MT"/>
              </a:rPr>
              <a:t>PuD</a:t>
            </a:r>
            <a:r>
              <a:rPr lang="en-US" sz="2400" dirty="0">
                <a:latin typeface="+mj-lt"/>
                <a:cs typeface="Gill Sans MT"/>
              </a:rPr>
              <a:t> operations (e.g., AND and OR)</a:t>
            </a:r>
          </a:p>
        </p:txBody>
      </p:sp>
    </p:spTree>
    <p:extLst>
      <p:ext uri="{BB962C8B-B14F-4D97-AF65-F5344CB8AC3E}">
        <p14:creationId xmlns:p14="http://schemas.microsoft.com/office/powerpoint/2010/main" val="170888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" grpId="0"/>
      <p:bldP spid="5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4409B-5673-BE5A-BDE4-9987B103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080540-AD76-30CE-A9A8-E0B9AC910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Simultaneous Multiple-Row Activation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8B1542-3DF6-13CA-2AEC-8F1ABFDD554F}"/>
              </a:ext>
            </a:extLst>
          </p:cNvPr>
          <p:cNvSpPr txBox="1">
            <a:spLocks/>
          </p:cNvSpPr>
          <p:nvPr/>
        </p:nvSpPr>
        <p:spPr>
          <a:xfrm>
            <a:off x="411188" y="1012066"/>
            <a:ext cx="8321622" cy="1279756"/>
          </a:xfrm>
          <a:prstGeom prst="roundRect">
            <a:avLst>
              <a:gd name="adj" fmla="val 799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dirty="0">
                <a:latin typeface="+mj-lt"/>
              </a:rPr>
              <a:t>Activating two rows in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quick succession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900" dirty="0">
                <a:latin typeface="+mj-lt"/>
              </a:rPr>
              <a:t>in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COTS </a:t>
            </a:r>
            <a:r>
              <a:rPr lang="en-US" sz="2900" dirty="0">
                <a:latin typeface="+mj-lt"/>
              </a:rPr>
              <a:t>DRAM chips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simultaneously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>
                <a:solidFill>
                  <a:schemeClr val="tx1"/>
                </a:solidFill>
                <a:latin typeface="+mj-lt"/>
              </a:rPr>
              <a:t>activates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multiple rows </a:t>
            </a:r>
            <a:r>
              <a:rPr lang="en-US" sz="2900" dirty="0">
                <a:latin typeface="+mj-lt"/>
              </a:rPr>
              <a:t>in a subarray</a:t>
            </a:r>
          </a:p>
        </p:txBody>
      </p:sp>
      <p:sp>
        <p:nvSpPr>
          <p:cNvPr id="8" name="Metin kutusu 16">
            <a:extLst>
              <a:ext uri="{FF2B5EF4-FFF2-40B4-BE49-F238E27FC236}">
                <a16:creationId xmlns:a16="http://schemas.microsoft.com/office/drawing/2014/main" id="{72C480C3-07A7-B022-D751-C21A4CA98F5B}"/>
              </a:ext>
            </a:extLst>
          </p:cNvPr>
          <p:cNvSpPr txBox="1"/>
          <p:nvPr/>
        </p:nvSpPr>
        <p:spPr>
          <a:xfrm>
            <a:off x="2722463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36ns</a:t>
            </a:r>
            <a:endParaRPr lang="en-US" sz="2400" b="1">
              <a:latin typeface="+mj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1355B6-4036-3F2D-0D82-DDF7C4EF81FD}"/>
              </a:ext>
            </a:extLst>
          </p:cNvPr>
          <p:cNvGrpSpPr/>
          <p:nvPr/>
        </p:nvGrpSpPr>
        <p:grpSpPr>
          <a:xfrm>
            <a:off x="889598" y="2703662"/>
            <a:ext cx="7383274" cy="532326"/>
            <a:chOff x="957263" y="2296226"/>
            <a:chExt cx="7383274" cy="532326"/>
          </a:xfrm>
        </p:grpSpPr>
        <p:sp>
          <p:nvSpPr>
            <p:cNvPr id="10" name="Dikdörtgen 256">
              <a:extLst>
                <a:ext uri="{FF2B5EF4-FFF2-40B4-BE49-F238E27FC236}">
                  <a16:creationId xmlns:a16="http://schemas.microsoft.com/office/drawing/2014/main" id="{A3AEB85D-60B4-B33F-253B-E83D3F0E9AC5}"/>
                </a:ext>
              </a:extLst>
            </p:cNvPr>
            <p:cNvSpPr/>
            <p:nvPr/>
          </p:nvSpPr>
          <p:spPr>
            <a:xfrm>
              <a:off x="957263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Row A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1" name="Dikdörtgen 256">
              <a:extLst>
                <a:ext uri="{FF2B5EF4-FFF2-40B4-BE49-F238E27FC236}">
                  <a16:creationId xmlns:a16="http://schemas.microsoft.com/office/drawing/2014/main" id="{D7BE40E2-41A3-831A-1F74-02926517E7F9}"/>
                </a:ext>
              </a:extLst>
            </p:cNvPr>
            <p:cNvSpPr/>
            <p:nvPr/>
          </p:nvSpPr>
          <p:spPr>
            <a:xfrm>
              <a:off x="4044338" y="2296226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2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2" name="Düz Ok Bağlayıcısı 185">
              <a:extLst>
                <a:ext uri="{FF2B5EF4-FFF2-40B4-BE49-F238E27FC236}">
                  <a16:creationId xmlns:a16="http://schemas.microsoft.com/office/drawing/2014/main" id="{BBD11330-48AB-A7D3-215F-17BC4607DFAC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>
              <a:off x="2726280" y="2562389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Dikdörtgen 256">
              <a:extLst>
                <a:ext uri="{FF2B5EF4-FFF2-40B4-BE49-F238E27FC236}">
                  <a16:creationId xmlns:a16="http://schemas.microsoft.com/office/drawing/2014/main" id="{E165C042-365C-F635-7555-1DF827B80066}"/>
                </a:ext>
              </a:extLst>
            </p:cNvPr>
            <p:cNvSpPr/>
            <p:nvPr/>
          </p:nvSpPr>
          <p:spPr>
            <a:xfrm>
              <a:off x="6571520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Row B</a:t>
              </a:r>
              <a:endParaRPr lang="en-US" sz="2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4" name="Düz Ok Bağlayıcısı 60">
              <a:extLst>
                <a:ext uri="{FF2B5EF4-FFF2-40B4-BE49-F238E27FC236}">
                  <a16:creationId xmlns:a16="http://schemas.microsoft.com/office/drawing/2014/main" id="{B438AA87-29E6-E5E7-0956-3BFA954AF572}"/>
                </a:ext>
              </a:extLst>
            </p:cNvPr>
            <p:cNvCxnSpPr>
              <a:cxnSpLocks/>
              <a:stCxn id="11" idx="3"/>
              <a:endCxn id="13" idx="1"/>
            </p:cNvCxnSpPr>
            <p:nvPr/>
          </p:nvCxnSpPr>
          <p:spPr>
            <a:xfrm>
              <a:off x="5370442" y="2562389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Grafik 18" descr="Kapat düz dolguyla">
            <a:extLst>
              <a:ext uri="{FF2B5EF4-FFF2-40B4-BE49-F238E27FC236}">
                <a16:creationId xmlns:a16="http://schemas.microsoft.com/office/drawing/2014/main" id="{5D8A6882-E273-DC2E-A52A-A11E50928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4130" y="2402714"/>
            <a:ext cx="557585" cy="557585"/>
          </a:xfrm>
          <a:prstGeom prst="rect">
            <a:avLst/>
          </a:prstGeom>
        </p:spPr>
      </p:pic>
      <p:sp>
        <p:nvSpPr>
          <p:cNvPr id="16" name="Metin kutusu 16">
            <a:extLst>
              <a:ext uri="{FF2B5EF4-FFF2-40B4-BE49-F238E27FC236}">
                <a16:creationId xmlns:a16="http://schemas.microsoft.com/office/drawing/2014/main" id="{C8116835-6BBA-6EE2-8805-1BE0F9A8D30D}"/>
              </a:ext>
            </a:extLst>
          </p:cNvPr>
          <p:cNvSpPr txBox="1"/>
          <p:nvPr/>
        </p:nvSpPr>
        <p:spPr>
          <a:xfrm>
            <a:off x="2662142" y="2931203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3ns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CFC0FBD8-83C2-F494-3CAC-D5D4D7C019C9}"/>
              </a:ext>
            </a:extLst>
          </p:cNvPr>
          <p:cNvSpPr txBox="1"/>
          <p:nvPr/>
        </p:nvSpPr>
        <p:spPr>
          <a:xfrm>
            <a:off x="5239885" y="2939227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3ns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Metin kutusu 16">
            <a:extLst>
              <a:ext uri="{FF2B5EF4-FFF2-40B4-BE49-F238E27FC236}">
                <a16:creationId xmlns:a16="http://schemas.microsoft.com/office/drawing/2014/main" id="{2BCF1384-24DD-FF2F-F408-3A6157A0D3FF}"/>
              </a:ext>
            </a:extLst>
          </p:cNvPr>
          <p:cNvSpPr txBox="1"/>
          <p:nvPr/>
        </p:nvSpPr>
        <p:spPr>
          <a:xfrm>
            <a:off x="5328602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14ns</a:t>
            </a:r>
            <a:endParaRPr lang="en-US" sz="2400" b="1">
              <a:latin typeface="+mj-lt"/>
            </a:endParaRPr>
          </a:p>
        </p:txBody>
      </p:sp>
      <p:pic>
        <p:nvPicPr>
          <p:cNvPr id="19" name="Grafik 18" descr="Kapat düz dolguyla">
            <a:extLst>
              <a:ext uri="{FF2B5EF4-FFF2-40B4-BE49-F238E27FC236}">
                <a16:creationId xmlns:a16="http://schemas.microsoft.com/office/drawing/2014/main" id="{41617657-69B0-BFAD-291D-8B22CB68E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6970" y="2399105"/>
            <a:ext cx="557585" cy="557585"/>
          </a:xfrm>
          <a:prstGeom prst="rect">
            <a:avLst/>
          </a:prstGeom>
        </p:spPr>
      </p:pic>
      <p:grpSp>
        <p:nvGrpSpPr>
          <p:cNvPr id="20" name="Grup 42">
            <a:extLst>
              <a:ext uri="{FF2B5EF4-FFF2-40B4-BE49-F238E27FC236}">
                <a16:creationId xmlns:a16="http://schemas.microsoft.com/office/drawing/2014/main" id="{13123A7B-EE31-E074-4EEE-6CDA023669C8}"/>
              </a:ext>
            </a:extLst>
          </p:cNvPr>
          <p:cNvGrpSpPr/>
          <p:nvPr/>
        </p:nvGrpSpPr>
        <p:grpSpPr>
          <a:xfrm>
            <a:off x="2927580" y="3561549"/>
            <a:ext cx="3477297" cy="3157676"/>
            <a:chOff x="2266463" y="2926940"/>
            <a:chExt cx="4301977" cy="3815173"/>
          </a:xfrm>
        </p:grpSpPr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60088B42-E666-5645-4B67-0FD7F17D3AB1}"/>
                </a:ext>
              </a:extLst>
            </p:cNvPr>
            <p:cNvSpPr/>
            <p:nvPr/>
          </p:nvSpPr>
          <p:spPr>
            <a:xfrm>
              <a:off x="2662834" y="3361112"/>
              <a:ext cx="3814165" cy="2723715"/>
            </a:xfrm>
            <a:prstGeom prst="rect">
              <a:avLst/>
            </a:prstGeom>
            <a:solidFill>
              <a:srgbClr val="E8E6FE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id="{C801B8E0-E9C7-56BA-5EF3-46B7F4CFEB6B}"/>
                </a:ext>
              </a:extLst>
            </p:cNvPr>
            <p:cNvSpPr/>
            <p:nvPr/>
          </p:nvSpPr>
          <p:spPr>
            <a:xfrm>
              <a:off x="2510434" y="3208712"/>
              <a:ext cx="3814165" cy="2723715"/>
            </a:xfrm>
            <a:prstGeom prst="rect">
              <a:avLst/>
            </a:prstGeom>
            <a:solidFill>
              <a:srgbClr val="E8E6FE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grpSp>
          <p:nvGrpSpPr>
            <p:cNvPr id="23" name="Group 30">
              <a:extLst>
                <a:ext uri="{FF2B5EF4-FFF2-40B4-BE49-F238E27FC236}">
                  <a16:creationId xmlns:a16="http://schemas.microsoft.com/office/drawing/2014/main" id="{AD5E8A4B-1F1F-A7B8-9B42-296EBBBB4D0F}"/>
                </a:ext>
              </a:extLst>
            </p:cNvPr>
            <p:cNvGrpSpPr/>
            <p:nvPr/>
          </p:nvGrpSpPr>
          <p:grpSpPr>
            <a:xfrm>
              <a:off x="2358034" y="2982868"/>
              <a:ext cx="3814165" cy="2808645"/>
              <a:chOff x="1899136" y="3450660"/>
              <a:chExt cx="3770142" cy="1492613"/>
            </a:xfrm>
          </p:grpSpPr>
          <p:sp>
            <p:nvSpPr>
              <p:cNvPr id="31" name="Rectangle 13">
                <a:extLst>
                  <a:ext uri="{FF2B5EF4-FFF2-40B4-BE49-F238E27FC236}">
                    <a16:creationId xmlns:a16="http://schemas.microsoft.com/office/drawing/2014/main" id="{2C3E2090-31C0-EC84-78A3-280C1AA96672}"/>
                  </a:ext>
                </a:extLst>
              </p:cNvPr>
              <p:cNvSpPr/>
              <p:nvPr/>
            </p:nvSpPr>
            <p:spPr>
              <a:xfrm>
                <a:off x="1899136" y="3495795"/>
                <a:ext cx="3770142" cy="1447478"/>
              </a:xfrm>
              <a:prstGeom prst="rect">
                <a:avLst/>
              </a:prstGeom>
              <a:solidFill>
                <a:srgbClr val="E8E6FE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32" name="TextBox 15">
                <a:extLst>
                  <a:ext uri="{FF2B5EF4-FFF2-40B4-BE49-F238E27FC236}">
                    <a16:creationId xmlns:a16="http://schemas.microsoft.com/office/drawing/2014/main" id="{998A2E90-DC5D-19A4-2BD3-FA0E2693B705}"/>
                  </a:ext>
                </a:extLst>
              </p:cNvPr>
              <p:cNvSpPr txBox="1"/>
              <p:nvPr/>
            </p:nvSpPr>
            <p:spPr>
              <a:xfrm>
                <a:off x="1899136" y="3450660"/>
                <a:ext cx="15170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>
                    <a:latin typeface="+mj-lt"/>
                  </a:rPr>
                  <a:t>Subarray X</a:t>
                </a:r>
              </a:p>
            </p:txBody>
          </p:sp>
        </p:grpSp>
        <p:sp>
          <p:nvSpPr>
            <p:cNvPr id="24" name="Rectangle 7">
              <a:extLst>
                <a:ext uri="{FF2B5EF4-FFF2-40B4-BE49-F238E27FC236}">
                  <a16:creationId xmlns:a16="http://schemas.microsoft.com/office/drawing/2014/main" id="{21914199-E3CE-2B22-2B4A-B5377235219E}"/>
                </a:ext>
              </a:extLst>
            </p:cNvPr>
            <p:cNvSpPr/>
            <p:nvPr/>
          </p:nvSpPr>
          <p:spPr>
            <a:xfrm>
              <a:off x="2619210" y="3445705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+mj-lt"/>
                </a:rPr>
                <a:t>Row A</a:t>
              </a:r>
            </a:p>
          </p:txBody>
        </p:sp>
        <p:sp>
          <p:nvSpPr>
            <p:cNvPr id="25" name="Rectangle 11">
              <a:extLst>
                <a:ext uri="{FF2B5EF4-FFF2-40B4-BE49-F238E27FC236}">
                  <a16:creationId xmlns:a16="http://schemas.microsoft.com/office/drawing/2014/main" id="{E792A6F2-C03B-8AB0-0E87-7D86BB3918E1}"/>
                </a:ext>
              </a:extLst>
            </p:cNvPr>
            <p:cNvSpPr/>
            <p:nvPr/>
          </p:nvSpPr>
          <p:spPr>
            <a:xfrm>
              <a:off x="2622942" y="5285363"/>
              <a:ext cx="3382133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+mj-lt"/>
                </a:rPr>
                <a:t>Row B</a:t>
              </a:r>
            </a:p>
          </p:txBody>
        </p:sp>
        <p:sp>
          <p:nvSpPr>
            <p:cNvPr id="26" name="Rectangle 17">
              <a:extLst>
                <a:ext uri="{FF2B5EF4-FFF2-40B4-BE49-F238E27FC236}">
                  <a16:creationId xmlns:a16="http://schemas.microsoft.com/office/drawing/2014/main" id="{63DA5F64-28D2-E47C-E092-5F9D1CE48FA5}"/>
                </a:ext>
              </a:extLst>
            </p:cNvPr>
            <p:cNvSpPr/>
            <p:nvPr/>
          </p:nvSpPr>
          <p:spPr>
            <a:xfrm>
              <a:off x="2266463" y="2926940"/>
              <a:ext cx="4301977" cy="333991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8D2B1E23-31CD-6964-EF0B-EB4B868C6FF5}"/>
                </a:ext>
              </a:extLst>
            </p:cNvPr>
            <p:cNvSpPr txBox="1"/>
            <p:nvPr/>
          </p:nvSpPr>
          <p:spPr>
            <a:xfrm>
              <a:off x="3358098" y="6218893"/>
              <a:ext cx="19080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>
                  <a:latin typeface="+mj-lt"/>
                </a:rPr>
                <a:t>DRAM Bank</a:t>
              </a:r>
            </a:p>
          </p:txBody>
        </p:sp>
        <p:sp>
          <p:nvSpPr>
            <p:cNvPr id="28" name="Rectangle 7">
              <a:extLst>
                <a:ext uri="{FF2B5EF4-FFF2-40B4-BE49-F238E27FC236}">
                  <a16:creationId xmlns:a16="http://schemas.microsoft.com/office/drawing/2014/main" id="{2AB6875C-64F6-9902-4AEC-848765CC9637}"/>
                </a:ext>
              </a:extLst>
            </p:cNvPr>
            <p:cNvSpPr/>
            <p:nvPr/>
          </p:nvSpPr>
          <p:spPr>
            <a:xfrm>
              <a:off x="2619210" y="3925829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9" name="Rectangle 7">
              <a:extLst>
                <a:ext uri="{FF2B5EF4-FFF2-40B4-BE49-F238E27FC236}">
                  <a16:creationId xmlns:a16="http://schemas.microsoft.com/office/drawing/2014/main" id="{DBAF10B4-4C36-58E9-CFC5-9210F3301F85}"/>
                </a:ext>
              </a:extLst>
            </p:cNvPr>
            <p:cNvSpPr/>
            <p:nvPr/>
          </p:nvSpPr>
          <p:spPr>
            <a:xfrm>
              <a:off x="2627769" y="4810367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0" name="Rectangle 7">
              <a:extLst>
                <a:ext uri="{FF2B5EF4-FFF2-40B4-BE49-F238E27FC236}">
                  <a16:creationId xmlns:a16="http://schemas.microsoft.com/office/drawing/2014/main" id="{3F974759-DD51-0B24-C731-C4F51E9C2A5B}"/>
                </a:ext>
              </a:extLst>
            </p:cNvPr>
            <p:cNvSpPr/>
            <p:nvPr/>
          </p:nvSpPr>
          <p:spPr>
            <a:xfrm rot="5400000">
              <a:off x="4263081" y="4375489"/>
              <a:ext cx="347034" cy="40796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schemeClr val="tx1"/>
                  </a:solidFill>
                  <a:latin typeface="+mj-lt"/>
                </a:rPr>
                <a:t>…</a:t>
              </a:r>
            </a:p>
          </p:txBody>
        </p:sp>
      </p:grpSp>
      <p:grpSp>
        <p:nvGrpSpPr>
          <p:cNvPr id="33" name="Group 26">
            <a:extLst>
              <a:ext uri="{FF2B5EF4-FFF2-40B4-BE49-F238E27FC236}">
                <a16:creationId xmlns:a16="http://schemas.microsoft.com/office/drawing/2014/main" id="{ECE71C2D-9656-8E1D-6D76-0D485EC3F883}"/>
              </a:ext>
            </a:extLst>
          </p:cNvPr>
          <p:cNvGrpSpPr/>
          <p:nvPr/>
        </p:nvGrpSpPr>
        <p:grpSpPr>
          <a:xfrm>
            <a:off x="1424679" y="3926627"/>
            <a:ext cx="1749378" cy="461665"/>
            <a:chOff x="867210" y="3646598"/>
            <a:chExt cx="1749378" cy="461665"/>
          </a:xfrm>
        </p:grpSpPr>
        <p:cxnSp>
          <p:nvCxnSpPr>
            <p:cNvPr id="34" name="Straight Arrow Connector 10">
              <a:extLst>
                <a:ext uri="{FF2B5EF4-FFF2-40B4-BE49-F238E27FC236}">
                  <a16:creationId xmlns:a16="http://schemas.microsoft.com/office/drawing/2014/main" id="{467B8B5D-4770-4579-962A-40DE9B1FF654}"/>
                </a:ext>
              </a:extLst>
            </p:cNvPr>
            <p:cNvCxnSpPr>
              <a:cxnSpLocks/>
            </p:cNvCxnSpPr>
            <p:nvPr/>
          </p:nvCxnSpPr>
          <p:spPr>
            <a:xfrm>
              <a:off x="1629651" y="3882888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27BC102E-5772-76E5-1069-980B5BE1667F}"/>
                </a:ext>
              </a:extLst>
            </p:cNvPr>
            <p:cNvSpPr txBox="1"/>
            <p:nvPr/>
          </p:nvSpPr>
          <p:spPr>
            <a:xfrm>
              <a:off x="867210" y="3646598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+mj-lt"/>
                </a:rPr>
                <a:t>ACT</a:t>
              </a:r>
            </a:p>
          </p:txBody>
        </p:sp>
      </p:grpSp>
      <p:grpSp>
        <p:nvGrpSpPr>
          <p:cNvPr id="36" name="Group 26">
            <a:extLst>
              <a:ext uri="{FF2B5EF4-FFF2-40B4-BE49-F238E27FC236}">
                <a16:creationId xmlns:a16="http://schemas.microsoft.com/office/drawing/2014/main" id="{EECBE712-A41B-022C-7858-CAB866FAC224}"/>
              </a:ext>
            </a:extLst>
          </p:cNvPr>
          <p:cNvGrpSpPr/>
          <p:nvPr/>
        </p:nvGrpSpPr>
        <p:grpSpPr>
          <a:xfrm>
            <a:off x="1418924" y="5451523"/>
            <a:ext cx="1749378" cy="461665"/>
            <a:chOff x="867210" y="3906478"/>
            <a:chExt cx="1749378" cy="461665"/>
          </a:xfrm>
        </p:grpSpPr>
        <p:cxnSp>
          <p:nvCxnSpPr>
            <p:cNvPr id="37" name="Straight Arrow Connector 10">
              <a:extLst>
                <a:ext uri="{FF2B5EF4-FFF2-40B4-BE49-F238E27FC236}">
                  <a16:creationId xmlns:a16="http://schemas.microsoft.com/office/drawing/2014/main" id="{A9688EED-7ECD-AAA0-9DBD-938767C1012A}"/>
                </a:ext>
              </a:extLst>
            </p:cNvPr>
            <p:cNvCxnSpPr>
              <a:cxnSpLocks/>
            </p:cNvCxnSpPr>
            <p:nvPr/>
          </p:nvCxnSpPr>
          <p:spPr>
            <a:xfrm>
              <a:off x="1629651" y="4142768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23">
              <a:extLst>
                <a:ext uri="{FF2B5EF4-FFF2-40B4-BE49-F238E27FC236}">
                  <a16:creationId xmlns:a16="http://schemas.microsoft.com/office/drawing/2014/main" id="{BA32B037-C5A9-C014-6C68-B81420B77C2A}"/>
                </a:ext>
              </a:extLst>
            </p:cNvPr>
            <p:cNvSpPr txBox="1"/>
            <p:nvPr/>
          </p:nvSpPr>
          <p:spPr>
            <a:xfrm>
              <a:off x="867210" y="3906478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+mj-lt"/>
                </a:rPr>
                <a:t>ACT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57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2B8017-CF79-DA51-B065-9A6AC7290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Goal</a:t>
            </a:r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AF177985-7C7D-B44F-8DDA-F9283D36BAFE}"/>
              </a:ext>
            </a:extLst>
          </p:cNvPr>
          <p:cNvSpPr txBox="1">
            <a:spLocks/>
          </p:cNvSpPr>
          <p:nvPr/>
        </p:nvSpPr>
        <p:spPr>
          <a:xfrm>
            <a:off x="251460" y="1574425"/>
            <a:ext cx="8641079" cy="1620000"/>
          </a:xfrm>
          <a:prstGeom prst="roundRect">
            <a:avLst>
              <a:gd name="adj" fmla="val 6774"/>
            </a:avLst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txBody>
          <a:bodyPr anchor="ctr">
            <a:normAutofit/>
          </a:bodyPr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Experimentally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 understand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the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capability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of SiMRA </a:t>
            </a:r>
            <a:r>
              <a:rPr lang="en-US" sz="2800" b="1" dirty="0">
                <a:solidFill>
                  <a:schemeClr val="accent3"/>
                </a:solidFill>
                <a:latin typeface="Aptos Display"/>
                <a:cs typeface="Segoe UI" panose="020B0502040204020203" pitchFamily="34" charset="0"/>
              </a:rPr>
              <a:t>as a source of entropy </a:t>
            </a:r>
            <a:br>
              <a:rPr lang="en-US" sz="2800" dirty="0">
                <a:solidFill>
                  <a:prstClr val="black"/>
                </a:solidFill>
                <a:latin typeface="Aptos Display"/>
                <a:cs typeface="Segoe UI" panose="020B0502040204020203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Aptos Display"/>
                <a:cs typeface="Segoe UI" panose="020B0502040204020203" pitchFamily="34" charset="0"/>
              </a:rPr>
              <a:t>in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COTS DRAM chips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1AC72DF-24F9-7C37-999D-467B5E1D0BA5}"/>
              </a:ext>
            </a:extLst>
          </p:cNvPr>
          <p:cNvSpPr txBox="1">
            <a:spLocks/>
          </p:cNvSpPr>
          <p:nvPr/>
        </p:nvSpPr>
        <p:spPr>
          <a:xfrm>
            <a:off x="249260" y="4198618"/>
            <a:ext cx="8641079" cy="1620000"/>
          </a:xfrm>
          <a:prstGeom prst="roundRect">
            <a:avLst>
              <a:gd name="adj" fmla="val 6775"/>
            </a:avLst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txBody>
          <a:bodyPr anchor="ctr">
            <a:normAutofit/>
          </a:bodyPr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Experimentally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 analyze </a:t>
            </a:r>
            <a:r>
              <a:rPr lang="en-US" sz="2800" noProof="0" dirty="0">
                <a:solidFill>
                  <a:prstClr val="black"/>
                </a:solidFill>
                <a:latin typeface="Aptos Display"/>
                <a:cs typeface="Segoe UI" panose="020B0502040204020203" pitchFamily="34" charset="0"/>
              </a:rPr>
              <a:t>&amp; characterize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such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capability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under various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+mn-ea"/>
                <a:cs typeface="Segoe UI" panose="020B0502040204020203" pitchFamily="34" charset="0"/>
              </a:rPr>
              <a:t>operating conditions</a:t>
            </a:r>
          </a:p>
        </p:txBody>
      </p:sp>
    </p:spTree>
    <p:extLst>
      <p:ext uri="{BB962C8B-B14F-4D97-AF65-F5344CB8AC3E}">
        <p14:creationId xmlns:p14="http://schemas.microsoft.com/office/powerpoint/2010/main" val="348163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44DC5-CDCA-F6EE-0BEC-4EF789888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3CF0E-66EA-912E-B720-5BCAF3A59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460361-AC2C-3A81-DCE1-606AD66287DA}"/>
              </a:ext>
            </a:extLst>
          </p:cNvPr>
          <p:cNvSpPr/>
          <p:nvPr/>
        </p:nvSpPr>
        <p:spPr>
          <a:xfrm>
            <a:off x="-2" y="944448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Motivation &amp; Goal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F36AAC-8290-B726-8589-88FD68D367FA}"/>
              </a:ext>
            </a:extLst>
          </p:cNvPr>
          <p:cNvSpPr/>
          <p:nvPr/>
        </p:nvSpPr>
        <p:spPr>
          <a:xfrm>
            <a:off x="-2" y="380669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33F2A1-CDC6-11B9-3AEC-416F83FEF999}"/>
              </a:ext>
            </a:extLst>
          </p:cNvPr>
          <p:cNvSpPr/>
          <p:nvPr/>
        </p:nvSpPr>
        <p:spPr>
          <a:xfrm>
            <a:off x="-2" y="571485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EAB67D-B40B-2778-3998-8DD096A7ACDF}"/>
              </a:ext>
            </a:extLst>
          </p:cNvPr>
          <p:cNvSpPr/>
          <p:nvPr/>
        </p:nvSpPr>
        <p:spPr>
          <a:xfrm>
            <a:off x="-2" y="4760772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SiMRA-TRNG</a:t>
            </a:r>
            <a:endParaRPr lang="en-US" sz="32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920CCE-89C6-4832-B108-7D5ACA95F211}"/>
              </a:ext>
            </a:extLst>
          </p:cNvPr>
          <p:cNvSpPr/>
          <p:nvPr/>
        </p:nvSpPr>
        <p:spPr>
          <a:xfrm>
            <a:off x="-2" y="285261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5A1C15-2575-7DD2-54B8-8A563648D221}"/>
              </a:ext>
            </a:extLst>
          </p:cNvPr>
          <p:cNvSpPr/>
          <p:nvPr/>
        </p:nvSpPr>
        <p:spPr>
          <a:xfrm>
            <a:off x="-2" y="1898529"/>
            <a:ext cx="9144000" cy="7315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Generating Random Numbers via SiMRA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9088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2E3181E-BD5E-5540-9AA9-795E8EB7A31F}"/>
              </a:ext>
            </a:extLst>
          </p:cNvPr>
          <p:cNvCxnSpPr>
            <a:cxnSpLocks/>
          </p:cNvCxnSpPr>
          <p:nvPr/>
        </p:nvCxnSpPr>
        <p:spPr>
          <a:xfrm flipV="1">
            <a:off x="2075688" y="5757026"/>
            <a:ext cx="5416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2EBBAF-0733-334F-B8C0-9CA11B886884}"/>
              </a:ext>
            </a:extLst>
          </p:cNvPr>
          <p:cNvCxnSpPr>
            <a:cxnSpLocks/>
          </p:cNvCxnSpPr>
          <p:nvPr/>
        </p:nvCxnSpPr>
        <p:spPr>
          <a:xfrm>
            <a:off x="1785986" y="6085816"/>
            <a:ext cx="0" cy="36576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Generating Random Values via SiMRA</a:t>
            </a:r>
            <a:endParaRPr lang="en-TR" sz="4000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3BC8E63-1E10-AC40-8FC5-B60E01AB396B}"/>
              </a:ext>
            </a:extLst>
          </p:cNvPr>
          <p:cNvCxnSpPr>
            <a:stCxn id="93" idx="3"/>
            <a:endCxn id="93" idx="3"/>
          </p:cNvCxnSpPr>
          <p:nvPr/>
        </p:nvCxnSpPr>
        <p:spPr>
          <a:xfrm>
            <a:off x="4897969" y="243807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863BC57-C18D-184C-AAA7-E2B856ACCE35}"/>
              </a:ext>
            </a:extLst>
          </p:cNvPr>
          <p:cNvGrpSpPr/>
          <p:nvPr/>
        </p:nvGrpSpPr>
        <p:grpSpPr>
          <a:xfrm>
            <a:off x="4250035" y="2207246"/>
            <a:ext cx="4227059" cy="3764498"/>
            <a:chOff x="-125771" y="2033499"/>
            <a:chExt cx="8709518" cy="3764498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4F1D5BD-E5FF-C240-BA7C-09F5606E6C81}"/>
                </a:ext>
              </a:extLst>
            </p:cNvPr>
            <p:cNvCxnSpPr/>
            <p:nvPr/>
          </p:nvCxnSpPr>
          <p:spPr>
            <a:xfrm>
              <a:off x="1125415" y="2350939"/>
              <a:ext cx="0" cy="3153046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3748EBD-BE45-1341-B860-B73566BAF69C}"/>
                </a:ext>
              </a:extLst>
            </p:cNvPr>
            <p:cNvCxnSpPr/>
            <p:nvPr/>
          </p:nvCxnSpPr>
          <p:spPr>
            <a:xfrm flipH="1" flipV="1">
              <a:off x="1125415" y="5495194"/>
              <a:ext cx="7458332" cy="1979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7665EA3-48D3-AA49-9F8A-F4734FDD08DE}"/>
                </a:ext>
              </a:extLst>
            </p:cNvPr>
            <p:cNvSpPr txBox="1"/>
            <p:nvPr/>
          </p:nvSpPr>
          <p:spPr>
            <a:xfrm>
              <a:off x="-125771" y="2033499"/>
              <a:ext cx="13350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+mj-lt"/>
                </a:rPr>
                <a:t>V</a:t>
              </a:r>
              <a:r>
                <a:rPr lang="en-US" sz="2400" b="1" baseline="-25000" dirty="0">
                  <a:latin typeface="+mj-lt"/>
                </a:rPr>
                <a:t>DD</a:t>
              </a:r>
              <a:endParaRPr lang="en-US" b="1" baseline="-25000" dirty="0">
                <a:latin typeface="+mj-lt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918FD09-29D8-3846-A04F-9619DE0E9B1A}"/>
                </a:ext>
              </a:extLst>
            </p:cNvPr>
            <p:cNvSpPr txBox="1"/>
            <p:nvPr/>
          </p:nvSpPr>
          <p:spPr>
            <a:xfrm>
              <a:off x="-89191" y="5336332"/>
              <a:ext cx="1534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+mj-lt"/>
                </a:rPr>
                <a:t>-V</a:t>
              </a:r>
              <a:r>
                <a:rPr lang="en-US" sz="2400" b="1" baseline="-25000" dirty="0">
                  <a:latin typeface="+mj-lt"/>
                </a:rPr>
                <a:t>DD</a:t>
              </a: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4861540" y="4199119"/>
            <a:ext cx="756312" cy="0"/>
          </a:xfrm>
          <a:prstGeom prst="line">
            <a:avLst/>
          </a:prstGeom>
          <a:ln w="444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F05F2F6-DC1E-714B-8947-C0C4C1DE67E4}"/>
              </a:ext>
            </a:extLst>
          </p:cNvPr>
          <p:cNvCxnSpPr>
            <a:cxnSpLocks/>
          </p:cNvCxnSpPr>
          <p:nvPr/>
        </p:nvCxnSpPr>
        <p:spPr>
          <a:xfrm>
            <a:off x="4868508" y="4603619"/>
            <a:ext cx="35060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CE2CE3CD-EE90-F242-B70F-62AC24228C76}"/>
              </a:ext>
            </a:extLst>
          </p:cNvPr>
          <p:cNvSpPr txBox="1"/>
          <p:nvPr/>
        </p:nvSpPr>
        <p:spPr>
          <a:xfrm rot="16200000">
            <a:off x="2786911" y="3995297"/>
            <a:ext cx="2597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Voltage Difference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05B36E8-ABC2-3745-9B71-2CBD875F330D}"/>
              </a:ext>
            </a:extLst>
          </p:cNvPr>
          <p:cNvSpPr txBox="1"/>
          <p:nvPr/>
        </p:nvSpPr>
        <p:spPr>
          <a:xfrm>
            <a:off x="7822449" y="5612781"/>
            <a:ext cx="915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Time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DA48093-BDDB-0A4B-A195-842462667387}"/>
              </a:ext>
            </a:extLst>
          </p:cNvPr>
          <p:cNvSpPr txBox="1"/>
          <p:nvPr/>
        </p:nvSpPr>
        <p:spPr>
          <a:xfrm>
            <a:off x="4877136" y="4245481"/>
            <a:ext cx="1797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Ready to Sense </a:t>
            </a:r>
          </a:p>
          <a:p>
            <a:pPr algn="ctr"/>
            <a:r>
              <a:rPr lang="en-US" sz="20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Voltage Level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3837DB9-932A-0145-9228-2FB69F47AD8A}"/>
              </a:ext>
            </a:extLst>
          </p:cNvPr>
          <p:cNvSpPr txBox="1"/>
          <p:nvPr/>
        </p:nvSpPr>
        <p:spPr>
          <a:xfrm>
            <a:off x="4275880" y="3450780"/>
            <a:ext cx="683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V</a:t>
            </a:r>
            <a:r>
              <a:rPr lang="en-US" sz="2400" b="1" baseline="-25000" dirty="0">
                <a:latin typeface="+mj-lt"/>
              </a:rPr>
              <a:t>TH</a:t>
            </a:r>
            <a:endParaRPr lang="en-US" b="1" baseline="-25000" dirty="0">
              <a:latin typeface="+mj-lt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E945C8B-2B4F-1949-9DA4-610BD418EF84}"/>
              </a:ext>
            </a:extLst>
          </p:cNvPr>
          <p:cNvSpPr txBox="1"/>
          <p:nvPr/>
        </p:nvSpPr>
        <p:spPr>
          <a:xfrm>
            <a:off x="4189175" y="4294612"/>
            <a:ext cx="75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-V</a:t>
            </a:r>
            <a:r>
              <a:rPr lang="en-US" sz="2400" b="1" baseline="-25000" dirty="0">
                <a:latin typeface="+mj-lt"/>
              </a:rPr>
              <a:t>TH</a:t>
            </a:r>
            <a:endParaRPr lang="en-US" b="1" baseline="-25000" dirty="0">
              <a:latin typeface="+mj-lt"/>
            </a:endParaRP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20BA252-8843-1D44-8E5D-1EE96E94AD6E}"/>
              </a:ext>
            </a:extLst>
          </p:cNvPr>
          <p:cNvCxnSpPr>
            <a:cxnSpLocks/>
          </p:cNvCxnSpPr>
          <p:nvPr/>
        </p:nvCxnSpPr>
        <p:spPr>
          <a:xfrm>
            <a:off x="4866907" y="3745368"/>
            <a:ext cx="350548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4AA72CEC-C8D1-574F-A19B-7F926BE71D64}"/>
              </a:ext>
            </a:extLst>
          </p:cNvPr>
          <p:cNvSpPr txBox="1"/>
          <p:nvPr/>
        </p:nvSpPr>
        <p:spPr>
          <a:xfrm>
            <a:off x="4513524" y="3974636"/>
            <a:ext cx="34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0</a:t>
            </a:r>
            <a:endParaRPr lang="en-US" b="1" baseline="-25000" dirty="0">
              <a:latin typeface="+mj-lt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E75A24-B1A6-CD43-A4F0-3B6F49AF378F}"/>
              </a:ext>
            </a:extLst>
          </p:cNvPr>
          <p:cNvCxnSpPr>
            <a:cxnSpLocks/>
          </p:cNvCxnSpPr>
          <p:nvPr/>
        </p:nvCxnSpPr>
        <p:spPr>
          <a:xfrm>
            <a:off x="1158098" y="2169153"/>
            <a:ext cx="0" cy="331717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BFDE1F7-2938-C943-BB27-603CA1C1BFDF}"/>
              </a:ext>
            </a:extLst>
          </p:cNvPr>
          <p:cNvCxnSpPr>
            <a:cxnSpLocks/>
          </p:cNvCxnSpPr>
          <p:nvPr/>
        </p:nvCxnSpPr>
        <p:spPr>
          <a:xfrm>
            <a:off x="989064" y="2447241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8C1EFAA-CCDE-324F-AC64-A3167FBD013F}"/>
              </a:ext>
            </a:extLst>
          </p:cNvPr>
          <p:cNvCxnSpPr>
            <a:cxnSpLocks/>
          </p:cNvCxnSpPr>
          <p:nvPr/>
        </p:nvCxnSpPr>
        <p:spPr>
          <a:xfrm>
            <a:off x="989064" y="3177515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FB95D02-9EB7-A240-914B-BF540399559B}"/>
              </a:ext>
            </a:extLst>
          </p:cNvPr>
          <p:cNvCxnSpPr>
            <a:cxnSpLocks/>
          </p:cNvCxnSpPr>
          <p:nvPr/>
        </p:nvCxnSpPr>
        <p:spPr>
          <a:xfrm>
            <a:off x="989064" y="3887241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0D6755-05DF-7640-9FF9-34D1D62F3063}"/>
              </a:ext>
            </a:extLst>
          </p:cNvPr>
          <p:cNvCxnSpPr>
            <a:cxnSpLocks/>
          </p:cNvCxnSpPr>
          <p:nvPr/>
        </p:nvCxnSpPr>
        <p:spPr>
          <a:xfrm>
            <a:off x="1001943" y="4898638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93C116-ADAF-0141-8A52-64EC760C4171}"/>
              </a:ext>
            </a:extLst>
          </p:cNvPr>
          <p:cNvSpPr/>
          <p:nvPr/>
        </p:nvSpPr>
        <p:spPr>
          <a:xfrm>
            <a:off x="1314254" y="2590361"/>
            <a:ext cx="360000" cy="3600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A09F7B0-3DDF-2343-87FC-DB50755726F6}"/>
              </a:ext>
            </a:extLst>
          </p:cNvPr>
          <p:cNvSpPr/>
          <p:nvPr/>
        </p:nvSpPr>
        <p:spPr>
          <a:xfrm>
            <a:off x="1309998" y="3310361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FA2942-EF81-F643-8754-F5AEB341F225}"/>
              </a:ext>
            </a:extLst>
          </p:cNvPr>
          <p:cNvSpPr/>
          <p:nvPr/>
        </p:nvSpPr>
        <p:spPr>
          <a:xfrm>
            <a:off x="1306902" y="4030361"/>
            <a:ext cx="360000" cy="3600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4F3E28-AAAC-1F4F-9ABA-7BD6CEDD842A}"/>
              </a:ext>
            </a:extLst>
          </p:cNvPr>
          <p:cNvSpPr/>
          <p:nvPr/>
        </p:nvSpPr>
        <p:spPr>
          <a:xfrm>
            <a:off x="1301834" y="5041758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9503D1F-3901-5143-88A1-66928D39C172}"/>
              </a:ext>
            </a:extLst>
          </p:cNvPr>
          <p:cNvSpPr/>
          <p:nvPr/>
        </p:nvSpPr>
        <p:spPr>
          <a:xfrm>
            <a:off x="788894" y="5486327"/>
            <a:ext cx="1286793" cy="578911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b="1" dirty="0">
                <a:latin typeface="+mj-lt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1EF7F-B54A-5B42-BC35-C67A546B382C}"/>
              </a:ext>
            </a:extLst>
          </p:cNvPr>
          <p:cNvSpPr txBox="1"/>
          <p:nvPr/>
        </p:nvSpPr>
        <p:spPr>
          <a:xfrm>
            <a:off x="694594" y="1808678"/>
            <a:ext cx="927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V</a:t>
            </a:r>
            <a:r>
              <a:rPr lang="en-US" sz="2000" b="1" baseline="-25000" dirty="0">
                <a:latin typeface="+mj-lt"/>
              </a:rPr>
              <a:t>DD</a:t>
            </a:r>
            <a:r>
              <a:rPr lang="en-US" sz="2000" b="1" dirty="0">
                <a:latin typeface="+mj-lt"/>
              </a:rPr>
              <a:t>/2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EE3BF6-8064-3940-BF03-C7B45BBDDC15}"/>
              </a:ext>
            </a:extLst>
          </p:cNvPr>
          <p:cNvSpPr txBox="1"/>
          <p:nvPr/>
        </p:nvSpPr>
        <p:spPr>
          <a:xfrm>
            <a:off x="1322482" y="6357271"/>
            <a:ext cx="927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V</a:t>
            </a:r>
            <a:r>
              <a:rPr lang="en-US" sz="2000" b="1" baseline="-25000" dirty="0">
                <a:latin typeface="+mj-lt"/>
              </a:rPr>
              <a:t>DD</a:t>
            </a:r>
            <a:r>
              <a:rPr lang="en-US" sz="2000" b="1" dirty="0">
                <a:latin typeface="+mj-lt"/>
              </a:rPr>
              <a:t>/2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EF832C-D7BE-F849-87F4-5BE57B17D303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1489998" y="244724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9E178C8-65CE-F24E-B075-9EBA23549C79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317114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BF9427F-8F8C-574B-B7A4-C91E4C7DE73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887241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C15B66-D601-264F-AFD8-1DD850B25D8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4898638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7B34AEA-8785-D642-9069-414BF2ECD598}"/>
              </a:ext>
            </a:extLst>
          </p:cNvPr>
          <p:cNvSpPr txBox="1"/>
          <p:nvPr/>
        </p:nvSpPr>
        <p:spPr>
          <a:xfrm>
            <a:off x="2255653" y="5704344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latin typeface="+mj-lt"/>
              </a:rPr>
              <a:t>Enable</a:t>
            </a:r>
            <a:endParaRPr lang="en-US" sz="1600" b="1" i="1" baseline="-25000" dirty="0">
              <a:latin typeface="+mj-lt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0E35276-0B2F-4949-91AE-7AC39E4CC0D4}"/>
              </a:ext>
            </a:extLst>
          </p:cNvPr>
          <p:cNvSpPr txBox="1"/>
          <p:nvPr/>
        </p:nvSpPr>
        <p:spPr>
          <a:xfrm>
            <a:off x="2357510" y="4065234"/>
            <a:ext cx="815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latin typeface="+mj-lt"/>
              </a:rPr>
              <a:t>Logic-1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950FC84-BC0B-4742-A7CF-C7463A402A88}"/>
              </a:ext>
            </a:extLst>
          </p:cNvPr>
          <p:cNvCxnSpPr>
            <a:cxnSpLocks/>
            <a:stCxn id="71" idx="6"/>
            <a:endCxn id="133" idx="0"/>
          </p:cNvCxnSpPr>
          <p:nvPr/>
        </p:nvCxnSpPr>
        <p:spPr>
          <a:xfrm>
            <a:off x="1669998" y="3490361"/>
            <a:ext cx="1095124" cy="57487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5391DDA4-BC80-4349-93BB-6F0C5C4F4569}"/>
              </a:ext>
            </a:extLst>
          </p:cNvPr>
          <p:cNvCxnSpPr>
            <a:cxnSpLocks/>
            <a:stCxn id="73" idx="6"/>
            <a:endCxn id="133" idx="2"/>
          </p:cNvCxnSpPr>
          <p:nvPr/>
        </p:nvCxnSpPr>
        <p:spPr>
          <a:xfrm flipV="1">
            <a:off x="1661834" y="4403788"/>
            <a:ext cx="1103288" cy="8179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80FC5FFD-A846-F849-AC33-89DA4155B955}"/>
              </a:ext>
            </a:extLst>
          </p:cNvPr>
          <p:cNvSpPr txBox="1"/>
          <p:nvPr/>
        </p:nvSpPr>
        <p:spPr>
          <a:xfrm>
            <a:off x="407569" y="4646653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RN</a:t>
            </a:r>
            <a:endParaRPr lang="en-US" sz="2000" b="1" dirty="0">
              <a:latin typeface="+mj-lt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2DB4513-A0ED-7D4A-A19F-E065B716CFA3}"/>
              </a:ext>
            </a:extLst>
          </p:cNvPr>
          <p:cNvSpPr txBox="1"/>
          <p:nvPr/>
        </p:nvSpPr>
        <p:spPr>
          <a:xfrm>
            <a:off x="416851" y="3633231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R3</a:t>
            </a:r>
            <a:endParaRPr lang="en-US" sz="2000" b="1" dirty="0">
              <a:latin typeface="+mj-lt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3CEB09B-B3DF-F340-AC58-6A6EE68096EB}"/>
              </a:ext>
            </a:extLst>
          </p:cNvPr>
          <p:cNvSpPr txBox="1"/>
          <p:nvPr/>
        </p:nvSpPr>
        <p:spPr>
          <a:xfrm>
            <a:off x="405518" y="2877017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R2</a:t>
            </a:r>
            <a:endParaRPr lang="en-US" sz="2000" b="1" dirty="0">
              <a:latin typeface="+mj-lt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1508477-2F75-9046-B65B-87E89D8ED2A8}"/>
              </a:ext>
            </a:extLst>
          </p:cNvPr>
          <p:cNvSpPr txBox="1"/>
          <p:nvPr/>
        </p:nvSpPr>
        <p:spPr>
          <a:xfrm>
            <a:off x="415892" y="2198032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R1</a:t>
            </a:r>
            <a:endParaRPr lang="en-US" sz="2000" b="1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C790B0-F1EA-5286-11CC-E7A94BCC5EB3}"/>
              </a:ext>
            </a:extLst>
          </p:cNvPr>
          <p:cNvSpPr txBox="1"/>
          <p:nvPr/>
        </p:nvSpPr>
        <p:spPr>
          <a:xfrm>
            <a:off x="460411" y="4210480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…</a:t>
            </a:r>
            <a:endParaRPr lang="en-US" sz="2000" b="1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E2C59-8F62-51A2-A58F-0065B0FBDC60}"/>
              </a:ext>
            </a:extLst>
          </p:cNvPr>
          <p:cNvSpPr txBox="1"/>
          <p:nvPr/>
        </p:nvSpPr>
        <p:spPr>
          <a:xfrm>
            <a:off x="1264733" y="4210480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…</a:t>
            </a:r>
            <a:endParaRPr lang="en-US" sz="2000" b="1" dirty="0"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B569EF-0D05-6339-4AA1-1203D912CA67}"/>
              </a:ext>
            </a:extLst>
          </p:cNvPr>
          <p:cNvSpPr txBox="1">
            <a:spLocks/>
          </p:cNvSpPr>
          <p:nvPr/>
        </p:nvSpPr>
        <p:spPr>
          <a:xfrm>
            <a:off x="460412" y="848978"/>
            <a:ext cx="8277400" cy="945528"/>
          </a:xfrm>
          <a:prstGeom prst="roundRect">
            <a:avLst>
              <a:gd name="adj" fmla="val 799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Simultaneously activating </a:t>
            </a:r>
            <a:r>
              <a:rPr lang="en-US" sz="2900" dirty="0">
                <a:latin typeface="+mj-lt"/>
              </a:rPr>
              <a:t>N rows with </a:t>
            </a:r>
            <a:br>
              <a:rPr lang="en-US" sz="2900" dirty="0">
                <a:latin typeface="+mj-lt"/>
              </a:rPr>
            </a:b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half storing logic-1 and half storing logic-0</a:t>
            </a:r>
          </a:p>
        </p:txBody>
      </p:sp>
    </p:spTree>
    <p:extLst>
      <p:ext uri="{BB962C8B-B14F-4D97-AF65-F5344CB8AC3E}">
        <p14:creationId xmlns:p14="http://schemas.microsoft.com/office/powerpoint/2010/main" val="42849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110" grpId="0"/>
      <p:bldP spid="119" grpId="0"/>
      <p:bldP spid="131" grpId="0"/>
      <p:bldP spid="20" grpId="0" animBg="1"/>
      <p:bldP spid="71" grpId="0" animBg="1"/>
      <p:bldP spid="72" grpId="0" animBg="1"/>
      <p:bldP spid="73" grpId="0" animBg="1"/>
      <p:bldP spid="23" grpId="0" animBg="1"/>
      <p:bldP spid="78" grpId="0"/>
      <p:bldP spid="79" grpId="0"/>
      <p:bldP spid="132" grpId="0"/>
      <p:bldP spid="133" grpId="0"/>
      <p:bldP spid="133" grpId="1"/>
      <p:bldP spid="136" grpId="0"/>
      <p:bldP spid="137" grpId="0"/>
      <p:bldP spid="138" grpId="0"/>
      <p:bldP spid="139" grpId="0"/>
      <p:bldP spid="5" grpId="0"/>
      <p:bldP spid="5" grpId="1"/>
      <p:bldP spid="6" grpId="0"/>
      <p:bldP spid="6" grpId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2E3181E-BD5E-5540-9AA9-795E8EB7A31F}"/>
              </a:ext>
            </a:extLst>
          </p:cNvPr>
          <p:cNvCxnSpPr>
            <a:cxnSpLocks/>
          </p:cNvCxnSpPr>
          <p:nvPr/>
        </p:nvCxnSpPr>
        <p:spPr>
          <a:xfrm flipV="1">
            <a:off x="2075688" y="5756019"/>
            <a:ext cx="5416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2EBBAF-0733-334F-B8C0-9CA11B886884}"/>
              </a:ext>
            </a:extLst>
          </p:cNvPr>
          <p:cNvCxnSpPr>
            <a:cxnSpLocks/>
          </p:cNvCxnSpPr>
          <p:nvPr/>
        </p:nvCxnSpPr>
        <p:spPr>
          <a:xfrm>
            <a:off x="1785986" y="6084809"/>
            <a:ext cx="0" cy="36576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Generating Random Values via SiMRA</a:t>
            </a:r>
            <a:endParaRPr lang="en-TR" sz="4000" dirty="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863BC57-C18D-184C-AAA7-E2B856ACCE35}"/>
              </a:ext>
            </a:extLst>
          </p:cNvPr>
          <p:cNvGrpSpPr/>
          <p:nvPr/>
        </p:nvGrpSpPr>
        <p:grpSpPr>
          <a:xfrm>
            <a:off x="4249286" y="2207247"/>
            <a:ext cx="4227059" cy="3764498"/>
            <a:chOff x="-125771" y="2033499"/>
            <a:chExt cx="8709518" cy="3764498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4F1D5BD-E5FF-C240-BA7C-09F5606E6C81}"/>
                </a:ext>
              </a:extLst>
            </p:cNvPr>
            <p:cNvCxnSpPr/>
            <p:nvPr/>
          </p:nvCxnSpPr>
          <p:spPr>
            <a:xfrm>
              <a:off x="1125415" y="2350939"/>
              <a:ext cx="0" cy="3153046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3748EBD-BE45-1341-B860-B73566BAF69C}"/>
                </a:ext>
              </a:extLst>
            </p:cNvPr>
            <p:cNvCxnSpPr/>
            <p:nvPr/>
          </p:nvCxnSpPr>
          <p:spPr>
            <a:xfrm flipH="1" flipV="1">
              <a:off x="1125415" y="5495194"/>
              <a:ext cx="7458332" cy="1979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7665EA3-48D3-AA49-9F8A-F4734FDD08DE}"/>
                </a:ext>
              </a:extLst>
            </p:cNvPr>
            <p:cNvSpPr txBox="1"/>
            <p:nvPr/>
          </p:nvSpPr>
          <p:spPr>
            <a:xfrm>
              <a:off x="-125771" y="2033499"/>
              <a:ext cx="13350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+mj-lt"/>
                </a:rPr>
                <a:t>V</a:t>
              </a:r>
              <a:r>
                <a:rPr lang="en-US" sz="2400" b="1" baseline="-25000" dirty="0">
                  <a:latin typeface="+mj-lt"/>
                </a:rPr>
                <a:t>DD</a:t>
              </a:r>
              <a:endParaRPr lang="en-US" b="1" baseline="-25000" dirty="0">
                <a:latin typeface="+mj-lt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918FD09-29D8-3846-A04F-9619DE0E9B1A}"/>
                </a:ext>
              </a:extLst>
            </p:cNvPr>
            <p:cNvSpPr txBox="1"/>
            <p:nvPr/>
          </p:nvSpPr>
          <p:spPr>
            <a:xfrm>
              <a:off x="-89191" y="5336332"/>
              <a:ext cx="1534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+mj-lt"/>
                </a:rPr>
                <a:t>-V</a:t>
              </a:r>
              <a:r>
                <a:rPr lang="en-US" sz="2400" b="1" baseline="-25000" dirty="0">
                  <a:latin typeface="+mj-lt"/>
                </a:rPr>
                <a:t>DD</a:t>
              </a: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4860791" y="4199120"/>
            <a:ext cx="756312" cy="0"/>
          </a:xfrm>
          <a:prstGeom prst="line">
            <a:avLst/>
          </a:prstGeom>
          <a:ln w="444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F05F2F6-DC1E-714B-8947-C0C4C1DE67E4}"/>
              </a:ext>
            </a:extLst>
          </p:cNvPr>
          <p:cNvCxnSpPr>
            <a:cxnSpLocks/>
          </p:cNvCxnSpPr>
          <p:nvPr/>
        </p:nvCxnSpPr>
        <p:spPr>
          <a:xfrm>
            <a:off x="4867759" y="4603620"/>
            <a:ext cx="35060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20BA252-8843-1D44-8E5D-1EE96E94AD6E}"/>
              </a:ext>
            </a:extLst>
          </p:cNvPr>
          <p:cNvCxnSpPr>
            <a:cxnSpLocks/>
          </p:cNvCxnSpPr>
          <p:nvPr/>
        </p:nvCxnSpPr>
        <p:spPr>
          <a:xfrm>
            <a:off x="4866158" y="3745369"/>
            <a:ext cx="350548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E75A24-B1A6-CD43-A4F0-3B6F49AF378F}"/>
              </a:ext>
            </a:extLst>
          </p:cNvPr>
          <p:cNvCxnSpPr>
            <a:cxnSpLocks/>
          </p:cNvCxnSpPr>
          <p:nvPr/>
        </p:nvCxnSpPr>
        <p:spPr>
          <a:xfrm>
            <a:off x="1158098" y="2168146"/>
            <a:ext cx="0" cy="331717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BFDE1F7-2938-C943-BB27-603CA1C1BFDF}"/>
              </a:ext>
            </a:extLst>
          </p:cNvPr>
          <p:cNvCxnSpPr>
            <a:cxnSpLocks/>
          </p:cNvCxnSpPr>
          <p:nvPr/>
        </p:nvCxnSpPr>
        <p:spPr>
          <a:xfrm>
            <a:off x="989064" y="2446234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8C1EFAA-CCDE-324F-AC64-A3167FBD013F}"/>
              </a:ext>
            </a:extLst>
          </p:cNvPr>
          <p:cNvCxnSpPr>
            <a:cxnSpLocks/>
          </p:cNvCxnSpPr>
          <p:nvPr/>
        </p:nvCxnSpPr>
        <p:spPr>
          <a:xfrm>
            <a:off x="989064" y="3176867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FB95D02-9EB7-A240-914B-BF540399559B}"/>
              </a:ext>
            </a:extLst>
          </p:cNvPr>
          <p:cNvCxnSpPr>
            <a:cxnSpLocks/>
          </p:cNvCxnSpPr>
          <p:nvPr/>
        </p:nvCxnSpPr>
        <p:spPr>
          <a:xfrm>
            <a:off x="989064" y="3886234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0D6755-05DF-7640-9FF9-34D1D62F3063}"/>
              </a:ext>
            </a:extLst>
          </p:cNvPr>
          <p:cNvCxnSpPr>
            <a:cxnSpLocks/>
          </p:cNvCxnSpPr>
          <p:nvPr/>
        </p:nvCxnSpPr>
        <p:spPr>
          <a:xfrm>
            <a:off x="1001943" y="4897633"/>
            <a:ext cx="90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93C116-ADAF-0141-8A52-64EC760C4171}"/>
              </a:ext>
            </a:extLst>
          </p:cNvPr>
          <p:cNvSpPr/>
          <p:nvPr/>
        </p:nvSpPr>
        <p:spPr>
          <a:xfrm>
            <a:off x="1314254" y="2589354"/>
            <a:ext cx="360000" cy="360000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A09F7B0-3DDF-2343-87FC-DB50755726F6}"/>
              </a:ext>
            </a:extLst>
          </p:cNvPr>
          <p:cNvSpPr/>
          <p:nvPr/>
        </p:nvSpPr>
        <p:spPr>
          <a:xfrm>
            <a:off x="1309998" y="3309354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FA2942-EF81-F643-8754-F5AEB341F225}"/>
              </a:ext>
            </a:extLst>
          </p:cNvPr>
          <p:cNvSpPr/>
          <p:nvPr/>
        </p:nvSpPr>
        <p:spPr>
          <a:xfrm>
            <a:off x="1306902" y="4029354"/>
            <a:ext cx="360000" cy="359997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4F3E28-AAAC-1F4F-9ABA-7BD6CEDD842A}"/>
              </a:ext>
            </a:extLst>
          </p:cNvPr>
          <p:cNvSpPr/>
          <p:nvPr/>
        </p:nvSpPr>
        <p:spPr>
          <a:xfrm>
            <a:off x="1301834" y="5040753"/>
            <a:ext cx="360000" cy="360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1EF7F-B54A-5B42-BC35-C67A546B382C}"/>
              </a:ext>
            </a:extLst>
          </p:cNvPr>
          <p:cNvSpPr txBox="1"/>
          <p:nvPr/>
        </p:nvSpPr>
        <p:spPr>
          <a:xfrm>
            <a:off x="694594" y="1798909"/>
            <a:ext cx="927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V</a:t>
            </a:r>
            <a:r>
              <a:rPr lang="en-US" sz="2000" b="1" baseline="-25000" dirty="0">
                <a:latin typeface="+mj-lt"/>
              </a:rPr>
              <a:t>DD</a:t>
            </a:r>
            <a:r>
              <a:rPr lang="en-US" sz="2000" b="1" dirty="0">
                <a:latin typeface="+mj-lt"/>
              </a:rPr>
              <a:t>/2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EE3BF6-8064-3940-BF03-C7B45BBDDC15}"/>
              </a:ext>
            </a:extLst>
          </p:cNvPr>
          <p:cNvSpPr txBox="1"/>
          <p:nvPr/>
        </p:nvSpPr>
        <p:spPr>
          <a:xfrm>
            <a:off x="1322482" y="6356264"/>
            <a:ext cx="927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V</a:t>
            </a:r>
            <a:r>
              <a:rPr lang="en-US" sz="2000" b="1" baseline="-25000" dirty="0">
                <a:latin typeface="+mj-lt"/>
              </a:rPr>
              <a:t>DD</a:t>
            </a:r>
            <a:r>
              <a:rPr lang="en-US" sz="2000" b="1" dirty="0">
                <a:latin typeface="+mj-lt"/>
              </a:rPr>
              <a:t>/2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EF832C-D7BE-F849-87F4-5BE57B17D303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1489998" y="2446234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9E178C8-65CE-F24E-B075-9EBA23549C79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3170134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BF9427F-8F8C-574B-B7A4-C91E4C7DE73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886234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C15B66-D601-264F-AFD8-1DD850B25D8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4897633"/>
            <a:ext cx="0" cy="143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7B34AEA-8785-D642-9069-414BF2ECD598}"/>
              </a:ext>
            </a:extLst>
          </p:cNvPr>
          <p:cNvSpPr txBox="1"/>
          <p:nvPr/>
        </p:nvSpPr>
        <p:spPr>
          <a:xfrm>
            <a:off x="2255653" y="5703337"/>
            <a:ext cx="938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latin typeface="+mj-lt"/>
              </a:rPr>
              <a:t>Enable</a:t>
            </a:r>
            <a:endParaRPr lang="en-US" sz="1600" b="1" i="1" baseline="-25000" dirty="0"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62FEE6-D08B-BB4B-B728-7190EC94F43A}"/>
              </a:ext>
            </a:extLst>
          </p:cNvPr>
          <p:cNvSpPr txBox="1"/>
          <p:nvPr/>
        </p:nvSpPr>
        <p:spPr>
          <a:xfrm>
            <a:off x="5219705" y="5711002"/>
            <a:ext cx="7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>
                <a:solidFill>
                  <a:srgbClr val="FF0000"/>
                </a:solidFill>
                <a:latin typeface="+mj-lt"/>
              </a:rPr>
              <a:t>ACT</a:t>
            </a:r>
            <a:endParaRPr lang="en-TR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1C784C-E6ED-504E-B386-3DE441218F74}"/>
              </a:ext>
            </a:extLst>
          </p:cNvPr>
          <p:cNvSpPr txBox="1"/>
          <p:nvPr/>
        </p:nvSpPr>
        <p:spPr>
          <a:xfrm>
            <a:off x="5776864" y="5708030"/>
            <a:ext cx="81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+mj-lt"/>
              </a:rPr>
              <a:t>PRE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C57CD3-CDD7-CF4E-BF90-FD58DCACF815}"/>
              </a:ext>
            </a:extLst>
          </p:cNvPr>
          <p:cNvSpPr txBox="1"/>
          <p:nvPr/>
        </p:nvSpPr>
        <p:spPr>
          <a:xfrm>
            <a:off x="6438231" y="5708030"/>
            <a:ext cx="65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>
                <a:solidFill>
                  <a:srgbClr val="FF0000"/>
                </a:solidFill>
                <a:latin typeface="+mj-lt"/>
              </a:rPr>
              <a:t>AC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T</a:t>
            </a:r>
            <a:endParaRPr lang="en-TR" b="1" dirty="0">
              <a:solidFill>
                <a:srgbClr val="FF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/>
              <p:nvPr/>
            </p:nvSpPr>
            <p:spPr>
              <a:xfrm>
                <a:off x="1173720" y="1787957"/>
                <a:ext cx="9270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C6362"/>
                    </a:solidFill>
                    <a:latin typeface="+mj-lt"/>
                  </a:rPr>
                  <a:t>+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EC63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000" b="1" dirty="0">
                  <a:solidFill>
                    <a:srgbClr val="EC6362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720" y="1787957"/>
                <a:ext cx="927008" cy="400110"/>
              </a:xfrm>
              <a:prstGeom prst="rect">
                <a:avLst/>
              </a:prstGeom>
              <a:blipFill>
                <a:blip r:embed="rId3"/>
                <a:stretch>
                  <a:fillRect t="-303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 5">
            <a:extLst>
              <a:ext uri="{FF2B5EF4-FFF2-40B4-BE49-F238E27FC236}">
                <a16:creationId xmlns:a16="http://schemas.microsoft.com/office/drawing/2014/main" id="{75DE46BB-89A3-C74F-A808-90CDA141503F}"/>
              </a:ext>
            </a:extLst>
          </p:cNvPr>
          <p:cNvSpPr/>
          <p:nvPr/>
        </p:nvSpPr>
        <p:spPr>
          <a:xfrm>
            <a:off x="5598423" y="3957289"/>
            <a:ext cx="575977" cy="238803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D168A80-D1CB-574F-99C0-5E263E50807F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5593187" y="3837366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A415DDB-AFF9-A94E-B3C5-99AB9558031B}"/>
              </a:ext>
            </a:extLst>
          </p:cNvPr>
          <p:cNvCxnSpPr>
            <a:cxnSpLocks/>
          </p:cNvCxnSpPr>
          <p:nvPr/>
        </p:nvCxnSpPr>
        <p:spPr>
          <a:xfrm>
            <a:off x="6183882" y="3837366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D1296A9-4043-7643-A3CB-67692100F19B}"/>
              </a:ext>
            </a:extLst>
          </p:cNvPr>
          <p:cNvCxnSpPr>
            <a:cxnSpLocks/>
          </p:cNvCxnSpPr>
          <p:nvPr/>
        </p:nvCxnSpPr>
        <p:spPr>
          <a:xfrm>
            <a:off x="6765095" y="3834394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48AD9D-7187-B442-A904-56025F12BA43}"/>
              </a:ext>
            </a:extLst>
          </p:cNvPr>
          <p:cNvCxnSpPr/>
          <p:nvPr/>
        </p:nvCxnSpPr>
        <p:spPr>
          <a:xfrm flipV="1">
            <a:off x="6183882" y="3925298"/>
            <a:ext cx="581213" cy="24711"/>
          </a:xfrm>
          <a:prstGeom prst="line">
            <a:avLst/>
          </a:prstGeom>
          <a:ln w="571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617F46D2-506A-324A-893D-1EB7E9642691}"/>
              </a:ext>
            </a:extLst>
          </p:cNvPr>
          <p:cNvSpPr/>
          <p:nvPr/>
        </p:nvSpPr>
        <p:spPr>
          <a:xfrm>
            <a:off x="6765651" y="3913240"/>
            <a:ext cx="961159" cy="171450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3F46E00-FA06-3B4D-88DE-CF18D0C7D421}"/>
              </a:ext>
            </a:extLst>
          </p:cNvPr>
          <p:cNvCxnSpPr/>
          <p:nvPr/>
        </p:nvCxnSpPr>
        <p:spPr>
          <a:xfrm>
            <a:off x="4913400" y="256508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63F33BFC-893B-A94B-8288-FBA41303639B}"/>
              </a:ext>
            </a:extLst>
          </p:cNvPr>
          <p:cNvSpPr txBox="1"/>
          <p:nvPr/>
        </p:nvSpPr>
        <p:spPr>
          <a:xfrm rot="16200000">
            <a:off x="2787028" y="3995298"/>
            <a:ext cx="2597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Voltage Difference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A2E0646-D18E-1B40-8E9F-5AC352D2591B}"/>
              </a:ext>
            </a:extLst>
          </p:cNvPr>
          <p:cNvSpPr txBox="1"/>
          <p:nvPr/>
        </p:nvSpPr>
        <p:spPr>
          <a:xfrm>
            <a:off x="4276936" y="3450781"/>
            <a:ext cx="670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V</a:t>
            </a:r>
            <a:r>
              <a:rPr lang="en-US" sz="2400" b="1" baseline="-25000" dirty="0">
                <a:latin typeface="+mj-lt"/>
              </a:rPr>
              <a:t>TH</a:t>
            </a:r>
            <a:endParaRPr lang="en-US" b="1" baseline="-25000" dirty="0">
              <a:latin typeface="+mj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736234C-0488-544B-AA52-D90F9DEE65CF}"/>
              </a:ext>
            </a:extLst>
          </p:cNvPr>
          <p:cNvSpPr txBox="1"/>
          <p:nvPr/>
        </p:nvSpPr>
        <p:spPr>
          <a:xfrm>
            <a:off x="4188799" y="4294613"/>
            <a:ext cx="86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-V</a:t>
            </a:r>
            <a:r>
              <a:rPr lang="en-US" sz="2400" b="1" baseline="-25000" dirty="0">
                <a:latin typeface="+mj-lt"/>
              </a:rPr>
              <a:t>TH</a:t>
            </a:r>
            <a:endParaRPr lang="en-US" b="1" baseline="-25000" dirty="0">
              <a:latin typeface="+mj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6786A28-DFEF-DE41-B992-451EECD9FC6B}"/>
              </a:ext>
            </a:extLst>
          </p:cNvPr>
          <p:cNvSpPr txBox="1"/>
          <p:nvPr/>
        </p:nvSpPr>
        <p:spPr>
          <a:xfrm>
            <a:off x="4513386" y="3974282"/>
            <a:ext cx="34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0</a:t>
            </a:r>
            <a:endParaRPr lang="en-US" b="1" baseline="-25000" dirty="0"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E5B3E6B-5575-7E40-A255-6186F7CD9D25}"/>
              </a:ext>
            </a:extLst>
          </p:cNvPr>
          <p:cNvSpPr txBox="1"/>
          <p:nvPr/>
        </p:nvSpPr>
        <p:spPr>
          <a:xfrm>
            <a:off x="7816468" y="5612782"/>
            <a:ext cx="99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Time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A4FBBB8-D9F7-4C26-9004-E4FBE8C581A4}"/>
              </a:ext>
            </a:extLst>
          </p:cNvPr>
          <p:cNvSpPr txBox="1"/>
          <p:nvPr/>
        </p:nvSpPr>
        <p:spPr>
          <a:xfrm>
            <a:off x="407569" y="4646656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RN</a:t>
            </a:r>
            <a:endParaRPr lang="en-US" sz="2000" b="1" dirty="0">
              <a:latin typeface="+mj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4F722FA-8A7C-447E-A0BE-106C70872388}"/>
              </a:ext>
            </a:extLst>
          </p:cNvPr>
          <p:cNvSpPr txBox="1"/>
          <p:nvPr/>
        </p:nvSpPr>
        <p:spPr>
          <a:xfrm>
            <a:off x="416851" y="3633232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R3</a:t>
            </a:r>
            <a:endParaRPr lang="en-US" sz="2000" b="1" dirty="0">
              <a:latin typeface="+mj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55C047B-9E29-47CF-A4A6-29FE6AB6AE38}"/>
              </a:ext>
            </a:extLst>
          </p:cNvPr>
          <p:cNvSpPr txBox="1"/>
          <p:nvPr/>
        </p:nvSpPr>
        <p:spPr>
          <a:xfrm>
            <a:off x="405518" y="2877018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R2</a:t>
            </a:r>
            <a:endParaRPr lang="en-US" sz="2000" b="1" dirty="0">
              <a:latin typeface="+mj-lt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CBEE37D-6764-44B1-8BB3-12AB30CA9586}"/>
              </a:ext>
            </a:extLst>
          </p:cNvPr>
          <p:cNvSpPr txBox="1"/>
          <p:nvPr/>
        </p:nvSpPr>
        <p:spPr>
          <a:xfrm>
            <a:off x="415892" y="2198033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R1</a:t>
            </a:r>
            <a:endParaRPr lang="en-US" sz="2000" b="1" dirty="0">
              <a:latin typeface="+mj-lt"/>
            </a:endParaRPr>
          </a:p>
        </p:txBody>
      </p:sp>
      <p:sp>
        <p:nvSpPr>
          <p:cNvPr id="63" name="Rounded Rectangle 22">
            <a:extLst>
              <a:ext uri="{FF2B5EF4-FFF2-40B4-BE49-F238E27FC236}">
                <a16:creationId xmlns:a16="http://schemas.microsoft.com/office/drawing/2014/main" id="{746CA7AD-940C-4FED-BB3E-E87C37FB8455}"/>
              </a:ext>
            </a:extLst>
          </p:cNvPr>
          <p:cNvSpPr/>
          <p:nvPr/>
        </p:nvSpPr>
        <p:spPr>
          <a:xfrm>
            <a:off x="788894" y="5486328"/>
            <a:ext cx="1286793" cy="578911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b="1" dirty="0">
                <a:latin typeface="+mj-lt"/>
                <a:cs typeface="Calibri" panose="020F0502020204030204" pitchFamily="34" charset="0"/>
              </a:rPr>
              <a:t>Sense Amplifier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C1C0A637-FD10-0DFC-386F-924F6D1FB2BA}"/>
              </a:ext>
            </a:extLst>
          </p:cNvPr>
          <p:cNvCxnSpPr>
            <a:cxnSpLocks/>
          </p:cNvCxnSpPr>
          <p:nvPr/>
        </p:nvCxnSpPr>
        <p:spPr>
          <a:xfrm rot="5400000">
            <a:off x="1876480" y="3580379"/>
            <a:ext cx="1329836" cy="1304664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8BEE967-1EAE-A9CD-A72E-167B6A841D1C}"/>
              </a:ext>
            </a:extLst>
          </p:cNvPr>
          <p:cNvSpPr txBox="1"/>
          <p:nvPr/>
        </p:nvSpPr>
        <p:spPr>
          <a:xfrm>
            <a:off x="2474801" y="2816445"/>
            <a:ext cx="13962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latin typeface="+mj-lt"/>
              </a:rPr>
              <a:t>RN</a:t>
            </a:r>
            <a:br>
              <a:rPr lang="en-US" sz="2400" b="1" dirty="0">
                <a:solidFill>
                  <a:schemeClr val="accent2"/>
                </a:solidFill>
                <a:latin typeface="+mj-lt"/>
              </a:rPr>
            </a:br>
            <a:r>
              <a:rPr lang="en-US" sz="2400" b="1" dirty="0">
                <a:solidFill>
                  <a:schemeClr val="accent2"/>
                </a:solidFill>
                <a:latin typeface="+mj-lt"/>
              </a:rPr>
              <a:t>activated</a:t>
            </a:r>
            <a:endParaRPr lang="en-US" b="1" baseline="-25000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14" name="Curved Connector 13">
            <a:extLst>
              <a:ext uri="{FF2B5EF4-FFF2-40B4-BE49-F238E27FC236}">
                <a16:creationId xmlns:a16="http://schemas.microsoft.com/office/drawing/2014/main" id="{42B0F659-0062-2D3F-FA05-8818BCD4E561}"/>
              </a:ext>
            </a:extLst>
          </p:cNvPr>
          <p:cNvCxnSpPr>
            <a:cxnSpLocks/>
            <a:stCxn id="16" idx="1"/>
            <a:endCxn id="20" idx="6"/>
          </p:cNvCxnSpPr>
          <p:nvPr/>
        </p:nvCxnSpPr>
        <p:spPr>
          <a:xfrm rot="10800000">
            <a:off x="1674254" y="2769354"/>
            <a:ext cx="806206" cy="947708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2107E0A-7968-FF78-7278-804CFACEF601}"/>
              </a:ext>
            </a:extLst>
          </p:cNvPr>
          <p:cNvSpPr txBox="1"/>
          <p:nvPr/>
        </p:nvSpPr>
        <p:spPr>
          <a:xfrm>
            <a:off x="2480460" y="3301563"/>
            <a:ext cx="15167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latin typeface="+mj-lt"/>
              </a:rPr>
              <a:t>All N cells</a:t>
            </a:r>
            <a:br>
              <a:rPr lang="en-US" sz="2400" b="1" dirty="0">
                <a:solidFill>
                  <a:schemeClr val="accent2"/>
                </a:solidFill>
                <a:latin typeface="+mj-lt"/>
              </a:rPr>
            </a:br>
            <a:r>
              <a:rPr lang="en-US" sz="2400" b="1" dirty="0">
                <a:solidFill>
                  <a:schemeClr val="accent2"/>
                </a:solidFill>
                <a:latin typeface="+mj-lt"/>
              </a:rPr>
              <a:t>activated</a:t>
            </a:r>
            <a:endParaRPr lang="en-US" b="1" baseline="-25000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17" name="Curved Connector 16">
            <a:extLst>
              <a:ext uri="{FF2B5EF4-FFF2-40B4-BE49-F238E27FC236}">
                <a16:creationId xmlns:a16="http://schemas.microsoft.com/office/drawing/2014/main" id="{266426C0-1066-5040-A02D-13A759A04022}"/>
              </a:ext>
            </a:extLst>
          </p:cNvPr>
          <p:cNvCxnSpPr>
            <a:cxnSpLocks/>
            <a:stCxn id="16" idx="1"/>
            <a:endCxn id="71" idx="6"/>
          </p:cNvCxnSpPr>
          <p:nvPr/>
        </p:nvCxnSpPr>
        <p:spPr>
          <a:xfrm rot="10800000">
            <a:off x="1669998" y="3489354"/>
            <a:ext cx="810462" cy="227708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>
            <a:extLst>
              <a:ext uri="{FF2B5EF4-FFF2-40B4-BE49-F238E27FC236}">
                <a16:creationId xmlns:a16="http://schemas.microsoft.com/office/drawing/2014/main" id="{51C80A4A-3890-60A2-72E0-5CA90DA4B0D4}"/>
              </a:ext>
            </a:extLst>
          </p:cNvPr>
          <p:cNvCxnSpPr>
            <a:cxnSpLocks/>
            <a:stCxn id="16" idx="1"/>
            <a:endCxn id="72" idx="6"/>
          </p:cNvCxnSpPr>
          <p:nvPr/>
        </p:nvCxnSpPr>
        <p:spPr>
          <a:xfrm rot="10800000" flipV="1">
            <a:off x="1666902" y="3717061"/>
            <a:ext cx="813558" cy="492291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>
            <a:extLst>
              <a:ext uri="{FF2B5EF4-FFF2-40B4-BE49-F238E27FC236}">
                <a16:creationId xmlns:a16="http://schemas.microsoft.com/office/drawing/2014/main" id="{EB45393E-1A77-67CE-208B-4B16D509CE27}"/>
              </a:ext>
            </a:extLst>
          </p:cNvPr>
          <p:cNvCxnSpPr>
            <a:cxnSpLocks/>
            <a:stCxn id="16" idx="1"/>
            <a:endCxn id="73" idx="6"/>
          </p:cNvCxnSpPr>
          <p:nvPr/>
        </p:nvCxnSpPr>
        <p:spPr>
          <a:xfrm rot="10800000" flipV="1">
            <a:off x="1661834" y="3717061"/>
            <a:ext cx="818626" cy="1503691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AD61A63-7B19-832E-8C7B-7118A23248EC}"/>
              </a:ext>
            </a:extLst>
          </p:cNvPr>
          <p:cNvSpPr txBox="1"/>
          <p:nvPr/>
        </p:nvSpPr>
        <p:spPr>
          <a:xfrm>
            <a:off x="460411" y="4210480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…</a:t>
            </a:r>
            <a:endParaRPr lang="en-US" sz="2000" b="1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2A9829-C872-7B3A-3320-516F963A876D}"/>
              </a:ext>
            </a:extLst>
          </p:cNvPr>
          <p:cNvSpPr txBox="1"/>
          <p:nvPr/>
        </p:nvSpPr>
        <p:spPr>
          <a:xfrm>
            <a:off x="1264733" y="4210480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…</a:t>
            </a:r>
            <a:endParaRPr lang="en-US" sz="2000" b="1" dirty="0"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6B9A2F-92B9-B4A5-9918-FACFC33E1C1B}"/>
              </a:ext>
            </a:extLst>
          </p:cNvPr>
          <p:cNvSpPr txBox="1">
            <a:spLocks/>
          </p:cNvSpPr>
          <p:nvPr/>
        </p:nvSpPr>
        <p:spPr>
          <a:xfrm>
            <a:off x="460412" y="848978"/>
            <a:ext cx="8277400" cy="945528"/>
          </a:xfrm>
          <a:prstGeom prst="roundRect">
            <a:avLst>
              <a:gd name="adj" fmla="val 799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Simultaneously activating </a:t>
            </a:r>
            <a:r>
              <a:rPr lang="en-US" sz="2900" dirty="0">
                <a:latin typeface="+mj-lt"/>
              </a:rPr>
              <a:t>N rows with </a:t>
            </a:r>
            <a:br>
              <a:rPr lang="en-US" sz="2900" dirty="0">
                <a:latin typeface="+mj-lt"/>
              </a:rPr>
            </a:b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half storing logic-1 and half storing logic-0</a:t>
            </a:r>
          </a:p>
        </p:txBody>
      </p:sp>
    </p:spTree>
    <p:extLst>
      <p:ext uri="{BB962C8B-B14F-4D97-AF65-F5344CB8AC3E}">
        <p14:creationId xmlns:p14="http://schemas.microsoft.com/office/powerpoint/2010/main" val="121985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7677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6E6C6C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C0BA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C0BA"/>
                                      </p:to>
                                    </p:animClr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6C6C"/>
                                      </p:to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7" grpId="0"/>
      <p:bldP spid="48" grpId="0"/>
      <p:bldP spid="6" grpId="0" animBg="1"/>
      <p:bldP spid="12" grpId="0" animBg="1"/>
      <p:bldP spid="10" grpId="0"/>
      <p:bldP spid="10" grpId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2E3181E-BD5E-5540-9AA9-795E8EB7A31F}"/>
              </a:ext>
            </a:extLst>
          </p:cNvPr>
          <p:cNvCxnSpPr>
            <a:cxnSpLocks/>
          </p:cNvCxnSpPr>
          <p:nvPr/>
        </p:nvCxnSpPr>
        <p:spPr>
          <a:xfrm flipV="1">
            <a:off x="2075688" y="5762104"/>
            <a:ext cx="5416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2EBBAF-0733-334F-B8C0-9CA11B886884}"/>
              </a:ext>
            </a:extLst>
          </p:cNvPr>
          <p:cNvCxnSpPr>
            <a:cxnSpLocks/>
          </p:cNvCxnSpPr>
          <p:nvPr/>
        </p:nvCxnSpPr>
        <p:spPr>
          <a:xfrm>
            <a:off x="1785986" y="6090894"/>
            <a:ext cx="0" cy="36576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Generating Random Values via SiMRA</a:t>
            </a:r>
            <a:endParaRPr lang="en-T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18D45-4E46-B147-B352-05B8DE26CF4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TR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TR" sz="2400" dirty="0">
              <a:latin typeface="Cambria" panose="02040503050406030204" pitchFamily="18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3BC8E63-1E10-AC40-8FC5-B60E01AB396B}"/>
              </a:ext>
            </a:extLst>
          </p:cNvPr>
          <p:cNvCxnSpPr>
            <a:stCxn id="93" idx="3"/>
            <a:endCxn id="93" idx="3"/>
          </p:cNvCxnSpPr>
          <p:nvPr/>
        </p:nvCxnSpPr>
        <p:spPr>
          <a:xfrm>
            <a:off x="4898913" y="243988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863BC57-C18D-184C-AAA7-E2B856ACCE35}"/>
              </a:ext>
            </a:extLst>
          </p:cNvPr>
          <p:cNvGrpSpPr/>
          <p:nvPr/>
        </p:nvGrpSpPr>
        <p:grpSpPr>
          <a:xfrm>
            <a:off x="4250979" y="2209049"/>
            <a:ext cx="4235640" cy="3758148"/>
            <a:chOff x="-143452" y="2039849"/>
            <a:chExt cx="8727199" cy="3758148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4F1D5BD-E5FF-C240-BA7C-09F5606E6C81}"/>
                </a:ext>
              </a:extLst>
            </p:cNvPr>
            <p:cNvCxnSpPr/>
            <p:nvPr/>
          </p:nvCxnSpPr>
          <p:spPr>
            <a:xfrm>
              <a:off x="1125415" y="2350939"/>
              <a:ext cx="0" cy="3153046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3748EBD-BE45-1341-B860-B73566BAF69C}"/>
                </a:ext>
              </a:extLst>
            </p:cNvPr>
            <p:cNvCxnSpPr/>
            <p:nvPr/>
          </p:nvCxnSpPr>
          <p:spPr>
            <a:xfrm flipH="1" flipV="1">
              <a:off x="1125415" y="5495194"/>
              <a:ext cx="7458332" cy="1979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7665EA3-48D3-AA49-9F8A-F4734FDD08DE}"/>
                </a:ext>
              </a:extLst>
            </p:cNvPr>
            <p:cNvSpPr txBox="1"/>
            <p:nvPr/>
          </p:nvSpPr>
          <p:spPr>
            <a:xfrm>
              <a:off x="-143452" y="2039849"/>
              <a:ext cx="13350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+mj-lt"/>
                </a:rPr>
                <a:t>V</a:t>
              </a:r>
              <a:r>
                <a:rPr lang="en-US" sz="2400" b="1" baseline="-25000" dirty="0">
                  <a:latin typeface="+mj-lt"/>
                </a:rPr>
                <a:t>DD</a:t>
              </a:r>
              <a:endParaRPr lang="en-US" b="1" baseline="-25000" dirty="0">
                <a:latin typeface="+mj-lt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918FD09-29D8-3846-A04F-9619DE0E9B1A}"/>
                </a:ext>
              </a:extLst>
            </p:cNvPr>
            <p:cNvSpPr txBox="1"/>
            <p:nvPr/>
          </p:nvSpPr>
          <p:spPr>
            <a:xfrm>
              <a:off x="-126497" y="5336332"/>
              <a:ext cx="1534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+mj-lt"/>
                </a:rPr>
                <a:t>-V</a:t>
              </a:r>
              <a:r>
                <a:rPr lang="en-US" sz="2400" b="1" baseline="-25000" dirty="0">
                  <a:latin typeface="+mj-lt"/>
                </a:rPr>
                <a:t>DD</a:t>
              </a: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4871065" y="4194572"/>
            <a:ext cx="756312" cy="0"/>
          </a:xfrm>
          <a:prstGeom prst="line">
            <a:avLst/>
          </a:prstGeom>
          <a:ln w="444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F05F2F6-DC1E-714B-8947-C0C4C1DE67E4}"/>
              </a:ext>
            </a:extLst>
          </p:cNvPr>
          <p:cNvCxnSpPr>
            <a:cxnSpLocks/>
          </p:cNvCxnSpPr>
          <p:nvPr/>
        </p:nvCxnSpPr>
        <p:spPr>
          <a:xfrm>
            <a:off x="4878033" y="4599072"/>
            <a:ext cx="35060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CE2CE3CD-EE90-F242-B70F-62AC24228C76}"/>
              </a:ext>
            </a:extLst>
          </p:cNvPr>
          <p:cNvSpPr txBox="1"/>
          <p:nvPr/>
        </p:nvSpPr>
        <p:spPr>
          <a:xfrm rot="16200000">
            <a:off x="2785661" y="3990750"/>
            <a:ext cx="2597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Voltage Difference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05B36E8-ABC2-3745-9B71-2CBD875F330D}"/>
              </a:ext>
            </a:extLst>
          </p:cNvPr>
          <p:cNvSpPr txBox="1"/>
          <p:nvPr/>
        </p:nvSpPr>
        <p:spPr>
          <a:xfrm>
            <a:off x="7816468" y="5608234"/>
            <a:ext cx="99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Time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3837DB9-932A-0145-9228-2FB69F47AD8A}"/>
              </a:ext>
            </a:extLst>
          </p:cNvPr>
          <p:cNvSpPr txBox="1"/>
          <p:nvPr/>
        </p:nvSpPr>
        <p:spPr>
          <a:xfrm>
            <a:off x="4269045" y="3446233"/>
            <a:ext cx="670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V</a:t>
            </a:r>
            <a:r>
              <a:rPr lang="en-US" sz="2400" b="1" baseline="-25000" dirty="0">
                <a:latin typeface="+mj-lt"/>
              </a:rPr>
              <a:t>TH</a:t>
            </a:r>
            <a:endParaRPr lang="en-US" b="1" baseline="-25000" dirty="0">
              <a:latin typeface="+mj-lt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E945C8B-2B4F-1949-9DA4-610BD418EF84}"/>
              </a:ext>
            </a:extLst>
          </p:cNvPr>
          <p:cNvSpPr txBox="1"/>
          <p:nvPr/>
        </p:nvSpPr>
        <p:spPr>
          <a:xfrm>
            <a:off x="4192375" y="4290065"/>
            <a:ext cx="86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-V</a:t>
            </a:r>
            <a:r>
              <a:rPr lang="en-US" sz="2400" b="1" baseline="-25000" dirty="0">
                <a:latin typeface="+mj-lt"/>
              </a:rPr>
              <a:t>TH</a:t>
            </a:r>
            <a:endParaRPr lang="en-US" b="1" baseline="-25000" dirty="0">
              <a:latin typeface="+mj-lt"/>
            </a:endParaRP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20BA252-8843-1D44-8E5D-1EE96E94AD6E}"/>
              </a:ext>
            </a:extLst>
          </p:cNvPr>
          <p:cNvCxnSpPr>
            <a:cxnSpLocks/>
          </p:cNvCxnSpPr>
          <p:nvPr/>
        </p:nvCxnSpPr>
        <p:spPr>
          <a:xfrm>
            <a:off x="4876432" y="3740821"/>
            <a:ext cx="350548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4AA72CEC-C8D1-574F-A19B-7F926BE71D64}"/>
              </a:ext>
            </a:extLst>
          </p:cNvPr>
          <p:cNvSpPr txBox="1"/>
          <p:nvPr/>
        </p:nvSpPr>
        <p:spPr>
          <a:xfrm>
            <a:off x="4523049" y="3970089"/>
            <a:ext cx="3401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j-lt"/>
              </a:rPr>
              <a:t>0</a:t>
            </a:r>
            <a:endParaRPr lang="en-US" b="1" baseline="-25000" dirty="0">
              <a:latin typeface="+mj-lt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E75A24-B1A6-CD43-A4F0-3B6F49AF378F}"/>
              </a:ext>
            </a:extLst>
          </p:cNvPr>
          <p:cNvCxnSpPr>
            <a:cxnSpLocks/>
          </p:cNvCxnSpPr>
          <p:nvPr/>
        </p:nvCxnSpPr>
        <p:spPr>
          <a:xfrm>
            <a:off x="1158098" y="2160820"/>
            <a:ext cx="0" cy="3417673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BFDE1F7-2938-C943-BB27-603CA1C1BFDF}"/>
              </a:ext>
            </a:extLst>
          </p:cNvPr>
          <p:cNvCxnSpPr>
            <a:cxnSpLocks/>
          </p:cNvCxnSpPr>
          <p:nvPr/>
        </p:nvCxnSpPr>
        <p:spPr>
          <a:xfrm>
            <a:off x="989064" y="2441433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8C1EFAA-CCDE-324F-AC64-A3167FBD013F}"/>
              </a:ext>
            </a:extLst>
          </p:cNvPr>
          <p:cNvCxnSpPr>
            <a:cxnSpLocks/>
          </p:cNvCxnSpPr>
          <p:nvPr/>
        </p:nvCxnSpPr>
        <p:spPr>
          <a:xfrm>
            <a:off x="989064" y="3172319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FB95D02-9EB7-A240-914B-BF540399559B}"/>
              </a:ext>
            </a:extLst>
          </p:cNvPr>
          <p:cNvCxnSpPr>
            <a:cxnSpLocks/>
          </p:cNvCxnSpPr>
          <p:nvPr/>
        </p:nvCxnSpPr>
        <p:spPr>
          <a:xfrm>
            <a:off x="989064" y="3881433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0D6755-05DF-7640-9FF9-34D1D62F3063}"/>
              </a:ext>
            </a:extLst>
          </p:cNvPr>
          <p:cNvCxnSpPr>
            <a:cxnSpLocks/>
          </p:cNvCxnSpPr>
          <p:nvPr/>
        </p:nvCxnSpPr>
        <p:spPr>
          <a:xfrm>
            <a:off x="1001943" y="4900373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93C116-ADAF-0141-8A52-64EC760C4171}"/>
              </a:ext>
            </a:extLst>
          </p:cNvPr>
          <p:cNvSpPr/>
          <p:nvPr/>
        </p:nvSpPr>
        <p:spPr>
          <a:xfrm>
            <a:off x="1314254" y="2584553"/>
            <a:ext cx="360000" cy="36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A09F7B0-3DDF-2343-87FC-DB50755726F6}"/>
              </a:ext>
            </a:extLst>
          </p:cNvPr>
          <p:cNvSpPr/>
          <p:nvPr/>
        </p:nvSpPr>
        <p:spPr>
          <a:xfrm>
            <a:off x="1309998" y="3315439"/>
            <a:ext cx="360000" cy="3600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FA2942-EF81-F643-8754-F5AEB341F225}"/>
              </a:ext>
            </a:extLst>
          </p:cNvPr>
          <p:cNvSpPr/>
          <p:nvPr/>
        </p:nvSpPr>
        <p:spPr>
          <a:xfrm>
            <a:off x="1306902" y="4024553"/>
            <a:ext cx="360000" cy="36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4F3E28-AAAC-1F4F-9ABA-7BD6CEDD842A}"/>
              </a:ext>
            </a:extLst>
          </p:cNvPr>
          <p:cNvSpPr/>
          <p:nvPr/>
        </p:nvSpPr>
        <p:spPr>
          <a:xfrm>
            <a:off x="1301834" y="5043493"/>
            <a:ext cx="360000" cy="3600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1EF7F-B54A-5B42-BC35-C67A546B382C}"/>
              </a:ext>
            </a:extLst>
          </p:cNvPr>
          <p:cNvSpPr txBox="1"/>
          <p:nvPr/>
        </p:nvSpPr>
        <p:spPr>
          <a:xfrm>
            <a:off x="694594" y="1815523"/>
            <a:ext cx="927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V</a:t>
            </a:r>
            <a:r>
              <a:rPr lang="en-US" sz="2000" b="1" baseline="-25000" dirty="0">
                <a:latin typeface="+mj-lt"/>
              </a:rPr>
              <a:t>DD</a:t>
            </a:r>
            <a:r>
              <a:rPr lang="en-US" sz="2000" b="1" dirty="0">
                <a:latin typeface="+mj-lt"/>
              </a:rPr>
              <a:t>/2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1EE3BF6-8064-3940-BF03-C7B45BBDDC15}"/>
              </a:ext>
            </a:extLst>
          </p:cNvPr>
          <p:cNvSpPr txBox="1"/>
          <p:nvPr/>
        </p:nvSpPr>
        <p:spPr>
          <a:xfrm>
            <a:off x="1322482" y="6362349"/>
            <a:ext cx="927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V</a:t>
            </a:r>
            <a:r>
              <a:rPr lang="en-US" sz="2000" b="1" baseline="-25000" dirty="0">
                <a:latin typeface="+mj-lt"/>
              </a:rPr>
              <a:t>DD</a:t>
            </a:r>
            <a:r>
              <a:rPr lang="en-US" sz="2000" b="1" dirty="0">
                <a:latin typeface="+mj-lt"/>
              </a:rPr>
              <a:t>/2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EF832C-D7BE-F849-87F4-5BE57B17D303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1489998" y="2441433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9E178C8-65CE-F24E-B075-9EBA23549C79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3176219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BF9427F-8F8C-574B-B7A4-C91E4C7DE73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881433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C15B66-D601-264F-AFD8-1DD850B25D8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4900373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7B34AEA-8785-D642-9069-414BF2ECD598}"/>
              </a:ext>
            </a:extLst>
          </p:cNvPr>
          <p:cNvSpPr txBox="1"/>
          <p:nvPr/>
        </p:nvSpPr>
        <p:spPr>
          <a:xfrm>
            <a:off x="2255653" y="5709422"/>
            <a:ext cx="934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latin typeface="+mj-lt"/>
              </a:rPr>
              <a:t>Enable</a:t>
            </a:r>
            <a:endParaRPr lang="en-US" sz="1600" b="1" i="1" baseline="-25000" dirty="0">
              <a:latin typeface="+mj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62FEE6-D08B-BB4B-B728-7190EC94F43A}"/>
              </a:ext>
            </a:extLst>
          </p:cNvPr>
          <p:cNvSpPr txBox="1"/>
          <p:nvPr/>
        </p:nvSpPr>
        <p:spPr>
          <a:xfrm>
            <a:off x="5229979" y="5706454"/>
            <a:ext cx="7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>
                <a:solidFill>
                  <a:srgbClr val="FF0000"/>
                </a:solidFill>
                <a:latin typeface="+mj-lt"/>
              </a:rPr>
              <a:t>ACT</a:t>
            </a:r>
            <a:endParaRPr lang="en-TR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1C784C-E6ED-504E-B386-3DE441218F74}"/>
              </a:ext>
            </a:extLst>
          </p:cNvPr>
          <p:cNvSpPr txBox="1"/>
          <p:nvPr/>
        </p:nvSpPr>
        <p:spPr>
          <a:xfrm>
            <a:off x="5787138" y="5703482"/>
            <a:ext cx="81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+mj-lt"/>
              </a:rPr>
              <a:t>PRE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C57CD3-CDD7-CF4E-BF90-FD58DCACF815}"/>
              </a:ext>
            </a:extLst>
          </p:cNvPr>
          <p:cNvSpPr txBox="1"/>
          <p:nvPr/>
        </p:nvSpPr>
        <p:spPr>
          <a:xfrm>
            <a:off x="6448505" y="5703482"/>
            <a:ext cx="65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>
                <a:solidFill>
                  <a:srgbClr val="FF0000"/>
                </a:solidFill>
                <a:latin typeface="+mj-lt"/>
              </a:rPr>
              <a:t>AC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T</a:t>
            </a:r>
            <a:endParaRPr lang="en-TR" b="1" dirty="0">
              <a:solidFill>
                <a:srgbClr val="FF0000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/>
              <p:nvPr/>
            </p:nvSpPr>
            <p:spPr>
              <a:xfrm>
                <a:off x="1170054" y="1804571"/>
                <a:ext cx="9270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EC6362"/>
                    </a:solidFill>
                    <a:latin typeface="+mj-lt"/>
                  </a:rPr>
                  <a:t>+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EC63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000" b="1" dirty="0">
                  <a:solidFill>
                    <a:srgbClr val="EC6362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8B599C-853B-BF4D-AF40-71C4B46A9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054" y="1804571"/>
                <a:ext cx="927008" cy="400110"/>
              </a:xfrm>
              <a:prstGeom prst="rect">
                <a:avLst/>
              </a:prstGeom>
              <a:blipFill>
                <a:blip r:embed="rId3"/>
                <a:stretch>
                  <a:fillRect t="-6250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 5">
            <a:extLst>
              <a:ext uri="{FF2B5EF4-FFF2-40B4-BE49-F238E27FC236}">
                <a16:creationId xmlns:a16="http://schemas.microsoft.com/office/drawing/2014/main" id="{75DE46BB-89A3-C74F-A808-90CDA141503F}"/>
              </a:ext>
            </a:extLst>
          </p:cNvPr>
          <p:cNvSpPr/>
          <p:nvPr/>
        </p:nvSpPr>
        <p:spPr>
          <a:xfrm>
            <a:off x="5608697" y="3952741"/>
            <a:ext cx="575977" cy="238803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D168A80-D1CB-574F-99C0-5E263E50807F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5603461" y="3832818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A415DDB-AFF9-A94E-B3C5-99AB9558031B}"/>
              </a:ext>
            </a:extLst>
          </p:cNvPr>
          <p:cNvCxnSpPr>
            <a:cxnSpLocks/>
          </p:cNvCxnSpPr>
          <p:nvPr/>
        </p:nvCxnSpPr>
        <p:spPr>
          <a:xfrm>
            <a:off x="6194156" y="3832818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D1296A9-4043-7643-A3CB-67692100F19B}"/>
              </a:ext>
            </a:extLst>
          </p:cNvPr>
          <p:cNvCxnSpPr>
            <a:cxnSpLocks/>
          </p:cNvCxnSpPr>
          <p:nvPr/>
        </p:nvCxnSpPr>
        <p:spPr>
          <a:xfrm>
            <a:off x="6775369" y="3829846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48AD9D-7187-B442-A904-56025F12BA43}"/>
              </a:ext>
            </a:extLst>
          </p:cNvPr>
          <p:cNvCxnSpPr/>
          <p:nvPr/>
        </p:nvCxnSpPr>
        <p:spPr>
          <a:xfrm flipV="1">
            <a:off x="6194156" y="3920750"/>
            <a:ext cx="581213" cy="24711"/>
          </a:xfrm>
          <a:prstGeom prst="line">
            <a:avLst/>
          </a:prstGeom>
          <a:ln w="571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617F46D2-506A-324A-893D-1EB7E9642691}"/>
              </a:ext>
            </a:extLst>
          </p:cNvPr>
          <p:cNvSpPr/>
          <p:nvPr/>
        </p:nvSpPr>
        <p:spPr>
          <a:xfrm>
            <a:off x="6775925" y="3908692"/>
            <a:ext cx="961159" cy="171450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3D6CB75-31D1-A448-85AD-1CBDD2FE9024}"/>
              </a:ext>
            </a:extLst>
          </p:cNvPr>
          <p:cNvCxnSpPr>
            <a:cxnSpLocks/>
          </p:cNvCxnSpPr>
          <p:nvPr/>
        </p:nvCxnSpPr>
        <p:spPr>
          <a:xfrm>
            <a:off x="7743456" y="3829846"/>
            <a:ext cx="0" cy="2234038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3DB8465-3EAD-CA41-81D5-A58CEAFDDFAB}"/>
              </a:ext>
            </a:extLst>
          </p:cNvPr>
          <p:cNvSpPr txBox="1"/>
          <p:nvPr/>
        </p:nvSpPr>
        <p:spPr>
          <a:xfrm>
            <a:off x="6890145" y="6150972"/>
            <a:ext cx="1706621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TR" b="1" dirty="0">
                <a:solidFill>
                  <a:srgbClr val="FF0000"/>
                </a:solidFill>
                <a:latin typeface="+mj-lt"/>
              </a:rPr>
              <a:t>Enable Sense Amplifiers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D5BADDE-42E8-4447-BCBF-071923DA8EE9}"/>
              </a:ext>
            </a:extLst>
          </p:cNvPr>
          <p:cNvSpPr/>
          <p:nvPr/>
        </p:nvSpPr>
        <p:spPr>
          <a:xfrm>
            <a:off x="7735200" y="2542344"/>
            <a:ext cx="1205802" cy="1537398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B7F0D523-755E-454C-87F4-191872432527}"/>
              </a:ext>
            </a:extLst>
          </p:cNvPr>
          <p:cNvSpPr/>
          <p:nvPr/>
        </p:nvSpPr>
        <p:spPr>
          <a:xfrm flipV="1">
            <a:off x="7735200" y="4102891"/>
            <a:ext cx="1205802" cy="1386533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4" name="Rounded Rectangle 22">
            <a:extLst>
              <a:ext uri="{FF2B5EF4-FFF2-40B4-BE49-F238E27FC236}">
                <a16:creationId xmlns:a16="http://schemas.microsoft.com/office/drawing/2014/main" id="{CCECF878-59D8-44A6-A45A-9DF92016A1C3}"/>
              </a:ext>
            </a:extLst>
          </p:cNvPr>
          <p:cNvSpPr/>
          <p:nvPr/>
        </p:nvSpPr>
        <p:spPr>
          <a:xfrm>
            <a:off x="788894" y="5489182"/>
            <a:ext cx="1286793" cy="578911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b="1" dirty="0">
                <a:latin typeface="+mj-lt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86820CF-1BCB-4016-8BCB-D91D69F6DB02}"/>
              </a:ext>
            </a:extLst>
          </p:cNvPr>
          <p:cNvSpPr txBox="1"/>
          <p:nvPr/>
        </p:nvSpPr>
        <p:spPr>
          <a:xfrm>
            <a:off x="407569" y="4646165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RN</a:t>
            </a:r>
            <a:endParaRPr lang="en-US" sz="2000" b="1" dirty="0"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E2D8F17-5071-4664-A15D-6F5B64FDBF11}"/>
              </a:ext>
            </a:extLst>
          </p:cNvPr>
          <p:cNvSpPr txBox="1"/>
          <p:nvPr/>
        </p:nvSpPr>
        <p:spPr>
          <a:xfrm>
            <a:off x="416851" y="3636086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R3</a:t>
            </a:r>
            <a:endParaRPr lang="en-US" sz="2000" b="1" dirty="0">
              <a:latin typeface="+mj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04D0E32-D12F-41DA-97AA-89E1B336F913}"/>
              </a:ext>
            </a:extLst>
          </p:cNvPr>
          <p:cNvSpPr txBox="1"/>
          <p:nvPr/>
        </p:nvSpPr>
        <p:spPr>
          <a:xfrm>
            <a:off x="405518" y="2868986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R2</a:t>
            </a:r>
            <a:endParaRPr lang="en-US" sz="2000" b="1" dirty="0">
              <a:latin typeface="+mj-lt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497E72B-7C45-4DAC-98EC-A0C683370176}"/>
              </a:ext>
            </a:extLst>
          </p:cNvPr>
          <p:cNvSpPr txBox="1"/>
          <p:nvPr/>
        </p:nvSpPr>
        <p:spPr>
          <a:xfrm>
            <a:off x="415892" y="2190001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R1</a:t>
            </a:r>
            <a:endParaRPr lang="en-US" sz="2000" b="1" dirty="0">
              <a:latin typeface="+mj-lt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BAC3BDA-20DD-47ED-9868-DF1264B847C6}"/>
              </a:ext>
            </a:extLst>
          </p:cNvPr>
          <p:cNvCxnSpPr>
            <a:cxnSpLocks/>
          </p:cNvCxnSpPr>
          <p:nvPr/>
        </p:nvCxnSpPr>
        <p:spPr>
          <a:xfrm>
            <a:off x="6484762" y="2724107"/>
            <a:ext cx="1176038" cy="1196643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36A8545-33A9-4E6C-AFCD-F5A17CB46453}"/>
              </a:ext>
            </a:extLst>
          </p:cNvPr>
          <p:cNvSpPr txBox="1"/>
          <p:nvPr/>
        </p:nvSpPr>
        <p:spPr>
          <a:xfrm>
            <a:off x="4854749" y="2262373"/>
            <a:ext cx="33001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</a:rPr>
              <a:t>Random Perturbation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3631CB-79C4-0433-FAD9-8613B9706D69}"/>
              </a:ext>
            </a:extLst>
          </p:cNvPr>
          <p:cNvSpPr txBox="1"/>
          <p:nvPr/>
        </p:nvSpPr>
        <p:spPr>
          <a:xfrm>
            <a:off x="460411" y="4210480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…</a:t>
            </a:r>
            <a:endParaRPr lang="en-US" sz="2000" b="1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51A483-0EDB-7EB1-046F-03B50116E8E3}"/>
              </a:ext>
            </a:extLst>
          </p:cNvPr>
          <p:cNvSpPr txBox="1"/>
          <p:nvPr/>
        </p:nvSpPr>
        <p:spPr>
          <a:xfrm>
            <a:off x="1264733" y="4210480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…</a:t>
            </a:r>
            <a:endParaRPr lang="en-US" sz="2000" b="1" dirty="0">
              <a:latin typeface="+mj-lt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7742D9C-6598-2E2B-31EB-2FE5204CCD7D}"/>
              </a:ext>
            </a:extLst>
          </p:cNvPr>
          <p:cNvSpPr txBox="1">
            <a:spLocks/>
          </p:cNvSpPr>
          <p:nvPr/>
        </p:nvSpPr>
        <p:spPr>
          <a:xfrm>
            <a:off x="460412" y="848978"/>
            <a:ext cx="8277400" cy="945528"/>
          </a:xfrm>
          <a:prstGeom prst="roundRect">
            <a:avLst>
              <a:gd name="adj" fmla="val 799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Simultaneously activating </a:t>
            </a:r>
            <a:r>
              <a:rPr lang="en-US" sz="2900" dirty="0">
                <a:latin typeface="+mj-lt"/>
              </a:rPr>
              <a:t>N rows with </a:t>
            </a:r>
            <a:br>
              <a:rPr lang="en-US" sz="2900" dirty="0">
                <a:latin typeface="+mj-lt"/>
              </a:rPr>
            </a:b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half storing logic-1 and half storing logic-0</a:t>
            </a:r>
          </a:p>
        </p:txBody>
      </p:sp>
    </p:spTree>
    <p:extLst>
      <p:ext uri="{BB962C8B-B14F-4D97-AF65-F5344CB8AC3E}">
        <p14:creationId xmlns:p14="http://schemas.microsoft.com/office/powerpoint/2010/main" val="178505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52" grpId="0" animBg="1"/>
      <p:bldP spid="5" grpId="0" animBg="1"/>
      <p:bldP spid="53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16B4B-D527-05DB-0086-034142930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97B76-7F45-FF76-29E8-094177777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2CCFDA-E2D8-7584-CC38-7762FD0E7A4F}"/>
              </a:ext>
            </a:extLst>
          </p:cNvPr>
          <p:cNvSpPr/>
          <p:nvPr/>
        </p:nvSpPr>
        <p:spPr>
          <a:xfrm>
            <a:off x="-2" y="944448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Motivation &amp; Goal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D97969-1C4F-2C21-48E5-6FFBB8C9DE31}"/>
              </a:ext>
            </a:extLst>
          </p:cNvPr>
          <p:cNvSpPr/>
          <p:nvPr/>
        </p:nvSpPr>
        <p:spPr>
          <a:xfrm>
            <a:off x="-2" y="380669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BA5F45-28CF-D21D-EC5F-A7254047100B}"/>
              </a:ext>
            </a:extLst>
          </p:cNvPr>
          <p:cNvSpPr/>
          <p:nvPr/>
        </p:nvSpPr>
        <p:spPr>
          <a:xfrm>
            <a:off x="-2" y="571485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7CBCC9-3694-7DEE-8AF6-27503244357D}"/>
              </a:ext>
            </a:extLst>
          </p:cNvPr>
          <p:cNvSpPr/>
          <p:nvPr/>
        </p:nvSpPr>
        <p:spPr>
          <a:xfrm>
            <a:off x="-2" y="4760772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SiMRA-TRNG</a:t>
            </a:r>
            <a:endParaRPr lang="en-US" sz="32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EFEAFE-4771-24EE-2FF7-E53509A408F8}"/>
              </a:ext>
            </a:extLst>
          </p:cNvPr>
          <p:cNvSpPr/>
          <p:nvPr/>
        </p:nvSpPr>
        <p:spPr>
          <a:xfrm>
            <a:off x="-2" y="2852610"/>
            <a:ext cx="9144000" cy="7315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55D9DA-0A88-42B6-5991-0CA71CE7B580}"/>
              </a:ext>
            </a:extLst>
          </p:cNvPr>
          <p:cNvSpPr/>
          <p:nvPr/>
        </p:nvSpPr>
        <p:spPr>
          <a:xfrm>
            <a:off x="-2" y="1898529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Generating Random Numbers via SiMRA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1861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0BE92-958D-0500-A483-FD3615BEC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44C24-C343-6BFB-65AD-23056F7D9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DDR4 DRAM Testing Infrastructure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4C7B9-D72D-0361-FEEF-FE6D656719F0}"/>
              </a:ext>
            </a:extLst>
          </p:cNvPr>
          <p:cNvSpPr/>
          <p:nvPr/>
        </p:nvSpPr>
        <p:spPr>
          <a:xfrm>
            <a:off x="189560" y="958895"/>
            <a:ext cx="895443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13" marR="0" lvl="1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DRAM Bender on a Xilinx </a:t>
            </a:r>
            <a:r>
              <a:rPr kumimoji="0" lang="en-US" sz="24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Virtex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4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UltraScale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+ XCU200</a:t>
            </a:r>
            <a:endParaRPr kumimoji="0" lang="en-US" sz="2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8" name="Picture 7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9934ACE0-B082-C0C1-D887-3C015E7D95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9" y="1383627"/>
            <a:ext cx="9144000" cy="37874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52AF7D-0196-471A-1C4B-60F9CD682164}"/>
              </a:ext>
            </a:extLst>
          </p:cNvPr>
          <p:cNvSpPr txBox="1"/>
          <p:nvPr/>
        </p:nvSpPr>
        <p:spPr>
          <a:xfrm>
            <a:off x="189560" y="1406196"/>
            <a:ext cx="3402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</a:rPr>
              <a:t>Xilinx </a:t>
            </a:r>
            <a:r>
              <a:rPr kumimoji="0" lang="en-US" sz="180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</a:rPr>
              <a:t>Alveo</a:t>
            </a: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</a:rPr>
              <a:t> U200 FPGA Board</a:t>
            </a:r>
            <a:b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</a:rPr>
            </a:b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</a:rPr>
              <a:t>(programmed with DRAM Bender*)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C47D6-0F46-E21C-A61E-91708279D728}"/>
              </a:ext>
            </a:extLst>
          </p:cNvPr>
          <p:cNvSpPr txBox="1"/>
          <p:nvPr/>
        </p:nvSpPr>
        <p:spPr>
          <a:xfrm>
            <a:off x="5379626" y="1383627"/>
            <a:ext cx="2755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DRAM Module with Heaters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D1D321-3394-351C-21BA-89A9B6195759}"/>
              </a:ext>
            </a:extLst>
          </p:cNvPr>
          <p:cNvSpPr txBox="1"/>
          <p:nvPr/>
        </p:nvSpPr>
        <p:spPr>
          <a:xfrm>
            <a:off x="3420205" y="4473949"/>
            <a:ext cx="2756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MaxWell FT200 Temperature Controller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6CC7DE-1EAE-15AD-B4E4-FB2C7D91D3FC}"/>
              </a:ext>
            </a:extLst>
          </p:cNvPr>
          <p:cNvSpPr txBox="1"/>
          <p:nvPr/>
        </p:nvSpPr>
        <p:spPr>
          <a:xfrm>
            <a:off x="492693" y="4448548"/>
            <a:ext cx="2432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PCIe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Host Interface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339174-8F96-336C-3083-129AC623D95C}"/>
              </a:ext>
            </a:extLst>
          </p:cNvPr>
          <p:cNvSpPr txBox="1"/>
          <p:nvPr/>
        </p:nvSpPr>
        <p:spPr>
          <a:xfrm>
            <a:off x="1545821" y="6418551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  <a:cs typeface="Quire Sans" panose="020B0502040400020003" pitchFamily="34" charset="0"/>
              </a:rPr>
              <a:t>*Olgun et al., </a:t>
            </a:r>
            <a:r>
              <a:rPr lang="en-US" sz="1200" b="1" i="0" dirty="0">
                <a:solidFill>
                  <a:srgbClr val="000000"/>
                </a:solidFill>
                <a:effectLst/>
                <a:latin typeface="+mj-lt"/>
                <a:cs typeface="Quire Sans" panose="020B0502040400020003" pitchFamily="34" charset="0"/>
                <a:hlinkClick r:id="rId4"/>
              </a:rPr>
              <a:t>"DRAM Bender: An Extensible and Versatile FPGA-Based Infrastructure to Easily Test </a:t>
            </a:r>
            <a:br>
              <a:rPr lang="en-US" sz="1200" b="1" i="0" dirty="0">
                <a:solidFill>
                  <a:srgbClr val="000000"/>
                </a:solidFill>
                <a:effectLst/>
                <a:latin typeface="+mj-lt"/>
                <a:cs typeface="Quire Sans" panose="020B0502040400020003" pitchFamily="34" charset="0"/>
                <a:hlinkClick r:id="rId4"/>
              </a:rPr>
            </a:br>
            <a:r>
              <a:rPr lang="en-US" sz="1200" b="1" i="0" dirty="0">
                <a:solidFill>
                  <a:srgbClr val="000000"/>
                </a:solidFill>
                <a:effectLst/>
                <a:latin typeface="+mj-lt"/>
                <a:cs typeface="Quire Sans" panose="020B0502040400020003" pitchFamily="34" charset="0"/>
                <a:hlinkClick r:id="rId4"/>
              </a:rPr>
              <a:t>State-of-the-Art DRAM Chips,”</a:t>
            </a:r>
            <a:r>
              <a:rPr lang="en-US" sz="1200" dirty="0">
                <a:solidFill>
                  <a:srgbClr val="000000"/>
                </a:solidFill>
                <a:effectLst/>
                <a:latin typeface="+mj-lt"/>
                <a:cs typeface="Quire Sans" panose="020B0502040400020003" pitchFamily="34" charset="0"/>
              </a:rPr>
              <a:t> </a:t>
            </a:r>
            <a:r>
              <a:rPr lang="en-US" sz="1200" dirty="0">
                <a:latin typeface="+mj-lt"/>
                <a:cs typeface="Quire Sans" panose="020B0502040400020003" pitchFamily="34" charset="0"/>
              </a:rPr>
              <a:t>TCAD, 2023. [GitHub: </a:t>
            </a:r>
            <a:r>
              <a:rPr lang="en-US" sz="1200" dirty="0">
                <a:latin typeface="+mj-lt"/>
                <a:cs typeface="Quire Sans" panose="020B0502040400020003" pitchFamily="34" charset="0"/>
                <a:hlinkClick r:id="rId5"/>
              </a:rPr>
              <a:t>https://github.com/CMU-SAFARI/DRAM-Bender</a:t>
            </a:r>
            <a:r>
              <a:rPr lang="en-US" sz="1200" dirty="0">
                <a:latin typeface="+mj-lt"/>
                <a:cs typeface="Quire Sans" panose="020B0502040400020003" pitchFamily="34" charset="0"/>
              </a:rPr>
              <a:t>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C9F5E0-42E3-F560-9D97-73D45A899001}"/>
              </a:ext>
            </a:extLst>
          </p:cNvPr>
          <p:cNvSpPr txBox="1"/>
          <p:nvPr/>
        </p:nvSpPr>
        <p:spPr>
          <a:xfrm>
            <a:off x="-8754" y="5332021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prstClr val="black"/>
                </a:solidFill>
                <a:latin typeface="+mj-lt"/>
              </a:rPr>
              <a:t>Fine-grained control over DRAM commands, 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srgbClr val="4472C4">
                    <a:lumMod val="75000"/>
                  </a:srgbClr>
                </a:solidFill>
                <a:latin typeface="+mj-lt"/>
              </a:rPr>
              <a:t>timing parameters (</a:t>
            </a:r>
            <a:r>
              <a:rPr lang="en-US" sz="2600" dirty="0">
                <a:solidFill>
                  <a:srgbClr val="4472C4">
                    <a:lumMod val="75000"/>
                  </a:srgbClr>
                </a:solidFill>
                <a:latin typeface="+mj-lt"/>
                <a:ea typeface="Cambria"/>
              </a:rPr>
              <a:t>±1.5ns</a:t>
            </a:r>
            <a:r>
              <a:rPr lang="en-US" sz="2600" dirty="0">
                <a:solidFill>
                  <a:srgbClr val="4472C4">
                    <a:lumMod val="75000"/>
                  </a:srgbClr>
                </a:solidFill>
                <a:latin typeface="+mj-lt"/>
              </a:rPr>
              <a:t>)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, and </a:t>
            </a:r>
            <a:r>
              <a:rPr lang="en-US" sz="2600" dirty="0">
                <a:solidFill>
                  <a:srgbClr val="C55910"/>
                </a:solidFill>
                <a:latin typeface="+mj-lt"/>
              </a:rPr>
              <a:t>temperature (</a:t>
            </a:r>
            <a:r>
              <a:rPr lang="en-US" sz="2600" dirty="0">
                <a:solidFill>
                  <a:srgbClr val="C55910"/>
                </a:solidFill>
                <a:latin typeface="+mj-lt"/>
                <a:ea typeface="Cambria"/>
              </a:rPr>
              <a:t>±0.5°C )</a:t>
            </a:r>
          </a:p>
        </p:txBody>
      </p:sp>
    </p:spTree>
    <p:extLst>
      <p:ext uri="{BB962C8B-B14F-4D97-AF65-F5344CB8AC3E}">
        <p14:creationId xmlns:p14="http://schemas.microsoft.com/office/powerpoint/2010/main" val="139837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B1899-B214-FE34-C02F-2EECCFD48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FFA4E-8BEC-E1D4-79C5-F040F3CE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2706"/>
          </a:xfrm>
        </p:spPr>
        <p:txBody>
          <a:bodyPr/>
          <a:lstStyle/>
          <a:p>
            <a:r>
              <a:rPr lang="en-US" sz="4000" dirty="0"/>
              <a:t>Laboratory for Understanding Memory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D2E897-01F0-F75E-E302-5692A8F45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52" y="915352"/>
            <a:ext cx="7656096" cy="551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09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5C25E-CCAA-FF42-A38B-5C2CBDC15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04070-CED3-02AA-227F-C4AE70CE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Tested DRAM Chips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A219A-4D7C-F77C-D07A-C02DF5EA8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05599"/>
            <a:ext cx="9143999" cy="114866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3"/>
                </a:solidFill>
                <a:latin typeface="+mj-lt"/>
              </a:rPr>
              <a:t>96 real DDR4 chips </a:t>
            </a:r>
            <a:r>
              <a:rPr lang="en-US" sz="2800" dirty="0">
                <a:latin typeface="+mj-lt"/>
              </a:rPr>
              <a:t>from </a:t>
            </a:r>
            <a:r>
              <a:rPr lang="en-US" sz="2800" dirty="0">
                <a:solidFill>
                  <a:schemeClr val="accent3"/>
                </a:solidFill>
                <a:latin typeface="+mj-lt"/>
              </a:rPr>
              <a:t>SK Hynix</a:t>
            </a:r>
          </a:p>
          <a:p>
            <a:r>
              <a:rPr lang="en-US" sz="2800" dirty="0">
                <a:latin typeface="+mj-lt"/>
              </a:rPr>
              <a:t>Covering multiple </a:t>
            </a:r>
            <a:r>
              <a:rPr lang="en-US" sz="2800" dirty="0">
                <a:solidFill>
                  <a:schemeClr val="accent2"/>
                </a:solidFill>
                <a:latin typeface="+mj-lt"/>
              </a:rPr>
              <a:t>die revision &amp; chip density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EA27BD-5F2D-66D8-06A7-8A0745CF28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36"/>
          <a:stretch>
            <a:fillRect/>
          </a:stretch>
        </p:blipFill>
        <p:spPr>
          <a:xfrm>
            <a:off x="266700" y="2747527"/>
            <a:ext cx="8632150" cy="25048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BCDE0F-535B-4ED6-0495-9F7950A21319}"/>
              </a:ext>
            </a:extLst>
          </p:cNvPr>
          <p:cNvSpPr/>
          <p:nvPr/>
        </p:nvSpPr>
        <p:spPr>
          <a:xfrm>
            <a:off x="4571999" y="2902226"/>
            <a:ext cx="1987827" cy="1881810"/>
          </a:xfrm>
          <a:prstGeom prst="rect">
            <a:avLst/>
          </a:prstGeom>
          <a:solidFill>
            <a:schemeClr val="accent2">
              <a:alpha val="41151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03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223AF6-1867-5459-CCED-415E22FC9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Characterization Methodology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6DF6A2-8DB1-5B2A-8512-303D86D19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70468"/>
            <a:ext cx="9143999" cy="2074752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800" dirty="0">
                <a:solidFill>
                  <a:schemeClr val="accent3"/>
                </a:solidFill>
                <a:latin typeface="+mj-lt"/>
              </a:rPr>
              <a:t>Carefully</a:t>
            </a:r>
            <a:r>
              <a:rPr lang="en-US" sz="2800" dirty="0">
                <a:latin typeface="+mj-lt"/>
              </a:rPr>
              <a:t> sweep</a:t>
            </a:r>
          </a:p>
          <a:p>
            <a:pPr lvl="2">
              <a:buClr>
                <a:schemeClr val="tx1"/>
              </a:buClr>
            </a:pPr>
            <a:r>
              <a:rPr lang="en-US" sz="2800" dirty="0">
                <a:solidFill>
                  <a:schemeClr val="accent3"/>
                </a:solidFill>
                <a:latin typeface="+mj-lt"/>
              </a:rPr>
              <a:t>Row addresses</a:t>
            </a:r>
            <a:r>
              <a:rPr lang="en-US" sz="2800" dirty="0">
                <a:latin typeface="+mj-lt"/>
              </a:rPr>
              <a:t>: </a:t>
            </a:r>
            <a:r>
              <a:rPr lang="en-US" sz="2800" dirty="0"/>
              <a:t>Row A and Row B (&gt;3M row pairs)</a:t>
            </a:r>
          </a:p>
          <a:p>
            <a:pPr lvl="2">
              <a:buClr>
                <a:schemeClr val="tx1"/>
              </a:buClr>
            </a:pPr>
            <a:r>
              <a:rPr lang="en-US" sz="2800" dirty="0">
                <a:solidFill>
                  <a:schemeClr val="accent3"/>
                </a:solidFill>
                <a:latin typeface="+mj-lt"/>
              </a:rPr>
              <a:t>Timing parameters</a:t>
            </a:r>
            <a:r>
              <a:rPr lang="en-US" sz="2800" dirty="0">
                <a:latin typeface="+mj-lt"/>
              </a:rPr>
              <a:t>: Between </a:t>
            </a:r>
            <a:r>
              <a:rPr lang="en-GB" sz="2800" dirty="0"/>
              <a:t>ACT → PRE and </a:t>
            </a:r>
            <a:r>
              <a:rPr lang="en-GB" sz="2800" dirty="0">
                <a:latin typeface="+mj-lt"/>
              </a:rPr>
              <a:t>PRE → ACT</a:t>
            </a:r>
          </a:p>
          <a:p>
            <a:pPr lvl="2">
              <a:buClr>
                <a:schemeClr val="tx1"/>
              </a:buClr>
            </a:pPr>
            <a:r>
              <a:rPr lang="en-US" sz="2800" dirty="0">
                <a:solidFill>
                  <a:schemeClr val="accent3"/>
                </a:solidFill>
              </a:rPr>
              <a:t>Data Pattern: </a:t>
            </a:r>
            <a:r>
              <a:rPr lang="en-US" sz="2800" dirty="0"/>
              <a:t>0x00, 0xFF, and random</a:t>
            </a:r>
            <a:endParaRPr lang="en-GB" sz="2800" dirty="0">
              <a:latin typeface="+mj-lt"/>
            </a:endParaRPr>
          </a:p>
          <a:p>
            <a:pPr lvl="2">
              <a:buClr>
                <a:schemeClr val="tx1"/>
              </a:buClr>
            </a:pPr>
            <a:r>
              <a:rPr lang="en-GB" sz="2800" dirty="0">
                <a:solidFill>
                  <a:schemeClr val="accent3"/>
                </a:solidFill>
              </a:rPr>
              <a:t>Temperature (</a:t>
            </a:r>
            <a:r>
              <a:rPr lang="en-US" sz="3600" b="1" baseline="20000" dirty="0">
                <a:solidFill>
                  <a:schemeClr val="accent3"/>
                </a:solidFill>
              </a:rPr>
              <a:t>◦</a:t>
            </a:r>
            <a:r>
              <a:rPr lang="en-GB" sz="2800" dirty="0">
                <a:solidFill>
                  <a:schemeClr val="accent3"/>
                </a:solidFill>
              </a:rPr>
              <a:t>C): </a:t>
            </a:r>
            <a:r>
              <a:rPr lang="en-GB" sz="2800" dirty="0"/>
              <a:t>50, 60, 70, and 80</a:t>
            </a:r>
          </a:p>
          <a:p>
            <a:pPr lvl="2"/>
            <a:endParaRPr lang="en-US" dirty="0">
              <a:latin typeface="+mj-lt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72C8020-CBBE-ABA5-DA55-576ADAE6FADD}"/>
              </a:ext>
            </a:extLst>
          </p:cNvPr>
          <p:cNvGrpSpPr/>
          <p:nvPr/>
        </p:nvGrpSpPr>
        <p:grpSpPr>
          <a:xfrm>
            <a:off x="6425970" y="3451446"/>
            <a:ext cx="1944105" cy="3105222"/>
            <a:chOff x="201113" y="1226407"/>
            <a:chExt cx="2942266" cy="4384568"/>
          </a:xfrm>
        </p:grpSpPr>
        <p:sp>
          <p:nvSpPr>
            <p:cNvPr id="75" name="Dikdörtgen 46">
              <a:extLst>
                <a:ext uri="{FF2B5EF4-FFF2-40B4-BE49-F238E27FC236}">
                  <a16:creationId xmlns:a16="http://schemas.microsoft.com/office/drawing/2014/main" id="{0AA08D1A-0DD5-7B8E-A9DD-622556BE40E6}"/>
                </a:ext>
              </a:extLst>
            </p:cNvPr>
            <p:cNvSpPr/>
            <p:nvPr/>
          </p:nvSpPr>
          <p:spPr>
            <a:xfrm>
              <a:off x="251714" y="1295400"/>
              <a:ext cx="2878264" cy="4315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latin typeface="+mj-lt"/>
              </a:endParaRPr>
            </a:p>
          </p:txBody>
        </p:sp>
        <p:pic>
          <p:nvPicPr>
            <p:cNvPr id="76" name="Picture 4" descr="Temperature Measure - Free icons">
              <a:extLst>
                <a:ext uri="{FF2B5EF4-FFF2-40B4-BE49-F238E27FC236}">
                  <a16:creationId xmlns:a16="http://schemas.microsoft.com/office/drawing/2014/main" id="{D1AE2EDB-A6F9-2C2D-AB71-0C00784611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13" y="2019341"/>
              <a:ext cx="2819317" cy="2819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Metin kutusu 16">
              <a:extLst>
                <a:ext uri="{FF2B5EF4-FFF2-40B4-BE49-F238E27FC236}">
                  <a16:creationId xmlns:a16="http://schemas.microsoft.com/office/drawing/2014/main" id="{E3E96E64-E940-4263-B45D-7628B173C609}"/>
                </a:ext>
              </a:extLst>
            </p:cNvPr>
            <p:cNvSpPr txBox="1"/>
            <p:nvPr/>
          </p:nvSpPr>
          <p:spPr>
            <a:xfrm>
              <a:off x="244094" y="1226407"/>
              <a:ext cx="2899285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+mj-lt"/>
                </a:rPr>
                <a:t>Temperature</a:t>
              </a:r>
            </a:p>
          </p:txBody>
        </p:sp>
        <p:sp>
          <p:nvSpPr>
            <p:cNvPr id="78" name="TextBox 1">
              <a:extLst>
                <a:ext uri="{FF2B5EF4-FFF2-40B4-BE49-F238E27FC236}">
                  <a16:creationId xmlns:a16="http://schemas.microsoft.com/office/drawing/2014/main" id="{2669E0F2-DD07-0297-3B7E-7EA9631DE2C5}"/>
                </a:ext>
              </a:extLst>
            </p:cNvPr>
            <p:cNvSpPr txBox="1"/>
            <p:nvPr/>
          </p:nvSpPr>
          <p:spPr>
            <a:xfrm>
              <a:off x="201113" y="5027768"/>
              <a:ext cx="1048566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</a:rPr>
                <a:t>50</a:t>
              </a:r>
              <a:r>
                <a:rPr lang="en-US" sz="1800" b="1" baseline="30000" dirty="0">
                  <a:solidFill>
                    <a:schemeClr val="accent2"/>
                  </a:solidFill>
                  <a:latin typeface="+mj-lt"/>
                </a:rPr>
                <a:t> ◦</a:t>
              </a:r>
              <a:r>
                <a:rPr lang="en-US" sz="1800" b="1" dirty="0">
                  <a:solidFill>
                    <a:schemeClr val="accent2"/>
                  </a:solidFill>
                  <a:latin typeface="+mj-lt"/>
                </a:rPr>
                <a:t>C </a:t>
              </a:r>
              <a:endParaRPr lang="en-CH" sz="1600" b="1" dirty="0">
                <a:solidFill>
                  <a:schemeClr val="accent2"/>
                </a:solidFill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9" name="TextBox 3">
              <a:extLst>
                <a:ext uri="{FF2B5EF4-FFF2-40B4-BE49-F238E27FC236}">
                  <a16:creationId xmlns:a16="http://schemas.microsoft.com/office/drawing/2014/main" id="{C3D1DA5A-9714-FB42-2B95-93A3377F1E00}"/>
                </a:ext>
              </a:extLst>
            </p:cNvPr>
            <p:cNvSpPr txBox="1"/>
            <p:nvPr/>
          </p:nvSpPr>
          <p:spPr>
            <a:xfrm>
              <a:off x="2094810" y="5027768"/>
              <a:ext cx="1048566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+mj-lt"/>
                  <a:ea typeface="Cambria" panose="02040503050406030204" pitchFamily="18" charset="0"/>
                </a:rPr>
                <a:t>8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</a:rPr>
                <a:t>0</a:t>
              </a:r>
              <a:r>
                <a:rPr lang="en-US" b="1" baseline="30000" dirty="0">
                  <a:solidFill>
                    <a:schemeClr val="accent2"/>
                  </a:solidFill>
                  <a:latin typeface="+mj-lt"/>
                </a:rPr>
                <a:t> ◦</a:t>
              </a:r>
              <a:r>
                <a:rPr lang="en-US" b="1" dirty="0">
                  <a:solidFill>
                    <a:schemeClr val="accent2"/>
                  </a:solidFill>
                  <a:latin typeface="+mj-lt"/>
                </a:rPr>
                <a:t>C </a:t>
              </a:r>
              <a:endParaRPr lang="en-CH" b="1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80" name="Düz Ok Bağlayıcısı 185">
              <a:extLst>
                <a:ext uri="{FF2B5EF4-FFF2-40B4-BE49-F238E27FC236}">
                  <a16:creationId xmlns:a16="http://schemas.microsoft.com/office/drawing/2014/main" id="{CDD356D0-1D49-D8BB-AC2C-50C8368996C9}"/>
                </a:ext>
              </a:extLst>
            </p:cNvPr>
            <p:cNvCxnSpPr>
              <a:cxnSpLocks/>
            </p:cNvCxnSpPr>
            <p:nvPr/>
          </p:nvCxnSpPr>
          <p:spPr>
            <a:xfrm>
              <a:off x="1354861" y="5305811"/>
              <a:ext cx="655320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96CB1B7-4150-04A8-0D99-6967B7C457BA}"/>
              </a:ext>
            </a:extLst>
          </p:cNvPr>
          <p:cNvGrpSpPr/>
          <p:nvPr/>
        </p:nvGrpSpPr>
        <p:grpSpPr>
          <a:xfrm>
            <a:off x="437903" y="3142216"/>
            <a:ext cx="5829793" cy="3579257"/>
            <a:chOff x="1004960" y="2018136"/>
            <a:chExt cx="7383274" cy="4827125"/>
          </a:xfrm>
        </p:grpSpPr>
        <p:grpSp>
          <p:nvGrpSpPr>
            <p:cNvPr id="39" name="Grup 42">
              <a:extLst>
                <a:ext uri="{FF2B5EF4-FFF2-40B4-BE49-F238E27FC236}">
                  <a16:creationId xmlns:a16="http://schemas.microsoft.com/office/drawing/2014/main" id="{3E745B00-9FDF-C2CA-7784-649500A3250D}"/>
                </a:ext>
              </a:extLst>
            </p:cNvPr>
            <p:cNvGrpSpPr/>
            <p:nvPr/>
          </p:nvGrpSpPr>
          <p:grpSpPr>
            <a:xfrm>
              <a:off x="2923111" y="3447106"/>
              <a:ext cx="3696106" cy="3398155"/>
              <a:chOff x="2266463" y="2926940"/>
              <a:chExt cx="4301977" cy="3913369"/>
            </a:xfrm>
          </p:grpSpPr>
          <p:sp>
            <p:nvSpPr>
              <p:cNvPr id="86" name="Rectangle 13">
                <a:extLst>
                  <a:ext uri="{FF2B5EF4-FFF2-40B4-BE49-F238E27FC236}">
                    <a16:creationId xmlns:a16="http://schemas.microsoft.com/office/drawing/2014/main" id="{AD4EBBB1-B18C-541E-076A-0EF9559BAECE}"/>
                  </a:ext>
                </a:extLst>
              </p:cNvPr>
              <p:cNvSpPr/>
              <p:nvPr/>
            </p:nvSpPr>
            <p:spPr>
              <a:xfrm>
                <a:off x="2662834" y="3361112"/>
                <a:ext cx="3814165" cy="2723715"/>
              </a:xfrm>
              <a:prstGeom prst="rect">
                <a:avLst/>
              </a:prstGeom>
              <a:solidFill>
                <a:srgbClr val="E8E6FE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87" name="Rectangle 13">
                <a:extLst>
                  <a:ext uri="{FF2B5EF4-FFF2-40B4-BE49-F238E27FC236}">
                    <a16:creationId xmlns:a16="http://schemas.microsoft.com/office/drawing/2014/main" id="{4940B80D-52A1-4A73-E117-54BC4AFC0F0F}"/>
                  </a:ext>
                </a:extLst>
              </p:cNvPr>
              <p:cNvSpPr/>
              <p:nvPr/>
            </p:nvSpPr>
            <p:spPr>
              <a:xfrm>
                <a:off x="2510434" y="3208712"/>
                <a:ext cx="3814165" cy="2723715"/>
              </a:xfrm>
              <a:prstGeom prst="rect">
                <a:avLst/>
              </a:prstGeom>
              <a:solidFill>
                <a:srgbClr val="E8E6FE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grpSp>
            <p:nvGrpSpPr>
              <p:cNvPr id="88" name="Group 30">
                <a:extLst>
                  <a:ext uri="{FF2B5EF4-FFF2-40B4-BE49-F238E27FC236}">
                    <a16:creationId xmlns:a16="http://schemas.microsoft.com/office/drawing/2014/main" id="{561E9F20-D250-2A95-2CF2-BA8C2BA633E1}"/>
                  </a:ext>
                </a:extLst>
              </p:cNvPr>
              <p:cNvGrpSpPr/>
              <p:nvPr/>
            </p:nvGrpSpPr>
            <p:grpSpPr>
              <a:xfrm>
                <a:off x="2358034" y="2982868"/>
                <a:ext cx="3814165" cy="2808645"/>
                <a:chOff x="1899136" y="3450660"/>
                <a:chExt cx="3770142" cy="1492613"/>
              </a:xfrm>
            </p:grpSpPr>
            <p:sp>
              <p:nvSpPr>
                <p:cNvPr id="96" name="Rectangle 13">
                  <a:extLst>
                    <a:ext uri="{FF2B5EF4-FFF2-40B4-BE49-F238E27FC236}">
                      <a16:creationId xmlns:a16="http://schemas.microsoft.com/office/drawing/2014/main" id="{E0EC4B17-8B3D-24F0-EB6F-E37432C7B9D5}"/>
                    </a:ext>
                  </a:extLst>
                </p:cNvPr>
                <p:cNvSpPr/>
                <p:nvPr/>
              </p:nvSpPr>
              <p:spPr>
                <a:xfrm>
                  <a:off x="1899136" y="3495795"/>
                  <a:ext cx="3770142" cy="1447478"/>
                </a:xfrm>
                <a:prstGeom prst="rect">
                  <a:avLst/>
                </a:prstGeom>
                <a:solidFill>
                  <a:srgbClr val="E8E6FE"/>
                </a:solidFill>
                <a:ln w="2857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TextBox 15">
                  <a:extLst>
                    <a:ext uri="{FF2B5EF4-FFF2-40B4-BE49-F238E27FC236}">
                      <a16:creationId xmlns:a16="http://schemas.microsoft.com/office/drawing/2014/main" id="{4BF6BC84-13D4-929E-AE15-928D2FE8F74D}"/>
                    </a:ext>
                  </a:extLst>
                </p:cNvPr>
                <p:cNvSpPr txBox="1"/>
                <p:nvPr/>
              </p:nvSpPr>
              <p:spPr>
                <a:xfrm>
                  <a:off x="1899136" y="3450660"/>
                  <a:ext cx="1722793" cy="3048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ptos Display"/>
                      <a:ea typeface="+mn-ea"/>
                      <a:cs typeface="+mn-cs"/>
                    </a:rPr>
                    <a:t>Subarray X</a:t>
                  </a:r>
                </a:p>
              </p:txBody>
            </p:sp>
          </p:grpSp>
          <p:sp>
            <p:nvSpPr>
              <p:cNvPr id="89" name="Rectangle 7">
                <a:extLst>
                  <a:ext uri="{FF2B5EF4-FFF2-40B4-BE49-F238E27FC236}">
                    <a16:creationId xmlns:a16="http://schemas.microsoft.com/office/drawing/2014/main" id="{04A68801-DC5C-A8EF-B428-7CD880F2061B}"/>
                  </a:ext>
                </a:extLst>
              </p:cNvPr>
              <p:cNvSpPr/>
              <p:nvPr/>
            </p:nvSpPr>
            <p:spPr>
              <a:xfrm>
                <a:off x="2619210" y="3445705"/>
                <a:ext cx="3385865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90" name="Rectangle 11">
                <a:extLst>
                  <a:ext uri="{FF2B5EF4-FFF2-40B4-BE49-F238E27FC236}">
                    <a16:creationId xmlns:a16="http://schemas.microsoft.com/office/drawing/2014/main" id="{2EEA2710-BD09-23E8-928B-27D54716B6D1}"/>
                  </a:ext>
                </a:extLst>
              </p:cNvPr>
              <p:cNvSpPr/>
              <p:nvPr/>
            </p:nvSpPr>
            <p:spPr>
              <a:xfrm>
                <a:off x="2622942" y="5285363"/>
                <a:ext cx="3382133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91" name="Rectangle 17">
                <a:extLst>
                  <a:ext uri="{FF2B5EF4-FFF2-40B4-BE49-F238E27FC236}">
                    <a16:creationId xmlns:a16="http://schemas.microsoft.com/office/drawing/2014/main" id="{320A3D15-42FA-825C-8AC4-EC0AFD27FCE8}"/>
                  </a:ext>
                </a:extLst>
              </p:cNvPr>
              <p:cNvSpPr/>
              <p:nvPr/>
            </p:nvSpPr>
            <p:spPr>
              <a:xfrm>
                <a:off x="2266463" y="2926940"/>
                <a:ext cx="4301977" cy="333991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92" name="TextBox 25">
                <a:extLst>
                  <a:ext uri="{FF2B5EF4-FFF2-40B4-BE49-F238E27FC236}">
                    <a16:creationId xmlns:a16="http://schemas.microsoft.com/office/drawing/2014/main" id="{9397195E-B82B-ADBF-5939-8F8D783FC662}"/>
                  </a:ext>
                </a:extLst>
              </p:cNvPr>
              <p:cNvSpPr txBox="1"/>
              <p:nvPr/>
            </p:nvSpPr>
            <p:spPr>
              <a:xfrm>
                <a:off x="3268238" y="6218893"/>
                <a:ext cx="2087804" cy="6214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DRAM Bank</a:t>
                </a:r>
              </a:p>
            </p:txBody>
          </p:sp>
          <p:sp>
            <p:nvSpPr>
              <p:cNvPr id="93" name="Rectangle 7">
                <a:extLst>
                  <a:ext uri="{FF2B5EF4-FFF2-40B4-BE49-F238E27FC236}">
                    <a16:creationId xmlns:a16="http://schemas.microsoft.com/office/drawing/2014/main" id="{4758E1E1-BB04-104F-D296-7FF1C6B525A4}"/>
                  </a:ext>
                </a:extLst>
              </p:cNvPr>
              <p:cNvSpPr/>
              <p:nvPr/>
            </p:nvSpPr>
            <p:spPr>
              <a:xfrm>
                <a:off x="2619210" y="3925829"/>
                <a:ext cx="3385865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94" name="Rectangle 7">
                <a:extLst>
                  <a:ext uri="{FF2B5EF4-FFF2-40B4-BE49-F238E27FC236}">
                    <a16:creationId xmlns:a16="http://schemas.microsoft.com/office/drawing/2014/main" id="{0098B9BC-37E8-7145-06AE-76772F272578}"/>
                  </a:ext>
                </a:extLst>
              </p:cNvPr>
              <p:cNvSpPr/>
              <p:nvPr/>
            </p:nvSpPr>
            <p:spPr>
              <a:xfrm>
                <a:off x="2627769" y="4810367"/>
                <a:ext cx="3385865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95" name="Rectangle 7">
                <a:extLst>
                  <a:ext uri="{FF2B5EF4-FFF2-40B4-BE49-F238E27FC236}">
                    <a16:creationId xmlns:a16="http://schemas.microsoft.com/office/drawing/2014/main" id="{E5AC51FB-BB25-BC81-C250-0EE3E982750C}"/>
                  </a:ext>
                </a:extLst>
              </p:cNvPr>
              <p:cNvSpPr/>
              <p:nvPr/>
            </p:nvSpPr>
            <p:spPr>
              <a:xfrm rot="5400000">
                <a:off x="4263081" y="4375489"/>
                <a:ext cx="347034" cy="407963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…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  <p:grpSp>
          <p:nvGrpSpPr>
            <p:cNvPr id="40" name="Group 26">
              <a:extLst>
                <a:ext uri="{FF2B5EF4-FFF2-40B4-BE49-F238E27FC236}">
                  <a16:creationId xmlns:a16="http://schemas.microsoft.com/office/drawing/2014/main" id="{AB400D2A-DE41-50E2-23BB-4A2FA9AF2AA3}"/>
                </a:ext>
              </a:extLst>
            </p:cNvPr>
            <p:cNvGrpSpPr/>
            <p:nvPr/>
          </p:nvGrpSpPr>
          <p:grpSpPr>
            <a:xfrm>
              <a:off x="1462123" y="3864370"/>
              <a:ext cx="1749378" cy="498096"/>
              <a:chOff x="867210" y="3646598"/>
              <a:chExt cx="1749378" cy="498096"/>
            </a:xfrm>
          </p:grpSpPr>
          <p:cxnSp>
            <p:nvCxnSpPr>
              <p:cNvPr id="84" name="Straight Arrow Connector 10">
                <a:extLst>
                  <a:ext uri="{FF2B5EF4-FFF2-40B4-BE49-F238E27FC236}">
                    <a16:creationId xmlns:a16="http://schemas.microsoft.com/office/drawing/2014/main" id="{34BC98DD-AFCE-9BEE-B5D6-23F8AC2B97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9651" y="3882888"/>
                <a:ext cx="986937" cy="1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TextBox 23">
                <a:extLst>
                  <a:ext uri="{FF2B5EF4-FFF2-40B4-BE49-F238E27FC236}">
                    <a16:creationId xmlns:a16="http://schemas.microsoft.com/office/drawing/2014/main" id="{19DAB8DA-66A5-92F3-8A09-586AAC6FCDFE}"/>
                  </a:ext>
                </a:extLst>
              </p:cNvPr>
              <p:cNvSpPr txBox="1"/>
              <p:nvPr/>
            </p:nvSpPr>
            <p:spPr>
              <a:xfrm>
                <a:off x="867210" y="3646598"/>
                <a:ext cx="723874" cy="4980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ACT</a:t>
                </a:r>
              </a:p>
            </p:txBody>
          </p:sp>
        </p:grpSp>
        <p:grpSp>
          <p:nvGrpSpPr>
            <p:cNvPr id="41" name="Group 26">
              <a:extLst>
                <a:ext uri="{FF2B5EF4-FFF2-40B4-BE49-F238E27FC236}">
                  <a16:creationId xmlns:a16="http://schemas.microsoft.com/office/drawing/2014/main" id="{6CFB4C9E-7B82-0F79-7C83-9EDC2F980154}"/>
                </a:ext>
              </a:extLst>
            </p:cNvPr>
            <p:cNvGrpSpPr/>
            <p:nvPr/>
          </p:nvGrpSpPr>
          <p:grpSpPr>
            <a:xfrm>
              <a:off x="1448812" y="5432013"/>
              <a:ext cx="1749378" cy="498096"/>
              <a:chOff x="867210" y="3906478"/>
              <a:chExt cx="1749378" cy="498096"/>
            </a:xfrm>
          </p:grpSpPr>
          <p:cxnSp>
            <p:nvCxnSpPr>
              <p:cNvPr id="82" name="Straight Arrow Connector 10">
                <a:extLst>
                  <a:ext uri="{FF2B5EF4-FFF2-40B4-BE49-F238E27FC236}">
                    <a16:creationId xmlns:a16="http://schemas.microsoft.com/office/drawing/2014/main" id="{E5B4C40C-7ED6-FE88-A0F2-3A946D2B14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9651" y="4142768"/>
                <a:ext cx="986937" cy="1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23">
                <a:extLst>
                  <a:ext uri="{FF2B5EF4-FFF2-40B4-BE49-F238E27FC236}">
                    <a16:creationId xmlns:a16="http://schemas.microsoft.com/office/drawing/2014/main" id="{4E16914F-9A1A-9EDA-C5B0-2E81297F30A4}"/>
                  </a:ext>
                </a:extLst>
              </p:cNvPr>
              <p:cNvSpPr txBox="1"/>
              <p:nvPr/>
            </p:nvSpPr>
            <p:spPr>
              <a:xfrm>
                <a:off x="867210" y="3906478"/>
                <a:ext cx="723874" cy="4980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ACT</a:t>
                </a:r>
              </a:p>
            </p:txBody>
          </p:sp>
        </p:grpSp>
        <p:pic>
          <p:nvPicPr>
            <p:cNvPr id="42" name="Grafik 49" descr="Kum Saati 30% düz dolguyla">
              <a:extLst>
                <a:ext uri="{FF2B5EF4-FFF2-40B4-BE49-F238E27FC236}">
                  <a16:creationId xmlns:a16="http://schemas.microsoft.com/office/drawing/2014/main" id="{44597D84-899D-7281-E0BB-B2CE64CD1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37689" y="2523120"/>
              <a:ext cx="532325" cy="532325"/>
            </a:xfrm>
            <a:prstGeom prst="rect">
              <a:avLst/>
            </a:prstGeom>
          </p:spPr>
        </p:pic>
        <p:sp>
          <p:nvSpPr>
            <p:cNvPr id="43" name="Dikdörtgen 256">
              <a:extLst>
                <a:ext uri="{FF2B5EF4-FFF2-40B4-BE49-F238E27FC236}">
                  <a16:creationId xmlns:a16="http://schemas.microsoft.com/office/drawing/2014/main" id="{13A68C98-C712-2192-DAD2-CFA6A95CEFD1}"/>
                </a:ext>
              </a:extLst>
            </p:cNvPr>
            <p:cNvSpPr/>
            <p:nvPr/>
          </p:nvSpPr>
          <p:spPr>
            <a:xfrm>
              <a:off x="1004960" y="2782444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rPr>
                <a:t>ACT Row A</a:t>
              </a:r>
              <a:endParaRPr kumimoji="0" lang="en-US" b="1" i="0" u="none" strike="noStrike" kern="1200" cap="none" spc="0" normalizeH="0" baseline="-2500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57" name="Dikdörtgen 256">
              <a:extLst>
                <a:ext uri="{FF2B5EF4-FFF2-40B4-BE49-F238E27FC236}">
                  <a16:creationId xmlns:a16="http://schemas.microsoft.com/office/drawing/2014/main" id="{DC574FD6-CF00-8F84-1961-917013FC4FB2}"/>
                </a:ext>
              </a:extLst>
            </p:cNvPr>
            <p:cNvSpPr/>
            <p:nvPr/>
          </p:nvSpPr>
          <p:spPr>
            <a:xfrm>
              <a:off x="4092035" y="2782444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kumimoji="0" lang="en-US" b="1" i="0" u="none" strike="noStrike" kern="1200" cap="none" spc="0" normalizeH="0" baseline="-25000" noProof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58" name="Düz Ok Bağlayıcısı 52">
              <a:extLst>
                <a:ext uri="{FF2B5EF4-FFF2-40B4-BE49-F238E27FC236}">
                  <a16:creationId xmlns:a16="http://schemas.microsoft.com/office/drawing/2014/main" id="{2B393207-889B-0CDD-6E16-CA14879865DD}"/>
                </a:ext>
              </a:extLst>
            </p:cNvPr>
            <p:cNvCxnSpPr>
              <a:cxnSpLocks/>
              <a:stCxn id="43" idx="3"/>
              <a:endCxn id="57" idx="1"/>
            </p:cNvCxnSpPr>
            <p:nvPr/>
          </p:nvCxnSpPr>
          <p:spPr>
            <a:xfrm>
              <a:off x="2773977" y="3048607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Dikdörtgen 256">
              <a:extLst>
                <a:ext uri="{FF2B5EF4-FFF2-40B4-BE49-F238E27FC236}">
                  <a16:creationId xmlns:a16="http://schemas.microsoft.com/office/drawing/2014/main" id="{624E58A6-E555-39B1-957E-07079CF9E6E3}"/>
                </a:ext>
              </a:extLst>
            </p:cNvPr>
            <p:cNvSpPr/>
            <p:nvPr/>
          </p:nvSpPr>
          <p:spPr>
            <a:xfrm>
              <a:off x="6619217" y="2782444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rPr>
                <a:t>ACT Row B</a:t>
              </a:r>
              <a:endParaRPr kumimoji="0" lang="en-US" b="1" i="0" u="none" strike="noStrike" kern="1200" cap="none" spc="0" normalizeH="0" baseline="-25000" noProof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60" name="Düz Ok Bağlayıcısı 54">
              <a:extLst>
                <a:ext uri="{FF2B5EF4-FFF2-40B4-BE49-F238E27FC236}">
                  <a16:creationId xmlns:a16="http://schemas.microsoft.com/office/drawing/2014/main" id="{366C0F25-4CC5-ACFC-1D4B-1C38FF478E9B}"/>
                </a:ext>
              </a:extLst>
            </p:cNvPr>
            <p:cNvCxnSpPr>
              <a:cxnSpLocks/>
              <a:stCxn id="57" idx="3"/>
              <a:endCxn id="59" idx="1"/>
            </p:cNvCxnSpPr>
            <p:nvPr/>
          </p:nvCxnSpPr>
          <p:spPr>
            <a:xfrm>
              <a:off x="5418139" y="3048607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1" name="Grafik 201" descr="Kum Saati 30% düz dolguyla">
              <a:extLst>
                <a:ext uri="{FF2B5EF4-FFF2-40B4-BE49-F238E27FC236}">
                  <a16:creationId xmlns:a16="http://schemas.microsoft.com/office/drawing/2014/main" id="{DB05D810-FCE9-1C31-4166-C43126440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73763" y="2523120"/>
              <a:ext cx="532325" cy="532325"/>
            </a:xfrm>
            <a:prstGeom prst="rect">
              <a:avLst/>
            </a:prstGeom>
          </p:spPr>
        </p:pic>
        <p:cxnSp>
          <p:nvCxnSpPr>
            <p:cNvPr id="62" name="Bağlayıcı: Eğri 80">
              <a:extLst>
                <a:ext uri="{FF2B5EF4-FFF2-40B4-BE49-F238E27FC236}">
                  <a16:creationId xmlns:a16="http://schemas.microsoft.com/office/drawing/2014/main" id="{87B6CA84-6EE0-7AA3-2E21-6829A0D8113C}"/>
                </a:ext>
              </a:extLst>
            </p:cNvPr>
            <p:cNvCxnSpPr>
              <a:cxnSpLocks/>
              <a:stCxn id="63" idx="0"/>
              <a:endCxn id="64" idx="1"/>
            </p:cNvCxnSpPr>
            <p:nvPr/>
          </p:nvCxnSpPr>
          <p:spPr>
            <a:xfrm rot="5400000" flipH="1" flipV="1">
              <a:off x="2579061" y="1841373"/>
              <a:ext cx="448888" cy="1259003"/>
            </a:xfrm>
            <a:prstGeom prst="curvedConnector2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016E3A1-5E3D-EC6B-581E-32625E76A0F6}"/>
                </a:ext>
              </a:extLst>
            </p:cNvPr>
            <p:cNvSpPr/>
            <p:nvPr/>
          </p:nvSpPr>
          <p:spPr>
            <a:xfrm>
              <a:off x="1699957" y="2695317"/>
              <a:ext cx="948091" cy="674881"/>
            </a:xfrm>
            <a:prstGeom prst="ellipse">
              <a:avLst/>
            </a:pr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A3FF51F-D0DE-1362-E456-17570CC21615}"/>
                </a:ext>
              </a:extLst>
            </p:cNvPr>
            <p:cNvSpPr txBox="1"/>
            <p:nvPr/>
          </p:nvSpPr>
          <p:spPr>
            <a:xfrm>
              <a:off x="3433006" y="2018136"/>
              <a:ext cx="2487677" cy="45658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accent2"/>
              </a:solidFill>
              <a:prstDash val="dash"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rPr>
                <a:t>All rows in Subarray X</a:t>
              </a:r>
              <a:endParaRPr kumimoji="0" lang="en-CH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endParaRPr>
            </a:p>
          </p:txBody>
        </p:sp>
        <p:cxnSp>
          <p:nvCxnSpPr>
            <p:cNvPr id="65" name="Bağlayıcı: Eğri 80">
              <a:extLst>
                <a:ext uri="{FF2B5EF4-FFF2-40B4-BE49-F238E27FC236}">
                  <a16:creationId xmlns:a16="http://schemas.microsoft.com/office/drawing/2014/main" id="{AC70555E-2AF5-0840-6AD9-00AFC439CC77}"/>
                </a:ext>
              </a:extLst>
            </p:cNvPr>
            <p:cNvCxnSpPr>
              <a:cxnSpLocks/>
              <a:stCxn id="66" idx="0"/>
              <a:endCxn id="64" idx="3"/>
            </p:cNvCxnSpPr>
            <p:nvPr/>
          </p:nvCxnSpPr>
          <p:spPr>
            <a:xfrm rot="16200000" flipV="1">
              <a:off x="6645736" y="1521376"/>
              <a:ext cx="430955" cy="1881062"/>
            </a:xfrm>
            <a:prstGeom prst="curvedConnector2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8F5B523-24F2-893B-1466-B3395EDF1DD2}"/>
                </a:ext>
              </a:extLst>
            </p:cNvPr>
            <p:cNvSpPr/>
            <p:nvPr/>
          </p:nvSpPr>
          <p:spPr>
            <a:xfrm>
              <a:off x="7341183" y="2677384"/>
              <a:ext cx="921122" cy="674881"/>
            </a:xfrm>
            <a:prstGeom prst="ellipse">
              <a:avLst/>
            </a:pr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74" name="Rectangle 7">
              <a:extLst>
                <a:ext uri="{FF2B5EF4-FFF2-40B4-BE49-F238E27FC236}">
                  <a16:creationId xmlns:a16="http://schemas.microsoft.com/office/drawing/2014/main" id="{1D94100A-F008-BF2A-28C6-7943AFDF34BE}"/>
                </a:ext>
              </a:extLst>
            </p:cNvPr>
            <p:cNvSpPr/>
            <p:nvPr/>
          </p:nvSpPr>
          <p:spPr>
            <a:xfrm>
              <a:off x="3225597" y="3892350"/>
              <a:ext cx="2909015" cy="3542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Row A</a:t>
              </a:r>
            </a:p>
          </p:txBody>
        </p:sp>
        <p:sp>
          <p:nvSpPr>
            <p:cNvPr id="81" name="Rectangle 11">
              <a:extLst>
                <a:ext uri="{FF2B5EF4-FFF2-40B4-BE49-F238E27FC236}">
                  <a16:creationId xmlns:a16="http://schemas.microsoft.com/office/drawing/2014/main" id="{1B45C341-59F5-5FA9-4E46-0CE6B82EA059}"/>
                </a:ext>
              </a:extLst>
            </p:cNvPr>
            <p:cNvSpPr/>
            <p:nvPr/>
          </p:nvSpPr>
          <p:spPr>
            <a:xfrm>
              <a:off x="3233067" y="5496285"/>
              <a:ext cx="2905809" cy="3542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Row 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206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Randomness Metric - I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TR" sz="3200" dirty="0">
                <a:latin typeface="Aptos Display" panose="020B0004020202020204" pitchFamily="34" charset="0"/>
              </a:rPr>
              <a:t>Measure randomness of bitstreams using</a:t>
            </a:r>
            <a:br>
              <a:rPr lang="en-TR" sz="3200" dirty="0">
                <a:latin typeface="Aptos Display" panose="020B0004020202020204" pitchFamily="34" charset="0"/>
              </a:rPr>
            </a:br>
            <a:r>
              <a:rPr lang="en-TR" sz="3200" b="1">
                <a:solidFill>
                  <a:schemeClr val="accent3"/>
                </a:solidFill>
                <a:latin typeface="Aptos Display" panose="020B0004020202020204" pitchFamily="34" charset="0"/>
              </a:rPr>
              <a:t>Shannon Entropy</a:t>
            </a:r>
            <a:r>
              <a:rPr lang="en-US" sz="3200" b="1" dirty="0">
                <a:solidFill>
                  <a:schemeClr val="accent3"/>
                </a:solidFill>
                <a:latin typeface="Aptos Display" panose="020B0004020202020204" pitchFamily="34" charset="0"/>
              </a:rPr>
              <a:t> (SE)</a:t>
            </a:r>
          </a:p>
          <a:p>
            <a:pPr marL="0" indent="0">
              <a:buNone/>
            </a:pPr>
            <a:endParaRPr lang="en-TR" sz="200" b="1" dirty="0">
              <a:solidFill>
                <a:srgbClr val="3D8AFF"/>
              </a:solidFill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TR" sz="2800" b="1" dirty="0">
              <a:solidFill>
                <a:srgbClr val="3D8AFF"/>
              </a:solidFill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TR" sz="2800" b="1" dirty="0">
              <a:solidFill>
                <a:srgbClr val="3D8AFF"/>
              </a:solidFill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TR" sz="3600" b="1" dirty="0">
              <a:solidFill>
                <a:srgbClr val="3D8AFF"/>
              </a:solidFill>
              <a:latin typeface="Aptos Display" panose="020B0004020202020204" pitchFamily="34" charset="0"/>
            </a:endParaRPr>
          </a:p>
          <a:p>
            <a:r>
              <a:rPr lang="en-TR" sz="3200">
                <a:latin typeface="Aptos Display" panose="020B0004020202020204" pitchFamily="34" charset="0"/>
              </a:rPr>
              <a:t>Sample </a:t>
            </a:r>
            <a:r>
              <a:rPr lang="en-TR" sz="3200" dirty="0">
                <a:latin typeface="Aptos Display" panose="020B0004020202020204" pitchFamily="34" charset="0"/>
              </a:rPr>
              <a:t>each bitline </a:t>
            </a:r>
            <a:r>
              <a:rPr lang="en-TR" sz="3200">
                <a:latin typeface="Aptos Display" panose="020B0004020202020204" pitchFamily="34" charset="0"/>
              </a:rPr>
              <a:t>following </a:t>
            </a:r>
            <a:r>
              <a:rPr lang="en-US" sz="3200" dirty="0">
                <a:latin typeface="Aptos Display" panose="020B0004020202020204" pitchFamily="34" charset="0"/>
              </a:rPr>
              <a:t>SiMRA</a:t>
            </a:r>
            <a:r>
              <a:rPr lang="en-TR" sz="3200">
                <a:latin typeface="Aptos Display" panose="020B0004020202020204" pitchFamily="34" charset="0"/>
              </a:rPr>
              <a:t> </a:t>
            </a:r>
            <a:r>
              <a:rPr lang="en-TR" sz="3200" i="1" dirty="0">
                <a:latin typeface="Aptos Display" panose="020B0004020202020204" pitchFamily="34" charset="0"/>
              </a:rPr>
              <a:t>1000 times </a:t>
            </a:r>
            <a:r>
              <a:rPr lang="en-TR" sz="3200" dirty="0">
                <a:latin typeface="Aptos Display" panose="020B0004020202020204" pitchFamily="34" charset="0"/>
              </a:rPr>
              <a:t>and calculate the bitline’s Shannon Entropy</a:t>
            </a:r>
            <a:br>
              <a:rPr lang="en-TR" sz="3200" dirty="0">
                <a:latin typeface="Aptos Display" panose="020B0004020202020204" pitchFamily="34" charset="0"/>
              </a:rPr>
            </a:br>
            <a:endParaRPr lang="en-TR" sz="1200" dirty="0">
              <a:latin typeface="Aptos Display" panose="020B0004020202020204" pitchFamily="34" charset="0"/>
            </a:endParaRPr>
          </a:p>
          <a:p>
            <a:pPr marL="0" indent="0" algn="ctr">
              <a:buNone/>
            </a:pPr>
            <a:r>
              <a:rPr lang="en-TR" sz="4400" b="1" dirty="0">
                <a:solidFill>
                  <a:schemeClr val="accent3"/>
                </a:solidFill>
                <a:latin typeface="Aptos Display" panose="020B0004020202020204" pitchFamily="34" charset="0"/>
              </a:rPr>
              <a:t>SE(</a:t>
            </a:r>
            <a:r>
              <a:rPr lang="en-TR" sz="4400" i="1" dirty="0">
                <a:solidFill>
                  <a:schemeClr val="accent3"/>
                </a:solidFill>
                <a:latin typeface="Aptos Display" panose="020B0004020202020204" pitchFamily="34" charset="0"/>
              </a:rPr>
              <a:t>1111…111</a:t>
            </a:r>
            <a:r>
              <a:rPr lang="en-TR" sz="4400" b="1" dirty="0">
                <a:solidFill>
                  <a:schemeClr val="accent3"/>
                </a:solidFill>
                <a:latin typeface="Aptos Display" panose="020B0004020202020204" pitchFamily="34" charset="0"/>
              </a:rPr>
              <a:t>) </a:t>
            </a:r>
            <a:r>
              <a:rPr lang="en-TR" sz="4400" dirty="0">
                <a:latin typeface="Aptos Display" panose="020B0004020202020204" pitchFamily="34" charset="0"/>
              </a:rPr>
              <a:t>= 0</a:t>
            </a:r>
          </a:p>
          <a:p>
            <a:pPr marL="0" indent="0" algn="ctr">
              <a:buNone/>
            </a:pPr>
            <a:r>
              <a:rPr lang="en-TR" sz="4400" dirty="0">
                <a:latin typeface="Aptos Display" panose="020B0004020202020204" pitchFamily="34" charset="0"/>
              </a:rPr>
              <a:t>0 &lt; </a:t>
            </a:r>
            <a:r>
              <a:rPr lang="en-TR" sz="4400" b="1" dirty="0">
                <a:solidFill>
                  <a:schemeClr val="accent3"/>
                </a:solidFill>
                <a:latin typeface="Aptos Display" panose="020B0004020202020204" pitchFamily="34" charset="0"/>
              </a:rPr>
              <a:t>SE(</a:t>
            </a:r>
            <a:r>
              <a:rPr lang="en-TR" sz="4400" i="1" dirty="0">
                <a:solidFill>
                  <a:schemeClr val="accent3"/>
                </a:solidFill>
                <a:latin typeface="Aptos Display" panose="020B0004020202020204" pitchFamily="34" charset="0"/>
              </a:rPr>
              <a:t>1001…010</a:t>
            </a:r>
            <a:r>
              <a:rPr lang="en-TR" sz="4400" b="1" dirty="0">
                <a:solidFill>
                  <a:schemeClr val="accent3"/>
                </a:solidFill>
                <a:latin typeface="Aptos Display" panose="020B0004020202020204" pitchFamily="34" charset="0"/>
              </a:rPr>
              <a:t>) </a:t>
            </a:r>
            <a:r>
              <a:rPr lang="en-TR" sz="4400" dirty="0">
                <a:latin typeface="Aptos Display" panose="020B0004020202020204" pitchFamily="34" charset="0"/>
              </a:rPr>
              <a:t>&lt; 1</a:t>
            </a:r>
          </a:p>
          <a:p>
            <a:pPr marL="0" indent="0">
              <a:buNone/>
            </a:pPr>
            <a:endParaRPr lang="en-TR" sz="2800" dirty="0">
              <a:latin typeface="Aptos Display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287AB2-2E2B-0247-923D-3CFD71AE8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95" y="2076267"/>
            <a:ext cx="5139559" cy="131783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9CE305D-720C-C44F-A284-4496472FE637}"/>
              </a:ext>
            </a:extLst>
          </p:cNvPr>
          <p:cNvCxnSpPr>
            <a:stCxn id="5" idx="3"/>
          </p:cNvCxnSpPr>
          <p:nvPr/>
        </p:nvCxnSpPr>
        <p:spPr>
          <a:xfrm flipV="1">
            <a:off x="5135165" y="2716537"/>
            <a:ext cx="41399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2D09D84-AC48-3E45-9584-3FDCBD15CEDC}"/>
              </a:ext>
            </a:extLst>
          </p:cNvPr>
          <p:cNvSpPr txBox="1"/>
          <p:nvPr/>
        </p:nvSpPr>
        <p:spPr>
          <a:xfrm>
            <a:off x="5549164" y="2076267"/>
            <a:ext cx="35948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sz="2200" b="1" dirty="0">
                <a:latin typeface="Aptos Display" panose="020B0004020202020204" pitchFamily="34" charset="0"/>
              </a:rPr>
              <a:t>Calculating probabilities:</a:t>
            </a:r>
          </a:p>
          <a:p>
            <a:endParaRPr lang="en-TR" sz="500" dirty="0">
              <a:latin typeface="Aptos Display" panose="020B0004020202020204" pitchFamily="34" charset="0"/>
            </a:endParaRPr>
          </a:p>
          <a:p>
            <a:r>
              <a:rPr lang="en-TR" sz="2000" dirty="0">
                <a:latin typeface="Aptos Display" panose="020B0004020202020204" pitchFamily="34" charset="0"/>
              </a:rPr>
              <a:t>Proportion of </a:t>
            </a:r>
            <a:r>
              <a:rPr lang="en-TR" sz="2000" i="1" dirty="0">
                <a:latin typeface="Aptos Display" panose="020B0004020202020204" pitchFamily="34" charset="0"/>
              </a:rPr>
              <a:t>logic-1</a:t>
            </a:r>
            <a:r>
              <a:rPr lang="en-TR" sz="2000" dirty="0">
                <a:latin typeface="Aptos Display" panose="020B0004020202020204" pitchFamily="34" charset="0"/>
              </a:rPr>
              <a:t> and </a:t>
            </a:r>
            <a:br>
              <a:rPr lang="en-TR" sz="2000" dirty="0">
                <a:latin typeface="Aptos Display" panose="020B0004020202020204" pitchFamily="34" charset="0"/>
              </a:rPr>
            </a:br>
            <a:r>
              <a:rPr lang="en-TR" sz="2000" i="1" dirty="0">
                <a:latin typeface="Aptos Display" panose="020B0004020202020204" pitchFamily="34" charset="0"/>
              </a:rPr>
              <a:t>logic-0</a:t>
            </a:r>
            <a:r>
              <a:rPr lang="en-TR" sz="2000" dirty="0">
                <a:latin typeface="Aptos Display" panose="020B0004020202020204" pitchFamily="34" charset="0"/>
              </a:rPr>
              <a:t> values in the random bitstream</a:t>
            </a:r>
          </a:p>
        </p:txBody>
      </p:sp>
    </p:spTree>
    <p:extLst>
      <p:ext uri="{BB962C8B-B14F-4D97-AF65-F5344CB8AC3E}">
        <p14:creationId xmlns:p14="http://schemas.microsoft.com/office/powerpoint/2010/main" val="39168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latin typeface="Aptos Display" panose="020B0004020202020204" pitchFamily="34" charset="0"/>
              </a:rPr>
              <a:t>Randomness Metric - II</a:t>
            </a:r>
            <a:endParaRPr lang="en-US" sz="5400" b="1" dirty="0">
              <a:latin typeface="Aptos Display" panose="020B00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321633-842D-8A43-A2FC-FD4D0091E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199" y="859001"/>
            <a:ext cx="9143999" cy="5585248"/>
          </a:xfrm>
          <a:prstGeom prst="rect">
            <a:avLst/>
          </a:prstGeom>
        </p:spPr>
        <p:txBody>
          <a:bodyPr/>
          <a:lstStyle/>
          <a:p>
            <a:r>
              <a:rPr lang="en-TR" sz="3200">
                <a:latin typeface="Aptos Display" panose="020B0004020202020204" pitchFamily="34" charset="0"/>
              </a:rPr>
              <a:t>Calculate </a:t>
            </a:r>
            <a:r>
              <a:rPr lang="en-US" sz="3200" i="1" dirty="0">
                <a:solidFill>
                  <a:schemeClr val="accent2"/>
                </a:solidFill>
                <a:latin typeface="Aptos Display" panose="020B0004020202020204" pitchFamily="34" charset="0"/>
              </a:rPr>
              <a:t>cache block (512-bit) entropy</a:t>
            </a:r>
            <a:endParaRPr lang="en-TR" sz="3200" i="1" dirty="0">
              <a:solidFill>
                <a:schemeClr val="accent2"/>
              </a:solidFill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TR" sz="2800" i="1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US" sz="2800" i="1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TR" sz="200" i="1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US" sz="3200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US" sz="3200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US" sz="3200" dirty="0">
              <a:latin typeface="Aptos Display" panose="020B0004020202020204" pitchFamily="34" charset="0"/>
            </a:endParaRPr>
          </a:p>
          <a:p>
            <a:r>
              <a:rPr lang="en-US" sz="3200" b="1" dirty="0">
                <a:solidFill>
                  <a:schemeClr val="accent3"/>
                </a:solidFill>
                <a:latin typeface="Aptos Display" panose="020B0004020202020204" pitchFamily="34" charset="0"/>
              </a:rPr>
              <a:t>Average cache block entropy</a:t>
            </a:r>
          </a:p>
          <a:p>
            <a:pPr lvl="2"/>
            <a:r>
              <a:rPr lang="en-US" sz="3200" i="1" dirty="0">
                <a:latin typeface="Aptos Display" panose="020B0004020202020204" pitchFamily="34" charset="0"/>
              </a:rPr>
              <a:t>Average</a:t>
            </a:r>
            <a:r>
              <a:rPr lang="en-US" sz="3200" dirty="0">
                <a:latin typeface="Aptos Display" panose="020B0004020202020204" pitchFamily="34" charset="0"/>
              </a:rPr>
              <a:t> entropy </a:t>
            </a:r>
            <a:br>
              <a:rPr lang="en-US" sz="3200" dirty="0">
                <a:latin typeface="Aptos Display" panose="020B0004020202020204" pitchFamily="34" charset="0"/>
              </a:rPr>
            </a:br>
            <a:r>
              <a:rPr lang="en-US" sz="3200" dirty="0">
                <a:latin typeface="Aptos Display" panose="020B0004020202020204" pitchFamily="34" charset="0"/>
              </a:rPr>
              <a:t>across </a:t>
            </a:r>
            <a:r>
              <a:rPr lang="en-US" sz="3200" dirty="0">
                <a:solidFill>
                  <a:schemeClr val="accent3"/>
                </a:solidFill>
                <a:latin typeface="Aptos Display" panose="020B0004020202020204" pitchFamily="34" charset="0"/>
              </a:rPr>
              <a:t>all cache blocks </a:t>
            </a:r>
            <a:r>
              <a:rPr lang="en-US" sz="3200" dirty="0">
                <a:latin typeface="Aptos Display" panose="020B0004020202020204" pitchFamily="34" charset="0"/>
              </a:rPr>
              <a:t>in a module</a:t>
            </a:r>
          </a:p>
          <a:p>
            <a:pPr marL="0" indent="0">
              <a:buNone/>
            </a:pPr>
            <a:endParaRPr lang="en-US" sz="100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endParaRPr lang="en-TR" sz="2800" dirty="0">
              <a:latin typeface="Aptos Display" panose="020B00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2400" dirty="0">
              <a:latin typeface="Aptos Display" panose="020B0004020202020204" pitchFamily="34" charset="0"/>
            </a:endParaRPr>
          </a:p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>
              <a:latin typeface="Aptos Display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F616A7C-2B14-5747-A1EE-445ADFBBA34F}"/>
                  </a:ext>
                </a:extLst>
              </p:cNvPr>
              <p:cNvSpPr/>
              <p:nvPr/>
            </p:nvSpPr>
            <p:spPr>
              <a:xfrm>
                <a:off x="314853" y="2124561"/>
                <a:ext cx="8448147" cy="1135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TR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𝑏𝑖𝑡𝑙𝑖𝑛𝑒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𝑆h𝑎𝑛𝑛𝑜𝑛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𝑒𝑛𝑡𝑟𝑜𝑝𝑖𝑒𝑠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𝑡h𝑒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𝑐𝑎𝑐h𝑒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𝑏𝑙𝑜𝑐𝑘</m:t>
                          </m:r>
                        </m:e>
                      </m:nary>
                    </m:oMath>
                  </m:oMathPara>
                </a14:m>
                <a:endParaRPr lang="en-TR" sz="3200" dirty="0">
                  <a:latin typeface="Aptos Display" panose="020B0004020202020204" pitchFamily="34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F616A7C-2B14-5747-A1EE-445ADFBBA3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853" y="2124561"/>
                <a:ext cx="8448147" cy="1135567"/>
              </a:xfrm>
              <a:prstGeom prst="rect">
                <a:avLst/>
              </a:prstGeom>
              <a:blipFill>
                <a:blip r:embed="rId3"/>
                <a:stretch>
                  <a:fillRect l="-13943" t="-131111" b="-18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623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590AF-E4EB-9B94-E06C-9D03EA376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6618-A8D5-4DA1-5C7C-04906D53A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514BEC-A651-1731-D59D-C3D89EBB23E4}"/>
              </a:ext>
            </a:extLst>
          </p:cNvPr>
          <p:cNvSpPr/>
          <p:nvPr/>
        </p:nvSpPr>
        <p:spPr>
          <a:xfrm>
            <a:off x="-2" y="944448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Motivation &amp; Goal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809541-18EF-8CFE-97ED-D25D0062A99D}"/>
              </a:ext>
            </a:extLst>
          </p:cNvPr>
          <p:cNvSpPr/>
          <p:nvPr/>
        </p:nvSpPr>
        <p:spPr>
          <a:xfrm>
            <a:off x="-2" y="3806691"/>
            <a:ext cx="9144000" cy="7315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58C173-55F6-943C-ED33-C8FDC78B3B76}"/>
              </a:ext>
            </a:extLst>
          </p:cNvPr>
          <p:cNvSpPr/>
          <p:nvPr/>
        </p:nvSpPr>
        <p:spPr>
          <a:xfrm>
            <a:off x="-2" y="571485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ADFED-D374-0AA3-096C-DD8AD1BAECDF}"/>
              </a:ext>
            </a:extLst>
          </p:cNvPr>
          <p:cNvSpPr/>
          <p:nvPr/>
        </p:nvSpPr>
        <p:spPr>
          <a:xfrm>
            <a:off x="-2" y="4760772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SiMRA-TRNG</a:t>
            </a:r>
            <a:endParaRPr lang="en-US" sz="32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7124C8-1768-0AA9-D48F-B838A5637FC2}"/>
              </a:ext>
            </a:extLst>
          </p:cNvPr>
          <p:cNvSpPr/>
          <p:nvPr/>
        </p:nvSpPr>
        <p:spPr>
          <a:xfrm>
            <a:off x="-2" y="285261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587299-A4B5-9878-9FEA-3E795FD9EE80}"/>
              </a:ext>
            </a:extLst>
          </p:cNvPr>
          <p:cNvSpPr/>
          <p:nvPr/>
        </p:nvSpPr>
        <p:spPr>
          <a:xfrm>
            <a:off x="-2" y="1898529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Generating Random Numbers via SiMRA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8010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6D23D-5585-AEB5-78FA-4EED2A545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FC27E-BDED-0492-6872-EA4E69C8E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Key Takeaways from Major Characterization Experiments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1CD985-3375-0C49-E898-78879F1C3F96}"/>
              </a:ext>
            </a:extLst>
          </p:cNvPr>
          <p:cNvGrpSpPr/>
          <p:nvPr/>
        </p:nvGrpSpPr>
        <p:grpSpPr>
          <a:xfrm>
            <a:off x="203326" y="949486"/>
            <a:ext cx="8647804" cy="1601940"/>
            <a:chOff x="248098" y="2185542"/>
            <a:chExt cx="8647804" cy="214613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B92D1C7-DD86-12BA-E34C-3FBF4EA051FD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476DCD-96DC-DADB-0610-B04FCB7A4DF4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SiMRA’s entropy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generally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increases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 as </a:t>
              </a:r>
              <a:b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the number of simultaneously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activated rows increases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. </a:t>
              </a:r>
              <a:b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This trend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varies across DRAM microarchitectures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F83ABD-10B1-8C6D-BC90-409EC5FF7D08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1E0A85-AD22-01C2-F113-1415A261980B}"/>
              </a:ext>
            </a:extLst>
          </p:cNvPr>
          <p:cNvGrpSpPr/>
          <p:nvPr/>
        </p:nvGrpSpPr>
        <p:grpSpPr>
          <a:xfrm>
            <a:off x="203326" y="2825576"/>
            <a:ext cx="8647804" cy="1601940"/>
            <a:chOff x="248098" y="2185542"/>
            <a:chExt cx="8647804" cy="2146136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20BD90EC-534C-75D4-A045-2C780C750D19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AC46F1-2140-B1D6-D78B-1580BDE6A652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Data pattern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significantly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 affects </a:t>
              </a:r>
              <a:b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SiMRA’s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average cache block 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entropy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21029B-FBD5-7170-C3BD-711AE0270024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E1E6BD-8B31-D057-4CFE-D23B34657AD7}"/>
              </a:ext>
            </a:extLst>
          </p:cNvPr>
          <p:cNvGrpSpPr/>
          <p:nvPr/>
        </p:nvGrpSpPr>
        <p:grpSpPr>
          <a:xfrm>
            <a:off x="203326" y="4701665"/>
            <a:ext cx="8647804" cy="1601940"/>
            <a:chOff x="248098" y="2185542"/>
            <a:chExt cx="8647804" cy="214613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CED4B3A1-20E1-F38B-072A-BBAB578B9F03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3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861B9CC-9D51-2504-ECE3-92E6D75F8A84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DRAM chip temperature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significantly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 </a:t>
              </a: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affects</a:t>
              </a:r>
            </a:p>
            <a:p>
              <a:pPr lvl="0" algn="ctr">
                <a:defRPr/>
              </a:pP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SiMRA’s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average cache block </a:t>
              </a: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entropy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621290-0208-EFE0-DC4D-A20BED4F3E92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</a:t>
              </a:r>
              <a:r>
                <a:rPr lang="en-US" sz="2800" b="1" dirty="0">
                  <a:solidFill>
                    <a:prstClr val="white"/>
                  </a:solidFill>
                  <a:latin typeface="+mj-lt"/>
                  <a:cs typeface="Quire Sans" panose="020B0502040400020003" pitchFamily="34" charset="0"/>
                </a:rPr>
                <a:t>3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4838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1F86C-C9AB-9469-DE57-5FA322953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37975-F371-AEFF-7DD3-A15D365DF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Key Takeaways from Major Characterization Experiments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FA8F322-8270-363C-C281-83B8FDF2D9D7}"/>
              </a:ext>
            </a:extLst>
          </p:cNvPr>
          <p:cNvGrpSpPr/>
          <p:nvPr/>
        </p:nvGrpSpPr>
        <p:grpSpPr>
          <a:xfrm>
            <a:off x="203326" y="949486"/>
            <a:ext cx="8647804" cy="1601940"/>
            <a:chOff x="248098" y="2185542"/>
            <a:chExt cx="8647804" cy="214613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EA28F548-E46F-8E4A-0D95-06C60E4314CA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1E6475C-B7F2-53D9-C1EA-10154AC75162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SiMRA’s entropy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generally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increases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 as </a:t>
              </a:r>
              <a:b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the number of simultaneously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activated rows increases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. </a:t>
              </a:r>
              <a:b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This trend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varies across DRAM microarchitectures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AB79C25-570C-DF19-599C-E1CF6E50B9FE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29ED54C-BE21-4B31-A449-2F8332006515}"/>
              </a:ext>
            </a:extLst>
          </p:cNvPr>
          <p:cNvGrpSpPr/>
          <p:nvPr/>
        </p:nvGrpSpPr>
        <p:grpSpPr>
          <a:xfrm>
            <a:off x="203326" y="2825576"/>
            <a:ext cx="8647804" cy="1601940"/>
            <a:chOff x="248098" y="2185542"/>
            <a:chExt cx="8647804" cy="2146136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68D44A69-3A85-1612-8DCB-D39FC4F8B036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A2BE57E-CFB2-9D19-0A9E-3427D9286B86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Data pattern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significantly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 affects </a:t>
              </a:r>
              <a:b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SiMRA’s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average cache block 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entropy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839509-0D42-324D-586B-52247EE29558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DA2C2F-EFF1-D033-22BF-3BAFD8DCE500}"/>
              </a:ext>
            </a:extLst>
          </p:cNvPr>
          <p:cNvGrpSpPr/>
          <p:nvPr/>
        </p:nvGrpSpPr>
        <p:grpSpPr>
          <a:xfrm>
            <a:off x="203326" y="4701665"/>
            <a:ext cx="8647804" cy="1601940"/>
            <a:chOff x="248098" y="2185542"/>
            <a:chExt cx="8647804" cy="214613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5B1EAAC9-C2D6-1EA7-12A5-693710B972B2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3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A0E272F-4452-FC78-EEC2-B233A88BAB87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DRAM chip temperature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significantly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 </a:t>
              </a: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affects</a:t>
              </a:r>
            </a:p>
            <a:p>
              <a:pPr lvl="0" algn="ctr">
                <a:defRPr/>
              </a:pP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SiMRA’s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average cache block </a:t>
              </a: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entropy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658A506-27D1-356E-9058-0CF1BE7BE0F5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</a:t>
              </a:r>
              <a:r>
                <a:rPr lang="en-US" sz="2800" b="1" dirty="0">
                  <a:solidFill>
                    <a:prstClr val="white"/>
                  </a:solidFill>
                  <a:latin typeface="+mj-lt"/>
                  <a:cs typeface="Quire Sans" panose="020B0502040400020003" pitchFamily="34" charset="0"/>
                </a:rPr>
                <a:t>3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C64E1D-33DA-31D4-59FD-A548E92F29D7}"/>
              </a:ext>
            </a:extLst>
          </p:cNvPr>
          <p:cNvSpPr/>
          <p:nvPr/>
        </p:nvSpPr>
        <p:spPr>
          <a:xfrm>
            <a:off x="-323224" y="2730445"/>
            <a:ext cx="9744074" cy="3675898"/>
          </a:xfrm>
          <a:prstGeom prst="rect">
            <a:avLst/>
          </a:prstGeom>
          <a:solidFill>
            <a:schemeClr val="bg1">
              <a:alpha val="80344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270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C64A3-8AA6-05BD-A5A1-A3F5B9E38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E116F0-5A77-63F8-D0C4-ACD8A0330254}"/>
              </a:ext>
            </a:extLst>
          </p:cNvPr>
          <p:cNvSpPr/>
          <p:nvPr/>
        </p:nvSpPr>
        <p:spPr>
          <a:xfrm>
            <a:off x="1118688" y="1162957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98836C-B22B-A3B5-7708-238868EE06C2}"/>
              </a:ext>
            </a:extLst>
          </p:cNvPr>
          <p:cNvSpPr/>
          <p:nvPr/>
        </p:nvSpPr>
        <p:spPr>
          <a:xfrm>
            <a:off x="3852092" y="1162956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34E517-0548-4C96-1B75-95A38514B63C}"/>
              </a:ext>
            </a:extLst>
          </p:cNvPr>
          <p:cNvSpPr/>
          <p:nvPr/>
        </p:nvSpPr>
        <p:spPr>
          <a:xfrm>
            <a:off x="6572796" y="1171665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A59AF-8DEF-3C7E-1713-A14CB2DB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Entropy for All DRAM Chips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3BDA12-4B7A-2E54-7046-A0FF63A53A2A}"/>
              </a:ext>
            </a:extLst>
          </p:cNvPr>
          <p:cNvSpPr txBox="1"/>
          <p:nvPr/>
        </p:nvSpPr>
        <p:spPr>
          <a:xfrm>
            <a:off x="0" y="3948747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SiMRA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 generates </a:t>
            </a:r>
            <a:r>
              <a:rPr lang="en-US" sz="2600" b="1" dirty="0">
                <a:solidFill>
                  <a:schemeClr val="accent5"/>
                </a:solidFill>
                <a:latin typeface="+mj-lt"/>
              </a:rPr>
              <a:t>random values 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with </a:t>
            </a:r>
            <a:br>
              <a:rPr lang="en-US" sz="2600" dirty="0">
                <a:solidFill>
                  <a:prstClr val="black"/>
                </a:solidFill>
                <a:latin typeface="+mj-lt"/>
              </a:rPr>
            </a:br>
            <a:r>
              <a:rPr lang="en-US" sz="2600" b="1" dirty="0">
                <a:solidFill>
                  <a:schemeClr val="accent5"/>
                </a:solidFill>
                <a:latin typeface="+mj-lt"/>
              </a:rPr>
              <a:t>all tested numbers of simultaneously activated rows</a:t>
            </a:r>
            <a:endParaRPr lang="en-US" sz="26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495A23-1577-521E-828E-4EEDBFA30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88" y="816961"/>
            <a:ext cx="8895421" cy="2792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637015-DD6F-D35F-1163-E202A9D8F197}"/>
              </a:ext>
            </a:extLst>
          </p:cNvPr>
          <p:cNvSpPr txBox="1"/>
          <p:nvPr/>
        </p:nvSpPr>
        <p:spPr>
          <a:xfrm>
            <a:off x="0" y="5231795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prstClr val="black"/>
                </a:solidFill>
                <a:latin typeface="+mj-lt"/>
              </a:rPr>
              <a:t>This trend is </a:t>
            </a:r>
            <a:r>
              <a:rPr lang="en-US" sz="2600" b="1" dirty="0">
                <a:solidFill>
                  <a:schemeClr val="accent5"/>
                </a:solidFill>
                <a:latin typeface="+mj-lt"/>
              </a:rPr>
              <a:t>consistent </a:t>
            </a:r>
            <a:br>
              <a:rPr lang="en-US" sz="2600" b="1" dirty="0">
                <a:solidFill>
                  <a:schemeClr val="accent5"/>
                </a:solidFill>
                <a:latin typeface="+mj-lt"/>
              </a:rPr>
            </a:br>
            <a:r>
              <a:rPr lang="en-US" sz="2600" b="1" dirty="0">
                <a:solidFill>
                  <a:schemeClr val="accent5"/>
                </a:solidFill>
                <a:latin typeface="+mj-lt"/>
              </a:rPr>
              <a:t>across all tested chip density &amp; die revision pairs</a:t>
            </a:r>
            <a:endParaRPr lang="en-US" sz="2600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CC8C0B-CF67-24A4-B577-022CCCE28093}"/>
              </a:ext>
            </a:extLst>
          </p:cNvPr>
          <p:cNvSpPr/>
          <p:nvPr/>
        </p:nvSpPr>
        <p:spPr>
          <a:xfrm>
            <a:off x="701748" y="925030"/>
            <a:ext cx="8431618" cy="245080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6A8825-2304-E594-35F1-8CCACC37BF07}"/>
              </a:ext>
            </a:extLst>
          </p:cNvPr>
          <p:cNvSpPr/>
          <p:nvPr/>
        </p:nvSpPr>
        <p:spPr>
          <a:xfrm>
            <a:off x="1118688" y="1265275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609B8F-8E17-F26A-A452-A4330C21CB40}"/>
              </a:ext>
            </a:extLst>
          </p:cNvPr>
          <p:cNvSpPr/>
          <p:nvPr/>
        </p:nvSpPr>
        <p:spPr>
          <a:xfrm>
            <a:off x="3852092" y="1265273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79E37D-35F5-10C4-F8EB-C72D6A1548FD}"/>
              </a:ext>
            </a:extLst>
          </p:cNvPr>
          <p:cNvSpPr/>
          <p:nvPr/>
        </p:nvSpPr>
        <p:spPr>
          <a:xfrm>
            <a:off x="6615973" y="1265273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F005C77-D346-62AD-1291-A77F76C0D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89" y="816961"/>
            <a:ext cx="8895421" cy="279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85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7F444-652B-B1BA-4777-3D178353C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878002-EC78-4AA8-ED72-59EF18A61F3A}"/>
              </a:ext>
            </a:extLst>
          </p:cNvPr>
          <p:cNvSpPr/>
          <p:nvPr/>
        </p:nvSpPr>
        <p:spPr>
          <a:xfrm>
            <a:off x="1118688" y="1162957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C66D3A-F35D-F39E-BD24-338F344FF56F}"/>
              </a:ext>
            </a:extLst>
          </p:cNvPr>
          <p:cNvSpPr/>
          <p:nvPr/>
        </p:nvSpPr>
        <p:spPr>
          <a:xfrm>
            <a:off x="3852092" y="1162956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BFF833-4033-59FE-B747-02C2DB71AA2D}"/>
              </a:ext>
            </a:extLst>
          </p:cNvPr>
          <p:cNvSpPr/>
          <p:nvPr/>
        </p:nvSpPr>
        <p:spPr>
          <a:xfrm>
            <a:off x="6572796" y="1171665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BFB60D-7C26-2A52-AA69-9326589B7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Entropy for All DRAM Chips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8E2123-1175-FD8B-FDB6-84199C5C0DDF}"/>
              </a:ext>
            </a:extLst>
          </p:cNvPr>
          <p:cNvSpPr txBox="1"/>
          <p:nvPr/>
        </p:nvSpPr>
        <p:spPr>
          <a:xfrm>
            <a:off x="0" y="3948747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In most of the tested chips, entropy increases 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as the number of simultaneously activated rows increases</a:t>
            </a:r>
            <a:endParaRPr lang="en-US" sz="26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705F5-22ED-2B7F-63EA-B2D2C270C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88" y="816961"/>
            <a:ext cx="8895421" cy="2792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62E28A-5D64-D11D-0417-F0BE118E6697}"/>
              </a:ext>
            </a:extLst>
          </p:cNvPr>
          <p:cNvSpPr txBox="1"/>
          <p:nvPr/>
        </p:nvSpPr>
        <p:spPr>
          <a:xfrm>
            <a:off x="0" y="5231795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However, not all chip density &amp; die revision pairs </a:t>
            </a:r>
            <a:br>
              <a:rPr lang="en-US" sz="2600" b="1" dirty="0">
                <a:solidFill>
                  <a:schemeClr val="accent5"/>
                </a:solidFill>
                <a:latin typeface="+mj-lt"/>
              </a:rPr>
            </a:br>
            <a:r>
              <a:rPr lang="en-US" sz="2600" b="1" dirty="0">
                <a:solidFill>
                  <a:schemeClr val="accent5"/>
                </a:solidFill>
                <a:latin typeface="+mj-lt"/>
              </a:rPr>
              <a:t>have the same trend</a:t>
            </a:r>
            <a:endParaRPr lang="en-US" sz="26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23061A-53B1-D2E4-AF5F-17D33D9F641B}"/>
              </a:ext>
            </a:extLst>
          </p:cNvPr>
          <p:cNvSpPr/>
          <p:nvPr/>
        </p:nvSpPr>
        <p:spPr>
          <a:xfrm>
            <a:off x="3852092" y="1265273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2A143A-EC3F-2B78-8417-10CA0F702F70}"/>
              </a:ext>
            </a:extLst>
          </p:cNvPr>
          <p:cNvSpPr/>
          <p:nvPr/>
        </p:nvSpPr>
        <p:spPr>
          <a:xfrm>
            <a:off x="6629647" y="1258129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0711C14-AF29-D460-ECD7-54790D9BB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89" y="816563"/>
            <a:ext cx="8895421" cy="2792675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7559FBEF-3D9B-9A08-2ACA-DBB6E2A9CABE}"/>
              </a:ext>
            </a:extLst>
          </p:cNvPr>
          <p:cNvSpPr/>
          <p:nvPr/>
        </p:nvSpPr>
        <p:spPr>
          <a:xfrm rot="19971233">
            <a:off x="1180984" y="1825048"/>
            <a:ext cx="2129308" cy="585140"/>
          </a:xfrm>
          <a:prstGeom prst="rightArrow">
            <a:avLst>
              <a:gd name="adj1" fmla="val 47581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2.9x</a:t>
            </a:r>
            <a:endParaRPr lang="en-US" sz="2000" b="1" dirty="0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C7B2CC9-FCCC-6ECB-02D7-135FA02B7CD7}"/>
              </a:ext>
            </a:extLst>
          </p:cNvPr>
          <p:cNvSpPr/>
          <p:nvPr/>
        </p:nvSpPr>
        <p:spPr>
          <a:xfrm rot="20900202">
            <a:off x="6744477" y="2491822"/>
            <a:ext cx="2129308" cy="585140"/>
          </a:xfrm>
          <a:prstGeom prst="rightArrow">
            <a:avLst>
              <a:gd name="adj1" fmla="val 47581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1.4x</a:t>
            </a:r>
            <a:endParaRPr lang="en-US" sz="2000" b="1" dirty="0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1D390D9F-91F8-B6CC-1EFA-C94EA9C0CD30}"/>
              </a:ext>
            </a:extLst>
          </p:cNvPr>
          <p:cNvSpPr/>
          <p:nvPr/>
        </p:nvSpPr>
        <p:spPr>
          <a:xfrm rot="793187">
            <a:off x="4100632" y="2579212"/>
            <a:ext cx="1265511" cy="359693"/>
          </a:xfrm>
          <a:prstGeom prst="rightArrow">
            <a:avLst>
              <a:gd name="adj1" fmla="val 47581"/>
              <a:gd name="adj2" fmla="val 102268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CF66E93E-88BE-2EBC-F859-715FF2350058}"/>
              </a:ext>
            </a:extLst>
          </p:cNvPr>
          <p:cNvSpPr/>
          <p:nvPr/>
        </p:nvSpPr>
        <p:spPr>
          <a:xfrm rot="20360146">
            <a:off x="5398424" y="2565070"/>
            <a:ext cx="744623" cy="359693"/>
          </a:xfrm>
          <a:prstGeom prst="rightArrow">
            <a:avLst>
              <a:gd name="adj1" fmla="val 47581"/>
              <a:gd name="adj2" fmla="val 102268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18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  <p:bldP spid="10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EA8BD-63DE-089B-E3D1-958C4033F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F583A-8DA8-D972-7905-864CCE464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Key Takeaways from Major Characterization Experiments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54B686-E32D-3FEA-7D65-82695A9295BE}"/>
              </a:ext>
            </a:extLst>
          </p:cNvPr>
          <p:cNvGrpSpPr/>
          <p:nvPr/>
        </p:nvGrpSpPr>
        <p:grpSpPr>
          <a:xfrm>
            <a:off x="203326" y="949486"/>
            <a:ext cx="8647804" cy="1601940"/>
            <a:chOff x="248098" y="2185542"/>
            <a:chExt cx="8647804" cy="214613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0827B9B7-E20B-4B4E-8AA3-73341B338114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70A04F-A8C0-2530-2A71-EFD4944B98D8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SiMRA’s entropy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generally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increases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 as </a:t>
              </a:r>
              <a:b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the number of simultaneously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activated rows increases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. </a:t>
              </a:r>
              <a:b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This trend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varies across DRAM microarchitectures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A5145B3-088C-B963-E50B-E076D245FDEE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2111D2-9A8A-1AB3-5D88-9820211A87E1}"/>
              </a:ext>
            </a:extLst>
          </p:cNvPr>
          <p:cNvGrpSpPr/>
          <p:nvPr/>
        </p:nvGrpSpPr>
        <p:grpSpPr>
          <a:xfrm>
            <a:off x="203326" y="2825576"/>
            <a:ext cx="8647804" cy="1601940"/>
            <a:chOff x="248098" y="2185542"/>
            <a:chExt cx="8647804" cy="2146136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115FF780-675C-0B19-9541-A0DA91CADF22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E808266-0804-6AF9-A60F-03E293ECD881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Data pattern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significantly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 affects </a:t>
              </a:r>
              <a:b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SiMRA’s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average cache block 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entropy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8CE791-5976-81FD-55B7-4C78109FB0F4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1BD89EF-AE14-2E94-C521-86382072F39C}"/>
              </a:ext>
            </a:extLst>
          </p:cNvPr>
          <p:cNvGrpSpPr/>
          <p:nvPr/>
        </p:nvGrpSpPr>
        <p:grpSpPr>
          <a:xfrm>
            <a:off x="203326" y="4701665"/>
            <a:ext cx="8647804" cy="1601940"/>
            <a:chOff x="248098" y="2185542"/>
            <a:chExt cx="8647804" cy="214613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03EC5E23-6B40-CB14-C775-7BCB4E616FC1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3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8D41197-18A3-06F6-6236-7D4F481EF68D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DRAM chip temperature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significantly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 </a:t>
              </a: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affects</a:t>
              </a:r>
            </a:p>
            <a:p>
              <a:pPr lvl="0" algn="ctr">
                <a:defRPr/>
              </a:pP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SiMRA’s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average cache block </a:t>
              </a: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entropy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3710C3C-7656-69CF-DA14-B7CD36D5A4D2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</a:t>
              </a:r>
              <a:r>
                <a:rPr lang="en-US" sz="2800" b="1" dirty="0">
                  <a:solidFill>
                    <a:prstClr val="white"/>
                  </a:solidFill>
                  <a:latin typeface="+mj-lt"/>
                  <a:cs typeface="Quire Sans" panose="020B0502040400020003" pitchFamily="34" charset="0"/>
                </a:rPr>
                <a:t>3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175A2117-E700-E4A6-668D-EA33F7A2EFF5}"/>
              </a:ext>
            </a:extLst>
          </p:cNvPr>
          <p:cNvSpPr/>
          <p:nvPr/>
        </p:nvSpPr>
        <p:spPr>
          <a:xfrm>
            <a:off x="-323224" y="4571999"/>
            <a:ext cx="9744074" cy="1834343"/>
          </a:xfrm>
          <a:prstGeom prst="rect">
            <a:avLst/>
          </a:prstGeom>
          <a:solidFill>
            <a:schemeClr val="bg1">
              <a:alpha val="80344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049358-7ED2-00C8-FC36-15AEB8584FC6}"/>
              </a:ext>
            </a:extLst>
          </p:cNvPr>
          <p:cNvSpPr/>
          <p:nvPr/>
        </p:nvSpPr>
        <p:spPr>
          <a:xfrm>
            <a:off x="-323224" y="810198"/>
            <a:ext cx="9744074" cy="1834343"/>
          </a:xfrm>
          <a:prstGeom prst="rect">
            <a:avLst/>
          </a:prstGeom>
          <a:solidFill>
            <a:schemeClr val="bg1">
              <a:alpha val="80344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157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37FCC-CBCB-A1C3-156A-FCD44F15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9049-530C-686B-A89D-BFFA640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Data Pattern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37B039-AEE4-6CA9-7053-10F9FD46E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087" y="4920570"/>
            <a:ext cx="6864885" cy="163048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571E8D5-800D-FD4C-1D77-6F760DB5F8D6}"/>
              </a:ext>
            </a:extLst>
          </p:cNvPr>
          <p:cNvGrpSpPr/>
          <p:nvPr/>
        </p:nvGrpSpPr>
        <p:grpSpPr>
          <a:xfrm>
            <a:off x="1274736" y="808264"/>
            <a:ext cx="5981494" cy="3552330"/>
            <a:chOff x="1274736" y="808264"/>
            <a:chExt cx="5981494" cy="35523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E74A823-4A8C-9195-AC8D-21A8955E7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87768" y="808264"/>
              <a:ext cx="5368462" cy="321354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72C331-4F51-CE69-1BCE-DAD52631A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921" y="3977423"/>
              <a:ext cx="3015391" cy="38317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58E1AEE-79C7-AD63-8CAF-51C8F00C0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4736" y="1231570"/>
              <a:ext cx="550892" cy="2366935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3E0DF3B-1BE8-75AC-BA21-7C6C97A6FCBA}"/>
              </a:ext>
            </a:extLst>
          </p:cNvPr>
          <p:cNvSpPr/>
          <p:nvPr/>
        </p:nvSpPr>
        <p:spPr>
          <a:xfrm>
            <a:off x="2506718" y="1349829"/>
            <a:ext cx="4460140" cy="2248676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44180D-C5B9-EFBE-6E5A-212853C4DEA1}"/>
              </a:ext>
            </a:extLst>
          </p:cNvPr>
          <p:cNvGrpSpPr/>
          <p:nvPr/>
        </p:nvGrpSpPr>
        <p:grpSpPr>
          <a:xfrm>
            <a:off x="2864377" y="4285348"/>
            <a:ext cx="3840480" cy="548642"/>
            <a:chOff x="2864377" y="4285348"/>
            <a:chExt cx="3840480" cy="548642"/>
          </a:xfrm>
        </p:grpSpPr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AE2D6206-40FE-A2EB-F1E5-21B41FF939DE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 rot="16200000" flipH="1">
              <a:off x="5470417" y="3599550"/>
              <a:ext cx="548640" cy="192024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lbow Connector 17">
              <a:extLst>
                <a:ext uri="{FF2B5EF4-FFF2-40B4-BE49-F238E27FC236}">
                  <a16:creationId xmlns:a16="http://schemas.microsoft.com/office/drawing/2014/main" id="{578C8DE9-195D-4CCE-73AA-AE7BF1B6CE1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550177" y="3599548"/>
              <a:ext cx="548640" cy="192024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272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72513-3E1F-B2CB-8D09-C1446549D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8BEA7-11A3-3E80-335C-24A12A5BC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Data Pattern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EC1293-760F-2350-4CB2-308B7ADA55DF}"/>
              </a:ext>
            </a:extLst>
          </p:cNvPr>
          <p:cNvGrpSpPr/>
          <p:nvPr/>
        </p:nvGrpSpPr>
        <p:grpSpPr>
          <a:xfrm>
            <a:off x="1274736" y="808264"/>
            <a:ext cx="5981494" cy="3552330"/>
            <a:chOff x="1274736" y="808264"/>
            <a:chExt cx="5981494" cy="35523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3DE7FA1-383A-346A-B9CA-A4BAE8029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7768" y="808264"/>
              <a:ext cx="5368462" cy="321354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58AFDF6-51B9-D552-AD3D-AB9FD39C1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76921" y="3977423"/>
              <a:ext cx="3015391" cy="38317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ABEDF48-D400-0DA7-5B62-2B8362AF2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74736" y="1231570"/>
              <a:ext cx="550892" cy="2366935"/>
            </a:xfrm>
            <a:prstGeom prst="rect">
              <a:avLst/>
            </a:prstGeom>
          </p:spPr>
        </p:pic>
      </p:grpSp>
      <p:sp>
        <p:nvSpPr>
          <p:cNvPr id="4" name="Right Arrow 3">
            <a:extLst>
              <a:ext uri="{FF2B5EF4-FFF2-40B4-BE49-F238E27FC236}">
                <a16:creationId xmlns:a16="http://schemas.microsoft.com/office/drawing/2014/main" id="{36B42449-D3AD-1AB4-A1F2-D1DD85F28CC1}"/>
              </a:ext>
            </a:extLst>
          </p:cNvPr>
          <p:cNvSpPr/>
          <p:nvPr/>
        </p:nvSpPr>
        <p:spPr>
          <a:xfrm rot="20553570">
            <a:off x="3334230" y="2944290"/>
            <a:ext cx="1321603" cy="585140"/>
          </a:xfrm>
          <a:prstGeom prst="rightArrow">
            <a:avLst>
              <a:gd name="adj1" fmla="val 47581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446x</a:t>
            </a:r>
            <a:endParaRPr lang="en-US" sz="2000" b="1" dirty="0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AB9A70-6FD2-7019-C2E5-D30B647F8FA9}"/>
              </a:ext>
            </a:extLst>
          </p:cNvPr>
          <p:cNvSpPr txBox="1"/>
          <p:nvPr/>
        </p:nvSpPr>
        <p:spPr>
          <a:xfrm>
            <a:off x="0" y="4900744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Entropy significantly varies across tested number of logic-1s</a:t>
            </a:r>
            <a:endParaRPr lang="en-US" sz="26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94386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4DEEE-92B7-BF0B-7A5F-8FFCCCDD2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EFF5-AECD-13BE-E298-29578F13A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Data Pattern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64B00A-583E-EC11-891E-1A300E38C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7278"/>
            <a:ext cx="9007301" cy="3618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E44591-D486-5710-0086-5CEC1D0A4A19}"/>
              </a:ext>
            </a:extLst>
          </p:cNvPr>
          <p:cNvSpPr txBox="1"/>
          <p:nvPr/>
        </p:nvSpPr>
        <p:spPr>
          <a:xfrm>
            <a:off x="-1" y="4994226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This observation is consistent for every number of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simultaneous multiple row activations</a:t>
            </a:r>
            <a:endParaRPr lang="en-US" sz="26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349552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D2E14-230C-2216-D4AF-1BE9999BC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3C1C9-7B80-65F1-1DF5-0BE32A6D0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Key Takeaways from Major Characterization Experiments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28A1E1-0A13-C77A-E2FA-834725058FE7}"/>
              </a:ext>
            </a:extLst>
          </p:cNvPr>
          <p:cNvGrpSpPr/>
          <p:nvPr/>
        </p:nvGrpSpPr>
        <p:grpSpPr>
          <a:xfrm>
            <a:off x="203326" y="949486"/>
            <a:ext cx="8647804" cy="1601940"/>
            <a:chOff x="248098" y="2185542"/>
            <a:chExt cx="8647804" cy="214613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073A5D41-9001-1D68-E851-3F435DC341F6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4F8B21C-58E3-FDCF-7A86-133C7C5D0A05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SiMRA’s entropy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generally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increases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 as </a:t>
              </a:r>
              <a:b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the number of simultaneously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activated rows increases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. </a:t>
              </a:r>
              <a:b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This trend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Quire Sans" panose="020B0502040400020003" pitchFamily="34" charset="0"/>
                </a:rPr>
                <a:t>varies across DRAM microarchitectures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C718B13-2823-2D1B-F9D7-DA4D1581F1AD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DAF53F-5821-DB8A-8EC2-F4E2D2FD93B6}"/>
              </a:ext>
            </a:extLst>
          </p:cNvPr>
          <p:cNvGrpSpPr/>
          <p:nvPr/>
        </p:nvGrpSpPr>
        <p:grpSpPr>
          <a:xfrm>
            <a:off x="203326" y="2825576"/>
            <a:ext cx="8647804" cy="1601940"/>
            <a:chOff x="248098" y="2185542"/>
            <a:chExt cx="8647804" cy="2146136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80C9A40E-AF74-E27E-F689-A15BDDCF0D91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BDE8656-57AF-FD79-9E4B-05679F81F6BC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Data pattern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significantly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 affects </a:t>
              </a:r>
              <a:b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</a:b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SiMRA’s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average cache block 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entropy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D3C5012-50DB-1611-801A-3D15F949E346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A85BA15-41B4-09C2-D9C2-FBBE4FA2F035}"/>
              </a:ext>
            </a:extLst>
          </p:cNvPr>
          <p:cNvGrpSpPr/>
          <p:nvPr/>
        </p:nvGrpSpPr>
        <p:grpSpPr>
          <a:xfrm>
            <a:off x="203326" y="4701665"/>
            <a:ext cx="8647804" cy="1601940"/>
            <a:chOff x="248098" y="2185542"/>
            <a:chExt cx="8647804" cy="214613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2FA3ECE8-7630-124C-8C39-5F0AB7853DA6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3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87BABDE-AEB8-8FD9-FE0A-7D7A8A9DF3BB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DRAM chip temperature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significantly</a:t>
              </a:r>
              <a:r>
                <a:rPr lang="en-US" sz="2400" b="1" dirty="0">
                  <a:solidFill>
                    <a:schemeClr val="accent2"/>
                  </a:solidFill>
                  <a:latin typeface="+mj-lt"/>
                  <a:cs typeface="Quire Sans" panose="020B0502040400020003" pitchFamily="34" charset="0"/>
                </a:rPr>
                <a:t> </a:t>
              </a: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affects</a:t>
              </a:r>
            </a:p>
            <a:p>
              <a:pPr lvl="0" algn="ctr">
                <a:defRPr/>
              </a:pP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SiMRA’s 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Quire Sans" panose="020B0502040400020003" pitchFamily="34" charset="0"/>
                </a:rPr>
                <a:t>average cache block </a:t>
              </a:r>
              <a:r>
                <a:rPr lang="en-US" sz="2400" b="1" dirty="0">
                  <a:solidFill>
                    <a:schemeClr val="accent3"/>
                  </a:solidFill>
                  <a:latin typeface="+mj-lt"/>
                  <a:cs typeface="Quire Sans" panose="020B0502040400020003" pitchFamily="34" charset="0"/>
                </a:rPr>
                <a:t>entropy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97812B-2453-FA87-0E0F-8DBD12E1EE3E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</a:t>
              </a:r>
              <a:r>
                <a:rPr lang="en-US" sz="2800" b="1" dirty="0">
                  <a:solidFill>
                    <a:prstClr val="white"/>
                  </a:solidFill>
                  <a:latin typeface="+mj-lt"/>
                  <a:cs typeface="Quire Sans" panose="020B0502040400020003" pitchFamily="34" charset="0"/>
                </a:rPr>
                <a:t>3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BA93F26-91D9-79F8-F788-4DFD7F40C5EF}"/>
              </a:ext>
            </a:extLst>
          </p:cNvPr>
          <p:cNvSpPr/>
          <p:nvPr/>
        </p:nvSpPr>
        <p:spPr>
          <a:xfrm>
            <a:off x="-344809" y="770467"/>
            <a:ext cx="9744074" cy="3675898"/>
          </a:xfrm>
          <a:prstGeom prst="rect">
            <a:avLst/>
          </a:prstGeom>
          <a:solidFill>
            <a:schemeClr val="bg1">
              <a:alpha val="80344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2644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897CE-B30B-F37F-0033-C0C172B42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234F2-DE4A-C336-9A2F-E3F4C62D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112158-B94A-3196-AF8A-D52B5DE65011}"/>
              </a:ext>
            </a:extLst>
          </p:cNvPr>
          <p:cNvSpPr/>
          <p:nvPr/>
        </p:nvSpPr>
        <p:spPr>
          <a:xfrm>
            <a:off x="-2" y="944448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Motivation &amp; Goal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CBC07C-4233-02E6-3120-489E268297AA}"/>
              </a:ext>
            </a:extLst>
          </p:cNvPr>
          <p:cNvSpPr/>
          <p:nvPr/>
        </p:nvSpPr>
        <p:spPr>
          <a:xfrm>
            <a:off x="-2" y="380669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0CD88-4369-1742-0314-343B21FD78FF}"/>
              </a:ext>
            </a:extLst>
          </p:cNvPr>
          <p:cNvSpPr/>
          <p:nvPr/>
        </p:nvSpPr>
        <p:spPr>
          <a:xfrm>
            <a:off x="-2" y="571485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F9EFFB-37DF-FD60-AC8B-72FB44280C75}"/>
              </a:ext>
            </a:extLst>
          </p:cNvPr>
          <p:cNvSpPr/>
          <p:nvPr/>
        </p:nvSpPr>
        <p:spPr>
          <a:xfrm>
            <a:off x="-2" y="4760772"/>
            <a:ext cx="9144000" cy="7315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SiMRA-TRNG</a:t>
            </a:r>
            <a:endParaRPr lang="en-US" sz="32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630C5C-3203-387B-8EEF-C95B6F323BB7}"/>
              </a:ext>
            </a:extLst>
          </p:cNvPr>
          <p:cNvSpPr/>
          <p:nvPr/>
        </p:nvSpPr>
        <p:spPr>
          <a:xfrm>
            <a:off x="-2" y="285261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B99CCD-3B30-B2FC-3575-CA3023B10CBA}"/>
              </a:ext>
            </a:extLst>
          </p:cNvPr>
          <p:cNvSpPr/>
          <p:nvPr/>
        </p:nvSpPr>
        <p:spPr>
          <a:xfrm>
            <a:off x="-2" y="1898529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Generating Random Numbers via SiMRA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2901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5BDC54A-D20C-4F6F-A773-73E4F31F0CE5}"/>
              </a:ext>
            </a:extLst>
          </p:cNvPr>
          <p:cNvSpPr/>
          <p:nvPr/>
        </p:nvSpPr>
        <p:spPr>
          <a:xfrm>
            <a:off x="1735918" y="3677061"/>
            <a:ext cx="80814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375B037-996D-4043-BE67-37B3D6A11EAD}"/>
              </a:ext>
            </a:extLst>
          </p:cNvPr>
          <p:cNvSpPr/>
          <p:nvPr/>
        </p:nvSpPr>
        <p:spPr>
          <a:xfrm>
            <a:off x="2544058" y="3672450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7AEE94-466C-4F56-B7A7-21FDA3FED833}"/>
              </a:ext>
            </a:extLst>
          </p:cNvPr>
          <p:cNvSpPr/>
          <p:nvPr/>
        </p:nvSpPr>
        <p:spPr>
          <a:xfrm>
            <a:off x="2948715" y="3654156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9FF910B-69C1-4148-BF65-7978F7374CED}"/>
              </a:ext>
            </a:extLst>
          </p:cNvPr>
          <p:cNvSpPr/>
          <p:nvPr/>
        </p:nvSpPr>
        <p:spPr>
          <a:xfrm>
            <a:off x="4162631" y="3649544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E41AD49-E915-46B4-B081-320A903A01CD}"/>
              </a:ext>
            </a:extLst>
          </p:cNvPr>
          <p:cNvSpPr/>
          <p:nvPr/>
        </p:nvSpPr>
        <p:spPr>
          <a:xfrm>
            <a:off x="5948321" y="3672450"/>
            <a:ext cx="635772" cy="313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F0D9E86-F98A-4BC6-A3CB-59822222753C}"/>
              </a:ext>
            </a:extLst>
          </p:cNvPr>
          <p:cNvSpPr/>
          <p:nvPr/>
        </p:nvSpPr>
        <p:spPr>
          <a:xfrm>
            <a:off x="1722782" y="3248654"/>
            <a:ext cx="821276" cy="2947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839D250-9551-4487-853A-EC996EDE0772}"/>
              </a:ext>
            </a:extLst>
          </p:cNvPr>
          <p:cNvSpPr/>
          <p:nvPr/>
        </p:nvSpPr>
        <p:spPr>
          <a:xfrm>
            <a:off x="2544058" y="3244043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379D2DC-E10D-4413-81A7-C8C28CAC1E9A}"/>
              </a:ext>
            </a:extLst>
          </p:cNvPr>
          <p:cNvSpPr/>
          <p:nvPr/>
        </p:nvSpPr>
        <p:spPr>
          <a:xfrm>
            <a:off x="2948715" y="3225749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050A7A5-DAC6-4E2B-BED6-2D1ABD3B0E1C}"/>
              </a:ext>
            </a:extLst>
          </p:cNvPr>
          <p:cNvSpPr/>
          <p:nvPr/>
        </p:nvSpPr>
        <p:spPr>
          <a:xfrm>
            <a:off x="4162631" y="3221137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2BC7B5-0A64-433E-B9D7-09F785536623}"/>
              </a:ext>
            </a:extLst>
          </p:cNvPr>
          <p:cNvSpPr/>
          <p:nvPr/>
        </p:nvSpPr>
        <p:spPr>
          <a:xfrm>
            <a:off x="5948319" y="3225749"/>
            <a:ext cx="635773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3674B3-89AF-46C1-83D5-74CE899024BA}"/>
              </a:ext>
            </a:extLst>
          </p:cNvPr>
          <p:cNvSpPr/>
          <p:nvPr/>
        </p:nvSpPr>
        <p:spPr>
          <a:xfrm>
            <a:off x="1729832" y="2816357"/>
            <a:ext cx="818046" cy="298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2111BA-CB5C-4113-B48A-58CB6F2FF086}"/>
              </a:ext>
            </a:extLst>
          </p:cNvPr>
          <p:cNvSpPr/>
          <p:nvPr/>
        </p:nvSpPr>
        <p:spPr>
          <a:xfrm>
            <a:off x="2547878" y="2811746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92030C4-B0A3-4EE0-9CEB-5A3E68BB20FD}"/>
              </a:ext>
            </a:extLst>
          </p:cNvPr>
          <p:cNvSpPr/>
          <p:nvPr/>
        </p:nvSpPr>
        <p:spPr>
          <a:xfrm>
            <a:off x="2952535" y="2793452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FD45B47-760D-4778-A81F-7DA828E2AAF8}"/>
              </a:ext>
            </a:extLst>
          </p:cNvPr>
          <p:cNvSpPr/>
          <p:nvPr/>
        </p:nvSpPr>
        <p:spPr>
          <a:xfrm>
            <a:off x="4166451" y="2788840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31E698E-941C-4487-A1EF-2208B4F8B6AC}"/>
              </a:ext>
            </a:extLst>
          </p:cNvPr>
          <p:cNvSpPr/>
          <p:nvPr/>
        </p:nvSpPr>
        <p:spPr>
          <a:xfrm>
            <a:off x="5952141" y="2798936"/>
            <a:ext cx="631952" cy="32089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930DCDC-0457-47C0-866F-3DD0AEE20BF8}"/>
              </a:ext>
            </a:extLst>
          </p:cNvPr>
          <p:cNvSpPr/>
          <p:nvPr/>
        </p:nvSpPr>
        <p:spPr>
          <a:xfrm>
            <a:off x="1735918" y="2371776"/>
            <a:ext cx="820135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EF26EB7-9643-431E-8525-6C83162A2ED0}"/>
              </a:ext>
            </a:extLst>
          </p:cNvPr>
          <p:cNvSpPr/>
          <p:nvPr/>
        </p:nvSpPr>
        <p:spPr>
          <a:xfrm>
            <a:off x="2556053" y="2367165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E9DF0CC-CC0D-4388-AAEC-7F92371B8727}"/>
              </a:ext>
            </a:extLst>
          </p:cNvPr>
          <p:cNvSpPr/>
          <p:nvPr/>
        </p:nvSpPr>
        <p:spPr>
          <a:xfrm>
            <a:off x="2960710" y="2348871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7676AFB-AE20-478A-A6DF-3A51164FC481}"/>
              </a:ext>
            </a:extLst>
          </p:cNvPr>
          <p:cNvSpPr/>
          <p:nvPr/>
        </p:nvSpPr>
        <p:spPr>
          <a:xfrm>
            <a:off x="4174626" y="2344259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0A30C12-D677-41B2-874D-2AFD5B69B323}"/>
              </a:ext>
            </a:extLst>
          </p:cNvPr>
          <p:cNvSpPr/>
          <p:nvPr/>
        </p:nvSpPr>
        <p:spPr>
          <a:xfrm>
            <a:off x="5960315" y="2367165"/>
            <a:ext cx="623778" cy="313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03B1C7-A39F-E24C-8090-D03278C825B5}"/>
              </a:ext>
            </a:extLst>
          </p:cNvPr>
          <p:cNvSpPr/>
          <p:nvPr/>
        </p:nvSpPr>
        <p:spPr>
          <a:xfrm>
            <a:off x="1752058" y="4235097"/>
            <a:ext cx="79200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53C380-ECF1-BB42-A34E-4038CD7CC2A2}"/>
              </a:ext>
            </a:extLst>
          </p:cNvPr>
          <p:cNvSpPr/>
          <p:nvPr/>
        </p:nvSpPr>
        <p:spPr>
          <a:xfrm>
            <a:off x="2544058" y="4230486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5B67DF-1733-0449-8B06-E2DF3B65B65C}"/>
              </a:ext>
            </a:extLst>
          </p:cNvPr>
          <p:cNvSpPr/>
          <p:nvPr/>
        </p:nvSpPr>
        <p:spPr>
          <a:xfrm>
            <a:off x="2948715" y="4212192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03B3D1-33C5-4549-A21D-84226E9FBDDB}"/>
              </a:ext>
            </a:extLst>
          </p:cNvPr>
          <p:cNvSpPr/>
          <p:nvPr/>
        </p:nvSpPr>
        <p:spPr>
          <a:xfrm>
            <a:off x="4162631" y="4207580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0BEFADD-BCFA-B045-8557-B1ADFCC6A2B6}"/>
              </a:ext>
            </a:extLst>
          </p:cNvPr>
          <p:cNvSpPr/>
          <p:nvPr/>
        </p:nvSpPr>
        <p:spPr>
          <a:xfrm>
            <a:off x="5948320" y="4212192"/>
            <a:ext cx="647110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SiMRA-TRNG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900" b="1" dirty="0">
                <a:solidFill>
                  <a:schemeClr val="accent1"/>
                </a:solidFill>
                <a:latin typeface="+mj-lt"/>
              </a:rPr>
              <a:t>Key Idea:</a:t>
            </a:r>
            <a:r>
              <a:rPr lang="en-TR" sz="29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TR" sz="2900" dirty="0">
                <a:latin typeface="+mj-lt"/>
              </a:rPr>
              <a:t>Leverage </a:t>
            </a:r>
            <a:r>
              <a:rPr lang="en-TR" sz="2900" dirty="0">
                <a:solidFill>
                  <a:schemeClr val="accent4"/>
                </a:solidFill>
                <a:latin typeface="+mj-lt"/>
              </a:rPr>
              <a:t>random values </a:t>
            </a:r>
            <a:r>
              <a:rPr lang="en-TR" sz="2900" dirty="0">
                <a:latin typeface="+mj-lt"/>
              </a:rPr>
              <a:t>on sense amplifiers generated </a:t>
            </a:r>
            <a:r>
              <a:rPr lang="en-TR" sz="2900">
                <a:latin typeface="+mj-lt"/>
              </a:rPr>
              <a:t>by</a:t>
            </a:r>
            <a:r>
              <a:rPr lang="en-TR" sz="2900">
                <a:solidFill>
                  <a:schemeClr val="accent4"/>
                </a:solidFill>
                <a:latin typeface="+mj-lt"/>
              </a:rPr>
              <a:t> </a:t>
            </a:r>
            <a:r>
              <a:rPr lang="en-US" sz="2900" dirty="0">
                <a:solidFill>
                  <a:schemeClr val="accent4"/>
                </a:solidFill>
                <a:latin typeface="+mj-lt"/>
              </a:rPr>
              <a:t>SiMRA</a:t>
            </a:r>
            <a:r>
              <a:rPr lang="en-TR" sz="2900" b="1">
                <a:solidFill>
                  <a:schemeClr val="accent4"/>
                </a:solidFill>
                <a:latin typeface="+mj-lt"/>
              </a:rPr>
              <a:t> </a:t>
            </a:r>
            <a:r>
              <a:rPr lang="en-TR" sz="2900" dirty="0">
                <a:latin typeface="+mj-lt"/>
              </a:rPr>
              <a:t>operations as </a:t>
            </a:r>
            <a:r>
              <a:rPr lang="en-TR" sz="2900" dirty="0">
                <a:solidFill>
                  <a:schemeClr val="accent4"/>
                </a:solidFill>
                <a:latin typeface="+mj-lt"/>
              </a:rPr>
              <a:t>source of entropy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>
              <a:latin typeface="+mj-lt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E982E52-20D4-D24E-97BF-5D0EAF0D9BDF}"/>
              </a:ext>
            </a:extLst>
          </p:cNvPr>
          <p:cNvSpPr/>
          <p:nvPr/>
        </p:nvSpPr>
        <p:spPr>
          <a:xfrm>
            <a:off x="1729833" y="2361342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02B5425-4F4A-E84C-B47B-723B59E34574}"/>
              </a:ext>
            </a:extLst>
          </p:cNvPr>
          <p:cNvSpPr/>
          <p:nvPr/>
        </p:nvSpPr>
        <p:spPr>
          <a:xfrm>
            <a:off x="1729833" y="3660291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BF3EB4E-E99A-1C45-9B27-921B66F8D3FE}"/>
              </a:ext>
            </a:extLst>
          </p:cNvPr>
          <p:cNvSpPr/>
          <p:nvPr/>
        </p:nvSpPr>
        <p:spPr>
          <a:xfrm>
            <a:off x="1729833" y="3227308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D559E93-65FB-7448-8A63-63A1BFFF3065}"/>
              </a:ext>
            </a:extLst>
          </p:cNvPr>
          <p:cNvSpPr/>
          <p:nvPr/>
        </p:nvSpPr>
        <p:spPr>
          <a:xfrm>
            <a:off x="1729833" y="2794325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sp>
        <p:nvSpPr>
          <p:cNvPr id="17" name="Right Bracket 16">
            <a:extLst>
              <a:ext uri="{FF2B5EF4-FFF2-40B4-BE49-F238E27FC236}">
                <a16:creationId xmlns:a16="http://schemas.microsoft.com/office/drawing/2014/main" id="{FC8D882D-80F5-EF4F-98B7-C590EFF6C80B}"/>
              </a:ext>
            </a:extLst>
          </p:cNvPr>
          <p:cNvSpPr/>
          <p:nvPr/>
        </p:nvSpPr>
        <p:spPr>
          <a:xfrm>
            <a:off x="6701522" y="2344259"/>
            <a:ext cx="152772" cy="1649259"/>
          </a:xfrm>
          <a:prstGeom prst="rightBracke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292C10-6A3F-FB4B-84B9-57940824CD64}"/>
              </a:ext>
            </a:extLst>
          </p:cNvPr>
          <p:cNvSpPr txBox="1"/>
          <p:nvPr/>
        </p:nvSpPr>
        <p:spPr>
          <a:xfrm>
            <a:off x="6842954" y="2528923"/>
            <a:ext cx="22728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accent2"/>
                </a:solidFill>
                <a:latin typeface="+mj-lt"/>
              </a:rPr>
              <a:t>Simultaneously Activated DRAM Rows</a:t>
            </a:r>
            <a:endParaRPr lang="en-US" b="1" i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E60F6-7460-9A4B-8119-861D3F4358DB}"/>
              </a:ext>
            </a:extLst>
          </p:cNvPr>
          <p:cNvSpPr/>
          <p:nvPr/>
        </p:nvSpPr>
        <p:spPr>
          <a:xfrm>
            <a:off x="592930" y="5155200"/>
            <a:ext cx="1621563" cy="833154"/>
          </a:xfrm>
          <a:prstGeom prst="rect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+mj-lt"/>
              </a:rPr>
              <a:t>Step 1</a:t>
            </a:r>
            <a:br>
              <a:rPr lang="en-TR" sz="2800" b="1" u="sng">
                <a:solidFill>
                  <a:schemeClr val="bg1"/>
                </a:solidFill>
                <a:latin typeface="+mj-lt"/>
              </a:rPr>
            </a:br>
            <a:r>
              <a:rPr lang="en-US" sz="2800" b="1" i="1" dirty="0">
                <a:solidFill>
                  <a:schemeClr val="bg1"/>
                </a:solidFill>
                <a:latin typeface="+mj-lt"/>
              </a:rPr>
              <a:t>I</a:t>
            </a:r>
            <a:r>
              <a:rPr lang="en-TR" sz="2800" b="1" i="1">
                <a:solidFill>
                  <a:schemeClr val="bg1"/>
                </a:solidFill>
                <a:latin typeface="+mj-lt"/>
              </a:rPr>
              <a:t>nitialize</a:t>
            </a:r>
            <a:endParaRPr lang="en-TR" sz="2800" b="1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DC2C5F-EEB6-9F40-8BF4-5987B3C3A716}"/>
              </a:ext>
            </a:extLst>
          </p:cNvPr>
          <p:cNvSpPr/>
          <p:nvPr/>
        </p:nvSpPr>
        <p:spPr>
          <a:xfrm>
            <a:off x="2383211" y="5155200"/>
            <a:ext cx="1621563" cy="833154"/>
          </a:xfrm>
          <a:prstGeom prst="rect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+mj-lt"/>
              </a:rPr>
              <a:t>Step 2</a:t>
            </a:r>
            <a:br>
              <a:rPr lang="en-TR" sz="2800" b="1" u="sng">
                <a:solidFill>
                  <a:schemeClr val="bg1"/>
                </a:solidFill>
                <a:latin typeface="+mj-lt"/>
              </a:rPr>
            </a:br>
            <a:r>
              <a:rPr lang="en-US" sz="2800" b="1" i="1" dirty="0">
                <a:solidFill>
                  <a:schemeClr val="bg1"/>
                </a:solidFill>
                <a:latin typeface="+mj-lt"/>
              </a:rPr>
              <a:t>SiMRA</a:t>
            </a:r>
            <a:endParaRPr lang="en-TR" sz="2800" b="1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75E923-F1B6-4846-A777-D0B08188ED66}"/>
              </a:ext>
            </a:extLst>
          </p:cNvPr>
          <p:cNvSpPr/>
          <p:nvPr/>
        </p:nvSpPr>
        <p:spPr>
          <a:xfrm>
            <a:off x="1729833" y="4212193"/>
            <a:ext cx="4865600" cy="331596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F1FE5C-570F-FF45-BD5A-AB5725C52FD5}"/>
              </a:ext>
            </a:extLst>
          </p:cNvPr>
          <p:cNvSpPr txBox="1"/>
          <p:nvPr/>
        </p:nvSpPr>
        <p:spPr>
          <a:xfrm>
            <a:off x="2422887" y="43428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R" dirty="0"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2EC63B-A52C-DC44-B760-612D5480B2D2}"/>
              </a:ext>
            </a:extLst>
          </p:cNvPr>
          <p:cNvSpPr txBox="1"/>
          <p:nvPr/>
        </p:nvSpPr>
        <p:spPr>
          <a:xfrm>
            <a:off x="6595433" y="4147156"/>
            <a:ext cx="2468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</a:rPr>
              <a:t>Sense Amplifiers</a:t>
            </a:r>
            <a:endParaRPr lang="en-US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FAF295-00AA-7D45-A2A8-71675DB23AEA}"/>
              </a:ext>
            </a:extLst>
          </p:cNvPr>
          <p:cNvSpPr txBox="1"/>
          <p:nvPr/>
        </p:nvSpPr>
        <p:spPr>
          <a:xfrm>
            <a:off x="3842589" y="5163075"/>
            <a:ext cx="2117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Random Values</a:t>
            </a:r>
            <a:endParaRPr lang="en-US" sz="2000" b="1" dirty="0">
              <a:latin typeface="+mj-lt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89E484D-6645-F34A-8891-41D6D2F73949}"/>
              </a:ext>
            </a:extLst>
          </p:cNvPr>
          <p:cNvCxnSpPr>
            <a:cxnSpLocks/>
            <a:endCxn id="21" idx="2"/>
          </p:cNvCxnSpPr>
          <p:nvPr/>
        </p:nvCxnSpPr>
        <p:spPr>
          <a:xfrm flipH="1" flipV="1">
            <a:off x="4162633" y="4543789"/>
            <a:ext cx="442338" cy="6532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ounded Rectangle 6">
            <a:extLst>
              <a:ext uri="{FF2B5EF4-FFF2-40B4-BE49-F238E27FC236}">
                <a16:creationId xmlns:a16="http://schemas.microsoft.com/office/drawing/2014/main" id="{68E94CED-45DF-4373-8BBA-8AFCDF9F9F0D}"/>
              </a:ext>
            </a:extLst>
          </p:cNvPr>
          <p:cNvSpPr/>
          <p:nvPr/>
        </p:nvSpPr>
        <p:spPr>
          <a:xfrm>
            <a:off x="1731510" y="2362890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63" name="Rounded Rectangle 9">
            <a:extLst>
              <a:ext uri="{FF2B5EF4-FFF2-40B4-BE49-F238E27FC236}">
                <a16:creationId xmlns:a16="http://schemas.microsoft.com/office/drawing/2014/main" id="{569189D2-DDB4-433B-9C85-F1890E7B5454}"/>
              </a:ext>
            </a:extLst>
          </p:cNvPr>
          <p:cNvSpPr/>
          <p:nvPr/>
        </p:nvSpPr>
        <p:spPr>
          <a:xfrm>
            <a:off x="1731510" y="3661839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sp>
        <p:nvSpPr>
          <p:cNvPr id="64" name="Rounded Rectangle 10">
            <a:extLst>
              <a:ext uri="{FF2B5EF4-FFF2-40B4-BE49-F238E27FC236}">
                <a16:creationId xmlns:a16="http://schemas.microsoft.com/office/drawing/2014/main" id="{D5C683D2-7442-423F-A3FE-8C03DD5E5EFD}"/>
              </a:ext>
            </a:extLst>
          </p:cNvPr>
          <p:cNvSpPr/>
          <p:nvPr/>
        </p:nvSpPr>
        <p:spPr>
          <a:xfrm>
            <a:off x="1731510" y="3228856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65" name="Rounded Rectangle 11">
            <a:extLst>
              <a:ext uri="{FF2B5EF4-FFF2-40B4-BE49-F238E27FC236}">
                <a16:creationId xmlns:a16="http://schemas.microsoft.com/office/drawing/2014/main" id="{D976EC87-1FB9-435B-8805-36D105068259}"/>
              </a:ext>
            </a:extLst>
          </p:cNvPr>
          <p:cNvSpPr/>
          <p:nvPr/>
        </p:nvSpPr>
        <p:spPr>
          <a:xfrm>
            <a:off x="1731510" y="2795873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F806018-CF99-4755-961E-A803823D6D87}"/>
              </a:ext>
            </a:extLst>
          </p:cNvPr>
          <p:cNvSpPr/>
          <p:nvPr/>
        </p:nvSpPr>
        <p:spPr>
          <a:xfrm>
            <a:off x="5729795" y="5284162"/>
            <a:ext cx="112796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+mj-lt"/>
              </a:rPr>
              <a:t>Logic-1</a:t>
            </a:r>
            <a:endParaRPr lang="en-TR" b="1" dirty="0">
              <a:latin typeface="+mj-lt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8FBD0A4-F4F7-4548-BE33-B87A652BF32E}"/>
              </a:ext>
            </a:extLst>
          </p:cNvPr>
          <p:cNvSpPr/>
          <p:nvPr/>
        </p:nvSpPr>
        <p:spPr>
          <a:xfrm>
            <a:off x="5729796" y="5724337"/>
            <a:ext cx="1127966" cy="3315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Logic-0</a:t>
            </a:r>
            <a:endParaRPr lang="en-TR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47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3D3D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3D3D"/>
                                      </p:to>
                                    </p:animClr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" grpId="0" animBg="1"/>
      <p:bldP spid="28" grpId="0" animBg="1"/>
      <p:bldP spid="29" grpId="0" animBg="1"/>
      <p:bldP spid="30" grpId="0" animBg="1"/>
      <p:bldP spid="31" grpId="0" animBg="1"/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7" grpId="0" animBg="1"/>
      <p:bldP spid="18" grpId="0"/>
      <p:bldP spid="19" grpId="0" animBg="1"/>
      <p:bldP spid="20" grpId="0" animBg="1"/>
      <p:bldP spid="21" grpId="0" animBg="1"/>
      <p:bldP spid="23" grpId="0"/>
      <p:bldP spid="25" grpId="0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SiMRA-TRNG</a:t>
            </a:r>
            <a:endParaRPr lang="en-US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EA4B-F65A-1E4B-9A9B-3264BA040402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TR" sz="2900" b="1" dirty="0">
                <a:solidFill>
                  <a:schemeClr val="accent1"/>
                </a:solidFill>
                <a:latin typeface="+mj-lt"/>
              </a:rPr>
              <a:t>Key Idea:</a:t>
            </a:r>
            <a:r>
              <a:rPr lang="en-TR" sz="29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TR" sz="2900" dirty="0">
                <a:latin typeface="+mj-lt"/>
              </a:rPr>
              <a:t>Leverage </a:t>
            </a:r>
            <a:r>
              <a:rPr lang="en-TR" sz="2900" dirty="0">
                <a:solidFill>
                  <a:schemeClr val="accent4"/>
                </a:solidFill>
                <a:latin typeface="+mj-lt"/>
              </a:rPr>
              <a:t>random values </a:t>
            </a:r>
            <a:r>
              <a:rPr lang="en-TR" sz="2900" dirty="0">
                <a:latin typeface="+mj-lt"/>
              </a:rPr>
              <a:t>on sense amplifiers generated </a:t>
            </a:r>
            <a:r>
              <a:rPr lang="en-TR" sz="2900">
                <a:latin typeface="+mj-lt"/>
              </a:rPr>
              <a:t>by </a:t>
            </a:r>
            <a:r>
              <a:rPr lang="en-US" sz="2900" dirty="0">
                <a:solidFill>
                  <a:schemeClr val="accent4"/>
                </a:solidFill>
                <a:latin typeface="+mj-lt"/>
              </a:rPr>
              <a:t>SiMRA </a:t>
            </a:r>
            <a:r>
              <a:rPr lang="en-TR" sz="2900">
                <a:latin typeface="+mj-lt"/>
              </a:rPr>
              <a:t>operations </a:t>
            </a:r>
            <a:r>
              <a:rPr lang="en-TR" sz="2900" dirty="0">
                <a:latin typeface="+mj-lt"/>
              </a:rPr>
              <a:t>as </a:t>
            </a:r>
            <a:r>
              <a:rPr lang="en-TR" sz="2900" dirty="0">
                <a:solidFill>
                  <a:schemeClr val="accent4"/>
                </a:solidFill>
                <a:latin typeface="+mj-lt"/>
              </a:rPr>
              <a:t>source of entropy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 dirty="0"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E60F6-7460-9A4B-8119-861D3F4358DB}"/>
              </a:ext>
            </a:extLst>
          </p:cNvPr>
          <p:cNvSpPr/>
          <p:nvPr/>
        </p:nvSpPr>
        <p:spPr>
          <a:xfrm>
            <a:off x="592930" y="5155200"/>
            <a:ext cx="1621563" cy="833154"/>
          </a:xfrm>
          <a:prstGeom prst="rect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+mj-lt"/>
              </a:rPr>
              <a:t>Step 1</a:t>
            </a:r>
            <a:br>
              <a:rPr lang="en-TR" sz="2800" b="1" u="sng" dirty="0">
                <a:solidFill>
                  <a:schemeClr val="bg1"/>
                </a:solidFill>
                <a:latin typeface="+mj-lt"/>
              </a:rPr>
            </a:br>
            <a:r>
              <a:rPr lang="en-TR" sz="2800" b="1" i="1" dirty="0">
                <a:solidFill>
                  <a:schemeClr val="bg1"/>
                </a:solidFill>
                <a:latin typeface="+mj-lt"/>
              </a:rPr>
              <a:t>Initialize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DC2C5F-EEB6-9F40-8BF4-5987B3C3A716}"/>
              </a:ext>
            </a:extLst>
          </p:cNvPr>
          <p:cNvSpPr/>
          <p:nvPr/>
        </p:nvSpPr>
        <p:spPr>
          <a:xfrm>
            <a:off x="2383211" y="5156636"/>
            <a:ext cx="1621563" cy="833154"/>
          </a:xfrm>
          <a:prstGeom prst="rect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+mj-lt"/>
              </a:rPr>
              <a:t>Step 2</a:t>
            </a:r>
            <a:br>
              <a:rPr lang="en-TR" sz="2800" b="1" u="sng">
                <a:solidFill>
                  <a:schemeClr val="bg1"/>
                </a:solidFill>
                <a:latin typeface="+mj-lt"/>
              </a:rPr>
            </a:br>
            <a:r>
              <a:rPr lang="en-US" sz="2800" b="1" i="1" dirty="0">
                <a:solidFill>
                  <a:schemeClr val="bg1"/>
                </a:solidFill>
                <a:latin typeface="+mj-lt"/>
              </a:rPr>
              <a:t>SiMRA</a:t>
            </a:r>
            <a:endParaRPr lang="en-TR" sz="2800" b="1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F1FE5C-570F-FF45-BD5A-AB5725C52FD5}"/>
              </a:ext>
            </a:extLst>
          </p:cNvPr>
          <p:cNvSpPr txBox="1"/>
          <p:nvPr/>
        </p:nvSpPr>
        <p:spPr>
          <a:xfrm>
            <a:off x="2461846" y="46021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R" dirty="0"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2EC63B-A52C-DC44-B760-612D5480B2D2}"/>
              </a:ext>
            </a:extLst>
          </p:cNvPr>
          <p:cNvSpPr txBox="1"/>
          <p:nvPr/>
        </p:nvSpPr>
        <p:spPr>
          <a:xfrm>
            <a:off x="6576457" y="2856269"/>
            <a:ext cx="254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Sense Amplifiers</a:t>
            </a:r>
            <a:endParaRPr lang="en-US" b="1" dirty="0">
              <a:latin typeface="+mj-l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F217D5-FCC2-BF45-95FF-1D4634D54830}"/>
              </a:ext>
            </a:extLst>
          </p:cNvPr>
          <p:cNvSpPr/>
          <p:nvPr/>
        </p:nvSpPr>
        <p:spPr>
          <a:xfrm>
            <a:off x="4173492" y="5156636"/>
            <a:ext cx="1621563" cy="833154"/>
          </a:xfrm>
          <a:prstGeom prst="rect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+mj-lt"/>
              </a:rPr>
              <a:t>Step 3</a:t>
            </a:r>
            <a:br>
              <a:rPr lang="en-TR" sz="2800" b="1" u="sng" dirty="0">
                <a:solidFill>
                  <a:schemeClr val="bg1"/>
                </a:solidFill>
                <a:latin typeface="+mj-lt"/>
              </a:rPr>
            </a:br>
            <a:r>
              <a:rPr lang="en-TR" sz="2800" b="1" i="1" dirty="0">
                <a:solidFill>
                  <a:schemeClr val="bg1"/>
                </a:solidFill>
                <a:latin typeface="+mj-lt"/>
              </a:rPr>
              <a:t>Read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52AF1B9-260C-2845-B0ED-832AC3742A36}"/>
              </a:ext>
            </a:extLst>
          </p:cNvPr>
          <p:cNvSpPr/>
          <p:nvPr/>
        </p:nvSpPr>
        <p:spPr>
          <a:xfrm>
            <a:off x="2988135" y="3635081"/>
            <a:ext cx="2460900" cy="129027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78ECF16-41D2-A941-B5CD-E27CA52A40DD}"/>
              </a:ext>
            </a:extLst>
          </p:cNvPr>
          <p:cNvSpPr/>
          <p:nvPr/>
        </p:nvSpPr>
        <p:spPr>
          <a:xfrm>
            <a:off x="3129071" y="4069854"/>
            <a:ext cx="2160902" cy="720857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3200" b="1" dirty="0">
                <a:solidFill>
                  <a:schemeClr val="bg1"/>
                </a:solidFill>
                <a:latin typeface="+mj-lt"/>
              </a:rPr>
              <a:t>SHA-256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C4CD14-3AC2-6648-92E3-F1D5AEC55DE1}"/>
              </a:ext>
            </a:extLst>
          </p:cNvPr>
          <p:cNvSpPr txBox="1"/>
          <p:nvPr/>
        </p:nvSpPr>
        <p:spPr>
          <a:xfrm>
            <a:off x="2988135" y="3635780"/>
            <a:ext cx="246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latin typeface="+mj-lt"/>
              </a:rPr>
              <a:t>Memory Controller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72AF632-06DA-E241-8E00-CE0AE6A34755}"/>
              </a:ext>
            </a:extLst>
          </p:cNvPr>
          <p:cNvCxnSpPr>
            <a:cxnSpLocks/>
            <a:endCxn id="42" idx="2"/>
          </p:cNvCxnSpPr>
          <p:nvPr/>
        </p:nvCxnSpPr>
        <p:spPr>
          <a:xfrm flipV="1">
            <a:off x="4173492" y="3262429"/>
            <a:ext cx="0" cy="372654"/>
          </a:xfrm>
          <a:prstGeom prst="straightConnector1">
            <a:avLst/>
          </a:prstGeom>
          <a:ln w="3810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EB6E623-868A-2C40-83CB-F98757157989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2126157" y="2405120"/>
            <a:ext cx="1111624" cy="51618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B21AB72-2060-3445-A057-55436CDE88AE}"/>
              </a:ext>
            </a:extLst>
          </p:cNvPr>
          <p:cNvCxnSpPr>
            <a:cxnSpLocks/>
          </p:cNvCxnSpPr>
          <p:nvPr/>
        </p:nvCxnSpPr>
        <p:spPr>
          <a:xfrm flipV="1">
            <a:off x="3157903" y="2469182"/>
            <a:ext cx="730103" cy="4514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203D163-B42A-594F-BF2C-C3FC2EC28743}"/>
              </a:ext>
            </a:extLst>
          </p:cNvPr>
          <p:cNvSpPr txBox="1"/>
          <p:nvPr/>
        </p:nvSpPr>
        <p:spPr>
          <a:xfrm>
            <a:off x="2456725" y="2089384"/>
            <a:ext cx="3866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b="1" i="1" dirty="0">
                <a:latin typeface="+mj-lt"/>
              </a:rPr>
              <a:t>256-bit Shannon Entropy Blocks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1EA10C3-5179-5145-A5A4-AEA3E9BC2A8B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4082972" y="2468485"/>
            <a:ext cx="76524" cy="4524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D582CE7-E910-9544-94E9-452CCD708836}"/>
              </a:ext>
            </a:extLst>
          </p:cNvPr>
          <p:cNvCxnSpPr>
            <a:cxnSpLocks/>
            <a:stCxn id="31" idx="0"/>
          </p:cNvCxnSpPr>
          <p:nvPr/>
        </p:nvCxnSpPr>
        <p:spPr>
          <a:xfrm flipH="1" flipV="1">
            <a:off x="5004688" y="2468485"/>
            <a:ext cx="507414" cy="4524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B0AF6C9E-FCFC-1845-A2FA-1735A6B41EA0}"/>
              </a:ext>
            </a:extLst>
          </p:cNvPr>
          <p:cNvSpPr/>
          <p:nvPr/>
        </p:nvSpPr>
        <p:spPr>
          <a:xfrm>
            <a:off x="5955557" y="5161085"/>
            <a:ext cx="2234286" cy="833154"/>
          </a:xfrm>
          <a:prstGeom prst="rect">
            <a:avLst/>
          </a:prstGeom>
          <a:solidFill>
            <a:schemeClr val="accent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800" b="1" u="sng" dirty="0">
                <a:solidFill>
                  <a:schemeClr val="bg1"/>
                </a:solidFill>
                <a:latin typeface="+mj-lt"/>
              </a:rPr>
              <a:t>Step 4</a:t>
            </a:r>
            <a:br>
              <a:rPr lang="en-TR" sz="2800" b="1" u="sng">
                <a:solidFill>
                  <a:schemeClr val="bg1"/>
                </a:solidFill>
                <a:latin typeface="+mj-lt"/>
              </a:rPr>
            </a:br>
            <a:r>
              <a:rPr lang="en-TR" sz="2800" b="1" i="1">
                <a:solidFill>
                  <a:schemeClr val="bg1"/>
                </a:solidFill>
                <a:latin typeface="+mj-lt"/>
              </a:rPr>
              <a:t>Post-</a:t>
            </a:r>
            <a:r>
              <a:rPr lang="en-US" sz="2800" b="1" i="1" dirty="0">
                <a:solidFill>
                  <a:schemeClr val="bg1"/>
                </a:solidFill>
                <a:latin typeface="+mj-lt"/>
              </a:rPr>
              <a:t>P</a:t>
            </a:r>
            <a:r>
              <a:rPr lang="en-TR" sz="2800" b="1" i="1">
                <a:solidFill>
                  <a:schemeClr val="bg1"/>
                </a:solidFill>
                <a:latin typeface="+mj-lt"/>
              </a:rPr>
              <a:t>rocess</a:t>
            </a:r>
            <a:endParaRPr lang="en-TR" sz="2800" b="1" i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34FFB67-B346-0549-9311-C9822BDBDBB4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5289973" y="4430283"/>
            <a:ext cx="75774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540BDE3C-CE7F-FD47-89EC-9D65CDA66B36}"/>
              </a:ext>
            </a:extLst>
          </p:cNvPr>
          <p:cNvSpPr/>
          <p:nvPr/>
        </p:nvSpPr>
        <p:spPr>
          <a:xfrm>
            <a:off x="6092981" y="4164594"/>
            <a:ext cx="1967285" cy="534155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400" b="1" dirty="0">
                <a:solidFill>
                  <a:schemeClr val="bg1"/>
                </a:solidFill>
                <a:latin typeface="+mj-lt"/>
              </a:rPr>
              <a:t>256-bit TRN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2F7CE3-5491-7A4E-AB66-FF43D2AD9BDF}"/>
              </a:ext>
            </a:extLst>
          </p:cNvPr>
          <p:cNvSpPr txBox="1"/>
          <p:nvPr/>
        </p:nvSpPr>
        <p:spPr>
          <a:xfrm>
            <a:off x="2463542" y="30452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R" dirty="0">
              <a:latin typeface="+mj-l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89B0F29-EF73-6041-9EEB-6349872CEFB8}"/>
              </a:ext>
            </a:extLst>
          </p:cNvPr>
          <p:cNvSpPr/>
          <p:nvPr/>
        </p:nvSpPr>
        <p:spPr>
          <a:xfrm>
            <a:off x="1792713" y="2937551"/>
            <a:ext cx="79200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BA36FC-2C1D-4E4F-97B2-A5BED8D3D215}"/>
              </a:ext>
            </a:extLst>
          </p:cNvPr>
          <p:cNvSpPr/>
          <p:nvPr/>
        </p:nvSpPr>
        <p:spPr>
          <a:xfrm>
            <a:off x="2584713" y="2932940"/>
            <a:ext cx="4046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FAF9F9-E115-A041-8CE8-FF68AA51EE22}"/>
              </a:ext>
            </a:extLst>
          </p:cNvPr>
          <p:cNvSpPr/>
          <p:nvPr/>
        </p:nvSpPr>
        <p:spPr>
          <a:xfrm>
            <a:off x="2989370" y="2914646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1395CD2-876D-864C-8179-30963CECCD1B}"/>
              </a:ext>
            </a:extLst>
          </p:cNvPr>
          <p:cNvSpPr/>
          <p:nvPr/>
        </p:nvSpPr>
        <p:spPr>
          <a:xfrm>
            <a:off x="4203286" y="2910034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1AEFDB-3D86-F24A-8DB5-44756154A1FF}"/>
              </a:ext>
            </a:extLst>
          </p:cNvPr>
          <p:cNvSpPr/>
          <p:nvPr/>
        </p:nvSpPr>
        <p:spPr>
          <a:xfrm>
            <a:off x="5988975" y="2914646"/>
            <a:ext cx="616721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8EF698F-513D-644F-BF9D-DB2EDF4FBDBA}"/>
              </a:ext>
            </a:extLst>
          </p:cNvPr>
          <p:cNvSpPr/>
          <p:nvPr/>
        </p:nvSpPr>
        <p:spPr>
          <a:xfrm>
            <a:off x="1770488" y="2914647"/>
            <a:ext cx="4865600" cy="347782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9440A6F-9E8C-9541-AD84-58E505A9B1CC}"/>
              </a:ext>
            </a:extLst>
          </p:cNvPr>
          <p:cNvSpPr/>
          <p:nvPr/>
        </p:nvSpPr>
        <p:spPr>
          <a:xfrm>
            <a:off x="4389811" y="2920955"/>
            <a:ext cx="2244581" cy="331596"/>
          </a:xfrm>
          <a:prstGeom prst="roundRect">
            <a:avLst/>
          </a:prstGeom>
          <a:solidFill>
            <a:srgbClr val="B8B0FA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8DAE7AB-B7AE-BF4F-8AC9-EAF77EB9DFA2}"/>
              </a:ext>
            </a:extLst>
          </p:cNvPr>
          <p:cNvSpPr/>
          <p:nvPr/>
        </p:nvSpPr>
        <p:spPr>
          <a:xfrm>
            <a:off x="3797144" y="2920955"/>
            <a:ext cx="571656" cy="3315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C9C2A0B-598F-F949-9E4E-16DF4A9DE7C4}"/>
              </a:ext>
            </a:extLst>
          </p:cNvPr>
          <p:cNvSpPr/>
          <p:nvPr/>
        </p:nvSpPr>
        <p:spPr>
          <a:xfrm>
            <a:off x="2482857" y="2921304"/>
            <a:ext cx="1293276" cy="3315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+mj-lt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BF140AA-4DCB-434A-8FD9-1BF93F268B11}"/>
              </a:ext>
            </a:extLst>
          </p:cNvPr>
          <p:cNvSpPr/>
          <p:nvPr/>
        </p:nvSpPr>
        <p:spPr>
          <a:xfrm>
            <a:off x="1790467" y="2921304"/>
            <a:ext cx="671379" cy="3315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49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 L 0.11805 0 C 0.171 0 0.23628 0.05463 0.23628 0.09907 L 0.23628 0.19838 " pathEditMode="relative" rAng="0" ptsTypes="AAAA">
                                      <p:cBhvr>
                                        <p:cTn id="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06" y="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5" grpId="0"/>
      <p:bldP spid="35" grpId="0"/>
      <p:bldP spid="35" grpId="1"/>
      <p:bldP spid="44" grpId="0" animBg="1"/>
      <p:bldP spid="48" grpId="0" animBg="1"/>
      <p:bldP spid="31" grpId="0" animBg="1"/>
      <p:bldP spid="30" grpId="0" animBg="1"/>
      <p:bldP spid="29" grpId="0" animBg="1"/>
      <p:bldP spid="21" grpId="0" animBg="1"/>
      <p:bldP spid="21" grpId="1" animBg="1"/>
      <p:bldP spid="21" grpId="2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B639F-6A57-CB5E-9A9C-4343C85D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SiMRA-TRNG: Quality and Latency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99283-14DD-4983-1F81-DB215A198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346466"/>
            <a:ext cx="9143999" cy="193860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en-US" sz="100" b="1" dirty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endParaRPr lang="en-US" b="1" dirty="0">
              <a:solidFill>
                <a:schemeClr val="accent3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3"/>
                </a:solidFill>
              </a:rPr>
              <a:t>SiMRA-TRNG reliably produces high-quality true random bitstreams</a:t>
            </a:r>
            <a:br>
              <a:rPr lang="en-US" b="1" dirty="0">
                <a:solidFill>
                  <a:schemeClr val="accent3"/>
                </a:solidFill>
              </a:rPr>
            </a:br>
            <a:br>
              <a:rPr lang="en-US" sz="100" b="1" dirty="0"/>
            </a:br>
            <a:endParaRPr lang="en-US" sz="400" b="1" dirty="0"/>
          </a:p>
          <a:p>
            <a:pPr lvl="2"/>
            <a:r>
              <a:rPr lang="en-US" sz="2000" dirty="0"/>
              <a:t>Evaluated using </a:t>
            </a:r>
            <a:r>
              <a:rPr lang="en-US" sz="2000" b="1" dirty="0">
                <a:solidFill>
                  <a:schemeClr val="accent3"/>
                </a:solidFill>
              </a:rPr>
              <a:t>NIST Statistical Test Suite (NIST STS) tests</a:t>
            </a:r>
          </a:p>
          <a:p>
            <a:pPr lvl="3"/>
            <a:r>
              <a:rPr lang="en-US" sz="2000" dirty="0"/>
              <a:t>SiMRA-TRNG </a:t>
            </a:r>
            <a:r>
              <a:rPr lang="en-US" sz="2000" b="1" dirty="0">
                <a:solidFill>
                  <a:schemeClr val="accent3"/>
                </a:solidFill>
              </a:rPr>
              <a:t>passes all </a:t>
            </a:r>
            <a:r>
              <a:rPr lang="en-US" sz="2000" dirty="0"/>
              <a:t>15 NIST STS </a:t>
            </a:r>
            <a:r>
              <a:rPr lang="en-US" sz="2000" b="1" dirty="0">
                <a:solidFill>
                  <a:schemeClr val="accent3"/>
                </a:solidFill>
              </a:rPr>
              <a:t>tests for all N for SiMRA-N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C0DA4BF-9A78-C6F3-C65C-8C0630191B92}"/>
              </a:ext>
            </a:extLst>
          </p:cNvPr>
          <p:cNvSpPr txBox="1">
            <a:spLocks/>
          </p:cNvSpPr>
          <p:nvPr/>
        </p:nvSpPr>
        <p:spPr>
          <a:xfrm>
            <a:off x="1" y="3961121"/>
            <a:ext cx="9143999" cy="21502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100" b="1" dirty="0">
              <a:solidFill>
                <a:schemeClr val="accent2"/>
              </a:solidFill>
            </a:endParaRPr>
          </a:p>
          <a:p>
            <a:pPr marL="355600" lvl="2" indent="0" algn="ctr">
              <a:buNone/>
            </a:pP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55600" lvl="2" indent="0" algn="ctr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{2, 4, 8, 16, 32}-row-based SiMRA-TRNG has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165ns, 255ns, 435ns, 795ns, and 1.51us of latency, respectively</a:t>
            </a:r>
          </a:p>
          <a:p>
            <a:pPr marL="355600" lvl="2" indent="0" algn="ctr">
              <a:buNone/>
            </a:pPr>
            <a:endParaRPr lang="en-US" sz="1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2"/>
            <a:r>
              <a:rPr lang="en-US" sz="2000" dirty="0">
                <a:solidFill>
                  <a:prstClr val="black"/>
                </a:solidFill>
              </a:rPr>
              <a:t>Measured latency of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each SiMRA-TRNG step </a:t>
            </a:r>
          </a:p>
          <a:p>
            <a:pPr lvl="3"/>
            <a:r>
              <a:rPr lang="en-US" sz="2000" dirty="0">
                <a:solidFill>
                  <a:prstClr val="black"/>
                </a:solidFill>
              </a:rPr>
              <a:t>Initialization, SiMRA, Read, Post-Process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4EDB23-8359-36EA-CDE2-5D217DB2AA37}"/>
              </a:ext>
            </a:extLst>
          </p:cNvPr>
          <p:cNvSpPr txBox="1">
            <a:spLocks/>
          </p:cNvSpPr>
          <p:nvPr/>
        </p:nvSpPr>
        <p:spPr>
          <a:xfrm>
            <a:off x="-135467" y="1278731"/>
            <a:ext cx="9414933" cy="60523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/>
            </a:solidFill>
          </a:ln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100" b="1" dirty="0">
              <a:solidFill>
                <a:schemeClr val="accent2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3"/>
                </a:solidFill>
              </a:rPr>
              <a:t>SiMRA-TRNG’s Quality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E6DD72-CEAB-8937-6D16-05DE4257DE96}"/>
              </a:ext>
            </a:extLst>
          </p:cNvPr>
          <p:cNvSpPr txBox="1">
            <a:spLocks/>
          </p:cNvSpPr>
          <p:nvPr/>
        </p:nvSpPr>
        <p:spPr>
          <a:xfrm>
            <a:off x="-135467" y="3756642"/>
            <a:ext cx="9414933" cy="6052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100" b="1" dirty="0">
              <a:solidFill>
                <a:schemeClr val="accent2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SiMRA-TRNG’s Latency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52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allAtOnce" animBg="1"/>
      <p:bldP spid="5" grpId="0" build="allAtOnce" animBg="1"/>
      <p:bldP spid="6" grpId="0" build="allAtOnce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3C644-273F-A49D-0D1D-E8189E87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SiMRA-TRNG: Throughput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FB1D77-F250-75C0-AC2A-57FB644F4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53" y="1733116"/>
            <a:ext cx="8854893" cy="20772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71819D-78BB-008F-9A62-74FB13981D46}"/>
              </a:ext>
            </a:extLst>
          </p:cNvPr>
          <p:cNvSpPr txBox="1"/>
          <p:nvPr/>
        </p:nvSpPr>
        <p:spPr>
          <a:xfrm>
            <a:off x="0" y="5087724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SiMRA-based TRNG designs outperform </a:t>
            </a:r>
            <a:br>
              <a:rPr lang="en-US" sz="2600" b="1" dirty="0">
                <a:solidFill>
                  <a:schemeClr val="accent5"/>
                </a:solidFill>
                <a:latin typeface="+mj-lt"/>
              </a:rPr>
            </a:br>
            <a:r>
              <a:rPr lang="en-US" sz="2600" b="1" dirty="0">
                <a:solidFill>
                  <a:schemeClr val="accent5"/>
                </a:solidFill>
                <a:latin typeface="+mj-lt"/>
              </a:rPr>
              <a:t>the state-of-the-art DRAM-based TRNG</a:t>
            </a:r>
            <a:endParaRPr lang="en-US" sz="26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E6F4E0F3-489B-90B1-60BF-D209567EEDE4}"/>
              </a:ext>
            </a:extLst>
          </p:cNvPr>
          <p:cNvCxnSpPr/>
          <p:nvPr/>
        </p:nvCxnSpPr>
        <p:spPr>
          <a:xfrm rot="16200000" flipH="1">
            <a:off x="3220406" y="3454518"/>
            <a:ext cx="674917" cy="922283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5FC552D0-C7D6-D7B3-1A0F-D0DAF845E3DE}"/>
              </a:ext>
            </a:extLst>
          </p:cNvPr>
          <p:cNvSpPr/>
          <p:nvPr/>
        </p:nvSpPr>
        <p:spPr>
          <a:xfrm>
            <a:off x="872358" y="1985470"/>
            <a:ext cx="8061434" cy="132586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6BFC94-E2AB-0175-1E50-7FFC8E700397}"/>
              </a:ext>
            </a:extLst>
          </p:cNvPr>
          <p:cNvSpPr txBox="1"/>
          <p:nvPr/>
        </p:nvSpPr>
        <p:spPr>
          <a:xfrm>
            <a:off x="3862328" y="4048359"/>
            <a:ext cx="4238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State-of-the-art DRAM-based TRNG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B5D3F12-655E-5EBD-57F0-26F071793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52" y="1735649"/>
            <a:ext cx="8854893" cy="20772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E16BEF-47FB-EA99-269C-4BE082CE9C5C}"/>
              </a:ext>
            </a:extLst>
          </p:cNvPr>
          <p:cNvSpPr/>
          <p:nvPr/>
        </p:nvSpPr>
        <p:spPr>
          <a:xfrm>
            <a:off x="1281953" y="2155708"/>
            <a:ext cx="1111623" cy="32272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1.15x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78CD46-42F0-1777-A9E4-1832318EA7FF}"/>
              </a:ext>
            </a:extLst>
          </p:cNvPr>
          <p:cNvSpPr/>
          <p:nvPr/>
        </p:nvSpPr>
        <p:spPr>
          <a:xfrm>
            <a:off x="4338918" y="1654876"/>
            <a:ext cx="1111623" cy="32272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1.99x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FFE208-3A19-98C0-DB4F-0F15C69E8B96}"/>
              </a:ext>
            </a:extLst>
          </p:cNvPr>
          <p:cNvSpPr/>
          <p:nvPr/>
        </p:nvSpPr>
        <p:spPr>
          <a:xfrm>
            <a:off x="5880848" y="1747447"/>
            <a:ext cx="1111623" cy="32272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1.82x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D5C7B9-0848-CB1E-A092-CE92E9662BC6}"/>
              </a:ext>
            </a:extLst>
          </p:cNvPr>
          <p:cNvSpPr/>
          <p:nvPr/>
        </p:nvSpPr>
        <p:spPr>
          <a:xfrm>
            <a:off x="7368987" y="2056147"/>
            <a:ext cx="1111623" cy="32272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1.39x</a:t>
            </a:r>
          </a:p>
        </p:txBody>
      </p:sp>
    </p:spTree>
    <p:extLst>
      <p:ext uri="{BB962C8B-B14F-4D97-AF65-F5344CB8AC3E}">
        <p14:creationId xmlns:p14="http://schemas.microsoft.com/office/powerpoint/2010/main" val="234142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7" grpId="0"/>
      <p:bldP spid="8" grpId="0" animBg="1"/>
      <p:bldP spid="9" grpId="0" animBg="1"/>
      <p:bldP spid="10" grpId="0" animBg="1"/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19A2D-9F77-57F8-EE28-ECB02EA44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A9D42-2F7C-D20B-6C8F-0C522734E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310B-92F7-1ED5-3008-C8A03ADBE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70467"/>
            <a:ext cx="9143999" cy="597164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More characterization results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olidFill>
                  <a:schemeClr val="accent3"/>
                </a:solidFill>
                <a:latin typeface="+mj-lt"/>
              </a:rPr>
              <a:t>Effect of temperature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olidFill>
                  <a:schemeClr val="accent3"/>
                </a:solidFill>
                <a:latin typeface="+mj-lt"/>
              </a:rPr>
              <a:t>Spatial variation across DRAM subarrays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olidFill>
                  <a:schemeClr val="accent3"/>
                </a:solidFill>
                <a:latin typeface="+mj-lt"/>
              </a:rPr>
              <a:t>Many hypotheses based on the empirical observations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800" b="1" dirty="0">
              <a:solidFill>
                <a:schemeClr val="accent3"/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800" b="1" dirty="0">
              <a:solidFill>
                <a:schemeClr val="accent3"/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Details and analyses on SiMRA-TRNG 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Quality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Latency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Throughput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b="1" dirty="0">
              <a:solidFill>
                <a:schemeClr val="accent5"/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1" dirty="0">
                <a:solidFill>
                  <a:schemeClr val="accent5"/>
                </a:solidFill>
                <a:latin typeface="+mj-lt"/>
              </a:rPr>
              <a:t>Discussion on the limitations of testing real DRAM chips</a:t>
            </a:r>
          </a:p>
        </p:txBody>
      </p:sp>
    </p:spTree>
    <p:extLst>
      <p:ext uri="{BB962C8B-B14F-4D97-AF65-F5344CB8AC3E}">
        <p14:creationId xmlns:p14="http://schemas.microsoft.com/office/powerpoint/2010/main" val="313768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3A5FF-DB05-6780-392E-3231959C5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CB40D-2DC0-4D91-5F4E-FDC84FDCD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on </a:t>
            </a:r>
            <a:r>
              <a:rPr lang="en-US" dirty="0" err="1"/>
              <a:t>arXiv</a:t>
            </a:r>
            <a:endParaRPr lang="en-CH" dirty="0"/>
          </a:p>
        </p:txBody>
      </p:sp>
      <p:sp>
        <p:nvSpPr>
          <p:cNvPr id="6" name="Content Placeholder 2" descr=" 5">
            <a:extLst>
              <a:ext uri="{FF2B5EF4-FFF2-40B4-BE49-F238E27FC236}">
                <a16:creationId xmlns:a16="http://schemas.microsoft.com/office/drawing/2014/main" id="{C36C099C-9A06-BFC4-2306-21201C438CB0}"/>
              </a:ext>
            </a:extLst>
          </p:cNvPr>
          <p:cNvSpPr txBox="1">
            <a:spLocks/>
          </p:cNvSpPr>
          <p:nvPr/>
        </p:nvSpPr>
        <p:spPr>
          <a:xfrm>
            <a:off x="-2199" y="5968201"/>
            <a:ext cx="9144000" cy="483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800" b="1" u="sng" dirty="0">
                <a:solidFill>
                  <a:srgbClr val="0070C0"/>
                </a:solidFill>
                <a:latin typeface="+mj-lt"/>
                <a:ea typeface="Cambria"/>
              </a:rPr>
              <a:t>https://</a:t>
            </a:r>
            <a:r>
              <a:rPr lang="en-GB" sz="2800" b="1" u="sng" dirty="0" err="1">
                <a:solidFill>
                  <a:srgbClr val="0070C0"/>
                </a:solidFill>
                <a:latin typeface="+mj-lt"/>
                <a:ea typeface="Cambria"/>
              </a:rPr>
              <a:t>arxiv.org</a:t>
            </a:r>
            <a:r>
              <a:rPr lang="en-GB" sz="2800" b="1" u="sng" dirty="0">
                <a:solidFill>
                  <a:srgbClr val="0070C0"/>
                </a:solidFill>
                <a:latin typeface="+mj-lt"/>
                <a:ea typeface="Cambria"/>
              </a:rPr>
              <a:t>/pdf/2510.20269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1FF8D3-E878-9626-8B4F-21B197892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5" y="1396119"/>
            <a:ext cx="8201029" cy="428997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447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3DA6A-A57D-FA3A-D80C-B55730AA4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38586-AC75-8E43-324E-2815137A4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1BF9CB-2937-82A5-0D56-21BE99FD9B1F}"/>
              </a:ext>
            </a:extLst>
          </p:cNvPr>
          <p:cNvSpPr/>
          <p:nvPr/>
        </p:nvSpPr>
        <p:spPr>
          <a:xfrm>
            <a:off x="-2" y="944448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Motivation &amp; Goal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1CB052-B39F-554B-3405-AF2B569BFB9B}"/>
              </a:ext>
            </a:extLst>
          </p:cNvPr>
          <p:cNvSpPr/>
          <p:nvPr/>
        </p:nvSpPr>
        <p:spPr>
          <a:xfrm>
            <a:off x="-2" y="380669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8A00E9-23A3-138F-5AB6-DCDD2BC6B5F0}"/>
              </a:ext>
            </a:extLst>
          </p:cNvPr>
          <p:cNvSpPr/>
          <p:nvPr/>
        </p:nvSpPr>
        <p:spPr>
          <a:xfrm>
            <a:off x="-2" y="5714853"/>
            <a:ext cx="9144000" cy="7315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2082A0-DEBF-C790-3EB8-56088712C42B}"/>
              </a:ext>
            </a:extLst>
          </p:cNvPr>
          <p:cNvSpPr/>
          <p:nvPr/>
        </p:nvSpPr>
        <p:spPr>
          <a:xfrm>
            <a:off x="-2" y="4760772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SiMRA-TRNG</a:t>
            </a:r>
            <a:endParaRPr lang="en-US" sz="3200" b="1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90FCD2-8321-03FD-DBB3-7C7896D46D3E}"/>
              </a:ext>
            </a:extLst>
          </p:cNvPr>
          <p:cNvSpPr/>
          <p:nvPr/>
        </p:nvSpPr>
        <p:spPr>
          <a:xfrm>
            <a:off x="-2" y="285261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BA87C3-5309-C92A-632E-7171FD35FCF7}"/>
              </a:ext>
            </a:extLst>
          </p:cNvPr>
          <p:cNvSpPr/>
          <p:nvPr/>
        </p:nvSpPr>
        <p:spPr>
          <a:xfrm>
            <a:off x="-2" y="1898529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Generating Random Numbers via SiMRA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14108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0F39-46B4-FBD8-F805-37787935D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316954-372A-ACFE-3E47-2EF5244CFD0F}"/>
              </a:ext>
            </a:extLst>
          </p:cNvPr>
          <p:cNvSpPr txBox="1">
            <a:spLocks/>
          </p:cNvSpPr>
          <p:nvPr/>
        </p:nvSpPr>
        <p:spPr>
          <a:xfrm>
            <a:off x="128240" y="2171354"/>
            <a:ext cx="8876368" cy="1580284"/>
          </a:xfrm>
          <a:prstGeom prst="roundRect">
            <a:avLst>
              <a:gd name="adj" fmla="val 4538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u="sng" dirty="0">
              <a:solidFill>
                <a:schemeClr val="accent4"/>
              </a:solidFill>
              <a:latin typeface="+mj-lt"/>
            </a:endParaRPr>
          </a:p>
          <a:p>
            <a:pPr marL="0" indent="0">
              <a:buNone/>
            </a:pPr>
            <a:endParaRPr lang="en-US" b="1" dirty="0">
              <a:solidFill>
                <a:schemeClr val="accent4"/>
              </a:solidFill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AA204-84BF-1917-7678-54BDD2C88235}"/>
              </a:ext>
            </a:extLst>
          </p:cNvPr>
          <p:cNvSpPr txBox="1">
            <a:spLocks/>
          </p:cNvSpPr>
          <p:nvPr/>
        </p:nvSpPr>
        <p:spPr>
          <a:xfrm>
            <a:off x="128240" y="927296"/>
            <a:ext cx="8876368" cy="1057255"/>
          </a:xfrm>
          <a:prstGeom prst="roundRect">
            <a:avLst>
              <a:gd name="adj" fmla="val 6605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H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6E661A-FAF6-7CAB-8877-DF446502FCF5}"/>
              </a:ext>
            </a:extLst>
          </p:cNvPr>
          <p:cNvSpPr txBox="1">
            <a:spLocks/>
          </p:cNvSpPr>
          <p:nvPr/>
        </p:nvSpPr>
        <p:spPr>
          <a:xfrm>
            <a:off x="273622" y="914917"/>
            <a:ext cx="8489378" cy="1081304"/>
          </a:xfrm>
          <a:prstGeom prst="roundRect">
            <a:avLst>
              <a:gd name="adj" fmla="val 6605"/>
            </a:avLst>
          </a:prstGeom>
          <a:noFill/>
          <a:ln w="38100">
            <a:noFill/>
          </a:ln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A42433"/>
                </a:solidFill>
                <a:latin typeface="+mj-lt"/>
              </a:rPr>
              <a:t>We demonstrate and extensively study the potential of </a:t>
            </a:r>
            <a:br>
              <a:rPr lang="en-US" b="1" dirty="0">
                <a:solidFill>
                  <a:srgbClr val="A42433"/>
                </a:solidFill>
                <a:latin typeface="+mj-lt"/>
              </a:rPr>
            </a:br>
            <a:r>
              <a:rPr lang="en-US" b="1" dirty="0">
                <a:solidFill>
                  <a:srgbClr val="A42433"/>
                </a:solidFill>
                <a:latin typeface="+mj-lt"/>
              </a:rPr>
              <a:t>using simultaneous multiple-row activation (SiMRA) </a:t>
            </a:r>
            <a:br>
              <a:rPr lang="en-US" b="1" dirty="0">
                <a:solidFill>
                  <a:srgbClr val="A42433"/>
                </a:solidFill>
                <a:latin typeface="+mj-lt"/>
              </a:rPr>
            </a:br>
            <a:r>
              <a:rPr lang="en-US" b="1" dirty="0">
                <a:solidFill>
                  <a:srgbClr val="A42433"/>
                </a:solidFill>
                <a:latin typeface="+mj-lt"/>
              </a:rPr>
              <a:t>to generate true random numbers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ACE91BE-299F-ED49-4CBF-2EB07BFF3750}"/>
              </a:ext>
            </a:extLst>
          </p:cNvPr>
          <p:cNvSpPr txBox="1">
            <a:spLocks/>
          </p:cNvSpPr>
          <p:nvPr/>
        </p:nvSpPr>
        <p:spPr>
          <a:xfrm>
            <a:off x="133814" y="2159719"/>
            <a:ext cx="8419171" cy="1580284"/>
          </a:xfrm>
          <a:prstGeom prst="roundRect">
            <a:avLst>
              <a:gd name="adj" fmla="val 4538"/>
            </a:avLst>
          </a:prstGeom>
          <a:noFill/>
          <a:ln w="38100">
            <a:noFill/>
          </a:ln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None/>
            </a:pPr>
            <a:r>
              <a:rPr lang="en-US" b="1" u="sng" dirty="0">
                <a:solidFill>
                  <a:schemeClr val="accent4"/>
                </a:solidFill>
                <a:latin typeface="+mj-lt"/>
              </a:rPr>
              <a:t>We characterize 96 off-the-shelf DDR4 DRAM chips</a:t>
            </a:r>
          </a:p>
          <a:p>
            <a:pPr>
              <a:spcBef>
                <a:spcPts val="300"/>
              </a:spcBef>
              <a:buClr>
                <a:schemeClr val="tx1"/>
              </a:buClr>
            </a:pPr>
            <a:r>
              <a:rPr lang="en-US" b="1" dirty="0">
                <a:solidFill>
                  <a:schemeClr val="accent4"/>
                </a:solidFill>
                <a:latin typeface="+mj-lt"/>
              </a:rPr>
              <a:t>SiMRA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 generates </a:t>
            </a:r>
            <a:r>
              <a:rPr lang="en-US" b="1" dirty="0">
                <a:solidFill>
                  <a:schemeClr val="accent4"/>
                </a:solidFill>
                <a:latin typeface="+mj-lt"/>
              </a:rPr>
              <a:t>random values 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in </a:t>
            </a:r>
            <a:r>
              <a:rPr lang="en-US" b="1" dirty="0">
                <a:solidFill>
                  <a:schemeClr val="accent4"/>
                </a:solidFill>
                <a:latin typeface="+mj-lt"/>
              </a:rPr>
              <a:t>all tested DRAM chips</a:t>
            </a:r>
          </a:p>
          <a:p>
            <a:pPr>
              <a:spcBef>
                <a:spcPts val="300"/>
              </a:spcBef>
              <a:buClr>
                <a:schemeClr val="tx1"/>
              </a:buClr>
            </a:pPr>
            <a:r>
              <a:rPr lang="en-US" b="1" dirty="0">
                <a:solidFill>
                  <a:schemeClr val="accent4"/>
                </a:solidFill>
                <a:latin typeface="+mj-lt"/>
              </a:rPr>
              <a:t>Data pattern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 significantly </a:t>
            </a:r>
            <a:r>
              <a:rPr lang="en-US" b="1" dirty="0">
                <a:solidFill>
                  <a:schemeClr val="accent4"/>
                </a:solidFill>
                <a:latin typeface="+mj-lt"/>
              </a:rPr>
              <a:t>affects</a:t>
            </a:r>
            <a:r>
              <a:rPr lang="en-US" dirty="0">
                <a:solidFill>
                  <a:schemeClr val="accent4"/>
                </a:solidFill>
                <a:latin typeface="+mj-lt"/>
              </a:rPr>
              <a:t> SiMRA’s </a:t>
            </a:r>
            <a:r>
              <a:rPr lang="en-US" b="1" dirty="0">
                <a:solidFill>
                  <a:schemeClr val="accent4"/>
                </a:solidFill>
                <a:latin typeface="+mj-lt"/>
              </a:rPr>
              <a:t>entropy</a:t>
            </a:r>
          </a:p>
          <a:p>
            <a:pPr>
              <a:spcBef>
                <a:spcPts val="300"/>
              </a:spcBef>
              <a:buClr>
                <a:schemeClr val="tx1"/>
              </a:buClr>
            </a:pPr>
            <a:r>
              <a:rPr lang="en-US" b="1" dirty="0">
                <a:solidFill>
                  <a:schemeClr val="accent4"/>
                </a:solidFill>
              </a:rPr>
              <a:t>Temperature</a:t>
            </a:r>
            <a:r>
              <a:rPr lang="en-US" dirty="0">
                <a:solidFill>
                  <a:schemeClr val="accent4"/>
                </a:solidFill>
              </a:rPr>
              <a:t> has a </a:t>
            </a:r>
            <a:r>
              <a:rPr lang="en-US" b="1" dirty="0">
                <a:solidFill>
                  <a:schemeClr val="accent4"/>
                </a:solidFill>
              </a:rPr>
              <a:t>significant impact </a:t>
            </a:r>
            <a:r>
              <a:rPr lang="en-US" dirty="0">
                <a:solidFill>
                  <a:schemeClr val="accent4"/>
                </a:solidFill>
              </a:rPr>
              <a:t>on SiMRA’s </a:t>
            </a:r>
            <a:r>
              <a:rPr lang="en-US" b="1" dirty="0">
                <a:solidFill>
                  <a:schemeClr val="accent4"/>
                </a:solidFill>
              </a:rPr>
              <a:t>entropy</a:t>
            </a:r>
            <a:br>
              <a:rPr lang="en-US" dirty="0">
                <a:solidFill>
                  <a:schemeClr val="accent4"/>
                </a:solidFill>
                <a:latin typeface="+mj-lt"/>
              </a:rPr>
            </a:br>
            <a:endParaRPr lang="en-US" b="1" dirty="0">
              <a:solidFill>
                <a:schemeClr val="accent4"/>
              </a:solidFill>
              <a:latin typeface="+mj-lt"/>
            </a:endParaRPr>
          </a:p>
          <a:p>
            <a:pPr>
              <a:spcBef>
                <a:spcPts val="600"/>
              </a:spcBef>
              <a:buClr>
                <a:schemeClr val="tx1"/>
              </a:buClr>
            </a:pP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b="1" u="sng" dirty="0">
              <a:solidFill>
                <a:schemeClr val="accent4"/>
              </a:solidFill>
              <a:latin typeface="+mj-lt"/>
            </a:endParaRPr>
          </a:p>
          <a:p>
            <a:pPr marL="0" indent="0">
              <a:buNone/>
            </a:pPr>
            <a:endParaRPr lang="en-US" b="1" dirty="0">
              <a:solidFill>
                <a:schemeClr val="accent4"/>
              </a:solidFill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0BF3DE-F49D-1AA9-D3C6-112E7B32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CH" dirty="0"/>
          </a:p>
        </p:txBody>
      </p:sp>
      <p:sp>
        <p:nvSpPr>
          <p:cNvPr id="11" name="Rectangle 274">
            <a:extLst>
              <a:ext uri="{FF2B5EF4-FFF2-40B4-BE49-F238E27FC236}">
                <a16:creationId xmlns:a16="http://schemas.microsoft.com/office/drawing/2014/main" id="{194197CD-130F-E7AE-789E-E958D549D3ED}"/>
              </a:ext>
            </a:extLst>
          </p:cNvPr>
          <p:cNvSpPr/>
          <p:nvPr/>
        </p:nvSpPr>
        <p:spPr>
          <a:xfrm>
            <a:off x="128240" y="5409112"/>
            <a:ext cx="8876368" cy="9908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b="1" dirty="0">
                <a:solidFill>
                  <a:srgbClr val="1B587C"/>
                </a:solidFill>
              </a:rPr>
              <a:t>We hope these empirical results demonstrate </a:t>
            </a:r>
          </a:p>
          <a:p>
            <a:pPr lvl="0" algn="ctr">
              <a:defRPr/>
            </a:pPr>
            <a:r>
              <a:rPr lang="en-US" sz="2400" b="1" dirty="0">
                <a:solidFill>
                  <a:srgbClr val="1B587C"/>
                </a:solidFill>
              </a:rPr>
              <a:t>the promising potential of using DRAM as a TRNG substrate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BB00D08-5814-6C4A-7C9F-C96F57DBC374}"/>
              </a:ext>
            </a:extLst>
          </p:cNvPr>
          <p:cNvSpPr txBox="1">
            <a:spLocks/>
          </p:cNvSpPr>
          <p:nvPr/>
        </p:nvSpPr>
        <p:spPr>
          <a:xfrm>
            <a:off x="122663" y="3938441"/>
            <a:ext cx="8887522" cy="1283867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H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E031633-6354-6C83-82D2-9F67270157B5}"/>
              </a:ext>
            </a:extLst>
          </p:cNvPr>
          <p:cNvSpPr txBox="1">
            <a:spLocks/>
          </p:cNvSpPr>
          <p:nvPr/>
        </p:nvSpPr>
        <p:spPr>
          <a:xfrm>
            <a:off x="133814" y="3924158"/>
            <a:ext cx="8294567" cy="1283867"/>
          </a:xfrm>
          <a:prstGeom prst="roundRect">
            <a:avLst>
              <a:gd name="adj" fmla="val 6621"/>
            </a:avLst>
          </a:prstGeom>
          <a:noFill/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solidFill>
                  <a:schemeClr val="accent5"/>
                </a:solidFill>
                <a:latin typeface="+mj-lt"/>
              </a:rPr>
              <a:t>We</a:t>
            </a:r>
            <a:r>
              <a:rPr lang="en-US" u="sng" dirty="0">
                <a:solidFill>
                  <a:schemeClr val="accent5"/>
                </a:solidFill>
                <a:latin typeface="+mj-lt"/>
              </a:rPr>
              <a:t> </a:t>
            </a:r>
            <a:r>
              <a:rPr lang="en-US" b="1" u="sng" dirty="0">
                <a:solidFill>
                  <a:schemeClr val="accent5"/>
                </a:solidFill>
                <a:latin typeface="+mj-lt"/>
              </a:rPr>
              <a:t>develop a new DRAM-based TRNG: SiMRA-TRNG</a:t>
            </a:r>
          </a:p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accent5"/>
                </a:solidFill>
                <a:latin typeface="+mj-lt"/>
              </a:rPr>
              <a:t>Passes all </a:t>
            </a:r>
            <a:r>
              <a:rPr lang="en-US" dirty="0">
                <a:solidFill>
                  <a:schemeClr val="accent5"/>
                </a:solidFill>
                <a:latin typeface="+mj-lt"/>
              </a:rPr>
              <a:t>NIST STS </a:t>
            </a:r>
            <a:r>
              <a:rPr lang="en-US" b="1" dirty="0">
                <a:solidFill>
                  <a:schemeClr val="accent5"/>
                </a:solidFill>
                <a:latin typeface="+mj-lt"/>
              </a:rPr>
              <a:t>tests</a:t>
            </a:r>
            <a:r>
              <a:rPr lang="en-US" dirty="0">
                <a:solidFill>
                  <a:schemeClr val="accent5"/>
                </a:solidFill>
                <a:latin typeface="+mj-lt"/>
              </a:rPr>
              <a:t> and generates </a:t>
            </a:r>
            <a:r>
              <a:rPr lang="en-US" b="1" dirty="0">
                <a:solidFill>
                  <a:schemeClr val="accent5"/>
                </a:solidFill>
                <a:latin typeface="+mj-lt"/>
              </a:rPr>
              <a:t>true random numbers</a:t>
            </a:r>
          </a:p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accent5"/>
                </a:solidFill>
                <a:latin typeface="+mj-lt"/>
              </a:rPr>
              <a:t>Outperforms </a:t>
            </a:r>
            <a:r>
              <a:rPr lang="en-US" dirty="0">
                <a:solidFill>
                  <a:schemeClr val="accent5"/>
                </a:solidFill>
                <a:latin typeface="+mj-lt"/>
              </a:rPr>
              <a:t>the </a:t>
            </a:r>
            <a:r>
              <a:rPr lang="en-US" b="1" dirty="0">
                <a:solidFill>
                  <a:schemeClr val="accent5"/>
                </a:solidFill>
                <a:latin typeface="+mj-lt"/>
              </a:rPr>
              <a:t>state-of-the-art DRAM-based TRNG</a:t>
            </a:r>
            <a:endParaRPr lang="en-CH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4" name="Content Placeholder 2" descr=" 5">
            <a:extLst>
              <a:ext uri="{FF2B5EF4-FFF2-40B4-BE49-F238E27FC236}">
                <a16:creationId xmlns:a16="http://schemas.microsoft.com/office/drawing/2014/main" id="{79595927-DCD8-512F-5AC5-58925C80EB4A}"/>
              </a:ext>
            </a:extLst>
          </p:cNvPr>
          <p:cNvSpPr txBox="1">
            <a:spLocks/>
          </p:cNvSpPr>
          <p:nvPr/>
        </p:nvSpPr>
        <p:spPr>
          <a:xfrm>
            <a:off x="-158697" y="6399914"/>
            <a:ext cx="9472030" cy="483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400" b="1" u="sng" dirty="0">
                <a:solidFill>
                  <a:srgbClr val="0070C0"/>
                </a:solidFill>
                <a:latin typeface="+mj-lt"/>
                <a:ea typeface="Cambria"/>
              </a:rPr>
              <a:t>https://</a:t>
            </a:r>
            <a:r>
              <a:rPr lang="en-GB" sz="2400" b="1" u="sng" dirty="0" err="1">
                <a:solidFill>
                  <a:srgbClr val="0070C0"/>
                </a:solidFill>
                <a:latin typeface="+mj-lt"/>
                <a:ea typeface="Cambria"/>
              </a:rPr>
              <a:t>github.com</a:t>
            </a:r>
            <a:r>
              <a:rPr lang="en-GB" sz="2400" b="1" u="sng" dirty="0">
                <a:solidFill>
                  <a:srgbClr val="0070C0"/>
                </a:solidFill>
                <a:latin typeface="+mj-lt"/>
                <a:ea typeface="Cambria"/>
              </a:rPr>
              <a:t>/CMU-SAFARI/SiMRA-TRNG</a:t>
            </a:r>
            <a:endParaRPr kumimoji="0" lang="en-US" sz="16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7909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11" grpId="0" animBg="1"/>
      <p:bldP spid="8" grpId="0" animBg="1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0F7D5-95ED-7D80-5310-C8B84624C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6B3E6B1-6CD9-3802-CA57-6DAE04F3C3E4}"/>
              </a:ext>
            </a:extLst>
          </p:cNvPr>
          <p:cNvSpPr txBox="1">
            <a:spLocks/>
          </p:cNvSpPr>
          <p:nvPr/>
        </p:nvSpPr>
        <p:spPr>
          <a:xfrm>
            <a:off x="-22032" y="-10912"/>
            <a:ext cx="9174845" cy="292344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noProof="0" dirty="0">
              <a:solidFill>
                <a:srgbClr val="70AD47"/>
              </a:solidFill>
              <a:cs typeface="Segoe UI" panose="020B0502040204020203" pitchFamily="34" charset="0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8963D8C5-5F2A-DE2E-4CCD-7FEAED2A3A5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291252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500" b="1" dirty="0">
                <a:solidFill>
                  <a:schemeClr val="bg1"/>
                </a:solidFill>
              </a:rPr>
              <a:t>In-DRAM True Random Number Generation </a:t>
            </a:r>
            <a:br>
              <a:rPr lang="en-US" sz="3500" b="1" dirty="0">
                <a:solidFill>
                  <a:schemeClr val="bg1"/>
                </a:solidFill>
              </a:rPr>
            </a:br>
            <a:r>
              <a:rPr lang="en-US" sz="3500" b="1" dirty="0">
                <a:solidFill>
                  <a:schemeClr val="bg1"/>
                </a:solidFill>
              </a:rPr>
              <a:t>Using Simultaneous Multiple-Row Activation</a:t>
            </a:r>
            <a:br>
              <a:rPr lang="en-US" sz="3500" b="1" dirty="0">
                <a:solidFill>
                  <a:schemeClr val="bg1"/>
                </a:solidFill>
              </a:rPr>
            </a:br>
            <a:r>
              <a:rPr lang="en-US" sz="3500" b="1" dirty="0">
                <a:solidFill>
                  <a:schemeClr val="bg1"/>
                </a:solidFill>
              </a:rPr>
              <a:t>An Experimental Study of Real DRAM Chips</a:t>
            </a:r>
            <a:endParaRPr lang="en-US" sz="3500" b="1" noProof="0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6F8D492-36C6-FA97-69F1-22005CC94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9190" y="6097283"/>
            <a:ext cx="2377440" cy="4573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9278F2-60C6-34C7-738C-34948B1406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137169" y="6097852"/>
            <a:ext cx="2651760" cy="45622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3A3AC490-A283-477D-26DE-9121E94506BB}"/>
              </a:ext>
            </a:extLst>
          </p:cNvPr>
          <p:cNvSpPr txBox="1">
            <a:spLocks/>
          </p:cNvSpPr>
          <p:nvPr/>
        </p:nvSpPr>
        <p:spPr>
          <a:xfrm>
            <a:off x="8813" y="3759497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noProof="0" dirty="0">
                <a:latin typeface="+mj-lt"/>
                <a:cs typeface="Segoe UI" panose="020B0502040204020203" pitchFamily="34" charset="0"/>
              </a:rPr>
              <a:t>İsmail Emir Yüksel   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0F583B9-3D54-0C73-4E82-68154BE21FB3}"/>
              </a:ext>
            </a:extLst>
          </p:cNvPr>
          <p:cNvSpPr txBox="1">
            <a:spLocks/>
          </p:cNvSpPr>
          <p:nvPr/>
        </p:nvSpPr>
        <p:spPr>
          <a:xfrm>
            <a:off x="-10797" y="4377921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noProof="0" dirty="0">
                <a:latin typeface="+mj-lt"/>
                <a:cs typeface="Cambria"/>
              </a:rPr>
              <a:t>A. Olgun    F. </a:t>
            </a:r>
            <a:r>
              <a:rPr lang="en-US" dirty="0"/>
              <a:t>N. </a:t>
            </a:r>
            <a:r>
              <a:rPr lang="en-US" dirty="0" err="1"/>
              <a:t>Bostancı</a:t>
            </a:r>
            <a:r>
              <a:rPr lang="en-US" dirty="0"/>
              <a:t>    O. Canpolat </a:t>
            </a:r>
            <a:endParaRPr lang="en-US" noProof="0" dirty="0">
              <a:latin typeface="+mj-lt"/>
              <a:cs typeface="Cambri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C10BF5B-CFD9-5ABB-DA70-F5E0E2A3CCA6}"/>
              </a:ext>
            </a:extLst>
          </p:cNvPr>
          <p:cNvSpPr txBox="1">
            <a:spLocks/>
          </p:cNvSpPr>
          <p:nvPr/>
        </p:nvSpPr>
        <p:spPr>
          <a:xfrm>
            <a:off x="-15203" y="4903944"/>
            <a:ext cx="9152813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G. F. Oliveira    M. </a:t>
            </a:r>
            <a:r>
              <a:rPr lang="en-US" dirty="0" err="1"/>
              <a:t>Sadrosadati</a:t>
            </a:r>
            <a:r>
              <a:rPr lang="en-US" dirty="0"/>
              <a:t>    A. G. </a:t>
            </a:r>
            <a:r>
              <a:rPr lang="en-US" dirty="0" err="1"/>
              <a:t>Yağlıkçı</a:t>
            </a:r>
            <a:r>
              <a:rPr lang="en-US" dirty="0"/>
              <a:t>    </a:t>
            </a:r>
            <a:r>
              <a:rPr lang="en-US" dirty="0">
                <a:cs typeface="Cambria"/>
              </a:rPr>
              <a:t>O. Mutlu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B237709-8198-1657-3960-A898C17AA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211" y="6088143"/>
            <a:ext cx="18288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51371CFC-4014-0585-0A7C-EC584F54AEDE}"/>
              </a:ext>
            </a:extLst>
          </p:cNvPr>
          <p:cNvSpPr txBox="1">
            <a:spLocks/>
          </p:cNvSpPr>
          <p:nvPr/>
        </p:nvSpPr>
        <p:spPr>
          <a:xfrm>
            <a:off x="-30406" y="4995429"/>
            <a:ext cx="9183219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400" noProof="0" dirty="0"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0054406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89B5C-8719-910E-E256-C213DAE4B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0BFE819-18A6-A5CF-8A8F-92D4265A14E2}"/>
              </a:ext>
            </a:extLst>
          </p:cNvPr>
          <p:cNvSpPr txBox="1">
            <a:spLocks/>
          </p:cNvSpPr>
          <p:nvPr/>
        </p:nvSpPr>
        <p:spPr>
          <a:xfrm>
            <a:off x="-22032" y="-10912"/>
            <a:ext cx="9174845" cy="292344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noProof="0" dirty="0">
              <a:solidFill>
                <a:srgbClr val="70AD47"/>
              </a:solidFill>
              <a:cs typeface="Segoe UI" panose="020B0502040204020203" pitchFamily="34" charset="0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01B1B40B-5BF5-CCDB-1C1F-370CAA99D10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291252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500" b="1" dirty="0">
                <a:solidFill>
                  <a:schemeClr val="bg1"/>
                </a:solidFill>
              </a:rPr>
              <a:t>In-DRAM True Random Number Generation </a:t>
            </a:r>
            <a:br>
              <a:rPr lang="en-US" sz="3500" b="1" dirty="0">
                <a:solidFill>
                  <a:schemeClr val="bg1"/>
                </a:solidFill>
              </a:rPr>
            </a:br>
            <a:r>
              <a:rPr lang="en-US" sz="3500" b="1" dirty="0">
                <a:solidFill>
                  <a:schemeClr val="bg1"/>
                </a:solidFill>
              </a:rPr>
              <a:t>Using Simultaneous Multiple-Row Activation</a:t>
            </a:r>
            <a:br>
              <a:rPr lang="en-US" sz="3500" b="1" dirty="0">
                <a:solidFill>
                  <a:schemeClr val="bg1"/>
                </a:solidFill>
              </a:rPr>
            </a:br>
            <a:r>
              <a:rPr lang="en-US" sz="3500" b="1" dirty="0">
                <a:solidFill>
                  <a:schemeClr val="bg1"/>
                </a:solidFill>
              </a:rPr>
              <a:t>An Experimental Study of Real DRAM Chips</a:t>
            </a:r>
            <a:endParaRPr lang="en-US" sz="3500" b="1" noProof="0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ED15F73-A67F-4F3B-E9A2-8B8AE9FFF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9190" y="6097283"/>
            <a:ext cx="2377440" cy="4573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FD41B9-7819-2406-3073-8A503382A5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137169" y="6097852"/>
            <a:ext cx="2651760" cy="45622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9F8606FB-85DA-372B-9CF1-6BD22463EB1F}"/>
              </a:ext>
            </a:extLst>
          </p:cNvPr>
          <p:cNvSpPr txBox="1">
            <a:spLocks/>
          </p:cNvSpPr>
          <p:nvPr/>
        </p:nvSpPr>
        <p:spPr>
          <a:xfrm>
            <a:off x="8813" y="3759497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noProof="0" dirty="0">
                <a:latin typeface="+mj-lt"/>
                <a:cs typeface="Segoe UI" panose="020B0502040204020203" pitchFamily="34" charset="0"/>
              </a:rPr>
              <a:t>İsmail Emir Yüksel   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B49D1AB-03A8-BAD9-F475-CB29DAF66816}"/>
              </a:ext>
            </a:extLst>
          </p:cNvPr>
          <p:cNvSpPr txBox="1">
            <a:spLocks/>
          </p:cNvSpPr>
          <p:nvPr/>
        </p:nvSpPr>
        <p:spPr>
          <a:xfrm>
            <a:off x="-10797" y="4377921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noProof="0" dirty="0">
                <a:latin typeface="+mj-lt"/>
                <a:cs typeface="Cambria"/>
              </a:rPr>
              <a:t>A. Olgun    F. </a:t>
            </a:r>
            <a:r>
              <a:rPr lang="en-US" dirty="0"/>
              <a:t>N. </a:t>
            </a:r>
            <a:r>
              <a:rPr lang="en-US" dirty="0" err="1"/>
              <a:t>Bostancı</a:t>
            </a:r>
            <a:r>
              <a:rPr lang="en-US" dirty="0"/>
              <a:t>    O. Canpolat </a:t>
            </a:r>
            <a:endParaRPr lang="en-US" noProof="0" dirty="0">
              <a:latin typeface="+mj-lt"/>
              <a:cs typeface="Cambri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71225C1-2C33-C9EE-B881-EE5DA506EE6B}"/>
              </a:ext>
            </a:extLst>
          </p:cNvPr>
          <p:cNvSpPr txBox="1">
            <a:spLocks/>
          </p:cNvSpPr>
          <p:nvPr/>
        </p:nvSpPr>
        <p:spPr>
          <a:xfrm>
            <a:off x="-15203" y="4903944"/>
            <a:ext cx="9152813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G. F. Oliveira    M. </a:t>
            </a:r>
            <a:r>
              <a:rPr lang="en-US" dirty="0" err="1"/>
              <a:t>Sadrosadati</a:t>
            </a:r>
            <a:r>
              <a:rPr lang="en-US" dirty="0"/>
              <a:t>    A. G. </a:t>
            </a:r>
            <a:r>
              <a:rPr lang="en-US" dirty="0" err="1"/>
              <a:t>Yağlıkçı</a:t>
            </a:r>
            <a:r>
              <a:rPr lang="en-US" dirty="0"/>
              <a:t>    </a:t>
            </a:r>
            <a:r>
              <a:rPr lang="en-US" dirty="0">
                <a:cs typeface="Cambria"/>
              </a:rPr>
              <a:t>O. Mutlu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FC18520-E3BC-6BAD-7047-F0FE027F2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211" y="6088143"/>
            <a:ext cx="1828800" cy="4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05C13731-7CCB-861A-EDE7-C5270FE829F5}"/>
              </a:ext>
            </a:extLst>
          </p:cNvPr>
          <p:cNvSpPr txBox="1">
            <a:spLocks/>
          </p:cNvSpPr>
          <p:nvPr/>
        </p:nvSpPr>
        <p:spPr>
          <a:xfrm>
            <a:off x="-30406" y="4995429"/>
            <a:ext cx="9183219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400" noProof="0" dirty="0">
              <a:cs typeface="Cambria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5AD3B4-1B18-603F-E578-CA6765C6C4C9}"/>
              </a:ext>
            </a:extLst>
          </p:cNvPr>
          <p:cNvSpPr txBox="1">
            <a:spLocks/>
          </p:cNvSpPr>
          <p:nvPr/>
        </p:nvSpPr>
        <p:spPr>
          <a:xfrm>
            <a:off x="-117043" y="2900295"/>
            <a:ext cx="9348825" cy="50087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accent5"/>
                </a:solidFill>
                <a:ea typeface="Cambria" panose="02040503050406030204" pitchFamily="18" charset="0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5137698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2480-DF5F-37F2-F9FC-F75F2D972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Limitations of Tested COTS DRAM Chips (I)</a:t>
            </a:r>
            <a:endParaRPr lang="en-CH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22D44-80A9-E55D-4655-50201470A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56865"/>
            <a:ext cx="9143999" cy="5585248"/>
          </a:xfrm>
        </p:spPr>
        <p:txBody>
          <a:bodyPr/>
          <a:lstStyle/>
          <a:p>
            <a:r>
              <a:rPr lang="en-US" b="1" dirty="0"/>
              <a:t>Some COTS DRAM chips do not support all in-DRAM operations</a:t>
            </a:r>
          </a:p>
          <a:p>
            <a:pPr lvl="2"/>
            <a:r>
              <a:rPr lang="en-US" dirty="0"/>
              <a:t>We do not observe simultaneous multiple-row activation </a:t>
            </a:r>
            <a:br>
              <a:rPr lang="en-US" dirty="0"/>
            </a:br>
            <a:r>
              <a:rPr lang="en-US" dirty="0"/>
              <a:t>in tested 64 Samsung &amp; Micron chips</a:t>
            </a:r>
          </a:p>
          <a:p>
            <a:pPr lvl="2"/>
            <a:endParaRPr lang="en-US" dirty="0"/>
          </a:p>
          <a:p>
            <a:pPr lvl="2"/>
            <a:r>
              <a:rPr lang="en-US" u="sng" dirty="0"/>
              <a:t>Hypothesis</a:t>
            </a:r>
          </a:p>
          <a:p>
            <a:pPr lvl="3"/>
            <a:r>
              <a:rPr lang="en-US" dirty="0"/>
              <a:t>Internal DRAM circuitry ignores the PRE command or </a:t>
            </a:r>
            <a:br>
              <a:rPr lang="en-US" dirty="0"/>
            </a:br>
            <a:r>
              <a:rPr lang="en-US" dirty="0"/>
              <a:t>the second ACT command when the timing parameters are greatly violated</a:t>
            </a:r>
          </a:p>
          <a:p>
            <a:pPr lvl="3"/>
            <a:endParaRPr lang="en-US" dirty="0"/>
          </a:p>
          <a:p>
            <a:pPr marL="355600" lvl="2" indent="0" algn="ctr">
              <a:buNone/>
            </a:pPr>
            <a:r>
              <a:rPr lang="en-US" sz="2800" b="1" dirty="0">
                <a:solidFill>
                  <a:schemeClr val="accent3"/>
                </a:solidFill>
              </a:rPr>
              <a:t>If such a limitation were not imposed, </a:t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800" b="1" dirty="0">
                <a:solidFill>
                  <a:schemeClr val="accent3"/>
                </a:solidFill>
              </a:rPr>
              <a:t>we believe these DRAM chips are also </a:t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800" b="1" dirty="0">
                <a:solidFill>
                  <a:schemeClr val="accent3"/>
                </a:solidFill>
              </a:rPr>
              <a:t>fundamentally capable of performing the operations </a:t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800" b="1" dirty="0">
                <a:solidFill>
                  <a:schemeClr val="accent3"/>
                </a:solidFill>
              </a:rPr>
              <a:t>we examine in this work</a:t>
            </a:r>
            <a:endParaRPr lang="en-CH" sz="28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463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63F43-F866-297A-02E7-C8A82A38D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Limitations of Tested COTS DRAM Chips (II)</a:t>
            </a:r>
            <a:endParaRPr lang="en-CH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5E638-9CFF-3420-F0DD-DC664A549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56865"/>
            <a:ext cx="9143999" cy="5585248"/>
          </a:xfrm>
        </p:spPr>
        <p:txBody>
          <a:bodyPr/>
          <a:lstStyle/>
          <a:p>
            <a:r>
              <a:rPr lang="en-US" b="1" dirty="0"/>
              <a:t>Tested COTS DRAM chips support only </a:t>
            </a:r>
            <a:br>
              <a:rPr lang="en-US" b="1" dirty="0"/>
            </a:br>
            <a:r>
              <a:rPr lang="en-US" b="1" dirty="0"/>
              <a:t>consecutive two row activation and </a:t>
            </a:r>
            <a:br>
              <a:rPr lang="en-US" b="1" dirty="0"/>
            </a:br>
            <a:r>
              <a:rPr lang="en-US" b="1" dirty="0"/>
              <a:t>simultaneous activation of 2, 4, 8, 16, and 32 rows</a:t>
            </a:r>
          </a:p>
          <a:p>
            <a:endParaRPr lang="en-US" b="1" dirty="0"/>
          </a:p>
          <a:p>
            <a:pPr lvl="2"/>
            <a:r>
              <a:rPr lang="en-US" u="sng" dirty="0"/>
              <a:t>Hypothesis</a:t>
            </a:r>
          </a:p>
          <a:p>
            <a:pPr lvl="3"/>
            <a:r>
              <a:rPr lang="en-US" dirty="0"/>
              <a:t>This is due to our current infrastructure limitations, </a:t>
            </a:r>
            <a:br>
              <a:rPr lang="en-US" dirty="0"/>
            </a:br>
            <a:r>
              <a:rPr lang="en-US" dirty="0"/>
              <a:t>where we can issue DRAM commands at intervals of only 1.5ns.</a:t>
            </a:r>
          </a:p>
          <a:p>
            <a:pPr lvl="3"/>
            <a:endParaRPr lang="en-US" dirty="0"/>
          </a:p>
          <a:p>
            <a:pPr lvl="3"/>
            <a:r>
              <a:rPr lang="en-US" dirty="0"/>
              <a:t>Having fine-grained control on timing would allow us to </a:t>
            </a:r>
            <a:r>
              <a:rPr lang="en-US" dirty="0" err="1"/>
              <a:t>deassert</a:t>
            </a:r>
            <a:r>
              <a:rPr lang="en-US" dirty="0"/>
              <a:t>/assert desired intermediate signals </a:t>
            </a:r>
            <a:br>
              <a:rPr lang="en-US" dirty="0"/>
            </a:br>
            <a:r>
              <a:rPr lang="en-US" dirty="0"/>
              <a:t>in the row decoder circuitry</a:t>
            </a:r>
          </a:p>
        </p:txBody>
      </p:sp>
    </p:spTree>
    <p:extLst>
      <p:ext uri="{BB962C8B-B14F-4D97-AF65-F5344CB8AC3E}">
        <p14:creationId xmlns:p14="http://schemas.microsoft.com/office/powerpoint/2010/main" val="38556482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31F0E3-862E-E76B-8A94-1826FBF1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Hypothesis: Row Decoder Circuitry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97E798-8174-EC68-80A3-3387BB033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076" y="922924"/>
            <a:ext cx="7272723" cy="777103"/>
          </a:xfrm>
          <a:prstGeom prst="roundRect">
            <a:avLst>
              <a:gd name="adj" fmla="val 12745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dirty="0">
                <a:latin typeface="+mj-lt"/>
              </a:rPr>
              <a:t>Simultaneous many-row activation is possible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due to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hierarchical DRAM row decoder design</a:t>
            </a:r>
          </a:p>
        </p:txBody>
      </p:sp>
      <p:grpSp>
        <p:nvGrpSpPr>
          <p:cNvPr id="4" name="Grup 41">
            <a:extLst>
              <a:ext uri="{FF2B5EF4-FFF2-40B4-BE49-F238E27FC236}">
                <a16:creationId xmlns:a16="http://schemas.microsoft.com/office/drawing/2014/main" id="{C239D7A9-EC2B-0191-939D-140C67F3AD45}"/>
              </a:ext>
            </a:extLst>
          </p:cNvPr>
          <p:cNvGrpSpPr/>
          <p:nvPr/>
        </p:nvGrpSpPr>
        <p:grpSpPr>
          <a:xfrm>
            <a:off x="685986" y="2080179"/>
            <a:ext cx="1207247" cy="1358900"/>
            <a:chOff x="754903" y="2266949"/>
            <a:chExt cx="2655047" cy="2997201"/>
          </a:xfrm>
        </p:grpSpPr>
        <p:grpSp>
          <p:nvGrpSpPr>
            <p:cNvPr id="5" name="Grup 3">
              <a:extLst>
                <a:ext uri="{FF2B5EF4-FFF2-40B4-BE49-F238E27FC236}">
                  <a16:creationId xmlns:a16="http://schemas.microsoft.com/office/drawing/2014/main" id="{9D5C0471-074F-B705-4F83-11461AB9089F}"/>
                </a:ext>
              </a:extLst>
            </p:cNvPr>
            <p:cNvGrpSpPr/>
            <p:nvPr/>
          </p:nvGrpSpPr>
          <p:grpSpPr>
            <a:xfrm>
              <a:off x="754903" y="2266949"/>
              <a:ext cx="2655047" cy="2997201"/>
              <a:chOff x="979581" y="1289049"/>
              <a:chExt cx="2224416" cy="2488823"/>
            </a:xfrm>
          </p:grpSpPr>
          <p:sp>
            <p:nvSpPr>
              <p:cNvPr id="9" name="Dikdörtgen 251">
                <a:extLst>
                  <a:ext uri="{FF2B5EF4-FFF2-40B4-BE49-F238E27FC236}">
                    <a16:creationId xmlns:a16="http://schemas.microsoft.com/office/drawing/2014/main" id="{F90E1972-CB40-5FD2-BB7E-6BA40EDD9BB0}"/>
                  </a:ext>
                </a:extLst>
              </p:cNvPr>
              <p:cNvSpPr/>
              <p:nvPr/>
            </p:nvSpPr>
            <p:spPr>
              <a:xfrm>
                <a:off x="979581" y="1289049"/>
                <a:ext cx="2224416" cy="2488823"/>
              </a:xfrm>
              <a:prstGeom prst="roundRect">
                <a:avLst>
                  <a:gd name="adj" fmla="val 4605"/>
                </a:avLst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cxnSp>
            <p:nvCxnSpPr>
              <p:cNvPr id="10" name="Düz Bağlayıcı 440">
                <a:extLst>
                  <a:ext uri="{FF2B5EF4-FFF2-40B4-BE49-F238E27FC236}">
                    <a16:creationId xmlns:a16="http://schemas.microsoft.com/office/drawing/2014/main" id="{FFA0EB2C-4F21-EFA9-42C8-6C44DDBDD556}"/>
                  </a:ext>
                </a:extLst>
              </p:cNvPr>
              <p:cNvCxnSpPr>
                <a:cxnSpLocks/>
                <a:stCxn id="91" idx="0"/>
              </p:cNvCxnSpPr>
              <p:nvPr/>
            </p:nvCxnSpPr>
            <p:spPr>
              <a:xfrm flipH="1">
                <a:off x="1805888" y="1483702"/>
                <a:ext cx="3138" cy="1764781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Düz Bağlayıcı 440">
                <a:extLst>
                  <a:ext uri="{FF2B5EF4-FFF2-40B4-BE49-F238E27FC236}">
                    <a16:creationId xmlns:a16="http://schemas.microsoft.com/office/drawing/2014/main" id="{F15F077C-1EF7-4194-8D56-D4C8D8A30128}"/>
                  </a:ext>
                </a:extLst>
              </p:cNvPr>
              <p:cNvCxnSpPr>
                <a:cxnSpLocks/>
                <a:stCxn id="92" idx="4"/>
              </p:cNvCxnSpPr>
              <p:nvPr/>
            </p:nvCxnSpPr>
            <p:spPr>
              <a:xfrm>
                <a:off x="2308325" y="1813166"/>
                <a:ext cx="2814" cy="143531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Düz Bağlayıcı 440">
                <a:extLst>
                  <a:ext uri="{FF2B5EF4-FFF2-40B4-BE49-F238E27FC236}">
                    <a16:creationId xmlns:a16="http://schemas.microsoft.com/office/drawing/2014/main" id="{6B074465-7C89-194B-5E55-CC5BF1088FAD}"/>
                  </a:ext>
                </a:extLst>
              </p:cNvPr>
              <p:cNvCxnSpPr>
                <a:cxnSpLocks/>
                <a:stCxn id="94" idx="4"/>
              </p:cNvCxnSpPr>
              <p:nvPr/>
            </p:nvCxnSpPr>
            <p:spPr>
              <a:xfrm>
                <a:off x="2807625" y="1813166"/>
                <a:ext cx="8765" cy="143531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Düz Bağlayıcı 440">
                <a:extLst>
                  <a:ext uri="{FF2B5EF4-FFF2-40B4-BE49-F238E27FC236}">
                    <a16:creationId xmlns:a16="http://schemas.microsoft.com/office/drawing/2014/main" id="{A4911ACD-63AE-E89E-DD19-DEC9103EB1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2090481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067F8FB8-BC97-10F4-8D28-B5119F270DA7}"/>
                  </a:ext>
                </a:extLst>
              </p:cNvPr>
              <p:cNvSpPr/>
              <p:nvPr/>
            </p:nvSpPr>
            <p:spPr>
              <a:xfrm>
                <a:off x="1642929" y="1925748"/>
                <a:ext cx="332193" cy="32946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BB2F58DB-9FB7-ACCB-E3DB-A9941E7A608E}"/>
                  </a:ext>
                </a:extLst>
              </p:cNvPr>
              <p:cNvSpPr/>
              <p:nvPr/>
            </p:nvSpPr>
            <p:spPr>
              <a:xfrm>
                <a:off x="2142228" y="1925748"/>
                <a:ext cx="332193" cy="32946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160A8B9D-60AA-E1EE-C805-7FFB71656541}"/>
                  </a:ext>
                </a:extLst>
              </p:cNvPr>
              <p:cNvSpPr/>
              <p:nvPr/>
            </p:nvSpPr>
            <p:spPr>
              <a:xfrm>
                <a:off x="2641528" y="1925748"/>
                <a:ext cx="332193" cy="32946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cxnSp>
            <p:nvCxnSpPr>
              <p:cNvPr id="30" name="Düz Bağlayıcı 440">
                <a:extLst>
                  <a:ext uri="{FF2B5EF4-FFF2-40B4-BE49-F238E27FC236}">
                    <a16:creationId xmlns:a16="http://schemas.microsoft.com/office/drawing/2014/main" id="{CD0BF72F-7D79-2EFF-D732-F4F81AADD3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9024" y="1400851"/>
                <a:ext cx="0" cy="329464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Düz Bağlayıcı 440">
                <a:extLst>
                  <a:ext uri="{FF2B5EF4-FFF2-40B4-BE49-F238E27FC236}">
                    <a16:creationId xmlns:a16="http://schemas.microsoft.com/office/drawing/2014/main" id="{CB8B69F6-C7C0-0E5D-E8C2-D4FCAB9B2B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8325" y="1400851"/>
                <a:ext cx="0" cy="329464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Düz Bağlayıcı 440">
                <a:extLst>
                  <a:ext uri="{FF2B5EF4-FFF2-40B4-BE49-F238E27FC236}">
                    <a16:creationId xmlns:a16="http://schemas.microsoft.com/office/drawing/2014/main" id="{E30C6D59-A003-8BEB-DC16-B83E3B15CD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7625" y="1400851"/>
                <a:ext cx="0" cy="329464"/>
              </a:xfrm>
              <a:prstGeom prst="line">
                <a:avLst/>
              </a:prstGeom>
              <a:ln w="38100" cap="rnd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Düz Bağlayıcı 440">
                <a:extLst>
                  <a:ext uri="{FF2B5EF4-FFF2-40B4-BE49-F238E27FC236}">
                    <a16:creationId xmlns:a16="http://schemas.microsoft.com/office/drawing/2014/main" id="{9F82234F-61E7-F13E-F1A5-624F205CA0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1648434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7A315C4E-6364-726D-084E-12764864327D}"/>
                  </a:ext>
                </a:extLst>
              </p:cNvPr>
              <p:cNvSpPr/>
              <p:nvPr/>
            </p:nvSpPr>
            <p:spPr>
              <a:xfrm>
                <a:off x="1642929" y="1483702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04F1AB14-8063-4404-308C-4BC03D5192B0}"/>
                  </a:ext>
                </a:extLst>
              </p:cNvPr>
              <p:cNvSpPr/>
              <p:nvPr/>
            </p:nvSpPr>
            <p:spPr>
              <a:xfrm>
                <a:off x="2142228" y="1483702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cxnSp>
            <p:nvCxnSpPr>
              <p:cNvPr id="93" name="Düz Bağlayıcı 440">
                <a:extLst>
                  <a:ext uri="{FF2B5EF4-FFF2-40B4-BE49-F238E27FC236}">
                    <a16:creationId xmlns:a16="http://schemas.microsoft.com/office/drawing/2014/main" id="{D595C5B7-315C-F6C7-0BEF-9E34435CA8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7625" y="1400851"/>
                <a:ext cx="0" cy="329464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FF0BE2F0-4A98-B661-76B3-2A7140A3A2FF}"/>
                  </a:ext>
                </a:extLst>
              </p:cNvPr>
              <p:cNvSpPr/>
              <p:nvPr/>
            </p:nvSpPr>
            <p:spPr>
              <a:xfrm>
                <a:off x="2641528" y="1483702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cxnSp>
            <p:nvCxnSpPr>
              <p:cNvPr id="99" name="Düz Bağlayıcı 440">
                <a:extLst>
                  <a:ext uri="{FF2B5EF4-FFF2-40B4-BE49-F238E27FC236}">
                    <a16:creationId xmlns:a16="http://schemas.microsoft.com/office/drawing/2014/main" id="{F70A6A10-B2D8-3E12-D75C-F9B49EB40F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2532527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5143FAAF-FB2C-59C4-338D-0AAC568D48C5}"/>
                  </a:ext>
                </a:extLst>
              </p:cNvPr>
              <p:cNvSpPr/>
              <p:nvPr/>
            </p:nvSpPr>
            <p:spPr>
              <a:xfrm>
                <a:off x="1642929" y="2367794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346AEFBC-85F6-E0DC-4725-0527B6681340}"/>
                  </a:ext>
                </a:extLst>
              </p:cNvPr>
              <p:cNvSpPr/>
              <p:nvPr/>
            </p:nvSpPr>
            <p:spPr>
              <a:xfrm>
                <a:off x="2142228" y="2367794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D9F419CA-721C-30C3-27DF-CE2E37A4CE60}"/>
                  </a:ext>
                </a:extLst>
              </p:cNvPr>
              <p:cNvSpPr/>
              <p:nvPr/>
            </p:nvSpPr>
            <p:spPr>
              <a:xfrm>
                <a:off x="2641528" y="2367794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cxnSp>
            <p:nvCxnSpPr>
              <p:cNvPr id="103" name="Düz Bağlayıcı 440">
                <a:extLst>
                  <a:ext uri="{FF2B5EF4-FFF2-40B4-BE49-F238E27FC236}">
                    <a16:creationId xmlns:a16="http://schemas.microsoft.com/office/drawing/2014/main" id="{E2E3829D-A05E-63C6-2FA3-757EC19E5D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2974572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2E0CD65F-C8A8-4FC1-3DA4-579B971D7C1B}"/>
                  </a:ext>
                </a:extLst>
              </p:cNvPr>
              <p:cNvSpPr/>
              <p:nvPr/>
            </p:nvSpPr>
            <p:spPr>
              <a:xfrm>
                <a:off x="1642929" y="2809839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77E229F1-5BD4-837A-9BD9-DADDE5DCE12D}"/>
                  </a:ext>
                </a:extLst>
              </p:cNvPr>
              <p:cNvSpPr/>
              <p:nvPr/>
            </p:nvSpPr>
            <p:spPr>
              <a:xfrm>
                <a:off x="2142228" y="2809839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87334E9A-57E8-7880-4040-546DD56F64D3}"/>
                  </a:ext>
                </a:extLst>
              </p:cNvPr>
              <p:cNvSpPr/>
              <p:nvPr/>
            </p:nvSpPr>
            <p:spPr>
              <a:xfrm>
                <a:off x="2641528" y="2809839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07" name="Dikdörtgen 256">
                <a:extLst>
                  <a:ext uri="{FF2B5EF4-FFF2-40B4-BE49-F238E27FC236}">
                    <a16:creationId xmlns:a16="http://schemas.microsoft.com/office/drawing/2014/main" id="{14A08C4E-B9B7-D06C-8D15-026110CFF11D}"/>
                  </a:ext>
                </a:extLst>
              </p:cNvPr>
              <p:cNvSpPr/>
              <p:nvPr/>
            </p:nvSpPr>
            <p:spPr>
              <a:xfrm rot="5400000">
                <a:off x="280944" y="2199995"/>
                <a:ext cx="1890000" cy="332193"/>
              </a:xfrm>
              <a:prstGeom prst="roundRect">
                <a:avLst/>
              </a:prstGeom>
              <a:solidFill>
                <a:schemeClr val="accent5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6" name="Dikdörtgen 256">
              <a:extLst>
                <a:ext uri="{FF2B5EF4-FFF2-40B4-BE49-F238E27FC236}">
                  <a16:creationId xmlns:a16="http://schemas.microsoft.com/office/drawing/2014/main" id="{E6FFB805-00A0-466A-4B59-8D8F6D1CB9A9}"/>
                </a:ext>
              </a:extLst>
            </p:cNvPr>
            <p:cNvSpPr/>
            <p:nvPr/>
          </p:nvSpPr>
          <p:spPr>
            <a:xfrm>
              <a:off x="2164872" y="4626626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7" name="Dikdörtgen 256">
              <a:extLst>
                <a:ext uri="{FF2B5EF4-FFF2-40B4-BE49-F238E27FC236}">
                  <a16:creationId xmlns:a16="http://schemas.microsoft.com/office/drawing/2014/main" id="{85C9503A-567E-CCB1-36C3-DEECFA961B01}"/>
                </a:ext>
              </a:extLst>
            </p:cNvPr>
            <p:cNvSpPr/>
            <p:nvPr/>
          </p:nvSpPr>
          <p:spPr>
            <a:xfrm>
              <a:off x="2767936" y="4626626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8" name="Dikdörtgen 256">
              <a:extLst>
                <a:ext uri="{FF2B5EF4-FFF2-40B4-BE49-F238E27FC236}">
                  <a16:creationId xmlns:a16="http://schemas.microsoft.com/office/drawing/2014/main" id="{4EC219CD-2FFB-AABD-155B-368F16A54494}"/>
                </a:ext>
              </a:extLst>
            </p:cNvPr>
            <p:cNvSpPr/>
            <p:nvPr/>
          </p:nvSpPr>
          <p:spPr>
            <a:xfrm>
              <a:off x="1561808" y="4626626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sp>
        <p:nvSpPr>
          <p:cNvPr id="108" name="Dikdörtgen 256">
            <a:extLst>
              <a:ext uri="{FF2B5EF4-FFF2-40B4-BE49-F238E27FC236}">
                <a16:creationId xmlns:a16="http://schemas.microsoft.com/office/drawing/2014/main" id="{12A180DF-FDB9-E3D5-F134-9A13DE445482}"/>
              </a:ext>
            </a:extLst>
          </p:cNvPr>
          <p:cNvSpPr/>
          <p:nvPr/>
        </p:nvSpPr>
        <p:spPr>
          <a:xfrm>
            <a:off x="4088290" y="2469409"/>
            <a:ext cx="1358900" cy="732740"/>
          </a:xfrm>
          <a:prstGeom prst="roundRect">
            <a:avLst/>
          </a:prstGeom>
          <a:solidFill>
            <a:schemeClr val="accent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Row Decoder</a:t>
            </a:r>
          </a:p>
        </p:txBody>
      </p:sp>
      <p:sp>
        <p:nvSpPr>
          <p:cNvPr id="109" name="Arrow: Right 108">
            <a:extLst>
              <a:ext uri="{FF2B5EF4-FFF2-40B4-BE49-F238E27FC236}">
                <a16:creationId xmlns:a16="http://schemas.microsoft.com/office/drawing/2014/main" id="{867AB670-2FF8-1DFB-0953-583BC4BB52D4}"/>
              </a:ext>
            </a:extLst>
          </p:cNvPr>
          <p:cNvSpPr/>
          <p:nvPr/>
        </p:nvSpPr>
        <p:spPr>
          <a:xfrm>
            <a:off x="5529740" y="2657483"/>
            <a:ext cx="987750" cy="365215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10" name="Arrow: Right 109">
            <a:extLst>
              <a:ext uri="{FF2B5EF4-FFF2-40B4-BE49-F238E27FC236}">
                <a16:creationId xmlns:a16="http://schemas.microsoft.com/office/drawing/2014/main" id="{1682726C-41CA-55F8-75B5-601E1509A903}"/>
              </a:ext>
            </a:extLst>
          </p:cNvPr>
          <p:cNvSpPr/>
          <p:nvPr/>
        </p:nvSpPr>
        <p:spPr>
          <a:xfrm>
            <a:off x="2808462" y="2676853"/>
            <a:ext cx="1184578" cy="365215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B9D222A-EDB9-D5F8-C23B-5C931E514C5B}"/>
              </a:ext>
            </a:extLst>
          </p:cNvPr>
          <p:cNvSpPr txBox="1"/>
          <p:nvPr/>
        </p:nvSpPr>
        <p:spPr>
          <a:xfrm>
            <a:off x="2574416" y="2354008"/>
            <a:ext cx="153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Row Address</a:t>
            </a:r>
            <a:endParaRPr kumimoji="0" lang="en-CH" sz="1800" b="1" i="0" u="none" strike="noStrike" kern="1200" cap="none" spc="0" normalizeH="0" baseline="0" noProof="0" dirty="0">
              <a:ln>
                <a:noFill/>
              </a:ln>
              <a:solidFill>
                <a:srgbClr val="9F2936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E9A686E-2FD7-1292-CAE5-01841864B10D}"/>
              </a:ext>
            </a:extLst>
          </p:cNvPr>
          <p:cNvSpPr txBox="1"/>
          <p:nvPr/>
        </p:nvSpPr>
        <p:spPr>
          <a:xfrm>
            <a:off x="5258440" y="2320915"/>
            <a:ext cx="153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Wordline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4E8542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9DB7B29-9076-E0F7-2D81-27D4BC6CD72F}"/>
              </a:ext>
            </a:extLst>
          </p:cNvPr>
          <p:cNvGrpSpPr/>
          <p:nvPr/>
        </p:nvGrpSpPr>
        <p:grpSpPr>
          <a:xfrm>
            <a:off x="6688943" y="2672609"/>
            <a:ext cx="1761340" cy="336246"/>
            <a:chOff x="5648592" y="2443956"/>
            <a:chExt cx="954995" cy="179888"/>
          </a:xfrm>
        </p:grpSpPr>
        <p:cxnSp>
          <p:nvCxnSpPr>
            <p:cNvPr id="136" name="Düz Bağlayıcı 440">
              <a:extLst>
                <a:ext uri="{FF2B5EF4-FFF2-40B4-BE49-F238E27FC236}">
                  <a16:creationId xmlns:a16="http://schemas.microsoft.com/office/drawing/2014/main" id="{20CE5F60-2BA9-350C-757E-88EAC2C6A9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48592" y="2527106"/>
              <a:ext cx="954995" cy="6451"/>
            </a:xfrm>
            <a:prstGeom prst="line">
              <a:avLst/>
            </a:prstGeom>
            <a:ln w="38100" cap="rnd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868C1CD7-D1E6-24D4-C682-51E39DEF62BD}"/>
                </a:ext>
              </a:extLst>
            </p:cNvPr>
            <p:cNvSpPr/>
            <p:nvPr/>
          </p:nvSpPr>
          <p:spPr>
            <a:xfrm>
              <a:off x="5800140" y="2443956"/>
              <a:ext cx="180290" cy="17988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0432705B-ACBE-018F-85B6-84AF0D904385}"/>
                </a:ext>
              </a:extLst>
            </p:cNvPr>
            <p:cNvSpPr/>
            <p:nvPr/>
          </p:nvSpPr>
          <p:spPr>
            <a:xfrm>
              <a:off x="6071122" y="2443956"/>
              <a:ext cx="180290" cy="17988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75C62B4E-3FF0-508F-33A9-1D41A80D6A53}"/>
                </a:ext>
              </a:extLst>
            </p:cNvPr>
            <p:cNvSpPr/>
            <p:nvPr/>
          </p:nvSpPr>
          <p:spPr>
            <a:xfrm>
              <a:off x="6342105" y="2443956"/>
              <a:ext cx="180290" cy="17988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1D02177C-814C-5B14-3830-59EF563AE178}"/>
              </a:ext>
            </a:extLst>
          </p:cNvPr>
          <p:cNvSpPr txBox="1"/>
          <p:nvPr/>
        </p:nvSpPr>
        <p:spPr>
          <a:xfrm>
            <a:off x="408390" y="1748689"/>
            <a:ext cx="1765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DRAM Subarray</a:t>
            </a:r>
            <a:endParaRPr kumimoji="0" lang="en-C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55B3AFF-9C07-7888-0C9A-4786B1E0CD1A}"/>
              </a:ext>
            </a:extLst>
          </p:cNvPr>
          <p:cNvGrpSpPr/>
          <p:nvPr/>
        </p:nvGrpSpPr>
        <p:grpSpPr>
          <a:xfrm>
            <a:off x="906078" y="3509626"/>
            <a:ext cx="3435348" cy="2788811"/>
            <a:chOff x="906078" y="3408026"/>
            <a:chExt cx="3435348" cy="2788811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B73A2B65-1F94-2057-2B64-8E711972C6D7}"/>
                </a:ext>
              </a:extLst>
            </p:cNvPr>
            <p:cNvGrpSpPr/>
            <p:nvPr/>
          </p:nvGrpSpPr>
          <p:grpSpPr>
            <a:xfrm rot="5400000">
              <a:off x="2047628" y="2624566"/>
              <a:ext cx="180291" cy="2463391"/>
              <a:chOff x="1317428" y="3563092"/>
              <a:chExt cx="180291" cy="3025240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B5B67D5E-D72F-B4EA-B5B6-A5DA20B3890C}"/>
                  </a:ext>
                </a:extLst>
              </p:cNvPr>
              <p:cNvSpPr/>
              <p:nvPr/>
            </p:nvSpPr>
            <p:spPr>
              <a:xfrm>
                <a:off x="1317429" y="3563092"/>
                <a:ext cx="180290" cy="6050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4A3B42AD-EE1B-69EB-687E-E5F77FAF0D6F}"/>
                  </a:ext>
                </a:extLst>
              </p:cNvPr>
              <p:cNvSpPr/>
              <p:nvPr/>
            </p:nvSpPr>
            <p:spPr>
              <a:xfrm>
                <a:off x="1317429" y="4168140"/>
                <a:ext cx="180290" cy="6050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E3FCB59-6C59-3E79-7AFB-796C97A46195}"/>
                  </a:ext>
                </a:extLst>
              </p:cNvPr>
              <p:cNvSpPr/>
              <p:nvPr/>
            </p:nvSpPr>
            <p:spPr>
              <a:xfrm>
                <a:off x="1317428" y="4773188"/>
                <a:ext cx="180290" cy="6050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33C22FE9-D573-CD77-1449-A3094EDC62A2}"/>
                  </a:ext>
                </a:extLst>
              </p:cNvPr>
              <p:cNvSpPr/>
              <p:nvPr/>
            </p:nvSpPr>
            <p:spPr>
              <a:xfrm>
                <a:off x="1317428" y="5378236"/>
                <a:ext cx="180290" cy="6050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AA0197A3-040F-8637-F823-9FA1564BEF66}"/>
                  </a:ext>
                </a:extLst>
              </p:cNvPr>
              <p:cNvSpPr/>
              <p:nvPr/>
            </p:nvSpPr>
            <p:spPr>
              <a:xfrm>
                <a:off x="1317428" y="5983284"/>
                <a:ext cx="180290" cy="6050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cxnSp>
          <p:nvCxnSpPr>
            <p:cNvPr id="80" name="Connector: Elbow 79">
              <a:extLst>
                <a:ext uri="{FF2B5EF4-FFF2-40B4-BE49-F238E27FC236}">
                  <a16:creationId xmlns:a16="http://schemas.microsoft.com/office/drawing/2014/main" id="{E2BBDF1C-37E0-FC5C-A0B5-E567CE01E343}"/>
                </a:ext>
              </a:extLst>
            </p:cNvPr>
            <p:cNvCxnSpPr>
              <a:cxnSpLocks/>
              <a:stCxn id="76" idx="3"/>
            </p:cNvCxnSpPr>
            <p:nvPr/>
          </p:nvCxnSpPr>
          <p:spPr>
            <a:xfrm rot="16200000" flipH="1">
              <a:off x="953235" y="4145587"/>
              <a:ext cx="2250432" cy="1852068"/>
            </a:xfrm>
            <a:prstGeom prst="bentConnector3">
              <a:avLst>
                <a:gd name="adj1" fmla="val 100226"/>
              </a:avLst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AFC26EB-9CF2-3B51-BF6D-348405156DCB}"/>
                </a:ext>
              </a:extLst>
            </p:cNvPr>
            <p:cNvSpPr txBox="1"/>
            <p:nvPr/>
          </p:nvSpPr>
          <p:spPr>
            <a:xfrm>
              <a:off x="1127475" y="3408026"/>
              <a:ext cx="2124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F2936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Row Address (RA)</a:t>
              </a:r>
              <a:endPara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cxnSp>
          <p:nvCxnSpPr>
            <p:cNvPr id="114" name="Connector: Elbow 113">
              <a:extLst>
                <a:ext uri="{FF2B5EF4-FFF2-40B4-BE49-F238E27FC236}">
                  <a16:creationId xmlns:a16="http://schemas.microsoft.com/office/drawing/2014/main" id="{6B6F8551-5CF5-F56E-B9CA-B6F2B13B0179}"/>
                </a:ext>
              </a:extLst>
            </p:cNvPr>
            <p:cNvCxnSpPr>
              <a:cxnSpLocks/>
              <a:stCxn id="75" idx="3"/>
            </p:cNvCxnSpPr>
            <p:nvPr/>
          </p:nvCxnSpPr>
          <p:spPr>
            <a:xfrm rot="16200000" flipH="1">
              <a:off x="1656500" y="3935000"/>
              <a:ext cx="1678030" cy="1700840"/>
            </a:xfrm>
            <a:prstGeom prst="bentConnector2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ctor: Elbow 116">
              <a:extLst>
                <a:ext uri="{FF2B5EF4-FFF2-40B4-BE49-F238E27FC236}">
                  <a16:creationId xmlns:a16="http://schemas.microsoft.com/office/drawing/2014/main" id="{8897F8F4-FA3F-1B2E-FF7C-CE404B2C6502}"/>
                </a:ext>
              </a:extLst>
            </p:cNvPr>
            <p:cNvCxnSpPr>
              <a:cxnSpLocks/>
              <a:stCxn id="74" idx="3"/>
            </p:cNvCxnSpPr>
            <p:nvPr/>
          </p:nvCxnSpPr>
          <p:spPr>
            <a:xfrm rot="16200000" flipH="1">
              <a:off x="2319882" y="3764296"/>
              <a:ext cx="1161962" cy="1526180"/>
            </a:xfrm>
            <a:prstGeom prst="bentConnector2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ctor: Elbow 122">
              <a:extLst>
                <a:ext uri="{FF2B5EF4-FFF2-40B4-BE49-F238E27FC236}">
                  <a16:creationId xmlns:a16="http://schemas.microsoft.com/office/drawing/2014/main" id="{C398B8F1-74A8-C99A-255F-A9B18377A57E}"/>
                </a:ext>
              </a:extLst>
            </p:cNvPr>
            <p:cNvCxnSpPr>
              <a:cxnSpLocks/>
              <a:stCxn id="73" idx="3"/>
            </p:cNvCxnSpPr>
            <p:nvPr/>
          </p:nvCxnSpPr>
          <p:spPr>
            <a:xfrm rot="16200000" flipH="1">
              <a:off x="3038534" y="3538324"/>
              <a:ext cx="558116" cy="1374281"/>
            </a:xfrm>
            <a:prstGeom prst="bentConnector2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ctor: Elbow 128">
              <a:extLst>
                <a:ext uri="{FF2B5EF4-FFF2-40B4-BE49-F238E27FC236}">
                  <a16:creationId xmlns:a16="http://schemas.microsoft.com/office/drawing/2014/main" id="{37F7EDF3-9494-4802-7F06-21B20BAB9099}"/>
                </a:ext>
              </a:extLst>
            </p:cNvPr>
            <p:cNvCxnSpPr>
              <a:cxnSpLocks/>
              <a:stCxn id="72" idx="3"/>
            </p:cNvCxnSpPr>
            <p:nvPr/>
          </p:nvCxnSpPr>
          <p:spPr>
            <a:xfrm rot="16200000" flipH="1">
              <a:off x="3704387" y="3365149"/>
              <a:ext cx="55782" cy="1218297"/>
            </a:xfrm>
            <a:prstGeom prst="bentConnector4">
              <a:avLst>
                <a:gd name="adj1" fmla="val 98184"/>
                <a:gd name="adj2" fmla="val -51"/>
              </a:avLst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6B40A0C-013F-463C-7122-8A87721983A1}"/>
              </a:ext>
            </a:extLst>
          </p:cNvPr>
          <p:cNvGrpSpPr/>
          <p:nvPr/>
        </p:nvGrpSpPr>
        <p:grpSpPr>
          <a:xfrm>
            <a:off x="5132675" y="3455492"/>
            <a:ext cx="2871993" cy="1340882"/>
            <a:chOff x="5132675" y="3353892"/>
            <a:chExt cx="2871993" cy="1340882"/>
          </a:xfrm>
        </p:grpSpPr>
        <p:sp>
          <p:nvSpPr>
            <p:cNvPr id="216" name="Oval 215">
              <a:extLst>
                <a:ext uri="{FF2B5EF4-FFF2-40B4-BE49-F238E27FC236}">
                  <a16:creationId xmlns:a16="http://schemas.microsoft.com/office/drawing/2014/main" id="{F7EF8845-FDD7-B818-1468-BC5D27FFBA37}"/>
                </a:ext>
              </a:extLst>
            </p:cNvPr>
            <p:cNvSpPr/>
            <p:nvPr/>
          </p:nvSpPr>
          <p:spPr>
            <a:xfrm>
              <a:off x="6663786" y="3353892"/>
              <a:ext cx="1340882" cy="134088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58F6BB7C-4365-18EA-4F7F-1FD62660B276}"/>
                </a:ext>
              </a:extLst>
            </p:cNvPr>
            <p:cNvSpPr/>
            <p:nvPr/>
          </p:nvSpPr>
          <p:spPr>
            <a:xfrm>
              <a:off x="7191348" y="3592194"/>
              <a:ext cx="277640" cy="86427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rPr>
                <a:t>2x4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07C4523B-A7FA-6092-C0CD-6D9E5090717E}"/>
                </a:ext>
              </a:extLst>
            </p:cNvPr>
            <p:cNvCxnSpPr>
              <a:cxnSpLocks/>
            </p:cNvCxnSpPr>
            <p:nvPr/>
          </p:nvCxnSpPr>
          <p:spPr>
            <a:xfrm>
              <a:off x="6936173" y="3858891"/>
              <a:ext cx="25284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2B61D13C-4126-D40D-84D3-D5D8AAB1FB2E}"/>
                </a:ext>
              </a:extLst>
            </p:cNvPr>
            <p:cNvCxnSpPr>
              <a:cxnSpLocks/>
            </p:cNvCxnSpPr>
            <p:nvPr/>
          </p:nvCxnSpPr>
          <p:spPr>
            <a:xfrm>
              <a:off x="6936173" y="4185072"/>
              <a:ext cx="25284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5815AD8E-204F-7986-7F63-C791FC006050}"/>
                </a:ext>
              </a:extLst>
            </p:cNvPr>
            <p:cNvCxnSpPr>
              <a:cxnSpLocks/>
            </p:cNvCxnSpPr>
            <p:nvPr/>
          </p:nvCxnSpPr>
          <p:spPr>
            <a:xfrm>
              <a:off x="7468987" y="3720416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0ED37B0-15AD-D9ED-B01F-EA9EFCDD30C7}"/>
                </a:ext>
              </a:extLst>
            </p:cNvPr>
            <p:cNvCxnSpPr>
              <a:cxnSpLocks/>
            </p:cNvCxnSpPr>
            <p:nvPr/>
          </p:nvCxnSpPr>
          <p:spPr>
            <a:xfrm>
              <a:off x="7468987" y="4330016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8081CB8D-9DBB-02C1-B41E-7B42640BF8E2}"/>
                </a:ext>
              </a:extLst>
            </p:cNvPr>
            <p:cNvCxnSpPr>
              <a:cxnSpLocks/>
            </p:cNvCxnSpPr>
            <p:nvPr/>
          </p:nvCxnSpPr>
          <p:spPr>
            <a:xfrm>
              <a:off x="7468987" y="3923616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BEA0D116-F749-43CB-6364-6D5886F549A7}"/>
                </a:ext>
              </a:extLst>
            </p:cNvPr>
            <p:cNvCxnSpPr>
              <a:cxnSpLocks/>
            </p:cNvCxnSpPr>
            <p:nvPr/>
          </p:nvCxnSpPr>
          <p:spPr>
            <a:xfrm>
              <a:off x="7468987" y="4126816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Arrow Connector 192">
              <a:extLst>
                <a:ext uri="{FF2B5EF4-FFF2-40B4-BE49-F238E27FC236}">
                  <a16:creationId xmlns:a16="http://schemas.microsoft.com/office/drawing/2014/main" id="{4449B5CB-CB2B-B2D6-9305-8F154DD8F6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32675" y="3487293"/>
              <a:ext cx="1745393" cy="548535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4B52962C-869C-DB17-E610-70CBD6219B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32675" y="4035828"/>
              <a:ext cx="1763425" cy="531552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813657D-3C3D-E8EE-3BF5-1E452FE2C4AE}"/>
              </a:ext>
            </a:extLst>
          </p:cNvPr>
          <p:cNvGrpSpPr/>
          <p:nvPr/>
        </p:nvGrpSpPr>
        <p:grpSpPr>
          <a:xfrm>
            <a:off x="2773035" y="3498077"/>
            <a:ext cx="3915908" cy="3210730"/>
            <a:chOff x="2773035" y="3396477"/>
            <a:chExt cx="3915908" cy="321073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B211C89-8CF2-59B5-779B-C93EE8E03F62}"/>
                </a:ext>
              </a:extLst>
            </p:cNvPr>
            <p:cNvGrpSpPr/>
            <p:nvPr/>
          </p:nvGrpSpPr>
          <p:grpSpPr>
            <a:xfrm>
              <a:off x="2773035" y="3396477"/>
              <a:ext cx="3915908" cy="3210730"/>
              <a:chOff x="2689215" y="3260387"/>
              <a:chExt cx="3915908" cy="321073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F550AF4-1C9C-7D32-FED8-C2AD404518B9}"/>
                  </a:ext>
                </a:extLst>
              </p:cNvPr>
              <p:cNvGrpSpPr/>
              <p:nvPr/>
            </p:nvGrpSpPr>
            <p:grpSpPr>
              <a:xfrm>
                <a:off x="2689215" y="3260387"/>
                <a:ext cx="3915908" cy="3210730"/>
                <a:chOff x="2689215" y="3260387"/>
                <a:chExt cx="3915908" cy="3210730"/>
              </a:xfrm>
            </p:grpSpPr>
            <p:sp>
              <p:nvSpPr>
                <p:cNvPr id="23" name="Isosceles Triangle 22">
                  <a:extLst>
                    <a:ext uri="{FF2B5EF4-FFF2-40B4-BE49-F238E27FC236}">
                      <a16:creationId xmlns:a16="http://schemas.microsoft.com/office/drawing/2014/main" id="{94433E0F-4C3D-4F4C-B267-E52930195F03}"/>
                    </a:ext>
                  </a:extLst>
                </p:cNvPr>
                <p:cNvSpPr/>
                <p:nvPr/>
              </p:nvSpPr>
              <p:spPr>
                <a:xfrm>
                  <a:off x="2689215" y="3260387"/>
                  <a:ext cx="3915908" cy="3210730"/>
                </a:xfrm>
                <a:prstGeom prst="triangle">
                  <a:avLst/>
                </a:prstGeom>
                <a:solidFill>
                  <a:schemeClr val="accent5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ptos Display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21905596-BEAC-CAE4-A58A-B48CE54199C6}"/>
                    </a:ext>
                  </a:extLst>
                </p:cNvPr>
                <p:cNvCxnSpPr/>
                <p:nvPr/>
              </p:nvCxnSpPr>
              <p:spPr>
                <a:xfrm>
                  <a:off x="3049747" y="5883942"/>
                  <a:ext cx="320400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0E90AB28-7919-5841-4819-D6D4D2043873}"/>
                    </a:ext>
                  </a:extLst>
                </p:cNvPr>
                <p:cNvCxnSpPr/>
                <p:nvPr/>
              </p:nvCxnSpPr>
              <p:spPr>
                <a:xfrm>
                  <a:off x="3385345" y="5312008"/>
                  <a:ext cx="252000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B28A8266-EBEC-3B6A-6A11-072ACA87D914}"/>
                    </a:ext>
                  </a:extLst>
                </p:cNvPr>
                <p:cNvCxnSpPr/>
                <p:nvPr/>
              </p:nvCxnSpPr>
              <p:spPr>
                <a:xfrm>
                  <a:off x="3745390" y="4740074"/>
                  <a:ext cx="180000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3A473BCD-AD7D-09D3-7B7C-83BDD7920389}"/>
                    </a:ext>
                  </a:extLst>
                </p:cNvPr>
                <p:cNvCxnSpPr/>
                <p:nvPr/>
              </p:nvCxnSpPr>
              <p:spPr>
                <a:xfrm>
                  <a:off x="4091227" y="4168140"/>
                  <a:ext cx="111600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82149B6-47E6-7F78-4BF6-FD8D5C4C4363}"/>
                  </a:ext>
                </a:extLst>
              </p:cNvPr>
              <p:cNvSpPr txBox="1"/>
              <p:nvPr/>
            </p:nvSpPr>
            <p:spPr>
              <a:xfrm>
                <a:off x="4091140" y="3755646"/>
                <a:ext cx="1135540" cy="472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Stage 1</a:t>
                </a:r>
                <a:b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</a:b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Decoder </a:t>
                </a:r>
                <a:endPara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C45E0D6-D2A5-F994-841A-D44FA8741D05}"/>
                  </a:ext>
                </a:extLst>
              </p:cNvPr>
              <p:cNvSpPr txBox="1"/>
              <p:nvPr/>
            </p:nvSpPr>
            <p:spPr>
              <a:xfrm>
                <a:off x="3753822" y="4173472"/>
                <a:ext cx="17877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Stage 2</a:t>
                </a:r>
                <a:b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</a:b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 Decoder</a:t>
                </a:r>
                <a:endPara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B8FBCA-859C-5DF0-47CE-515808CE4C85}"/>
                </a:ext>
              </a:extLst>
            </p:cNvPr>
            <p:cNvSpPr txBox="1"/>
            <p:nvPr/>
          </p:nvSpPr>
          <p:spPr>
            <a:xfrm>
              <a:off x="3497164" y="4880496"/>
              <a:ext cx="2457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Stage 3</a:t>
              </a:r>
              <a:b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</a:b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Decoder</a:t>
              </a:r>
              <a:endPara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1F4F826-3091-4E1A-AD3A-96A06C2DD973}"/>
                </a:ext>
              </a:extLst>
            </p:cNvPr>
            <p:cNvSpPr txBox="1"/>
            <p:nvPr/>
          </p:nvSpPr>
          <p:spPr>
            <a:xfrm>
              <a:off x="3147069" y="5439195"/>
              <a:ext cx="31644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Stage 4</a:t>
              </a:r>
              <a:b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</a:b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Decoder</a:t>
              </a:r>
              <a:endPara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DD22491-2DFC-DCA1-6BB3-52754EA0B360}"/>
                </a:ext>
              </a:extLst>
            </p:cNvPr>
            <p:cNvSpPr txBox="1"/>
            <p:nvPr/>
          </p:nvSpPr>
          <p:spPr>
            <a:xfrm>
              <a:off x="2801318" y="6018537"/>
              <a:ext cx="3855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Stage 5</a:t>
              </a:r>
              <a:b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</a:b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Decoder</a:t>
              </a:r>
              <a:endPara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008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08" grpId="0" animBg="1"/>
      <p:bldP spid="109" grpId="0" animBg="1"/>
      <p:bldP spid="110" grpId="0" animBg="1"/>
      <p:bldP spid="111" grpId="0"/>
      <p:bldP spid="125" grpId="0"/>
      <p:bldP spid="2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31F0E3-862E-E76B-8A94-1826FBF1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 Decoder: A Tree Example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97E798-8174-EC68-80A3-3387BB033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We can visualize the hierarchical row decoder circuitry as a tree</a:t>
            </a: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EE98154-93A1-D9BC-331E-DEEE85BF68CC}"/>
              </a:ext>
            </a:extLst>
          </p:cNvPr>
          <p:cNvGrpSpPr/>
          <p:nvPr/>
        </p:nvGrpSpPr>
        <p:grpSpPr>
          <a:xfrm>
            <a:off x="1776449" y="1259615"/>
            <a:ext cx="5545674" cy="4112524"/>
            <a:chOff x="2176499" y="1282071"/>
            <a:chExt cx="5545674" cy="4112524"/>
          </a:xfrm>
        </p:grpSpPr>
        <p:sp>
          <p:nvSpPr>
            <p:cNvPr id="31" name="Metin kutusu 26">
              <a:extLst>
                <a:ext uri="{FF2B5EF4-FFF2-40B4-BE49-F238E27FC236}">
                  <a16:creationId xmlns:a16="http://schemas.microsoft.com/office/drawing/2014/main" id="{EA741662-A5F7-D413-732D-7DE46DA197B5}"/>
                </a:ext>
              </a:extLst>
            </p:cNvPr>
            <p:cNvSpPr txBox="1"/>
            <p:nvPr/>
          </p:nvSpPr>
          <p:spPr>
            <a:xfrm>
              <a:off x="4861779" y="1897360"/>
              <a:ext cx="2816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A</a:t>
              </a:r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047635D-B546-1DD6-AB8C-656ABF6D0FCC}"/>
                </a:ext>
              </a:extLst>
            </p:cNvPr>
            <p:cNvGrpSpPr/>
            <p:nvPr/>
          </p:nvGrpSpPr>
          <p:grpSpPr>
            <a:xfrm>
              <a:off x="2176499" y="1293336"/>
              <a:ext cx="3312990" cy="4101259"/>
              <a:chOff x="2176499" y="1188291"/>
              <a:chExt cx="3312990" cy="4101259"/>
            </a:xfrm>
          </p:grpSpPr>
          <p:cxnSp>
            <p:nvCxnSpPr>
              <p:cNvPr id="133" name="Düz Bağlayıcı 621">
                <a:extLst>
                  <a:ext uri="{FF2B5EF4-FFF2-40B4-BE49-F238E27FC236}">
                    <a16:creationId xmlns:a16="http://schemas.microsoft.com/office/drawing/2014/main" id="{DCBFA5F9-151C-5D8A-E93E-05DC3719322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4242107" y="2693706"/>
                <a:ext cx="92159" cy="1673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Düz Bağlayıcı 557">
                <a:extLst>
                  <a:ext uri="{FF2B5EF4-FFF2-40B4-BE49-F238E27FC236}">
                    <a16:creationId xmlns:a16="http://schemas.microsoft.com/office/drawing/2014/main" id="{C1E21E4A-A5BA-7462-60F6-B678698301E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0616" y="2977168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Düz Bağlayıcı 558">
                <a:extLst>
                  <a:ext uri="{FF2B5EF4-FFF2-40B4-BE49-F238E27FC236}">
                    <a16:creationId xmlns:a16="http://schemas.microsoft.com/office/drawing/2014/main" id="{B248E710-2C56-2398-246C-1ADCE951938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0789" y="2942960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Düz Bağlayıcı 10">
                <a:extLst>
                  <a:ext uri="{FF2B5EF4-FFF2-40B4-BE49-F238E27FC236}">
                    <a16:creationId xmlns:a16="http://schemas.microsoft.com/office/drawing/2014/main" id="{F3D4F2C8-D6DC-41CA-D4EA-7A3EE536D968}"/>
                  </a:ext>
                </a:extLst>
              </p:cNvPr>
              <p:cNvCxnSpPr>
                <a:cxnSpLocks/>
                <a:stCxn id="62" idx="4"/>
              </p:cNvCxnSpPr>
              <p:nvPr/>
            </p:nvCxnSpPr>
            <p:spPr>
              <a:xfrm>
                <a:off x="3213909" y="4329301"/>
                <a:ext cx="142549" cy="10255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Düz Bağlayıcı 11">
                <a:extLst>
                  <a:ext uri="{FF2B5EF4-FFF2-40B4-BE49-F238E27FC236}">
                    <a16:creationId xmlns:a16="http://schemas.microsoft.com/office/drawing/2014/main" id="{A73B2BD3-083C-4913-E2A0-508E252222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2" y="4300484"/>
                <a:ext cx="127046" cy="5364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Düz Bağlayıcı 12">
                <a:extLst>
                  <a:ext uri="{FF2B5EF4-FFF2-40B4-BE49-F238E27FC236}">
                    <a16:creationId xmlns:a16="http://schemas.microsoft.com/office/drawing/2014/main" id="{38326926-8C62-B055-3319-3DC319F968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3" y="4229151"/>
                <a:ext cx="138772" cy="12497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Düz Bağlayıcı 13">
                <a:extLst>
                  <a:ext uri="{FF2B5EF4-FFF2-40B4-BE49-F238E27FC236}">
                    <a16:creationId xmlns:a16="http://schemas.microsoft.com/office/drawing/2014/main" id="{3FE0C7E2-6F64-626F-4CDC-F7DC4014D7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1" y="4167060"/>
                <a:ext cx="127047" cy="18707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Düz Bağlayıcı 615">
                <a:extLst>
                  <a:ext uri="{FF2B5EF4-FFF2-40B4-BE49-F238E27FC236}">
                    <a16:creationId xmlns:a16="http://schemas.microsoft.com/office/drawing/2014/main" id="{1199D2D6-9CC9-57A1-5E5C-07EF99E6BE1C}"/>
                  </a:ext>
                </a:extLst>
              </p:cNvPr>
              <p:cNvCxnSpPr>
                <a:cxnSpLocks/>
                <a:stCxn id="74" idx="4"/>
              </p:cNvCxnSpPr>
              <p:nvPr/>
            </p:nvCxnSpPr>
            <p:spPr>
              <a:xfrm>
                <a:off x="4208234" y="4046218"/>
                <a:ext cx="208365" cy="7832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Düz Bağlayıcı 616">
                <a:extLst>
                  <a:ext uri="{FF2B5EF4-FFF2-40B4-BE49-F238E27FC236}">
                    <a16:creationId xmlns:a16="http://schemas.microsoft.com/office/drawing/2014/main" id="{A8E0CA26-68B3-7052-DE7F-DD1B7BDD5237}"/>
                  </a:ext>
                </a:extLst>
              </p:cNvPr>
              <p:cNvCxnSpPr>
                <a:cxnSpLocks/>
                <a:stCxn id="74" idx="4"/>
              </p:cNvCxnSpPr>
              <p:nvPr/>
            </p:nvCxnSpPr>
            <p:spPr>
              <a:xfrm flipV="1">
                <a:off x="4208234" y="4001804"/>
                <a:ext cx="172015" cy="4441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Düz Bağlayıcı 622">
                <a:extLst>
                  <a:ext uri="{FF2B5EF4-FFF2-40B4-BE49-F238E27FC236}">
                    <a16:creationId xmlns:a16="http://schemas.microsoft.com/office/drawing/2014/main" id="{6FD76EC9-FA9B-050D-4E50-0BD6A47EB09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238492" y="2588600"/>
                <a:ext cx="108721" cy="17663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Düz Bağlayıcı 560">
                <a:extLst>
                  <a:ext uri="{FF2B5EF4-FFF2-40B4-BE49-F238E27FC236}">
                    <a16:creationId xmlns:a16="http://schemas.microsoft.com/office/drawing/2014/main" id="{7B16E814-F80A-2A0C-29FE-F66C86C6DCE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46722" y="2370231"/>
                <a:ext cx="117491" cy="16992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Düz Bağlayıcı 561">
                <a:extLst>
                  <a:ext uri="{FF2B5EF4-FFF2-40B4-BE49-F238E27FC236}">
                    <a16:creationId xmlns:a16="http://schemas.microsoft.com/office/drawing/2014/main" id="{4B8C2B10-0301-9023-870D-31D14A40D35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2806" y="2324147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Düz Bağlayıcı 562">
                <a:extLst>
                  <a:ext uri="{FF2B5EF4-FFF2-40B4-BE49-F238E27FC236}">
                    <a16:creationId xmlns:a16="http://schemas.microsoft.com/office/drawing/2014/main" id="{C83E2FDA-D775-7F11-28F6-3263D283E97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2979" y="2289939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Düz Bağlayıcı 563">
                <a:extLst>
                  <a:ext uri="{FF2B5EF4-FFF2-40B4-BE49-F238E27FC236}">
                    <a16:creationId xmlns:a16="http://schemas.microsoft.com/office/drawing/2014/main" id="{18EF8E4E-3472-B7CD-BAFD-97784BF054A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47514" y="2250555"/>
                <a:ext cx="118884" cy="17289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Düz Bağlayıcı 589">
                <a:extLst>
                  <a:ext uri="{FF2B5EF4-FFF2-40B4-BE49-F238E27FC236}">
                    <a16:creationId xmlns:a16="http://schemas.microsoft.com/office/drawing/2014/main" id="{F5973315-236D-C01F-9F32-D5E93E5646C9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>
                <a:off x="3709137" y="4257549"/>
                <a:ext cx="132739" cy="648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Düz Bağlayıcı 592">
                <a:extLst>
                  <a:ext uri="{FF2B5EF4-FFF2-40B4-BE49-F238E27FC236}">
                    <a16:creationId xmlns:a16="http://schemas.microsoft.com/office/drawing/2014/main" id="{7B106B8E-D19B-2D8B-225F-502C431D3057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 flipV="1">
                <a:off x="3709137" y="4192301"/>
                <a:ext cx="124628" cy="6524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Düz Bağlayıcı 603">
                <a:extLst>
                  <a:ext uri="{FF2B5EF4-FFF2-40B4-BE49-F238E27FC236}">
                    <a16:creationId xmlns:a16="http://schemas.microsoft.com/office/drawing/2014/main" id="{4BF0CD10-0D36-652A-62A2-53C99E61A28C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>
                <a:off x="3709137" y="4257549"/>
                <a:ext cx="130961" cy="145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Düz Bağlayıcı 604">
                <a:extLst>
                  <a:ext uri="{FF2B5EF4-FFF2-40B4-BE49-F238E27FC236}">
                    <a16:creationId xmlns:a16="http://schemas.microsoft.com/office/drawing/2014/main" id="{14D9A096-2020-0880-5B49-875869D44F56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 flipV="1">
                <a:off x="3709137" y="4234172"/>
                <a:ext cx="122870" cy="2337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Düz Bağlayıcı 565">
                <a:extLst>
                  <a:ext uri="{FF2B5EF4-FFF2-40B4-BE49-F238E27FC236}">
                    <a16:creationId xmlns:a16="http://schemas.microsoft.com/office/drawing/2014/main" id="{8C36AD8D-C2F3-464D-9703-9DA5E39FE180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>
                <a:off x="3709137" y="2430235"/>
                <a:ext cx="132238" cy="7093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Düz Bağlayıcı 566">
                <a:extLst>
                  <a:ext uri="{FF2B5EF4-FFF2-40B4-BE49-F238E27FC236}">
                    <a16:creationId xmlns:a16="http://schemas.microsoft.com/office/drawing/2014/main" id="{AA4B5A87-BBB7-1D2C-9950-4D85F5DBBEE7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>
                <a:off x="3709137" y="2430235"/>
                <a:ext cx="125568" cy="1185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Düz Bağlayıcı 567">
                <a:extLst>
                  <a:ext uri="{FF2B5EF4-FFF2-40B4-BE49-F238E27FC236}">
                    <a16:creationId xmlns:a16="http://schemas.microsoft.com/office/drawing/2014/main" id="{A3695C4A-C233-F7A8-8F9E-577CF244FE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6371" y="2410289"/>
                <a:ext cx="119441" cy="2023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Düz Bağlayıcı 568">
                <a:extLst>
                  <a:ext uri="{FF2B5EF4-FFF2-40B4-BE49-F238E27FC236}">
                    <a16:creationId xmlns:a16="http://schemas.microsoft.com/office/drawing/2014/main" id="{45883F7B-7DFB-58A3-A6D6-EC5FAA0BAACC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 flipV="1">
                <a:off x="3709137" y="2364584"/>
                <a:ext cx="125568" cy="6565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Dikdörtgen 512">
                <a:extLst>
                  <a:ext uri="{FF2B5EF4-FFF2-40B4-BE49-F238E27FC236}">
                    <a16:creationId xmlns:a16="http://schemas.microsoft.com/office/drawing/2014/main" id="{E8DB3CA0-9F3E-0227-F8D7-987D75F75369}"/>
                  </a:ext>
                </a:extLst>
              </p:cNvPr>
              <p:cNvSpPr/>
              <p:nvPr/>
            </p:nvSpPr>
            <p:spPr>
              <a:xfrm rot="16200000">
                <a:off x="3082297" y="3152117"/>
                <a:ext cx="3892550" cy="38231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9" name="Dikdörtgen 511">
                <a:extLst>
                  <a:ext uri="{FF2B5EF4-FFF2-40B4-BE49-F238E27FC236}">
                    <a16:creationId xmlns:a16="http://schemas.microsoft.com/office/drawing/2014/main" id="{28327614-51A9-C666-9AFE-C965A7E915C8}"/>
                  </a:ext>
                </a:extLst>
              </p:cNvPr>
              <p:cNvSpPr/>
              <p:nvPr/>
            </p:nvSpPr>
            <p:spPr>
              <a:xfrm rot="16200000">
                <a:off x="2726878" y="3163274"/>
                <a:ext cx="3589317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0" name="Dikdörtgen 510">
                <a:extLst>
                  <a:ext uri="{FF2B5EF4-FFF2-40B4-BE49-F238E27FC236}">
                    <a16:creationId xmlns:a16="http://schemas.microsoft.com/office/drawing/2014/main" id="{B72FDB05-C9C2-DCA6-4AD5-AE991044B209}"/>
                  </a:ext>
                </a:extLst>
              </p:cNvPr>
              <p:cNvSpPr/>
              <p:nvPr/>
            </p:nvSpPr>
            <p:spPr>
              <a:xfrm rot="16200000">
                <a:off x="2424906" y="3163275"/>
                <a:ext cx="3201510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1" name="Dikdörtgen 509">
                <a:extLst>
                  <a:ext uri="{FF2B5EF4-FFF2-40B4-BE49-F238E27FC236}">
                    <a16:creationId xmlns:a16="http://schemas.microsoft.com/office/drawing/2014/main" id="{35A52F8E-F1BF-2C0F-70C8-70B65C02E655}"/>
                  </a:ext>
                </a:extLst>
              </p:cNvPr>
              <p:cNvSpPr/>
              <p:nvPr/>
            </p:nvSpPr>
            <p:spPr>
              <a:xfrm rot="16200000">
                <a:off x="2139153" y="3163275"/>
                <a:ext cx="2781264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2" name="Dikdörtgen 219">
                <a:extLst>
                  <a:ext uri="{FF2B5EF4-FFF2-40B4-BE49-F238E27FC236}">
                    <a16:creationId xmlns:a16="http://schemas.microsoft.com/office/drawing/2014/main" id="{DBA5CCEC-6668-1735-6C15-23A642136E88}"/>
                  </a:ext>
                </a:extLst>
              </p:cNvPr>
              <p:cNvSpPr/>
              <p:nvPr/>
            </p:nvSpPr>
            <p:spPr>
              <a:xfrm rot="16200000">
                <a:off x="1814601" y="3194975"/>
                <a:ext cx="2438616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53" name="Düz Bağlayıcı 82">
                <a:extLst>
                  <a:ext uri="{FF2B5EF4-FFF2-40B4-BE49-F238E27FC236}">
                    <a16:creationId xmlns:a16="http://schemas.microsoft.com/office/drawing/2014/main" id="{FA36A114-EC33-1A15-C70F-15A0EC3C8DD3}"/>
                  </a:ext>
                </a:extLst>
              </p:cNvPr>
              <p:cNvCxnSpPr>
                <a:stCxn id="62" idx="0"/>
                <a:endCxn id="58" idx="4"/>
              </p:cNvCxnSpPr>
              <p:nvPr/>
            </p:nvCxnSpPr>
            <p:spPr>
              <a:xfrm rot="16200000" flipV="1">
                <a:off x="2312011" y="3787403"/>
                <a:ext cx="91038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Düz Bağlayıcı 84">
                <a:extLst>
                  <a:ext uri="{FF2B5EF4-FFF2-40B4-BE49-F238E27FC236}">
                    <a16:creationId xmlns:a16="http://schemas.microsoft.com/office/drawing/2014/main" id="{FBD4A1E0-31B6-95C4-FD65-D2FC364A97F8}"/>
                  </a:ext>
                </a:extLst>
              </p:cNvPr>
              <p:cNvCxnSpPr>
                <a:stCxn id="58" idx="4"/>
                <a:endCxn id="59" idx="0"/>
              </p:cNvCxnSpPr>
              <p:nvPr/>
            </p:nvCxnSpPr>
            <p:spPr>
              <a:xfrm rot="16200000" flipH="1">
                <a:off x="2633124" y="3466289"/>
                <a:ext cx="268160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Düz Bağlayıcı 86">
                <a:extLst>
                  <a:ext uri="{FF2B5EF4-FFF2-40B4-BE49-F238E27FC236}">
                    <a16:creationId xmlns:a16="http://schemas.microsoft.com/office/drawing/2014/main" id="{B07435A6-37CA-BA5B-921B-2D648B6FF226}"/>
                  </a:ext>
                </a:extLst>
              </p:cNvPr>
              <p:cNvCxnSpPr>
                <a:stCxn id="58" idx="4"/>
                <a:endCxn id="60" idx="0"/>
              </p:cNvCxnSpPr>
              <p:nvPr/>
            </p:nvCxnSpPr>
            <p:spPr>
              <a:xfrm rot="16200000">
                <a:off x="2580171" y="3145176"/>
                <a:ext cx="37406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Düz Bağlayıcı 88">
                <a:extLst>
                  <a:ext uri="{FF2B5EF4-FFF2-40B4-BE49-F238E27FC236}">
                    <a16:creationId xmlns:a16="http://schemas.microsoft.com/office/drawing/2014/main" id="{B4D2D0B9-4874-8046-2820-6C72F90D6D14}"/>
                  </a:ext>
                </a:extLst>
              </p:cNvPr>
              <p:cNvCxnSpPr>
                <a:stCxn id="58" idx="4"/>
                <a:endCxn id="61" idx="0"/>
              </p:cNvCxnSpPr>
              <p:nvPr/>
            </p:nvCxnSpPr>
            <p:spPr>
              <a:xfrm rot="16200000">
                <a:off x="2259057" y="2824062"/>
                <a:ext cx="1016295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Düz Bağlayıcı 140">
                <a:extLst>
                  <a:ext uri="{FF2B5EF4-FFF2-40B4-BE49-F238E27FC236}">
                    <a16:creationId xmlns:a16="http://schemas.microsoft.com/office/drawing/2014/main" id="{D671F0ED-51D1-A675-0F86-341A2B6C86E4}"/>
                  </a:ext>
                </a:extLst>
              </p:cNvPr>
              <p:cNvCxnSpPr>
                <a:cxnSpLocks/>
                <a:stCxn id="60" idx="4"/>
                <a:endCxn id="69" idx="0"/>
              </p:cNvCxnSpPr>
              <p:nvPr/>
            </p:nvCxnSpPr>
            <p:spPr>
              <a:xfrm>
                <a:off x="3213909" y="3044847"/>
                <a:ext cx="144805" cy="38286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1DDAA4E2-9C4B-7C34-81DE-CBB42C9B051F}"/>
                  </a:ext>
                </a:extLst>
              </p:cNvPr>
              <p:cNvSpPr/>
              <p:nvPr/>
            </p:nvSpPr>
            <p:spPr>
              <a:xfrm rot="16200000">
                <a:off x="2176499" y="3166914"/>
                <a:ext cx="504000" cy="504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CCEAF81-9D87-5BF8-5414-D35E04692E78}"/>
                  </a:ext>
                </a:extLst>
              </p:cNvPr>
              <p:cNvSpPr/>
              <p:nvPr/>
            </p:nvSpPr>
            <p:spPr>
              <a:xfrm rot="16200000">
                <a:off x="2853909" y="350707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FF515DA-0345-251F-0A60-581CB5CE4361}"/>
                  </a:ext>
                </a:extLst>
              </p:cNvPr>
              <p:cNvSpPr/>
              <p:nvPr/>
            </p:nvSpPr>
            <p:spPr>
              <a:xfrm rot="16200000">
                <a:off x="2853909" y="286484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144D1CDE-C77F-5BEC-56E5-6D8FEEE1FE35}"/>
                  </a:ext>
                </a:extLst>
              </p:cNvPr>
              <p:cNvSpPr/>
              <p:nvPr/>
            </p:nvSpPr>
            <p:spPr>
              <a:xfrm rot="16200000">
                <a:off x="2853909" y="222261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79443ED-D62A-832D-B0BF-A209198B07C6}"/>
                  </a:ext>
                </a:extLst>
              </p:cNvPr>
              <p:cNvSpPr/>
              <p:nvPr/>
            </p:nvSpPr>
            <p:spPr>
              <a:xfrm rot="16200000">
                <a:off x="2853909" y="414930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63" name="Düz Bağlayıcı 164">
                <a:extLst>
                  <a:ext uri="{FF2B5EF4-FFF2-40B4-BE49-F238E27FC236}">
                    <a16:creationId xmlns:a16="http://schemas.microsoft.com/office/drawing/2014/main" id="{708936EB-EDE2-A2A0-020B-6D96D8A5E971}"/>
                  </a:ext>
                </a:extLst>
              </p:cNvPr>
              <p:cNvCxnSpPr>
                <a:cxnSpLocks/>
                <a:stCxn id="69" idx="4"/>
                <a:endCxn id="74" idx="0"/>
              </p:cNvCxnSpPr>
              <p:nvPr/>
            </p:nvCxnSpPr>
            <p:spPr>
              <a:xfrm>
                <a:off x="3718714" y="3427715"/>
                <a:ext cx="129520" cy="6185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Düz Bağlayıcı 258">
                <a:extLst>
                  <a:ext uri="{FF2B5EF4-FFF2-40B4-BE49-F238E27FC236}">
                    <a16:creationId xmlns:a16="http://schemas.microsoft.com/office/drawing/2014/main" id="{771EEC77-2604-3EF2-BDD5-4175ED755854}"/>
                  </a:ext>
                </a:extLst>
              </p:cNvPr>
              <p:cNvCxnSpPr>
                <a:cxnSpLocks/>
                <a:stCxn id="75" idx="4"/>
                <a:endCxn id="66" idx="0"/>
              </p:cNvCxnSpPr>
              <p:nvPr/>
            </p:nvCxnSpPr>
            <p:spPr>
              <a:xfrm>
                <a:off x="4208234" y="2736042"/>
                <a:ext cx="133017" cy="26606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Düz Bağlayıcı 259">
                <a:extLst>
                  <a:ext uri="{FF2B5EF4-FFF2-40B4-BE49-F238E27FC236}">
                    <a16:creationId xmlns:a16="http://schemas.microsoft.com/office/drawing/2014/main" id="{B0325535-4C06-E93E-2B25-1363797DBE8A}"/>
                  </a:ext>
                </a:extLst>
              </p:cNvPr>
              <p:cNvCxnSpPr>
                <a:cxnSpLocks/>
                <a:stCxn id="75" idx="4"/>
                <a:endCxn id="67" idx="0"/>
              </p:cNvCxnSpPr>
              <p:nvPr/>
            </p:nvCxnSpPr>
            <p:spPr>
              <a:xfrm flipV="1">
                <a:off x="4208234" y="2222618"/>
                <a:ext cx="133017" cy="51342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5B2464B4-58E8-CAB1-4DDD-0A1E753C248F}"/>
                  </a:ext>
                </a:extLst>
              </p:cNvPr>
              <p:cNvSpPr/>
              <p:nvPr/>
            </p:nvSpPr>
            <p:spPr>
              <a:xfrm rot="16200000">
                <a:off x="4341251" y="282210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D3485E69-2D2F-0C31-70F7-4E3EB8FB7664}"/>
                  </a:ext>
                </a:extLst>
              </p:cNvPr>
              <p:cNvSpPr/>
              <p:nvPr/>
            </p:nvSpPr>
            <p:spPr>
              <a:xfrm rot="16200000">
                <a:off x="4341251" y="20426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68" name="Düz Bağlayıcı 271">
                <a:extLst>
                  <a:ext uri="{FF2B5EF4-FFF2-40B4-BE49-F238E27FC236}">
                    <a16:creationId xmlns:a16="http://schemas.microsoft.com/office/drawing/2014/main" id="{CA161577-2286-6F04-97A4-A2B3B2E5CEAB}"/>
                  </a:ext>
                </a:extLst>
              </p:cNvPr>
              <p:cNvCxnSpPr>
                <a:cxnSpLocks/>
                <a:stCxn id="75" idx="0"/>
                <a:endCxn id="69" idx="4"/>
              </p:cNvCxnSpPr>
              <p:nvPr/>
            </p:nvCxnSpPr>
            <p:spPr>
              <a:xfrm flipH="1">
                <a:off x="3718714" y="2736042"/>
                <a:ext cx="129520" cy="69167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D5B29C79-443C-4F84-3F6E-9DE03B89AE71}"/>
                  </a:ext>
                </a:extLst>
              </p:cNvPr>
              <p:cNvSpPr/>
              <p:nvPr/>
            </p:nvSpPr>
            <p:spPr>
              <a:xfrm rot="16200000">
                <a:off x="3358714" y="324771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70" name="Düz Bağlayıcı 290">
                <a:extLst>
                  <a:ext uri="{FF2B5EF4-FFF2-40B4-BE49-F238E27FC236}">
                    <a16:creationId xmlns:a16="http://schemas.microsoft.com/office/drawing/2014/main" id="{644FC818-9F55-C49A-52C0-0D3D2753E9F5}"/>
                  </a:ext>
                </a:extLst>
              </p:cNvPr>
              <p:cNvCxnSpPr>
                <a:cxnSpLocks/>
                <a:stCxn id="74" idx="4"/>
                <a:endCxn id="72" idx="0"/>
              </p:cNvCxnSpPr>
              <p:nvPr/>
            </p:nvCxnSpPr>
            <p:spPr>
              <a:xfrm>
                <a:off x="4208234" y="4046218"/>
                <a:ext cx="133017" cy="51486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Düz Bağlayıcı 291">
                <a:extLst>
                  <a:ext uri="{FF2B5EF4-FFF2-40B4-BE49-F238E27FC236}">
                    <a16:creationId xmlns:a16="http://schemas.microsoft.com/office/drawing/2014/main" id="{1BF60977-DE0F-3AFC-817A-FC5A345AE149}"/>
                  </a:ext>
                </a:extLst>
              </p:cNvPr>
              <p:cNvCxnSpPr>
                <a:cxnSpLocks/>
                <a:stCxn id="74" idx="4"/>
                <a:endCxn id="73" idx="0"/>
              </p:cNvCxnSpPr>
              <p:nvPr/>
            </p:nvCxnSpPr>
            <p:spPr>
              <a:xfrm flipV="1">
                <a:off x="4208234" y="3781598"/>
                <a:ext cx="133017" cy="2646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1DD45C6B-ECC1-7327-1582-403C78C71F73}"/>
                  </a:ext>
                </a:extLst>
              </p:cNvPr>
              <p:cNvSpPr/>
              <p:nvPr/>
            </p:nvSpPr>
            <p:spPr>
              <a:xfrm rot="16200000">
                <a:off x="4341251" y="438108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ABE94511-3E1C-3BB4-1A6A-A5139218B311}"/>
                  </a:ext>
                </a:extLst>
              </p:cNvPr>
              <p:cNvSpPr/>
              <p:nvPr/>
            </p:nvSpPr>
            <p:spPr>
              <a:xfrm rot="16200000">
                <a:off x="4341251" y="360159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66D6F6FF-8960-229C-F9F7-BC58BD2DDEA4}"/>
                  </a:ext>
                </a:extLst>
              </p:cNvPr>
              <p:cNvSpPr/>
              <p:nvPr/>
            </p:nvSpPr>
            <p:spPr>
              <a:xfrm rot="16200000">
                <a:off x="3848234" y="38662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20D5DDE-46DB-F776-7F3D-5C9F3CE6278A}"/>
                  </a:ext>
                </a:extLst>
              </p:cNvPr>
              <p:cNvSpPr/>
              <p:nvPr/>
            </p:nvSpPr>
            <p:spPr>
              <a:xfrm rot="16200000">
                <a:off x="3848234" y="2556042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76" name="Düz Bağlayıcı 380">
                <a:extLst>
                  <a:ext uri="{FF2B5EF4-FFF2-40B4-BE49-F238E27FC236}">
                    <a16:creationId xmlns:a16="http://schemas.microsoft.com/office/drawing/2014/main" id="{510A2FCA-F488-DAD1-2342-DE7F503FBFAD}"/>
                  </a:ext>
                </a:extLst>
              </p:cNvPr>
              <p:cNvCxnSpPr>
                <a:cxnSpLocks/>
                <a:stCxn id="73" idx="4"/>
                <a:endCxn id="78" idx="0"/>
              </p:cNvCxnSpPr>
              <p:nvPr/>
            </p:nvCxnSpPr>
            <p:spPr>
              <a:xfrm>
                <a:off x="4701251" y="3781598"/>
                <a:ext cx="155866" cy="20805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Düz Bağlayıcı 381">
                <a:extLst>
                  <a:ext uri="{FF2B5EF4-FFF2-40B4-BE49-F238E27FC236}">
                    <a16:creationId xmlns:a16="http://schemas.microsoft.com/office/drawing/2014/main" id="{29C3B044-14C7-6AAC-E09E-1E70D0B85AD7}"/>
                  </a:ext>
                </a:extLst>
              </p:cNvPr>
              <p:cNvCxnSpPr>
                <a:cxnSpLocks/>
                <a:stCxn id="73" idx="4"/>
                <a:endCxn id="79" idx="0"/>
              </p:cNvCxnSpPr>
              <p:nvPr/>
            </p:nvCxnSpPr>
            <p:spPr>
              <a:xfrm flipV="1">
                <a:off x="4701251" y="3597331"/>
                <a:ext cx="155866" cy="18426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68E6CAC3-84D6-6AA3-9758-7F5F06218C96}"/>
                  </a:ext>
                </a:extLst>
              </p:cNvPr>
              <p:cNvSpPr/>
              <p:nvPr/>
            </p:nvSpPr>
            <p:spPr>
              <a:xfrm rot="16200000">
                <a:off x="4857117" y="380964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F1B31B4F-BC21-9D4A-E4BB-943AEDA73CC1}"/>
                  </a:ext>
                </a:extLst>
              </p:cNvPr>
              <p:cNvSpPr/>
              <p:nvPr/>
            </p:nvSpPr>
            <p:spPr>
              <a:xfrm rot="16200000">
                <a:off x="4857117" y="341733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80" name="Düz Bağlayıcı 385">
                <a:extLst>
                  <a:ext uri="{FF2B5EF4-FFF2-40B4-BE49-F238E27FC236}">
                    <a16:creationId xmlns:a16="http://schemas.microsoft.com/office/drawing/2014/main" id="{243EFAE4-56A9-250A-BE03-70D3E09EA60C}"/>
                  </a:ext>
                </a:extLst>
              </p:cNvPr>
              <p:cNvCxnSpPr>
                <a:cxnSpLocks/>
                <a:stCxn id="66" idx="4"/>
                <a:endCxn id="82" idx="0"/>
              </p:cNvCxnSpPr>
              <p:nvPr/>
            </p:nvCxnSpPr>
            <p:spPr>
              <a:xfrm>
                <a:off x="4701251" y="3002108"/>
                <a:ext cx="155866" cy="20290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Düz Bağlayıcı 386">
                <a:extLst>
                  <a:ext uri="{FF2B5EF4-FFF2-40B4-BE49-F238E27FC236}">
                    <a16:creationId xmlns:a16="http://schemas.microsoft.com/office/drawing/2014/main" id="{E3D39A83-ACC1-153C-5704-A793DA55E86E}"/>
                  </a:ext>
                </a:extLst>
              </p:cNvPr>
              <p:cNvCxnSpPr>
                <a:cxnSpLocks/>
                <a:stCxn id="66" idx="4"/>
                <a:endCxn id="83" idx="0"/>
              </p:cNvCxnSpPr>
              <p:nvPr/>
            </p:nvCxnSpPr>
            <p:spPr>
              <a:xfrm flipV="1">
                <a:off x="4701251" y="2812697"/>
                <a:ext cx="155866" cy="18941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F5D7B4A2-8873-A311-F866-EAB9AD42BAB8}"/>
                  </a:ext>
                </a:extLst>
              </p:cNvPr>
              <p:cNvSpPr/>
              <p:nvPr/>
            </p:nvSpPr>
            <p:spPr>
              <a:xfrm rot="16200000">
                <a:off x="4857117" y="302501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F57AC6B-032C-0460-354E-28A18F2C826B}"/>
                  </a:ext>
                </a:extLst>
              </p:cNvPr>
              <p:cNvSpPr/>
              <p:nvPr/>
            </p:nvSpPr>
            <p:spPr>
              <a:xfrm rot="16200000">
                <a:off x="4857117" y="263269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84" name="Düz Bağlayıcı 389">
                <a:extLst>
                  <a:ext uri="{FF2B5EF4-FFF2-40B4-BE49-F238E27FC236}">
                    <a16:creationId xmlns:a16="http://schemas.microsoft.com/office/drawing/2014/main" id="{9A08ADA3-9ED6-9EE3-8977-5BB4BD5D92E3}"/>
                  </a:ext>
                </a:extLst>
              </p:cNvPr>
              <p:cNvCxnSpPr>
                <a:cxnSpLocks/>
                <a:stCxn id="67" idx="4"/>
                <a:endCxn id="86" idx="0"/>
              </p:cNvCxnSpPr>
              <p:nvPr/>
            </p:nvCxnSpPr>
            <p:spPr>
              <a:xfrm>
                <a:off x="4701251" y="2222618"/>
                <a:ext cx="155866" cy="197762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Düz Bağlayıcı 390">
                <a:extLst>
                  <a:ext uri="{FF2B5EF4-FFF2-40B4-BE49-F238E27FC236}">
                    <a16:creationId xmlns:a16="http://schemas.microsoft.com/office/drawing/2014/main" id="{9B31FCF8-96C4-FB41-2DD6-C49CAAFA3757}"/>
                  </a:ext>
                </a:extLst>
              </p:cNvPr>
              <p:cNvCxnSpPr>
                <a:cxnSpLocks/>
                <a:stCxn id="67" idx="4"/>
                <a:endCxn id="87" idx="0"/>
              </p:cNvCxnSpPr>
              <p:nvPr/>
            </p:nvCxnSpPr>
            <p:spPr>
              <a:xfrm flipV="1">
                <a:off x="4701251" y="2028063"/>
                <a:ext cx="155866" cy="19455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F4D8B85-B147-8DB3-13DC-167442EC5903}"/>
                  </a:ext>
                </a:extLst>
              </p:cNvPr>
              <p:cNvSpPr/>
              <p:nvPr/>
            </p:nvSpPr>
            <p:spPr>
              <a:xfrm rot="16200000">
                <a:off x="4857117" y="2240380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C46BACC2-52DA-0E2C-5A12-853A6A962E0C}"/>
                  </a:ext>
                </a:extLst>
              </p:cNvPr>
              <p:cNvSpPr/>
              <p:nvPr/>
            </p:nvSpPr>
            <p:spPr>
              <a:xfrm rot="16200000">
                <a:off x="4857117" y="1848063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95" name="Düz Bağlayıcı 476">
                <a:extLst>
                  <a:ext uri="{FF2B5EF4-FFF2-40B4-BE49-F238E27FC236}">
                    <a16:creationId xmlns:a16="http://schemas.microsoft.com/office/drawing/2014/main" id="{2D9DADF6-C580-0C36-1C7B-AE67FE74BA19}"/>
                  </a:ext>
                </a:extLst>
              </p:cNvPr>
              <p:cNvCxnSpPr>
                <a:cxnSpLocks/>
                <a:endCxn id="97" idx="0"/>
              </p:cNvCxnSpPr>
              <p:nvPr/>
            </p:nvCxnSpPr>
            <p:spPr>
              <a:xfrm rot="16200000" flipH="1">
                <a:off x="4694013" y="4611181"/>
                <a:ext cx="197312" cy="12889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Düz Bağlayıcı 477">
                <a:extLst>
                  <a:ext uri="{FF2B5EF4-FFF2-40B4-BE49-F238E27FC236}">
                    <a16:creationId xmlns:a16="http://schemas.microsoft.com/office/drawing/2014/main" id="{85B97B98-0CB7-C4C5-6451-7F21CA480AB7}"/>
                  </a:ext>
                </a:extLst>
              </p:cNvPr>
              <p:cNvCxnSpPr>
                <a:cxnSpLocks/>
                <a:endCxn id="98" idx="0"/>
              </p:cNvCxnSpPr>
              <p:nvPr/>
            </p:nvCxnSpPr>
            <p:spPr>
              <a:xfrm flipV="1">
                <a:off x="4728222" y="4381965"/>
                <a:ext cx="128895" cy="19500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AA4BD9CF-96F3-46E3-F34D-64E114787960}"/>
                  </a:ext>
                </a:extLst>
              </p:cNvPr>
              <p:cNvSpPr/>
              <p:nvPr/>
            </p:nvSpPr>
            <p:spPr>
              <a:xfrm rot="16200000">
                <a:off x="4857117" y="459428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45A37DD7-F607-7040-1AB4-7B889DE7EEAA}"/>
                  </a:ext>
                </a:extLst>
              </p:cNvPr>
              <p:cNvSpPr/>
              <p:nvPr/>
            </p:nvSpPr>
            <p:spPr>
              <a:xfrm rot="16200000">
                <a:off x="4857117" y="420196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112" name="Düz Bağlayıcı 552">
                <a:extLst>
                  <a:ext uri="{FF2B5EF4-FFF2-40B4-BE49-F238E27FC236}">
                    <a16:creationId xmlns:a16="http://schemas.microsoft.com/office/drawing/2014/main" id="{DA9F0D46-D330-C475-402A-CB7C3921B1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6" y="3682277"/>
                <a:ext cx="130890" cy="778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Düz Bağlayıcı 553">
                <a:extLst>
                  <a:ext uri="{FF2B5EF4-FFF2-40B4-BE49-F238E27FC236}">
                    <a16:creationId xmlns:a16="http://schemas.microsoft.com/office/drawing/2014/main" id="{23C7B4AA-DEB7-5EB9-70D9-E048753570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7" y="3682278"/>
                <a:ext cx="130443" cy="2519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Düz Bağlayıcı 554">
                <a:extLst>
                  <a:ext uri="{FF2B5EF4-FFF2-40B4-BE49-F238E27FC236}">
                    <a16:creationId xmlns:a16="http://schemas.microsoft.com/office/drawing/2014/main" id="{26ED4ACB-C983-35E2-0E24-10054A904A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8" y="3667285"/>
                <a:ext cx="123132" cy="149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Düz Bağlayıcı 555">
                <a:extLst>
                  <a:ext uri="{FF2B5EF4-FFF2-40B4-BE49-F238E27FC236}">
                    <a16:creationId xmlns:a16="http://schemas.microsoft.com/office/drawing/2014/main" id="{99CCD870-211A-7615-4284-49B4765F3D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7" y="3592138"/>
                <a:ext cx="123133" cy="9014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Düz Bağlayıcı 559">
                <a:extLst>
                  <a:ext uri="{FF2B5EF4-FFF2-40B4-BE49-F238E27FC236}">
                    <a16:creationId xmlns:a16="http://schemas.microsoft.com/office/drawing/2014/main" id="{F4595177-0670-3B0E-C60F-E272DFB89D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8316" y="3049468"/>
                <a:ext cx="128164" cy="10934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Düz Bağlayıcı 597">
                <a:extLst>
                  <a:ext uri="{FF2B5EF4-FFF2-40B4-BE49-F238E27FC236}">
                    <a16:creationId xmlns:a16="http://schemas.microsoft.com/office/drawing/2014/main" id="{9CFF10EA-0884-59C4-6287-E96205630C45}"/>
                  </a:ext>
                </a:extLst>
              </p:cNvPr>
              <p:cNvCxnSpPr>
                <a:cxnSpLocks/>
                <a:stCxn id="69" idx="4"/>
              </p:cNvCxnSpPr>
              <p:nvPr/>
            </p:nvCxnSpPr>
            <p:spPr>
              <a:xfrm>
                <a:off x="3718714" y="3427715"/>
                <a:ext cx="125189" cy="2088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Düz Bağlayıcı 598">
                <a:extLst>
                  <a:ext uri="{FF2B5EF4-FFF2-40B4-BE49-F238E27FC236}">
                    <a16:creationId xmlns:a16="http://schemas.microsoft.com/office/drawing/2014/main" id="{BB2EEAA2-ADDA-634C-7CE9-AFC5078C3CE4}"/>
                  </a:ext>
                </a:extLst>
              </p:cNvPr>
              <p:cNvCxnSpPr>
                <a:cxnSpLocks/>
                <a:stCxn id="69" idx="4"/>
              </p:cNvCxnSpPr>
              <p:nvPr/>
            </p:nvCxnSpPr>
            <p:spPr>
              <a:xfrm flipV="1">
                <a:off x="3718714" y="3410695"/>
                <a:ext cx="117098" cy="170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38EBC78B-47E5-F73F-EC1A-02ECF5D64A23}"/>
                  </a:ext>
                </a:extLst>
              </p:cNvPr>
              <p:cNvSpPr/>
              <p:nvPr/>
            </p:nvSpPr>
            <p:spPr>
              <a:xfrm rot="16200000">
                <a:off x="3349137" y="225023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EDF96D35-48B8-4867-DE6A-582562FB7930}"/>
                  </a:ext>
                </a:extLst>
              </p:cNvPr>
              <p:cNvSpPr/>
              <p:nvPr/>
            </p:nvSpPr>
            <p:spPr>
              <a:xfrm rot="16200000">
                <a:off x="3349137" y="407754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23" name="Metin kutusu 605">
                <a:extLst>
                  <a:ext uri="{FF2B5EF4-FFF2-40B4-BE49-F238E27FC236}">
                    <a16:creationId xmlns:a16="http://schemas.microsoft.com/office/drawing/2014/main" id="{0EC56C12-7031-6EF5-E62A-EEBA55494CF9}"/>
                  </a:ext>
                </a:extLst>
              </p:cNvPr>
              <p:cNvSpPr txBox="1"/>
              <p:nvPr/>
            </p:nvSpPr>
            <p:spPr>
              <a:xfrm rot="16200000">
                <a:off x="3158986" y="356699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4" name="Metin kutusu 606">
                <a:extLst>
                  <a:ext uri="{FF2B5EF4-FFF2-40B4-BE49-F238E27FC236}">
                    <a16:creationId xmlns:a16="http://schemas.microsoft.com/office/drawing/2014/main" id="{4EFBA987-CBC8-95A5-BBE3-19EFD761E704}"/>
                  </a:ext>
                </a:extLst>
              </p:cNvPr>
              <p:cNvSpPr txBox="1"/>
              <p:nvPr/>
            </p:nvSpPr>
            <p:spPr>
              <a:xfrm rot="16200000">
                <a:off x="3158307" y="2670485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6" name="Metin kutusu 608">
                <a:extLst>
                  <a:ext uri="{FF2B5EF4-FFF2-40B4-BE49-F238E27FC236}">
                    <a16:creationId xmlns:a16="http://schemas.microsoft.com/office/drawing/2014/main" id="{F3C15A9F-21F6-0C9D-0839-B4929A5F42FD}"/>
                  </a:ext>
                </a:extLst>
              </p:cNvPr>
              <p:cNvSpPr txBox="1"/>
              <p:nvPr/>
            </p:nvSpPr>
            <p:spPr>
              <a:xfrm rot="16200000">
                <a:off x="3672408" y="428028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7" name="Metin kutusu 609">
                <a:extLst>
                  <a:ext uri="{FF2B5EF4-FFF2-40B4-BE49-F238E27FC236}">
                    <a16:creationId xmlns:a16="http://schemas.microsoft.com/office/drawing/2014/main" id="{3D871538-E327-1F6C-B052-E65327EFA154}"/>
                  </a:ext>
                </a:extLst>
              </p:cNvPr>
              <p:cNvSpPr txBox="1"/>
              <p:nvPr/>
            </p:nvSpPr>
            <p:spPr>
              <a:xfrm rot="16200000">
                <a:off x="3657774" y="3177306"/>
                <a:ext cx="645758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8" name="Metin kutusu 610">
                <a:extLst>
                  <a:ext uri="{FF2B5EF4-FFF2-40B4-BE49-F238E27FC236}">
                    <a16:creationId xmlns:a16="http://schemas.microsoft.com/office/drawing/2014/main" id="{97574E5A-DB7C-3F44-40EA-A851E70EBFAB}"/>
                  </a:ext>
                </a:extLst>
              </p:cNvPr>
              <p:cNvSpPr txBox="1"/>
              <p:nvPr/>
            </p:nvSpPr>
            <p:spPr>
              <a:xfrm rot="16200000">
                <a:off x="3678641" y="1834494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9" name="Metin kutusu 612">
                <a:extLst>
                  <a:ext uri="{FF2B5EF4-FFF2-40B4-BE49-F238E27FC236}">
                    <a16:creationId xmlns:a16="http://schemas.microsoft.com/office/drawing/2014/main" id="{7B96D93F-A4C1-D844-D00F-9AA23DCC8C52}"/>
                  </a:ext>
                </a:extLst>
              </p:cNvPr>
              <p:cNvSpPr txBox="1"/>
              <p:nvPr/>
            </p:nvSpPr>
            <p:spPr>
              <a:xfrm rot="16200000">
                <a:off x="4164120" y="390463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30" name="Metin kutusu 613">
                <a:extLst>
                  <a:ext uri="{FF2B5EF4-FFF2-40B4-BE49-F238E27FC236}">
                    <a16:creationId xmlns:a16="http://schemas.microsoft.com/office/drawing/2014/main" id="{4D152518-15E1-327E-2722-C8DF4D988BB4}"/>
                  </a:ext>
                </a:extLst>
              </p:cNvPr>
              <p:cNvSpPr txBox="1"/>
              <p:nvPr/>
            </p:nvSpPr>
            <p:spPr>
              <a:xfrm rot="16200000">
                <a:off x="4164120" y="311688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31" name="Metin kutusu 614">
                <a:extLst>
                  <a:ext uri="{FF2B5EF4-FFF2-40B4-BE49-F238E27FC236}">
                    <a16:creationId xmlns:a16="http://schemas.microsoft.com/office/drawing/2014/main" id="{3DA98C3C-A75C-1B9E-9822-9B9A57F366B4}"/>
                  </a:ext>
                </a:extLst>
              </p:cNvPr>
              <p:cNvSpPr txBox="1"/>
              <p:nvPr/>
            </p:nvSpPr>
            <p:spPr>
              <a:xfrm rot="16200000">
                <a:off x="4164120" y="2329136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cxnSp>
            <p:nvCxnSpPr>
              <p:cNvPr id="15" name="Düz Ok Bağlayıcısı 4">
                <a:extLst>
                  <a:ext uri="{FF2B5EF4-FFF2-40B4-BE49-F238E27FC236}">
                    <a16:creationId xmlns:a16="http://schemas.microsoft.com/office/drawing/2014/main" id="{8DBF87FA-E19B-412F-2EC9-8C86C90103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2" y="202806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Düz Ok Bağlayıcısı 7">
                <a:extLst>
                  <a:ext uri="{FF2B5EF4-FFF2-40B4-BE49-F238E27FC236}">
                    <a16:creationId xmlns:a16="http://schemas.microsoft.com/office/drawing/2014/main" id="{E5CE4695-E9CB-60E2-91F0-139299BB65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1" y="2413352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Düz Ok Bağlayıcısı 8">
                <a:extLst>
                  <a:ext uri="{FF2B5EF4-FFF2-40B4-BE49-F238E27FC236}">
                    <a16:creationId xmlns:a16="http://schemas.microsoft.com/office/drawing/2014/main" id="{046A940A-EC8C-E23E-357E-166DA3345E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2822108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Düz Ok Bağlayıcısı 9">
                <a:extLst>
                  <a:ext uri="{FF2B5EF4-FFF2-40B4-BE49-F238E27FC236}">
                    <a16:creationId xmlns:a16="http://schemas.microsoft.com/office/drawing/2014/main" id="{834B223E-F6F8-D5E1-7562-323BC55606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3248294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Düz Ok Bağlayıcısı 14">
                <a:extLst>
                  <a:ext uri="{FF2B5EF4-FFF2-40B4-BE49-F238E27FC236}">
                    <a16:creationId xmlns:a16="http://schemas.microsoft.com/office/drawing/2014/main" id="{7081E9A1-D80B-EBC9-C4EE-9A38FD2FFF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3631849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Düz Ok Bağlayıcısı 15">
                <a:extLst>
                  <a:ext uri="{FF2B5EF4-FFF2-40B4-BE49-F238E27FC236}">
                    <a16:creationId xmlns:a16="http://schemas.microsoft.com/office/drawing/2014/main" id="{A133C07B-10EF-A197-E3F3-AAC3CFCE78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4010405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Düz Ok Bağlayıcısı 16">
                <a:extLst>
                  <a:ext uri="{FF2B5EF4-FFF2-40B4-BE49-F238E27FC236}">
                    <a16:creationId xmlns:a16="http://schemas.microsoft.com/office/drawing/2014/main" id="{0ED5D0F1-E00A-444A-F939-8CE3C5FE5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38912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Düz Ok Bağlayıcısı 17">
                <a:extLst>
                  <a:ext uri="{FF2B5EF4-FFF2-40B4-BE49-F238E27FC236}">
                    <a16:creationId xmlns:a16="http://schemas.microsoft.com/office/drawing/2014/main" id="{A1097E28-D862-AEE5-AEF1-531A0FB7F7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774201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Metin kutusu 614">
                <a:extLst>
                  <a:ext uri="{FF2B5EF4-FFF2-40B4-BE49-F238E27FC236}">
                    <a16:creationId xmlns:a16="http://schemas.microsoft.com/office/drawing/2014/main" id="{834E463B-0255-15CD-0F89-60BEB5436AE6}"/>
                  </a:ext>
                </a:extLst>
              </p:cNvPr>
              <p:cNvSpPr txBox="1"/>
              <p:nvPr/>
            </p:nvSpPr>
            <p:spPr>
              <a:xfrm rot="16200000">
                <a:off x="4164120" y="1541385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8" name="Metin kutusu 614">
                <a:extLst>
                  <a:ext uri="{FF2B5EF4-FFF2-40B4-BE49-F238E27FC236}">
                    <a16:creationId xmlns:a16="http://schemas.microsoft.com/office/drawing/2014/main" id="{6AB7E31D-59C9-529F-EF03-DCA315D60885}"/>
                  </a:ext>
                </a:extLst>
              </p:cNvPr>
              <p:cNvSpPr txBox="1"/>
              <p:nvPr/>
            </p:nvSpPr>
            <p:spPr>
              <a:xfrm rot="16200000">
                <a:off x="4164120" y="4692389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5" name="Metin kutusu 614">
                <a:extLst>
                  <a:ext uri="{FF2B5EF4-FFF2-40B4-BE49-F238E27FC236}">
                    <a16:creationId xmlns:a16="http://schemas.microsoft.com/office/drawing/2014/main" id="{D3B13458-786A-28EB-3508-1ED14AF3667F}"/>
                  </a:ext>
                </a:extLst>
              </p:cNvPr>
              <p:cNvSpPr txBox="1"/>
              <p:nvPr/>
            </p:nvSpPr>
            <p:spPr>
              <a:xfrm rot="16200000">
                <a:off x="4663207" y="130563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" name="Metin kutusu 614">
                <a:extLst>
                  <a:ext uri="{FF2B5EF4-FFF2-40B4-BE49-F238E27FC236}">
                    <a16:creationId xmlns:a16="http://schemas.microsoft.com/office/drawing/2014/main" id="{E88566EF-E459-617C-4A6C-8206A7B93C1C}"/>
                  </a:ext>
                </a:extLst>
              </p:cNvPr>
              <p:cNvSpPr txBox="1"/>
              <p:nvPr/>
            </p:nvSpPr>
            <p:spPr>
              <a:xfrm rot="16200000">
                <a:off x="4663207" y="4799310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53" name="Metin kutusu 606">
                <a:extLst>
                  <a:ext uri="{FF2B5EF4-FFF2-40B4-BE49-F238E27FC236}">
                    <a16:creationId xmlns:a16="http://schemas.microsoft.com/office/drawing/2014/main" id="{53CEB93F-0F65-3810-49A3-4B8F0C18A050}"/>
                  </a:ext>
                </a:extLst>
              </p:cNvPr>
              <p:cNvSpPr txBox="1"/>
              <p:nvPr/>
            </p:nvSpPr>
            <p:spPr>
              <a:xfrm rot="16200000">
                <a:off x="3158307" y="1804825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54" name="Metin kutusu 606">
                <a:extLst>
                  <a:ext uri="{FF2B5EF4-FFF2-40B4-BE49-F238E27FC236}">
                    <a16:creationId xmlns:a16="http://schemas.microsoft.com/office/drawing/2014/main" id="{0EA23957-9F37-927F-BB5C-EEEB6FEC08F3}"/>
                  </a:ext>
                </a:extLst>
              </p:cNvPr>
              <p:cNvSpPr txBox="1"/>
              <p:nvPr/>
            </p:nvSpPr>
            <p:spPr>
              <a:xfrm rot="16200000">
                <a:off x="3170059" y="427354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</p:grpSp>
        <p:sp>
          <p:nvSpPr>
            <p:cNvPr id="199" name="Metin kutusu 26">
              <a:extLst>
                <a:ext uri="{FF2B5EF4-FFF2-40B4-BE49-F238E27FC236}">
                  <a16:creationId xmlns:a16="http://schemas.microsoft.com/office/drawing/2014/main" id="{1FFB1903-A6E5-824A-9DA0-CE45CE4FA24A}"/>
                </a:ext>
              </a:extLst>
            </p:cNvPr>
            <p:cNvSpPr txBox="1"/>
            <p:nvPr/>
          </p:nvSpPr>
          <p:spPr>
            <a:xfrm>
              <a:off x="4905423" y="4641177"/>
              <a:ext cx="2816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B</a:t>
              </a:r>
            </a:p>
          </p:txBody>
        </p:sp>
        <p:sp>
          <p:nvSpPr>
            <p:cNvPr id="169" name="Metin kutusu 614">
              <a:extLst>
                <a:ext uri="{FF2B5EF4-FFF2-40B4-BE49-F238E27FC236}">
                  <a16:creationId xmlns:a16="http://schemas.microsoft.com/office/drawing/2014/main" id="{EEEBC58A-C83D-A64A-D025-708ED0B99754}"/>
                </a:ext>
              </a:extLst>
            </p:cNvPr>
            <p:cNvSpPr txBox="1"/>
            <p:nvPr/>
          </p:nvSpPr>
          <p:spPr>
            <a:xfrm rot="16200000">
              <a:off x="5002807" y="1399417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  <p:sp>
          <p:nvSpPr>
            <p:cNvPr id="170" name="Metin kutusu 614">
              <a:extLst>
                <a:ext uri="{FF2B5EF4-FFF2-40B4-BE49-F238E27FC236}">
                  <a16:creationId xmlns:a16="http://schemas.microsoft.com/office/drawing/2014/main" id="{FF868B98-02EC-09ED-4842-1849E7515238}"/>
                </a:ext>
              </a:extLst>
            </p:cNvPr>
            <p:cNvSpPr txBox="1"/>
            <p:nvPr/>
          </p:nvSpPr>
          <p:spPr>
            <a:xfrm rot="16200000">
              <a:off x="4981029" y="4904355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</p:grpSp>
      <p:sp>
        <p:nvSpPr>
          <p:cNvPr id="4" name="Arrow: Right 3">
            <a:extLst>
              <a:ext uri="{FF2B5EF4-FFF2-40B4-BE49-F238E27FC236}">
                <a16:creationId xmlns:a16="http://schemas.microsoft.com/office/drawing/2014/main" id="{A39A2122-753C-A2ED-CEE5-95A6505D6FC8}"/>
              </a:ext>
            </a:extLst>
          </p:cNvPr>
          <p:cNvSpPr/>
          <p:nvPr/>
        </p:nvSpPr>
        <p:spPr>
          <a:xfrm rot="5400000">
            <a:off x="2284295" y="5000653"/>
            <a:ext cx="729991" cy="193115"/>
          </a:xfrm>
          <a:prstGeom prst="rightArrow">
            <a:avLst>
              <a:gd name="adj1" fmla="val 46970"/>
              <a:gd name="adj2" fmla="val 11015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5" name="Metin kutusu 26">
            <a:extLst>
              <a:ext uri="{FF2B5EF4-FFF2-40B4-BE49-F238E27FC236}">
                <a16:creationId xmlns:a16="http://schemas.microsoft.com/office/drawing/2014/main" id="{FC59CDD9-8D2B-C2D0-5367-F12B80B169FC}"/>
              </a:ext>
            </a:extLst>
          </p:cNvPr>
          <p:cNvSpPr txBox="1"/>
          <p:nvPr/>
        </p:nvSpPr>
        <p:spPr>
          <a:xfrm>
            <a:off x="1757188" y="5441167"/>
            <a:ext cx="178420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Stage 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Decoder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FD58820-4F08-9AFB-F367-E20738DE53EA}"/>
              </a:ext>
            </a:extLst>
          </p:cNvPr>
          <p:cNvSpPr/>
          <p:nvPr/>
        </p:nvSpPr>
        <p:spPr>
          <a:xfrm rot="5400000">
            <a:off x="4259969" y="5681697"/>
            <a:ext cx="729991" cy="193115"/>
          </a:xfrm>
          <a:prstGeom prst="rightArrow">
            <a:avLst>
              <a:gd name="adj1" fmla="val 46970"/>
              <a:gd name="adj2" fmla="val 11015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9" name="Metin kutusu 26">
            <a:extLst>
              <a:ext uri="{FF2B5EF4-FFF2-40B4-BE49-F238E27FC236}">
                <a16:creationId xmlns:a16="http://schemas.microsoft.com/office/drawing/2014/main" id="{6030F73E-2C41-2060-E3B0-2ADBC69BAF88}"/>
              </a:ext>
            </a:extLst>
          </p:cNvPr>
          <p:cNvSpPr txBox="1"/>
          <p:nvPr/>
        </p:nvSpPr>
        <p:spPr>
          <a:xfrm>
            <a:off x="3765269" y="6103481"/>
            <a:ext cx="178420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Stage 5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Decoder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28DF08E-8651-D39A-9C40-CE7DE3587458}"/>
              </a:ext>
            </a:extLst>
          </p:cNvPr>
          <p:cNvSpPr/>
          <p:nvPr/>
        </p:nvSpPr>
        <p:spPr>
          <a:xfrm rot="13640001">
            <a:off x="1956635" y="2062374"/>
            <a:ext cx="729991" cy="193115"/>
          </a:xfrm>
          <a:prstGeom prst="rightArrow">
            <a:avLst>
              <a:gd name="adj1" fmla="val 46970"/>
              <a:gd name="adj2" fmla="val 11015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23" name="Metin kutusu 26">
            <a:extLst>
              <a:ext uri="{FF2B5EF4-FFF2-40B4-BE49-F238E27FC236}">
                <a16:creationId xmlns:a16="http://schemas.microsoft.com/office/drawing/2014/main" id="{E6AB3878-0C60-61DC-4647-038F4CEDF1AA}"/>
              </a:ext>
            </a:extLst>
          </p:cNvPr>
          <p:cNvSpPr txBox="1"/>
          <p:nvPr/>
        </p:nvSpPr>
        <p:spPr>
          <a:xfrm>
            <a:off x="658400" y="1394542"/>
            <a:ext cx="178420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Decoder Output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E096547-D337-7DA8-B6A2-7E2CF5869C41}"/>
              </a:ext>
            </a:extLst>
          </p:cNvPr>
          <p:cNvGrpSpPr/>
          <p:nvPr/>
        </p:nvGrpSpPr>
        <p:grpSpPr>
          <a:xfrm>
            <a:off x="468879" y="5013927"/>
            <a:ext cx="1701175" cy="1340882"/>
            <a:chOff x="468879" y="5013927"/>
            <a:chExt cx="1701175" cy="1340882"/>
          </a:xfrm>
        </p:grpSpPr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73CD5FB-1E62-6212-EEFB-C2D4EC1A415A}"/>
                </a:ext>
              </a:extLst>
            </p:cNvPr>
            <p:cNvCxnSpPr>
              <a:cxnSpLocks/>
            </p:cNvCxnSpPr>
            <p:nvPr/>
          </p:nvCxnSpPr>
          <p:spPr>
            <a:xfrm>
              <a:off x="1504344" y="5145206"/>
              <a:ext cx="665710" cy="373720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23426F4-F54C-B3C4-5E26-E1EB8F69C509}"/>
                </a:ext>
              </a:extLst>
            </p:cNvPr>
            <p:cNvSpPr/>
            <p:nvPr/>
          </p:nvSpPr>
          <p:spPr>
            <a:xfrm>
              <a:off x="468879" y="5013927"/>
              <a:ext cx="1340882" cy="134088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277FD48-4DBF-894E-76B5-AD612820D8B4}"/>
                </a:ext>
              </a:extLst>
            </p:cNvPr>
            <p:cNvSpPr/>
            <p:nvPr/>
          </p:nvSpPr>
          <p:spPr>
            <a:xfrm>
              <a:off x="996441" y="5252229"/>
              <a:ext cx="277640" cy="86427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rPr>
                <a:t>2x4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ABD4030-6DBD-3988-CE64-771E8D29DB02}"/>
                </a:ext>
              </a:extLst>
            </p:cNvPr>
            <p:cNvCxnSpPr>
              <a:cxnSpLocks/>
            </p:cNvCxnSpPr>
            <p:nvPr/>
          </p:nvCxnSpPr>
          <p:spPr>
            <a:xfrm>
              <a:off x="741266" y="5518926"/>
              <a:ext cx="25284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0982014-8003-63E2-C1F8-98C1BF4F8EBF}"/>
                </a:ext>
              </a:extLst>
            </p:cNvPr>
            <p:cNvCxnSpPr>
              <a:cxnSpLocks/>
            </p:cNvCxnSpPr>
            <p:nvPr/>
          </p:nvCxnSpPr>
          <p:spPr>
            <a:xfrm>
              <a:off x="741266" y="5845107"/>
              <a:ext cx="25284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CCF6ACB-112E-1894-E01F-84102A39E2B0}"/>
                </a:ext>
              </a:extLst>
            </p:cNvPr>
            <p:cNvCxnSpPr>
              <a:cxnSpLocks/>
            </p:cNvCxnSpPr>
            <p:nvPr/>
          </p:nvCxnSpPr>
          <p:spPr>
            <a:xfrm>
              <a:off x="1274080" y="5380451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C6EC10F-4C4B-5FFC-41FA-27E576A1811E}"/>
                </a:ext>
              </a:extLst>
            </p:cNvPr>
            <p:cNvCxnSpPr>
              <a:cxnSpLocks/>
            </p:cNvCxnSpPr>
            <p:nvPr/>
          </p:nvCxnSpPr>
          <p:spPr>
            <a:xfrm>
              <a:off x="1274080" y="5990051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18BD75B9-7BB4-3F4F-6A4F-3BF068A9FEC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080" y="5583651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D432CF0-3E37-876D-41E4-A4DA3C7D7FDD}"/>
                </a:ext>
              </a:extLst>
            </p:cNvPr>
            <p:cNvCxnSpPr>
              <a:cxnSpLocks/>
            </p:cNvCxnSpPr>
            <p:nvPr/>
          </p:nvCxnSpPr>
          <p:spPr>
            <a:xfrm>
              <a:off x="1274080" y="5786851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BD50C641-63FE-D622-BD06-2F07E09BED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1304" y="6087532"/>
              <a:ext cx="682615" cy="226832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986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9" grpId="0"/>
      <p:bldP spid="10" grpId="0" animBg="1"/>
      <p:bldP spid="2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EE98154-93A1-D9BC-331E-DEEE85BF68CC}"/>
              </a:ext>
            </a:extLst>
          </p:cNvPr>
          <p:cNvGrpSpPr/>
          <p:nvPr/>
        </p:nvGrpSpPr>
        <p:grpSpPr>
          <a:xfrm>
            <a:off x="568757" y="2007493"/>
            <a:ext cx="5607766" cy="4106451"/>
            <a:chOff x="2176499" y="1306927"/>
            <a:chExt cx="5607766" cy="4106451"/>
          </a:xfrm>
        </p:grpSpPr>
        <p:sp>
          <p:nvSpPr>
            <p:cNvPr id="199" name="Metin kutusu 26">
              <a:extLst>
                <a:ext uri="{FF2B5EF4-FFF2-40B4-BE49-F238E27FC236}">
                  <a16:creationId xmlns:a16="http://schemas.microsoft.com/office/drawing/2014/main" id="{1FFB1903-A6E5-824A-9DA0-CE45CE4FA24A}"/>
                </a:ext>
              </a:extLst>
            </p:cNvPr>
            <p:cNvSpPr txBox="1"/>
            <p:nvPr/>
          </p:nvSpPr>
          <p:spPr>
            <a:xfrm>
              <a:off x="4967515" y="4630040"/>
              <a:ext cx="2816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 B</a:t>
              </a:r>
            </a:p>
          </p:txBody>
        </p:sp>
        <p:sp>
          <p:nvSpPr>
            <p:cNvPr id="31" name="Metin kutusu 26">
              <a:extLst>
                <a:ext uri="{FF2B5EF4-FFF2-40B4-BE49-F238E27FC236}">
                  <a16:creationId xmlns:a16="http://schemas.microsoft.com/office/drawing/2014/main" id="{EA741662-A5F7-D413-732D-7DE46DA197B5}"/>
                </a:ext>
              </a:extLst>
            </p:cNvPr>
            <p:cNvSpPr txBox="1"/>
            <p:nvPr/>
          </p:nvSpPr>
          <p:spPr>
            <a:xfrm>
              <a:off x="4918146" y="1897360"/>
              <a:ext cx="2816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 A</a:t>
              </a:r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047635D-B546-1DD6-AB8C-656ABF6D0FCC}"/>
                </a:ext>
              </a:extLst>
            </p:cNvPr>
            <p:cNvGrpSpPr/>
            <p:nvPr/>
          </p:nvGrpSpPr>
          <p:grpSpPr>
            <a:xfrm>
              <a:off x="2176499" y="1306927"/>
              <a:ext cx="3312990" cy="4097697"/>
              <a:chOff x="2176499" y="1201882"/>
              <a:chExt cx="3312990" cy="4097697"/>
            </a:xfrm>
          </p:grpSpPr>
          <p:cxnSp>
            <p:nvCxnSpPr>
              <p:cNvPr id="133" name="Düz Bağlayıcı 621">
                <a:extLst>
                  <a:ext uri="{FF2B5EF4-FFF2-40B4-BE49-F238E27FC236}">
                    <a16:creationId xmlns:a16="http://schemas.microsoft.com/office/drawing/2014/main" id="{DCBFA5F9-151C-5D8A-E93E-05DC3719322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4242107" y="2693706"/>
                <a:ext cx="92159" cy="1673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Düz Bağlayıcı 557">
                <a:extLst>
                  <a:ext uri="{FF2B5EF4-FFF2-40B4-BE49-F238E27FC236}">
                    <a16:creationId xmlns:a16="http://schemas.microsoft.com/office/drawing/2014/main" id="{C1E21E4A-A5BA-7462-60F6-B678698301E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0616" y="2977168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Düz Bağlayıcı 558">
                <a:extLst>
                  <a:ext uri="{FF2B5EF4-FFF2-40B4-BE49-F238E27FC236}">
                    <a16:creationId xmlns:a16="http://schemas.microsoft.com/office/drawing/2014/main" id="{B248E710-2C56-2398-246C-1ADCE951938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0789" y="2942960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Düz Bağlayıcı 10">
                <a:extLst>
                  <a:ext uri="{FF2B5EF4-FFF2-40B4-BE49-F238E27FC236}">
                    <a16:creationId xmlns:a16="http://schemas.microsoft.com/office/drawing/2014/main" id="{F3D4F2C8-D6DC-41CA-D4EA-7A3EE536D968}"/>
                  </a:ext>
                </a:extLst>
              </p:cNvPr>
              <p:cNvCxnSpPr>
                <a:cxnSpLocks/>
                <a:stCxn id="62" idx="4"/>
              </p:cNvCxnSpPr>
              <p:nvPr/>
            </p:nvCxnSpPr>
            <p:spPr>
              <a:xfrm>
                <a:off x="3213909" y="4329301"/>
                <a:ext cx="142549" cy="10255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Düz Bağlayıcı 11">
                <a:extLst>
                  <a:ext uri="{FF2B5EF4-FFF2-40B4-BE49-F238E27FC236}">
                    <a16:creationId xmlns:a16="http://schemas.microsoft.com/office/drawing/2014/main" id="{A73B2BD3-083C-4913-E2A0-508E252222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2" y="4300484"/>
                <a:ext cx="127046" cy="5364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Düz Bağlayıcı 12">
                <a:extLst>
                  <a:ext uri="{FF2B5EF4-FFF2-40B4-BE49-F238E27FC236}">
                    <a16:creationId xmlns:a16="http://schemas.microsoft.com/office/drawing/2014/main" id="{38326926-8C62-B055-3319-3DC319F968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3" y="4229151"/>
                <a:ext cx="138772" cy="12497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Düz Bağlayıcı 13">
                <a:extLst>
                  <a:ext uri="{FF2B5EF4-FFF2-40B4-BE49-F238E27FC236}">
                    <a16:creationId xmlns:a16="http://schemas.microsoft.com/office/drawing/2014/main" id="{3FE0C7E2-6F64-626F-4CDC-F7DC4014D7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1" y="4167060"/>
                <a:ext cx="127047" cy="18707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Düz Bağlayıcı 615">
                <a:extLst>
                  <a:ext uri="{FF2B5EF4-FFF2-40B4-BE49-F238E27FC236}">
                    <a16:creationId xmlns:a16="http://schemas.microsoft.com/office/drawing/2014/main" id="{1199D2D6-9CC9-57A1-5E5C-07EF99E6BE1C}"/>
                  </a:ext>
                </a:extLst>
              </p:cNvPr>
              <p:cNvCxnSpPr>
                <a:cxnSpLocks/>
                <a:stCxn id="74" idx="4"/>
              </p:cNvCxnSpPr>
              <p:nvPr/>
            </p:nvCxnSpPr>
            <p:spPr>
              <a:xfrm>
                <a:off x="4208234" y="4046218"/>
                <a:ext cx="208365" cy="7832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Düz Bağlayıcı 616">
                <a:extLst>
                  <a:ext uri="{FF2B5EF4-FFF2-40B4-BE49-F238E27FC236}">
                    <a16:creationId xmlns:a16="http://schemas.microsoft.com/office/drawing/2014/main" id="{A8E0CA26-68B3-7052-DE7F-DD1B7BDD5237}"/>
                  </a:ext>
                </a:extLst>
              </p:cNvPr>
              <p:cNvCxnSpPr>
                <a:cxnSpLocks/>
                <a:stCxn id="74" idx="4"/>
              </p:cNvCxnSpPr>
              <p:nvPr/>
            </p:nvCxnSpPr>
            <p:spPr>
              <a:xfrm flipV="1">
                <a:off x="4208234" y="4001804"/>
                <a:ext cx="172015" cy="4441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Düz Bağlayıcı 622">
                <a:extLst>
                  <a:ext uri="{FF2B5EF4-FFF2-40B4-BE49-F238E27FC236}">
                    <a16:creationId xmlns:a16="http://schemas.microsoft.com/office/drawing/2014/main" id="{6FD76EC9-FA9B-050D-4E50-0BD6A47EB09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238492" y="2588600"/>
                <a:ext cx="108721" cy="17663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Düz Bağlayıcı 560">
                <a:extLst>
                  <a:ext uri="{FF2B5EF4-FFF2-40B4-BE49-F238E27FC236}">
                    <a16:creationId xmlns:a16="http://schemas.microsoft.com/office/drawing/2014/main" id="{7B16E814-F80A-2A0C-29FE-F66C86C6DCE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46722" y="2370231"/>
                <a:ext cx="117491" cy="16992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Düz Bağlayıcı 561">
                <a:extLst>
                  <a:ext uri="{FF2B5EF4-FFF2-40B4-BE49-F238E27FC236}">
                    <a16:creationId xmlns:a16="http://schemas.microsoft.com/office/drawing/2014/main" id="{4B8C2B10-0301-9023-870D-31D14A40D35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2806" y="2324147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Düz Bağlayıcı 562">
                <a:extLst>
                  <a:ext uri="{FF2B5EF4-FFF2-40B4-BE49-F238E27FC236}">
                    <a16:creationId xmlns:a16="http://schemas.microsoft.com/office/drawing/2014/main" id="{C83E2FDA-D775-7F11-28F6-3263D283E97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2979" y="2289939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Düz Bağlayıcı 563">
                <a:extLst>
                  <a:ext uri="{FF2B5EF4-FFF2-40B4-BE49-F238E27FC236}">
                    <a16:creationId xmlns:a16="http://schemas.microsoft.com/office/drawing/2014/main" id="{18EF8E4E-3472-B7CD-BAFD-97784BF054A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47514" y="2250555"/>
                <a:ext cx="118884" cy="17289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Düz Bağlayıcı 589">
                <a:extLst>
                  <a:ext uri="{FF2B5EF4-FFF2-40B4-BE49-F238E27FC236}">
                    <a16:creationId xmlns:a16="http://schemas.microsoft.com/office/drawing/2014/main" id="{F5973315-236D-C01F-9F32-D5E93E5646C9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>
                <a:off x="3709137" y="4257549"/>
                <a:ext cx="132739" cy="648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Düz Bağlayıcı 592">
                <a:extLst>
                  <a:ext uri="{FF2B5EF4-FFF2-40B4-BE49-F238E27FC236}">
                    <a16:creationId xmlns:a16="http://schemas.microsoft.com/office/drawing/2014/main" id="{7B106B8E-D19B-2D8B-225F-502C431D3057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 flipV="1">
                <a:off x="3709137" y="4192301"/>
                <a:ext cx="124628" cy="6524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Düz Bağlayıcı 603">
                <a:extLst>
                  <a:ext uri="{FF2B5EF4-FFF2-40B4-BE49-F238E27FC236}">
                    <a16:creationId xmlns:a16="http://schemas.microsoft.com/office/drawing/2014/main" id="{4BF0CD10-0D36-652A-62A2-53C99E61A28C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>
                <a:off x="3709137" y="4257549"/>
                <a:ext cx="130961" cy="145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Düz Bağlayıcı 604">
                <a:extLst>
                  <a:ext uri="{FF2B5EF4-FFF2-40B4-BE49-F238E27FC236}">
                    <a16:creationId xmlns:a16="http://schemas.microsoft.com/office/drawing/2014/main" id="{14D9A096-2020-0880-5B49-875869D44F56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 flipV="1">
                <a:off x="3709137" y="4234172"/>
                <a:ext cx="122870" cy="2337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Düz Bağlayıcı 565">
                <a:extLst>
                  <a:ext uri="{FF2B5EF4-FFF2-40B4-BE49-F238E27FC236}">
                    <a16:creationId xmlns:a16="http://schemas.microsoft.com/office/drawing/2014/main" id="{8C36AD8D-C2F3-464D-9703-9DA5E39FE180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>
                <a:off x="3709137" y="2430235"/>
                <a:ext cx="132238" cy="7093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Düz Bağlayıcı 566">
                <a:extLst>
                  <a:ext uri="{FF2B5EF4-FFF2-40B4-BE49-F238E27FC236}">
                    <a16:creationId xmlns:a16="http://schemas.microsoft.com/office/drawing/2014/main" id="{AA4B5A87-BBB7-1D2C-9950-4D85F5DBBEE7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>
                <a:off x="3709137" y="2430235"/>
                <a:ext cx="125568" cy="1185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Düz Bağlayıcı 567">
                <a:extLst>
                  <a:ext uri="{FF2B5EF4-FFF2-40B4-BE49-F238E27FC236}">
                    <a16:creationId xmlns:a16="http://schemas.microsoft.com/office/drawing/2014/main" id="{A3695C4A-C233-F7A8-8F9E-577CF244FE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6371" y="2410289"/>
                <a:ext cx="119441" cy="2023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Düz Bağlayıcı 568">
                <a:extLst>
                  <a:ext uri="{FF2B5EF4-FFF2-40B4-BE49-F238E27FC236}">
                    <a16:creationId xmlns:a16="http://schemas.microsoft.com/office/drawing/2014/main" id="{45883F7B-7DFB-58A3-A6D6-EC5FAA0BAACC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 flipV="1">
                <a:off x="3709137" y="2364584"/>
                <a:ext cx="125568" cy="6565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Dikdörtgen 512">
                <a:extLst>
                  <a:ext uri="{FF2B5EF4-FFF2-40B4-BE49-F238E27FC236}">
                    <a16:creationId xmlns:a16="http://schemas.microsoft.com/office/drawing/2014/main" id="{E8DB3CA0-9F3E-0227-F8D7-987D75F75369}"/>
                  </a:ext>
                </a:extLst>
              </p:cNvPr>
              <p:cNvSpPr/>
              <p:nvPr/>
            </p:nvSpPr>
            <p:spPr>
              <a:xfrm rot="16200000">
                <a:off x="3082297" y="3152117"/>
                <a:ext cx="3892550" cy="38231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9" name="Dikdörtgen 511">
                <a:extLst>
                  <a:ext uri="{FF2B5EF4-FFF2-40B4-BE49-F238E27FC236}">
                    <a16:creationId xmlns:a16="http://schemas.microsoft.com/office/drawing/2014/main" id="{28327614-51A9-C666-9AFE-C965A7E915C8}"/>
                  </a:ext>
                </a:extLst>
              </p:cNvPr>
              <p:cNvSpPr/>
              <p:nvPr/>
            </p:nvSpPr>
            <p:spPr>
              <a:xfrm rot="16200000">
                <a:off x="2726878" y="3163274"/>
                <a:ext cx="3589317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0" name="Dikdörtgen 510">
                <a:extLst>
                  <a:ext uri="{FF2B5EF4-FFF2-40B4-BE49-F238E27FC236}">
                    <a16:creationId xmlns:a16="http://schemas.microsoft.com/office/drawing/2014/main" id="{B72FDB05-C9C2-DCA6-4AD5-AE991044B209}"/>
                  </a:ext>
                </a:extLst>
              </p:cNvPr>
              <p:cNvSpPr/>
              <p:nvPr/>
            </p:nvSpPr>
            <p:spPr>
              <a:xfrm rot="16200000">
                <a:off x="2424906" y="3163275"/>
                <a:ext cx="3201510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1" name="Dikdörtgen 509">
                <a:extLst>
                  <a:ext uri="{FF2B5EF4-FFF2-40B4-BE49-F238E27FC236}">
                    <a16:creationId xmlns:a16="http://schemas.microsoft.com/office/drawing/2014/main" id="{35A52F8E-F1BF-2C0F-70C8-70B65C02E655}"/>
                  </a:ext>
                </a:extLst>
              </p:cNvPr>
              <p:cNvSpPr/>
              <p:nvPr/>
            </p:nvSpPr>
            <p:spPr>
              <a:xfrm rot="16200000">
                <a:off x="2139153" y="3163275"/>
                <a:ext cx="2781264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2" name="Dikdörtgen 219">
                <a:extLst>
                  <a:ext uri="{FF2B5EF4-FFF2-40B4-BE49-F238E27FC236}">
                    <a16:creationId xmlns:a16="http://schemas.microsoft.com/office/drawing/2014/main" id="{DBA5CCEC-6668-1735-6C15-23A642136E88}"/>
                  </a:ext>
                </a:extLst>
              </p:cNvPr>
              <p:cNvSpPr/>
              <p:nvPr/>
            </p:nvSpPr>
            <p:spPr>
              <a:xfrm rot="16200000">
                <a:off x="1814601" y="3194975"/>
                <a:ext cx="2438616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53" name="Düz Bağlayıcı 82">
                <a:extLst>
                  <a:ext uri="{FF2B5EF4-FFF2-40B4-BE49-F238E27FC236}">
                    <a16:creationId xmlns:a16="http://schemas.microsoft.com/office/drawing/2014/main" id="{FA36A114-EC33-1A15-C70F-15A0EC3C8DD3}"/>
                  </a:ext>
                </a:extLst>
              </p:cNvPr>
              <p:cNvCxnSpPr>
                <a:stCxn id="62" idx="0"/>
                <a:endCxn id="58" idx="4"/>
              </p:cNvCxnSpPr>
              <p:nvPr/>
            </p:nvCxnSpPr>
            <p:spPr>
              <a:xfrm rot="16200000" flipV="1">
                <a:off x="2312011" y="3787403"/>
                <a:ext cx="91038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Düz Bağlayıcı 84">
                <a:extLst>
                  <a:ext uri="{FF2B5EF4-FFF2-40B4-BE49-F238E27FC236}">
                    <a16:creationId xmlns:a16="http://schemas.microsoft.com/office/drawing/2014/main" id="{FBD4A1E0-31B6-95C4-FD65-D2FC364A97F8}"/>
                  </a:ext>
                </a:extLst>
              </p:cNvPr>
              <p:cNvCxnSpPr>
                <a:stCxn id="58" idx="4"/>
                <a:endCxn id="59" idx="0"/>
              </p:cNvCxnSpPr>
              <p:nvPr/>
            </p:nvCxnSpPr>
            <p:spPr>
              <a:xfrm rot="16200000" flipH="1">
                <a:off x="2633124" y="3466289"/>
                <a:ext cx="268160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Düz Bağlayıcı 86">
                <a:extLst>
                  <a:ext uri="{FF2B5EF4-FFF2-40B4-BE49-F238E27FC236}">
                    <a16:creationId xmlns:a16="http://schemas.microsoft.com/office/drawing/2014/main" id="{B07435A6-37CA-BA5B-921B-2D648B6FF226}"/>
                  </a:ext>
                </a:extLst>
              </p:cNvPr>
              <p:cNvCxnSpPr>
                <a:stCxn id="58" idx="4"/>
                <a:endCxn id="60" idx="0"/>
              </p:cNvCxnSpPr>
              <p:nvPr/>
            </p:nvCxnSpPr>
            <p:spPr>
              <a:xfrm rot="16200000">
                <a:off x="2580171" y="3145176"/>
                <a:ext cx="37406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Düz Bağlayıcı 88">
                <a:extLst>
                  <a:ext uri="{FF2B5EF4-FFF2-40B4-BE49-F238E27FC236}">
                    <a16:creationId xmlns:a16="http://schemas.microsoft.com/office/drawing/2014/main" id="{B4D2D0B9-4874-8046-2820-6C72F90D6D14}"/>
                  </a:ext>
                </a:extLst>
              </p:cNvPr>
              <p:cNvCxnSpPr>
                <a:stCxn id="58" idx="4"/>
                <a:endCxn id="61" idx="0"/>
              </p:cNvCxnSpPr>
              <p:nvPr/>
            </p:nvCxnSpPr>
            <p:spPr>
              <a:xfrm rot="16200000">
                <a:off x="2259057" y="2824062"/>
                <a:ext cx="1016295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Düz Bağlayıcı 140">
                <a:extLst>
                  <a:ext uri="{FF2B5EF4-FFF2-40B4-BE49-F238E27FC236}">
                    <a16:creationId xmlns:a16="http://schemas.microsoft.com/office/drawing/2014/main" id="{D671F0ED-51D1-A675-0F86-341A2B6C86E4}"/>
                  </a:ext>
                </a:extLst>
              </p:cNvPr>
              <p:cNvCxnSpPr>
                <a:cxnSpLocks/>
                <a:stCxn id="60" idx="4"/>
                <a:endCxn id="69" idx="0"/>
              </p:cNvCxnSpPr>
              <p:nvPr/>
            </p:nvCxnSpPr>
            <p:spPr>
              <a:xfrm>
                <a:off x="3213909" y="3044847"/>
                <a:ext cx="144805" cy="38286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1DDAA4E2-9C4B-7C34-81DE-CBB42C9B051F}"/>
                  </a:ext>
                </a:extLst>
              </p:cNvPr>
              <p:cNvSpPr/>
              <p:nvPr/>
            </p:nvSpPr>
            <p:spPr>
              <a:xfrm rot="16200000">
                <a:off x="2176499" y="3166914"/>
                <a:ext cx="504000" cy="504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CCEAF81-9D87-5BF8-5414-D35E04692E78}"/>
                  </a:ext>
                </a:extLst>
              </p:cNvPr>
              <p:cNvSpPr/>
              <p:nvPr/>
            </p:nvSpPr>
            <p:spPr>
              <a:xfrm rot="16200000">
                <a:off x="2853909" y="350707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FF515DA-0345-251F-0A60-581CB5CE4361}"/>
                  </a:ext>
                </a:extLst>
              </p:cNvPr>
              <p:cNvSpPr/>
              <p:nvPr/>
            </p:nvSpPr>
            <p:spPr>
              <a:xfrm rot="16200000">
                <a:off x="2853909" y="286484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144D1CDE-C77F-5BEC-56E5-6D8FEEE1FE35}"/>
                  </a:ext>
                </a:extLst>
              </p:cNvPr>
              <p:cNvSpPr/>
              <p:nvPr/>
            </p:nvSpPr>
            <p:spPr>
              <a:xfrm rot="16200000">
                <a:off x="2853909" y="222261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79443ED-D62A-832D-B0BF-A209198B07C6}"/>
                  </a:ext>
                </a:extLst>
              </p:cNvPr>
              <p:cNvSpPr/>
              <p:nvPr/>
            </p:nvSpPr>
            <p:spPr>
              <a:xfrm rot="16200000">
                <a:off x="2853909" y="414930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63" name="Düz Bağlayıcı 164">
                <a:extLst>
                  <a:ext uri="{FF2B5EF4-FFF2-40B4-BE49-F238E27FC236}">
                    <a16:creationId xmlns:a16="http://schemas.microsoft.com/office/drawing/2014/main" id="{708936EB-EDE2-A2A0-020B-6D96D8A5E971}"/>
                  </a:ext>
                </a:extLst>
              </p:cNvPr>
              <p:cNvCxnSpPr>
                <a:cxnSpLocks/>
                <a:stCxn id="69" idx="4"/>
                <a:endCxn id="74" idx="0"/>
              </p:cNvCxnSpPr>
              <p:nvPr/>
            </p:nvCxnSpPr>
            <p:spPr>
              <a:xfrm>
                <a:off x="3718714" y="3427715"/>
                <a:ext cx="129520" cy="6185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Düz Bağlayıcı 258">
                <a:extLst>
                  <a:ext uri="{FF2B5EF4-FFF2-40B4-BE49-F238E27FC236}">
                    <a16:creationId xmlns:a16="http://schemas.microsoft.com/office/drawing/2014/main" id="{771EEC77-2604-3EF2-BDD5-4175ED755854}"/>
                  </a:ext>
                </a:extLst>
              </p:cNvPr>
              <p:cNvCxnSpPr>
                <a:cxnSpLocks/>
                <a:stCxn id="75" idx="4"/>
                <a:endCxn id="66" idx="0"/>
              </p:cNvCxnSpPr>
              <p:nvPr/>
            </p:nvCxnSpPr>
            <p:spPr>
              <a:xfrm>
                <a:off x="4208234" y="2736042"/>
                <a:ext cx="133017" cy="26606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Düz Bağlayıcı 259">
                <a:extLst>
                  <a:ext uri="{FF2B5EF4-FFF2-40B4-BE49-F238E27FC236}">
                    <a16:creationId xmlns:a16="http://schemas.microsoft.com/office/drawing/2014/main" id="{B0325535-4C06-E93E-2B25-1363797DBE8A}"/>
                  </a:ext>
                </a:extLst>
              </p:cNvPr>
              <p:cNvCxnSpPr>
                <a:cxnSpLocks/>
                <a:stCxn id="75" idx="4"/>
                <a:endCxn id="67" idx="0"/>
              </p:cNvCxnSpPr>
              <p:nvPr/>
            </p:nvCxnSpPr>
            <p:spPr>
              <a:xfrm flipV="1">
                <a:off x="4208234" y="2222618"/>
                <a:ext cx="133017" cy="51342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5B2464B4-58E8-CAB1-4DDD-0A1E753C248F}"/>
                  </a:ext>
                </a:extLst>
              </p:cNvPr>
              <p:cNvSpPr/>
              <p:nvPr/>
            </p:nvSpPr>
            <p:spPr>
              <a:xfrm rot="16200000">
                <a:off x="4341251" y="282210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D3485E69-2D2F-0C31-70F7-4E3EB8FB7664}"/>
                  </a:ext>
                </a:extLst>
              </p:cNvPr>
              <p:cNvSpPr/>
              <p:nvPr/>
            </p:nvSpPr>
            <p:spPr>
              <a:xfrm rot="16200000">
                <a:off x="4341251" y="20426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68" name="Düz Bağlayıcı 271">
                <a:extLst>
                  <a:ext uri="{FF2B5EF4-FFF2-40B4-BE49-F238E27FC236}">
                    <a16:creationId xmlns:a16="http://schemas.microsoft.com/office/drawing/2014/main" id="{CA161577-2286-6F04-97A4-A2B3B2E5CEAB}"/>
                  </a:ext>
                </a:extLst>
              </p:cNvPr>
              <p:cNvCxnSpPr>
                <a:cxnSpLocks/>
                <a:stCxn id="75" idx="0"/>
                <a:endCxn id="69" idx="4"/>
              </p:cNvCxnSpPr>
              <p:nvPr/>
            </p:nvCxnSpPr>
            <p:spPr>
              <a:xfrm flipH="1">
                <a:off x="3718714" y="2736042"/>
                <a:ext cx="129520" cy="69167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D5B29C79-443C-4F84-3F6E-9DE03B89AE71}"/>
                  </a:ext>
                </a:extLst>
              </p:cNvPr>
              <p:cNvSpPr/>
              <p:nvPr/>
            </p:nvSpPr>
            <p:spPr>
              <a:xfrm rot="16200000">
                <a:off x="3358714" y="324771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70" name="Düz Bağlayıcı 290">
                <a:extLst>
                  <a:ext uri="{FF2B5EF4-FFF2-40B4-BE49-F238E27FC236}">
                    <a16:creationId xmlns:a16="http://schemas.microsoft.com/office/drawing/2014/main" id="{644FC818-9F55-C49A-52C0-0D3D2753E9F5}"/>
                  </a:ext>
                </a:extLst>
              </p:cNvPr>
              <p:cNvCxnSpPr>
                <a:cxnSpLocks/>
                <a:stCxn id="74" idx="4"/>
                <a:endCxn id="72" idx="0"/>
              </p:cNvCxnSpPr>
              <p:nvPr/>
            </p:nvCxnSpPr>
            <p:spPr>
              <a:xfrm>
                <a:off x="4208234" y="4046218"/>
                <a:ext cx="133017" cy="51486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Düz Bağlayıcı 291">
                <a:extLst>
                  <a:ext uri="{FF2B5EF4-FFF2-40B4-BE49-F238E27FC236}">
                    <a16:creationId xmlns:a16="http://schemas.microsoft.com/office/drawing/2014/main" id="{1BF60977-DE0F-3AFC-817A-FC5A345AE149}"/>
                  </a:ext>
                </a:extLst>
              </p:cNvPr>
              <p:cNvCxnSpPr>
                <a:cxnSpLocks/>
                <a:stCxn id="74" idx="4"/>
                <a:endCxn id="73" idx="0"/>
              </p:cNvCxnSpPr>
              <p:nvPr/>
            </p:nvCxnSpPr>
            <p:spPr>
              <a:xfrm flipV="1">
                <a:off x="4208234" y="3781598"/>
                <a:ext cx="133017" cy="2646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1DD45C6B-ECC1-7327-1582-403C78C71F73}"/>
                  </a:ext>
                </a:extLst>
              </p:cNvPr>
              <p:cNvSpPr/>
              <p:nvPr/>
            </p:nvSpPr>
            <p:spPr>
              <a:xfrm rot="16200000">
                <a:off x="4341251" y="438108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ABE94511-3E1C-3BB4-1A6A-A5139218B311}"/>
                  </a:ext>
                </a:extLst>
              </p:cNvPr>
              <p:cNvSpPr/>
              <p:nvPr/>
            </p:nvSpPr>
            <p:spPr>
              <a:xfrm rot="16200000">
                <a:off x="4341251" y="360159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66D6F6FF-8960-229C-F9F7-BC58BD2DDEA4}"/>
                  </a:ext>
                </a:extLst>
              </p:cNvPr>
              <p:cNvSpPr/>
              <p:nvPr/>
            </p:nvSpPr>
            <p:spPr>
              <a:xfrm rot="16200000">
                <a:off x="3848234" y="38662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20D5DDE-46DB-F776-7F3D-5C9F3CE6278A}"/>
                  </a:ext>
                </a:extLst>
              </p:cNvPr>
              <p:cNvSpPr/>
              <p:nvPr/>
            </p:nvSpPr>
            <p:spPr>
              <a:xfrm rot="16200000">
                <a:off x="3848234" y="2556042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76" name="Düz Bağlayıcı 380">
                <a:extLst>
                  <a:ext uri="{FF2B5EF4-FFF2-40B4-BE49-F238E27FC236}">
                    <a16:creationId xmlns:a16="http://schemas.microsoft.com/office/drawing/2014/main" id="{510A2FCA-F488-DAD1-2342-DE7F503FBFAD}"/>
                  </a:ext>
                </a:extLst>
              </p:cNvPr>
              <p:cNvCxnSpPr>
                <a:cxnSpLocks/>
                <a:stCxn id="73" idx="4"/>
                <a:endCxn id="78" idx="0"/>
              </p:cNvCxnSpPr>
              <p:nvPr/>
            </p:nvCxnSpPr>
            <p:spPr>
              <a:xfrm>
                <a:off x="4701251" y="3781598"/>
                <a:ext cx="155866" cy="20805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Düz Bağlayıcı 381">
                <a:extLst>
                  <a:ext uri="{FF2B5EF4-FFF2-40B4-BE49-F238E27FC236}">
                    <a16:creationId xmlns:a16="http://schemas.microsoft.com/office/drawing/2014/main" id="{29C3B044-14C7-6AAC-E09E-1E70D0B85AD7}"/>
                  </a:ext>
                </a:extLst>
              </p:cNvPr>
              <p:cNvCxnSpPr>
                <a:cxnSpLocks/>
                <a:stCxn id="73" idx="4"/>
                <a:endCxn id="79" idx="0"/>
              </p:cNvCxnSpPr>
              <p:nvPr/>
            </p:nvCxnSpPr>
            <p:spPr>
              <a:xfrm flipV="1">
                <a:off x="4701251" y="3597331"/>
                <a:ext cx="155866" cy="18426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68E6CAC3-84D6-6AA3-9758-7F5F06218C96}"/>
                  </a:ext>
                </a:extLst>
              </p:cNvPr>
              <p:cNvSpPr/>
              <p:nvPr/>
            </p:nvSpPr>
            <p:spPr>
              <a:xfrm rot="16200000">
                <a:off x="4857117" y="380964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F1B31B4F-BC21-9D4A-E4BB-943AEDA73CC1}"/>
                  </a:ext>
                </a:extLst>
              </p:cNvPr>
              <p:cNvSpPr/>
              <p:nvPr/>
            </p:nvSpPr>
            <p:spPr>
              <a:xfrm rot="16200000">
                <a:off x="4857117" y="341733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80" name="Düz Bağlayıcı 385">
                <a:extLst>
                  <a:ext uri="{FF2B5EF4-FFF2-40B4-BE49-F238E27FC236}">
                    <a16:creationId xmlns:a16="http://schemas.microsoft.com/office/drawing/2014/main" id="{243EFAE4-56A9-250A-BE03-70D3E09EA60C}"/>
                  </a:ext>
                </a:extLst>
              </p:cNvPr>
              <p:cNvCxnSpPr>
                <a:cxnSpLocks/>
                <a:stCxn id="66" idx="4"/>
                <a:endCxn id="82" idx="0"/>
              </p:cNvCxnSpPr>
              <p:nvPr/>
            </p:nvCxnSpPr>
            <p:spPr>
              <a:xfrm>
                <a:off x="4701251" y="3002108"/>
                <a:ext cx="155866" cy="20290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Düz Bağlayıcı 386">
                <a:extLst>
                  <a:ext uri="{FF2B5EF4-FFF2-40B4-BE49-F238E27FC236}">
                    <a16:creationId xmlns:a16="http://schemas.microsoft.com/office/drawing/2014/main" id="{E3D39A83-ACC1-153C-5704-A793DA55E86E}"/>
                  </a:ext>
                </a:extLst>
              </p:cNvPr>
              <p:cNvCxnSpPr>
                <a:cxnSpLocks/>
                <a:stCxn id="66" idx="4"/>
                <a:endCxn id="83" idx="0"/>
              </p:cNvCxnSpPr>
              <p:nvPr/>
            </p:nvCxnSpPr>
            <p:spPr>
              <a:xfrm flipV="1">
                <a:off x="4701251" y="2812697"/>
                <a:ext cx="155866" cy="18941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F5D7B4A2-8873-A311-F866-EAB9AD42BAB8}"/>
                  </a:ext>
                </a:extLst>
              </p:cNvPr>
              <p:cNvSpPr/>
              <p:nvPr/>
            </p:nvSpPr>
            <p:spPr>
              <a:xfrm rot="16200000">
                <a:off x="4857117" y="302501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F57AC6B-032C-0460-354E-28A18F2C826B}"/>
                  </a:ext>
                </a:extLst>
              </p:cNvPr>
              <p:cNvSpPr/>
              <p:nvPr/>
            </p:nvSpPr>
            <p:spPr>
              <a:xfrm rot="16200000">
                <a:off x="4857117" y="263269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84" name="Düz Bağlayıcı 389">
                <a:extLst>
                  <a:ext uri="{FF2B5EF4-FFF2-40B4-BE49-F238E27FC236}">
                    <a16:creationId xmlns:a16="http://schemas.microsoft.com/office/drawing/2014/main" id="{9A08ADA3-9ED6-9EE3-8977-5BB4BD5D92E3}"/>
                  </a:ext>
                </a:extLst>
              </p:cNvPr>
              <p:cNvCxnSpPr>
                <a:cxnSpLocks/>
                <a:stCxn id="67" idx="4"/>
                <a:endCxn id="86" idx="0"/>
              </p:cNvCxnSpPr>
              <p:nvPr/>
            </p:nvCxnSpPr>
            <p:spPr>
              <a:xfrm>
                <a:off x="4701251" y="2222618"/>
                <a:ext cx="155866" cy="197762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Düz Bağlayıcı 390">
                <a:extLst>
                  <a:ext uri="{FF2B5EF4-FFF2-40B4-BE49-F238E27FC236}">
                    <a16:creationId xmlns:a16="http://schemas.microsoft.com/office/drawing/2014/main" id="{9B31FCF8-96C4-FB41-2DD6-C49CAAFA3757}"/>
                  </a:ext>
                </a:extLst>
              </p:cNvPr>
              <p:cNvCxnSpPr>
                <a:cxnSpLocks/>
                <a:stCxn id="67" idx="4"/>
                <a:endCxn id="87" idx="0"/>
              </p:cNvCxnSpPr>
              <p:nvPr/>
            </p:nvCxnSpPr>
            <p:spPr>
              <a:xfrm flipV="1">
                <a:off x="4701251" y="2028063"/>
                <a:ext cx="155866" cy="19455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F4D8B85-B147-8DB3-13DC-167442EC5903}"/>
                  </a:ext>
                </a:extLst>
              </p:cNvPr>
              <p:cNvSpPr/>
              <p:nvPr/>
            </p:nvSpPr>
            <p:spPr>
              <a:xfrm rot="16200000">
                <a:off x="4857117" y="2240380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C46BACC2-52DA-0E2C-5A12-853A6A962E0C}"/>
                  </a:ext>
                </a:extLst>
              </p:cNvPr>
              <p:cNvSpPr/>
              <p:nvPr/>
            </p:nvSpPr>
            <p:spPr>
              <a:xfrm rot="16200000">
                <a:off x="4857117" y="1848063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95" name="Düz Bağlayıcı 476">
                <a:extLst>
                  <a:ext uri="{FF2B5EF4-FFF2-40B4-BE49-F238E27FC236}">
                    <a16:creationId xmlns:a16="http://schemas.microsoft.com/office/drawing/2014/main" id="{2D9DADF6-C580-0C36-1C7B-AE67FE74BA19}"/>
                  </a:ext>
                </a:extLst>
              </p:cNvPr>
              <p:cNvCxnSpPr>
                <a:cxnSpLocks/>
                <a:endCxn id="97" idx="0"/>
              </p:cNvCxnSpPr>
              <p:nvPr/>
            </p:nvCxnSpPr>
            <p:spPr>
              <a:xfrm rot="16200000" flipH="1">
                <a:off x="4694013" y="4611181"/>
                <a:ext cx="197312" cy="12889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Düz Bağlayıcı 477">
                <a:extLst>
                  <a:ext uri="{FF2B5EF4-FFF2-40B4-BE49-F238E27FC236}">
                    <a16:creationId xmlns:a16="http://schemas.microsoft.com/office/drawing/2014/main" id="{85B97B98-0CB7-C4C5-6451-7F21CA480AB7}"/>
                  </a:ext>
                </a:extLst>
              </p:cNvPr>
              <p:cNvCxnSpPr>
                <a:cxnSpLocks/>
                <a:endCxn id="98" idx="0"/>
              </p:cNvCxnSpPr>
              <p:nvPr/>
            </p:nvCxnSpPr>
            <p:spPr>
              <a:xfrm flipV="1">
                <a:off x="4728222" y="4381965"/>
                <a:ext cx="128895" cy="19500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AA4BD9CF-96F3-46E3-F34D-64E114787960}"/>
                  </a:ext>
                </a:extLst>
              </p:cNvPr>
              <p:cNvSpPr/>
              <p:nvPr/>
            </p:nvSpPr>
            <p:spPr>
              <a:xfrm rot="16200000">
                <a:off x="4857117" y="459428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45A37DD7-F607-7040-1AB4-7B889DE7EEAA}"/>
                  </a:ext>
                </a:extLst>
              </p:cNvPr>
              <p:cNvSpPr/>
              <p:nvPr/>
            </p:nvSpPr>
            <p:spPr>
              <a:xfrm rot="16200000">
                <a:off x="4857117" y="420196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112" name="Düz Bağlayıcı 552">
                <a:extLst>
                  <a:ext uri="{FF2B5EF4-FFF2-40B4-BE49-F238E27FC236}">
                    <a16:creationId xmlns:a16="http://schemas.microsoft.com/office/drawing/2014/main" id="{DA9F0D46-D330-C475-402A-CB7C3921B1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6" y="3682277"/>
                <a:ext cx="130890" cy="778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Düz Bağlayıcı 553">
                <a:extLst>
                  <a:ext uri="{FF2B5EF4-FFF2-40B4-BE49-F238E27FC236}">
                    <a16:creationId xmlns:a16="http://schemas.microsoft.com/office/drawing/2014/main" id="{23C7B4AA-DEB7-5EB9-70D9-E048753570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7" y="3682278"/>
                <a:ext cx="130443" cy="2519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Düz Bağlayıcı 554">
                <a:extLst>
                  <a:ext uri="{FF2B5EF4-FFF2-40B4-BE49-F238E27FC236}">
                    <a16:creationId xmlns:a16="http://schemas.microsoft.com/office/drawing/2014/main" id="{26ED4ACB-C983-35E2-0E24-10054A904A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8" y="3667285"/>
                <a:ext cx="123132" cy="149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Düz Bağlayıcı 555">
                <a:extLst>
                  <a:ext uri="{FF2B5EF4-FFF2-40B4-BE49-F238E27FC236}">
                    <a16:creationId xmlns:a16="http://schemas.microsoft.com/office/drawing/2014/main" id="{99CCD870-211A-7615-4284-49B4765F3D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7" y="3592138"/>
                <a:ext cx="123133" cy="9014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Düz Bağlayıcı 559">
                <a:extLst>
                  <a:ext uri="{FF2B5EF4-FFF2-40B4-BE49-F238E27FC236}">
                    <a16:creationId xmlns:a16="http://schemas.microsoft.com/office/drawing/2014/main" id="{F4595177-0670-3B0E-C60F-E272DFB89D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8316" y="3049468"/>
                <a:ext cx="128164" cy="10934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Düz Bağlayıcı 597">
                <a:extLst>
                  <a:ext uri="{FF2B5EF4-FFF2-40B4-BE49-F238E27FC236}">
                    <a16:creationId xmlns:a16="http://schemas.microsoft.com/office/drawing/2014/main" id="{9CFF10EA-0884-59C4-6287-E96205630C45}"/>
                  </a:ext>
                </a:extLst>
              </p:cNvPr>
              <p:cNvCxnSpPr>
                <a:cxnSpLocks/>
                <a:stCxn id="69" idx="4"/>
              </p:cNvCxnSpPr>
              <p:nvPr/>
            </p:nvCxnSpPr>
            <p:spPr>
              <a:xfrm>
                <a:off x="3718714" y="3427715"/>
                <a:ext cx="125189" cy="2088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Düz Bağlayıcı 598">
                <a:extLst>
                  <a:ext uri="{FF2B5EF4-FFF2-40B4-BE49-F238E27FC236}">
                    <a16:creationId xmlns:a16="http://schemas.microsoft.com/office/drawing/2014/main" id="{BB2EEAA2-ADDA-634C-7CE9-AFC5078C3CE4}"/>
                  </a:ext>
                </a:extLst>
              </p:cNvPr>
              <p:cNvCxnSpPr>
                <a:cxnSpLocks/>
                <a:stCxn id="69" idx="4"/>
              </p:cNvCxnSpPr>
              <p:nvPr/>
            </p:nvCxnSpPr>
            <p:spPr>
              <a:xfrm flipV="1">
                <a:off x="3718714" y="3410695"/>
                <a:ext cx="117098" cy="170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38EBC78B-47E5-F73F-EC1A-02ECF5D64A23}"/>
                  </a:ext>
                </a:extLst>
              </p:cNvPr>
              <p:cNvSpPr/>
              <p:nvPr/>
            </p:nvSpPr>
            <p:spPr>
              <a:xfrm rot="16200000">
                <a:off x="3349137" y="225023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EDF96D35-48B8-4867-DE6A-582562FB7930}"/>
                  </a:ext>
                </a:extLst>
              </p:cNvPr>
              <p:cNvSpPr/>
              <p:nvPr/>
            </p:nvSpPr>
            <p:spPr>
              <a:xfrm rot="16200000">
                <a:off x="3349137" y="407754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23" name="Metin kutusu 605">
                <a:extLst>
                  <a:ext uri="{FF2B5EF4-FFF2-40B4-BE49-F238E27FC236}">
                    <a16:creationId xmlns:a16="http://schemas.microsoft.com/office/drawing/2014/main" id="{0EC56C12-7031-6EF5-E62A-EEBA55494CF9}"/>
                  </a:ext>
                </a:extLst>
              </p:cNvPr>
              <p:cNvSpPr txBox="1"/>
              <p:nvPr/>
            </p:nvSpPr>
            <p:spPr>
              <a:xfrm rot="16200000">
                <a:off x="3175920" y="345692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4" name="Metin kutusu 606">
                <a:extLst>
                  <a:ext uri="{FF2B5EF4-FFF2-40B4-BE49-F238E27FC236}">
                    <a16:creationId xmlns:a16="http://schemas.microsoft.com/office/drawing/2014/main" id="{4EFBA987-CBC8-95A5-BBE3-19EFD761E704}"/>
                  </a:ext>
                </a:extLst>
              </p:cNvPr>
              <p:cNvSpPr txBox="1"/>
              <p:nvPr/>
            </p:nvSpPr>
            <p:spPr>
              <a:xfrm rot="16200000">
                <a:off x="3175920" y="263222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6" name="Metin kutusu 608">
                <a:extLst>
                  <a:ext uri="{FF2B5EF4-FFF2-40B4-BE49-F238E27FC236}">
                    <a16:creationId xmlns:a16="http://schemas.microsoft.com/office/drawing/2014/main" id="{F3C15A9F-21F6-0C9D-0839-B4929A5F42FD}"/>
                  </a:ext>
                </a:extLst>
              </p:cNvPr>
              <p:cNvSpPr txBox="1"/>
              <p:nvPr/>
            </p:nvSpPr>
            <p:spPr>
              <a:xfrm rot="16200000">
                <a:off x="3678641" y="437617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7" name="Metin kutusu 609">
                <a:extLst>
                  <a:ext uri="{FF2B5EF4-FFF2-40B4-BE49-F238E27FC236}">
                    <a16:creationId xmlns:a16="http://schemas.microsoft.com/office/drawing/2014/main" id="{3D871538-E327-1F6C-B052-E65327EFA154}"/>
                  </a:ext>
                </a:extLst>
              </p:cNvPr>
              <p:cNvSpPr txBox="1"/>
              <p:nvPr/>
            </p:nvSpPr>
            <p:spPr>
              <a:xfrm rot="16200000">
                <a:off x="3657774" y="3033367"/>
                <a:ext cx="645758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8" name="Metin kutusu 610">
                <a:extLst>
                  <a:ext uri="{FF2B5EF4-FFF2-40B4-BE49-F238E27FC236}">
                    <a16:creationId xmlns:a16="http://schemas.microsoft.com/office/drawing/2014/main" id="{97574E5A-DB7C-3F44-40EA-A851E70EBFAB}"/>
                  </a:ext>
                </a:extLst>
              </p:cNvPr>
              <p:cNvSpPr txBox="1"/>
              <p:nvPr/>
            </p:nvSpPr>
            <p:spPr>
              <a:xfrm rot="16200000">
                <a:off x="3678641" y="1690555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9" name="Metin kutusu 612">
                <a:extLst>
                  <a:ext uri="{FF2B5EF4-FFF2-40B4-BE49-F238E27FC236}">
                    <a16:creationId xmlns:a16="http://schemas.microsoft.com/office/drawing/2014/main" id="{7B96D93F-A4C1-D844-D00F-9AA23DCC8C52}"/>
                  </a:ext>
                </a:extLst>
              </p:cNvPr>
              <p:cNvSpPr txBox="1"/>
              <p:nvPr/>
            </p:nvSpPr>
            <p:spPr>
              <a:xfrm rot="16200000">
                <a:off x="4164617" y="3850263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30" name="Metin kutusu 613">
                <a:extLst>
                  <a:ext uri="{FF2B5EF4-FFF2-40B4-BE49-F238E27FC236}">
                    <a16:creationId xmlns:a16="http://schemas.microsoft.com/office/drawing/2014/main" id="{4D152518-15E1-327E-2722-C8DF4D988BB4}"/>
                  </a:ext>
                </a:extLst>
              </p:cNvPr>
              <p:cNvSpPr txBox="1"/>
              <p:nvPr/>
            </p:nvSpPr>
            <p:spPr>
              <a:xfrm rot="16200000">
                <a:off x="4164617" y="3062512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31" name="Metin kutusu 614">
                <a:extLst>
                  <a:ext uri="{FF2B5EF4-FFF2-40B4-BE49-F238E27FC236}">
                    <a16:creationId xmlns:a16="http://schemas.microsoft.com/office/drawing/2014/main" id="{3DA98C3C-A75C-1B9E-9822-9B9A57F366B4}"/>
                  </a:ext>
                </a:extLst>
              </p:cNvPr>
              <p:cNvSpPr txBox="1"/>
              <p:nvPr/>
            </p:nvSpPr>
            <p:spPr>
              <a:xfrm rot="16200000">
                <a:off x="4164617" y="2274761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cxnSp>
            <p:nvCxnSpPr>
              <p:cNvPr id="15" name="Düz Ok Bağlayıcısı 4">
                <a:extLst>
                  <a:ext uri="{FF2B5EF4-FFF2-40B4-BE49-F238E27FC236}">
                    <a16:creationId xmlns:a16="http://schemas.microsoft.com/office/drawing/2014/main" id="{8DBF87FA-E19B-412F-2EC9-8C86C90103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2" y="202806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Düz Ok Bağlayıcısı 7">
                <a:extLst>
                  <a:ext uri="{FF2B5EF4-FFF2-40B4-BE49-F238E27FC236}">
                    <a16:creationId xmlns:a16="http://schemas.microsoft.com/office/drawing/2014/main" id="{E5CE4695-E9CB-60E2-91F0-139299BB65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1" y="2413352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Düz Ok Bağlayıcısı 8">
                <a:extLst>
                  <a:ext uri="{FF2B5EF4-FFF2-40B4-BE49-F238E27FC236}">
                    <a16:creationId xmlns:a16="http://schemas.microsoft.com/office/drawing/2014/main" id="{046A940A-EC8C-E23E-357E-166DA3345E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2822108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Düz Ok Bağlayıcısı 9">
                <a:extLst>
                  <a:ext uri="{FF2B5EF4-FFF2-40B4-BE49-F238E27FC236}">
                    <a16:creationId xmlns:a16="http://schemas.microsoft.com/office/drawing/2014/main" id="{834B223E-F6F8-D5E1-7562-323BC55606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3248294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Düz Ok Bağlayıcısı 14">
                <a:extLst>
                  <a:ext uri="{FF2B5EF4-FFF2-40B4-BE49-F238E27FC236}">
                    <a16:creationId xmlns:a16="http://schemas.microsoft.com/office/drawing/2014/main" id="{7081E9A1-D80B-EBC9-C4EE-9A38FD2FFF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3631849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Düz Ok Bağlayıcısı 15">
                <a:extLst>
                  <a:ext uri="{FF2B5EF4-FFF2-40B4-BE49-F238E27FC236}">
                    <a16:creationId xmlns:a16="http://schemas.microsoft.com/office/drawing/2014/main" id="{A133C07B-10EF-A197-E3F3-AAC3CFCE78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4010405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Düz Ok Bağlayıcısı 16">
                <a:extLst>
                  <a:ext uri="{FF2B5EF4-FFF2-40B4-BE49-F238E27FC236}">
                    <a16:creationId xmlns:a16="http://schemas.microsoft.com/office/drawing/2014/main" id="{0ED5D0F1-E00A-444A-F939-8CE3C5FE5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38912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Düz Ok Bağlayıcısı 17">
                <a:extLst>
                  <a:ext uri="{FF2B5EF4-FFF2-40B4-BE49-F238E27FC236}">
                    <a16:creationId xmlns:a16="http://schemas.microsoft.com/office/drawing/2014/main" id="{A1097E28-D862-AEE5-AEF1-531A0FB7F7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774201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Metin kutusu 614">
                <a:extLst>
                  <a:ext uri="{FF2B5EF4-FFF2-40B4-BE49-F238E27FC236}">
                    <a16:creationId xmlns:a16="http://schemas.microsoft.com/office/drawing/2014/main" id="{834E463B-0255-15CD-0F89-60BEB5436AE6}"/>
                  </a:ext>
                </a:extLst>
              </p:cNvPr>
              <p:cNvSpPr txBox="1"/>
              <p:nvPr/>
            </p:nvSpPr>
            <p:spPr>
              <a:xfrm rot="16200000">
                <a:off x="4164617" y="1487010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8" name="Metin kutusu 614">
                <a:extLst>
                  <a:ext uri="{FF2B5EF4-FFF2-40B4-BE49-F238E27FC236}">
                    <a16:creationId xmlns:a16="http://schemas.microsoft.com/office/drawing/2014/main" id="{6AB7E31D-59C9-529F-EF03-DCA315D60885}"/>
                  </a:ext>
                </a:extLst>
              </p:cNvPr>
              <p:cNvSpPr txBox="1"/>
              <p:nvPr/>
            </p:nvSpPr>
            <p:spPr>
              <a:xfrm rot="16200000">
                <a:off x="4164617" y="4638014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5" name="Metin kutusu 614">
                <a:extLst>
                  <a:ext uri="{FF2B5EF4-FFF2-40B4-BE49-F238E27FC236}">
                    <a16:creationId xmlns:a16="http://schemas.microsoft.com/office/drawing/2014/main" id="{D3B13458-786A-28EB-3508-1ED14AF3667F}"/>
                  </a:ext>
                </a:extLst>
              </p:cNvPr>
              <p:cNvSpPr txBox="1"/>
              <p:nvPr/>
            </p:nvSpPr>
            <p:spPr>
              <a:xfrm rot="16200000">
                <a:off x="4673888" y="131922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" name="Metin kutusu 614">
                <a:extLst>
                  <a:ext uri="{FF2B5EF4-FFF2-40B4-BE49-F238E27FC236}">
                    <a16:creationId xmlns:a16="http://schemas.microsoft.com/office/drawing/2014/main" id="{E88566EF-E459-617C-4A6C-8206A7B93C1C}"/>
                  </a:ext>
                </a:extLst>
              </p:cNvPr>
              <p:cNvSpPr txBox="1"/>
              <p:nvPr/>
            </p:nvSpPr>
            <p:spPr>
              <a:xfrm rot="16200000">
                <a:off x="4673888" y="4812901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53" name="Metin kutusu 606">
                <a:extLst>
                  <a:ext uri="{FF2B5EF4-FFF2-40B4-BE49-F238E27FC236}">
                    <a16:creationId xmlns:a16="http://schemas.microsoft.com/office/drawing/2014/main" id="{53CEB93F-0F65-3810-49A3-4B8F0C18A050}"/>
                  </a:ext>
                </a:extLst>
              </p:cNvPr>
              <p:cNvSpPr txBox="1"/>
              <p:nvPr/>
            </p:nvSpPr>
            <p:spPr>
              <a:xfrm rot="16200000">
                <a:off x="3175920" y="180752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54" name="Metin kutusu 606">
                <a:extLst>
                  <a:ext uri="{FF2B5EF4-FFF2-40B4-BE49-F238E27FC236}">
                    <a16:creationId xmlns:a16="http://schemas.microsoft.com/office/drawing/2014/main" id="{0EA23957-9F37-927F-BB5C-EEEB6FEC08F3}"/>
                  </a:ext>
                </a:extLst>
              </p:cNvPr>
              <p:cNvSpPr txBox="1"/>
              <p:nvPr/>
            </p:nvSpPr>
            <p:spPr>
              <a:xfrm rot="16200000">
                <a:off x="3175920" y="4281626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</p:grpSp>
        <p:sp>
          <p:nvSpPr>
            <p:cNvPr id="169" name="Metin kutusu 614">
              <a:extLst>
                <a:ext uri="{FF2B5EF4-FFF2-40B4-BE49-F238E27FC236}">
                  <a16:creationId xmlns:a16="http://schemas.microsoft.com/office/drawing/2014/main" id="{EEEBC58A-C83D-A64A-D025-708ED0B99754}"/>
                </a:ext>
              </a:extLst>
            </p:cNvPr>
            <p:cNvSpPr txBox="1"/>
            <p:nvPr/>
          </p:nvSpPr>
          <p:spPr>
            <a:xfrm rot="16200000">
              <a:off x="5004226" y="1433027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  <p:sp>
          <p:nvSpPr>
            <p:cNvPr id="170" name="Metin kutusu 614">
              <a:extLst>
                <a:ext uri="{FF2B5EF4-FFF2-40B4-BE49-F238E27FC236}">
                  <a16:creationId xmlns:a16="http://schemas.microsoft.com/office/drawing/2014/main" id="{FF868B98-02EC-09ED-4842-1849E7515238}"/>
                </a:ext>
              </a:extLst>
            </p:cNvPr>
            <p:cNvSpPr txBox="1"/>
            <p:nvPr/>
          </p:nvSpPr>
          <p:spPr>
            <a:xfrm rot="16200000">
              <a:off x="5004226" y="4926700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</p:grpSp>
      <p:sp>
        <p:nvSpPr>
          <p:cNvPr id="144" name="Metin kutusu 26">
            <a:extLst>
              <a:ext uri="{FF2B5EF4-FFF2-40B4-BE49-F238E27FC236}">
                <a16:creationId xmlns:a16="http://schemas.microsoft.com/office/drawing/2014/main" id="{2870B993-605B-CF57-DA42-665782CC9D92}"/>
              </a:ext>
            </a:extLst>
          </p:cNvPr>
          <p:cNvSpPr txBox="1"/>
          <p:nvPr/>
        </p:nvSpPr>
        <p:spPr>
          <a:xfrm>
            <a:off x="3308077" y="2594979"/>
            <a:ext cx="281675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Wordline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  A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431F0E3-862E-E76B-8A94-1826FBF1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Activating a Single Row</a:t>
            </a:r>
          </a:p>
        </p:txBody>
      </p:sp>
      <p:sp>
        <p:nvSpPr>
          <p:cNvPr id="28" name="Dikdörtgen 256">
            <a:extLst>
              <a:ext uri="{FF2B5EF4-FFF2-40B4-BE49-F238E27FC236}">
                <a16:creationId xmlns:a16="http://schemas.microsoft.com/office/drawing/2014/main" id="{F4A0F2C6-E778-AAFC-92AE-17CEBCC864C8}"/>
              </a:ext>
            </a:extLst>
          </p:cNvPr>
          <p:cNvSpPr/>
          <p:nvPr/>
        </p:nvSpPr>
        <p:spPr>
          <a:xfrm>
            <a:off x="641437" y="1386556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ACT Row A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9" name="Dikdörtgen 256">
            <a:extLst>
              <a:ext uri="{FF2B5EF4-FFF2-40B4-BE49-F238E27FC236}">
                <a16:creationId xmlns:a16="http://schemas.microsoft.com/office/drawing/2014/main" id="{1FF41B8B-74B6-EB3B-4A9D-E02F1932CA43}"/>
              </a:ext>
            </a:extLst>
          </p:cNvPr>
          <p:cNvSpPr/>
          <p:nvPr/>
        </p:nvSpPr>
        <p:spPr>
          <a:xfrm>
            <a:off x="3728512" y="1386556"/>
            <a:ext cx="1326104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PRE</a:t>
            </a:r>
            <a:endParaRPr kumimoji="0" lang="en-US" sz="2400" b="1" i="0" u="none" strike="noStrike" kern="1200" cap="none" spc="0" normalizeH="0" baseline="-25000" noProof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30" name="Düz Ok Bağlayıcısı 185">
            <a:extLst>
              <a:ext uri="{FF2B5EF4-FFF2-40B4-BE49-F238E27FC236}">
                <a16:creationId xmlns:a16="http://schemas.microsoft.com/office/drawing/2014/main" id="{2B86C8E9-1448-8E46-2BB5-0B0D75814256}"/>
              </a:ext>
            </a:extLst>
          </p:cNvPr>
          <p:cNvCxnSpPr>
            <a:cxnSpLocks/>
            <a:stCxn id="28" idx="3"/>
            <a:endCxn id="29" idx="1"/>
          </p:cNvCxnSpPr>
          <p:nvPr/>
        </p:nvCxnSpPr>
        <p:spPr>
          <a:xfrm>
            <a:off x="2410454" y="1652719"/>
            <a:ext cx="131805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etin kutusu 16">
            <a:extLst>
              <a:ext uri="{FF2B5EF4-FFF2-40B4-BE49-F238E27FC236}">
                <a16:creationId xmlns:a16="http://schemas.microsoft.com/office/drawing/2014/main" id="{44B517ED-FD66-A024-BE34-EAD688A9A439}"/>
              </a:ext>
            </a:extLst>
          </p:cNvPr>
          <p:cNvSpPr txBox="1"/>
          <p:nvPr/>
        </p:nvSpPr>
        <p:spPr>
          <a:xfrm>
            <a:off x="2441573" y="1198881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36ns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CD8D444-1725-F20F-5BD7-8F1DC1C5E590}"/>
              </a:ext>
            </a:extLst>
          </p:cNvPr>
          <p:cNvGrpSpPr/>
          <p:nvPr/>
        </p:nvGrpSpPr>
        <p:grpSpPr>
          <a:xfrm>
            <a:off x="1072754" y="2815868"/>
            <a:ext cx="2854771" cy="1399652"/>
            <a:chOff x="2432850" y="2986074"/>
            <a:chExt cx="2854771" cy="1399652"/>
          </a:xfrm>
        </p:grpSpPr>
        <p:cxnSp>
          <p:nvCxnSpPr>
            <p:cNvPr id="103" name="Düz Bağlayıcı 86">
              <a:extLst>
                <a:ext uri="{FF2B5EF4-FFF2-40B4-BE49-F238E27FC236}">
                  <a16:creationId xmlns:a16="http://schemas.microsoft.com/office/drawing/2014/main" id="{1B752134-AED5-A176-87FD-0586D211E4A8}"/>
                </a:ext>
              </a:extLst>
            </p:cNvPr>
            <p:cNvCxnSpPr/>
            <p:nvPr/>
          </p:nvCxnSpPr>
          <p:spPr>
            <a:xfrm rot="16200000">
              <a:off x="2332521" y="4103187"/>
              <a:ext cx="374067" cy="17341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Düz Bağlayıcı 140">
              <a:extLst>
                <a:ext uri="{FF2B5EF4-FFF2-40B4-BE49-F238E27FC236}">
                  <a16:creationId xmlns:a16="http://schemas.microsoft.com/office/drawing/2014/main" id="{A3FB491F-BF33-3DBD-D4AD-863FE92E98AE}"/>
                </a:ext>
              </a:extLst>
            </p:cNvPr>
            <p:cNvCxnSpPr>
              <a:cxnSpLocks/>
            </p:cNvCxnSpPr>
            <p:nvPr/>
          </p:nvCxnSpPr>
          <p:spPr>
            <a:xfrm>
              <a:off x="2966259" y="4002858"/>
              <a:ext cx="144805" cy="38286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Düz Bağlayıcı 259">
              <a:extLst>
                <a:ext uri="{FF2B5EF4-FFF2-40B4-BE49-F238E27FC236}">
                  <a16:creationId xmlns:a16="http://schemas.microsoft.com/office/drawing/2014/main" id="{27FBFA13-D9EE-D98F-A1FE-B6ACBE9EAB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60584" y="3180629"/>
              <a:ext cx="133017" cy="513424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Düz Bağlayıcı 271">
              <a:extLst>
                <a:ext uri="{FF2B5EF4-FFF2-40B4-BE49-F238E27FC236}">
                  <a16:creationId xmlns:a16="http://schemas.microsoft.com/office/drawing/2014/main" id="{2D6919BB-2EED-204A-80AC-EB1C27455B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1064" y="3694053"/>
              <a:ext cx="129520" cy="691673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Düz Bağlayıcı 390">
              <a:extLst>
                <a:ext uri="{FF2B5EF4-FFF2-40B4-BE49-F238E27FC236}">
                  <a16:creationId xmlns:a16="http://schemas.microsoft.com/office/drawing/2014/main" id="{F1BABF9F-AA3B-A8CA-06B6-1C6F4A7180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53601" y="2986074"/>
              <a:ext cx="155866" cy="194555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Düz Ok Bağlayıcısı 4">
              <a:extLst>
                <a:ext uri="{FF2B5EF4-FFF2-40B4-BE49-F238E27FC236}">
                  <a16:creationId xmlns:a16="http://schemas.microsoft.com/office/drawing/2014/main" id="{477321E1-4322-6778-E40E-75BE00926B4B}"/>
                </a:ext>
              </a:extLst>
            </p:cNvPr>
            <p:cNvCxnSpPr>
              <a:cxnSpLocks/>
            </p:cNvCxnSpPr>
            <p:nvPr/>
          </p:nvCxnSpPr>
          <p:spPr>
            <a:xfrm>
              <a:off x="4969412" y="2996013"/>
              <a:ext cx="318209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D0EF06B-4240-2E1C-5DCD-61A579BE1B0B}"/>
              </a:ext>
            </a:extLst>
          </p:cNvPr>
          <p:cNvGrpSpPr/>
          <p:nvPr/>
        </p:nvGrpSpPr>
        <p:grpSpPr>
          <a:xfrm>
            <a:off x="560429" y="2652981"/>
            <a:ext cx="3040618" cy="2713902"/>
            <a:chOff x="1928849" y="2806074"/>
            <a:chExt cx="3040618" cy="2713902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71C197EA-A8A1-14AB-4B9E-C198E83B9EE0}"/>
                </a:ext>
              </a:extLst>
            </p:cNvPr>
            <p:cNvSpPr/>
            <p:nvPr/>
          </p:nvSpPr>
          <p:spPr>
            <a:xfrm rot="16200000">
              <a:off x="1928849" y="4124925"/>
              <a:ext cx="504000" cy="504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B7609CD3-52C8-0FD6-ECC8-DF3657BF507E}"/>
                </a:ext>
              </a:extLst>
            </p:cNvPr>
            <p:cNvSpPr/>
            <p:nvPr/>
          </p:nvSpPr>
          <p:spPr>
            <a:xfrm rot="16200000">
              <a:off x="2606259" y="3822858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A53DC2B4-E5A2-B48A-CF9A-154D68C1FB62}"/>
                </a:ext>
              </a:extLst>
            </p:cNvPr>
            <p:cNvSpPr/>
            <p:nvPr/>
          </p:nvSpPr>
          <p:spPr>
            <a:xfrm rot="16200000">
              <a:off x="4093601" y="3000629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252D204D-B5E1-02B8-ADB7-5F62D8602029}"/>
                </a:ext>
              </a:extLst>
            </p:cNvPr>
            <p:cNvSpPr/>
            <p:nvPr/>
          </p:nvSpPr>
          <p:spPr>
            <a:xfrm rot="16200000">
              <a:off x="3111064" y="4205726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2622A03E-41FA-4749-3672-83AFBBF8469F}"/>
                </a:ext>
              </a:extLst>
            </p:cNvPr>
            <p:cNvSpPr/>
            <p:nvPr/>
          </p:nvSpPr>
          <p:spPr>
            <a:xfrm rot="16200000">
              <a:off x="4093601" y="4559609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45CBFDA-1F5E-7459-C2A0-1C73C5B7C906}"/>
                </a:ext>
              </a:extLst>
            </p:cNvPr>
            <p:cNvSpPr/>
            <p:nvPr/>
          </p:nvSpPr>
          <p:spPr>
            <a:xfrm rot="16200000">
              <a:off x="3600584" y="3514053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9859A0F3-45FB-0A16-F984-C00C36C3B3DA}"/>
                </a:ext>
              </a:extLst>
            </p:cNvPr>
            <p:cNvSpPr/>
            <p:nvPr/>
          </p:nvSpPr>
          <p:spPr>
            <a:xfrm rot="16200000">
              <a:off x="4609467" y="4375342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5F51D579-4396-030B-9FC3-87B9EE3ADD7E}"/>
                </a:ext>
              </a:extLst>
            </p:cNvPr>
            <p:cNvSpPr/>
            <p:nvPr/>
          </p:nvSpPr>
          <p:spPr>
            <a:xfrm rot="16200000">
              <a:off x="4609467" y="3590708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3C20B437-08E6-64A5-17F2-AE25E7137CD3}"/>
                </a:ext>
              </a:extLst>
            </p:cNvPr>
            <p:cNvSpPr/>
            <p:nvPr/>
          </p:nvSpPr>
          <p:spPr>
            <a:xfrm rot="16200000">
              <a:off x="4609467" y="2806074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43E7B560-A045-BE3C-EB57-70582E19F09C}"/>
                </a:ext>
              </a:extLst>
            </p:cNvPr>
            <p:cNvSpPr/>
            <p:nvPr/>
          </p:nvSpPr>
          <p:spPr>
            <a:xfrm rot="16200000">
              <a:off x="4609467" y="5159976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sp>
        <p:nvSpPr>
          <p:cNvPr id="145" name="Rounded Rectangle 73">
            <a:extLst>
              <a:ext uri="{FF2B5EF4-FFF2-40B4-BE49-F238E27FC236}">
                <a16:creationId xmlns:a16="http://schemas.microsoft.com/office/drawing/2014/main" id="{F39BC6D5-6D59-CD9F-4D67-09DED3BD5C4F}"/>
              </a:ext>
            </a:extLst>
          </p:cNvPr>
          <p:cNvSpPr/>
          <p:nvPr/>
        </p:nvSpPr>
        <p:spPr>
          <a:xfrm>
            <a:off x="5748191" y="1390797"/>
            <a:ext cx="3121061" cy="936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Decode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Row A address </a:t>
            </a:r>
          </a:p>
        </p:txBody>
      </p:sp>
      <p:sp>
        <p:nvSpPr>
          <p:cNvPr id="146" name="Rounded Rectangle 73">
            <a:extLst>
              <a:ext uri="{FF2B5EF4-FFF2-40B4-BE49-F238E27FC236}">
                <a16:creationId xmlns:a16="http://schemas.microsoft.com/office/drawing/2014/main" id="{E1FB2840-2E73-EC37-7B73-F81304F2DA7E}"/>
              </a:ext>
            </a:extLst>
          </p:cNvPr>
          <p:cNvSpPr/>
          <p:nvPr/>
        </p:nvSpPr>
        <p:spPr>
          <a:xfrm>
            <a:off x="5748191" y="2661649"/>
            <a:ext cx="3121061" cy="936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Assert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corresponding signals</a:t>
            </a:r>
          </a:p>
        </p:txBody>
      </p:sp>
      <p:sp>
        <p:nvSpPr>
          <p:cNvPr id="147" name="Rounded Rectangle 73">
            <a:extLst>
              <a:ext uri="{FF2B5EF4-FFF2-40B4-BE49-F238E27FC236}">
                <a16:creationId xmlns:a16="http://schemas.microsoft.com/office/drawing/2014/main" id="{7A684E53-B313-1BDC-76BB-A83B501757E6}"/>
              </a:ext>
            </a:extLst>
          </p:cNvPr>
          <p:cNvSpPr/>
          <p:nvPr/>
        </p:nvSpPr>
        <p:spPr>
          <a:xfrm>
            <a:off x="5748191" y="3932501"/>
            <a:ext cx="3121061" cy="936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3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Follow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asserted nodes path from root to leaf</a:t>
            </a:r>
          </a:p>
        </p:txBody>
      </p:sp>
      <p:sp>
        <p:nvSpPr>
          <p:cNvPr id="148" name="Rounded Rectangle 73">
            <a:extLst>
              <a:ext uri="{FF2B5EF4-FFF2-40B4-BE49-F238E27FC236}">
                <a16:creationId xmlns:a16="http://schemas.microsoft.com/office/drawing/2014/main" id="{E58239FE-E80D-2F75-D869-DC69950263A2}"/>
              </a:ext>
            </a:extLst>
          </p:cNvPr>
          <p:cNvSpPr/>
          <p:nvPr/>
        </p:nvSpPr>
        <p:spPr>
          <a:xfrm>
            <a:off x="5748191" y="5203353"/>
            <a:ext cx="3121061" cy="936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4. Assert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wordline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E8542">
                  <a:lumMod val="75000"/>
                </a:srgbClr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95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4" grpId="1"/>
      <p:bldP spid="28" grpId="0" animBg="1"/>
      <p:bldP spid="29" grpId="0" animBg="1"/>
      <p:bldP spid="32" grpId="0"/>
      <p:bldP spid="145" grpId="0" animBg="1"/>
      <p:bldP spid="146" grpId="0" animBg="1"/>
      <p:bldP spid="147" grpId="0" animBg="1"/>
      <p:bldP spid="14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BF8856A-3C43-90A3-39B4-6DD62C65C4B6}"/>
              </a:ext>
            </a:extLst>
          </p:cNvPr>
          <p:cNvGrpSpPr/>
          <p:nvPr/>
        </p:nvGrpSpPr>
        <p:grpSpPr>
          <a:xfrm>
            <a:off x="480288" y="2558791"/>
            <a:ext cx="5502030" cy="4122811"/>
            <a:chOff x="2176499" y="1281813"/>
            <a:chExt cx="5502030" cy="4122811"/>
          </a:xfrm>
        </p:grpSpPr>
        <p:sp>
          <p:nvSpPr>
            <p:cNvPr id="5" name="Metin kutusu 26">
              <a:extLst>
                <a:ext uri="{FF2B5EF4-FFF2-40B4-BE49-F238E27FC236}">
                  <a16:creationId xmlns:a16="http://schemas.microsoft.com/office/drawing/2014/main" id="{D0DE0C1A-07B8-455A-478C-5FEFF624E975}"/>
                </a:ext>
              </a:extLst>
            </p:cNvPr>
            <p:cNvSpPr txBox="1"/>
            <p:nvPr/>
          </p:nvSpPr>
          <p:spPr>
            <a:xfrm>
              <a:off x="4861779" y="1897360"/>
              <a:ext cx="2816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A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1FA94F-A480-9C67-070F-E0ADCC2EEB31}"/>
                </a:ext>
              </a:extLst>
            </p:cNvPr>
            <p:cNvGrpSpPr/>
            <p:nvPr/>
          </p:nvGrpSpPr>
          <p:grpSpPr>
            <a:xfrm>
              <a:off x="2176499" y="1306927"/>
              <a:ext cx="3312990" cy="4097697"/>
              <a:chOff x="2176499" y="1201882"/>
              <a:chExt cx="3312990" cy="4097697"/>
            </a:xfrm>
          </p:grpSpPr>
          <p:cxnSp>
            <p:nvCxnSpPr>
              <p:cNvPr id="27" name="Düz Bağlayıcı 621">
                <a:extLst>
                  <a:ext uri="{FF2B5EF4-FFF2-40B4-BE49-F238E27FC236}">
                    <a16:creationId xmlns:a16="http://schemas.microsoft.com/office/drawing/2014/main" id="{3DE7ACA7-228C-7AE5-7FC4-5B92F179A10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4242107" y="2693706"/>
                <a:ext cx="92159" cy="1673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Düz Bağlayıcı 557">
                <a:extLst>
                  <a:ext uri="{FF2B5EF4-FFF2-40B4-BE49-F238E27FC236}">
                    <a16:creationId xmlns:a16="http://schemas.microsoft.com/office/drawing/2014/main" id="{98F1785B-3183-E597-BB0E-3923E1ED137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0616" y="2977168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Düz Bağlayıcı 558">
                <a:extLst>
                  <a:ext uri="{FF2B5EF4-FFF2-40B4-BE49-F238E27FC236}">
                    <a16:creationId xmlns:a16="http://schemas.microsoft.com/office/drawing/2014/main" id="{5966758B-C70C-CA63-DDD6-FC870E422A7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0789" y="2942960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Düz Bağlayıcı 10">
                <a:extLst>
                  <a:ext uri="{FF2B5EF4-FFF2-40B4-BE49-F238E27FC236}">
                    <a16:creationId xmlns:a16="http://schemas.microsoft.com/office/drawing/2014/main" id="{EAF5BB1C-5527-51AB-4029-DCD9D94E8DC7}"/>
                  </a:ext>
                </a:extLst>
              </p:cNvPr>
              <p:cNvCxnSpPr>
                <a:cxnSpLocks/>
                <a:stCxn id="203" idx="4"/>
              </p:cNvCxnSpPr>
              <p:nvPr/>
            </p:nvCxnSpPr>
            <p:spPr>
              <a:xfrm>
                <a:off x="3213909" y="4329301"/>
                <a:ext cx="142549" cy="10255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Düz Bağlayıcı 11">
                <a:extLst>
                  <a:ext uri="{FF2B5EF4-FFF2-40B4-BE49-F238E27FC236}">
                    <a16:creationId xmlns:a16="http://schemas.microsoft.com/office/drawing/2014/main" id="{ADE9381A-637D-6B79-B548-12CB657046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2" y="4300484"/>
                <a:ext cx="127046" cy="5364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Düz Bağlayıcı 12">
                <a:extLst>
                  <a:ext uri="{FF2B5EF4-FFF2-40B4-BE49-F238E27FC236}">
                    <a16:creationId xmlns:a16="http://schemas.microsoft.com/office/drawing/2014/main" id="{9005771F-7BD5-7E13-AFC4-69155E47FF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3" y="4229151"/>
                <a:ext cx="138772" cy="12497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Düz Bağlayıcı 13">
                <a:extLst>
                  <a:ext uri="{FF2B5EF4-FFF2-40B4-BE49-F238E27FC236}">
                    <a16:creationId xmlns:a16="http://schemas.microsoft.com/office/drawing/2014/main" id="{FBCBB73D-BD2F-513A-A56B-8976715502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1" y="4167060"/>
                <a:ext cx="127047" cy="18707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Düz Bağlayıcı 615">
                <a:extLst>
                  <a:ext uri="{FF2B5EF4-FFF2-40B4-BE49-F238E27FC236}">
                    <a16:creationId xmlns:a16="http://schemas.microsoft.com/office/drawing/2014/main" id="{25C928DA-2579-9A69-0A43-385318AA94B8}"/>
                  </a:ext>
                </a:extLst>
              </p:cNvPr>
              <p:cNvCxnSpPr>
                <a:cxnSpLocks/>
                <a:stCxn id="215" idx="4"/>
              </p:cNvCxnSpPr>
              <p:nvPr/>
            </p:nvCxnSpPr>
            <p:spPr>
              <a:xfrm>
                <a:off x="4208234" y="4046218"/>
                <a:ext cx="208365" cy="7832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Düz Bağlayıcı 616">
                <a:extLst>
                  <a:ext uri="{FF2B5EF4-FFF2-40B4-BE49-F238E27FC236}">
                    <a16:creationId xmlns:a16="http://schemas.microsoft.com/office/drawing/2014/main" id="{4CA8E7DD-54E7-4D3F-C8CC-6303AFF7254A}"/>
                  </a:ext>
                </a:extLst>
              </p:cNvPr>
              <p:cNvCxnSpPr>
                <a:cxnSpLocks/>
                <a:stCxn id="215" idx="4"/>
              </p:cNvCxnSpPr>
              <p:nvPr/>
            </p:nvCxnSpPr>
            <p:spPr>
              <a:xfrm flipV="1">
                <a:off x="4208234" y="4001804"/>
                <a:ext cx="172015" cy="4441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Düz Bağlayıcı 622">
                <a:extLst>
                  <a:ext uri="{FF2B5EF4-FFF2-40B4-BE49-F238E27FC236}">
                    <a16:creationId xmlns:a16="http://schemas.microsoft.com/office/drawing/2014/main" id="{17E35F2B-8480-6390-ECB7-A7A8DD1575C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238492" y="2588600"/>
                <a:ext cx="108721" cy="17663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Düz Bağlayıcı 560">
                <a:extLst>
                  <a:ext uri="{FF2B5EF4-FFF2-40B4-BE49-F238E27FC236}">
                    <a16:creationId xmlns:a16="http://schemas.microsoft.com/office/drawing/2014/main" id="{97DFC49F-18CE-4E63-1CD2-B10564FA58F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46722" y="2370231"/>
                <a:ext cx="117491" cy="16992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Düz Bağlayıcı 561">
                <a:extLst>
                  <a:ext uri="{FF2B5EF4-FFF2-40B4-BE49-F238E27FC236}">
                    <a16:creationId xmlns:a16="http://schemas.microsoft.com/office/drawing/2014/main" id="{6A10773F-6BB8-4F01-C56A-0F36C7A4E12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2806" y="2324147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Düz Bağlayıcı 562">
                <a:extLst>
                  <a:ext uri="{FF2B5EF4-FFF2-40B4-BE49-F238E27FC236}">
                    <a16:creationId xmlns:a16="http://schemas.microsoft.com/office/drawing/2014/main" id="{9F1801D4-BAF6-FDE8-5D8E-4E47FD6E0F1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2979" y="2289939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Düz Bağlayıcı 563">
                <a:extLst>
                  <a:ext uri="{FF2B5EF4-FFF2-40B4-BE49-F238E27FC236}">
                    <a16:creationId xmlns:a16="http://schemas.microsoft.com/office/drawing/2014/main" id="{6DF7E393-723F-90BD-2BDD-ECBB1E2B188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47514" y="2250555"/>
                <a:ext cx="118884" cy="17289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Düz Bağlayıcı 589">
                <a:extLst>
                  <a:ext uri="{FF2B5EF4-FFF2-40B4-BE49-F238E27FC236}">
                    <a16:creationId xmlns:a16="http://schemas.microsoft.com/office/drawing/2014/main" id="{6D7F1D52-BFF5-F444-F2FD-F7320E0581DE}"/>
                  </a:ext>
                </a:extLst>
              </p:cNvPr>
              <p:cNvCxnSpPr>
                <a:cxnSpLocks/>
                <a:stCxn id="241" idx="4"/>
              </p:cNvCxnSpPr>
              <p:nvPr/>
            </p:nvCxnSpPr>
            <p:spPr>
              <a:xfrm>
                <a:off x="3709137" y="4257549"/>
                <a:ext cx="132739" cy="648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Düz Bağlayıcı 592">
                <a:extLst>
                  <a:ext uri="{FF2B5EF4-FFF2-40B4-BE49-F238E27FC236}">
                    <a16:creationId xmlns:a16="http://schemas.microsoft.com/office/drawing/2014/main" id="{F02F67CC-DF09-7F8B-24A0-AD3BC9B719D1}"/>
                  </a:ext>
                </a:extLst>
              </p:cNvPr>
              <p:cNvCxnSpPr>
                <a:cxnSpLocks/>
                <a:stCxn id="241" idx="4"/>
              </p:cNvCxnSpPr>
              <p:nvPr/>
            </p:nvCxnSpPr>
            <p:spPr>
              <a:xfrm flipV="1">
                <a:off x="3709137" y="4192301"/>
                <a:ext cx="124628" cy="6524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Düz Bağlayıcı 603">
                <a:extLst>
                  <a:ext uri="{FF2B5EF4-FFF2-40B4-BE49-F238E27FC236}">
                    <a16:creationId xmlns:a16="http://schemas.microsoft.com/office/drawing/2014/main" id="{8E9EBD75-C0E6-CE6C-113D-78D85531DF02}"/>
                  </a:ext>
                </a:extLst>
              </p:cNvPr>
              <p:cNvCxnSpPr>
                <a:cxnSpLocks/>
                <a:stCxn id="241" idx="4"/>
              </p:cNvCxnSpPr>
              <p:nvPr/>
            </p:nvCxnSpPr>
            <p:spPr>
              <a:xfrm>
                <a:off x="3709137" y="4257549"/>
                <a:ext cx="130961" cy="145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Düz Bağlayıcı 604">
                <a:extLst>
                  <a:ext uri="{FF2B5EF4-FFF2-40B4-BE49-F238E27FC236}">
                    <a16:creationId xmlns:a16="http://schemas.microsoft.com/office/drawing/2014/main" id="{FF47C975-EB30-AFE7-C201-9339840EDD5E}"/>
                  </a:ext>
                </a:extLst>
              </p:cNvPr>
              <p:cNvCxnSpPr>
                <a:cxnSpLocks/>
                <a:stCxn id="241" idx="4"/>
              </p:cNvCxnSpPr>
              <p:nvPr/>
            </p:nvCxnSpPr>
            <p:spPr>
              <a:xfrm flipV="1">
                <a:off x="3709137" y="4234172"/>
                <a:ext cx="122870" cy="2337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Düz Bağlayıcı 565">
                <a:extLst>
                  <a:ext uri="{FF2B5EF4-FFF2-40B4-BE49-F238E27FC236}">
                    <a16:creationId xmlns:a16="http://schemas.microsoft.com/office/drawing/2014/main" id="{5CD056E1-1FC6-3CC8-0B18-1378D36E322A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3709137" y="2430235"/>
                <a:ext cx="132238" cy="7093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Düz Bağlayıcı 566">
                <a:extLst>
                  <a:ext uri="{FF2B5EF4-FFF2-40B4-BE49-F238E27FC236}">
                    <a16:creationId xmlns:a16="http://schemas.microsoft.com/office/drawing/2014/main" id="{BE178612-AF15-442C-A5D0-830503966492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3709137" y="2430235"/>
                <a:ext cx="125568" cy="1185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Düz Bağlayıcı 567">
                <a:extLst>
                  <a:ext uri="{FF2B5EF4-FFF2-40B4-BE49-F238E27FC236}">
                    <a16:creationId xmlns:a16="http://schemas.microsoft.com/office/drawing/2014/main" id="{2AB17FA5-1E04-15D5-A98C-EA13B35635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6371" y="2410289"/>
                <a:ext cx="119441" cy="2023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Düz Bağlayıcı 568">
                <a:extLst>
                  <a:ext uri="{FF2B5EF4-FFF2-40B4-BE49-F238E27FC236}">
                    <a16:creationId xmlns:a16="http://schemas.microsoft.com/office/drawing/2014/main" id="{0E22C14E-A06D-9C0E-1DA0-CAC1B345E17D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 flipV="1">
                <a:off x="3709137" y="2364584"/>
                <a:ext cx="125568" cy="6565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Dikdörtgen 512">
                <a:extLst>
                  <a:ext uri="{FF2B5EF4-FFF2-40B4-BE49-F238E27FC236}">
                    <a16:creationId xmlns:a16="http://schemas.microsoft.com/office/drawing/2014/main" id="{CE85C8E9-0891-1850-39F9-354414BF9AE2}"/>
                  </a:ext>
                </a:extLst>
              </p:cNvPr>
              <p:cNvSpPr/>
              <p:nvPr/>
            </p:nvSpPr>
            <p:spPr>
              <a:xfrm rot="16200000">
                <a:off x="3082297" y="3152117"/>
                <a:ext cx="3892550" cy="38231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87" name="Dikdörtgen 511">
                <a:extLst>
                  <a:ext uri="{FF2B5EF4-FFF2-40B4-BE49-F238E27FC236}">
                    <a16:creationId xmlns:a16="http://schemas.microsoft.com/office/drawing/2014/main" id="{C10FAE31-F958-FE54-1A26-D6A525197678}"/>
                  </a:ext>
                </a:extLst>
              </p:cNvPr>
              <p:cNvSpPr/>
              <p:nvPr/>
            </p:nvSpPr>
            <p:spPr>
              <a:xfrm rot="16200000">
                <a:off x="2726878" y="3163274"/>
                <a:ext cx="3589317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91" name="Dikdörtgen 510">
                <a:extLst>
                  <a:ext uri="{FF2B5EF4-FFF2-40B4-BE49-F238E27FC236}">
                    <a16:creationId xmlns:a16="http://schemas.microsoft.com/office/drawing/2014/main" id="{534A5221-0C4C-3256-6757-63D47A15ABFD}"/>
                  </a:ext>
                </a:extLst>
              </p:cNvPr>
              <p:cNvSpPr/>
              <p:nvPr/>
            </p:nvSpPr>
            <p:spPr>
              <a:xfrm rot="16200000">
                <a:off x="2424906" y="3163275"/>
                <a:ext cx="3201510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92" name="Dikdörtgen 509">
                <a:extLst>
                  <a:ext uri="{FF2B5EF4-FFF2-40B4-BE49-F238E27FC236}">
                    <a16:creationId xmlns:a16="http://schemas.microsoft.com/office/drawing/2014/main" id="{1A2E2B6B-C749-D5E3-359C-F3F6390E38CD}"/>
                  </a:ext>
                </a:extLst>
              </p:cNvPr>
              <p:cNvSpPr/>
              <p:nvPr/>
            </p:nvSpPr>
            <p:spPr>
              <a:xfrm rot="16200000">
                <a:off x="2139153" y="3163275"/>
                <a:ext cx="2781264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93" name="Dikdörtgen 219">
                <a:extLst>
                  <a:ext uri="{FF2B5EF4-FFF2-40B4-BE49-F238E27FC236}">
                    <a16:creationId xmlns:a16="http://schemas.microsoft.com/office/drawing/2014/main" id="{F230DC6D-AC60-58E6-06DA-FAB26E14258E}"/>
                  </a:ext>
                </a:extLst>
              </p:cNvPr>
              <p:cNvSpPr/>
              <p:nvPr/>
            </p:nvSpPr>
            <p:spPr>
              <a:xfrm rot="16200000">
                <a:off x="1814601" y="3194975"/>
                <a:ext cx="2438616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194" name="Düz Bağlayıcı 82">
                <a:extLst>
                  <a:ext uri="{FF2B5EF4-FFF2-40B4-BE49-F238E27FC236}">
                    <a16:creationId xmlns:a16="http://schemas.microsoft.com/office/drawing/2014/main" id="{25609ADF-08EB-9149-395E-8DBCF463F720}"/>
                  </a:ext>
                </a:extLst>
              </p:cNvPr>
              <p:cNvCxnSpPr>
                <a:stCxn id="203" idx="0"/>
                <a:endCxn id="199" idx="4"/>
              </p:cNvCxnSpPr>
              <p:nvPr/>
            </p:nvCxnSpPr>
            <p:spPr>
              <a:xfrm rot="16200000" flipV="1">
                <a:off x="2312011" y="3787403"/>
                <a:ext cx="91038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Düz Bağlayıcı 84">
                <a:extLst>
                  <a:ext uri="{FF2B5EF4-FFF2-40B4-BE49-F238E27FC236}">
                    <a16:creationId xmlns:a16="http://schemas.microsoft.com/office/drawing/2014/main" id="{A587264E-92CB-6D5F-A9EF-F942E38FFBC7}"/>
                  </a:ext>
                </a:extLst>
              </p:cNvPr>
              <p:cNvCxnSpPr>
                <a:stCxn id="199" idx="4"/>
                <a:endCxn id="200" idx="0"/>
              </p:cNvCxnSpPr>
              <p:nvPr/>
            </p:nvCxnSpPr>
            <p:spPr>
              <a:xfrm rot="16200000" flipH="1">
                <a:off x="2633124" y="3466289"/>
                <a:ext cx="268160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Düz Bağlayıcı 86">
                <a:extLst>
                  <a:ext uri="{FF2B5EF4-FFF2-40B4-BE49-F238E27FC236}">
                    <a16:creationId xmlns:a16="http://schemas.microsoft.com/office/drawing/2014/main" id="{15E655C0-C3E6-B5F8-0BF2-B68E8FACB73C}"/>
                  </a:ext>
                </a:extLst>
              </p:cNvPr>
              <p:cNvCxnSpPr>
                <a:stCxn id="199" idx="4"/>
                <a:endCxn id="201" idx="0"/>
              </p:cNvCxnSpPr>
              <p:nvPr/>
            </p:nvCxnSpPr>
            <p:spPr>
              <a:xfrm rot="16200000">
                <a:off x="2580171" y="3145176"/>
                <a:ext cx="37406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Düz Bağlayıcı 88">
                <a:extLst>
                  <a:ext uri="{FF2B5EF4-FFF2-40B4-BE49-F238E27FC236}">
                    <a16:creationId xmlns:a16="http://schemas.microsoft.com/office/drawing/2014/main" id="{FD2188CA-E458-BC1A-B346-FF738A297863}"/>
                  </a:ext>
                </a:extLst>
              </p:cNvPr>
              <p:cNvCxnSpPr>
                <a:stCxn id="199" idx="4"/>
                <a:endCxn id="202" idx="0"/>
              </p:cNvCxnSpPr>
              <p:nvPr/>
            </p:nvCxnSpPr>
            <p:spPr>
              <a:xfrm rot="16200000">
                <a:off x="2259057" y="2824062"/>
                <a:ext cx="1016295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Düz Bağlayıcı 140">
                <a:extLst>
                  <a:ext uri="{FF2B5EF4-FFF2-40B4-BE49-F238E27FC236}">
                    <a16:creationId xmlns:a16="http://schemas.microsoft.com/office/drawing/2014/main" id="{08C01C85-2261-B2E0-B30F-D7F4D415EBB3}"/>
                  </a:ext>
                </a:extLst>
              </p:cNvPr>
              <p:cNvCxnSpPr>
                <a:cxnSpLocks/>
                <a:stCxn id="201" idx="4"/>
                <a:endCxn id="210" idx="0"/>
              </p:cNvCxnSpPr>
              <p:nvPr/>
            </p:nvCxnSpPr>
            <p:spPr>
              <a:xfrm>
                <a:off x="3213909" y="3044847"/>
                <a:ext cx="144805" cy="38286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64E460A9-5E1C-CBC9-3849-E2B3F5BC8EE9}"/>
                  </a:ext>
                </a:extLst>
              </p:cNvPr>
              <p:cNvSpPr/>
              <p:nvPr/>
            </p:nvSpPr>
            <p:spPr>
              <a:xfrm rot="16200000">
                <a:off x="2176499" y="3166914"/>
                <a:ext cx="504000" cy="504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4F43C2D2-DDA3-81A2-7F60-AA28BD107F5D}"/>
                  </a:ext>
                </a:extLst>
              </p:cNvPr>
              <p:cNvSpPr/>
              <p:nvPr/>
            </p:nvSpPr>
            <p:spPr>
              <a:xfrm rot="16200000">
                <a:off x="2853909" y="350707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E18DEA06-B321-12D3-C011-5BA0666E4389}"/>
                  </a:ext>
                </a:extLst>
              </p:cNvPr>
              <p:cNvSpPr/>
              <p:nvPr/>
            </p:nvSpPr>
            <p:spPr>
              <a:xfrm rot="16200000">
                <a:off x="2853909" y="286484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EC931B16-94D4-69FC-2924-6BB8088B7713}"/>
                  </a:ext>
                </a:extLst>
              </p:cNvPr>
              <p:cNvSpPr/>
              <p:nvPr/>
            </p:nvSpPr>
            <p:spPr>
              <a:xfrm rot="16200000">
                <a:off x="2853909" y="222261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A5EA9B85-E9C7-B742-C691-335EF81C99BA}"/>
                  </a:ext>
                </a:extLst>
              </p:cNvPr>
              <p:cNvSpPr/>
              <p:nvPr/>
            </p:nvSpPr>
            <p:spPr>
              <a:xfrm rot="16200000">
                <a:off x="2853909" y="414930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04" name="Düz Bağlayıcı 164">
                <a:extLst>
                  <a:ext uri="{FF2B5EF4-FFF2-40B4-BE49-F238E27FC236}">
                    <a16:creationId xmlns:a16="http://schemas.microsoft.com/office/drawing/2014/main" id="{EA7A35F0-7E6F-CE72-FFB8-FE41E668D464}"/>
                  </a:ext>
                </a:extLst>
              </p:cNvPr>
              <p:cNvCxnSpPr>
                <a:cxnSpLocks/>
                <a:stCxn id="210" idx="4"/>
                <a:endCxn id="215" idx="0"/>
              </p:cNvCxnSpPr>
              <p:nvPr/>
            </p:nvCxnSpPr>
            <p:spPr>
              <a:xfrm>
                <a:off x="3718714" y="3427715"/>
                <a:ext cx="129520" cy="6185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Düz Bağlayıcı 258">
                <a:extLst>
                  <a:ext uri="{FF2B5EF4-FFF2-40B4-BE49-F238E27FC236}">
                    <a16:creationId xmlns:a16="http://schemas.microsoft.com/office/drawing/2014/main" id="{C2D43734-D132-2A9A-0668-46465C6B8C93}"/>
                  </a:ext>
                </a:extLst>
              </p:cNvPr>
              <p:cNvCxnSpPr>
                <a:cxnSpLocks/>
                <a:stCxn id="216" idx="4"/>
                <a:endCxn id="207" idx="0"/>
              </p:cNvCxnSpPr>
              <p:nvPr/>
            </p:nvCxnSpPr>
            <p:spPr>
              <a:xfrm>
                <a:off x="4208234" y="2736042"/>
                <a:ext cx="133017" cy="26606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Düz Bağlayıcı 259">
                <a:extLst>
                  <a:ext uri="{FF2B5EF4-FFF2-40B4-BE49-F238E27FC236}">
                    <a16:creationId xmlns:a16="http://schemas.microsoft.com/office/drawing/2014/main" id="{E0095BC3-40A4-65B5-C540-88CE5152A9C2}"/>
                  </a:ext>
                </a:extLst>
              </p:cNvPr>
              <p:cNvCxnSpPr>
                <a:cxnSpLocks/>
                <a:stCxn id="216" idx="4"/>
                <a:endCxn id="208" idx="0"/>
              </p:cNvCxnSpPr>
              <p:nvPr/>
            </p:nvCxnSpPr>
            <p:spPr>
              <a:xfrm flipV="1">
                <a:off x="4208234" y="2222618"/>
                <a:ext cx="133017" cy="51342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F7F9263B-6D26-39B9-3F4D-25F281AEFD77}"/>
                  </a:ext>
                </a:extLst>
              </p:cNvPr>
              <p:cNvSpPr/>
              <p:nvPr/>
            </p:nvSpPr>
            <p:spPr>
              <a:xfrm rot="16200000">
                <a:off x="4341251" y="282210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E48FDC1A-BD6A-FA53-3359-61BC9531D69B}"/>
                  </a:ext>
                </a:extLst>
              </p:cNvPr>
              <p:cNvSpPr/>
              <p:nvPr/>
            </p:nvSpPr>
            <p:spPr>
              <a:xfrm rot="16200000">
                <a:off x="4341251" y="20426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09" name="Düz Bağlayıcı 271">
                <a:extLst>
                  <a:ext uri="{FF2B5EF4-FFF2-40B4-BE49-F238E27FC236}">
                    <a16:creationId xmlns:a16="http://schemas.microsoft.com/office/drawing/2014/main" id="{5FA13221-D3C8-A6BB-AE8F-713A2F23C896}"/>
                  </a:ext>
                </a:extLst>
              </p:cNvPr>
              <p:cNvCxnSpPr>
                <a:cxnSpLocks/>
                <a:stCxn id="216" idx="0"/>
                <a:endCxn id="210" idx="4"/>
              </p:cNvCxnSpPr>
              <p:nvPr/>
            </p:nvCxnSpPr>
            <p:spPr>
              <a:xfrm flipH="1">
                <a:off x="3718714" y="2736042"/>
                <a:ext cx="129520" cy="69167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5B97C09D-8BB1-75E0-5CDD-C9EEBFDAD92F}"/>
                  </a:ext>
                </a:extLst>
              </p:cNvPr>
              <p:cNvSpPr/>
              <p:nvPr/>
            </p:nvSpPr>
            <p:spPr>
              <a:xfrm rot="16200000">
                <a:off x="3358714" y="324771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11" name="Düz Bağlayıcı 290">
                <a:extLst>
                  <a:ext uri="{FF2B5EF4-FFF2-40B4-BE49-F238E27FC236}">
                    <a16:creationId xmlns:a16="http://schemas.microsoft.com/office/drawing/2014/main" id="{F670FDA8-F684-EED7-5A3F-E0D153D9B4EC}"/>
                  </a:ext>
                </a:extLst>
              </p:cNvPr>
              <p:cNvCxnSpPr>
                <a:cxnSpLocks/>
                <a:stCxn id="215" idx="4"/>
                <a:endCxn id="213" idx="0"/>
              </p:cNvCxnSpPr>
              <p:nvPr/>
            </p:nvCxnSpPr>
            <p:spPr>
              <a:xfrm>
                <a:off x="4208234" y="4046218"/>
                <a:ext cx="133017" cy="51486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Düz Bağlayıcı 291">
                <a:extLst>
                  <a:ext uri="{FF2B5EF4-FFF2-40B4-BE49-F238E27FC236}">
                    <a16:creationId xmlns:a16="http://schemas.microsoft.com/office/drawing/2014/main" id="{86DD2194-1DD6-97D4-3DB5-ECED113C429E}"/>
                  </a:ext>
                </a:extLst>
              </p:cNvPr>
              <p:cNvCxnSpPr>
                <a:cxnSpLocks/>
                <a:stCxn id="215" idx="4"/>
                <a:endCxn id="214" idx="0"/>
              </p:cNvCxnSpPr>
              <p:nvPr/>
            </p:nvCxnSpPr>
            <p:spPr>
              <a:xfrm flipV="1">
                <a:off x="4208234" y="3781598"/>
                <a:ext cx="133017" cy="2646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E2972210-697D-3F0F-BE92-4C2048A50F1A}"/>
                  </a:ext>
                </a:extLst>
              </p:cNvPr>
              <p:cNvSpPr/>
              <p:nvPr/>
            </p:nvSpPr>
            <p:spPr>
              <a:xfrm rot="16200000">
                <a:off x="4341251" y="438108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1D642709-7054-39A5-93BB-0E8FEB6506BA}"/>
                  </a:ext>
                </a:extLst>
              </p:cNvPr>
              <p:cNvSpPr/>
              <p:nvPr/>
            </p:nvSpPr>
            <p:spPr>
              <a:xfrm rot="16200000">
                <a:off x="4341251" y="360159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2214CB4B-41E0-07FE-28D2-3B7D7DB5424A}"/>
                  </a:ext>
                </a:extLst>
              </p:cNvPr>
              <p:cNvSpPr/>
              <p:nvPr/>
            </p:nvSpPr>
            <p:spPr>
              <a:xfrm rot="16200000">
                <a:off x="3848234" y="38662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5456F3D9-3DDA-3206-45AC-D4CBCE259122}"/>
                  </a:ext>
                </a:extLst>
              </p:cNvPr>
              <p:cNvSpPr/>
              <p:nvPr/>
            </p:nvSpPr>
            <p:spPr>
              <a:xfrm rot="16200000">
                <a:off x="3848234" y="2556042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17" name="Düz Bağlayıcı 380">
                <a:extLst>
                  <a:ext uri="{FF2B5EF4-FFF2-40B4-BE49-F238E27FC236}">
                    <a16:creationId xmlns:a16="http://schemas.microsoft.com/office/drawing/2014/main" id="{BD192F30-F39D-0CA7-1DDE-4B682461AE60}"/>
                  </a:ext>
                </a:extLst>
              </p:cNvPr>
              <p:cNvCxnSpPr>
                <a:cxnSpLocks/>
                <a:stCxn id="214" idx="4"/>
                <a:endCxn id="219" idx="0"/>
              </p:cNvCxnSpPr>
              <p:nvPr/>
            </p:nvCxnSpPr>
            <p:spPr>
              <a:xfrm>
                <a:off x="4701251" y="3781598"/>
                <a:ext cx="155866" cy="20805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Düz Bağlayıcı 381">
                <a:extLst>
                  <a:ext uri="{FF2B5EF4-FFF2-40B4-BE49-F238E27FC236}">
                    <a16:creationId xmlns:a16="http://schemas.microsoft.com/office/drawing/2014/main" id="{4F7FC786-42A4-B6FF-63BD-CE8FD174D6FF}"/>
                  </a:ext>
                </a:extLst>
              </p:cNvPr>
              <p:cNvCxnSpPr>
                <a:cxnSpLocks/>
                <a:stCxn id="214" idx="4"/>
                <a:endCxn id="220" idx="0"/>
              </p:cNvCxnSpPr>
              <p:nvPr/>
            </p:nvCxnSpPr>
            <p:spPr>
              <a:xfrm flipV="1">
                <a:off x="4701251" y="3597331"/>
                <a:ext cx="155866" cy="18426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E5D84D6E-770A-53C3-4777-A0F059DC1C5B}"/>
                  </a:ext>
                </a:extLst>
              </p:cNvPr>
              <p:cNvSpPr/>
              <p:nvPr/>
            </p:nvSpPr>
            <p:spPr>
              <a:xfrm rot="16200000">
                <a:off x="4857117" y="380964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05604DCC-A56F-FB1C-E9C0-65A1B007CA9A}"/>
                  </a:ext>
                </a:extLst>
              </p:cNvPr>
              <p:cNvSpPr/>
              <p:nvPr/>
            </p:nvSpPr>
            <p:spPr>
              <a:xfrm rot="16200000">
                <a:off x="4857117" y="341733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21" name="Düz Bağlayıcı 385">
                <a:extLst>
                  <a:ext uri="{FF2B5EF4-FFF2-40B4-BE49-F238E27FC236}">
                    <a16:creationId xmlns:a16="http://schemas.microsoft.com/office/drawing/2014/main" id="{B0231E03-1BDF-3ABE-FF2C-A66BDFC85DC3}"/>
                  </a:ext>
                </a:extLst>
              </p:cNvPr>
              <p:cNvCxnSpPr>
                <a:cxnSpLocks/>
                <a:stCxn id="207" idx="4"/>
                <a:endCxn id="223" idx="0"/>
              </p:cNvCxnSpPr>
              <p:nvPr/>
            </p:nvCxnSpPr>
            <p:spPr>
              <a:xfrm>
                <a:off x="4701251" y="3002108"/>
                <a:ext cx="155866" cy="20290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Düz Bağlayıcı 386">
                <a:extLst>
                  <a:ext uri="{FF2B5EF4-FFF2-40B4-BE49-F238E27FC236}">
                    <a16:creationId xmlns:a16="http://schemas.microsoft.com/office/drawing/2014/main" id="{7E091F69-0599-74CD-4CAD-E0DFEF4373FE}"/>
                  </a:ext>
                </a:extLst>
              </p:cNvPr>
              <p:cNvCxnSpPr>
                <a:cxnSpLocks/>
                <a:stCxn id="207" idx="4"/>
                <a:endCxn id="224" idx="0"/>
              </p:cNvCxnSpPr>
              <p:nvPr/>
            </p:nvCxnSpPr>
            <p:spPr>
              <a:xfrm flipV="1">
                <a:off x="4701251" y="2812697"/>
                <a:ext cx="155866" cy="18941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4CD6A851-4104-55AD-D44E-B477B7CE1F39}"/>
                  </a:ext>
                </a:extLst>
              </p:cNvPr>
              <p:cNvSpPr/>
              <p:nvPr/>
            </p:nvSpPr>
            <p:spPr>
              <a:xfrm rot="16200000">
                <a:off x="4857117" y="302501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2BB63188-A6AA-F687-A7BC-C36D380F7269}"/>
                  </a:ext>
                </a:extLst>
              </p:cNvPr>
              <p:cNvSpPr/>
              <p:nvPr/>
            </p:nvSpPr>
            <p:spPr>
              <a:xfrm rot="16200000">
                <a:off x="4857117" y="263269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25" name="Düz Bağlayıcı 389">
                <a:extLst>
                  <a:ext uri="{FF2B5EF4-FFF2-40B4-BE49-F238E27FC236}">
                    <a16:creationId xmlns:a16="http://schemas.microsoft.com/office/drawing/2014/main" id="{EEB680E8-E665-843C-E1EC-7E09A77FC142}"/>
                  </a:ext>
                </a:extLst>
              </p:cNvPr>
              <p:cNvCxnSpPr>
                <a:cxnSpLocks/>
                <a:stCxn id="208" idx="4"/>
                <a:endCxn id="227" idx="0"/>
              </p:cNvCxnSpPr>
              <p:nvPr/>
            </p:nvCxnSpPr>
            <p:spPr>
              <a:xfrm>
                <a:off x="4701251" y="2222618"/>
                <a:ext cx="155866" cy="197762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Düz Bağlayıcı 390">
                <a:extLst>
                  <a:ext uri="{FF2B5EF4-FFF2-40B4-BE49-F238E27FC236}">
                    <a16:creationId xmlns:a16="http://schemas.microsoft.com/office/drawing/2014/main" id="{B18CE026-850D-B8CD-A7BA-74883219A075}"/>
                  </a:ext>
                </a:extLst>
              </p:cNvPr>
              <p:cNvCxnSpPr>
                <a:cxnSpLocks/>
                <a:stCxn id="208" idx="4"/>
                <a:endCxn id="228" idx="0"/>
              </p:cNvCxnSpPr>
              <p:nvPr/>
            </p:nvCxnSpPr>
            <p:spPr>
              <a:xfrm flipV="1">
                <a:off x="4701251" y="2028063"/>
                <a:ext cx="155866" cy="19455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D1A37035-6227-70F4-B801-F9D92537764D}"/>
                  </a:ext>
                </a:extLst>
              </p:cNvPr>
              <p:cNvSpPr/>
              <p:nvPr/>
            </p:nvSpPr>
            <p:spPr>
              <a:xfrm rot="16200000">
                <a:off x="4857117" y="2240380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E3492B92-EF1B-0F39-E42B-9A6CF2562B23}"/>
                  </a:ext>
                </a:extLst>
              </p:cNvPr>
              <p:cNvSpPr/>
              <p:nvPr/>
            </p:nvSpPr>
            <p:spPr>
              <a:xfrm rot="16200000">
                <a:off x="4857117" y="1848063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29" name="Düz Bağlayıcı 476">
                <a:extLst>
                  <a:ext uri="{FF2B5EF4-FFF2-40B4-BE49-F238E27FC236}">
                    <a16:creationId xmlns:a16="http://schemas.microsoft.com/office/drawing/2014/main" id="{8F1215C1-B870-BF68-4857-3DB246828D0B}"/>
                  </a:ext>
                </a:extLst>
              </p:cNvPr>
              <p:cNvCxnSpPr>
                <a:cxnSpLocks/>
                <a:endCxn id="231" idx="0"/>
              </p:cNvCxnSpPr>
              <p:nvPr/>
            </p:nvCxnSpPr>
            <p:spPr>
              <a:xfrm rot="16200000" flipH="1">
                <a:off x="4694013" y="4611181"/>
                <a:ext cx="197312" cy="12889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Düz Bağlayıcı 477">
                <a:extLst>
                  <a:ext uri="{FF2B5EF4-FFF2-40B4-BE49-F238E27FC236}">
                    <a16:creationId xmlns:a16="http://schemas.microsoft.com/office/drawing/2014/main" id="{2D92EE3C-A9C7-4B54-5C99-E2FBA2294910}"/>
                  </a:ext>
                </a:extLst>
              </p:cNvPr>
              <p:cNvCxnSpPr>
                <a:cxnSpLocks/>
                <a:endCxn id="232" idx="0"/>
              </p:cNvCxnSpPr>
              <p:nvPr/>
            </p:nvCxnSpPr>
            <p:spPr>
              <a:xfrm flipV="1">
                <a:off x="4728222" y="4381965"/>
                <a:ext cx="128895" cy="19500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0AF67D2B-741C-4BEA-330A-21E682C9F904}"/>
                  </a:ext>
                </a:extLst>
              </p:cNvPr>
              <p:cNvSpPr/>
              <p:nvPr/>
            </p:nvSpPr>
            <p:spPr>
              <a:xfrm rot="16200000">
                <a:off x="4857117" y="459428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242FF8A8-2246-ECA7-CB6A-0D5F94228D8C}"/>
                  </a:ext>
                </a:extLst>
              </p:cNvPr>
              <p:cNvSpPr/>
              <p:nvPr/>
            </p:nvSpPr>
            <p:spPr>
              <a:xfrm rot="16200000">
                <a:off x="4857117" y="420196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33" name="Düz Bağlayıcı 552">
                <a:extLst>
                  <a:ext uri="{FF2B5EF4-FFF2-40B4-BE49-F238E27FC236}">
                    <a16:creationId xmlns:a16="http://schemas.microsoft.com/office/drawing/2014/main" id="{A80510C9-4FA3-6708-9B22-C2C041F905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6" y="3682277"/>
                <a:ext cx="130890" cy="778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Düz Bağlayıcı 553">
                <a:extLst>
                  <a:ext uri="{FF2B5EF4-FFF2-40B4-BE49-F238E27FC236}">
                    <a16:creationId xmlns:a16="http://schemas.microsoft.com/office/drawing/2014/main" id="{2E01324F-788E-492D-5966-A0238D9486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7" y="3682278"/>
                <a:ext cx="130443" cy="2519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Düz Bağlayıcı 554">
                <a:extLst>
                  <a:ext uri="{FF2B5EF4-FFF2-40B4-BE49-F238E27FC236}">
                    <a16:creationId xmlns:a16="http://schemas.microsoft.com/office/drawing/2014/main" id="{CB1BEF9D-D85A-F090-E31C-503E61CBCB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8" y="3667285"/>
                <a:ext cx="123132" cy="149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Düz Bağlayıcı 555">
                <a:extLst>
                  <a:ext uri="{FF2B5EF4-FFF2-40B4-BE49-F238E27FC236}">
                    <a16:creationId xmlns:a16="http://schemas.microsoft.com/office/drawing/2014/main" id="{508B10DA-8450-AE8C-FF38-4D8B3B793C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7" y="3592138"/>
                <a:ext cx="123133" cy="9014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Düz Bağlayıcı 559">
                <a:extLst>
                  <a:ext uri="{FF2B5EF4-FFF2-40B4-BE49-F238E27FC236}">
                    <a16:creationId xmlns:a16="http://schemas.microsoft.com/office/drawing/2014/main" id="{873B3DB5-E158-EE10-9D13-F7145BF0B9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8316" y="3049468"/>
                <a:ext cx="128164" cy="10934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Düz Bağlayıcı 597">
                <a:extLst>
                  <a:ext uri="{FF2B5EF4-FFF2-40B4-BE49-F238E27FC236}">
                    <a16:creationId xmlns:a16="http://schemas.microsoft.com/office/drawing/2014/main" id="{B5B48D8C-D9ED-0D2E-7B79-7BF47CA6AA57}"/>
                  </a:ext>
                </a:extLst>
              </p:cNvPr>
              <p:cNvCxnSpPr>
                <a:cxnSpLocks/>
                <a:stCxn id="210" idx="4"/>
              </p:cNvCxnSpPr>
              <p:nvPr/>
            </p:nvCxnSpPr>
            <p:spPr>
              <a:xfrm>
                <a:off x="3718714" y="3427715"/>
                <a:ext cx="125189" cy="2088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Düz Bağlayıcı 598">
                <a:extLst>
                  <a:ext uri="{FF2B5EF4-FFF2-40B4-BE49-F238E27FC236}">
                    <a16:creationId xmlns:a16="http://schemas.microsoft.com/office/drawing/2014/main" id="{B82133DC-EA35-4C17-311B-9CD84EA89C19}"/>
                  </a:ext>
                </a:extLst>
              </p:cNvPr>
              <p:cNvCxnSpPr>
                <a:cxnSpLocks/>
                <a:stCxn id="210" idx="4"/>
              </p:cNvCxnSpPr>
              <p:nvPr/>
            </p:nvCxnSpPr>
            <p:spPr>
              <a:xfrm flipV="1">
                <a:off x="3718714" y="3410695"/>
                <a:ext cx="117098" cy="170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961FDA2A-257C-5EA5-27BE-80E763CEAB01}"/>
                  </a:ext>
                </a:extLst>
              </p:cNvPr>
              <p:cNvSpPr/>
              <p:nvPr/>
            </p:nvSpPr>
            <p:spPr>
              <a:xfrm rot="16200000">
                <a:off x="3349137" y="225023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5E592891-1CEA-271F-C44D-B90CF335BF29}"/>
                  </a:ext>
                </a:extLst>
              </p:cNvPr>
              <p:cNvSpPr/>
              <p:nvPr/>
            </p:nvSpPr>
            <p:spPr>
              <a:xfrm rot="16200000">
                <a:off x="3349137" y="407754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42" name="Metin kutusu 605">
                <a:extLst>
                  <a:ext uri="{FF2B5EF4-FFF2-40B4-BE49-F238E27FC236}">
                    <a16:creationId xmlns:a16="http://schemas.microsoft.com/office/drawing/2014/main" id="{C3E3AE91-40F3-5976-FE69-59AF50E44CDB}"/>
                  </a:ext>
                </a:extLst>
              </p:cNvPr>
              <p:cNvSpPr txBox="1"/>
              <p:nvPr/>
            </p:nvSpPr>
            <p:spPr>
              <a:xfrm rot="16200000">
                <a:off x="3175920" y="3465399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3" name="Metin kutusu 606">
                <a:extLst>
                  <a:ext uri="{FF2B5EF4-FFF2-40B4-BE49-F238E27FC236}">
                    <a16:creationId xmlns:a16="http://schemas.microsoft.com/office/drawing/2014/main" id="{2DDE7FD5-50E4-38CB-0C0D-3B34CBBB0FFA}"/>
                  </a:ext>
                </a:extLst>
              </p:cNvPr>
              <p:cNvSpPr txBox="1"/>
              <p:nvPr/>
            </p:nvSpPr>
            <p:spPr>
              <a:xfrm rot="16200000">
                <a:off x="3175920" y="2640699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4" name="Metin kutusu 608">
                <a:extLst>
                  <a:ext uri="{FF2B5EF4-FFF2-40B4-BE49-F238E27FC236}">
                    <a16:creationId xmlns:a16="http://schemas.microsoft.com/office/drawing/2014/main" id="{68880F26-38A4-B9B1-E879-B829E82B66D5}"/>
                  </a:ext>
                </a:extLst>
              </p:cNvPr>
              <p:cNvSpPr txBox="1"/>
              <p:nvPr/>
            </p:nvSpPr>
            <p:spPr>
              <a:xfrm rot="16200000">
                <a:off x="3678641" y="4393120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5" name="Metin kutusu 609">
                <a:extLst>
                  <a:ext uri="{FF2B5EF4-FFF2-40B4-BE49-F238E27FC236}">
                    <a16:creationId xmlns:a16="http://schemas.microsoft.com/office/drawing/2014/main" id="{CA5BB3EB-28A1-61FC-A639-D77A4E2DDF07}"/>
                  </a:ext>
                </a:extLst>
              </p:cNvPr>
              <p:cNvSpPr txBox="1"/>
              <p:nvPr/>
            </p:nvSpPr>
            <p:spPr>
              <a:xfrm rot="16200000">
                <a:off x="3657774" y="3050309"/>
                <a:ext cx="645758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6" name="Metin kutusu 610">
                <a:extLst>
                  <a:ext uri="{FF2B5EF4-FFF2-40B4-BE49-F238E27FC236}">
                    <a16:creationId xmlns:a16="http://schemas.microsoft.com/office/drawing/2014/main" id="{10DBF616-7497-C056-CFC7-885197BF86AE}"/>
                  </a:ext>
                </a:extLst>
              </p:cNvPr>
              <p:cNvSpPr txBox="1"/>
              <p:nvPr/>
            </p:nvSpPr>
            <p:spPr>
              <a:xfrm rot="16200000">
                <a:off x="3678641" y="170749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7" name="Metin kutusu 612">
                <a:extLst>
                  <a:ext uri="{FF2B5EF4-FFF2-40B4-BE49-F238E27FC236}">
                    <a16:creationId xmlns:a16="http://schemas.microsoft.com/office/drawing/2014/main" id="{1EED878B-970F-C8B9-BA13-61BF1E18034E}"/>
                  </a:ext>
                </a:extLst>
              </p:cNvPr>
              <p:cNvSpPr txBox="1"/>
              <p:nvPr/>
            </p:nvSpPr>
            <p:spPr>
              <a:xfrm rot="16200000">
                <a:off x="4164617" y="3824862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8" name="Metin kutusu 613">
                <a:extLst>
                  <a:ext uri="{FF2B5EF4-FFF2-40B4-BE49-F238E27FC236}">
                    <a16:creationId xmlns:a16="http://schemas.microsoft.com/office/drawing/2014/main" id="{96295362-9102-9EBA-AB5C-39C1E9F40515}"/>
                  </a:ext>
                </a:extLst>
              </p:cNvPr>
              <p:cNvSpPr txBox="1"/>
              <p:nvPr/>
            </p:nvSpPr>
            <p:spPr>
              <a:xfrm rot="16200000">
                <a:off x="4164617" y="3037111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9" name="Metin kutusu 614">
                <a:extLst>
                  <a:ext uri="{FF2B5EF4-FFF2-40B4-BE49-F238E27FC236}">
                    <a16:creationId xmlns:a16="http://schemas.microsoft.com/office/drawing/2014/main" id="{6BFA1C34-A15A-6FC9-5CDC-13F069DAADB3}"/>
                  </a:ext>
                </a:extLst>
              </p:cNvPr>
              <p:cNvSpPr txBox="1"/>
              <p:nvPr/>
            </p:nvSpPr>
            <p:spPr>
              <a:xfrm rot="16200000">
                <a:off x="4164617" y="2249360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cxnSp>
            <p:nvCxnSpPr>
              <p:cNvPr id="250" name="Düz Ok Bağlayıcısı 4">
                <a:extLst>
                  <a:ext uri="{FF2B5EF4-FFF2-40B4-BE49-F238E27FC236}">
                    <a16:creationId xmlns:a16="http://schemas.microsoft.com/office/drawing/2014/main" id="{FC75717A-44AB-205D-6465-E2FDA88727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2" y="202806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Düz Ok Bağlayıcısı 7">
                <a:extLst>
                  <a:ext uri="{FF2B5EF4-FFF2-40B4-BE49-F238E27FC236}">
                    <a16:creationId xmlns:a16="http://schemas.microsoft.com/office/drawing/2014/main" id="{27ECB79A-19F0-3CA0-E858-C913D52EF8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1" y="2413352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Düz Ok Bağlayıcısı 8">
                <a:extLst>
                  <a:ext uri="{FF2B5EF4-FFF2-40B4-BE49-F238E27FC236}">
                    <a16:creationId xmlns:a16="http://schemas.microsoft.com/office/drawing/2014/main" id="{8C627C9C-943C-D4BA-C776-7CEABD1EEC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2822108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Düz Ok Bağlayıcısı 9">
                <a:extLst>
                  <a:ext uri="{FF2B5EF4-FFF2-40B4-BE49-F238E27FC236}">
                    <a16:creationId xmlns:a16="http://schemas.microsoft.com/office/drawing/2014/main" id="{7BF98A69-C5EF-4ADB-8791-260C468F91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3248294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Düz Ok Bağlayıcısı 14">
                <a:extLst>
                  <a:ext uri="{FF2B5EF4-FFF2-40B4-BE49-F238E27FC236}">
                    <a16:creationId xmlns:a16="http://schemas.microsoft.com/office/drawing/2014/main" id="{E965A720-08A8-9B7D-12FD-EEECCEC6A2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3631849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Düz Ok Bağlayıcısı 15">
                <a:extLst>
                  <a:ext uri="{FF2B5EF4-FFF2-40B4-BE49-F238E27FC236}">
                    <a16:creationId xmlns:a16="http://schemas.microsoft.com/office/drawing/2014/main" id="{E44AEDF6-C204-7B1B-C4AF-69DBAE1EB9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4010405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Düz Ok Bağlayıcısı 16">
                <a:extLst>
                  <a:ext uri="{FF2B5EF4-FFF2-40B4-BE49-F238E27FC236}">
                    <a16:creationId xmlns:a16="http://schemas.microsoft.com/office/drawing/2014/main" id="{52D5638D-3195-CA53-0B8D-DEE6ECC82F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38912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Düz Ok Bağlayıcısı 17">
                <a:extLst>
                  <a:ext uri="{FF2B5EF4-FFF2-40B4-BE49-F238E27FC236}">
                    <a16:creationId xmlns:a16="http://schemas.microsoft.com/office/drawing/2014/main" id="{BBABA8E7-E354-93B7-E0EF-6A0F9A342C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774201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8" name="Metin kutusu 614">
                <a:extLst>
                  <a:ext uri="{FF2B5EF4-FFF2-40B4-BE49-F238E27FC236}">
                    <a16:creationId xmlns:a16="http://schemas.microsoft.com/office/drawing/2014/main" id="{A4F3A02D-601C-52D1-F0AC-A3912BBDCC7C}"/>
                  </a:ext>
                </a:extLst>
              </p:cNvPr>
              <p:cNvSpPr txBox="1"/>
              <p:nvPr/>
            </p:nvSpPr>
            <p:spPr>
              <a:xfrm rot="16200000">
                <a:off x="4164617" y="1461609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59" name="Metin kutusu 614">
                <a:extLst>
                  <a:ext uri="{FF2B5EF4-FFF2-40B4-BE49-F238E27FC236}">
                    <a16:creationId xmlns:a16="http://schemas.microsoft.com/office/drawing/2014/main" id="{37EEAFA4-2226-D895-C4D7-14B6B6665BD8}"/>
                  </a:ext>
                </a:extLst>
              </p:cNvPr>
              <p:cNvSpPr txBox="1"/>
              <p:nvPr/>
            </p:nvSpPr>
            <p:spPr>
              <a:xfrm rot="16200000">
                <a:off x="4164617" y="4612613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0" name="Metin kutusu 614">
                <a:extLst>
                  <a:ext uri="{FF2B5EF4-FFF2-40B4-BE49-F238E27FC236}">
                    <a16:creationId xmlns:a16="http://schemas.microsoft.com/office/drawing/2014/main" id="{8BAF8C10-41EF-B632-397D-8CB8DE6BC4EB}"/>
                  </a:ext>
                </a:extLst>
              </p:cNvPr>
              <p:cNvSpPr txBox="1"/>
              <p:nvPr/>
            </p:nvSpPr>
            <p:spPr>
              <a:xfrm rot="16200000">
                <a:off x="4673888" y="131922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1" name="Metin kutusu 614">
                <a:extLst>
                  <a:ext uri="{FF2B5EF4-FFF2-40B4-BE49-F238E27FC236}">
                    <a16:creationId xmlns:a16="http://schemas.microsoft.com/office/drawing/2014/main" id="{2DFD4A28-95EF-AA4A-4949-8A5AD638D60C}"/>
                  </a:ext>
                </a:extLst>
              </p:cNvPr>
              <p:cNvSpPr txBox="1"/>
              <p:nvPr/>
            </p:nvSpPr>
            <p:spPr>
              <a:xfrm rot="16200000">
                <a:off x="4673888" y="4812901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2" name="Metin kutusu 606">
                <a:extLst>
                  <a:ext uri="{FF2B5EF4-FFF2-40B4-BE49-F238E27FC236}">
                    <a16:creationId xmlns:a16="http://schemas.microsoft.com/office/drawing/2014/main" id="{9976B895-029C-9665-4366-4C8F0640FCDA}"/>
                  </a:ext>
                </a:extLst>
              </p:cNvPr>
              <p:cNvSpPr txBox="1"/>
              <p:nvPr/>
            </p:nvSpPr>
            <p:spPr>
              <a:xfrm rot="16200000">
                <a:off x="3175920" y="1815999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3" name="Metin kutusu 606">
                <a:extLst>
                  <a:ext uri="{FF2B5EF4-FFF2-40B4-BE49-F238E27FC236}">
                    <a16:creationId xmlns:a16="http://schemas.microsoft.com/office/drawing/2014/main" id="{9D850FDA-F45E-9294-BCD3-44B17D7DDBEF}"/>
                  </a:ext>
                </a:extLst>
              </p:cNvPr>
              <p:cNvSpPr txBox="1"/>
              <p:nvPr/>
            </p:nvSpPr>
            <p:spPr>
              <a:xfrm rot="16200000">
                <a:off x="3175920" y="429009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</p:grpSp>
        <p:sp>
          <p:nvSpPr>
            <p:cNvPr id="10" name="Metin kutusu 26">
              <a:extLst>
                <a:ext uri="{FF2B5EF4-FFF2-40B4-BE49-F238E27FC236}">
                  <a16:creationId xmlns:a16="http://schemas.microsoft.com/office/drawing/2014/main" id="{6C40BF71-6260-A222-5EDC-4E5CD0D6ADBF}"/>
                </a:ext>
              </a:extLst>
            </p:cNvPr>
            <p:cNvSpPr txBox="1"/>
            <p:nvPr/>
          </p:nvSpPr>
          <p:spPr>
            <a:xfrm>
              <a:off x="5425021" y="4630088"/>
              <a:ext cx="177619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B</a:t>
              </a:r>
            </a:p>
          </p:txBody>
        </p:sp>
        <p:sp>
          <p:nvSpPr>
            <p:cNvPr id="24" name="Metin kutusu 614">
              <a:extLst>
                <a:ext uri="{FF2B5EF4-FFF2-40B4-BE49-F238E27FC236}">
                  <a16:creationId xmlns:a16="http://schemas.microsoft.com/office/drawing/2014/main" id="{DF0C4FE3-42D1-B82F-8413-12B109ED271E}"/>
                </a:ext>
              </a:extLst>
            </p:cNvPr>
            <p:cNvSpPr txBox="1"/>
            <p:nvPr/>
          </p:nvSpPr>
          <p:spPr>
            <a:xfrm rot="16200000">
              <a:off x="5004226" y="1399159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  <p:sp>
          <p:nvSpPr>
            <p:cNvPr id="26" name="Metin kutusu 614">
              <a:extLst>
                <a:ext uri="{FF2B5EF4-FFF2-40B4-BE49-F238E27FC236}">
                  <a16:creationId xmlns:a16="http://schemas.microsoft.com/office/drawing/2014/main" id="{60506CFC-3D54-4C17-282F-607C41D0E8CA}"/>
                </a:ext>
              </a:extLst>
            </p:cNvPr>
            <p:cNvSpPr txBox="1"/>
            <p:nvPr/>
          </p:nvSpPr>
          <p:spPr>
            <a:xfrm rot="16200000">
              <a:off x="5004226" y="4892832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</p:grpSp>
      <p:sp>
        <p:nvSpPr>
          <p:cNvPr id="305" name="Metin kutusu 26">
            <a:extLst>
              <a:ext uri="{FF2B5EF4-FFF2-40B4-BE49-F238E27FC236}">
                <a16:creationId xmlns:a16="http://schemas.microsoft.com/office/drawing/2014/main" id="{7521F54C-F1A0-0249-0E23-413CF351F13A}"/>
              </a:ext>
            </a:extLst>
          </p:cNvPr>
          <p:cNvSpPr txBox="1"/>
          <p:nvPr/>
        </p:nvSpPr>
        <p:spPr>
          <a:xfrm>
            <a:off x="3728066" y="5904991"/>
            <a:ext cx="177619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07F09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Wordline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07F09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 B</a:t>
            </a:r>
          </a:p>
        </p:txBody>
      </p:sp>
      <p:sp>
        <p:nvSpPr>
          <p:cNvPr id="280" name="Metin kutusu 26">
            <a:extLst>
              <a:ext uri="{FF2B5EF4-FFF2-40B4-BE49-F238E27FC236}">
                <a16:creationId xmlns:a16="http://schemas.microsoft.com/office/drawing/2014/main" id="{711EEF77-BCCE-73EC-076D-A6112735A348}"/>
              </a:ext>
            </a:extLst>
          </p:cNvPr>
          <p:cNvSpPr txBox="1"/>
          <p:nvPr/>
        </p:nvSpPr>
        <p:spPr>
          <a:xfrm>
            <a:off x="3167483" y="3174353"/>
            <a:ext cx="281675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Wordline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 A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780EE998-A451-A78E-874B-02E659AFC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287" y="926671"/>
            <a:ext cx="7164033" cy="7910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Back-to-back </a:t>
            </a:r>
            <a:r>
              <a:rPr lang="en-US" dirty="0">
                <a:latin typeface="+mj-lt"/>
              </a:rPr>
              <a:t>ACT commands with violated timings </a:t>
            </a:r>
            <a:br>
              <a:rPr lang="en-US" dirty="0">
                <a:latin typeface="+mj-lt"/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asserts many more signals </a:t>
            </a:r>
            <a:r>
              <a:rPr lang="en-US" dirty="0">
                <a:latin typeface="+mj-lt"/>
              </a:rPr>
              <a:t>in the row decoder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431F0E3-862E-E76B-8A94-1826FBF1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Activating Many Rows: A Walkthrough</a:t>
            </a:r>
            <a:endParaRPr lang="en-US" dirty="0"/>
          </a:p>
        </p:txBody>
      </p:sp>
      <p:sp>
        <p:nvSpPr>
          <p:cNvPr id="7" name="Dikdörtgen 256">
            <a:extLst>
              <a:ext uri="{FF2B5EF4-FFF2-40B4-BE49-F238E27FC236}">
                <a16:creationId xmlns:a16="http://schemas.microsoft.com/office/drawing/2014/main" id="{CB2B7F84-A0F9-0803-2D66-9AFF0D11D9C1}"/>
              </a:ext>
            </a:extLst>
          </p:cNvPr>
          <p:cNvSpPr/>
          <p:nvPr/>
        </p:nvSpPr>
        <p:spPr>
          <a:xfrm>
            <a:off x="876640" y="2029088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ACT Row A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8" name="Dikdörtgen 256">
            <a:extLst>
              <a:ext uri="{FF2B5EF4-FFF2-40B4-BE49-F238E27FC236}">
                <a16:creationId xmlns:a16="http://schemas.microsoft.com/office/drawing/2014/main" id="{9D9F3928-50E8-76C6-7FCD-696A261FDB90}"/>
              </a:ext>
            </a:extLst>
          </p:cNvPr>
          <p:cNvSpPr/>
          <p:nvPr/>
        </p:nvSpPr>
        <p:spPr>
          <a:xfrm>
            <a:off x="3963715" y="2029088"/>
            <a:ext cx="1326104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PRE</a:t>
            </a:r>
            <a:endParaRPr kumimoji="0" lang="en-US" sz="2400" b="1" i="0" u="none" strike="noStrike" kern="1200" cap="none" spc="0" normalizeH="0" baseline="-25000" noProof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9" name="Düz Ok Bağlayıcısı 185">
            <a:extLst>
              <a:ext uri="{FF2B5EF4-FFF2-40B4-BE49-F238E27FC236}">
                <a16:creationId xmlns:a16="http://schemas.microsoft.com/office/drawing/2014/main" id="{4F05F859-61CB-06A2-10AD-29762006A620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2645657" y="2295251"/>
            <a:ext cx="131805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etin kutusu 16">
            <a:extLst>
              <a:ext uri="{FF2B5EF4-FFF2-40B4-BE49-F238E27FC236}">
                <a16:creationId xmlns:a16="http://schemas.microsoft.com/office/drawing/2014/main" id="{403FF150-10D3-AEA9-A6A3-F23D0A1ACFD1}"/>
              </a:ext>
            </a:extLst>
          </p:cNvPr>
          <p:cNvSpPr txBox="1"/>
          <p:nvPr/>
        </p:nvSpPr>
        <p:spPr>
          <a:xfrm>
            <a:off x="2684765" y="1813907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36ns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29" name="Dikdörtgen 256">
            <a:extLst>
              <a:ext uri="{FF2B5EF4-FFF2-40B4-BE49-F238E27FC236}">
                <a16:creationId xmlns:a16="http://schemas.microsoft.com/office/drawing/2014/main" id="{1BD26891-59E4-51CF-651E-5DAF207B343B}"/>
              </a:ext>
            </a:extLst>
          </p:cNvPr>
          <p:cNvSpPr/>
          <p:nvPr/>
        </p:nvSpPr>
        <p:spPr>
          <a:xfrm>
            <a:off x="6498606" y="2013756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ACT Row B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30" name="Düz Ok Bağlayıcısı 60">
            <a:extLst>
              <a:ext uri="{FF2B5EF4-FFF2-40B4-BE49-F238E27FC236}">
                <a16:creationId xmlns:a16="http://schemas.microsoft.com/office/drawing/2014/main" id="{6DB22B1C-5446-62CE-0819-AE8EE8C236C7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5297528" y="2279919"/>
            <a:ext cx="120107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fik 18" descr="Kapat düz dolguyla">
            <a:extLst>
              <a:ext uri="{FF2B5EF4-FFF2-40B4-BE49-F238E27FC236}">
                <a16:creationId xmlns:a16="http://schemas.microsoft.com/office/drawing/2014/main" id="{E7AE4121-3572-83BC-D8C3-680AE2419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5181" y="1759399"/>
            <a:ext cx="557585" cy="557585"/>
          </a:xfrm>
          <a:prstGeom prst="rect">
            <a:avLst/>
          </a:prstGeom>
        </p:spPr>
      </p:pic>
      <p:sp>
        <p:nvSpPr>
          <p:cNvPr id="88" name="Metin kutusu 16">
            <a:extLst>
              <a:ext uri="{FF2B5EF4-FFF2-40B4-BE49-F238E27FC236}">
                <a16:creationId xmlns:a16="http://schemas.microsoft.com/office/drawing/2014/main" id="{AF8EAC3E-12C5-6E98-9DBF-0D127FB4FA1E}"/>
              </a:ext>
            </a:extLst>
          </p:cNvPr>
          <p:cNvSpPr txBox="1"/>
          <p:nvPr/>
        </p:nvSpPr>
        <p:spPr>
          <a:xfrm>
            <a:off x="5292660" y="1813907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14ns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pic>
        <p:nvPicPr>
          <p:cNvPr id="89" name="Grafik 18" descr="Kapat düz dolguyla">
            <a:extLst>
              <a:ext uri="{FF2B5EF4-FFF2-40B4-BE49-F238E27FC236}">
                <a16:creationId xmlns:a16="http://schemas.microsoft.com/office/drawing/2014/main" id="{A4906E53-2AC4-9E4A-7002-66A55486E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3622" y="1759399"/>
            <a:ext cx="557585" cy="557585"/>
          </a:xfrm>
          <a:prstGeom prst="rect">
            <a:avLst/>
          </a:prstGeom>
        </p:spPr>
      </p:pic>
      <p:sp>
        <p:nvSpPr>
          <p:cNvPr id="90" name="Metin kutusu 16">
            <a:extLst>
              <a:ext uri="{FF2B5EF4-FFF2-40B4-BE49-F238E27FC236}">
                <a16:creationId xmlns:a16="http://schemas.microsoft.com/office/drawing/2014/main" id="{B3F65345-E09F-9955-3B45-9834D65B539B}"/>
              </a:ext>
            </a:extLst>
          </p:cNvPr>
          <p:cNvSpPr txBox="1"/>
          <p:nvPr/>
        </p:nvSpPr>
        <p:spPr>
          <a:xfrm>
            <a:off x="2681150" y="2245608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&lt;3ns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91" name="Metin kutusu 16">
            <a:extLst>
              <a:ext uri="{FF2B5EF4-FFF2-40B4-BE49-F238E27FC236}">
                <a16:creationId xmlns:a16="http://schemas.microsoft.com/office/drawing/2014/main" id="{FDDF653F-214F-5249-15AC-82E0BBD46A48}"/>
              </a:ext>
            </a:extLst>
          </p:cNvPr>
          <p:cNvSpPr txBox="1"/>
          <p:nvPr/>
        </p:nvSpPr>
        <p:spPr>
          <a:xfrm>
            <a:off x="5284018" y="2232996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&lt;3ns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97EF2586-1708-F643-37B4-FEB777392AC0}"/>
              </a:ext>
            </a:extLst>
          </p:cNvPr>
          <p:cNvGrpSpPr/>
          <p:nvPr/>
        </p:nvGrpSpPr>
        <p:grpSpPr>
          <a:xfrm>
            <a:off x="2012792" y="3599947"/>
            <a:ext cx="1146538" cy="2551667"/>
            <a:chOff x="2012792" y="3356107"/>
            <a:chExt cx="1146538" cy="2551667"/>
          </a:xfrm>
        </p:grpSpPr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86E865B1-F820-2089-FC79-AD683CA6738D}"/>
                </a:ext>
              </a:extLst>
            </p:cNvPr>
            <p:cNvGrpSpPr/>
            <p:nvPr/>
          </p:nvGrpSpPr>
          <p:grpSpPr>
            <a:xfrm>
              <a:off x="2012792" y="3356107"/>
              <a:ext cx="1138403" cy="2551667"/>
              <a:chOff x="2174903" y="3513201"/>
              <a:chExt cx="1138403" cy="2551667"/>
            </a:xfrm>
          </p:grpSpPr>
          <p:cxnSp>
            <p:nvCxnSpPr>
              <p:cNvPr id="290" name="Düz Bağlayıcı 164">
                <a:extLst>
                  <a:ext uri="{FF2B5EF4-FFF2-40B4-BE49-F238E27FC236}">
                    <a16:creationId xmlns:a16="http://schemas.microsoft.com/office/drawing/2014/main" id="{978D7A61-B519-A345-28A1-F6DBBE0A6D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74903" y="4718298"/>
                <a:ext cx="129520" cy="618503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Düz Bağlayıcı 290">
                <a:extLst>
                  <a:ext uri="{FF2B5EF4-FFF2-40B4-BE49-F238E27FC236}">
                    <a16:creationId xmlns:a16="http://schemas.microsoft.com/office/drawing/2014/main" id="{BBA15969-8A4A-C639-FCB5-FCBACE0650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4423" y="5336801"/>
                <a:ext cx="133017" cy="514869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Düz Bağlayıcı 380">
                <a:extLst>
                  <a:ext uri="{FF2B5EF4-FFF2-40B4-BE49-F238E27FC236}">
                    <a16:creationId xmlns:a16="http://schemas.microsoft.com/office/drawing/2014/main" id="{0843A649-3894-BAB7-0B8F-0AB0B94997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57440" y="5072181"/>
                <a:ext cx="155866" cy="20805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Düz Bağlayıcı 389">
                <a:extLst>
                  <a:ext uri="{FF2B5EF4-FFF2-40B4-BE49-F238E27FC236}">
                    <a16:creationId xmlns:a16="http://schemas.microsoft.com/office/drawing/2014/main" id="{50D077E5-D9CA-BA52-D4F3-1843B1E0E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57440" y="3513201"/>
                <a:ext cx="155866" cy="197762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Düz Bağlayıcı 476">
                <a:extLst>
                  <a:ext uri="{FF2B5EF4-FFF2-40B4-BE49-F238E27FC236}">
                    <a16:creationId xmlns:a16="http://schemas.microsoft.com/office/drawing/2014/main" id="{CBCFF30E-2385-9673-B9FD-1D1FD1B1701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150202" y="5901764"/>
                <a:ext cx="197312" cy="128896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Düz Bağlayıcı 477">
                <a:extLst>
                  <a:ext uri="{FF2B5EF4-FFF2-40B4-BE49-F238E27FC236}">
                    <a16:creationId xmlns:a16="http://schemas.microsoft.com/office/drawing/2014/main" id="{E35062EA-892F-DAE7-D6AD-86942881AE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4411" y="5672548"/>
                <a:ext cx="128895" cy="195009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7" name="Düz Bağlayıcı 381">
              <a:extLst>
                <a:ext uri="{FF2B5EF4-FFF2-40B4-BE49-F238E27FC236}">
                  <a16:creationId xmlns:a16="http://schemas.microsoft.com/office/drawing/2014/main" id="{1D621FC3-8FC5-9A45-759E-713D4B19C9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3464" y="4748576"/>
              <a:ext cx="155866" cy="184267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597E2277-AE0D-B7C7-EB88-7BE6958F5D94}"/>
              </a:ext>
            </a:extLst>
          </p:cNvPr>
          <p:cNvGrpSpPr/>
          <p:nvPr/>
        </p:nvGrpSpPr>
        <p:grpSpPr>
          <a:xfrm>
            <a:off x="490139" y="3229505"/>
            <a:ext cx="3312990" cy="2713902"/>
            <a:chOff x="490139" y="2985665"/>
            <a:chExt cx="3312990" cy="2713902"/>
          </a:xfrm>
        </p:grpSpPr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6F2CC81A-32C0-3410-8AAA-B925AD0FE677}"/>
                </a:ext>
              </a:extLst>
            </p:cNvPr>
            <p:cNvGrpSpPr/>
            <p:nvPr/>
          </p:nvGrpSpPr>
          <p:grpSpPr>
            <a:xfrm>
              <a:off x="490139" y="2985665"/>
              <a:ext cx="3312990" cy="2713902"/>
              <a:chOff x="632688" y="3138646"/>
              <a:chExt cx="3312990" cy="2713902"/>
            </a:xfrm>
          </p:grpSpPr>
          <p:cxnSp>
            <p:nvCxnSpPr>
              <p:cNvPr id="264" name="Düz Bağlayıcı 86">
                <a:extLst>
                  <a:ext uri="{FF2B5EF4-FFF2-40B4-BE49-F238E27FC236}">
                    <a16:creationId xmlns:a16="http://schemas.microsoft.com/office/drawing/2014/main" id="{C7A22A3E-4B36-C4E6-A914-5E5D3C335C5F}"/>
                  </a:ext>
                </a:extLst>
              </p:cNvPr>
              <p:cNvCxnSpPr>
                <a:stCxn id="266" idx="4"/>
                <a:endCxn id="267" idx="0"/>
              </p:cNvCxnSpPr>
              <p:nvPr/>
            </p:nvCxnSpPr>
            <p:spPr>
              <a:xfrm rot="16200000">
                <a:off x="1036360" y="4435759"/>
                <a:ext cx="374067" cy="173410"/>
              </a:xfrm>
              <a:prstGeom prst="line">
                <a:avLst/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Düz Bağlayıcı 140">
                <a:extLst>
                  <a:ext uri="{FF2B5EF4-FFF2-40B4-BE49-F238E27FC236}">
                    <a16:creationId xmlns:a16="http://schemas.microsoft.com/office/drawing/2014/main" id="{0AD6A55A-58C6-ED39-CE0C-BAD574F7799D}"/>
                  </a:ext>
                </a:extLst>
              </p:cNvPr>
              <p:cNvCxnSpPr>
                <a:cxnSpLocks/>
                <a:stCxn id="267" idx="4"/>
                <a:endCxn id="271" idx="0"/>
              </p:cNvCxnSpPr>
              <p:nvPr/>
            </p:nvCxnSpPr>
            <p:spPr>
              <a:xfrm>
                <a:off x="1670098" y="4335430"/>
                <a:ext cx="144805" cy="382868"/>
              </a:xfrm>
              <a:prstGeom prst="line">
                <a:avLst/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Düz Bağlayıcı 259">
                <a:extLst>
                  <a:ext uri="{FF2B5EF4-FFF2-40B4-BE49-F238E27FC236}">
                    <a16:creationId xmlns:a16="http://schemas.microsoft.com/office/drawing/2014/main" id="{FEB49DC4-A53E-CB4D-49A2-9FA17E5EED75}"/>
                  </a:ext>
                </a:extLst>
              </p:cNvPr>
              <p:cNvCxnSpPr>
                <a:cxnSpLocks/>
                <a:stCxn id="273" idx="4"/>
                <a:endCxn id="269" idx="0"/>
              </p:cNvCxnSpPr>
              <p:nvPr/>
            </p:nvCxnSpPr>
            <p:spPr>
              <a:xfrm flipV="1">
                <a:off x="2664423" y="3513201"/>
                <a:ext cx="133017" cy="513424"/>
              </a:xfrm>
              <a:prstGeom prst="line">
                <a:avLst/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Düz Bağlayıcı 271">
                <a:extLst>
                  <a:ext uri="{FF2B5EF4-FFF2-40B4-BE49-F238E27FC236}">
                    <a16:creationId xmlns:a16="http://schemas.microsoft.com/office/drawing/2014/main" id="{2AF6C107-94BC-A185-103B-1445090E2E4F}"/>
                  </a:ext>
                </a:extLst>
              </p:cNvPr>
              <p:cNvCxnSpPr>
                <a:cxnSpLocks/>
                <a:stCxn id="273" idx="0"/>
                <a:endCxn id="271" idx="4"/>
              </p:cNvCxnSpPr>
              <p:nvPr/>
            </p:nvCxnSpPr>
            <p:spPr>
              <a:xfrm flipH="1">
                <a:off x="2174903" y="4026625"/>
                <a:ext cx="129520" cy="691673"/>
              </a:xfrm>
              <a:prstGeom prst="line">
                <a:avLst/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691712D2-1FF7-B0D8-194E-9F248C4EB832}"/>
                  </a:ext>
                </a:extLst>
              </p:cNvPr>
              <p:cNvSpPr/>
              <p:nvPr/>
            </p:nvSpPr>
            <p:spPr>
              <a:xfrm rot="16200000">
                <a:off x="2797440" y="4892181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C5BB0527-8D38-4B14-2A5C-18984560B186}"/>
                  </a:ext>
                </a:extLst>
              </p:cNvPr>
              <p:cNvSpPr/>
              <p:nvPr/>
            </p:nvSpPr>
            <p:spPr>
              <a:xfrm rot="16200000">
                <a:off x="3313306" y="4707914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75" name="Düz Bağlayıcı 390">
                <a:extLst>
                  <a:ext uri="{FF2B5EF4-FFF2-40B4-BE49-F238E27FC236}">
                    <a16:creationId xmlns:a16="http://schemas.microsoft.com/office/drawing/2014/main" id="{C43A54FE-C04D-2C38-B83B-636FBA59F58C}"/>
                  </a:ext>
                </a:extLst>
              </p:cNvPr>
              <p:cNvCxnSpPr>
                <a:cxnSpLocks/>
                <a:stCxn id="269" idx="4"/>
                <a:endCxn id="276" idx="0"/>
              </p:cNvCxnSpPr>
              <p:nvPr/>
            </p:nvCxnSpPr>
            <p:spPr>
              <a:xfrm flipV="1">
                <a:off x="3157440" y="3318646"/>
                <a:ext cx="155866" cy="194555"/>
              </a:xfrm>
              <a:prstGeom prst="line">
                <a:avLst/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D144FEF3-8E4C-FF0E-EE6F-C2F26973BA77}"/>
                  </a:ext>
                </a:extLst>
              </p:cNvPr>
              <p:cNvSpPr/>
              <p:nvPr/>
            </p:nvSpPr>
            <p:spPr>
              <a:xfrm rot="16200000">
                <a:off x="3313306" y="5492548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78" name="Düz Ok Bağlayıcısı 4">
                <a:extLst>
                  <a:ext uri="{FF2B5EF4-FFF2-40B4-BE49-F238E27FC236}">
                    <a16:creationId xmlns:a16="http://schemas.microsoft.com/office/drawing/2014/main" id="{731A59F4-8909-93BE-D18C-E72AE8D98B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73251" y="3318646"/>
                <a:ext cx="272427" cy="0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28D11F10-32DE-0B24-251E-196B03536ECC}"/>
                  </a:ext>
                </a:extLst>
              </p:cNvPr>
              <p:cNvSpPr/>
              <p:nvPr/>
            </p:nvSpPr>
            <p:spPr>
              <a:xfrm rot="16200000">
                <a:off x="632688" y="4457497"/>
                <a:ext cx="504000" cy="504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CB31CABE-AC7B-DB66-3686-88BD91940D90}"/>
                  </a:ext>
                </a:extLst>
              </p:cNvPr>
              <p:cNvSpPr/>
              <p:nvPr/>
            </p:nvSpPr>
            <p:spPr>
              <a:xfrm rot="16200000">
                <a:off x="1310098" y="4155430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B0B727F7-3E98-E8A5-C48A-C4FE68E9339A}"/>
                  </a:ext>
                </a:extLst>
              </p:cNvPr>
              <p:cNvSpPr/>
              <p:nvPr/>
            </p:nvSpPr>
            <p:spPr>
              <a:xfrm rot="16200000">
                <a:off x="2797440" y="3333201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71" name="Oval 270">
                <a:extLst>
                  <a:ext uri="{FF2B5EF4-FFF2-40B4-BE49-F238E27FC236}">
                    <a16:creationId xmlns:a16="http://schemas.microsoft.com/office/drawing/2014/main" id="{56DBD381-F24D-03C2-1AB8-25365DD48927}"/>
                  </a:ext>
                </a:extLst>
              </p:cNvPr>
              <p:cNvSpPr/>
              <p:nvPr/>
            </p:nvSpPr>
            <p:spPr>
              <a:xfrm rot="16200000">
                <a:off x="1814903" y="4538298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74C63287-B1CF-927E-D041-937DB87EE10B}"/>
                  </a:ext>
                </a:extLst>
              </p:cNvPr>
              <p:cNvSpPr/>
              <p:nvPr/>
            </p:nvSpPr>
            <p:spPr>
              <a:xfrm rot="16200000">
                <a:off x="2304423" y="3846625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8B296F48-844C-65AB-9692-CFC805FF01FC}"/>
                  </a:ext>
                </a:extLst>
              </p:cNvPr>
              <p:cNvSpPr/>
              <p:nvPr/>
            </p:nvSpPr>
            <p:spPr>
              <a:xfrm rot="16200000">
                <a:off x="3313306" y="3138646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68C2EEDD-316D-A979-31AB-022B94CB9743}"/>
                </a:ext>
              </a:extLst>
            </p:cNvPr>
            <p:cNvSpPr/>
            <p:nvPr/>
          </p:nvSpPr>
          <p:spPr>
            <a:xfrm rot="16200000">
              <a:off x="3165680" y="3769555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27212D5E-BBBF-1C60-77D7-AE6811758D09}"/>
              </a:ext>
            </a:extLst>
          </p:cNvPr>
          <p:cNvGrpSpPr/>
          <p:nvPr/>
        </p:nvGrpSpPr>
        <p:grpSpPr>
          <a:xfrm>
            <a:off x="2145071" y="3625976"/>
            <a:ext cx="1368883" cy="2713905"/>
            <a:chOff x="2304423" y="3530963"/>
            <a:chExt cx="1368883" cy="271390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958F4614-027E-8F4E-D721-FEB7CEA17E2C}"/>
                </a:ext>
              </a:extLst>
            </p:cNvPr>
            <p:cNvSpPr/>
            <p:nvPr/>
          </p:nvSpPr>
          <p:spPr>
            <a:xfrm rot="16200000">
              <a:off x="2797440" y="5671670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EFADF13F-6A05-A5FA-1A3A-2CF2AE973C05}"/>
                </a:ext>
              </a:extLst>
            </p:cNvPr>
            <p:cNvSpPr/>
            <p:nvPr/>
          </p:nvSpPr>
          <p:spPr>
            <a:xfrm rot="16200000">
              <a:off x="2304423" y="5156801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21C12BEF-DE08-3408-3B7D-7378EF3B9A11}"/>
                </a:ext>
              </a:extLst>
            </p:cNvPr>
            <p:cNvSpPr/>
            <p:nvPr/>
          </p:nvSpPr>
          <p:spPr>
            <a:xfrm rot="16200000">
              <a:off x="3313306" y="5100231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A16220BD-C28F-5BF3-37E5-91CD9F0AF63D}"/>
                </a:ext>
              </a:extLst>
            </p:cNvPr>
            <p:cNvSpPr/>
            <p:nvPr/>
          </p:nvSpPr>
          <p:spPr>
            <a:xfrm rot="16200000">
              <a:off x="3313306" y="4315597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69321117-4C80-4484-3625-8CB8D166B89C}"/>
                </a:ext>
              </a:extLst>
            </p:cNvPr>
            <p:cNvSpPr/>
            <p:nvPr/>
          </p:nvSpPr>
          <p:spPr>
            <a:xfrm rot="16200000">
              <a:off x="3313306" y="3530963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1BF19635-85FA-7F08-0494-213069B70ADC}"/>
                </a:ext>
              </a:extLst>
            </p:cNvPr>
            <p:cNvSpPr/>
            <p:nvPr/>
          </p:nvSpPr>
          <p:spPr>
            <a:xfrm rot="16200000">
              <a:off x="3313306" y="5884868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85079B00-F57A-6E40-8DD5-E8A5AEC3BDD0}"/>
              </a:ext>
            </a:extLst>
          </p:cNvPr>
          <p:cNvGrpSpPr/>
          <p:nvPr/>
        </p:nvGrpSpPr>
        <p:grpSpPr>
          <a:xfrm>
            <a:off x="3534099" y="3798685"/>
            <a:ext cx="272430" cy="2360849"/>
            <a:chOff x="3673247" y="3703935"/>
            <a:chExt cx="272430" cy="2360849"/>
          </a:xfrm>
        </p:grpSpPr>
        <p:cxnSp>
          <p:nvCxnSpPr>
            <p:cNvPr id="299" name="Düz Ok Bağlayıcısı 7">
              <a:extLst>
                <a:ext uri="{FF2B5EF4-FFF2-40B4-BE49-F238E27FC236}">
                  <a16:creationId xmlns:a16="http://schemas.microsoft.com/office/drawing/2014/main" id="{6C8C1D17-F952-835B-6EBF-272B5153A6E3}"/>
                </a:ext>
              </a:extLst>
            </p:cNvPr>
            <p:cNvCxnSpPr>
              <a:cxnSpLocks/>
            </p:cNvCxnSpPr>
            <p:nvPr/>
          </p:nvCxnSpPr>
          <p:spPr>
            <a:xfrm>
              <a:off x="3673250" y="3703935"/>
              <a:ext cx="272427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Düz Ok Bağlayıcısı 14">
              <a:extLst>
                <a:ext uri="{FF2B5EF4-FFF2-40B4-BE49-F238E27FC236}">
                  <a16:creationId xmlns:a16="http://schemas.microsoft.com/office/drawing/2014/main" id="{03D171F7-EA90-1C95-8331-599A6A58131D}"/>
                </a:ext>
              </a:extLst>
            </p:cNvPr>
            <p:cNvCxnSpPr>
              <a:cxnSpLocks/>
            </p:cNvCxnSpPr>
            <p:nvPr/>
          </p:nvCxnSpPr>
          <p:spPr>
            <a:xfrm>
              <a:off x="3673248" y="4922432"/>
              <a:ext cx="272427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Düz Ok Bağlayıcısı 15">
              <a:extLst>
                <a:ext uri="{FF2B5EF4-FFF2-40B4-BE49-F238E27FC236}">
                  <a16:creationId xmlns:a16="http://schemas.microsoft.com/office/drawing/2014/main" id="{C65E66D4-3BD4-CC25-791D-716F5539F8C1}"/>
                </a:ext>
              </a:extLst>
            </p:cNvPr>
            <p:cNvCxnSpPr>
              <a:cxnSpLocks/>
            </p:cNvCxnSpPr>
            <p:nvPr/>
          </p:nvCxnSpPr>
          <p:spPr>
            <a:xfrm>
              <a:off x="3673248" y="5300988"/>
              <a:ext cx="272427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Düz Ok Bağlayıcısı 16">
              <a:extLst>
                <a:ext uri="{FF2B5EF4-FFF2-40B4-BE49-F238E27FC236}">
                  <a16:creationId xmlns:a16="http://schemas.microsoft.com/office/drawing/2014/main" id="{60F1C9A0-504E-8ED9-4C95-C6ADF697FAD5}"/>
                </a:ext>
              </a:extLst>
            </p:cNvPr>
            <p:cNvCxnSpPr>
              <a:cxnSpLocks/>
            </p:cNvCxnSpPr>
            <p:nvPr/>
          </p:nvCxnSpPr>
          <p:spPr>
            <a:xfrm>
              <a:off x="3673247" y="5679706"/>
              <a:ext cx="272427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Düz Ok Bağlayıcısı 17">
              <a:extLst>
                <a:ext uri="{FF2B5EF4-FFF2-40B4-BE49-F238E27FC236}">
                  <a16:creationId xmlns:a16="http://schemas.microsoft.com/office/drawing/2014/main" id="{6712BD86-6211-2670-3D52-78398D7EB7F5}"/>
                </a:ext>
              </a:extLst>
            </p:cNvPr>
            <p:cNvCxnSpPr>
              <a:cxnSpLocks/>
            </p:cNvCxnSpPr>
            <p:nvPr/>
          </p:nvCxnSpPr>
          <p:spPr>
            <a:xfrm>
              <a:off x="3673247" y="6064784"/>
              <a:ext cx="272427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6" name="Rounded Rectangle 73">
            <a:extLst>
              <a:ext uri="{FF2B5EF4-FFF2-40B4-BE49-F238E27FC236}">
                <a16:creationId xmlns:a16="http://schemas.microsoft.com/office/drawing/2014/main" id="{4BE1C845-A78E-41A9-2739-55A13BB5F18B}"/>
              </a:ext>
            </a:extLst>
          </p:cNvPr>
          <p:cNvSpPr/>
          <p:nvPr/>
        </p:nvSpPr>
        <p:spPr>
          <a:xfrm>
            <a:off x="5659520" y="2925747"/>
            <a:ext cx="3204000" cy="648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1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Keep the previously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asserted signals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active</a:t>
            </a:r>
          </a:p>
        </p:txBody>
      </p:sp>
      <p:sp>
        <p:nvSpPr>
          <p:cNvPr id="307" name="Rounded Rectangle 73">
            <a:extLst>
              <a:ext uri="{FF2B5EF4-FFF2-40B4-BE49-F238E27FC236}">
                <a16:creationId xmlns:a16="http://schemas.microsoft.com/office/drawing/2014/main" id="{EC0B22A4-366C-E52D-6DCD-140994EEC7B1}"/>
              </a:ext>
            </a:extLst>
          </p:cNvPr>
          <p:cNvSpPr/>
          <p:nvPr/>
        </p:nvSpPr>
        <p:spPr>
          <a:xfrm>
            <a:off x="5659520" y="3868830"/>
            <a:ext cx="3204000" cy="648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Decode Row B &amp;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assert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07F09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corresponding signals</a:t>
            </a:r>
          </a:p>
        </p:txBody>
      </p:sp>
      <p:sp>
        <p:nvSpPr>
          <p:cNvPr id="308" name="Rounded Rectangle 73">
            <a:extLst>
              <a:ext uri="{FF2B5EF4-FFF2-40B4-BE49-F238E27FC236}">
                <a16:creationId xmlns:a16="http://schemas.microsoft.com/office/drawing/2014/main" id="{54939D4D-570B-D316-2422-6D37F8C7A195}"/>
              </a:ext>
            </a:extLst>
          </p:cNvPr>
          <p:cNvSpPr/>
          <p:nvPr/>
        </p:nvSpPr>
        <p:spPr>
          <a:xfrm>
            <a:off x="5659520" y="4811913"/>
            <a:ext cx="3204000" cy="648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3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Follow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07F09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newly asserted nodes’ path</a:t>
            </a:r>
          </a:p>
        </p:txBody>
      </p:sp>
      <p:sp>
        <p:nvSpPr>
          <p:cNvPr id="309" name="Rounded Rectangle 73">
            <a:extLst>
              <a:ext uri="{FF2B5EF4-FFF2-40B4-BE49-F238E27FC236}">
                <a16:creationId xmlns:a16="http://schemas.microsoft.com/office/drawing/2014/main" id="{BCAF4BDC-7581-5422-48DC-5E7C857C6C9F}"/>
              </a:ext>
            </a:extLst>
          </p:cNvPr>
          <p:cNvSpPr/>
          <p:nvPr/>
        </p:nvSpPr>
        <p:spPr>
          <a:xfrm>
            <a:off x="5659520" y="5754996"/>
            <a:ext cx="3204000" cy="648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4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Simultaneously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activate many rows</a:t>
            </a:r>
          </a:p>
        </p:txBody>
      </p:sp>
    </p:spTree>
    <p:extLst>
      <p:ext uri="{BB962C8B-B14F-4D97-AF65-F5344CB8AC3E}">
        <p14:creationId xmlns:p14="http://schemas.microsoft.com/office/powerpoint/2010/main" val="92878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/>
      <p:bldP spid="280" grpId="0"/>
      <p:bldP spid="4" grpId="0" uiExpand="1" build="p" animBg="1"/>
      <p:bldP spid="7" grpId="0" animBg="1"/>
      <p:bldP spid="8" grpId="0" animBg="1"/>
      <p:bldP spid="25" grpId="0"/>
      <p:bldP spid="29" grpId="0" animBg="1"/>
      <p:bldP spid="88" grpId="0"/>
      <p:bldP spid="90" grpId="0"/>
      <p:bldP spid="91" grpId="0"/>
      <p:bldP spid="306" grpId="0" animBg="1"/>
      <p:bldP spid="307" grpId="0" animBg="1"/>
      <p:bldP spid="308" grpId="0" animBg="1"/>
      <p:bldP spid="30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31F0E3-862E-E76B-8A94-1826FBF1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Hypothesis: Row Decoder Circuitry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45B116B-306F-C8DA-CE6C-F615BD185D2E}"/>
              </a:ext>
            </a:extLst>
          </p:cNvPr>
          <p:cNvSpPr txBox="1"/>
          <p:nvPr/>
        </p:nvSpPr>
        <p:spPr>
          <a:xfrm>
            <a:off x="511930" y="4129058"/>
            <a:ext cx="8012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(More discussions &amp; hypotheses in the paper)</a:t>
            </a:r>
            <a:endParaRPr kumimoji="0" lang="en-C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+mn-cs"/>
            </a:endParaRPr>
          </a:p>
        </p:txBody>
      </p:sp>
      <p:sp>
        <p:nvSpPr>
          <p:cNvPr id="92" name="Content Placeholder 2" descr=" 5">
            <a:extLst>
              <a:ext uri="{FF2B5EF4-FFF2-40B4-BE49-F238E27FC236}">
                <a16:creationId xmlns:a16="http://schemas.microsoft.com/office/drawing/2014/main" id="{B3F42BFD-CE8D-A4B6-EA31-AB77922E11BC}"/>
              </a:ext>
            </a:extLst>
          </p:cNvPr>
          <p:cNvSpPr txBox="1">
            <a:spLocks/>
          </p:cNvSpPr>
          <p:nvPr/>
        </p:nvSpPr>
        <p:spPr>
          <a:xfrm>
            <a:off x="-53853" y="5309296"/>
            <a:ext cx="9143756" cy="5556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Display"/>
                <a:ea typeface="Cambria"/>
                <a:cs typeface="+mn-cs"/>
              </a:rPr>
              <a:t>https://arxiv.org/pdf/2405.06081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B09DADFA-BC18-F421-6587-85F14016B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30" y="1548704"/>
            <a:ext cx="8012190" cy="2259709"/>
          </a:xfrm>
          <a:prstGeom prst="rect">
            <a:avLst/>
          </a:prstGeom>
          <a:ln w="381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357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3A8FA-49D5-2233-3D02-BA4A5C9F8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88718-5FC3-0215-A49D-52324DD26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Temperature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3B71AC-D630-7F5E-D9C2-AC08E8AED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888454"/>
            <a:ext cx="8527500" cy="26585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C993F7-18A9-384D-DCC3-FA6D605DABF3}"/>
              </a:ext>
            </a:extLst>
          </p:cNvPr>
          <p:cNvSpPr/>
          <p:nvPr/>
        </p:nvSpPr>
        <p:spPr>
          <a:xfrm>
            <a:off x="1248697" y="1632155"/>
            <a:ext cx="5940997" cy="136668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EF9FB7-BEB0-80A1-7D9F-DEF6780FAE6A}"/>
              </a:ext>
            </a:extLst>
          </p:cNvPr>
          <p:cNvSpPr/>
          <p:nvPr/>
        </p:nvSpPr>
        <p:spPr>
          <a:xfrm>
            <a:off x="1221401" y="1140999"/>
            <a:ext cx="2395256" cy="491156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9162E9-0EE6-75BA-72C6-EA035962C3ED}"/>
              </a:ext>
            </a:extLst>
          </p:cNvPr>
          <p:cNvSpPr/>
          <p:nvPr/>
        </p:nvSpPr>
        <p:spPr>
          <a:xfrm>
            <a:off x="7216990" y="1632155"/>
            <a:ext cx="1487739" cy="136668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68980E-8C03-731E-5F3C-B5E061939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888454"/>
            <a:ext cx="8527500" cy="2658533"/>
          </a:xfrm>
          <a:prstGeom prst="rect">
            <a:avLst/>
          </a:prstGeom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175958BE-FD14-C781-58DC-DCD475A90A92}"/>
              </a:ext>
            </a:extLst>
          </p:cNvPr>
          <p:cNvSpPr/>
          <p:nvPr/>
        </p:nvSpPr>
        <p:spPr>
          <a:xfrm rot="1494724">
            <a:off x="7410842" y="2054439"/>
            <a:ext cx="1321603" cy="585140"/>
          </a:xfrm>
          <a:prstGeom prst="rightArrow">
            <a:avLst>
              <a:gd name="adj1" fmla="val 47581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1.5x</a:t>
            </a:r>
            <a:endParaRPr lang="en-US" sz="2000" b="1" dirty="0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09588E-7EF8-A30B-6B70-1C0130B0DFEA}"/>
              </a:ext>
            </a:extLst>
          </p:cNvPr>
          <p:cNvSpPr txBox="1"/>
          <p:nvPr/>
        </p:nvSpPr>
        <p:spPr>
          <a:xfrm>
            <a:off x="0" y="3998598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As temperature increases</a:t>
            </a:r>
            <a:br>
              <a:rPr lang="en-US" sz="2600" b="1" dirty="0">
                <a:solidFill>
                  <a:schemeClr val="accent5"/>
                </a:solidFill>
                <a:latin typeface="+mj-lt"/>
              </a:rPr>
            </a:br>
            <a:r>
              <a:rPr lang="en-US" sz="2600" b="1" dirty="0">
                <a:solidFill>
                  <a:schemeClr val="accent5"/>
                </a:solidFill>
                <a:latin typeface="+mj-lt"/>
              </a:rPr>
              <a:t>SiMRA’s entropy tends to decrease</a:t>
            </a:r>
            <a:endParaRPr lang="en-US" sz="26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59508B-37DF-01E2-B45E-CCAC2ECED93D}"/>
              </a:ext>
            </a:extLst>
          </p:cNvPr>
          <p:cNvSpPr txBox="1"/>
          <p:nvPr/>
        </p:nvSpPr>
        <p:spPr>
          <a:xfrm>
            <a:off x="0" y="5192340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This observation is consistent across most of the number of simultaneously activated rows (except 2-row activation)</a:t>
            </a:r>
            <a:endParaRPr lang="en-US" sz="26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2BC210D0-D172-FF4B-8EFB-C437EC92A0D6}"/>
              </a:ext>
            </a:extLst>
          </p:cNvPr>
          <p:cNvSpPr/>
          <p:nvPr/>
        </p:nvSpPr>
        <p:spPr>
          <a:xfrm rot="1494724">
            <a:off x="5863317" y="2010459"/>
            <a:ext cx="1321603" cy="585140"/>
          </a:xfrm>
          <a:prstGeom prst="rightArrow">
            <a:avLst>
              <a:gd name="adj1" fmla="val 47581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E5ABAF06-A44F-AD80-77C7-C6A9B76A909B}"/>
              </a:ext>
            </a:extLst>
          </p:cNvPr>
          <p:cNvSpPr/>
          <p:nvPr/>
        </p:nvSpPr>
        <p:spPr>
          <a:xfrm rot="1494724">
            <a:off x="4315794" y="2054439"/>
            <a:ext cx="1321603" cy="585140"/>
          </a:xfrm>
          <a:prstGeom prst="rightArrow">
            <a:avLst>
              <a:gd name="adj1" fmla="val 47581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A275B017-2AAA-797E-452A-10789084BBF0}"/>
              </a:ext>
            </a:extLst>
          </p:cNvPr>
          <p:cNvSpPr/>
          <p:nvPr/>
        </p:nvSpPr>
        <p:spPr>
          <a:xfrm rot="1494724">
            <a:off x="2819475" y="2054439"/>
            <a:ext cx="1321603" cy="585140"/>
          </a:xfrm>
          <a:prstGeom prst="rightArrow">
            <a:avLst>
              <a:gd name="adj1" fmla="val 47581"/>
              <a:gd name="adj2" fmla="val 50000"/>
            </a:avLst>
          </a:prstGeom>
          <a:solidFill>
            <a:schemeClr val="accent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98636CE5-1ABD-8897-7B00-891051C8FB40}"/>
              </a:ext>
            </a:extLst>
          </p:cNvPr>
          <p:cNvSpPr/>
          <p:nvPr/>
        </p:nvSpPr>
        <p:spPr>
          <a:xfrm rot="21110245">
            <a:off x="1350067" y="2214707"/>
            <a:ext cx="1321603" cy="585140"/>
          </a:xfrm>
          <a:prstGeom prst="rightArrow">
            <a:avLst>
              <a:gd name="adj1" fmla="val 47581"/>
              <a:gd name="adj2" fmla="val 50000"/>
            </a:avLst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12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27B4B-0F65-BDD3-2A55-A926A7EA9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Variation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1560B9-73B7-BD7E-9F63-5FBFCDFEB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61" y="1040290"/>
            <a:ext cx="8836076" cy="27040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DB96CE-4893-DDBD-CD5E-E0CC93258EB4}"/>
              </a:ext>
            </a:extLst>
          </p:cNvPr>
          <p:cNvSpPr txBox="1"/>
          <p:nvPr/>
        </p:nvSpPr>
        <p:spPr>
          <a:xfrm>
            <a:off x="0" y="4014180"/>
            <a:ext cx="9144000" cy="10075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SiMRA’s entropy significantly varies </a:t>
            </a:r>
            <a:br>
              <a:rPr lang="en-US" sz="2600" b="1" dirty="0">
                <a:solidFill>
                  <a:schemeClr val="accent5"/>
                </a:solidFill>
                <a:latin typeface="+mj-lt"/>
              </a:rPr>
            </a:br>
            <a:r>
              <a:rPr lang="en-US" sz="2600" b="1" dirty="0">
                <a:solidFill>
                  <a:schemeClr val="accent5"/>
                </a:solidFill>
                <a:latin typeface="+mj-lt"/>
              </a:rPr>
              <a:t>based on the subarray’s location in a bank</a:t>
            </a:r>
            <a:endParaRPr lang="en-US" sz="26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FAFE23-D16A-D5F6-FF84-2A4853786C24}"/>
              </a:ext>
            </a:extLst>
          </p:cNvPr>
          <p:cNvSpPr txBox="1"/>
          <p:nvPr/>
        </p:nvSpPr>
        <p:spPr>
          <a:xfrm>
            <a:off x="0" y="5291530"/>
            <a:ext cx="9144000" cy="10075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+mj-lt"/>
              </a:rPr>
              <a:t>Each number of row activations has </a:t>
            </a:r>
            <a:br>
              <a:rPr lang="en-US" sz="2600" b="1" dirty="0">
                <a:solidFill>
                  <a:schemeClr val="accent5"/>
                </a:solidFill>
                <a:latin typeface="+mj-lt"/>
              </a:rPr>
            </a:br>
            <a:r>
              <a:rPr lang="en-US" sz="2600" b="1" dirty="0">
                <a:solidFill>
                  <a:schemeClr val="accent5"/>
                </a:solidFill>
                <a:latin typeface="+mj-lt"/>
              </a:rPr>
              <a:t>a different entropy variation trend</a:t>
            </a:r>
            <a:endParaRPr lang="en-US" sz="26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35377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7F1E-151C-700C-047D-075AC3920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SiMRA-TRNG: Quality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6E933-BC21-2029-EEAA-2F1801195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accent5"/>
                </a:solidFill>
              </a:rPr>
              <a:t>Methodology: </a:t>
            </a:r>
            <a:r>
              <a:rPr lang="en-US" sz="2800" dirty="0"/>
              <a:t>Use </a:t>
            </a:r>
            <a:r>
              <a:rPr lang="en-US" sz="2800" dirty="0">
                <a:solidFill>
                  <a:schemeClr val="accent2"/>
                </a:solidFill>
              </a:rPr>
              <a:t>NIST Statistical Test Suite </a:t>
            </a:r>
            <a:br>
              <a:rPr lang="en-US" sz="2800" dirty="0">
                <a:solidFill>
                  <a:schemeClr val="accent2"/>
                </a:solidFill>
              </a:rPr>
            </a:br>
            <a:r>
              <a:rPr lang="en-US" sz="2800" dirty="0">
                <a:solidFill>
                  <a:schemeClr val="accent2"/>
                </a:solidFill>
              </a:rPr>
              <a:t>(NIST STS) tests </a:t>
            </a:r>
            <a:r>
              <a:rPr lang="en-US" sz="2800" dirty="0"/>
              <a:t>(15 tests)</a:t>
            </a:r>
          </a:p>
          <a:p>
            <a:pPr lvl="2"/>
            <a:r>
              <a:rPr lang="en-US" sz="2800" dirty="0"/>
              <a:t>Extract a </a:t>
            </a:r>
            <a:r>
              <a:rPr lang="en-US" sz="2800" dirty="0">
                <a:solidFill>
                  <a:schemeClr val="accent3"/>
                </a:solidFill>
              </a:rPr>
              <a:t>1Gb bitstream </a:t>
            </a:r>
            <a:r>
              <a:rPr lang="en-US" sz="2800" dirty="0"/>
              <a:t>by </a:t>
            </a:r>
            <a:r>
              <a:rPr lang="en-US" sz="2800" dirty="0">
                <a:solidFill>
                  <a:schemeClr val="accent3"/>
                </a:solidFill>
              </a:rPr>
              <a:t>repeatedly performing SiMRA</a:t>
            </a:r>
          </a:p>
          <a:p>
            <a:pPr lvl="2"/>
            <a:r>
              <a:rPr lang="en-US" sz="2800" dirty="0">
                <a:solidFill>
                  <a:schemeClr val="accent3"/>
                </a:solidFill>
              </a:rPr>
              <a:t>Post process </a:t>
            </a:r>
            <a:r>
              <a:rPr lang="en-US" sz="2800" dirty="0"/>
              <a:t>the bitstream with </a:t>
            </a:r>
            <a:r>
              <a:rPr lang="en-US" sz="2800" dirty="0">
                <a:solidFill>
                  <a:schemeClr val="accent3"/>
                </a:solidFill>
              </a:rPr>
              <a:t>SHA-256</a:t>
            </a:r>
          </a:p>
          <a:p>
            <a:pPr marL="355600" lvl="2" indent="0">
              <a:buNone/>
            </a:pPr>
            <a:endParaRPr lang="en-US" sz="2800" dirty="0">
              <a:solidFill>
                <a:schemeClr val="accent3"/>
              </a:solidFill>
            </a:endParaRPr>
          </a:p>
          <a:p>
            <a:r>
              <a:rPr lang="en-US" sz="2800" b="1" dirty="0">
                <a:solidFill>
                  <a:schemeClr val="accent5"/>
                </a:solidFill>
              </a:rPr>
              <a:t>Results:</a:t>
            </a:r>
          </a:p>
          <a:p>
            <a:pPr lvl="2"/>
            <a:r>
              <a:rPr lang="en-US" sz="2800" b="1" dirty="0">
                <a:solidFill>
                  <a:schemeClr val="accent3"/>
                </a:solidFill>
              </a:rPr>
              <a:t>All</a:t>
            </a:r>
            <a:r>
              <a:rPr lang="en-US" sz="2800" dirty="0">
                <a:solidFill>
                  <a:schemeClr val="accent3"/>
                </a:solidFill>
              </a:rPr>
              <a:t> tested number of simultaneously activated rows</a:t>
            </a:r>
            <a:br>
              <a:rPr lang="en-US" sz="2800" dirty="0">
                <a:solidFill>
                  <a:schemeClr val="accent5"/>
                </a:solidFill>
              </a:rPr>
            </a:br>
            <a:r>
              <a:rPr lang="en-US" sz="2800" dirty="0"/>
              <a:t>(2-, 4-, 8-, 16-, and 32-row activation)</a:t>
            </a:r>
            <a:r>
              <a:rPr lang="en-US" sz="2800" b="1" dirty="0"/>
              <a:t> </a:t>
            </a:r>
            <a:br>
              <a:rPr lang="en-US" sz="2800" b="1" dirty="0"/>
            </a:br>
            <a:r>
              <a:rPr lang="en-US" sz="2800" b="1" dirty="0">
                <a:solidFill>
                  <a:schemeClr val="accent2"/>
                </a:solidFill>
              </a:rPr>
              <a:t>pass all</a:t>
            </a:r>
            <a:r>
              <a:rPr lang="en-US" sz="2800" dirty="0">
                <a:solidFill>
                  <a:schemeClr val="accent2"/>
                </a:solidFill>
              </a:rPr>
              <a:t> </a:t>
            </a:r>
            <a:r>
              <a:rPr lang="en-US" sz="2800" dirty="0"/>
              <a:t>15 NIST STS</a:t>
            </a:r>
            <a:r>
              <a:rPr lang="en-US" sz="2800" dirty="0">
                <a:solidFill>
                  <a:schemeClr val="accent5"/>
                </a:solidFill>
              </a:rPr>
              <a:t> </a:t>
            </a:r>
            <a:r>
              <a:rPr lang="en-US" sz="2800" b="1" dirty="0">
                <a:solidFill>
                  <a:schemeClr val="accent2"/>
                </a:solidFill>
              </a:rPr>
              <a:t>tests</a:t>
            </a:r>
          </a:p>
          <a:p>
            <a:pPr lvl="2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8309F4-8E61-8E89-DF9B-A9AC08545DB6}"/>
              </a:ext>
            </a:extLst>
          </p:cNvPr>
          <p:cNvSpPr txBox="1"/>
          <p:nvPr/>
        </p:nvSpPr>
        <p:spPr>
          <a:xfrm>
            <a:off x="0" y="5147733"/>
            <a:ext cx="9144000" cy="10105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+mj-lt"/>
              </a:rPr>
              <a:t>SiMRA-TRNG </a:t>
            </a:r>
            <a:r>
              <a:rPr lang="en-US" sz="2800" b="1" dirty="0">
                <a:solidFill>
                  <a:schemeClr val="accent5"/>
                </a:solidFill>
                <a:latin typeface="+mj-lt"/>
              </a:rPr>
              <a:t>reliably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produces </a:t>
            </a:r>
            <a:br>
              <a:rPr lang="en-US" sz="2800" dirty="0">
                <a:solidFill>
                  <a:prstClr val="black"/>
                </a:solidFill>
                <a:latin typeface="+mj-lt"/>
              </a:rPr>
            </a:br>
            <a:r>
              <a:rPr lang="en-US" sz="2800" b="1" dirty="0">
                <a:solidFill>
                  <a:schemeClr val="accent5"/>
                </a:solidFill>
                <a:latin typeface="+mj-lt"/>
              </a:rPr>
              <a:t>high-quality true 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random bitstreams</a:t>
            </a:r>
            <a:endParaRPr lang="en-US" sz="2800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230516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433F-EDF7-66D1-7997-69CBD1792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SiMRA-TRNG: Latency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980FA-9A61-E6BB-68C3-1F7088990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Measured each step of SiMRA-TRNG design</a:t>
            </a:r>
          </a:p>
          <a:p>
            <a:pPr lvl="2"/>
            <a:r>
              <a:rPr lang="en-US" b="1" dirty="0">
                <a:solidFill>
                  <a:schemeClr val="accent5"/>
                </a:solidFill>
              </a:rPr>
              <a:t>Step 1: Initialize</a:t>
            </a:r>
          </a:p>
          <a:p>
            <a:pPr lvl="3"/>
            <a:r>
              <a:rPr lang="en-US" dirty="0"/>
              <a:t>Performing </a:t>
            </a:r>
            <a:r>
              <a:rPr lang="en-US" dirty="0">
                <a:solidFill>
                  <a:schemeClr val="accent3"/>
                </a:solidFill>
              </a:rPr>
              <a:t>N </a:t>
            </a:r>
            <a:r>
              <a:rPr lang="en-US" dirty="0" err="1">
                <a:solidFill>
                  <a:schemeClr val="accent3"/>
                </a:solidFill>
              </a:rPr>
              <a:t>RowClone</a:t>
            </a:r>
            <a:r>
              <a:rPr lang="en-US" dirty="0">
                <a:solidFill>
                  <a:schemeClr val="accent3"/>
                </a:solidFill>
              </a:rPr>
              <a:t> operation </a:t>
            </a:r>
            <a:r>
              <a:rPr lang="en-US" dirty="0"/>
              <a:t>for </a:t>
            </a:r>
            <a:r>
              <a:rPr lang="en-US" dirty="0">
                <a:solidFill>
                  <a:schemeClr val="accent2"/>
                </a:solidFill>
              </a:rPr>
              <a:t>N-row activation</a:t>
            </a:r>
          </a:p>
          <a:p>
            <a:pPr lvl="2"/>
            <a:r>
              <a:rPr lang="en-US" b="1" dirty="0">
                <a:solidFill>
                  <a:schemeClr val="accent5"/>
                </a:solidFill>
              </a:rPr>
              <a:t>Step 2: SiMRA</a:t>
            </a:r>
          </a:p>
          <a:p>
            <a:pPr lvl="3"/>
            <a:r>
              <a:rPr lang="en-US" dirty="0"/>
              <a:t>Executing </a:t>
            </a:r>
            <a:r>
              <a:rPr lang="en-US" dirty="0">
                <a:solidFill>
                  <a:schemeClr val="accent3"/>
                </a:solidFill>
              </a:rPr>
              <a:t>DRAM commands </a:t>
            </a:r>
            <a:r>
              <a:rPr lang="en-US" dirty="0"/>
              <a:t>that </a:t>
            </a:r>
            <a:br>
              <a:rPr lang="en-US" dirty="0"/>
            </a:br>
            <a:r>
              <a:rPr lang="en-US" dirty="0">
                <a:solidFill>
                  <a:schemeClr val="accent2"/>
                </a:solidFill>
              </a:rPr>
              <a:t>activates N rows simultaneously </a:t>
            </a:r>
            <a:r>
              <a:rPr lang="en-US" dirty="0"/>
              <a:t>(ACT – PRE – ACT)</a:t>
            </a:r>
          </a:p>
          <a:p>
            <a:pPr lvl="2"/>
            <a:r>
              <a:rPr lang="en-US" b="1" dirty="0">
                <a:solidFill>
                  <a:schemeClr val="accent5"/>
                </a:solidFill>
              </a:rPr>
              <a:t>Step 3: Read</a:t>
            </a:r>
          </a:p>
          <a:p>
            <a:pPr lvl="3"/>
            <a:r>
              <a:rPr lang="en-US" dirty="0"/>
              <a:t>Reading random values from sense amplifiers</a:t>
            </a:r>
          </a:p>
          <a:p>
            <a:pPr lvl="2"/>
            <a:r>
              <a:rPr lang="en-US" b="1" dirty="0">
                <a:solidFill>
                  <a:schemeClr val="accent5"/>
                </a:solidFill>
              </a:rPr>
              <a:t>Step 4: Post-processing</a:t>
            </a:r>
          </a:p>
          <a:p>
            <a:pPr lvl="3"/>
            <a:r>
              <a:rPr lang="en-US" dirty="0"/>
              <a:t>Post processing the random bitstream using </a:t>
            </a:r>
            <a:r>
              <a:rPr lang="en-US" dirty="0">
                <a:solidFill>
                  <a:schemeClr val="accent2"/>
                </a:solidFill>
              </a:rPr>
              <a:t>SHA-256</a:t>
            </a:r>
          </a:p>
          <a:p>
            <a:pPr lvl="2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7F8B9C-78B7-3668-B7BB-F81DBAF7F8C9}"/>
              </a:ext>
            </a:extLst>
          </p:cNvPr>
          <p:cNvSpPr txBox="1"/>
          <p:nvPr/>
        </p:nvSpPr>
        <p:spPr>
          <a:xfrm>
            <a:off x="0" y="4944533"/>
            <a:ext cx="9144000" cy="14111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+mj-lt"/>
              </a:rPr>
              <a:t>Latencies of SiMRA-TRNG designs based on </a:t>
            </a:r>
            <a:br>
              <a:rPr lang="en-US" sz="2800" b="1" dirty="0">
                <a:solidFill>
                  <a:schemeClr val="accent5"/>
                </a:solidFill>
                <a:latin typeface="+mj-lt"/>
              </a:rPr>
            </a:br>
            <a:r>
              <a:rPr lang="en-US" sz="2800" b="1" dirty="0">
                <a:solidFill>
                  <a:schemeClr val="accent5"/>
                </a:solidFill>
                <a:latin typeface="+mj-lt"/>
              </a:rPr>
              <a:t>2-, 4-, 8-, 16-, and 32-row activation are </a:t>
            </a:r>
            <a:br>
              <a:rPr lang="en-US" sz="2800" b="1" dirty="0">
                <a:solidFill>
                  <a:schemeClr val="accent5"/>
                </a:solidFill>
                <a:latin typeface="+mj-lt"/>
              </a:rPr>
            </a:br>
            <a:r>
              <a:rPr lang="en-US" sz="2800" b="1" dirty="0">
                <a:solidFill>
                  <a:schemeClr val="accent5"/>
                </a:solidFill>
                <a:latin typeface="+mj-lt"/>
              </a:rPr>
              <a:t>165ns, 255ns, 435ns, 795ns, and 1.51us, respectively</a:t>
            </a:r>
            <a:endParaRPr lang="en-US" sz="2800" b="1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2690579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01803-FA32-4147-9B6B-97F991B72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sz="4300" dirty="0"/>
              <a:t>Throughput &amp; Latency Comparison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22117A-B8AB-6041-8E4B-2F0D5A872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2465"/>
          <a:stretch>
            <a:fillRect/>
          </a:stretch>
        </p:blipFill>
        <p:spPr>
          <a:xfrm>
            <a:off x="0" y="2203554"/>
            <a:ext cx="8986838" cy="291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516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ustom 1">
      <a:majorFont>
        <a:latin typeface="Aptos Display"/>
        <a:ea typeface=""/>
        <a:cs typeface=""/>
      </a:majorFont>
      <a:minorFont>
        <a:latin typeface="Aptos Display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tx1">
              <a:lumMod val="75000"/>
              <a:lumOff val="25000"/>
            </a:schemeClr>
          </a:solidFill>
        </a:ln>
      </a:spPr>
      <a:bodyPr rtlCol="0" anchor="ctr"/>
      <a:lstStyle>
        <a:defPPr algn="ctr">
          <a:defRPr sz="2000" dirty="0" smtClean="0">
            <a:solidFill>
              <a:schemeClr val="tx1">
                <a:lumMod val="75000"/>
                <a:lumOff val="25000"/>
              </a:schemeClr>
            </a:solidFill>
            <a:latin typeface="+mj-lt"/>
            <a:ea typeface="Cambria" panose="02040503050406030204" pitchFamily="18" charset="0"/>
            <a:cs typeface="Cascadia Mono" panose="020B0609020000020004" pitchFamily="49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5c48231-85e2-4662-81b9-2c430d8af21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5AEE43C18193D746A58381678047E0AA" ma:contentTypeVersion="10" ma:contentTypeDescription="Yeni belge oluşturun." ma:contentTypeScope="" ma:versionID="aee96e1fe2c1200e1d23e65152c87909">
  <xsd:schema xmlns:xsd="http://www.w3.org/2001/XMLSchema" xmlns:xs="http://www.w3.org/2001/XMLSchema" xmlns:p="http://schemas.microsoft.com/office/2006/metadata/properties" xmlns:ns3="d5c48231-85e2-4662-81b9-2c430d8af21a" targetNamespace="http://schemas.microsoft.com/office/2006/metadata/properties" ma:root="true" ma:fieldsID="62e6105e9dedd85b72bd5ff2448439a1" ns3:_="">
    <xsd:import namespace="d5c48231-85e2-4662-81b9-2c430d8af2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c48231-85e2-4662-81b9-2c430d8af2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F4B38C-9B62-4D68-BA94-328164729E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BE88B2-4537-4FFC-86D6-98711D93821D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d5c48231-85e2-4662-81b9-2c430d8af21a"/>
  </ds:schemaRefs>
</ds:datastoreItem>
</file>

<file path=customXml/itemProps3.xml><?xml version="1.0" encoding="utf-8"?>
<ds:datastoreItem xmlns:ds="http://schemas.openxmlformats.org/officeDocument/2006/customXml" ds:itemID="{E32AECC4-48BC-46DE-A7B6-B2DC0AD8FD29}">
  <ds:schemaRefs>
    <ds:schemaRef ds:uri="d5c48231-85e2-4662-81b9-2c430d8af2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37943</TotalTime>
  <Words>4775</Words>
  <Application>Microsoft Macintosh PowerPoint</Application>
  <PresentationFormat>On-screen Show (4:3)</PresentationFormat>
  <Paragraphs>833</Paragraphs>
  <Slides>55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Cambria Math</vt:lpstr>
      <vt:lpstr>Calibri</vt:lpstr>
      <vt:lpstr>Segoe UI</vt:lpstr>
      <vt:lpstr>Wingdings</vt:lpstr>
      <vt:lpstr>Aptos Display</vt:lpstr>
      <vt:lpstr>Arial</vt:lpstr>
      <vt:lpstr>Cambria</vt:lpstr>
      <vt:lpstr>Aptos Black</vt:lpstr>
      <vt:lpstr>Office Theme</vt:lpstr>
      <vt:lpstr>In-DRAM True Random Number Generation  Using Simultaneous Multiple-Row Activation An Experimental Study of Real DRAM Chips</vt:lpstr>
      <vt:lpstr>Outline</vt:lpstr>
      <vt:lpstr>Outline</vt:lpstr>
      <vt:lpstr>Use Cases of True Random Numbers</vt:lpstr>
      <vt:lpstr>DRAM-Based TRNGs</vt:lpstr>
      <vt:lpstr>Synergy with Processing-in-Memory</vt:lpstr>
      <vt:lpstr>DRAM Organization</vt:lpstr>
      <vt:lpstr>DRAM Operation</vt:lpstr>
      <vt:lpstr>Processing-using-DRAM (PuD)</vt:lpstr>
      <vt:lpstr>Simultaneous Multiple-Row Activation</vt:lpstr>
      <vt:lpstr>Our Goal</vt:lpstr>
      <vt:lpstr>Outline</vt:lpstr>
      <vt:lpstr>Generating Random Values via SiMRA</vt:lpstr>
      <vt:lpstr>Generating Random Values via SiMRA</vt:lpstr>
      <vt:lpstr>Generating Random Values via SiMRA</vt:lpstr>
      <vt:lpstr>Outline</vt:lpstr>
      <vt:lpstr>DDR4 DRAM Testing Infrastructure</vt:lpstr>
      <vt:lpstr>Laboratory for Understanding Memory</vt:lpstr>
      <vt:lpstr>Tested DRAM Chips</vt:lpstr>
      <vt:lpstr>Characterization Methodology</vt:lpstr>
      <vt:lpstr>Randomness Metric - I</vt:lpstr>
      <vt:lpstr>Randomness Metric - II</vt:lpstr>
      <vt:lpstr>Outline</vt:lpstr>
      <vt:lpstr>Key Takeaways from Major Characterization Experiments</vt:lpstr>
      <vt:lpstr>Key Takeaways from Major Characterization Experiments</vt:lpstr>
      <vt:lpstr>Average Entropy for All DRAM Chips</vt:lpstr>
      <vt:lpstr>Average Entropy for All DRAM Chips</vt:lpstr>
      <vt:lpstr>Key Takeaways from Major Characterization Experiments</vt:lpstr>
      <vt:lpstr>Effect of Data Pattern</vt:lpstr>
      <vt:lpstr>Effect of Data Pattern</vt:lpstr>
      <vt:lpstr>Effect of Data Pattern</vt:lpstr>
      <vt:lpstr>Key Takeaways from Major Characterization Experiments</vt:lpstr>
      <vt:lpstr>Outline</vt:lpstr>
      <vt:lpstr>SiMRA-TRNG</vt:lpstr>
      <vt:lpstr>SiMRA-TRNG</vt:lpstr>
      <vt:lpstr>SiMRA-TRNG: Quality and Latency</vt:lpstr>
      <vt:lpstr>SiMRA-TRNG: Throughput</vt:lpstr>
      <vt:lpstr>More in the Paper</vt:lpstr>
      <vt:lpstr>Available on arXiv</vt:lpstr>
      <vt:lpstr>Outline</vt:lpstr>
      <vt:lpstr>Conclusion</vt:lpstr>
      <vt:lpstr>In-DRAM True Random Number Generation  Using Simultaneous Multiple-Row Activation An Experimental Study of Real DRAM Chips</vt:lpstr>
      <vt:lpstr>In-DRAM True Random Number Generation  Using Simultaneous Multiple-Row Activation An Experimental Study of Real DRAM Chips</vt:lpstr>
      <vt:lpstr>Limitations of Tested COTS DRAM Chips (I)</vt:lpstr>
      <vt:lpstr>Limitations of Tested COTS DRAM Chips (II)</vt:lpstr>
      <vt:lpstr>Hypothesis: Row Decoder Circuitry</vt:lpstr>
      <vt:lpstr>Row Decoder: A Tree Example</vt:lpstr>
      <vt:lpstr>Activating a Single Row</vt:lpstr>
      <vt:lpstr>Activating Many Rows: A Walkthrough</vt:lpstr>
      <vt:lpstr>Hypothesis: Row Decoder Circuitry</vt:lpstr>
      <vt:lpstr>Effect of Temperature</vt:lpstr>
      <vt:lpstr>Spatial Variation</vt:lpstr>
      <vt:lpstr>SiMRA-TRNG: Quality Evaluation</vt:lpstr>
      <vt:lpstr>SiMRA-TRNG: Latency Evaluation</vt:lpstr>
      <vt:lpstr>Throughput &amp; Latency Comparison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İsmail Emir Yüksel</cp:lastModifiedBy>
  <cp:revision>114</cp:revision>
  <cp:lastPrinted>2024-06-22T08:09:07Z</cp:lastPrinted>
  <dcterms:created xsi:type="dcterms:W3CDTF">2021-03-24T08:19:39Z</dcterms:created>
  <dcterms:modified xsi:type="dcterms:W3CDTF">2025-11-12T20:01:15Z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0x0101005AEE43C18193D746A58381678047E0AA</vt:lpwstr>
  </property>
</Properties>
</file>