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6" r:id="rId4"/>
  </p:sldMasterIdLst>
  <p:notesMasterIdLst>
    <p:notesMasterId r:id="rId67"/>
  </p:notesMasterIdLst>
  <p:handoutMasterIdLst>
    <p:handoutMasterId r:id="rId68"/>
  </p:handoutMasterIdLst>
  <p:sldIdLst>
    <p:sldId id="2147471016" r:id="rId5"/>
    <p:sldId id="2147471123" r:id="rId6"/>
    <p:sldId id="2147471192" r:id="rId7"/>
    <p:sldId id="2147471169" r:id="rId8"/>
    <p:sldId id="2147471183" r:id="rId9"/>
    <p:sldId id="2147471132" r:id="rId10"/>
    <p:sldId id="2147471186" r:id="rId11"/>
    <p:sldId id="2147471201" r:id="rId12"/>
    <p:sldId id="1277" r:id="rId13"/>
    <p:sldId id="2147471134" r:id="rId14"/>
    <p:sldId id="457" r:id="rId15"/>
    <p:sldId id="458" r:id="rId16"/>
    <p:sldId id="725" r:id="rId17"/>
    <p:sldId id="2147471148" r:id="rId18"/>
    <p:sldId id="2147471133" r:id="rId19"/>
    <p:sldId id="2147471202" r:id="rId20"/>
    <p:sldId id="2147471149" r:id="rId21"/>
    <p:sldId id="2147471196" r:id="rId22"/>
    <p:sldId id="2147471195" r:id="rId23"/>
    <p:sldId id="680" r:id="rId24"/>
    <p:sldId id="2147471135" r:id="rId25"/>
    <p:sldId id="2147471200" r:id="rId26"/>
    <p:sldId id="2147471197" r:id="rId27"/>
    <p:sldId id="2147471203" r:id="rId28"/>
    <p:sldId id="7939" r:id="rId29"/>
    <p:sldId id="2147471050" r:id="rId30"/>
    <p:sldId id="2147470969" r:id="rId31"/>
    <p:sldId id="2147470936" r:id="rId32"/>
    <p:sldId id="2147471150" r:id="rId33"/>
    <p:sldId id="2147471204" r:id="rId34"/>
    <p:sldId id="2147471034" r:id="rId35"/>
    <p:sldId id="2147471151" r:id="rId36"/>
    <p:sldId id="2147471101" r:id="rId37"/>
    <p:sldId id="2147471152" r:id="rId38"/>
    <p:sldId id="2147471215" r:id="rId39"/>
    <p:sldId id="2147471153" r:id="rId40"/>
    <p:sldId id="2147471106" r:id="rId41"/>
    <p:sldId id="2147471154" r:id="rId42"/>
    <p:sldId id="2147471160" r:id="rId43"/>
    <p:sldId id="2147471161" r:id="rId44"/>
    <p:sldId id="2147471210" r:id="rId45"/>
    <p:sldId id="2147471211" r:id="rId46"/>
    <p:sldId id="2147471212" r:id="rId47"/>
    <p:sldId id="2147471158" r:id="rId48"/>
    <p:sldId id="2147470998" r:id="rId49"/>
    <p:sldId id="2147471205" r:id="rId50"/>
    <p:sldId id="2147470999" r:id="rId51"/>
    <p:sldId id="2147471206" r:id="rId52"/>
    <p:sldId id="2147471207" r:id="rId53"/>
    <p:sldId id="2147471162" r:id="rId54"/>
    <p:sldId id="2147471175" r:id="rId55"/>
    <p:sldId id="2147471163" r:id="rId56"/>
    <p:sldId id="2147471173" r:id="rId57"/>
    <p:sldId id="2147471171" r:id="rId58"/>
    <p:sldId id="679" r:id="rId59"/>
    <p:sldId id="2147471184" r:id="rId60"/>
    <p:sldId id="2147471213" r:id="rId61"/>
    <p:sldId id="2147471214" r:id="rId62"/>
    <p:sldId id="7891" r:id="rId63"/>
    <p:sldId id="7892" r:id="rId64"/>
    <p:sldId id="7893" r:id="rId65"/>
    <p:sldId id="2147471172" r:id="rId66"/>
  </p:sldIdLst>
  <p:sldSz cx="9144000" cy="6858000" type="screen4x3"/>
  <p:notesSz cx="6858000" cy="9144000"/>
  <p:embeddedFontLst>
    <p:embeddedFont>
      <p:font typeface="Aptos Display" panose="020B0004020202020204" pitchFamily="34" charset="0"/>
      <p:regular r:id="rId69"/>
      <p:bold r:id="rId70"/>
      <p:italic r:id="rId71"/>
      <p:boldItalic r:id="rId72"/>
    </p:embeddedFont>
    <p:embeddedFont>
      <p:font typeface="Calibri" panose="020F0502020204030204" pitchFamily="34" charset="0"/>
      <p:regular r:id="rId73"/>
      <p:bold r:id="rId74"/>
      <p:italic r:id="rId75"/>
      <p:boldItalic r:id="rId76"/>
    </p:embeddedFont>
    <p:embeddedFont>
      <p:font typeface="Cambria" panose="02040503050406030204" pitchFamily="18" charset="0"/>
      <p:regular r:id="rId77"/>
      <p:bold r:id="rId78"/>
      <p:italic r:id="rId79"/>
      <p:boldItalic r:id="rId80"/>
    </p:embeddedFont>
    <p:embeddedFont>
      <p:font typeface="Cambria Math" panose="02040503050406030204" pitchFamily="18" charset="0"/>
      <p:regular r:id="rId81"/>
    </p:embeddedFont>
    <p:embeddedFont>
      <p:font typeface="Raleway" pitchFamily="2" charset="77"/>
      <p:regular r:id="rId82"/>
      <p:bold r:id="rId83"/>
      <p:italic r:id="rId84"/>
      <p:boldItalic r:id="rId8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6DBF090-1948-441F-AF65-67B3BB670B57}">
          <p14:sldIdLst>
            <p14:sldId id="2147471016"/>
            <p14:sldId id="2147471123"/>
            <p14:sldId id="2147471192"/>
            <p14:sldId id="2147471169"/>
            <p14:sldId id="2147471183"/>
            <p14:sldId id="2147471132"/>
            <p14:sldId id="2147471186"/>
            <p14:sldId id="2147471201"/>
            <p14:sldId id="1277"/>
            <p14:sldId id="2147471134"/>
            <p14:sldId id="457"/>
            <p14:sldId id="458"/>
            <p14:sldId id="725"/>
            <p14:sldId id="2147471148"/>
            <p14:sldId id="2147471133"/>
            <p14:sldId id="2147471202"/>
            <p14:sldId id="2147471149"/>
            <p14:sldId id="2147471196"/>
            <p14:sldId id="2147471195"/>
            <p14:sldId id="680"/>
            <p14:sldId id="2147471135"/>
            <p14:sldId id="2147471200"/>
            <p14:sldId id="2147471197"/>
            <p14:sldId id="2147471203"/>
            <p14:sldId id="7939"/>
            <p14:sldId id="2147471050"/>
            <p14:sldId id="2147470969"/>
            <p14:sldId id="2147470936"/>
            <p14:sldId id="2147471150"/>
            <p14:sldId id="2147471204"/>
            <p14:sldId id="2147471034"/>
            <p14:sldId id="2147471151"/>
            <p14:sldId id="2147471101"/>
            <p14:sldId id="2147471152"/>
            <p14:sldId id="2147471215"/>
            <p14:sldId id="2147471153"/>
            <p14:sldId id="2147471106"/>
            <p14:sldId id="2147471154"/>
            <p14:sldId id="2147471160"/>
            <p14:sldId id="2147471161"/>
            <p14:sldId id="2147471210"/>
            <p14:sldId id="2147471211"/>
            <p14:sldId id="2147471212"/>
            <p14:sldId id="2147471158"/>
            <p14:sldId id="2147470998"/>
            <p14:sldId id="2147471205"/>
            <p14:sldId id="2147470999"/>
            <p14:sldId id="2147471206"/>
            <p14:sldId id="2147471207"/>
            <p14:sldId id="2147471162"/>
            <p14:sldId id="2147471175"/>
            <p14:sldId id="2147471163"/>
            <p14:sldId id="2147471173"/>
            <p14:sldId id="2147471171"/>
            <p14:sldId id="679"/>
            <p14:sldId id="2147471184"/>
            <p14:sldId id="2147471213"/>
            <p14:sldId id="2147471214"/>
            <p14:sldId id="7891"/>
            <p14:sldId id="7892"/>
            <p14:sldId id="7893"/>
            <p14:sldId id="2147471172"/>
          </p14:sldIdLst>
        </p14:section>
      </p14:sectionLst>
    </p:ext>
    <p:ext uri="{EFAFB233-063F-42B5-8137-9DF3F51BA10A}">
      <p15:sldGuideLst xmlns:p15="http://schemas.microsoft.com/office/powerpoint/2012/main">
        <p15:guide id="4" pos="5692" userDrawn="1">
          <p15:clr>
            <a:srgbClr val="A4A3A4"/>
          </p15:clr>
        </p15:guide>
        <p15:guide id="5" pos="68" userDrawn="1">
          <p15:clr>
            <a:srgbClr val="A4A3A4"/>
          </p15:clr>
        </p15:guide>
        <p15:guide id="6" orient="horz" pos="2387" userDrawn="1">
          <p15:clr>
            <a:srgbClr val="A4A3A4"/>
          </p15:clr>
        </p15:guide>
        <p15:guide id="7" orient="horz" pos="2819" userDrawn="1">
          <p15:clr>
            <a:srgbClr val="A4A3A4"/>
          </p15:clr>
        </p15:guide>
        <p15:guide id="8" orient="horz" pos="1162" userDrawn="1">
          <p15:clr>
            <a:srgbClr val="A4A3A4"/>
          </p15:clr>
        </p15:guide>
        <p15:guide id="9" orient="horz" pos="3249" userDrawn="1">
          <p15:clr>
            <a:srgbClr val="A4A3A4"/>
          </p15:clr>
        </p15:guide>
        <p15:guide id="10" orient="horz" pos="16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4878"/>
    <a:srgbClr val="13803C"/>
    <a:srgbClr val="7A2E3B"/>
    <a:srgbClr val="004A8F"/>
    <a:srgbClr val="E9E2EE"/>
    <a:srgbClr val="7030A0"/>
    <a:srgbClr val="F07F0A"/>
    <a:srgbClr val="FFFFFF"/>
    <a:srgbClr val="C5D7FD"/>
    <a:srgbClr val="F23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366" autoAdjust="0"/>
    <p:restoredTop sz="72177" autoAdjust="0"/>
  </p:normalViewPr>
  <p:slideViewPr>
    <p:cSldViewPr showGuides="1">
      <p:cViewPr varScale="1">
        <p:scale>
          <a:sx n="86" d="100"/>
          <a:sy n="86" d="100"/>
        </p:scale>
        <p:origin x="3048" y="192"/>
      </p:cViewPr>
      <p:guideLst>
        <p:guide pos="5692"/>
        <p:guide pos="68"/>
        <p:guide orient="horz" pos="2387"/>
        <p:guide orient="horz" pos="2819"/>
        <p:guide orient="horz" pos="1162"/>
        <p:guide orient="horz" pos="3249"/>
        <p:guide orient="horz" pos="1661"/>
      </p:guideLst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handoutMaster" Target="handoutMasters/handoutMaster1.xml"/><Relationship Id="rId84" Type="http://schemas.openxmlformats.org/officeDocument/2006/relationships/font" Target="fonts/font16.fntdata"/><Relationship Id="rId89" Type="http://schemas.openxmlformats.org/officeDocument/2006/relationships/tableStyles" Target="tableStyle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font" Target="fonts/font6.fntdata"/><Relationship Id="rId79" Type="http://schemas.openxmlformats.org/officeDocument/2006/relationships/font" Target="fonts/font11.fntdata"/><Relationship Id="rId5" Type="http://schemas.openxmlformats.org/officeDocument/2006/relationships/slide" Target="slides/slide1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font" Target="fonts/font1.fntdata"/><Relationship Id="rId77" Type="http://schemas.openxmlformats.org/officeDocument/2006/relationships/font" Target="fonts/font9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font" Target="fonts/font4.fntdata"/><Relationship Id="rId80" Type="http://schemas.openxmlformats.org/officeDocument/2006/relationships/font" Target="fonts/font12.fntdata"/><Relationship Id="rId85" Type="http://schemas.openxmlformats.org/officeDocument/2006/relationships/font" Target="fonts/font17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font" Target="fonts/font2.fntdata"/><Relationship Id="rId75" Type="http://schemas.openxmlformats.org/officeDocument/2006/relationships/font" Target="fonts/font7.fntdata"/><Relationship Id="rId83" Type="http://schemas.openxmlformats.org/officeDocument/2006/relationships/font" Target="fonts/font15.fntdata"/><Relationship Id="rId88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font" Target="fonts/font5.fntdata"/><Relationship Id="rId78" Type="http://schemas.openxmlformats.org/officeDocument/2006/relationships/font" Target="fonts/font10.fntdata"/><Relationship Id="rId81" Type="http://schemas.openxmlformats.org/officeDocument/2006/relationships/font" Target="fonts/font13.fntdata"/><Relationship Id="rId86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font" Target="fonts/font8.fntdata"/><Relationship Id="rId7" Type="http://schemas.openxmlformats.org/officeDocument/2006/relationships/slide" Target="slides/slide3.xml"/><Relationship Id="rId71" Type="http://schemas.openxmlformats.org/officeDocument/2006/relationships/font" Target="fonts/font3.fntdata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viewProps" Target="viewProps.xml"/><Relationship Id="rId61" Type="http://schemas.openxmlformats.org/officeDocument/2006/relationships/slide" Target="slides/slide57.xml"/><Relationship Id="rId82" Type="http://schemas.openxmlformats.org/officeDocument/2006/relationships/font" Target="fonts/font14.fntdata"/><Relationship Id="rId19" Type="http://schemas.openxmlformats.org/officeDocument/2006/relationships/slide" Target="slides/slide1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Latency (ns)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441-4840-AB00-0D929A70C5F0}"/>
              </c:ext>
            </c:extLst>
          </c:dPt>
          <c:dPt>
            <c:idx val="1"/>
            <c:invertIfNegative val="0"/>
            <c:bubble3D val="0"/>
            <c:spPr>
              <a:solidFill>
                <a:srgbClr val="ABC9EA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5441-4840-AB00-0D929A70C5F0}"/>
              </c:ext>
            </c:extLst>
          </c:dPt>
          <c:dPt>
            <c:idx val="2"/>
            <c:invertIfNegative val="0"/>
            <c:bubble3D val="0"/>
            <c:spPr>
              <a:solidFill>
                <a:srgbClr val="EFB792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441-4840-AB00-0D929A70C5F0}"/>
              </c:ext>
            </c:extLst>
          </c:dPt>
          <c:dPt>
            <c:idx val="3"/>
            <c:invertIfNegative val="0"/>
            <c:bubble3D val="0"/>
            <c:spPr>
              <a:solidFill>
                <a:srgbClr val="98DAA7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5441-4840-AB00-0D929A70C5F0}"/>
              </c:ext>
            </c:extLst>
          </c:dPt>
          <c:dPt>
            <c:idx val="4"/>
            <c:invertIfNegative val="0"/>
            <c:bubble3D val="0"/>
            <c:spPr>
              <a:solidFill>
                <a:srgbClr val="F3ABA8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441-4840-AB00-0D929A70C5F0}"/>
              </c:ext>
            </c:extLst>
          </c:dPt>
          <c:dPt>
            <c:idx val="5"/>
            <c:invertIfNegative val="0"/>
            <c:bubble3D val="0"/>
            <c:spPr>
              <a:solidFill>
                <a:srgbClr val="D1C0F4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5441-4840-AB00-0D929A70C5F0}"/>
              </c:ext>
            </c:extLst>
          </c:dPt>
          <c:cat>
            <c:strRef>
              <c:f>Sheet1!$A$2:$A$7</c:f>
              <c:strCache>
                <c:ptCount val="6"/>
                <c:pt idx="0">
                  <c:v>Frac-based PUF</c:v>
                </c:pt>
                <c:pt idx="1">
                  <c:v>SiMRA-PUF 2-row Activation</c:v>
                </c:pt>
                <c:pt idx="2">
                  <c:v>SiMRA-PUF 4-row Activation</c:v>
                </c:pt>
                <c:pt idx="3">
                  <c:v>SiMRA-PUF 8-row Activation</c:v>
                </c:pt>
                <c:pt idx="4">
                  <c:v>SiMRA-PUF 16-row Activation</c:v>
                </c:pt>
                <c:pt idx="5">
                  <c:v>SiMRA-PUF 32-row Activation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895</c:v>
                </c:pt>
                <c:pt idx="1">
                  <c:v>843.5</c:v>
                </c:pt>
                <c:pt idx="2">
                  <c:v>1016.5</c:v>
                </c:pt>
                <c:pt idx="3">
                  <c:v>1362.5</c:v>
                </c:pt>
                <c:pt idx="4">
                  <c:v>2054.5</c:v>
                </c:pt>
                <c:pt idx="5">
                  <c:v>3438.5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41-4840-AB00-0D929A70C5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3"/>
        <c:overlap val="100"/>
        <c:axId val="1681180864"/>
        <c:axId val="1681190272"/>
      </c:barChart>
      <c:catAx>
        <c:axId val="1681180864"/>
        <c:scaling>
          <c:orientation val="minMax"/>
        </c:scaling>
        <c:delete val="0"/>
        <c:axPos val="b"/>
        <c:numFmt formatCode="#,##0;\-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Raleway" pitchFamily="2" charset="77"/>
                <a:ea typeface="+mn-ea"/>
                <a:cs typeface="+mn-cs"/>
              </a:defRPr>
            </a:pPr>
            <a:endParaRPr lang="en-TR"/>
          </a:p>
        </c:txPr>
        <c:crossAx val="1681190272"/>
        <c:crosses val="autoZero"/>
        <c:auto val="1"/>
        <c:lblAlgn val="ctr"/>
        <c:lblOffset val="100"/>
        <c:noMultiLvlLbl val="0"/>
      </c:catAx>
      <c:valAx>
        <c:axId val="1681190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Raleway" pitchFamily="2" charset="77"/>
                <a:ea typeface="+mn-ea"/>
                <a:cs typeface="+mn-cs"/>
              </a:defRPr>
            </a:pPr>
            <a:endParaRPr lang="en-TR"/>
          </a:p>
        </c:txPr>
        <c:crossAx val="1681180864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Raleway" pitchFamily="2" charset="77"/>
        </a:defRPr>
      </a:pPr>
      <a:endParaRPr lang="en-T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E39436ED-3A2F-2862-8073-0D924C0C89E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BA063A85-8898-4D61-9A7F-A273E2C7F0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7DB3DB-4725-4A1F-B97D-1A64A147E1D9}" type="datetimeFigureOut">
              <a:rPr lang="en-US" smtClean="0"/>
              <a:t>7/1/26</a:t>
            </a:fld>
            <a:endParaRPr lang="en-US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726CC8C-E2AA-0F50-59D6-6A2535884E3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81AA988F-7565-0EB9-D6B5-A22EF7ACF21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EDECAA-E259-492A-83E2-C467E144F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7856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EDFB7-0D3C-2A40-A7FB-460635D72FF1}" type="datetimeFigureOut">
              <a:rPr lang="en-US" smtClean="0"/>
              <a:t>7/1/26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15BD74-A3FE-8D41-A5F8-7391B7541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8682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92858-8C24-F083-D437-87FB536AF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3D3D9F-1567-56DB-685F-AA0317ABAD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24671C-A2B2-E5CD-5DAC-553A714B05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Hello, I am </a:t>
            </a:r>
            <a:r>
              <a:rPr lang="en-US" baseline="0" dirty="0" err="1"/>
              <a:t>Umut</a:t>
            </a:r>
            <a:r>
              <a:rPr lang="en-US" baseline="0" dirty="0"/>
              <a:t> Baser.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I will be presenting our work, </a:t>
            </a:r>
            <a:r>
              <a:rPr lang="en-US" b="1" i="1" baseline="0" dirty="0"/>
              <a:t>In-DRAM Signature Generation Using Simultaneous Multiple-Row Activation: An Experimental Study of Off-The-Shelf DRAM Chips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302B127-4AFC-DDBC-A404-111C71834F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241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0EED4-86B5-CCBD-1067-10C8A08CC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489C11-A153-D960-7866-7AEEC18E0E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414D67-4E5A-3707-AD7B-DF135A31D2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start with the Motivation</a:t>
            </a: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32025E-9EA5-5C56-0928-4648090A82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960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PUF uses the unique physical variations of a device that induced during manufacturing to generate device specific signatures.</a:t>
            </a:r>
          </a:p>
          <a:p>
            <a:endParaRPr lang="en-US" dirty="0"/>
          </a:p>
          <a:p>
            <a:r>
              <a:rPr lang="en-US" dirty="0"/>
              <a:t>As a pictural example here we have two devices</a:t>
            </a:r>
          </a:p>
          <a:p>
            <a:r>
              <a:rPr lang="en-US" dirty="0"/>
              <a:t>[click] Device A queried with a challenge it returns with a response </a:t>
            </a:r>
          </a:p>
          <a:p>
            <a:r>
              <a:rPr lang="en-US" dirty="0"/>
              <a:t>[click] and it always returns with the same </a:t>
            </a:r>
            <a:r>
              <a:rPr lang="en-US" dirty="0" err="1"/>
              <a:t>reponse</a:t>
            </a:r>
            <a:r>
              <a:rPr lang="en-US" dirty="0"/>
              <a:t> each time we ask for the same challenge. So, when Same device gets the same challenge it gives the same response.</a:t>
            </a:r>
          </a:p>
          <a:p>
            <a:r>
              <a:rPr lang="en-US" dirty="0"/>
              <a:t>[click] However, when any other Device is queried with the same challenge; it returns a different response to the same challenge. </a:t>
            </a:r>
          </a:p>
          <a:p>
            <a:r>
              <a:rPr lang="en-US" dirty="0"/>
              <a:t>[click] As responses are generated using the manufacturing process variation, no other device can generate the same response.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5416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properties make PUFs to be suitable for many security tasks</a:t>
            </a:r>
            <a:br>
              <a:rPr lang="en-US" dirty="0"/>
            </a:br>
            <a:r>
              <a:rPr lang="en-US" dirty="0"/>
              <a:t>lets look at the example of device authentication</a:t>
            </a:r>
          </a:p>
          <a:p>
            <a:r>
              <a:rPr lang="en-US" dirty="0"/>
              <a:t>[click] when a device wants to be authenticated, a trusted device sends a challenge that already knows how Device A would respond</a:t>
            </a:r>
          </a:p>
          <a:p>
            <a:r>
              <a:rPr lang="en-US" dirty="0"/>
              <a:t>[click] device A evaluates the given challenge </a:t>
            </a:r>
          </a:p>
          <a:p>
            <a:r>
              <a:rPr lang="en-US" dirty="0"/>
              <a:t>[click]and sends the response back</a:t>
            </a:r>
          </a:p>
          <a:p>
            <a:r>
              <a:rPr lang="en-US" dirty="0"/>
              <a:t>[click]trusted device compares the response with the expected response and</a:t>
            </a:r>
          </a:p>
          <a:p>
            <a:r>
              <a:rPr lang="en-US" dirty="0"/>
              <a:t>decides whether to authenticate the device or not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8969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properties enable PUFs to be also suitable for</a:t>
            </a:r>
          </a:p>
          <a:p>
            <a:endParaRPr lang="en-US" dirty="0"/>
          </a:p>
          <a:p>
            <a:r>
              <a:rPr lang="en-US" dirty="0"/>
              <a:t>cryptographic key generation</a:t>
            </a:r>
          </a:p>
          <a:p>
            <a:r>
              <a:rPr lang="en-US" dirty="0"/>
              <a:t>[click] IP protection</a:t>
            </a:r>
          </a:p>
          <a:p>
            <a:r>
              <a:rPr lang="en-US" dirty="0"/>
              <a:t>[click] hardware obfuscation and many other applications.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[click] These applications make PUFs desirable. Therefore many PUFs have been proposed by both industry and academia.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542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One type of these PUF proposals are DRAM-based PUFs. They generate PUF responses directly within DRAM chips.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[click] Since DRAM is the dominant main memory technology and [clickx2]</a:t>
            </a:r>
          </a:p>
          <a:p>
            <a:r>
              <a:rPr lang="en-US" dirty="0"/>
              <a:t>Already in a wide range of modern computing platforms, </a:t>
            </a:r>
          </a:p>
          <a:p>
            <a:r>
              <a:rPr lang="en-US" dirty="0"/>
              <a:t>[click] DRAM-based PUFs require no additional hardware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5225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Prior work exploit different sources of manufacturing variations to </a:t>
            </a:r>
            <a:r>
              <a:rPr lang="en-US" dirty="0" err="1"/>
              <a:t>develope</a:t>
            </a:r>
            <a:r>
              <a:rPr lang="en-US" dirty="0"/>
              <a:t> DRAM-based PUFs by</a:t>
            </a:r>
          </a:p>
          <a:p>
            <a:r>
              <a:rPr lang="en-US" dirty="0"/>
              <a:t>Using start-up values</a:t>
            </a:r>
          </a:p>
          <a:p>
            <a:r>
              <a:rPr lang="en-US" dirty="0"/>
              <a:t>[click] disabling dram refresh</a:t>
            </a:r>
          </a:p>
          <a:p>
            <a:r>
              <a:rPr lang="en-US" dirty="0"/>
              <a:t>[click] Violating timing parameters</a:t>
            </a:r>
          </a:p>
          <a:p>
            <a:r>
              <a:rPr lang="en-US" dirty="0"/>
              <a:t>[click] Storing and sensing fractional voltage levels </a:t>
            </a:r>
          </a:p>
          <a:p>
            <a:r>
              <a:rPr lang="en-US" dirty="0"/>
              <a:t>[click] and more</a:t>
            </a:r>
          </a:p>
          <a:p>
            <a:r>
              <a:rPr lang="en-US" dirty="0"/>
              <a:t>[click] We propose using a recently discovered phenomenon called Simultaneous Multiple Row Activation to generate device specific signatures. </a:t>
            </a:r>
          </a:p>
          <a:p>
            <a:r>
              <a:rPr lang="en-US" dirty="0"/>
              <a:t>Now lets continue with DRAM background to understand this phenomenon.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6282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0EED4-86B5-CCBD-1067-10C8A08CC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489C11-A153-D960-7866-7AEEC18E0E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414D67-4E5A-3707-AD7B-DF135A31D2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32025E-9EA5-5C56-0928-4648090A82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8813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214C9-A525-33B4-B1F5-2829174FC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F04604-F4B5-F2FC-F6CA-0572606763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21A9A8-C162-5465-3C03-ADEC136DD5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 typical DRAM-based computing system, </a:t>
            </a:r>
          </a:p>
          <a:p>
            <a:r>
              <a:rPr lang="en-US" dirty="0"/>
              <a:t>DRAM is connected to the CPU over the off-chip memory channel </a:t>
            </a:r>
            <a:r>
              <a:rPr lang="en-US" b="1" dirty="0"/>
              <a:t>[CLICK]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808B794-0F8A-A862-D78C-0262DD016E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9191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214C9-A525-33B4-B1F5-2829174FC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F04604-F4B5-F2FC-F6CA-0572606763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21A9A8-C162-5465-3C03-ADEC136DD5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[CLICKx2] </a:t>
            </a:r>
            <a:r>
              <a:rPr lang="en-US" b="0" dirty="0"/>
              <a:t>A DRAM module consists of multiple chips that operate in lockstep</a:t>
            </a:r>
          </a:p>
          <a:p>
            <a:r>
              <a:rPr lang="en-US" b="1" dirty="0"/>
              <a:t>[CLICK] </a:t>
            </a:r>
            <a:r>
              <a:rPr lang="en-US" dirty="0"/>
              <a:t>Each chip contains multiple banks </a:t>
            </a:r>
          </a:p>
          <a:p>
            <a:r>
              <a:rPr lang="en-US" b="1" dirty="0"/>
              <a:t>[CLICK] </a:t>
            </a:r>
            <a:r>
              <a:rPr lang="en-US" dirty="0"/>
              <a:t>Each bank is composed of multiple subarrays </a:t>
            </a:r>
          </a:p>
          <a:p>
            <a:r>
              <a:rPr lang="en-US" b="1" dirty="0"/>
              <a:t>[CLICK] </a:t>
            </a:r>
            <a:r>
              <a:rPr lang="en-US" dirty="0"/>
              <a:t>And within each subarray, there is a two dimensional array of DRAM cells. Which stores one bit of data as electrical charge on a capacitor</a:t>
            </a:r>
          </a:p>
          <a:p>
            <a:r>
              <a:rPr lang="en-US" b="1" dirty="0"/>
              <a:t>[CLICK] </a:t>
            </a:r>
            <a:r>
              <a:rPr lang="en-US" dirty="0"/>
              <a:t>These cells are organized into rows that are selected using </a:t>
            </a:r>
            <a:r>
              <a:rPr lang="en-US" dirty="0" err="1"/>
              <a:t>wordlines</a:t>
            </a:r>
            <a:r>
              <a:rPr lang="en-US" dirty="0"/>
              <a:t> </a:t>
            </a:r>
          </a:p>
          <a:p>
            <a:r>
              <a:rPr lang="en-US" b="1" dirty="0"/>
              <a:t>[CLICK] </a:t>
            </a:r>
            <a:r>
              <a:rPr lang="en-US" dirty="0"/>
              <a:t>And the cells are connected to a row of sense amplifiers via </a:t>
            </a:r>
            <a:r>
              <a:rPr lang="en-US" dirty="0" err="1"/>
              <a:t>bitlines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Make sense amps bigger all bold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808B794-0F8A-A862-D78C-0262DD016E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9064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Now, let's look at a DRAM cell</a:t>
            </a:r>
          </a:p>
          <a:p>
            <a:endParaRPr lang="en-US" dirty="0"/>
          </a:p>
          <a:p>
            <a:r>
              <a:rPr lang="en-US" dirty="0"/>
              <a:t>[click] A DRAM cell is composed of one capacitor and one access transistor.</a:t>
            </a:r>
          </a:p>
          <a:p>
            <a:r>
              <a:rPr lang="en-US" dirty="0"/>
              <a:t>[click] access transistor is controlled by the </a:t>
            </a:r>
            <a:r>
              <a:rPr lang="en-US" dirty="0" err="1"/>
              <a:t>wordline</a:t>
            </a:r>
            <a:endParaRPr lang="en-US" dirty="0"/>
          </a:p>
          <a:p>
            <a:r>
              <a:rPr lang="en-US" dirty="0"/>
              <a:t>[click] and connects the capacitor to the </a:t>
            </a:r>
            <a:r>
              <a:rPr lang="en-US" dirty="0" err="1"/>
              <a:t>bitline</a:t>
            </a:r>
            <a:r>
              <a:rPr lang="en-US" dirty="0"/>
              <a:t>; </a:t>
            </a:r>
          </a:p>
          <a:p>
            <a:r>
              <a:rPr lang="en-US" dirty="0"/>
              <a:t>[click] each </a:t>
            </a:r>
            <a:r>
              <a:rPr lang="en-US" dirty="0" err="1"/>
              <a:t>bitline</a:t>
            </a:r>
            <a:r>
              <a:rPr lang="en-US" dirty="0"/>
              <a:t> is connected to a sense amplifier</a:t>
            </a:r>
          </a:p>
          <a:p>
            <a:r>
              <a:rPr lang="en-US" dirty="0"/>
              <a:t>[clickx2] and sense amplifier has an enable signal which is fired internally by the DRAM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6002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let’s see how DRAM cells operate</a:t>
            </a:r>
          </a:p>
          <a:p>
            <a:r>
              <a:rPr lang="en-US" dirty="0"/>
              <a:t>Before any activation the </a:t>
            </a:r>
            <a:r>
              <a:rPr lang="en-US" dirty="0" err="1"/>
              <a:t>bitline</a:t>
            </a:r>
            <a:r>
              <a:rPr lang="en-US" dirty="0"/>
              <a:t> and </a:t>
            </a:r>
            <a:r>
              <a:rPr lang="en-US" dirty="0" err="1"/>
              <a:t>bitline</a:t>
            </a:r>
            <a:r>
              <a:rPr lang="en-US" dirty="0"/>
              <a:t> bar is </a:t>
            </a:r>
            <a:r>
              <a:rPr lang="en-US" dirty="0" err="1"/>
              <a:t>precharged</a:t>
            </a:r>
            <a:r>
              <a:rPr lang="en-US" dirty="0"/>
              <a:t> to </a:t>
            </a:r>
            <a:r>
              <a:rPr lang="en-US" dirty="0" err="1"/>
              <a:t>V_dd</a:t>
            </a:r>
            <a:r>
              <a:rPr lang="en-US" dirty="0"/>
              <a:t>/2.</a:t>
            </a:r>
          </a:p>
          <a:p>
            <a:r>
              <a:rPr lang="en-US" dirty="0"/>
              <a:t>[click] after </a:t>
            </a:r>
            <a:r>
              <a:rPr lang="en-US" dirty="0" err="1"/>
              <a:t>wordline</a:t>
            </a:r>
            <a:r>
              <a:rPr lang="en-US" dirty="0"/>
              <a:t> is enabled</a:t>
            </a:r>
          </a:p>
          <a:p>
            <a:r>
              <a:rPr lang="en-US" dirty="0"/>
              <a:t>[click] Access transistor connects cell to the </a:t>
            </a:r>
            <a:r>
              <a:rPr lang="en-US" dirty="0" err="1"/>
              <a:t>bitline</a:t>
            </a:r>
            <a:r>
              <a:rPr lang="en-US" dirty="0"/>
              <a:t>, which starts the charge sharing process.</a:t>
            </a:r>
          </a:p>
          <a:p>
            <a:r>
              <a:rPr lang="en-US" dirty="0"/>
              <a:t>[click] Since the DRAM cell in this example is charged; it loses some charge to the </a:t>
            </a:r>
            <a:r>
              <a:rPr lang="en-US" dirty="0" err="1"/>
              <a:t>bitline</a:t>
            </a:r>
            <a:endParaRPr lang="en-US" dirty="0"/>
          </a:p>
          <a:p>
            <a:r>
              <a:rPr lang="en-US" dirty="0"/>
              <a:t>[click] causing a deviation in the </a:t>
            </a:r>
            <a:r>
              <a:rPr lang="en-US" dirty="0" err="1"/>
              <a:t>bitline</a:t>
            </a:r>
            <a:r>
              <a:rPr lang="en-US" dirty="0"/>
              <a:t> voltage</a:t>
            </a:r>
          </a:p>
          <a:p>
            <a:r>
              <a:rPr lang="en-US" dirty="0"/>
              <a:t>[click] after sometime sense amplifier kicks in</a:t>
            </a:r>
          </a:p>
          <a:p>
            <a:r>
              <a:rPr lang="en-US" dirty="0"/>
              <a:t>[click] and the deviation in the </a:t>
            </a:r>
            <a:r>
              <a:rPr lang="en-US" dirty="0" err="1"/>
              <a:t>bitline</a:t>
            </a:r>
            <a:r>
              <a:rPr lang="en-US" dirty="0"/>
              <a:t> becomes sensed and amplified to </a:t>
            </a:r>
            <a:r>
              <a:rPr lang="en-US" dirty="0" err="1"/>
              <a:t>V_dd</a:t>
            </a:r>
            <a:r>
              <a:rPr lang="en-US" dirty="0"/>
              <a:t> or 0, in this example it gets amplified to </a:t>
            </a:r>
            <a:r>
              <a:rPr lang="en-US" dirty="0" err="1"/>
              <a:t>V_dd</a:t>
            </a:r>
            <a:r>
              <a:rPr lang="en-US" dirty="0"/>
              <a:t>.</a:t>
            </a:r>
          </a:p>
          <a:p>
            <a:r>
              <a:rPr lang="en-US" dirty="0"/>
              <a:t>[click] and cell charge is restored.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5652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b="0" dirty="0"/>
              <a:t>Now let’s look at how dram operates at the scope of a single subarray </a:t>
            </a:r>
          </a:p>
          <a:p>
            <a:r>
              <a:rPr lang="en-US" sz="1100" b="0" dirty="0"/>
              <a:t>[click] Since memory controllers typically access dram cells in the granularity of a </a:t>
            </a:r>
            <a:r>
              <a:rPr lang="en-US" sz="1100" b="0" dirty="0" err="1"/>
              <a:t>cacheline</a:t>
            </a:r>
            <a:r>
              <a:rPr lang="en-US" sz="1100" b="0" dirty="0"/>
              <a:t> we combine consecutive DRAM cells to form </a:t>
            </a:r>
            <a:r>
              <a:rPr lang="en-US" sz="1100" b="0" dirty="0" err="1"/>
              <a:t>cachelines</a:t>
            </a:r>
            <a:endParaRPr lang="en-US" sz="1100" b="0" dirty="0"/>
          </a:p>
          <a:p>
            <a:r>
              <a:rPr lang="en-US" sz="1100" b="0" dirty="0"/>
              <a:t>[click] on the bottom we have the timeline of DRAM commands.  </a:t>
            </a:r>
          </a:p>
          <a:p>
            <a:r>
              <a:rPr lang="en-US" sz="1100" b="0" dirty="0"/>
              <a:t>[click]First memory controller activates the first row to copy its cache lines to the sense amplifiers.[click] At this point memory can read data in cache line granularity from the sense amplifiers. [clickx3] </a:t>
            </a:r>
          </a:p>
          <a:p>
            <a:r>
              <a:rPr lang="en-US" sz="1100" b="0" dirty="0"/>
              <a:t>[click]To access another row, memory controller needs to </a:t>
            </a:r>
            <a:r>
              <a:rPr lang="en-US" sz="1100" b="0" dirty="0" err="1"/>
              <a:t>precharge</a:t>
            </a:r>
            <a:r>
              <a:rPr lang="en-US" sz="1100" b="0" dirty="0"/>
              <a:t> the dram bank. Which closes the open row and sets the </a:t>
            </a:r>
            <a:r>
              <a:rPr lang="en-US" sz="1100" b="0" dirty="0" err="1"/>
              <a:t>bitline</a:t>
            </a:r>
            <a:r>
              <a:rPr lang="en-US" sz="1100" b="0" dirty="0"/>
              <a:t> voltage to half </a:t>
            </a:r>
            <a:r>
              <a:rPr lang="en-US" sz="1100" b="0" dirty="0" err="1"/>
              <a:t>vdd</a:t>
            </a:r>
            <a:r>
              <a:rPr lang="en-US" sz="1100" b="0" dirty="0"/>
              <a:t>.</a:t>
            </a:r>
          </a:p>
          <a:p>
            <a:r>
              <a:rPr lang="en-US" sz="1100" b="0" dirty="0"/>
              <a:t>[click] And now MC can activate the second row to read data from it.[click x3] </a:t>
            </a:r>
          </a:p>
          <a:p>
            <a:r>
              <a:rPr lang="en-US" sz="1100" b="0" dirty="0"/>
              <a:t>[click]To ensure correct operation MC must obey some timing </a:t>
            </a:r>
            <a:r>
              <a:rPr lang="en-US" sz="1100" b="0" dirty="0" err="1"/>
              <a:t>parameters.We</a:t>
            </a:r>
            <a:r>
              <a:rPr lang="en-US" sz="1100" b="0" dirty="0"/>
              <a:t> highlight two important timing parameters for our work</a:t>
            </a:r>
          </a:p>
          <a:p>
            <a:r>
              <a:rPr lang="en-US" sz="1100" b="0" dirty="0"/>
              <a:t>[click] </a:t>
            </a:r>
            <a:r>
              <a:rPr lang="en-US" sz="1100" b="0" dirty="0" err="1"/>
              <a:t>tRAS</a:t>
            </a:r>
            <a:r>
              <a:rPr lang="en-US" sz="1100" b="0" dirty="0"/>
              <a:t> is the time required for the charge to become restored in the capacitors on the open row. It dictates the time between successive activate and </a:t>
            </a:r>
            <a:r>
              <a:rPr lang="en-US" sz="1100" b="0" dirty="0" err="1"/>
              <a:t>precharge</a:t>
            </a:r>
            <a:r>
              <a:rPr lang="en-US" sz="1100" b="0" dirty="0"/>
              <a:t> commands. </a:t>
            </a:r>
          </a:p>
          <a:p>
            <a:r>
              <a:rPr lang="en-US" sz="1100" b="0" dirty="0"/>
              <a:t>[click]</a:t>
            </a:r>
            <a:r>
              <a:rPr lang="en-US" sz="1100" b="0" dirty="0" err="1"/>
              <a:t>tRP</a:t>
            </a:r>
            <a:r>
              <a:rPr lang="en-US" sz="1100" b="0" dirty="0"/>
              <a:t> is the </a:t>
            </a:r>
            <a:r>
              <a:rPr lang="en-US" sz="1100" b="0" dirty="0" err="1"/>
              <a:t>precharge</a:t>
            </a:r>
            <a:r>
              <a:rPr lang="en-US" sz="1100" b="0" dirty="0"/>
              <a:t> latency which denotes time it takes for a </a:t>
            </a:r>
            <a:r>
              <a:rPr lang="en-US" sz="1100" b="0" dirty="0" err="1"/>
              <a:t>bitline</a:t>
            </a:r>
            <a:r>
              <a:rPr lang="en-US" sz="1100" b="0" dirty="0"/>
              <a:t> voltage to be restored to half </a:t>
            </a:r>
            <a:r>
              <a:rPr lang="en-US" sz="1100" b="0" dirty="0" err="1"/>
              <a:t>vdd</a:t>
            </a:r>
            <a:r>
              <a:rPr lang="en-US" sz="1100" b="0" dirty="0"/>
              <a:t>, such that a new activate command can be issued to the DRAM bank</a:t>
            </a:r>
          </a:p>
          <a:p>
            <a:endParaRPr lang="en-US" sz="11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A935-BBE5-BC45-93FB-2CABE2AD613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6395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7946D-F911-0DA7-89B0-6E1695A32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FA25D27A-CF62-A853-61DF-97F8AC9FB7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49281CE8-712D-A872-477D-C687D55CAF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let’s see look at the SiMRA phenomenon</a:t>
            </a:r>
          </a:p>
          <a:p>
            <a:r>
              <a:rPr lang="en-US" dirty="0"/>
              <a:t>[CLICK] The key observation is activating two rows in quick succession can simultaneously activate many rows in a subarray</a:t>
            </a:r>
          </a:p>
          <a:p>
            <a:r>
              <a:rPr lang="en-US" dirty="0"/>
              <a:t>[CLICK] In this pictorial example Row A and Row B is in Subarray X.</a:t>
            </a:r>
          </a:p>
          <a:p>
            <a:r>
              <a:rPr lang="en-US" dirty="0"/>
              <a:t>[CLICK] When the memory controller respect to </a:t>
            </a:r>
            <a:r>
              <a:rPr lang="en-US" dirty="0" err="1"/>
              <a:t>tRAS</a:t>
            </a:r>
            <a:r>
              <a:rPr lang="en-US" dirty="0"/>
              <a:t> and </a:t>
            </a:r>
            <a:r>
              <a:rPr lang="en-US" dirty="0" err="1"/>
              <a:t>tRP</a:t>
            </a:r>
            <a:r>
              <a:rPr lang="en-US" dirty="0"/>
              <a:t> timing parameters</a:t>
            </a:r>
          </a:p>
          <a:p>
            <a:r>
              <a:rPr lang="en-US" dirty="0"/>
              <a:t>[CLICK] it activate a single row at a time.</a:t>
            </a:r>
          </a:p>
          <a:p>
            <a:r>
              <a:rPr lang="en-US" dirty="0"/>
              <a:t>[CLICK] However, if the MC greatly violates these timing parameters, </a:t>
            </a:r>
            <a:br>
              <a:rPr lang="en-US" dirty="0"/>
            </a:br>
            <a:r>
              <a:rPr lang="en-US" dirty="0"/>
              <a:t>it can activate many rows at once in the same subarray</a:t>
            </a:r>
          </a:p>
          <a:p>
            <a:endParaRPr lang="en-US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57B1133-93F4-1768-3F09-FFA550BAD4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3577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0" dirty="0">
                <a:solidFill>
                  <a:srgbClr val="000000"/>
                </a:solidFill>
                <a:effectLst/>
              </a:rPr>
              <a:t>Our goal in this work is two-fold:</a:t>
            </a:r>
            <a:br>
              <a:rPr lang="en-US" dirty="0"/>
            </a:br>
            <a:r>
              <a:rPr lang="en-US" b="1" i="0" dirty="0">
                <a:solidFill>
                  <a:srgbClr val="000000"/>
                </a:solidFill>
                <a:effectLst/>
              </a:rPr>
              <a:t>[click]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First, we experimentally evaluate the capability of SiMRA to generate PUF responses in COTS DRAM chips.</a:t>
            </a:r>
            <a:br>
              <a:rPr lang="en-US" dirty="0"/>
            </a:br>
            <a:r>
              <a:rPr lang="en-US" b="1" i="0" dirty="0">
                <a:solidFill>
                  <a:srgbClr val="000000"/>
                </a:solidFill>
                <a:effectLst/>
              </a:rPr>
              <a:t>[click]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Second, we characterize how this capability changes under different design and operating conditions.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3349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0EED4-86B5-CCBD-1067-10C8A08CC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489C11-A153-D960-7866-7AEEC18E0E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414D67-4E5A-3707-AD7B-DF135A31D2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let’s see how SiMRA-PUF works</a:t>
            </a: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32025E-9EA5-5C56-0928-4648090A82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3974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[Click] The key idea of this work is to exploit the charge-sharing process of simultaneous row activation to generate device-specific signatures</a:t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2177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Let me give the key idea here by showing four rows.</a:t>
            </a:r>
          </a:p>
          <a:p>
            <a:r>
              <a:rPr lang="en-US" b="1" dirty="0"/>
              <a:t>[click] first we store all logic-1 in two of the rows and we store logic-0 in the remaining two rows.</a:t>
            </a:r>
          </a:p>
          <a:p>
            <a:r>
              <a:rPr lang="en-US" b="1" dirty="0"/>
              <a:t>[no-click] then we activate these rows simultaneously to generate signatures</a:t>
            </a:r>
          </a:p>
          <a:p>
            <a:r>
              <a:rPr lang="en-US" b="1" dirty="0"/>
              <a:t>[no-click] lets zoom into an example </a:t>
            </a:r>
            <a:r>
              <a:rPr lang="en-US" b="1" dirty="0" err="1"/>
              <a:t>bitline</a:t>
            </a:r>
            <a:r>
              <a:rPr lang="en-US" b="1" dirty="0"/>
              <a:t> and see why this operation generates unique signatures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A935-BBE5-BC45-93FB-2CABE2AD613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9842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[clickx2]on the left side we see 4 cells that are connected to the same sense amplifier with the same </a:t>
            </a:r>
            <a:r>
              <a:rPr lang="en-US" b="0" dirty="0" err="1"/>
              <a:t>bitline</a:t>
            </a:r>
            <a:endParaRPr lang="en-US" b="0" dirty="0"/>
          </a:p>
          <a:p>
            <a:r>
              <a:rPr lang="en-US" b="0" dirty="0"/>
              <a:t>[CLICK] Here on the right side we have the </a:t>
            </a:r>
            <a:r>
              <a:rPr lang="en-US" b="0" dirty="0" err="1"/>
              <a:t>bitline’s</a:t>
            </a:r>
            <a:r>
              <a:rPr lang="en-US" b="0" dirty="0"/>
              <a:t> voltage over time. </a:t>
            </a:r>
          </a:p>
          <a:p>
            <a:r>
              <a:rPr lang="en-US" b="0" dirty="0"/>
              <a:t>[click] Before any rows are activated, the </a:t>
            </a:r>
            <a:r>
              <a:rPr lang="en-US" b="0" dirty="0" err="1"/>
              <a:t>bitline</a:t>
            </a:r>
            <a:r>
              <a:rPr lang="en-US" b="0" dirty="0"/>
              <a:t> has a voltage of VDD/2. </a:t>
            </a:r>
          </a:p>
          <a:p>
            <a:br>
              <a:rPr lang="en-US" b="0" dirty="0"/>
            </a:br>
            <a:endParaRPr lang="en-TR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0397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Then we issue the ACT-PRE-ACT sequence.</a:t>
            </a:r>
          </a:p>
          <a:p>
            <a:endParaRPr lang="en-US" b="0" dirty="0"/>
          </a:p>
          <a:p>
            <a:r>
              <a:rPr lang="en-US" b="0" dirty="0"/>
              <a:t>[CLICK] we first activate the R0 here</a:t>
            </a:r>
          </a:p>
          <a:p>
            <a:endParaRPr lang="en-US" b="0" dirty="0"/>
          </a:p>
          <a:p>
            <a:r>
              <a:rPr lang="en-US" b="0" dirty="0"/>
              <a:t>[CLICKx2] Which causes a perturbation on the </a:t>
            </a:r>
            <a:r>
              <a:rPr lang="en-US" b="0" dirty="0" err="1"/>
              <a:t>bitline</a:t>
            </a:r>
            <a:endParaRPr lang="en-US" b="0" dirty="0"/>
          </a:p>
          <a:p>
            <a:endParaRPr lang="en-US" b="0" dirty="0"/>
          </a:p>
          <a:p>
            <a:r>
              <a:rPr lang="en-US" b="0" dirty="0"/>
              <a:t>[CLICK] Then we issue PRE and [click] ACT commands in quick succession [click], which activates all rows in this example. </a:t>
            </a:r>
          </a:p>
          <a:p>
            <a:r>
              <a:rPr lang="en-US" b="0" dirty="0"/>
              <a:t>Since half of the the cells tries to pull up and half of the cells tries to pull down the </a:t>
            </a:r>
            <a:r>
              <a:rPr lang="en-US" b="0" dirty="0" err="1"/>
              <a:t>voltage,in</a:t>
            </a:r>
            <a:r>
              <a:rPr lang="en-US" b="0" dirty="0"/>
              <a:t> an ideal chip they would cancel exactly and the </a:t>
            </a:r>
            <a:r>
              <a:rPr lang="en-US" b="0" dirty="0" err="1"/>
              <a:t>bitline</a:t>
            </a:r>
            <a:r>
              <a:rPr lang="en-US" b="0" dirty="0"/>
              <a:t> would stay at VDD/2. However, due to design and manufacturing process-induced </a:t>
            </a:r>
            <a:r>
              <a:rPr lang="en-US" b="0" dirty="0" err="1"/>
              <a:t>variatons</a:t>
            </a:r>
            <a:r>
              <a:rPr lang="en-US" b="0" dirty="0"/>
              <a:t>, each cell and each </a:t>
            </a:r>
            <a:r>
              <a:rPr lang="en-US" b="0" dirty="0" err="1"/>
              <a:t>bitline</a:t>
            </a:r>
            <a:r>
              <a:rPr lang="en-US" b="0" dirty="0"/>
              <a:t> differ. Therefore the </a:t>
            </a:r>
            <a:r>
              <a:rPr lang="en-US" b="0" dirty="0" err="1"/>
              <a:t>bitline</a:t>
            </a:r>
            <a:r>
              <a:rPr lang="en-US" b="0" dirty="0"/>
              <a:t> voltage settles near half of </a:t>
            </a:r>
            <a:r>
              <a:rPr lang="en-US" b="0" dirty="0" err="1"/>
              <a:t>Vdd</a:t>
            </a:r>
            <a:r>
              <a:rPr lang="en-US" b="0" dirty="0"/>
              <a:t> </a:t>
            </a:r>
            <a:r>
              <a:rPr lang="en-US" b="0" dirty="0" err="1"/>
              <a:t>offseted</a:t>
            </a:r>
            <a:r>
              <a:rPr lang="en-US" b="0" dirty="0"/>
              <a:t> by an epsilon</a:t>
            </a:r>
            <a:endParaRPr lang="en-TR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6034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For some </a:t>
            </a:r>
            <a:r>
              <a:rPr lang="en-US" b="0" dirty="0" err="1"/>
              <a:t>bitlines</a:t>
            </a:r>
            <a:r>
              <a:rPr lang="en-US" b="0" dirty="0"/>
              <a:t> epsilon happened to be positive and large enough;</a:t>
            </a:r>
          </a:p>
          <a:p>
            <a:r>
              <a:rPr lang="en-US" b="0" dirty="0"/>
              <a:t>[clickx2 slow] the sense amplifier amplifies [click] it's voltage to V_DD</a:t>
            </a:r>
          </a:p>
          <a:p>
            <a:endParaRPr lang="en-US" b="0" dirty="0"/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2864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For some </a:t>
            </a:r>
            <a:r>
              <a:rPr lang="en-US" b="0" dirty="0" err="1"/>
              <a:t>bitlines</a:t>
            </a:r>
            <a:r>
              <a:rPr lang="en-US" b="0" dirty="0"/>
              <a:t> epsilon happened to be negative and large enough;</a:t>
            </a:r>
          </a:p>
          <a:p>
            <a:r>
              <a:rPr lang="en-US" b="0" dirty="0"/>
              <a:t>[click] the sense amplifier amplifies [click] it to 0</a:t>
            </a:r>
          </a:p>
          <a:p>
            <a:br>
              <a:rPr lang="en-US" b="0" dirty="0"/>
            </a:br>
            <a:r>
              <a:rPr lang="en-US" b="0" dirty="0"/>
              <a:t>We leverage these amplified values to generate PUF responses</a:t>
            </a:r>
          </a:p>
          <a:p>
            <a:endParaRPr lang="en-US" b="0" dirty="0"/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0224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going to testing methodology and real chip results lets look at the different designs of </a:t>
            </a:r>
            <a:r>
              <a:rPr lang="en-US" dirty="0" err="1"/>
              <a:t>simra-puf</a:t>
            </a:r>
            <a:r>
              <a:rPr lang="en-US" dirty="0"/>
              <a:t>; and</a:t>
            </a:r>
          </a:p>
          <a:p>
            <a:r>
              <a:rPr lang="en-US" dirty="0"/>
              <a:t>We define each SiMRA-PUF design with the number of simultaneously activated rows that it use. We use 2,4,8,16 and 32 row activations</a:t>
            </a:r>
          </a:p>
          <a:p>
            <a:endParaRPr lang="en-US" dirty="0"/>
          </a:p>
          <a:p>
            <a:r>
              <a:rPr lang="en-US" dirty="0"/>
              <a:t>[click]For each design of different number of simultaneously activated rows:</a:t>
            </a:r>
          </a:p>
          <a:p>
            <a:r>
              <a:rPr lang="en-US" dirty="0"/>
              <a:t>We define our challenges as </a:t>
            </a:r>
            <a:r>
              <a:rPr lang="en-US" dirty="0" err="1"/>
              <a:t>Bank_id</a:t>
            </a:r>
            <a:r>
              <a:rPr lang="en-US" dirty="0"/>
              <a:t>, </a:t>
            </a:r>
            <a:r>
              <a:rPr lang="en-US" dirty="0" err="1"/>
              <a:t>Subarray_id</a:t>
            </a:r>
            <a:r>
              <a:rPr lang="en-US" dirty="0"/>
              <a:t> pairs.</a:t>
            </a:r>
          </a:p>
          <a:p>
            <a:r>
              <a:rPr lang="en-US" dirty="0"/>
              <a:t>[click]For each </a:t>
            </a:r>
            <a:r>
              <a:rPr lang="en-US" dirty="0" err="1"/>
              <a:t>bank_id</a:t>
            </a:r>
            <a:r>
              <a:rPr lang="en-US" dirty="0"/>
              <a:t>, </a:t>
            </a:r>
            <a:r>
              <a:rPr lang="en-US" dirty="0" err="1"/>
              <a:t>subarray_id</a:t>
            </a:r>
            <a:r>
              <a:rPr lang="en-US" dirty="0"/>
              <a:t> pair we select one representative SAR</a:t>
            </a:r>
          </a:p>
          <a:p>
            <a:r>
              <a:rPr lang="en-US" dirty="0"/>
              <a:t>[click]And for each design we select a module-wide data pattern</a:t>
            </a:r>
          </a:p>
          <a:p>
            <a:r>
              <a:rPr lang="en-US" dirty="0"/>
              <a:t>[click]and our responses are the signatures generated by </a:t>
            </a:r>
            <a:r>
              <a:rPr lang="en-US" dirty="0" err="1"/>
              <a:t>simra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4342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0EED4-86B5-CCBD-1067-10C8A08CC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489C11-A153-D960-7866-7AEEC18E0E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414D67-4E5A-3707-AD7B-DF135A31D2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32025E-9EA5-5C56-0928-4648090A82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1478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C4A5E-BE26-B179-4B9D-0F98FA580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A9AD45-8D92-F804-B2A5-8D625898D6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6017A4-04B6-5199-63DA-7F9D224484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We use a DDR4 DRAM testing </a:t>
            </a:r>
            <a:r>
              <a:rPr lang="en-US" b="0" dirty="0" err="1"/>
              <a:t>infrasturcture</a:t>
            </a:r>
            <a:r>
              <a:rPr lang="en-US" b="0" dirty="0"/>
              <a:t> called DRAM Bender. It enables us to test DDR4 DRAM modules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</a:t>
            </a:r>
          </a:p>
          <a:p>
            <a:r>
              <a:rPr lang="en-US" dirty="0"/>
              <a:t>with fine-grained control over DRAM commands, timing parameters, and temperature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3BCDC5-5689-84E2-5C9B-D8C7A7D155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49514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are some pictures of our memory-testing laboratory, which contains many DDR4 and HBM2 testing platforms.</a:t>
            </a:r>
          </a:p>
          <a:p>
            <a:endParaRPr lang="en-US" dirty="0"/>
          </a:p>
          <a:p>
            <a:endParaRPr lang="en-US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1824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8233E-ECD3-1089-7806-14609EBA4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E0E4DD-2D17-385D-217B-154E9F8C64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2E78D4-D55E-E6A9-3E05-2F2371E46B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study, we test a total of 112 off-the-shelf DDR4 chips from </a:t>
            </a:r>
            <a:r>
              <a:rPr lang="en-US" dirty="0" err="1"/>
              <a:t>Sk</a:t>
            </a:r>
            <a:r>
              <a:rPr lang="en-US" dirty="0"/>
              <a:t> </a:t>
            </a:r>
            <a:r>
              <a:rPr lang="en-US" dirty="0" err="1"/>
              <a:t>hynix</a:t>
            </a:r>
            <a:r>
              <a:rPr lang="en-US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</a:t>
            </a:r>
            <a:r>
              <a:rPr lang="en-US" dirty="0"/>
              <a:t> covering various die revisions and chip densities.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B6F965-602B-E36E-CA0F-73D15EF7E5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29548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characterize the </a:t>
            </a:r>
            <a:r>
              <a:rPr lang="en-US" dirty="0" err="1"/>
              <a:t>SiMRA’s</a:t>
            </a:r>
            <a:r>
              <a:rPr lang="en-US" dirty="0"/>
              <a:t> signature generation capabilities we test up to 100 data patterns for each activation count</a:t>
            </a:r>
          </a:p>
          <a:p>
            <a:r>
              <a:rPr lang="en-US" dirty="0"/>
              <a:t>[click] we randomly sample 10 SAR groups for each subarray and we select the most stable one to be used for that subarray.</a:t>
            </a:r>
          </a:p>
          <a:p>
            <a:r>
              <a:rPr lang="en-US" dirty="0"/>
              <a:t>[click] we collect our responses at 50C and to evaluate their repeatability we re-evaluate them at 55/60/70 and 85C against 50C baseline.</a:t>
            </a: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50599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[click] We use Jaccard Indices to measure the similarity</a:t>
            </a:r>
          </a:p>
          <a:p>
            <a:r>
              <a:rPr lang="en-US" b="0" dirty="0"/>
              <a:t>[click x2] We define the uniqueness as the similarity between two responses to different challenges and we denote it by inter-</a:t>
            </a:r>
            <a:r>
              <a:rPr lang="en-US" b="0" dirty="0" err="1"/>
              <a:t>jaccard</a:t>
            </a:r>
            <a:r>
              <a:rPr lang="en-US" b="0" dirty="0"/>
              <a:t>. We show its distribution it with orange</a:t>
            </a:r>
          </a:p>
          <a:p>
            <a:r>
              <a:rPr lang="en-US" b="0" dirty="0"/>
              <a:t>[click] we define the repeatability as the similarity of two responses to the same challenge and we denote it by intra-</a:t>
            </a:r>
            <a:r>
              <a:rPr lang="en-US" b="0" dirty="0" err="1"/>
              <a:t>jaccard</a:t>
            </a:r>
            <a:r>
              <a:rPr lang="en-US" b="0" dirty="0"/>
              <a:t> we show its distribution with blue</a:t>
            </a:r>
          </a:p>
          <a:p>
            <a:endParaRPr lang="en-US" b="0" dirty="0"/>
          </a:p>
          <a:p>
            <a:r>
              <a:rPr lang="en-US" b="0" dirty="0"/>
              <a:t>[click] A </a:t>
            </a:r>
            <a:r>
              <a:rPr lang="en-US" b="0" dirty="0" err="1"/>
              <a:t>jaccard</a:t>
            </a:r>
            <a:r>
              <a:rPr lang="en-US" b="0" dirty="0"/>
              <a:t> index of 0 indicates two responses are disjoint, and a </a:t>
            </a:r>
            <a:r>
              <a:rPr lang="en-US" b="0" dirty="0" err="1"/>
              <a:t>jaccard</a:t>
            </a:r>
            <a:r>
              <a:rPr lang="en-US" b="0" dirty="0"/>
              <a:t> index of 1 indicates two responses are identical</a:t>
            </a:r>
            <a:br>
              <a:rPr lang="en-US" b="0" dirty="0"/>
            </a:br>
            <a:endParaRPr lang="en-US" b="0" dirty="0"/>
          </a:p>
          <a:p>
            <a:r>
              <a:rPr lang="en-US" b="0" dirty="0"/>
              <a:t>A PUF ideally should have close to 0 inter-</a:t>
            </a:r>
            <a:r>
              <a:rPr lang="en-US" b="0" dirty="0" err="1"/>
              <a:t>jaccard</a:t>
            </a:r>
            <a:r>
              <a:rPr lang="en-US" b="0" dirty="0"/>
              <a:t> indices so responses to the different challenges are disjoint</a:t>
            </a:r>
          </a:p>
          <a:p>
            <a:r>
              <a:rPr lang="en-US" b="0" dirty="0"/>
              <a:t>And should have close to 1 intra </a:t>
            </a:r>
            <a:r>
              <a:rPr lang="en-US" b="0" dirty="0" err="1"/>
              <a:t>jaccard</a:t>
            </a:r>
            <a:r>
              <a:rPr lang="en-US" b="0" dirty="0"/>
              <a:t> indices so responses to the same challenge is repeatable.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31095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0EED4-86B5-CCBD-1067-10C8A08CC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489C11-A153-D960-7866-7AEEC18E0E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414D67-4E5A-3707-AD7B-DF135A31D2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Lets look at the real dram chip results</a:t>
            </a: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32025E-9EA5-5C56-0928-4648090A82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61889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EEFF9-D73D-1947-081A-FBE744D72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738797-ED3B-01EF-C515-8EE577CD0B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97CA80-AA70-6739-B150-70EE984FE3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highlight three Major Characterization Results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F0415B-7068-A2CC-2F6F-233265D274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521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EEFF9-D73D-1947-081A-FBE744D72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738797-ED3B-01EF-C515-8EE577CD0B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97CA80-AA70-6739-B150-70EE984FE3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First, lets look at the Effect of Simultaneously Activated Row Count of PUF responses generated by SiMRA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F0415B-7068-A2CC-2F6F-233265D274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387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DBD2A4-905D-135F-5E15-173AEF991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0D011F-DD72-8DF6-2557-64FA7864D2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4BA9EC-9690-C8EF-2E9F-EEC8C91E03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[click] In this plot again X-axis shows the Jaccard Indices, and Y-axis shows the probability</a:t>
            </a:r>
          </a:p>
          <a:p>
            <a:r>
              <a:rPr lang="en-US" dirty="0"/>
              <a:t>Here we show the inter and intra-Jaccard indices obtained from 2-row activation-based SiMRA-PUF.</a:t>
            </a:r>
          </a:p>
          <a:p>
            <a:endParaRPr lang="en-US" dirty="0"/>
          </a:p>
          <a:p>
            <a:r>
              <a:rPr lang="en-US" dirty="0"/>
              <a:t>[click] We observe that 2-row activation based SiMRA-PUF generate </a:t>
            </a:r>
            <a:r>
              <a:rPr lang="en-US" dirty="0" err="1"/>
              <a:t>repsonses</a:t>
            </a:r>
            <a:r>
              <a:rPr lang="en-US" dirty="0"/>
              <a:t> with inter </a:t>
            </a:r>
            <a:r>
              <a:rPr lang="en-US" dirty="0" err="1"/>
              <a:t>jaccard</a:t>
            </a:r>
            <a:r>
              <a:rPr lang="en-US" dirty="0"/>
              <a:t> indices close to 0 indicating different challenges generate not similar responses</a:t>
            </a:r>
          </a:p>
          <a:p>
            <a:r>
              <a:rPr lang="en-US" dirty="0"/>
              <a:t>[click] and it generates responses with intra </a:t>
            </a:r>
            <a:r>
              <a:rPr lang="en-US" dirty="0" err="1"/>
              <a:t>jaccard</a:t>
            </a:r>
            <a:r>
              <a:rPr lang="en-US" dirty="0"/>
              <a:t> indices close to 1 indicating that responses to the same challenges are similar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6832FE-C3DA-F007-B5D4-1BEBD15987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78853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DBD2A4-905D-135F-5E15-173AEF991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0D011F-DD72-8DF6-2557-64FA7864D2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4BA9EC-9690-C8EF-2E9F-EEC8C91E03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we see the results for all </a:t>
            </a:r>
            <a:r>
              <a:rPr lang="en-US" dirty="0" err="1"/>
              <a:t>simra-puf</a:t>
            </a:r>
            <a:r>
              <a:rPr lang="en-US" dirty="0"/>
              <a:t> designs. </a:t>
            </a:r>
          </a:p>
          <a:p>
            <a:r>
              <a:rPr lang="en-US" dirty="0"/>
              <a:t>[click] We observe that all designs provide close to 0 inter </a:t>
            </a:r>
            <a:r>
              <a:rPr lang="en-US" dirty="0" err="1"/>
              <a:t>jaccard</a:t>
            </a:r>
            <a:r>
              <a:rPr lang="en-US" dirty="0"/>
              <a:t> indices, and close to 1 intra </a:t>
            </a:r>
            <a:r>
              <a:rPr lang="en-US" dirty="0" err="1"/>
              <a:t>jaccard</a:t>
            </a:r>
            <a:r>
              <a:rPr lang="en-US" dirty="0"/>
              <a:t> indices.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[click] We conclude that all SiMRA-PUF designs generate unique and repeatable PUF responses.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6832FE-C3DA-F007-B5D4-1BEBD15987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97996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DBD2A4-905D-135F-5E15-173AEF991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0D011F-DD72-8DF6-2557-64FA7864D2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4BA9EC-9690-C8EF-2E9F-EEC8C91E03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we compare the intra-</a:t>
            </a:r>
            <a:r>
              <a:rPr lang="en-US" dirty="0" err="1"/>
              <a:t>jaccard</a:t>
            </a:r>
            <a:r>
              <a:rPr lang="en-US" dirty="0"/>
              <a:t> indices of different number of simultaneously activated rows, we observe that increasing the number of simultaneously activated rows increases the </a:t>
            </a:r>
            <a:r>
              <a:rPr lang="en-US" dirty="0" err="1"/>
              <a:t>jaccard</a:t>
            </a:r>
            <a:r>
              <a:rPr lang="en-US" dirty="0"/>
              <a:t> index.</a:t>
            </a:r>
          </a:p>
          <a:p>
            <a:r>
              <a:rPr lang="en-US" dirty="0"/>
              <a:t>[wait] We conclude increasing the number of simultaneously activated rows increases the </a:t>
            </a:r>
            <a:r>
              <a:rPr lang="en-US" dirty="0" err="1"/>
              <a:t>Simra-puf</a:t>
            </a:r>
            <a:r>
              <a:rPr lang="en-US" dirty="0"/>
              <a:t> response repeatability.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6832FE-C3DA-F007-B5D4-1BEBD15987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97885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EEFF9-D73D-1947-081A-FBE744D72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738797-ED3B-01EF-C515-8EE577CD0B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97CA80-AA70-6739-B150-70EE984FE3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lets look at the how DRAM chip density &amp; die revision affects the response quality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F0415B-7068-A2CC-2F6F-233265D274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54261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plot, we report the inter and intra </a:t>
            </a:r>
            <a:r>
              <a:rPr lang="en-US" dirty="0" err="1"/>
              <a:t>jaccard</a:t>
            </a:r>
            <a:r>
              <a:rPr lang="en-US" dirty="0"/>
              <a:t> distributions observed for two example different chip density and die revision pairs for 2-row activation based SiMRA-PUF. </a:t>
            </a:r>
          </a:p>
          <a:p>
            <a:r>
              <a:rPr lang="en-US" dirty="0"/>
              <a:t>[click] we observe that inter-Jaccard indices observed for 4Gb M-die are significantly smaller than [click] those of the 8Gb M-die.</a:t>
            </a:r>
          </a:p>
          <a:p>
            <a:r>
              <a:rPr lang="en-US" dirty="0"/>
              <a:t>[click] therefore we conclude that DRAM chip density and die revision significantly affect the </a:t>
            </a:r>
            <a:r>
              <a:rPr lang="en-US" dirty="0" err="1"/>
              <a:t>simra-puf's</a:t>
            </a:r>
            <a:r>
              <a:rPr lang="en-US" dirty="0"/>
              <a:t> response similarity to the same challenge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85048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EEFF9-D73D-1947-081A-FBE744D72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738797-ED3B-01EF-C515-8EE577CD0B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97CA80-AA70-6739-B150-70EE984FE3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lets look at how temperature changes affect the reliability of PUF responses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F0415B-7068-A2CC-2F6F-233265D274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15634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evaluate how temperature affects SiMRA-PUF response repeatability, we generate many responses on the same module at four evaluation temperatures (55◦C, 60◦C, 70◦C, and 85◦C) and compare them</a:t>
            </a:r>
          </a:p>
          <a:p>
            <a:r>
              <a:rPr lang="en-US" dirty="0"/>
              <a:t>against an enrollment baseline collected at 50◦C</a:t>
            </a:r>
          </a:p>
          <a:p>
            <a:endParaRPr lang="en-US" dirty="0"/>
          </a:p>
          <a:p>
            <a:r>
              <a:rPr lang="en-US" dirty="0"/>
              <a:t>X-axis shows the temperature difference between the evaluations and y-axis shows the minimum intra-Jaccard indices we observed for each individual challenges across many evaluations at different temperature deltas</a:t>
            </a:r>
          </a:p>
          <a:p>
            <a:endParaRPr lang="en-US" dirty="0"/>
          </a:p>
          <a:p>
            <a:r>
              <a:rPr lang="en-US" dirty="0"/>
              <a:t>[click] as the temperature difference grows, the worst-case similarity significantly decreases.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3653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the same trend holds for each design: </a:t>
            </a:r>
          </a:p>
          <a:p>
            <a:r>
              <a:rPr lang="en-US" dirty="0"/>
              <a:t>[click] response similarity strictly decreases as the temperature delta between evaluations increases;</a:t>
            </a:r>
          </a:p>
          <a:p>
            <a:r>
              <a:rPr lang="en-US" dirty="0"/>
              <a:t>Showing that to ensure correct operation SiMRA-PUF must be enrolled at different temperatures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57768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lets look at the latency of SiMRA-PUF. We evaluate the latency of </a:t>
            </a:r>
            <a:r>
              <a:rPr lang="en-US" dirty="0" err="1"/>
              <a:t>simra-puf</a:t>
            </a:r>
            <a:r>
              <a:rPr lang="en-US" dirty="0"/>
              <a:t> by measuring the time required for three steps</a:t>
            </a:r>
          </a:p>
          <a:p>
            <a:r>
              <a:rPr lang="en-US" dirty="0"/>
              <a:t>[click] The first step is initialization. We measure the latency of performing N </a:t>
            </a:r>
            <a:r>
              <a:rPr lang="en-US" dirty="0" err="1"/>
              <a:t>rowclone</a:t>
            </a:r>
            <a:r>
              <a:rPr lang="en-US" dirty="0"/>
              <a:t> operations to write the balanced pattern to the SAR group</a:t>
            </a:r>
          </a:p>
          <a:p>
            <a:r>
              <a:rPr lang="en-US" dirty="0"/>
              <a:t>[click] The second step is the SiMRA operation: The latency of the ACT-PRE-ACT sequence used to activate N rows simultaneously</a:t>
            </a:r>
          </a:p>
          <a:p>
            <a:r>
              <a:rPr lang="en-US" dirty="0"/>
              <a:t>[click] The third step is reading the response from the sense amplifiers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41182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lets look at the latency of SiMRA-PUF. We evaluate the latency of </a:t>
            </a:r>
            <a:r>
              <a:rPr lang="en-US" dirty="0" err="1"/>
              <a:t>simra-puf</a:t>
            </a:r>
            <a:r>
              <a:rPr lang="en-US" dirty="0"/>
              <a:t> by measuring the time required for three steps</a:t>
            </a:r>
          </a:p>
          <a:p>
            <a:r>
              <a:rPr lang="en-US" dirty="0"/>
              <a:t>[click] The first step is initialization. We measure the latency of performing N </a:t>
            </a:r>
            <a:r>
              <a:rPr lang="en-US" dirty="0" err="1"/>
              <a:t>rowclone</a:t>
            </a:r>
            <a:r>
              <a:rPr lang="en-US" dirty="0"/>
              <a:t> operations to write the balanced pattern to the SAR group</a:t>
            </a:r>
          </a:p>
          <a:p>
            <a:r>
              <a:rPr lang="en-US" dirty="0"/>
              <a:t>[click] The second step is the SiMRA operation: The latency of the ACT-PRE-ACT sequence used to activate N rows simultaneously</a:t>
            </a:r>
          </a:p>
          <a:p>
            <a:r>
              <a:rPr lang="en-US" dirty="0"/>
              <a:t>[click] The third step is reading the response from the sense amplifiers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47460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lets look at the latency of SiMRA-PUF. We evaluate the latency of </a:t>
            </a:r>
            <a:r>
              <a:rPr lang="en-US" dirty="0" err="1"/>
              <a:t>simra-puf</a:t>
            </a:r>
            <a:r>
              <a:rPr lang="en-US" dirty="0"/>
              <a:t> by measuring the time required for three steps</a:t>
            </a:r>
          </a:p>
          <a:p>
            <a:r>
              <a:rPr lang="en-US" dirty="0"/>
              <a:t>[click] The first step is initialization. We measure the latency of performing N </a:t>
            </a:r>
            <a:r>
              <a:rPr lang="en-US" dirty="0" err="1"/>
              <a:t>rowclone</a:t>
            </a:r>
            <a:r>
              <a:rPr lang="en-US" dirty="0"/>
              <a:t> operations to write the balanced pattern to the SAR group</a:t>
            </a:r>
          </a:p>
          <a:p>
            <a:r>
              <a:rPr lang="en-US" dirty="0"/>
              <a:t>[click] The second step is the SiMRA operation: The latency of the ACT-PRE-ACT sequence used to activate N rows simultaneously</a:t>
            </a:r>
          </a:p>
          <a:p>
            <a:r>
              <a:rPr lang="en-US" dirty="0"/>
              <a:t>[click] The third step is reading the response from the sense amplifiers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09434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lets look at the latency of different SiMRA-PUF designs.</a:t>
            </a:r>
          </a:p>
          <a:p>
            <a:endParaRPr lang="en-US" dirty="0"/>
          </a:p>
          <a:p>
            <a:r>
              <a:rPr lang="en-US" dirty="0"/>
              <a:t>[click] Our baseline is the latency-wise state-of-the-art DRAM-based PUF. Which generates responses by storing and sensing fractional voltage levels in DRAM cells</a:t>
            </a:r>
          </a:p>
          <a:p>
            <a:endParaRPr lang="en-US" dirty="0"/>
          </a:p>
          <a:p>
            <a:r>
              <a:rPr lang="en-US" dirty="0"/>
              <a:t>[click] our 2-row activation-based SiMRA-PUF design has 5.75% lower evaluation latency than the state-of-the-art.</a:t>
            </a:r>
          </a:p>
          <a:p>
            <a:r>
              <a:rPr lang="en-US" dirty="0"/>
              <a:t>[click] And as higher number of row activations requires more RowClone operations, different number of simultaneously activated row counts increase the latency.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06211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B2389-0C46-EF68-3836-BDC6CC943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A19588-5517-0A4E-F58F-C9BB041649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14AA50-326D-D3DC-9AC3-EDC2041138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/>
              <a:t>The extended version of our study is available on </a:t>
            </a:r>
            <a:r>
              <a:rPr lang="en-US" b="0" baseline="0" dirty="0" err="1"/>
              <a:t>arxiv</a:t>
            </a:r>
            <a:endParaRPr lang="en-US" b="0" baseline="0" dirty="0"/>
          </a:p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423C1B-2DB1-AB3F-E99F-AD5AC3801F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92514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0EED4-86B5-CCBD-1067-10C8A08CC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489C11-A153-D960-7866-7AEEC18E0E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414D67-4E5A-3707-AD7B-DF135A31D2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conclude</a:t>
            </a: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32025E-9EA5-5C56-0928-4648090A82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28417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57326-AC75-7CD8-34ED-64717C2AF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10AB81-B2C9-FCE4-125E-FE004F43A4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D9970D-CAB0-1933-F5C9-3ED4FCC4D9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demonstrate potential of using simultaneous multiple-row activation to generate PUF responses</a:t>
            </a:r>
          </a:p>
          <a:p>
            <a:endParaRPr lang="en-US" dirty="0"/>
          </a:p>
          <a:p>
            <a:r>
              <a:rPr lang="en-US" dirty="0"/>
              <a:t>[click] We characterize 112 off-the-shelf DDR4 DRAM chips: Showing that DRAM chip density &amp; die revision significantly affect the uniqueness of responses</a:t>
            </a:r>
          </a:p>
          <a:p>
            <a:r>
              <a:rPr lang="en-US" dirty="0"/>
              <a:t>[click] And the temperature difference between evaluations strictly degrades the response similarity</a:t>
            </a:r>
          </a:p>
          <a:p>
            <a:endParaRPr lang="en-US" dirty="0"/>
          </a:p>
          <a:p>
            <a:r>
              <a:rPr lang="en-US" dirty="0"/>
              <a:t>[click] Overall, SiMRA provides unique, repeatable and fast PUF responses:</a:t>
            </a:r>
          </a:p>
          <a:p>
            <a:r>
              <a:rPr lang="en-US" dirty="0"/>
              <a:t>[click] lastly, 2-row activation-based SiMRA-PUF design provide 5.75% lower evaluation latency than the state-of-the-art DRAM-based PUF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8CFCC6-22D7-7D9B-71BE-FA6F8997E3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27473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92858-8C24-F083-D437-87FB536AF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3D3D9F-1567-56DB-685F-AA0317ABAD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24671C-A2B2-E5CD-5DAC-553A714B05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Thank you for your attention. I’d be happy to take any questions.</a:t>
            </a:r>
            <a:endParaRPr lang="en-US" baseline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302B127-4AFC-DDBC-A404-111C71834F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55418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92858-8C24-F083-D437-87FB536AF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3D3D9F-1567-56DB-685F-AA0317ABAD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24671C-A2B2-E5CD-5DAC-553A714B05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Hello, I am </a:t>
            </a:r>
            <a:r>
              <a:rPr lang="en-US" baseline="0" dirty="0" err="1"/>
              <a:t>Umut</a:t>
            </a:r>
            <a:r>
              <a:rPr lang="en-US" baseline="0" dirty="0"/>
              <a:t> Baser.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I will be presenting our work, </a:t>
            </a:r>
            <a:r>
              <a:rPr lang="en-US" b="1" i="1" baseline="0" dirty="0"/>
              <a:t>In-DRAM Signature Generation Using Simultaneous Multiple-Row Activation: An Experimental Study of Off-The-Shelf DRAM Chips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302B127-4AFC-DDBC-A404-111C71834F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66320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57326-AC75-7CD8-34ED-64717C2AF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10AB81-B2C9-FCE4-125E-FE004F43A4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D9970D-CAB0-1933-F5C9-3ED4FCC4D9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8CFCC6-22D7-7D9B-71BE-FA6F8997E3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39670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24044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57326-AC75-7CD8-34ED-64717C2AF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10AB81-B2C9-FCE4-125E-FE004F43A4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D9970D-CAB0-1933-F5C9-3ED4FCC4D9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8CFCC6-22D7-7D9B-71BE-FA6F8997E3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97018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Tested DRAM Modules detailed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43190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accent2"/>
                </a:solidFill>
                <a:latin typeface="Cambria" panose="02040503050406030204" pitchFamily="18" charset="0"/>
                <a:cs typeface="Gill Sans MT"/>
              </a:rPr>
              <a:t>SiMRA general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accent2"/>
                </a:solidFill>
                <a:latin typeface="Cambria" panose="02040503050406030204" pitchFamily="18" charset="0"/>
                <a:cs typeface="Gill Sans MT"/>
              </a:rPr>
              <a:t>However, no prior work evaluated the PUF response generation capabilities of a recent phenomenon called SiMRA.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chemeClr val="accent2"/>
              </a:solidFill>
              <a:latin typeface="Cambria" panose="02040503050406030204" pitchFamily="18" charset="0"/>
              <a:cs typeface="Gill Sans M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accent2"/>
                </a:solidFill>
                <a:latin typeface="Cambria" panose="02040503050406030204" pitchFamily="18" charset="0"/>
                <a:cs typeface="Gill Sans MT"/>
              </a:rPr>
              <a:t>[click] Which </a:t>
            </a:r>
            <a:r>
              <a:rPr lang="en-US" sz="1200" dirty="0">
                <a:latin typeface="Cambria" panose="02040503050406030204" pitchFamily="18" charset="0"/>
                <a:cs typeface="Gill Sans MT"/>
              </a:rPr>
              <a:t>is a key technique  to realize many operations in off-the-shelf DRAM chips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Cambria" panose="02040503050406030204" pitchFamily="18" charset="0"/>
                <a:cs typeface="Gill Sans MT"/>
              </a:rPr>
              <a:t>[click] A carefully engineered sequence can activate multiple rows (which we will mention shortly on how it works)</a:t>
            </a:r>
            <a:br>
              <a:rPr lang="en-US" sz="1200" dirty="0">
                <a:latin typeface="Cambria" panose="02040503050406030204" pitchFamily="18" charset="0"/>
                <a:cs typeface="Gill Sans MT"/>
              </a:rPr>
            </a:br>
            <a:r>
              <a:rPr lang="en-US" sz="1200" dirty="0">
                <a:latin typeface="Cambria" panose="02040503050406030204" pitchFamily="18" charset="0"/>
                <a:cs typeface="Gill Sans MT"/>
              </a:rPr>
              <a:t>[click] Prior work shows that SiMRA can be used to perform many operations (e.g., bulk bitwise operations, Multi-</a:t>
            </a:r>
            <a:r>
              <a:rPr lang="en-US" sz="1200" dirty="0" err="1">
                <a:latin typeface="Cambria" panose="02040503050406030204" pitchFamily="18" charset="0"/>
                <a:cs typeface="Gill Sans MT"/>
              </a:rPr>
              <a:t>RowCopy</a:t>
            </a:r>
            <a:r>
              <a:rPr lang="en-US" sz="1200" dirty="0">
                <a:latin typeface="Cambria" panose="02040503050406030204" pitchFamily="18" charset="0"/>
                <a:cs typeface="Gill Sans MT"/>
              </a:rPr>
              <a:t>, TRNG) and more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60136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Random </a:t>
            </a:r>
            <a:r>
              <a:rPr lang="en-US" b="0" dirty="0" err="1"/>
              <a:t>bitlines</a:t>
            </a:r>
            <a:endParaRPr lang="en-US" b="0" dirty="0"/>
          </a:p>
          <a:p>
            <a:r>
              <a:rPr lang="en-US" b="0" dirty="0"/>
              <a:t>For some </a:t>
            </a:r>
            <a:r>
              <a:rPr lang="en-US" b="0" dirty="0" err="1"/>
              <a:t>bitlines</a:t>
            </a:r>
            <a:r>
              <a:rPr lang="en-US" b="0" dirty="0"/>
              <a:t>, the epsilon is not large enough to reach the reliable sensing margin. [CLICK] For these </a:t>
            </a:r>
            <a:r>
              <a:rPr lang="en-US" b="0" dirty="0" err="1"/>
              <a:t>bitlines</a:t>
            </a:r>
            <a:r>
              <a:rPr lang="en-US" b="0" dirty="0"/>
              <a:t>, the outcome is random from trial to trial.</a:t>
            </a:r>
          </a:p>
          <a:p>
            <a:endParaRPr lang="en-US" b="0" dirty="0"/>
          </a:p>
          <a:p>
            <a:r>
              <a:rPr lang="en-US" b="0" dirty="0"/>
              <a:t>Which prior work use to generate true random numbers</a:t>
            </a:r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88171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Stable and Random </a:t>
            </a:r>
            <a:r>
              <a:rPr lang="en-US" b="0" dirty="0" err="1"/>
              <a:t>bitlines</a:t>
            </a:r>
            <a:r>
              <a:rPr lang="en-US" b="0" dirty="0"/>
              <a:t> together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[click] So we can conclude that, despite some simultaneously activated cells reach reliable sensing margins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[click] some other cells gets random values from trial to trial</a:t>
            </a:r>
          </a:p>
          <a:p>
            <a:endParaRPr lang="en-US" b="0" dirty="0"/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84796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50585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explain it in a higher abstraction level,</a:t>
            </a:r>
          </a:p>
          <a:p>
            <a:endParaRPr lang="en-US" dirty="0"/>
          </a:p>
          <a:p>
            <a:r>
              <a:rPr lang="en-US" dirty="0"/>
              <a:t>[CLICK] We can visualize the row decoder as a tree which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[CLICK] Each level of the tree represents a decoder stage</a:t>
            </a:r>
            <a:endParaRPr lang="en-CH" dirty="0"/>
          </a:p>
          <a:p>
            <a:endParaRPr lang="en-US" dirty="0"/>
          </a:p>
          <a:p>
            <a:r>
              <a:rPr lang="en-US" dirty="0"/>
              <a:t>[CLICK] each node represents a decoder output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15BD74-A3FE-8D41-A5F8-7391B7541C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281347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Let’s see an example when we activate a single row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[CLICK] Assume that we issue ACT Row A command, which will essentially assert the </a:t>
            </a:r>
            <a:r>
              <a:rPr lang="en-US" dirty="0" err="1"/>
              <a:t>Wordline</a:t>
            </a:r>
            <a:r>
              <a:rPr lang="en-US" dirty="0"/>
              <a:t> A signal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[CLICK] After issuing the activation command, the row decoder circuitry decodes Row A address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[CLICK] And assert corresponding signals in the tree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[CLICK] After the decoding completed, row decoder follows the asserted nodes path from root to leaf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[CLICK] As a result, it asserts </a:t>
            </a:r>
            <a:r>
              <a:rPr lang="en-US" dirty="0" err="1"/>
              <a:t>wordline</a:t>
            </a:r>
            <a:r>
              <a:rPr lang="en-US" dirty="0"/>
              <a:t>, in this it is </a:t>
            </a:r>
            <a:r>
              <a:rPr lang="en-US" dirty="0" err="1"/>
              <a:t>Wordline</a:t>
            </a:r>
            <a:r>
              <a:rPr lang="en-US" dirty="0"/>
              <a:t> 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[CLICK] After a successful activation we can issue PRE command which </a:t>
            </a:r>
            <a:r>
              <a:rPr lang="en-US" dirty="0" err="1"/>
              <a:t>deasserts</a:t>
            </a:r>
            <a:r>
              <a:rPr lang="en-US" dirty="0"/>
              <a:t> every asserted signals in the row decoder circuitry including the </a:t>
            </a:r>
            <a:r>
              <a:rPr lang="en-US" dirty="0" err="1"/>
              <a:t>wordline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15BD74-A3FE-8D41-A5F8-7391B7541C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303499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that was an activation of a single row, now let’s see a simultaneous activation of many rows.</a:t>
            </a:r>
          </a:p>
          <a:p>
            <a:endParaRPr lang="en-US" dirty="0"/>
          </a:p>
          <a:p>
            <a:r>
              <a:rPr lang="en-US" dirty="0"/>
              <a:t>[CLICK] Our hypothesis is back-to-back ACT commands with violated timings asserts many more signals in the circuitry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15BD74-A3FE-8D41-A5F8-7391B7541C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802238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SiMRA cell level ambit’s style</a:t>
            </a:r>
            <a:br>
              <a:rPr lang="en-US" dirty="0"/>
            </a:br>
            <a:endParaRPr lang="en-US" dirty="0"/>
          </a:p>
          <a:p>
            <a:r>
              <a:rPr lang="en-US" dirty="0"/>
              <a:t>Now lets see what happens when multiple cells that are connected to the same sense amplifier activated simultaneously. Before any DRAM operation is performed, the </a:t>
            </a:r>
            <a:r>
              <a:rPr lang="en-US" dirty="0" err="1"/>
              <a:t>bitline</a:t>
            </a:r>
            <a:r>
              <a:rPr lang="en-US" dirty="0"/>
              <a:t> is </a:t>
            </a:r>
            <a:r>
              <a:rPr lang="en-US" dirty="0" err="1"/>
              <a:t>precharged</a:t>
            </a:r>
            <a:r>
              <a:rPr lang="en-US" dirty="0"/>
              <a:t> to </a:t>
            </a:r>
            <a:r>
              <a:rPr lang="en-US" dirty="0" err="1"/>
              <a:t>Vdd</a:t>
            </a:r>
            <a:r>
              <a:rPr lang="en-US" dirty="0"/>
              <a:t>/2</a:t>
            </a:r>
          </a:p>
          <a:p>
            <a:endParaRPr lang="en-US" dirty="0"/>
          </a:p>
          <a:p>
            <a:r>
              <a:rPr lang="en-US" dirty="0"/>
              <a:t>[click x2] We send an activate command to row 0,</a:t>
            </a:r>
          </a:p>
          <a:p>
            <a:r>
              <a:rPr lang="en-US" dirty="0"/>
              <a:t>[click] causing a perturbation on the </a:t>
            </a:r>
            <a:r>
              <a:rPr lang="en-US" dirty="0" err="1"/>
              <a:t>bitline</a:t>
            </a:r>
            <a:r>
              <a:rPr lang="en-US" dirty="0"/>
              <a:t>, by greatly violating the timing parameters we issue </a:t>
            </a:r>
            <a:r>
              <a:rPr lang="en-US" dirty="0" err="1"/>
              <a:t>precharge</a:t>
            </a:r>
            <a:r>
              <a:rPr lang="en-US" dirty="0"/>
              <a:t> </a:t>
            </a:r>
          </a:p>
          <a:p>
            <a:r>
              <a:rPr lang="en-US" dirty="0"/>
              <a:t>[click] and activate row 3 commands in quick succession. Which causes the activation of row 1, 2 and 3 at the same time. </a:t>
            </a:r>
          </a:p>
          <a:p>
            <a:endParaRPr lang="en-US" dirty="0"/>
          </a:p>
          <a:p>
            <a:r>
              <a:rPr lang="en-US" dirty="0"/>
              <a:t>then sense amplifier kicks in and senses the voltage. in this example amplifies it to </a:t>
            </a:r>
            <a:r>
              <a:rPr lang="en-US" dirty="0" err="1"/>
              <a:t>Vdd</a:t>
            </a:r>
            <a:endParaRPr lang="en-US" dirty="0"/>
          </a:p>
          <a:p>
            <a:endParaRPr lang="en-US" dirty="0"/>
          </a:p>
          <a:p>
            <a:r>
              <a:rPr lang="en-US" dirty="0"/>
              <a:t>[click] we call these rows simultaneously activated row groups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027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6176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212319-B146-2CD0-1397-D8CCD9BA432A}"/>
              </a:ext>
            </a:extLst>
          </p:cNvPr>
          <p:cNvSpPr/>
          <p:nvPr userDrawn="1"/>
        </p:nvSpPr>
        <p:spPr>
          <a:xfrm>
            <a:off x="0" y="0"/>
            <a:ext cx="9144000" cy="899996"/>
          </a:xfrm>
          <a:prstGeom prst="rect">
            <a:avLst/>
          </a:prstGeom>
          <a:solidFill>
            <a:srgbClr val="E8E2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b="0" i="0">
              <a:latin typeface="Cambria" panose="020405030504060302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770467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spcAft>
                <a:spcPts val="600"/>
              </a:spcAft>
              <a:defRPr sz="4000" b="1" i="0">
                <a:solidFill>
                  <a:schemeClr val="accent5"/>
                </a:solidFill>
                <a:latin typeface="Cambria" panose="02040503050406030204" pitchFamily="18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899996"/>
            <a:ext cx="9143999" cy="5455720"/>
          </a:xfrm>
          <a:prstGeom prst="rect">
            <a:avLst/>
          </a:prstGeom>
        </p:spPr>
        <p:txBody>
          <a:bodyPr/>
          <a:lstStyle>
            <a:lvl1pPr marL="177800" indent="-177800">
              <a:buFont typeface="Arial" panose="020B0604020202020204" pitchFamily="34" charset="0"/>
              <a:buChar char="•"/>
              <a:tabLst/>
              <a:defRPr sz="2800" b="0" i="0">
                <a:latin typeface="Cambria" panose="02040503050406030204" pitchFamily="18" charset="0"/>
              </a:defRPr>
            </a:lvl1pPr>
            <a:lvl2pPr marL="133350" indent="-133350">
              <a:buFont typeface="Wingdings" panose="05000000000000000000" pitchFamily="2" charset="2"/>
              <a:buChar char="§"/>
              <a:tabLst/>
              <a:defRPr sz="2000">
                <a:latin typeface="Cambria" panose="02040503050406030204" pitchFamily="18" charset="0"/>
              </a:defRPr>
            </a:lvl2pPr>
            <a:lvl3pPr marL="533400" indent="-177800">
              <a:buFont typeface="Arial" panose="020B0604020202020204" pitchFamily="34" charset="0"/>
              <a:buChar char="•"/>
              <a:tabLst/>
              <a:defRPr sz="2600" b="0" i="0">
                <a:latin typeface="Cambria" panose="02040503050406030204" pitchFamily="18" charset="0"/>
              </a:defRPr>
            </a:lvl3pPr>
            <a:lvl4pPr marL="895350" indent="-177800">
              <a:buFont typeface="Arial" panose="020B0604020202020204" pitchFamily="34" charset="0"/>
              <a:buChar char="•"/>
              <a:defRPr sz="2400" b="0" i="0">
                <a:latin typeface="Cambria" panose="02040503050406030204" pitchFamily="18" charset="0"/>
              </a:defRPr>
            </a:lvl4pPr>
            <a:lvl5pPr marL="1257300" indent="-182563">
              <a:buFont typeface="Arial" panose="020B0604020202020204" pitchFamily="34" charset="0"/>
              <a:buChar char="•"/>
              <a:defRPr sz="2400" b="0" i="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8153400" y="6457019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b="0" i="0" smtClean="0">
                <a:solidFill>
                  <a:srgbClr val="604878"/>
                </a:solidFill>
                <a:latin typeface="Cambria" panose="02040503050406030204" pitchFamily="18" charset="0"/>
              </a:rPr>
              <a:pPr/>
              <a:t>‹#›</a:t>
            </a:fld>
            <a:endParaRPr lang="en-US" b="0" i="0" dirty="0">
              <a:solidFill>
                <a:srgbClr val="604878"/>
              </a:solidFill>
              <a:latin typeface="Cambria" panose="02040503050406030204" pitchFamily="18" charset="0"/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991" y="6483320"/>
            <a:ext cx="1080120" cy="312522"/>
          </a:xfrm>
          <a:prstGeom prst="rect">
            <a:avLst/>
          </a:prstGeom>
        </p:spPr>
      </p:pic>
      <p:cxnSp>
        <p:nvCxnSpPr>
          <p:cNvPr id="6" name="Düz Bağlayıcı 5">
            <a:extLst>
              <a:ext uri="{FF2B5EF4-FFF2-40B4-BE49-F238E27FC236}">
                <a16:creationId xmlns:a16="http://schemas.microsoft.com/office/drawing/2014/main" id="{4DFC8092-9662-4B88-E70B-04F5060311BD}"/>
              </a:ext>
            </a:extLst>
          </p:cNvPr>
          <p:cNvCxnSpPr/>
          <p:nvPr userDrawn="1"/>
        </p:nvCxnSpPr>
        <p:spPr>
          <a:xfrm>
            <a:off x="0" y="900000"/>
            <a:ext cx="9144000" cy="0"/>
          </a:xfrm>
          <a:prstGeom prst="line">
            <a:avLst/>
          </a:prstGeom>
          <a:ln w="444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9677F009-5C45-9C96-B727-4AF2DE0C89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15441"/>
          <a:stretch/>
        </p:blipFill>
        <p:spPr>
          <a:xfrm>
            <a:off x="1260763" y="6457018"/>
            <a:ext cx="1727200" cy="36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369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4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orient="horz" pos="5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8153400" y="6457019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b="0" i="0" smtClean="0">
                <a:solidFill>
                  <a:schemeClr val="accent5"/>
                </a:solidFill>
                <a:latin typeface="Cambria" panose="02040503050406030204" pitchFamily="18" charset="0"/>
              </a:rPr>
              <a:pPr/>
              <a:t>‹#›</a:t>
            </a:fld>
            <a:endParaRPr lang="en-US" b="0" i="0" dirty="0">
              <a:solidFill>
                <a:schemeClr val="accent5"/>
              </a:solidFill>
              <a:latin typeface="Cambria" panose="02040503050406030204" pitchFamily="18" charset="0"/>
            </a:endParaRPr>
          </a:p>
        </p:txBody>
      </p:sp>
      <p:pic>
        <p:nvPicPr>
          <p:cNvPr id="2" name="Picture 1" descr="safari.png">
            <a:extLst>
              <a:ext uri="{FF2B5EF4-FFF2-40B4-BE49-F238E27FC236}">
                <a16:creationId xmlns:a16="http://schemas.microsoft.com/office/drawing/2014/main" id="{8B1C285E-D74F-C25F-5D7C-A0EF2400AF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991" y="6483320"/>
            <a:ext cx="1080120" cy="3125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61D9176-13FD-DD71-B4E1-5C7A9CB602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15441"/>
          <a:stretch/>
        </p:blipFill>
        <p:spPr>
          <a:xfrm>
            <a:off x="1260763" y="6457018"/>
            <a:ext cx="1727200" cy="36512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CE9ADD9-90B0-EC34-4D97-67BD6AADB1DC}"/>
              </a:ext>
            </a:extLst>
          </p:cNvPr>
          <p:cNvSpPr/>
          <p:nvPr userDrawn="1"/>
        </p:nvSpPr>
        <p:spPr>
          <a:xfrm>
            <a:off x="0" y="1095665"/>
            <a:ext cx="9144000" cy="7315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Motivation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51C483-3927-B668-26CE-25E9C0149CE3}"/>
              </a:ext>
            </a:extLst>
          </p:cNvPr>
          <p:cNvSpPr/>
          <p:nvPr userDrawn="1"/>
        </p:nvSpPr>
        <p:spPr>
          <a:xfrm>
            <a:off x="0" y="-1"/>
            <a:ext cx="9144000" cy="900000"/>
          </a:xfrm>
          <a:prstGeom prst="rect">
            <a:avLst/>
          </a:prstGeom>
          <a:solidFill>
            <a:srgbClr val="E8E2EE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b="0" i="0">
              <a:solidFill>
                <a:schemeClr val="accent5"/>
              </a:solidFill>
              <a:latin typeface="Cambria" panose="02040503050406030204" pitchFamily="18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87EF047-AC6B-0639-5FDF-1FB22E0D2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3999" cy="770467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spcAft>
                <a:spcPts val="600"/>
              </a:spcAft>
              <a:defRPr sz="4000" b="1" i="0">
                <a:solidFill>
                  <a:schemeClr val="accent5"/>
                </a:solidFill>
                <a:latin typeface="Cambria" panose="02040503050406030204" pitchFamily="18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6" name="Düz Bağlayıcı 5">
            <a:extLst>
              <a:ext uri="{FF2B5EF4-FFF2-40B4-BE49-F238E27FC236}">
                <a16:creationId xmlns:a16="http://schemas.microsoft.com/office/drawing/2014/main" id="{F8352622-FA03-0C82-C97A-605B5E4DA692}"/>
              </a:ext>
            </a:extLst>
          </p:cNvPr>
          <p:cNvCxnSpPr/>
          <p:nvPr userDrawn="1"/>
        </p:nvCxnSpPr>
        <p:spPr>
          <a:xfrm>
            <a:off x="0" y="908720"/>
            <a:ext cx="9144000" cy="0"/>
          </a:xfrm>
          <a:prstGeom prst="line">
            <a:avLst/>
          </a:prstGeom>
          <a:ln w="444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42150ABF-FC05-8350-B9C4-096423009243}"/>
              </a:ext>
            </a:extLst>
          </p:cNvPr>
          <p:cNvSpPr/>
          <p:nvPr userDrawn="1"/>
        </p:nvSpPr>
        <p:spPr>
          <a:xfrm>
            <a:off x="-1" y="2014130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Real DRAM Chip Results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28CDCD9-E849-2F4F-6A6D-2FAF2210F224}"/>
              </a:ext>
            </a:extLst>
          </p:cNvPr>
          <p:cNvSpPr/>
          <p:nvPr userDrawn="1"/>
        </p:nvSpPr>
        <p:spPr>
          <a:xfrm>
            <a:off x="0" y="2932595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Real DRAM Chip Results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5712DD3-08D6-1EC6-9AA9-78843371C16B}"/>
              </a:ext>
            </a:extLst>
          </p:cNvPr>
          <p:cNvSpPr/>
          <p:nvPr userDrawn="1"/>
        </p:nvSpPr>
        <p:spPr>
          <a:xfrm>
            <a:off x="-1" y="3851060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Real DRAM Chip Results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AEC3C6F-EB9D-D8DD-E586-92BD9E1C0261}"/>
              </a:ext>
            </a:extLst>
          </p:cNvPr>
          <p:cNvSpPr/>
          <p:nvPr userDrawn="1"/>
        </p:nvSpPr>
        <p:spPr>
          <a:xfrm>
            <a:off x="-1" y="4769525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Real DRAM Chip Results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96B58E7-1BAB-1A3A-D099-F9A25342C835}"/>
              </a:ext>
            </a:extLst>
          </p:cNvPr>
          <p:cNvSpPr/>
          <p:nvPr userDrawn="1"/>
        </p:nvSpPr>
        <p:spPr>
          <a:xfrm>
            <a:off x="0" y="5687987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Real DRAM Chip Results</a:t>
            </a:r>
          </a:p>
        </p:txBody>
      </p:sp>
    </p:spTree>
    <p:extLst>
      <p:ext uri="{BB962C8B-B14F-4D97-AF65-F5344CB8AC3E}">
        <p14:creationId xmlns:p14="http://schemas.microsoft.com/office/powerpoint/2010/main" val="2831462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47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314242E-D8C9-7320-2109-C9456A365623}"/>
              </a:ext>
            </a:extLst>
          </p:cNvPr>
          <p:cNvSpPr/>
          <p:nvPr userDrawn="1"/>
        </p:nvSpPr>
        <p:spPr>
          <a:xfrm>
            <a:off x="0" y="0"/>
            <a:ext cx="9144000" cy="770467"/>
          </a:xfrm>
          <a:prstGeom prst="rect">
            <a:avLst/>
          </a:prstGeom>
          <a:solidFill>
            <a:srgbClr val="D9F7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4000" b="1" i="0">
              <a:solidFill>
                <a:srgbClr val="15803D"/>
              </a:solidFill>
              <a:latin typeface="Cambria" panose="02040503050406030204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105E3DA-A12D-CD46-AD81-D1AD162EC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0"/>
            <a:ext cx="8987621" cy="770467"/>
          </a:xfrm>
          <a:prstGeom prst="rect">
            <a:avLst/>
          </a:prstGeom>
          <a:solidFill>
            <a:schemeClr val="accent5"/>
          </a:solidFill>
        </p:spPr>
        <p:txBody>
          <a:bodyPr anchor="ctr"/>
          <a:lstStyle>
            <a:lvl1pPr>
              <a:lnSpc>
                <a:spcPct val="100000"/>
              </a:lnSpc>
              <a:spcAft>
                <a:spcPts val="600"/>
              </a:spcAft>
              <a:defRPr sz="4000" b="1" i="0">
                <a:solidFill>
                  <a:schemeClr val="bg1"/>
                </a:solidFill>
                <a:latin typeface="Cambria" panose="02040503050406030204" pitchFamily="18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E32C220-66DF-0292-BC74-F7D7AB3B60D9}"/>
              </a:ext>
            </a:extLst>
          </p:cNvPr>
          <p:cNvSpPr txBox="1">
            <a:spLocks/>
          </p:cNvSpPr>
          <p:nvPr userDrawn="1"/>
        </p:nvSpPr>
        <p:spPr>
          <a:xfrm>
            <a:off x="8153400" y="6457019"/>
            <a:ext cx="990600" cy="365125"/>
          </a:xfrm>
          <a:prstGeom prst="rect">
            <a:avLst/>
          </a:prstGeom>
          <a:solidFill>
            <a:srgbClr val="D9F7E7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b="0" i="0" smtClean="0">
                <a:solidFill>
                  <a:schemeClr val="accent5"/>
                </a:solidFill>
                <a:latin typeface="Cambria" panose="02040503050406030204" pitchFamily="18" charset="0"/>
              </a:rPr>
              <a:pPr/>
              <a:t>‹#›</a:t>
            </a:fld>
            <a:endParaRPr lang="en-US" b="0" i="0" dirty="0">
              <a:solidFill>
                <a:schemeClr val="accent5"/>
              </a:solidFill>
              <a:latin typeface="Cambria" panose="02040503050406030204" pitchFamily="18" charset="0"/>
            </a:endParaRPr>
          </a:p>
        </p:txBody>
      </p:sp>
      <p:pic>
        <p:nvPicPr>
          <p:cNvPr id="6" name="Picture 5" descr="safari.png">
            <a:extLst>
              <a:ext uri="{FF2B5EF4-FFF2-40B4-BE49-F238E27FC236}">
                <a16:creationId xmlns:a16="http://schemas.microsoft.com/office/drawing/2014/main" id="{53097FC4-A74D-A22A-4B64-10CAEEE5CA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991" y="6499732"/>
            <a:ext cx="1080120" cy="31252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D519217-67E0-AAD3-E218-4BC540433D92}"/>
              </a:ext>
            </a:extLst>
          </p:cNvPr>
          <p:cNvSpPr/>
          <p:nvPr userDrawn="1"/>
        </p:nvSpPr>
        <p:spPr>
          <a:xfrm>
            <a:off x="0" y="1158240"/>
            <a:ext cx="9144000" cy="770467"/>
          </a:xfrm>
          <a:prstGeom prst="rect">
            <a:avLst/>
          </a:prstGeom>
          <a:solidFill>
            <a:srgbClr val="D9F7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4000" b="1" i="0">
              <a:solidFill>
                <a:srgbClr val="15803D"/>
              </a:solidFill>
              <a:latin typeface="Cambria" panose="02040503050406030204" pitchFamily="18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C50D708-B568-B869-49C4-BC4A7113C56A}"/>
              </a:ext>
            </a:extLst>
          </p:cNvPr>
          <p:cNvSpPr txBox="1">
            <a:spLocks/>
          </p:cNvSpPr>
          <p:nvPr userDrawn="1"/>
        </p:nvSpPr>
        <p:spPr>
          <a:xfrm>
            <a:off x="75991" y="1158240"/>
            <a:ext cx="8987621" cy="770467"/>
          </a:xfrm>
          <a:prstGeom prst="rect">
            <a:avLst/>
          </a:prstGeom>
          <a:solidFill>
            <a:schemeClr val="accent5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  <a:defRPr sz="4400" b="1" kern="1200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en-US" sz="4000" b="1" i="0" dirty="0">
                <a:solidFill>
                  <a:schemeClr val="bg1"/>
                </a:solidFill>
                <a:latin typeface="Cambria" panose="02040503050406030204" pitchFamily="18" charset="0"/>
              </a:rPr>
              <a:t>Click to edit Master title style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B3FEC81-3384-4E6E-3104-9F3A8EC2FE69}"/>
              </a:ext>
            </a:extLst>
          </p:cNvPr>
          <p:cNvSpPr/>
          <p:nvPr userDrawn="1"/>
        </p:nvSpPr>
        <p:spPr>
          <a:xfrm>
            <a:off x="0" y="2316480"/>
            <a:ext cx="9144000" cy="770467"/>
          </a:xfrm>
          <a:prstGeom prst="rect">
            <a:avLst/>
          </a:prstGeom>
          <a:solidFill>
            <a:srgbClr val="D9F7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4000" b="1" i="0">
              <a:solidFill>
                <a:srgbClr val="15803D"/>
              </a:solidFill>
              <a:latin typeface="Cambria" panose="02040503050406030204" pitchFamily="18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9F7A017E-9316-7EE2-9B04-99DCE0614AE6}"/>
              </a:ext>
            </a:extLst>
          </p:cNvPr>
          <p:cNvSpPr txBox="1">
            <a:spLocks/>
          </p:cNvSpPr>
          <p:nvPr userDrawn="1"/>
        </p:nvSpPr>
        <p:spPr>
          <a:xfrm>
            <a:off x="75991" y="2316480"/>
            <a:ext cx="8987621" cy="770467"/>
          </a:xfrm>
          <a:prstGeom prst="rect">
            <a:avLst/>
          </a:prstGeom>
          <a:solidFill>
            <a:schemeClr val="accent5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  <a:defRPr sz="4400" b="1" kern="1200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en-US" sz="4000" b="1" i="0" dirty="0">
                <a:solidFill>
                  <a:schemeClr val="bg1"/>
                </a:solidFill>
                <a:latin typeface="Cambria" panose="02040503050406030204" pitchFamily="18" charset="0"/>
              </a:rPr>
              <a:t>Click to edit Master title style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C290DD-9A5E-AED3-B4F9-DABBBFDF73D5}"/>
              </a:ext>
            </a:extLst>
          </p:cNvPr>
          <p:cNvSpPr/>
          <p:nvPr userDrawn="1"/>
        </p:nvSpPr>
        <p:spPr>
          <a:xfrm>
            <a:off x="0" y="3474720"/>
            <a:ext cx="9144000" cy="770467"/>
          </a:xfrm>
          <a:prstGeom prst="rect">
            <a:avLst/>
          </a:prstGeom>
          <a:solidFill>
            <a:srgbClr val="D9F7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4000" b="1" i="0">
              <a:solidFill>
                <a:srgbClr val="15803D"/>
              </a:solidFill>
              <a:latin typeface="Cambria" panose="02040503050406030204" pitchFamily="18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14951FB-8655-70A6-37C7-242E68037FB8}"/>
              </a:ext>
            </a:extLst>
          </p:cNvPr>
          <p:cNvSpPr txBox="1">
            <a:spLocks/>
          </p:cNvSpPr>
          <p:nvPr userDrawn="1"/>
        </p:nvSpPr>
        <p:spPr>
          <a:xfrm>
            <a:off x="75991" y="3474720"/>
            <a:ext cx="8987621" cy="770467"/>
          </a:xfrm>
          <a:prstGeom prst="rect">
            <a:avLst/>
          </a:prstGeom>
          <a:solidFill>
            <a:schemeClr val="accent5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  <a:defRPr sz="4400" b="1" kern="1200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en-US" sz="4000" b="1" i="0" dirty="0">
                <a:solidFill>
                  <a:schemeClr val="bg1"/>
                </a:solidFill>
                <a:latin typeface="Cambria" panose="02040503050406030204" pitchFamily="18" charset="0"/>
              </a:rPr>
              <a:t>Click to edit Master title style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5B1C1E-19AD-5C6D-8580-95ABD4A1E8D8}"/>
              </a:ext>
            </a:extLst>
          </p:cNvPr>
          <p:cNvSpPr/>
          <p:nvPr userDrawn="1"/>
        </p:nvSpPr>
        <p:spPr>
          <a:xfrm>
            <a:off x="0" y="4521539"/>
            <a:ext cx="9144000" cy="770467"/>
          </a:xfrm>
          <a:prstGeom prst="rect">
            <a:avLst/>
          </a:prstGeom>
          <a:solidFill>
            <a:srgbClr val="D9F7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4000" b="1" i="0">
              <a:solidFill>
                <a:srgbClr val="15803D"/>
              </a:solidFill>
              <a:latin typeface="Cambria" panose="02040503050406030204" pitchFamily="18" charset="0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71D84487-F582-FD28-168C-709F1576FE8E}"/>
              </a:ext>
            </a:extLst>
          </p:cNvPr>
          <p:cNvSpPr txBox="1">
            <a:spLocks/>
          </p:cNvSpPr>
          <p:nvPr userDrawn="1"/>
        </p:nvSpPr>
        <p:spPr>
          <a:xfrm>
            <a:off x="75991" y="4521539"/>
            <a:ext cx="8987621" cy="770467"/>
          </a:xfrm>
          <a:prstGeom prst="rect">
            <a:avLst/>
          </a:prstGeom>
          <a:solidFill>
            <a:schemeClr val="accent5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  <a:defRPr sz="4400" b="1" kern="1200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en-US" sz="4000" b="1" i="0" dirty="0">
                <a:solidFill>
                  <a:schemeClr val="bg1"/>
                </a:solidFill>
                <a:latin typeface="Cambria" panose="02040503050406030204" pitchFamily="18" charset="0"/>
              </a:rPr>
              <a:t>Click to edit Master title style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DB81E5-7CC8-C59B-C59B-494B1782B330}"/>
              </a:ext>
            </a:extLst>
          </p:cNvPr>
          <p:cNvSpPr/>
          <p:nvPr userDrawn="1"/>
        </p:nvSpPr>
        <p:spPr>
          <a:xfrm>
            <a:off x="0" y="5568358"/>
            <a:ext cx="9144000" cy="770467"/>
          </a:xfrm>
          <a:prstGeom prst="rect">
            <a:avLst/>
          </a:prstGeom>
          <a:solidFill>
            <a:srgbClr val="D9F7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4000" b="1" i="0">
              <a:solidFill>
                <a:srgbClr val="15803D"/>
              </a:solidFill>
              <a:latin typeface="Cambria" panose="02040503050406030204" pitchFamily="18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90D92AFC-42D6-97E2-3E82-4B5BB5B1887A}"/>
              </a:ext>
            </a:extLst>
          </p:cNvPr>
          <p:cNvSpPr txBox="1">
            <a:spLocks/>
          </p:cNvSpPr>
          <p:nvPr userDrawn="1"/>
        </p:nvSpPr>
        <p:spPr>
          <a:xfrm>
            <a:off x="75991" y="5568358"/>
            <a:ext cx="8987621" cy="770467"/>
          </a:xfrm>
          <a:prstGeom prst="rect">
            <a:avLst/>
          </a:prstGeom>
          <a:solidFill>
            <a:schemeClr val="accent5"/>
          </a:solidFill>
        </p:spPr>
        <p:txBody>
          <a:bodyPr anchor="ctr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  <a:defRPr sz="4400" b="1" kern="1200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en-US" sz="4000" b="1" i="0" dirty="0">
                <a:solidFill>
                  <a:schemeClr val="bg1"/>
                </a:solidFill>
                <a:latin typeface="Cambria" panose="02040503050406030204" pitchFamily="18" charset="0"/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46943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22">
            <a:extLst>
              <a:ext uri="{FF2B5EF4-FFF2-40B4-BE49-F238E27FC236}">
                <a16:creationId xmlns:a16="http://schemas.microsoft.com/office/drawing/2014/main" id="{57252969-C828-3CBC-6F88-9039987A76F1}"/>
              </a:ext>
            </a:extLst>
          </p:cNvPr>
          <p:cNvSpPr/>
          <p:nvPr userDrawn="1"/>
        </p:nvSpPr>
        <p:spPr>
          <a:xfrm>
            <a:off x="-1089858" y="27727"/>
            <a:ext cx="849085" cy="466531"/>
          </a:xfrm>
          <a:prstGeom prst="rect">
            <a:avLst/>
          </a:prstGeom>
          <a:solidFill>
            <a:srgbClr val="6292F7"/>
          </a:solidFill>
          <a:ln>
            <a:solidFill>
              <a:srgbClr val="6292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0" i="0" dirty="0">
              <a:solidFill>
                <a:srgbClr val="6292F7"/>
              </a:solidFill>
              <a:latin typeface="Raleway" pitchFamily="2" charset="77"/>
            </a:endParaRPr>
          </a:p>
        </p:txBody>
      </p:sp>
      <p:sp>
        <p:nvSpPr>
          <p:cNvPr id="3" name="Dikdörtgen 23">
            <a:extLst>
              <a:ext uri="{FF2B5EF4-FFF2-40B4-BE49-F238E27FC236}">
                <a16:creationId xmlns:a16="http://schemas.microsoft.com/office/drawing/2014/main" id="{1B26C4D8-B5F5-ACA7-4BB5-255A82F2134F}"/>
              </a:ext>
            </a:extLst>
          </p:cNvPr>
          <p:cNvSpPr/>
          <p:nvPr userDrawn="1"/>
        </p:nvSpPr>
        <p:spPr>
          <a:xfrm>
            <a:off x="-1089859" y="565792"/>
            <a:ext cx="849085" cy="466531"/>
          </a:xfrm>
          <a:prstGeom prst="rect">
            <a:avLst/>
          </a:prstGeom>
          <a:solidFill>
            <a:srgbClr val="7A62E7"/>
          </a:solidFill>
          <a:ln>
            <a:solidFill>
              <a:srgbClr val="7A62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0" i="0" dirty="0">
              <a:latin typeface="Raleway" pitchFamily="2" charset="77"/>
            </a:endParaRPr>
          </a:p>
        </p:txBody>
      </p:sp>
      <p:sp>
        <p:nvSpPr>
          <p:cNvPr id="4" name="Dikdörtgen 24">
            <a:extLst>
              <a:ext uri="{FF2B5EF4-FFF2-40B4-BE49-F238E27FC236}">
                <a16:creationId xmlns:a16="http://schemas.microsoft.com/office/drawing/2014/main" id="{8268F17D-DADB-CF98-956F-6F5745EC2B67}"/>
              </a:ext>
            </a:extLst>
          </p:cNvPr>
          <p:cNvSpPr/>
          <p:nvPr userDrawn="1"/>
        </p:nvSpPr>
        <p:spPr>
          <a:xfrm>
            <a:off x="-1089859" y="1103857"/>
            <a:ext cx="849085" cy="466531"/>
          </a:xfrm>
          <a:prstGeom prst="rect">
            <a:avLst/>
          </a:prstGeom>
          <a:solidFill>
            <a:srgbClr val="E1257C"/>
          </a:solidFill>
          <a:ln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0" i="0" dirty="0">
              <a:latin typeface="Raleway" pitchFamily="2" charset="77"/>
            </a:endParaRPr>
          </a:p>
        </p:txBody>
      </p:sp>
      <p:sp>
        <p:nvSpPr>
          <p:cNvPr id="5" name="Dikdörtgen 25">
            <a:extLst>
              <a:ext uri="{FF2B5EF4-FFF2-40B4-BE49-F238E27FC236}">
                <a16:creationId xmlns:a16="http://schemas.microsoft.com/office/drawing/2014/main" id="{11663A39-824E-B48D-7895-03E719C7FD41}"/>
              </a:ext>
            </a:extLst>
          </p:cNvPr>
          <p:cNvSpPr/>
          <p:nvPr userDrawn="1"/>
        </p:nvSpPr>
        <p:spPr>
          <a:xfrm>
            <a:off x="-1089860" y="1643319"/>
            <a:ext cx="849085" cy="466531"/>
          </a:xfrm>
          <a:prstGeom prst="rect">
            <a:avLst/>
          </a:prstGeom>
          <a:solidFill>
            <a:srgbClr val="FF5F25"/>
          </a:solidFill>
          <a:ln>
            <a:solidFill>
              <a:srgbClr val="FF5F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0" i="0" dirty="0">
              <a:latin typeface="Raleway" pitchFamily="2" charset="77"/>
            </a:endParaRPr>
          </a:p>
        </p:txBody>
      </p:sp>
      <p:sp>
        <p:nvSpPr>
          <p:cNvPr id="6" name="Dikdörtgen 26">
            <a:extLst>
              <a:ext uri="{FF2B5EF4-FFF2-40B4-BE49-F238E27FC236}">
                <a16:creationId xmlns:a16="http://schemas.microsoft.com/office/drawing/2014/main" id="{ABE98E9A-A36A-BD86-4172-7E51274BEE20}"/>
              </a:ext>
            </a:extLst>
          </p:cNvPr>
          <p:cNvSpPr/>
          <p:nvPr userDrawn="1"/>
        </p:nvSpPr>
        <p:spPr>
          <a:xfrm>
            <a:off x="-1089861" y="2181384"/>
            <a:ext cx="849085" cy="466531"/>
          </a:xfrm>
          <a:prstGeom prst="rect">
            <a:avLst/>
          </a:prstGeom>
          <a:solidFill>
            <a:srgbClr val="FFAE3C"/>
          </a:solidFill>
          <a:ln>
            <a:solidFill>
              <a:srgbClr val="FFA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0" i="0" dirty="0">
              <a:latin typeface="Raleway" pitchFamily="2" charset="77"/>
            </a:endParaRP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FF9AC7FB-F16F-5F33-08D0-A46F2584743B}"/>
              </a:ext>
            </a:extLst>
          </p:cNvPr>
          <p:cNvSpPr/>
          <p:nvPr userDrawn="1"/>
        </p:nvSpPr>
        <p:spPr>
          <a:xfrm>
            <a:off x="-2067758" y="27727"/>
            <a:ext cx="849085" cy="466531"/>
          </a:xfrm>
          <a:prstGeom prst="rect">
            <a:avLst/>
          </a:prstGeom>
          <a:solidFill>
            <a:srgbClr val="C4D7FC"/>
          </a:solidFill>
          <a:ln>
            <a:solidFill>
              <a:srgbClr val="6292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0" i="0" dirty="0">
              <a:solidFill>
                <a:srgbClr val="6292F7"/>
              </a:solidFill>
              <a:latin typeface="Raleway" pitchFamily="2" charset="77"/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F02B7589-849E-4921-730F-A38BD55D6E2A}"/>
              </a:ext>
            </a:extLst>
          </p:cNvPr>
          <p:cNvSpPr/>
          <p:nvPr userDrawn="1"/>
        </p:nvSpPr>
        <p:spPr>
          <a:xfrm>
            <a:off x="-2067759" y="565792"/>
            <a:ext cx="849085" cy="466531"/>
          </a:xfrm>
          <a:prstGeom prst="rect">
            <a:avLst/>
          </a:prstGeom>
          <a:solidFill>
            <a:srgbClr val="DAD3F9"/>
          </a:solidFill>
          <a:ln>
            <a:solidFill>
              <a:srgbClr val="7A62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0" i="0" dirty="0">
              <a:latin typeface="Raleway" pitchFamily="2" charset="77"/>
            </a:endParaRP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20BC32AF-4A54-1B7E-C1CC-8366D0F38297}"/>
              </a:ext>
            </a:extLst>
          </p:cNvPr>
          <p:cNvSpPr/>
          <p:nvPr userDrawn="1"/>
        </p:nvSpPr>
        <p:spPr>
          <a:xfrm>
            <a:off x="-2067759" y="1103857"/>
            <a:ext cx="849085" cy="466531"/>
          </a:xfrm>
          <a:prstGeom prst="rect">
            <a:avLst/>
          </a:prstGeom>
          <a:solidFill>
            <a:srgbClr val="F9D3E4"/>
          </a:solidFill>
          <a:ln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0" i="0" dirty="0">
              <a:latin typeface="Raleway" pitchFamily="2" charset="77"/>
            </a:endParaRP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B7DE9E3B-F3E6-B762-3556-D6D5DDE0B5DF}"/>
              </a:ext>
            </a:extLst>
          </p:cNvPr>
          <p:cNvSpPr/>
          <p:nvPr userDrawn="1"/>
        </p:nvSpPr>
        <p:spPr>
          <a:xfrm>
            <a:off x="-2067760" y="1643319"/>
            <a:ext cx="849085" cy="466531"/>
          </a:xfrm>
          <a:prstGeom prst="rect">
            <a:avLst/>
          </a:prstGeom>
          <a:solidFill>
            <a:srgbClr val="FFE0D5"/>
          </a:solidFill>
          <a:ln>
            <a:solidFill>
              <a:srgbClr val="FF5F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0" i="0" dirty="0">
              <a:latin typeface="Raleway" pitchFamily="2" charset="77"/>
            </a:endParaRP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1106F2C9-3FEC-20EE-48E6-96D9349F2979}"/>
              </a:ext>
            </a:extLst>
          </p:cNvPr>
          <p:cNvSpPr/>
          <p:nvPr userDrawn="1"/>
        </p:nvSpPr>
        <p:spPr>
          <a:xfrm>
            <a:off x="-2067761" y="2181384"/>
            <a:ext cx="849085" cy="466531"/>
          </a:xfrm>
          <a:prstGeom prst="rect">
            <a:avLst/>
          </a:prstGeom>
          <a:solidFill>
            <a:srgbClr val="FFEBCD"/>
          </a:solidFill>
          <a:ln>
            <a:solidFill>
              <a:srgbClr val="FFA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0" i="0" dirty="0">
              <a:latin typeface="Raleway" pitchFamily="2" charset="77"/>
            </a:endParaRPr>
          </a:p>
        </p:txBody>
      </p:sp>
      <p:sp>
        <p:nvSpPr>
          <p:cNvPr id="12" name="Dikdörtgen 18">
            <a:extLst>
              <a:ext uri="{FF2B5EF4-FFF2-40B4-BE49-F238E27FC236}">
                <a16:creationId xmlns:a16="http://schemas.microsoft.com/office/drawing/2014/main" id="{1C5C0E0F-C5C4-CB64-FF17-3A22D37A21E4}"/>
              </a:ext>
            </a:extLst>
          </p:cNvPr>
          <p:cNvSpPr/>
          <p:nvPr userDrawn="1"/>
        </p:nvSpPr>
        <p:spPr>
          <a:xfrm>
            <a:off x="-1089858" y="4199358"/>
            <a:ext cx="849085" cy="466531"/>
          </a:xfrm>
          <a:prstGeom prst="rect">
            <a:avLst/>
          </a:prstGeom>
          <a:solidFill>
            <a:srgbClr val="316CE3"/>
          </a:solidFill>
          <a:ln>
            <a:solidFill>
              <a:srgbClr val="6292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0" i="0" dirty="0">
              <a:solidFill>
                <a:srgbClr val="6292F7"/>
              </a:solidFill>
              <a:latin typeface="Raleway" pitchFamily="2" charset="77"/>
            </a:endParaRPr>
          </a:p>
        </p:txBody>
      </p:sp>
      <p:sp>
        <p:nvSpPr>
          <p:cNvPr id="13" name="Dikdörtgen 19">
            <a:extLst>
              <a:ext uri="{FF2B5EF4-FFF2-40B4-BE49-F238E27FC236}">
                <a16:creationId xmlns:a16="http://schemas.microsoft.com/office/drawing/2014/main" id="{76305426-188E-CA4B-834E-57FB81439CD0}"/>
              </a:ext>
            </a:extLst>
          </p:cNvPr>
          <p:cNvSpPr/>
          <p:nvPr userDrawn="1"/>
        </p:nvSpPr>
        <p:spPr>
          <a:xfrm>
            <a:off x="-1089859" y="4737423"/>
            <a:ext cx="849085" cy="466531"/>
          </a:xfrm>
          <a:prstGeom prst="rect">
            <a:avLst/>
          </a:prstGeom>
          <a:solidFill>
            <a:srgbClr val="6D40DC"/>
          </a:solidFill>
          <a:ln>
            <a:solidFill>
              <a:srgbClr val="7A62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0" i="0" dirty="0">
              <a:latin typeface="Raleway" pitchFamily="2" charset="77"/>
            </a:endParaRPr>
          </a:p>
        </p:txBody>
      </p:sp>
      <p:sp>
        <p:nvSpPr>
          <p:cNvPr id="14" name="Dikdörtgen 20">
            <a:extLst>
              <a:ext uri="{FF2B5EF4-FFF2-40B4-BE49-F238E27FC236}">
                <a16:creationId xmlns:a16="http://schemas.microsoft.com/office/drawing/2014/main" id="{D4FFABCB-27E9-0C01-BE22-C42F372A1A01}"/>
              </a:ext>
            </a:extLst>
          </p:cNvPr>
          <p:cNvSpPr/>
          <p:nvPr userDrawn="1"/>
        </p:nvSpPr>
        <p:spPr>
          <a:xfrm>
            <a:off x="-1089859" y="5275488"/>
            <a:ext cx="849085" cy="466531"/>
          </a:xfrm>
          <a:prstGeom prst="rect">
            <a:avLst/>
          </a:prstGeom>
          <a:solidFill>
            <a:srgbClr val="B3195F"/>
          </a:solidFill>
          <a:ln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0" i="0" dirty="0">
              <a:latin typeface="Raleway" pitchFamily="2" charset="77"/>
            </a:endParaRPr>
          </a:p>
        </p:txBody>
      </p:sp>
      <p:sp>
        <p:nvSpPr>
          <p:cNvPr id="15" name="Dikdörtgen 21">
            <a:extLst>
              <a:ext uri="{FF2B5EF4-FFF2-40B4-BE49-F238E27FC236}">
                <a16:creationId xmlns:a16="http://schemas.microsoft.com/office/drawing/2014/main" id="{E8016341-EE86-47E5-6D72-C1E551E88BD0}"/>
              </a:ext>
            </a:extLst>
          </p:cNvPr>
          <p:cNvSpPr/>
          <p:nvPr userDrawn="1"/>
        </p:nvSpPr>
        <p:spPr>
          <a:xfrm>
            <a:off x="-1089860" y="5814950"/>
            <a:ext cx="849085" cy="466531"/>
          </a:xfrm>
          <a:prstGeom prst="rect">
            <a:avLst/>
          </a:prstGeom>
          <a:solidFill>
            <a:srgbClr val="F23F00"/>
          </a:solidFill>
          <a:ln>
            <a:solidFill>
              <a:srgbClr val="FF5F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0" i="0" dirty="0">
              <a:latin typeface="Raleway" pitchFamily="2" charset="77"/>
            </a:endParaRPr>
          </a:p>
        </p:txBody>
      </p:sp>
      <p:sp>
        <p:nvSpPr>
          <p:cNvPr id="16" name="Dikdörtgen 27">
            <a:extLst>
              <a:ext uri="{FF2B5EF4-FFF2-40B4-BE49-F238E27FC236}">
                <a16:creationId xmlns:a16="http://schemas.microsoft.com/office/drawing/2014/main" id="{056C1C00-9B54-619A-8847-2A1F6132F219}"/>
              </a:ext>
            </a:extLst>
          </p:cNvPr>
          <p:cNvSpPr/>
          <p:nvPr userDrawn="1"/>
        </p:nvSpPr>
        <p:spPr>
          <a:xfrm>
            <a:off x="-1089861" y="6353015"/>
            <a:ext cx="849085" cy="466531"/>
          </a:xfrm>
          <a:prstGeom prst="rect">
            <a:avLst/>
          </a:prstGeom>
          <a:solidFill>
            <a:srgbClr val="E28700"/>
          </a:solidFill>
          <a:ln>
            <a:solidFill>
              <a:srgbClr val="FFA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0" i="0" dirty="0">
              <a:latin typeface="Raleway" pitchFamily="2" charset="77"/>
            </a:endParaRPr>
          </a:p>
        </p:txBody>
      </p:sp>
      <p:sp>
        <p:nvSpPr>
          <p:cNvPr id="19" name="Dikdörtgen 26">
            <a:extLst>
              <a:ext uri="{FF2B5EF4-FFF2-40B4-BE49-F238E27FC236}">
                <a16:creationId xmlns:a16="http://schemas.microsoft.com/office/drawing/2014/main" id="{2C55C8A6-3FE1-5D13-3784-0AF93B328770}"/>
              </a:ext>
            </a:extLst>
          </p:cNvPr>
          <p:cNvSpPr/>
          <p:nvPr userDrawn="1"/>
        </p:nvSpPr>
        <p:spPr>
          <a:xfrm>
            <a:off x="-1089861" y="2723141"/>
            <a:ext cx="849085" cy="466531"/>
          </a:xfrm>
          <a:prstGeom prst="rect">
            <a:avLst/>
          </a:prstGeom>
          <a:solidFill>
            <a:srgbClr val="1580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0" i="0" dirty="0">
              <a:latin typeface="Raleway" pitchFamily="2" charset="77"/>
            </a:endParaRPr>
          </a:p>
        </p:txBody>
      </p:sp>
      <p:sp>
        <p:nvSpPr>
          <p:cNvPr id="20" name="Dikdörtgen 10">
            <a:extLst>
              <a:ext uri="{FF2B5EF4-FFF2-40B4-BE49-F238E27FC236}">
                <a16:creationId xmlns:a16="http://schemas.microsoft.com/office/drawing/2014/main" id="{5B9E7066-C361-1448-9C3E-A0F9F4DE5414}"/>
              </a:ext>
            </a:extLst>
          </p:cNvPr>
          <p:cNvSpPr/>
          <p:nvPr userDrawn="1"/>
        </p:nvSpPr>
        <p:spPr>
          <a:xfrm>
            <a:off x="-2067761" y="2723141"/>
            <a:ext cx="849085" cy="466531"/>
          </a:xfrm>
          <a:prstGeom prst="rect">
            <a:avLst/>
          </a:prstGeom>
          <a:solidFill>
            <a:srgbClr val="DFF7E8"/>
          </a:solidFill>
          <a:ln>
            <a:solidFill>
              <a:srgbClr val="15803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0" i="0" dirty="0">
              <a:latin typeface="Raleway" pitchFamily="2" charset="77"/>
            </a:endParaRPr>
          </a:p>
        </p:txBody>
      </p:sp>
      <p:sp>
        <p:nvSpPr>
          <p:cNvPr id="21" name="Dikdörtgen 26">
            <a:extLst>
              <a:ext uri="{FF2B5EF4-FFF2-40B4-BE49-F238E27FC236}">
                <a16:creationId xmlns:a16="http://schemas.microsoft.com/office/drawing/2014/main" id="{2F6FC999-47B7-2089-71DB-853364643696}"/>
              </a:ext>
            </a:extLst>
          </p:cNvPr>
          <p:cNvSpPr/>
          <p:nvPr userDrawn="1"/>
        </p:nvSpPr>
        <p:spPr>
          <a:xfrm>
            <a:off x="-1089861" y="3257514"/>
            <a:ext cx="849085" cy="466531"/>
          </a:xfrm>
          <a:prstGeom prst="rect">
            <a:avLst/>
          </a:prstGeom>
          <a:solidFill>
            <a:srgbClr val="6474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0" i="0" dirty="0">
              <a:latin typeface="Raleway" pitchFamily="2" charset="77"/>
            </a:endParaRPr>
          </a:p>
        </p:txBody>
      </p:sp>
      <p:sp>
        <p:nvSpPr>
          <p:cNvPr id="22" name="Dikdörtgen 10">
            <a:extLst>
              <a:ext uri="{FF2B5EF4-FFF2-40B4-BE49-F238E27FC236}">
                <a16:creationId xmlns:a16="http://schemas.microsoft.com/office/drawing/2014/main" id="{D96E43C5-111E-1128-8131-6F0A057D3755}"/>
              </a:ext>
            </a:extLst>
          </p:cNvPr>
          <p:cNvSpPr/>
          <p:nvPr userDrawn="1"/>
        </p:nvSpPr>
        <p:spPr>
          <a:xfrm>
            <a:off x="-2067761" y="3257514"/>
            <a:ext cx="849085" cy="466531"/>
          </a:xfrm>
          <a:prstGeom prst="rect">
            <a:avLst/>
          </a:prstGeom>
          <a:solidFill>
            <a:srgbClr val="E5EAF3"/>
          </a:solidFill>
          <a:ln>
            <a:solidFill>
              <a:srgbClr val="6474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0" i="0" dirty="0">
              <a:latin typeface="Raleway" pitchFamily="2" charset="77"/>
            </a:endParaRPr>
          </a:p>
        </p:txBody>
      </p:sp>
      <p:sp>
        <p:nvSpPr>
          <p:cNvPr id="17" name="Dikdörtgen 22">
            <a:extLst>
              <a:ext uri="{FF2B5EF4-FFF2-40B4-BE49-F238E27FC236}">
                <a16:creationId xmlns:a16="http://schemas.microsoft.com/office/drawing/2014/main" id="{767A84E3-69B7-7FD3-ED63-08C12528FAA4}"/>
              </a:ext>
            </a:extLst>
          </p:cNvPr>
          <p:cNvSpPr/>
          <p:nvPr userDrawn="1"/>
        </p:nvSpPr>
        <p:spPr>
          <a:xfrm>
            <a:off x="9284715" y="22389"/>
            <a:ext cx="849085" cy="466531"/>
          </a:xfrm>
          <a:prstGeom prst="rect">
            <a:avLst/>
          </a:prstGeom>
          <a:solidFill>
            <a:srgbClr val="6048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0" i="0" dirty="0">
              <a:solidFill>
                <a:srgbClr val="6292F7"/>
              </a:solidFill>
              <a:latin typeface="Raleway" pitchFamily="2" charset="77"/>
            </a:endParaRPr>
          </a:p>
        </p:txBody>
      </p:sp>
      <p:sp>
        <p:nvSpPr>
          <p:cNvPr id="18" name="Dikdörtgen 23">
            <a:extLst>
              <a:ext uri="{FF2B5EF4-FFF2-40B4-BE49-F238E27FC236}">
                <a16:creationId xmlns:a16="http://schemas.microsoft.com/office/drawing/2014/main" id="{E862B23E-6513-4037-5E14-35D6CF7509B4}"/>
              </a:ext>
            </a:extLst>
          </p:cNvPr>
          <p:cNvSpPr/>
          <p:nvPr userDrawn="1"/>
        </p:nvSpPr>
        <p:spPr>
          <a:xfrm>
            <a:off x="9284714" y="560454"/>
            <a:ext cx="849085" cy="466531"/>
          </a:xfrm>
          <a:prstGeom prst="rect">
            <a:avLst/>
          </a:prstGeom>
          <a:solidFill>
            <a:srgbClr val="3F4F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0" i="0" dirty="0">
              <a:latin typeface="Raleway" pitchFamily="2" charset="77"/>
            </a:endParaRPr>
          </a:p>
        </p:txBody>
      </p:sp>
      <p:sp>
        <p:nvSpPr>
          <p:cNvPr id="23" name="Dikdörtgen 24">
            <a:extLst>
              <a:ext uri="{FF2B5EF4-FFF2-40B4-BE49-F238E27FC236}">
                <a16:creationId xmlns:a16="http://schemas.microsoft.com/office/drawing/2014/main" id="{F87EE385-B061-B413-63A1-CE03FC8228F2}"/>
              </a:ext>
            </a:extLst>
          </p:cNvPr>
          <p:cNvSpPr/>
          <p:nvPr userDrawn="1"/>
        </p:nvSpPr>
        <p:spPr>
          <a:xfrm>
            <a:off x="9284714" y="1098519"/>
            <a:ext cx="849085" cy="466531"/>
          </a:xfrm>
          <a:prstGeom prst="rect">
            <a:avLst/>
          </a:prstGeom>
          <a:solidFill>
            <a:srgbClr val="2F6F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0" i="0" dirty="0">
              <a:latin typeface="Raleway" pitchFamily="2" charset="77"/>
            </a:endParaRPr>
          </a:p>
        </p:txBody>
      </p:sp>
      <p:sp>
        <p:nvSpPr>
          <p:cNvPr id="24" name="Dikdörtgen 25">
            <a:extLst>
              <a:ext uri="{FF2B5EF4-FFF2-40B4-BE49-F238E27FC236}">
                <a16:creationId xmlns:a16="http://schemas.microsoft.com/office/drawing/2014/main" id="{AB2BD60F-6788-F8B2-6746-330C87BA5FB2}"/>
              </a:ext>
            </a:extLst>
          </p:cNvPr>
          <p:cNvSpPr/>
          <p:nvPr userDrawn="1"/>
        </p:nvSpPr>
        <p:spPr>
          <a:xfrm>
            <a:off x="9284713" y="1637981"/>
            <a:ext cx="849085" cy="466531"/>
          </a:xfrm>
          <a:prstGeom prst="rect">
            <a:avLst/>
          </a:prstGeom>
          <a:solidFill>
            <a:srgbClr val="8C3F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0" i="0" dirty="0">
              <a:latin typeface="Raleway" pitchFamily="2" charset="77"/>
            </a:endParaRPr>
          </a:p>
        </p:txBody>
      </p:sp>
      <p:sp>
        <p:nvSpPr>
          <p:cNvPr id="25" name="Dikdörtgen 25">
            <a:extLst>
              <a:ext uri="{FF2B5EF4-FFF2-40B4-BE49-F238E27FC236}">
                <a16:creationId xmlns:a16="http://schemas.microsoft.com/office/drawing/2014/main" id="{850ECFA5-81A7-04BD-1C68-51E01DDCA0FC}"/>
              </a:ext>
            </a:extLst>
          </p:cNvPr>
          <p:cNvSpPr/>
          <p:nvPr userDrawn="1"/>
        </p:nvSpPr>
        <p:spPr>
          <a:xfrm>
            <a:off x="9284712" y="2181383"/>
            <a:ext cx="849085" cy="466531"/>
          </a:xfrm>
          <a:prstGeom prst="rect">
            <a:avLst/>
          </a:prstGeom>
          <a:solidFill>
            <a:srgbClr val="2E5D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0" i="0" dirty="0">
              <a:latin typeface="Raleway" pitchFamily="2" charset="77"/>
            </a:endParaRPr>
          </a:p>
        </p:txBody>
      </p:sp>
      <p:sp>
        <p:nvSpPr>
          <p:cNvPr id="26" name="Dikdörtgen 25">
            <a:extLst>
              <a:ext uri="{FF2B5EF4-FFF2-40B4-BE49-F238E27FC236}">
                <a16:creationId xmlns:a16="http://schemas.microsoft.com/office/drawing/2014/main" id="{0191EF9E-F1E5-20C6-F6E9-4AC89B59D078}"/>
              </a:ext>
            </a:extLst>
          </p:cNvPr>
          <p:cNvSpPr/>
          <p:nvPr userDrawn="1"/>
        </p:nvSpPr>
        <p:spPr>
          <a:xfrm>
            <a:off x="9284712" y="2730049"/>
            <a:ext cx="849085" cy="466531"/>
          </a:xfrm>
          <a:prstGeom prst="rect">
            <a:avLst/>
          </a:prstGeom>
          <a:solidFill>
            <a:srgbClr val="7A2E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0" i="0" dirty="0">
              <a:latin typeface="Raleway" pitchFamily="2" charset="77"/>
            </a:endParaRPr>
          </a:p>
        </p:txBody>
      </p:sp>
      <p:sp>
        <p:nvSpPr>
          <p:cNvPr id="27" name="Dikdörtgen 25">
            <a:extLst>
              <a:ext uri="{FF2B5EF4-FFF2-40B4-BE49-F238E27FC236}">
                <a16:creationId xmlns:a16="http://schemas.microsoft.com/office/drawing/2014/main" id="{AFE36FAC-8FF3-0E5F-37BE-9F0E8FE459A9}"/>
              </a:ext>
            </a:extLst>
          </p:cNvPr>
          <p:cNvSpPr/>
          <p:nvPr userDrawn="1"/>
        </p:nvSpPr>
        <p:spPr>
          <a:xfrm>
            <a:off x="9284711" y="3278715"/>
            <a:ext cx="849085" cy="466531"/>
          </a:xfrm>
          <a:prstGeom prst="rect">
            <a:avLst/>
          </a:prstGeom>
          <a:solidFill>
            <a:srgbClr val="2F405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b="0" i="0" dirty="0">
              <a:latin typeface="Raleway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377140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0" r:id="rId3"/>
    <p:sldLayoutId id="214748366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83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CMU-SAFARI/DRAM-Bender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5.sv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C2EFB-9AED-4EE6-B4AA-A7246089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8BA04FA-8660-E379-56AE-EFAEF4CCE404}"/>
              </a:ext>
            </a:extLst>
          </p:cNvPr>
          <p:cNvSpPr txBox="1">
            <a:spLocks/>
          </p:cNvSpPr>
          <p:nvPr/>
        </p:nvSpPr>
        <p:spPr>
          <a:xfrm>
            <a:off x="1" y="-10913"/>
            <a:ext cx="9144000" cy="314990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noProof="0" dirty="0">
              <a:solidFill>
                <a:srgbClr val="70AD47"/>
              </a:solidFill>
              <a:latin typeface="Raleway" pitchFamily="2" charset="77"/>
              <a:cs typeface="Segoe UI" panose="020B0502040204020203" pitchFamily="34" charset="0"/>
            </a:endParaRPr>
          </a:p>
        </p:txBody>
      </p:sp>
      <p:sp>
        <p:nvSpPr>
          <p:cNvPr id="102" name="Title 1">
            <a:extLst>
              <a:ext uri="{FF2B5EF4-FFF2-40B4-BE49-F238E27FC236}">
                <a16:creationId xmlns:a16="http://schemas.microsoft.com/office/drawing/2014/main" id="{B5725DD3-AF1C-3D3D-EAA6-84E935D2C5BB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112263"/>
            <a:ext cx="9144000" cy="2912528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000" b="1" i="1" dirty="0">
                <a:solidFill>
                  <a:schemeClr val="bg1"/>
                </a:solidFill>
                <a:latin typeface="Cambria" panose="02040503050406030204" pitchFamily="18" charset="0"/>
              </a:rPr>
              <a:t>In-DRAM Signature Generation Using </a:t>
            </a:r>
            <a:br>
              <a:rPr lang="en-US" sz="4000" b="1" i="1" dirty="0">
                <a:solidFill>
                  <a:schemeClr val="bg1"/>
                </a:solidFill>
                <a:latin typeface="Cambria" panose="02040503050406030204" pitchFamily="18" charset="0"/>
              </a:rPr>
            </a:br>
            <a:r>
              <a:rPr lang="en-US" sz="4000" b="1" i="1" dirty="0">
                <a:solidFill>
                  <a:schemeClr val="bg1"/>
                </a:solidFill>
                <a:latin typeface="Cambria" panose="02040503050406030204" pitchFamily="18" charset="0"/>
              </a:rPr>
              <a:t>Simultaneous Multiple-Row Activation</a:t>
            </a:r>
            <a:br>
              <a:rPr lang="en-US" sz="4000" b="1" i="1" dirty="0">
                <a:solidFill>
                  <a:schemeClr val="bg1"/>
                </a:solidFill>
                <a:latin typeface="Cambria" panose="02040503050406030204" pitchFamily="18" charset="0"/>
              </a:rPr>
            </a:br>
            <a:r>
              <a:rPr lang="en-US" sz="3200" b="1" i="1" dirty="0">
                <a:solidFill>
                  <a:srgbClr val="D9D9D9"/>
                </a:solidFill>
                <a:latin typeface="Cambria" panose="02040503050406030204" pitchFamily="18" charset="0"/>
              </a:rPr>
              <a:t>An Experimental Study of </a:t>
            </a:r>
            <a:br>
              <a:rPr lang="en-US" sz="3200" b="1" i="1" dirty="0">
                <a:solidFill>
                  <a:srgbClr val="D9D9D9"/>
                </a:solidFill>
                <a:latin typeface="Cambria" panose="02040503050406030204" pitchFamily="18" charset="0"/>
              </a:rPr>
            </a:br>
            <a:r>
              <a:rPr lang="en-US" sz="3200" b="1" i="1" dirty="0">
                <a:solidFill>
                  <a:srgbClr val="D9D9D9"/>
                </a:solidFill>
                <a:latin typeface="Cambria" panose="02040503050406030204" pitchFamily="18" charset="0"/>
              </a:rPr>
              <a:t>Off-The-Shelf DRAM Chips</a:t>
            </a:r>
            <a:endParaRPr lang="en-US" sz="3200" b="1" i="1" noProof="0" dirty="0">
              <a:solidFill>
                <a:srgbClr val="D9D9D9"/>
              </a:solidFill>
              <a:latin typeface="Cambria" panose="02040503050406030204" pitchFamily="18" charset="0"/>
              <a:cs typeface="Segoe UI" panose="020B0502040204020203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2BC06431-11D3-5884-3BAE-DC58B7281C61}"/>
              </a:ext>
            </a:extLst>
          </p:cNvPr>
          <p:cNvSpPr txBox="1">
            <a:spLocks/>
          </p:cNvSpPr>
          <p:nvPr/>
        </p:nvSpPr>
        <p:spPr>
          <a:xfrm>
            <a:off x="8813" y="3449982"/>
            <a:ext cx="9144000" cy="415811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b="1" noProof="0" dirty="0" err="1">
                <a:latin typeface="Cambria" panose="02040503050406030204" pitchFamily="18" charset="0"/>
                <a:cs typeface="Segoe UI" panose="020B0502040204020203" pitchFamily="34" charset="0"/>
              </a:rPr>
              <a:t>Umut</a:t>
            </a:r>
            <a:r>
              <a:rPr lang="en-US" sz="2400" b="1" noProof="0" dirty="0">
                <a:latin typeface="Cambria" panose="02040503050406030204" pitchFamily="18" charset="0"/>
                <a:cs typeface="Segoe UI" panose="020B0502040204020203" pitchFamily="34" charset="0"/>
              </a:rPr>
              <a:t> </a:t>
            </a:r>
            <a:r>
              <a:rPr lang="en-US" sz="2400" b="1" noProof="0" dirty="0" err="1">
                <a:latin typeface="Cambria" panose="02040503050406030204" pitchFamily="18" charset="0"/>
                <a:cs typeface="Segoe UI" panose="020B0502040204020203" pitchFamily="34" charset="0"/>
              </a:rPr>
              <a:t>Başer</a:t>
            </a:r>
            <a:endParaRPr lang="en-US" sz="2400" b="1" noProof="0" dirty="0">
              <a:latin typeface="Cambria" panose="02040503050406030204" pitchFamily="18" charset="0"/>
              <a:cs typeface="Segoe UI" panose="020B0502040204020203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065BE9C-D293-97C3-07E3-A3C5486B778F}"/>
              </a:ext>
            </a:extLst>
          </p:cNvPr>
          <p:cNvSpPr txBox="1">
            <a:spLocks/>
          </p:cNvSpPr>
          <p:nvPr/>
        </p:nvSpPr>
        <p:spPr>
          <a:xfrm>
            <a:off x="-10798" y="3852353"/>
            <a:ext cx="9144000" cy="4342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latin typeface="Cambria" panose="02040503050406030204" pitchFamily="18" charset="0"/>
                <a:cs typeface="Cambria"/>
              </a:rPr>
              <a:t>İsmail</a:t>
            </a:r>
            <a:r>
              <a:rPr lang="en-US" sz="2400" noProof="0" dirty="0">
                <a:latin typeface="Cambria" panose="02040503050406030204" pitchFamily="18" charset="0"/>
                <a:cs typeface="Cambria"/>
              </a:rPr>
              <a:t> Emir </a:t>
            </a:r>
            <a:r>
              <a:rPr lang="en-US" sz="2400" noProof="0" dirty="0" err="1">
                <a:latin typeface="Cambria" panose="02040503050406030204" pitchFamily="18" charset="0"/>
                <a:cs typeface="Cambria"/>
              </a:rPr>
              <a:t>Yüksel</a:t>
            </a:r>
            <a:r>
              <a:rPr lang="en-US" sz="2400" noProof="0" dirty="0">
                <a:latin typeface="Cambria" panose="02040503050406030204" pitchFamily="18" charset="0"/>
                <a:cs typeface="Cambria"/>
              </a:rPr>
              <a:t>    F. </a:t>
            </a:r>
            <a:r>
              <a:rPr lang="en-US" sz="2400" dirty="0" err="1">
                <a:latin typeface="Cambria" panose="02040503050406030204" pitchFamily="18" charset="0"/>
              </a:rPr>
              <a:t>Nisa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</a:rPr>
              <a:t>Bostancı</a:t>
            </a:r>
            <a:r>
              <a:rPr lang="en-US" sz="2400" dirty="0">
                <a:latin typeface="Cambria" panose="02040503050406030204" pitchFamily="18" charset="0"/>
              </a:rPr>
              <a:t>    Konstantinos </a:t>
            </a:r>
            <a:r>
              <a:rPr lang="en-US" sz="2400" dirty="0" err="1">
                <a:latin typeface="Cambria" panose="02040503050406030204" pitchFamily="18" charset="0"/>
              </a:rPr>
              <a:t>Sgouras</a:t>
            </a:r>
            <a:r>
              <a:rPr lang="en-US" sz="2400" dirty="0">
                <a:latin typeface="Cambria" panose="02040503050406030204" pitchFamily="18" charset="0"/>
              </a:rPr>
              <a:t>    </a:t>
            </a:r>
            <a:endParaRPr lang="en-US" sz="2400" noProof="0" dirty="0">
              <a:latin typeface="Cambria" panose="02040503050406030204" pitchFamily="18" charset="0"/>
              <a:cs typeface="Cambria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A0F7B79-9A1A-308E-A588-75246B7BFB40}"/>
              </a:ext>
            </a:extLst>
          </p:cNvPr>
          <p:cNvSpPr txBox="1">
            <a:spLocks/>
          </p:cNvSpPr>
          <p:nvPr/>
        </p:nvSpPr>
        <p:spPr>
          <a:xfrm>
            <a:off x="8813" y="4693873"/>
            <a:ext cx="9152813" cy="4342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 err="1">
                <a:latin typeface="Cambria" panose="02040503050406030204" pitchFamily="18" charset="0"/>
              </a:rPr>
              <a:t>Oğuz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</a:rPr>
              <a:t>Ergin</a:t>
            </a:r>
            <a:r>
              <a:rPr lang="en-US" sz="2400" dirty="0">
                <a:latin typeface="Cambria" panose="02040503050406030204" pitchFamily="18" charset="0"/>
              </a:rPr>
              <a:t>    </a:t>
            </a:r>
            <a:r>
              <a:rPr lang="en-US" sz="2400" dirty="0" err="1">
                <a:latin typeface="Cambria" panose="02040503050406030204" pitchFamily="18" charset="0"/>
                <a:cs typeface="Cambria"/>
              </a:rPr>
              <a:t>Onur</a:t>
            </a:r>
            <a:r>
              <a:rPr lang="en-US" sz="2400" dirty="0">
                <a:latin typeface="Cambria" panose="02040503050406030204" pitchFamily="18" charset="0"/>
                <a:cs typeface="Cambria"/>
              </a:rPr>
              <a:t> Mutlu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6E66570D-6BEA-EEC2-3B9F-5775F15734B3}"/>
              </a:ext>
            </a:extLst>
          </p:cNvPr>
          <p:cNvSpPr txBox="1">
            <a:spLocks/>
          </p:cNvSpPr>
          <p:nvPr/>
        </p:nvSpPr>
        <p:spPr>
          <a:xfrm>
            <a:off x="0" y="4273114"/>
            <a:ext cx="9183219" cy="4342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 err="1">
                <a:latin typeface="Cambria" panose="02040503050406030204" pitchFamily="18" charset="0"/>
              </a:rPr>
              <a:t>Ataberk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</a:rPr>
              <a:t>Olgun</a:t>
            </a:r>
            <a:r>
              <a:rPr lang="en-US" sz="2400" dirty="0">
                <a:latin typeface="Cambria" panose="02040503050406030204" pitchFamily="18" charset="0"/>
              </a:rPr>
              <a:t>   Emre H. </a:t>
            </a:r>
            <a:r>
              <a:rPr lang="en-US" sz="2400" dirty="0" err="1">
                <a:latin typeface="Cambria" panose="02040503050406030204" pitchFamily="18" charset="0"/>
              </a:rPr>
              <a:t>Demirli</a:t>
            </a:r>
            <a:r>
              <a:rPr lang="en-US" sz="2400" dirty="0">
                <a:latin typeface="Cambria" panose="02040503050406030204" pitchFamily="18" charset="0"/>
              </a:rPr>
              <a:t>    </a:t>
            </a:r>
            <a:r>
              <a:rPr lang="en-US" sz="2400" dirty="0" err="1">
                <a:latin typeface="Cambria" panose="02040503050406030204" pitchFamily="18" charset="0"/>
              </a:rPr>
              <a:t>Zhiheng</a:t>
            </a:r>
            <a:r>
              <a:rPr lang="en-US" sz="2400" dirty="0">
                <a:latin typeface="Cambria" panose="02040503050406030204" pitchFamily="18" charset="0"/>
              </a:rPr>
              <a:t> Yue    Harsh </a:t>
            </a:r>
            <a:r>
              <a:rPr lang="en-US" sz="2400" dirty="0" err="1">
                <a:latin typeface="Cambria" panose="02040503050406030204" pitchFamily="18" charset="0"/>
              </a:rPr>
              <a:t>Songara</a:t>
            </a:r>
            <a:endParaRPr lang="en-US" sz="2400" noProof="0" dirty="0">
              <a:latin typeface="Raleway" pitchFamily="2" charset="77"/>
              <a:cs typeface="Cambria"/>
            </a:endParaRPr>
          </a:p>
        </p:txBody>
      </p:sp>
      <p:pic>
        <p:nvPicPr>
          <p:cNvPr id="36" name="Picture 35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26175454-D55D-756A-7DC9-A438E57579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673" y="6018943"/>
            <a:ext cx="2793012" cy="744804"/>
          </a:xfrm>
          <a:prstGeom prst="rect">
            <a:avLst/>
          </a:prstGeom>
        </p:spPr>
      </p:pic>
      <p:pic>
        <p:nvPicPr>
          <p:cNvPr id="37" name="Graphic 2">
            <a:extLst>
              <a:ext uri="{FF2B5EF4-FFF2-40B4-BE49-F238E27FC236}">
                <a16:creationId xmlns:a16="http://schemas.microsoft.com/office/drawing/2014/main" id="{8539D38D-DBF8-FFC3-8837-BCED48C4F2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26092" y="5416182"/>
            <a:ext cx="2157984" cy="41515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6A947DE6-ED09-903F-DDDD-E94F951F2B1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1820" t="33599" r="12247" b="30996"/>
          <a:stretch/>
        </p:blipFill>
        <p:spPr>
          <a:xfrm>
            <a:off x="137626" y="6183768"/>
            <a:ext cx="2413081" cy="415154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3E2A4628-BEEF-13F1-43AA-2C5227EB42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8328" y="6114277"/>
            <a:ext cx="2953512" cy="55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777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6465D-65AD-62AD-4BC7-21B468650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ACFAB-912E-CB4D-94A5-DEA464E40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Outline</a:t>
            </a:r>
            <a:endParaRPr lang="en-CH" sz="4000" b="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7D9030-B833-B1E9-A6A1-AAF2CD956A8A}"/>
              </a:ext>
            </a:extLst>
          </p:cNvPr>
          <p:cNvSpPr/>
          <p:nvPr/>
        </p:nvSpPr>
        <p:spPr>
          <a:xfrm>
            <a:off x="-2" y="1039011"/>
            <a:ext cx="9144000" cy="7315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Motivation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D19BA2-6E47-273D-28E6-C3A1271D1000}"/>
              </a:ext>
            </a:extLst>
          </p:cNvPr>
          <p:cNvSpPr/>
          <p:nvPr/>
        </p:nvSpPr>
        <p:spPr>
          <a:xfrm>
            <a:off x="-2" y="4736623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Real DRAM Chip Results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37CAFDA-5020-5204-0FA1-815DC0CE377A}"/>
              </a:ext>
            </a:extLst>
          </p:cNvPr>
          <p:cNvSpPr/>
          <p:nvPr/>
        </p:nvSpPr>
        <p:spPr>
          <a:xfrm>
            <a:off x="-2" y="5661025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kumimoji="0" lang="en-US" sz="3200" b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06AE37-3F47-E377-49DA-EA00B4538304}"/>
              </a:ext>
            </a:extLst>
          </p:cNvPr>
          <p:cNvSpPr/>
          <p:nvPr/>
        </p:nvSpPr>
        <p:spPr>
          <a:xfrm>
            <a:off x="0" y="2887817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dirty="0">
                <a:solidFill>
                  <a:prstClr val="white"/>
                </a:solidFill>
                <a:latin typeface="Cambria" panose="0204050305040603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SiMRA-PUF</a:t>
            </a:r>
            <a:endParaRPr lang="en-US" sz="3200" b="1" dirty="0">
              <a:solidFill>
                <a:prstClr val="white"/>
              </a:solidFill>
              <a:latin typeface="Cambria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DAD84B-2518-D20D-17CB-C888F3C456DD}"/>
              </a:ext>
            </a:extLst>
          </p:cNvPr>
          <p:cNvSpPr/>
          <p:nvPr/>
        </p:nvSpPr>
        <p:spPr>
          <a:xfrm>
            <a:off x="-2" y="3812220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dirty="0">
                <a:solidFill>
                  <a:prstClr val="white"/>
                </a:solidFill>
                <a:latin typeface="Cambria" panose="02040503050406030204" pitchFamily="18" charset="0"/>
              </a:rPr>
              <a:t>Testing Methodology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E44007-BE02-5487-F304-06D805445C44}"/>
              </a:ext>
            </a:extLst>
          </p:cNvPr>
          <p:cNvSpPr/>
          <p:nvPr/>
        </p:nvSpPr>
        <p:spPr>
          <a:xfrm>
            <a:off x="-2" y="1963414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Cambria" panose="02040503050406030204" pitchFamily="18" charset="0"/>
              </a:rPr>
              <a:t>DRAM Organization &amp; Operation</a:t>
            </a:r>
            <a:endParaRPr kumimoji="0" lang="en-US" sz="3200" b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0299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CFFE7-7399-57E8-176F-DD8CB839B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Physical Unclonable Functions (PUFs)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6A5C6A-B7D1-07CE-5287-FBCD4C093F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500" dirty="0"/>
              <a:t>A</a:t>
            </a:r>
            <a:r>
              <a:rPr lang="en-US" sz="2500" b="1" dirty="0"/>
              <a:t> </a:t>
            </a:r>
            <a:r>
              <a:rPr lang="en-US" sz="2500" b="1" dirty="0">
                <a:solidFill>
                  <a:srgbClr val="3E4F8F"/>
                </a:solidFill>
              </a:rPr>
              <a:t>PUF</a:t>
            </a:r>
            <a:r>
              <a:rPr lang="en-US" sz="2500" b="1" dirty="0"/>
              <a:t> </a:t>
            </a:r>
            <a:r>
              <a:rPr lang="en-US" sz="2500" dirty="0"/>
              <a:t>uses </a:t>
            </a:r>
            <a:r>
              <a:rPr lang="en-US" sz="2500" b="1" dirty="0">
                <a:solidFill>
                  <a:srgbClr val="7A2E3B"/>
                </a:solidFill>
              </a:rPr>
              <a:t>unique physical variations </a:t>
            </a:r>
            <a:r>
              <a:rPr lang="en-US" sz="2500" dirty="0"/>
              <a:t>of the device to generate </a:t>
            </a:r>
            <a:r>
              <a:rPr lang="en-US" sz="2500" b="1" dirty="0">
                <a:solidFill>
                  <a:srgbClr val="004A8F"/>
                </a:solidFill>
              </a:rPr>
              <a:t>unique signatures (responses)</a:t>
            </a:r>
          </a:p>
          <a:p>
            <a:pPr marL="0" indent="0">
              <a:buNone/>
            </a:pPr>
            <a:endParaRPr lang="en-US" sz="2500" b="1" dirty="0">
              <a:solidFill>
                <a:srgbClr val="3E4F8F"/>
              </a:solidFill>
            </a:endParaRPr>
          </a:p>
          <a:p>
            <a:pPr indent="-285800">
              <a:buClr>
                <a:schemeClr val="tx1"/>
              </a:buClr>
            </a:pPr>
            <a:r>
              <a:rPr lang="en-US" sz="2500" b="1" dirty="0">
                <a:solidFill>
                  <a:srgbClr val="16803C"/>
                </a:solidFill>
              </a:rPr>
              <a:t>Same device</a:t>
            </a:r>
            <a:r>
              <a:rPr lang="en-US" sz="2500" dirty="0"/>
              <a:t>, </a:t>
            </a:r>
            <a:r>
              <a:rPr lang="en-US" sz="2500" b="1" dirty="0">
                <a:solidFill>
                  <a:srgbClr val="3E4F8F"/>
                </a:solidFill>
              </a:rPr>
              <a:t>same challenge</a:t>
            </a:r>
            <a:r>
              <a:rPr lang="en-US" sz="2500" dirty="0"/>
              <a:t> </a:t>
            </a:r>
            <a:r>
              <a:rPr lang="en-TR" sz="2500" dirty="0"/>
              <a:t>→</a:t>
            </a:r>
            <a:r>
              <a:rPr lang="en-US" sz="2500" dirty="0"/>
              <a:t> </a:t>
            </a:r>
            <a:r>
              <a:rPr lang="en-US" sz="2500" b="1" dirty="0">
                <a:solidFill>
                  <a:srgbClr val="16803C"/>
                </a:solidFill>
              </a:rPr>
              <a:t>same response</a:t>
            </a:r>
          </a:p>
          <a:p>
            <a:pPr indent="-285800">
              <a:buClr>
                <a:schemeClr val="tx1"/>
              </a:buClr>
            </a:pPr>
            <a:r>
              <a:rPr lang="en-US" sz="2500" b="1" dirty="0">
                <a:solidFill>
                  <a:srgbClr val="7A2E3B"/>
                </a:solidFill>
              </a:rPr>
              <a:t>Any other device</a:t>
            </a:r>
            <a:r>
              <a:rPr lang="en-US" sz="2500" dirty="0"/>
              <a:t>, </a:t>
            </a:r>
            <a:r>
              <a:rPr lang="en-US" sz="2500" b="1" dirty="0">
                <a:solidFill>
                  <a:srgbClr val="3E4F8F"/>
                </a:solidFill>
              </a:rPr>
              <a:t>same challenge </a:t>
            </a:r>
            <a:r>
              <a:rPr lang="en-TR" sz="2500" dirty="0"/>
              <a:t>→</a:t>
            </a:r>
            <a:r>
              <a:rPr lang="en-US" sz="2500" dirty="0"/>
              <a:t> </a:t>
            </a:r>
            <a:r>
              <a:rPr lang="en-US" sz="2500" b="1" dirty="0">
                <a:solidFill>
                  <a:srgbClr val="7A2E3B"/>
                </a:solidFill>
              </a:rPr>
              <a:t>different response</a:t>
            </a:r>
          </a:p>
        </p:txBody>
      </p:sp>
      <p:grpSp>
        <p:nvGrpSpPr>
          <p:cNvPr id="69" name="Graphic 4">
            <a:extLst>
              <a:ext uri="{FF2B5EF4-FFF2-40B4-BE49-F238E27FC236}">
                <a16:creationId xmlns:a16="http://schemas.microsoft.com/office/drawing/2014/main" id="{D70D8479-27DC-AA11-C220-FE44EB934EAD}"/>
              </a:ext>
            </a:extLst>
          </p:cNvPr>
          <p:cNvGrpSpPr/>
          <p:nvPr/>
        </p:nvGrpSpPr>
        <p:grpSpPr>
          <a:xfrm>
            <a:off x="3861354" y="4840063"/>
            <a:ext cx="1432121" cy="1432121"/>
            <a:chOff x="3815612" y="2709125"/>
            <a:chExt cx="1510432" cy="1510432"/>
          </a:xfrm>
        </p:grpSpPr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DDA618DA-B9FA-FDD3-61E0-21D447946298}"/>
                </a:ext>
              </a:extLst>
            </p:cNvPr>
            <p:cNvSpPr/>
            <p:nvPr/>
          </p:nvSpPr>
          <p:spPr>
            <a:xfrm>
              <a:off x="3941485" y="2834988"/>
              <a:ext cx="1258655" cy="1258655"/>
            </a:xfrm>
            <a:custGeom>
              <a:avLst/>
              <a:gdLst>
                <a:gd name="connsiteX0" fmla="*/ 251729 w 1258655"/>
                <a:gd name="connsiteY0" fmla="*/ 0 h 1258655"/>
                <a:gd name="connsiteX1" fmla="*/ 1006927 w 1258655"/>
                <a:gd name="connsiteY1" fmla="*/ 0 h 1258655"/>
                <a:gd name="connsiteX2" fmla="*/ 1258656 w 1258655"/>
                <a:gd name="connsiteY2" fmla="*/ 251729 h 1258655"/>
                <a:gd name="connsiteX3" fmla="*/ 1258656 w 1258655"/>
                <a:gd name="connsiteY3" fmla="*/ 1006927 h 1258655"/>
                <a:gd name="connsiteX4" fmla="*/ 1006927 w 1258655"/>
                <a:gd name="connsiteY4" fmla="*/ 1258656 h 1258655"/>
                <a:gd name="connsiteX5" fmla="*/ 251729 w 1258655"/>
                <a:gd name="connsiteY5" fmla="*/ 1258656 h 1258655"/>
                <a:gd name="connsiteX6" fmla="*/ 0 w 1258655"/>
                <a:gd name="connsiteY6" fmla="*/ 1006927 h 1258655"/>
                <a:gd name="connsiteX7" fmla="*/ 0 w 1258655"/>
                <a:gd name="connsiteY7" fmla="*/ 251729 h 1258655"/>
                <a:gd name="connsiteX8" fmla="*/ 251729 w 1258655"/>
                <a:gd name="connsiteY8" fmla="*/ 0 h 125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8655" h="1258655">
                  <a:moveTo>
                    <a:pt x="251729" y="0"/>
                  </a:moveTo>
                  <a:lnTo>
                    <a:pt x="1006927" y="0"/>
                  </a:lnTo>
                  <a:cubicBezTo>
                    <a:pt x="1145584" y="0"/>
                    <a:pt x="1258656" y="113082"/>
                    <a:pt x="1258656" y="251729"/>
                  </a:cubicBezTo>
                  <a:lnTo>
                    <a:pt x="1258656" y="1006927"/>
                  </a:lnTo>
                  <a:cubicBezTo>
                    <a:pt x="1258656" y="1145584"/>
                    <a:pt x="1145574" y="1258656"/>
                    <a:pt x="1006927" y="1258656"/>
                  </a:cubicBezTo>
                  <a:lnTo>
                    <a:pt x="251729" y="1258656"/>
                  </a:lnTo>
                  <a:cubicBezTo>
                    <a:pt x="113072" y="1258656"/>
                    <a:pt x="0" y="1145574"/>
                    <a:pt x="0" y="1006927"/>
                  </a:cubicBezTo>
                  <a:lnTo>
                    <a:pt x="0" y="251729"/>
                  </a:lnTo>
                  <a:cubicBezTo>
                    <a:pt x="0" y="113072"/>
                    <a:pt x="113082" y="0"/>
                    <a:pt x="251729" y="0"/>
                  </a:cubicBezTo>
                  <a:close/>
                </a:path>
              </a:pathLst>
            </a:custGeom>
            <a:solidFill>
              <a:srgbClr val="4D4948"/>
            </a:solidFill>
            <a:ln w="22177" cap="flat">
              <a:solidFill>
                <a:srgbClr val="4D494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2B1796C9-948F-21E9-298B-2DC0E06F6D04}"/>
                </a:ext>
              </a:extLst>
            </p:cNvPr>
            <p:cNvSpPr/>
            <p:nvPr/>
          </p:nvSpPr>
          <p:spPr>
            <a:xfrm>
              <a:off x="4193214" y="3086727"/>
              <a:ext cx="755197" cy="755197"/>
            </a:xfrm>
            <a:custGeom>
              <a:avLst/>
              <a:gdLst>
                <a:gd name="connsiteX0" fmla="*/ 125865 w 755197"/>
                <a:gd name="connsiteY0" fmla="*/ 0 h 755197"/>
                <a:gd name="connsiteX1" fmla="*/ 629333 w 755197"/>
                <a:gd name="connsiteY1" fmla="*/ 0 h 755197"/>
                <a:gd name="connsiteX2" fmla="*/ 755197 w 755197"/>
                <a:gd name="connsiteY2" fmla="*/ 125865 h 755197"/>
                <a:gd name="connsiteX3" fmla="*/ 755197 w 755197"/>
                <a:gd name="connsiteY3" fmla="*/ 629333 h 755197"/>
                <a:gd name="connsiteX4" fmla="*/ 629333 w 755197"/>
                <a:gd name="connsiteY4" fmla="*/ 755197 h 755197"/>
                <a:gd name="connsiteX5" fmla="*/ 125865 w 755197"/>
                <a:gd name="connsiteY5" fmla="*/ 755197 h 755197"/>
                <a:gd name="connsiteX6" fmla="*/ 0 w 755197"/>
                <a:gd name="connsiteY6" fmla="*/ 629333 h 755197"/>
                <a:gd name="connsiteX7" fmla="*/ 0 w 755197"/>
                <a:gd name="connsiteY7" fmla="*/ 125865 h 755197"/>
                <a:gd name="connsiteX8" fmla="*/ 125865 w 755197"/>
                <a:gd name="connsiteY8" fmla="*/ 0 h 755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5197" h="755197">
                  <a:moveTo>
                    <a:pt x="125865" y="0"/>
                  </a:moveTo>
                  <a:lnTo>
                    <a:pt x="629333" y="0"/>
                  </a:lnTo>
                  <a:cubicBezTo>
                    <a:pt x="698661" y="0"/>
                    <a:pt x="755197" y="56539"/>
                    <a:pt x="755197" y="125865"/>
                  </a:cubicBezTo>
                  <a:lnTo>
                    <a:pt x="755197" y="629333"/>
                  </a:lnTo>
                  <a:cubicBezTo>
                    <a:pt x="755197" y="698661"/>
                    <a:pt x="698661" y="755197"/>
                    <a:pt x="629333" y="755197"/>
                  </a:cubicBezTo>
                  <a:lnTo>
                    <a:pt x="125865" y="755197"/>
                  </a:lnTo>
                  <a:cubicBezTo>
                    <a:pt x="56537" y="755197"/>
                    <a:pt x="0" y="698661"/>
                    <a:pt x="0" y="629333"/>
                  </a:cubicBezTo>
                  <a:lnTo>
                    <a:pt x="0" y="125865"/>
                  </a:lnTo>
                  <a:cubicBezTo>
                    <a:pt x="0" y="56537"/>
                    <a:pt x="56539" y="0"/>
                    <a:pt x="125865" y="0"/>
                  </a:cubicBezTo>
                  <a:close/>
                </a:path>
              </a:pathLst>
            </a:custGeom>
            <a:solidFill>
              <a:srgbClr val="B6DDC7"/>
            </a:solidFill>
            <a:ln w="88728" cap="flat">
              <a:solidFill>
                <a:srgbClr val="00923F"/>
              </a:solidFill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15803D"/>
                  </a:solidFill>
                  <a:latin typeface="Cambria" panose="02040503050406030204" pitchFamily="18" charset="0"/>
                </a:rPr>
                <a:t>Chip B</a:t>
              </a:r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03F6B26F-F622-9ED5-0EEC-8EB0EC3244CA}"/>
                </a:ext>
              </a:extLst>
            </p:cNvPr>
            <p:cNvSpPr/>
            <p:nvPr/>
          </p:nvSpPr>
          <p:spPr>
            <a:xfrm>
              <a:off x="3815612" y="3716060"/>
              <a:ext cx="125862" cy="100099"/>
            </a:xfrm>
            <a:custGeom>
              <a:avLst/>
              <a:gdLst>
                <a:gd name="connsiteX0" fmla="*/ 125863 w 125862"/>
                <a:gd name="connsiteY0" fmla="*/ 0 h 100099"/>
                <a:gd name="connsiteX1" fmla="*/ 0 w 125862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862" h="100099">
                  <a:moveTo>
                    <a:pt x="125863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473A834E-C6A3-A7E2-3C73-8C57F247F4C7}"/>
                </a:ext>
              </a:extLst>
            </p:cNvPr>
            <p:cNvSpPr/>
            <p:nvPr/>
          </p:nvSpPr>
          <p:spPr>
            <a:xfrm>
              <a:off x="3815612" y="3590095"/>
              <a:ext cx="125862" cy="100099"/>
            </a:xfrm>
            <a:custGeom>
              <a:avLst/>
              <a:gdLst>
                <a:gd name="connsiteX0" fmla="*/ 125863 w 125862"/>
                <a:gd name="connsiteY0" fmla="*/ 0 h 100099"/>
                <a:gd name="connsiteX1" fmla="*/ 0 w 125862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862" h="100099">
                  <a:moveTo>
                    <a:pt x="125863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C41C037D-A77E-C487-02BE-B1E8C1E7C5A1}"/>
                </a:ext>
              </a:extLst>
            </p:cNvPr>
            <p:cNvSpPr/>
            <p:nvPr/>
          </p:nvSpPr>
          <p:spPr>
            <a:xfrm>
              <a:off x="3815612" y="3338456"/>
              <a:ext cx="125862" cy="100099"/>
            </a:xfrm>
            <a:custGeom>
              <a:avLst/>
              <a:gdLst>
                <a:gd name="connsiteX0" fmla="*/ 125863 w 125862"/>
                <a:gd name="connsiteY0" fmla="*/ 0 h 100099"/>
                <a:gd name="connsiteX1" fmla="*/ 0 w 125862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862" h="100099">
                  <a:moveTo>
                    <a:pt x="125863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F79B7370-3AD7-F9E1-90E1-583899FA6D46}"/>
                </a:ext>
              </a:extLst>
            </p:cNvPr>
            <p:cNvSpPr/>
            <p:nvPr/>
          </p:nvSpPr>
          <p:spPr>
            <a:xfrm>
              <a:off x="3815612" y="3464221"/>
              <a:ext cx="125862" cy="100099"/>
            </a:xfrm>
            <a:custGeom>
              <a:avLst/>
              <a:gdLst>
                <a:gd name="connsiteX0" fmla="*/ 125863 w 125862"/>
                <a:gd name="connsiteY0" fmla="*/ 0 h 100099"/>
                <a:gd name="connsiteX1" fmla="*/ 0 w 125862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862" h="100099">
                  <a:moveTo>
                    <a:pt x="125863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25565E95-C698-3A24-0BDE-E6024B812DC9}"/>
                </a:ext>
              </a:extLst>
            </p:cNvPr>
            <p:cNvSpPr/>
            <p:nvPr/>
          </p:nvSpPr>
          <p:spPr>
            <a:xfrm>
              <a:off x="3815612" y="3212492"/>
              <a:ext cx="125862" cy="100099"/>
            </a:xfrm>
            <a:custGeom>
              <a:avLst/>
              <a:gdLst>
                <a:gd name="connsiteX0" fmla="*/ 125863 w 125862"/>
                <a:gd name="connsiteY0" fmla="*/ 0 h 100099"/>
                <a:gd name="connsiteX1" fmla="*/ 0 w 125862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862" h="100099">
                  <a:moveTo>
                    <a:pt x="125863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74B450D5-3AE3-FF2E-0633-CFBFCCD8DDA4}"/>
                </a:ext>
              </a:extLst>
            </p:cNvPr>
            <p:cNvSpPr/>
            <p:nvPr/>
          </p:nvSpPr>
          <p:spPr>
            <a:xfrm>
              <a:off x="3815612" y="3086627"/>
              <a:ext cx="125862" cy="100099"/>
            </a:xfrm>
            <a:custGeom>
              <a:avLst/>
              <a:gdLst>
                <a:gd name="connsiteX0" fmla="*/ 125863 w 125862"/>
                <a:gd name="connsiteY0" fmla="*/ 0 h 100099"/>
                <a:gd name="connsiteX1" fmla="*/ 0 w 125862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862" h="100099">
                  <a:moveTo>
                    <a:pt x="125863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0AAC5F82-0AE7-6B24-13DE-7F68421BC6A8}"/>
                </a:ext>
              </a:extLst>
            </p:cNvPr>
            <p:cNvSpPr/>
            <p:nvPr/>
          </p:nvSpPr>
          <p:spPr>
            <a:xfrm>
              <a:off x="3815612" y="3841884"/>
              <a:ext cx="125862" cy="100099"/>
            </a:xfrm>
            <a:custGeom>
              <a:avLst/>
              <a:gdLst>
                <a:gd name="connsiteX0" fmla="*/ 125863 w 125862"/>
                <a:gd name="connsiteY0" fmla="*/ 0 h 100099"/>
                <a:gd name="connsiteX1" fmla="*/ 0 w 125862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862" h="100099">
                  <a:moveTo>
                    <a:pt x="125863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C723765C-A1A6-D67C-2933-A406BFE96BE6}"/>
                </a:ext>
              </a:extLst>
            </p:cNvPr>
            <p:cNvSpPr/>
            <p:nvPr/>
          </p:nvSpPr>
          <p:spPr>
            <a:xfrm>
              <a:off x="5200121" y="3716060"/>
              <a:ext cx="125924" cy="100099"/>
            </a:xfrm>
            <a:custGeom>
              <a:avLst/>
              <a:gdLst>
                <a:gd name="connsiteX0" fmla="*/ 125925 w 125924"/>
                <a:gd name="connsiteY0" fmla="*/ 0 h 100099"/>
                <a:gd name="connsiteX1" fmla="*/ 0 w 125924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924" h="100099">
                  <a:moveTo>
                    <a:pt x="125925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971AEF77-19D3-DAE1-8439-43126BBBCB0F}"/>
                </a:ext>
              </a:extLst>
            </p:cNvPr>
            <p:cNvSpPr/>
            <p:nvPr/>
          </p:nvSpPr>
          <p:spPr>
            <a:xfrm>
              <a:off x="5200121" y="3590095"/>
              <a:ext cx="125924" cy="100099"/>
            </a:xfrm>
            <a:custGeom>
              <a:avLst/>
              <a:gdLst>
                <a:gd name="connsiteX0" fmla="*/ 125925 w 125924"/>
                <a:gd name="connsiteY0" fmla="*/ 0 h 100099"/>
                <a:gd name="connsiteX1" fmla="*/ 0 w 125924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924" h="100099">
                  <a:moveTo>
                    <a:pt x="125925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3145907B-1AA4-A137-7579-D5045E2D9AC5}"/>
                </a:ext>
              </a:extLst>
            </p:cNvPr>
            <p:cNvSpPr/>
            <p:nvPr/>
          </p:nvSpPr>
          <p:spPr>
            <a:xfrm>
              <a:off x="5200121" y="3338456"/>
              <a:ext cx="125924" cy="100099"/>
            </a:xfrm>
            <a:custGeom>
              <a:avLst/>
              <a:gdLst>
                <a:gd name="connsiteX0" fmla="*/ 125925 w 125924"/>
                <a:gd name="connsiteY0" fmla="*/ 0 h 100099"/>
                <a:gd name="connsiteX1" fmla="*/ 0 w 125924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924" h="100099">
                  <a:moveTo>
                    <a:pt x="125925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EEF772EA-6391-51B4-D148-9C9E90D3349A}"/>
                </a:ext>
              </a:extLst>
            </p:cNvPr>
            <p:cNvSpPr/>
            <p:nvPr/>
          </p:nvSpPr>
          <p:spPr>
            <a:xfrm>
              <a:off x="5200121" y="3464221"/>
              <a:ext cx="125924" cy="100099"/>
            </a:xfrm>
            <a:custGeom>
              <a:avLst/>
              <a:gdLst>
                <a:gd name="connsiteX0" fmla="*/ 125925 w 125924"/>
                <a:gd name="connsiteY0" fmla="*/ 0 h 100099"/>
                <a:gd name="connsiteX1" fmla="*/ 0 w 125924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924" h="100099">
                  <a:moveTo>
                    <a:pt x="125925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35C2DBC1-2EB8-DB5E-85DB-2F68F223511E}"/>
                </a:ext>
              </a:extLst>
            </p:cNvPr>
            <p:cNvSpPr/>
            <p:nvPr/>
          </p:nvSpPr>
          <p:spPr>
            <a:xfrm>
              <a:off x="5200121" y="3212492"/>
              <a:ext cx="125924" cy="100099"/>
            </a:xfrm>
            <a:custGeom>
              <a:avLst/>
              <a:gdLst>
                <a:gd name="connsiteX0" fmla="*/ 125925 w 125924"/>
                <a:gd name="connsiteY0" fmla="*/ 0 h 100099"/>
                <a:gd name="connsiteX1" fmla="*/ 0 w 125924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924" h="100099">
                  <a:moveTo>
                    <a:pt x="125925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3D5E7EF2-FC63-DC61-3807-AC42C58CE9DF}"/>
                </a:ext>
              </a:extLst>
            </p:cNvPr>
            <p:cNvSpPr/>
            <p:nvPr/>
          </p:nvSpPr>
          <p:spPr>
            <a:xfrm>
              <a:off x="5200121" y="3086627"/>
              <a:ext cx="125924" cy="100099"/>
            </a:xfrm>
            <a:custGeom>
              <a:avLst/>
              <a:gdLst>
                <a:gd name="connsiteX0" fmla="*/ 125925 w 125924"/>
                <a:gd name="connsiteY0" fmla="*/ 0 h 100099"/>
                <a:gd name="connsiteX1" fmla="*/ 0 w 125924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924" h="100099">
                  <a:moveTo>
                    <a:pt x="125925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78486005-6254-F1D2-EA9C-CFE4890764F7}"/>
                </a:ext>
              </a:extLst>
            </p:cNvPr>
            <p:cNvSpPr/>
            <p:nvPr/>
          </p:nvSpPr>
          <p:spPr>
            <a:xfrm>
              <a:off x="5200121" y="3841884"/>
              <a:ext cx="125924" cy="100099"/>
            </a:xfrm>
            <a:custGeom>
              <a:avLst/>
              <a:gdLst>
                <a:gd name="connsiteX0" fmla="*/ 125925 w 125924"/>
                <a:gd name="connsiteY0" fmla="*/ 0 h 100099"/>
                <a:gd name="connsiteX1" fmla="*/ 0 w 125924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924" h="100099">
                  <a:moveTo>
                    <a:pt x="125925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3BC78D5C-EB77-D87B-72AB-32D4AEE88462}"/>
                </a:ext>
              </a:extLst>
            </p:cNvPr>
            <p:cNvSpPr/>
            <p:nvPr/>
          </p:nvSpPr>
          <p:spPr>
            <a:xfrm>
              <a:off x="4319079" y="4093634"/>
              <a:ext cx="100099" cy="125924"/>
            </a:xfrm>
            <a:custGeom>
              <a:avLst/>
              <a:gdLst>
                <a:gd name="connsiteX0" fmla="*/ 0 w 100099"/>
                <a:gd name="connsiteY0" fmla="*/ 125925 h 125924"/>
                <a:gd name="connsiteX1" fmla="*/ 0 w 100099"/>
                <a:gd name="connsiteY1" fmla="*/ 0 h 12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924">
                  <a:moveTo>
                    <a:pt x="0" y="125925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60B08474-B0A3-74EC-4640-6869765A7CC6}"/>
                </a:ext>
              </a:extLst>
            </p:cNvPr>
            <p:cNvSpPr/>
            <p:nvPr/>
          </p:nvSpPr>
          <p:spPr>
            <a:xfrm>
              <a:off x="4445043" y="4093634"/>
              <a:ext cx="100099" cy="125924"/>
            </a:xfrm>
            <a:custGeom>
              <a:avLst/>
              <a:gdLst>
                <a:gd name="connsiteX0" fmla="*/ 0 w 100099"/>
                <a:gd name="connsiteY0" fmla="*/ 125925 h 125924"/>
                <a:gd name="connsiteX1" fmla="*/ 0 w 100099"/>
                <a:gd name="connsiteY1" fmla="*/ 0 h 12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924">
                  <a:moveTo>
                    <a:pt x="0" y="125925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8" name="Freeform 87">
              <a:extLst>
                <a:ext uri="{FF2B5EF4-FFF2-40B4-BE49-F238E27FC236}">
                  <a16:creationId xmlns:a16="http://schemas.microsoft.com/office/drawing/2014/main" id="{D7039119-394B-EC68-DF7B-5B190B0C81E6}"/>
                </a:ext>
              </a:extLst>
            </p:cNvPr>
            <p:cNvSpPr/>
            <p:nvPr/>
          </p:nvSpPr>
          <p:spPr>
            <a:xfrm>
              <a:off x="4696682" y="4093634"/>
              <a:ext cx="100099" cy="125924"/>
            </a:xfrm>
            <a:custGeom>
              <a:avLst/>
              <a:gdLst>
                <a:gd name="connsiteX0" fmla="*/ 0 w 100099"/>
                <a:gd name="connsiteY0" fmla="*/ 125925 h 125924"/>
                <a:gd name="connsiteX1" fmla="*/ 0 w 100099"/>
                <a:gd name="connsiteY1" fmla="*/ 0 h 12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924">
                  <a:moveTo>
                    <a:pt x="0" y="125925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9" name="Freeform 88">
              <a:extLst>
                <a:ext uri="{FF2B5EF4-FFF2-40B4-BE49-F238E27FC236}">
                  <a16:creationId xmlns:a16="http://schemas.microsoft.com/office/drawing/2014/main" id="{5536725C-A7C5-A908-E384-B8EEF9EEFF34}"/>
                </a:ext>
              </a:extLst>
            </p:cNvPr>
            <p:cNvSpPr/>
            <p:nvPr/>
          </p:nvSpPr>
          <p:spPr>
            <a:xfrm>
              <a:off x="4570908" y="4093634"/>
              <a:ext cx="100099" cy="125924"/>
            </a:xfrm>
            <a:custGeom>
              <a:avLst/>
              <a:gdLst>
                <a:gd name="connsiteX0" fmla="*/ 0 w 100099"/>
                <a:gd name="connsiteY0" fmla="*/ 125925 h 125924"/>
                <a:gd name="connsiteX1" fmla="*/ 0 w 100099"/>
                <a:gd name="connsiteY1" fmla="*/ 0 h 12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924">
                  <a:moveTo>
                    <a:pt x="0" y="125925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0" name="Freeform 89">
              <a:extLst>
                <a:ext uri="{FF2B5EF4-FFF2-40B4-BE49-F238E27FC236}">
                  <a16:creationId xmlns:a16="http://schemas.microsoft.com/office/drawing/2014/main" id="{AD81066E-8228-473D-AFAF-6B2D411979DE}"/>
                </a:ext>
              </a:extLst>
            </p:cNvPr>
            <p:cNvSpPr/>
            <p:nvPr/>
          </p:nvSpPr>
          <p:spPr>
            <a:xfrm>
              <a:off x="4822647" y="4093634"/>
              <a:ext cx="100099" cy="125924"/>
            </a:xfrm>
            <a:custGeom>
              <a:avLst/>
              <a:gdLst>
                <a:gd name="connsiteX0" fmla="*/ 0 w 100099"/>
                <a:gd name="connsiteY0" fmla="*/ 125925 h 125924"/>
                <a:gd name="connsiteX1" fmla="*/ 0 w 100099"/>
                <a:gd name="connsiteY1" fmla="*/ 0 h 12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924">
                  <a:moveTo>
                    <a:pt x="0" y="125925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1" name="Freeform 90">
              <a:extLst>
                <a:ext uri="{FF2B5EF4-FFF2-40B4-BE49-F238E27FC236}">
                  <a16:creationId xmlns:a16="http://schemas.microsoft.com/office/drawing/2014/main" id="{AF28CC67-9223-86E7-792B-C72C8701B1EE}"/>
                </a:ext>
              </a:extLst>
            </p:cNvPr>
            <p:cNvSpPr/>
            <p:nvPr/>
          </p:nvSpPr>
          <p:spPr>
            <a:xfrm>
              <a:off x="4948472" y="4093634"/>
              <a:ext cx="100099" cy="125924"/>
            </a:xfrm>
            <a:custGeom>
              <a:avLst/>
              <a:gdLst>
                <a:gd name="connsiteX0" fmla="*/ 0 w 100099"/>
                <a:gd name="connsiteY0" fmla="*/ 125925 h 125924"/>
                <a:gd name="connsiteX1" fmla="*/ 0 w 100099"/>
                <a:gd name="connsiteY1" fmla="*/ 0 h 12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924">
                  <a:moveTo>
                    <a:pt x="0" y="125925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CBA87A3C-219F-669A-AB43-73D408090ED2}"/>
                </a:ext>
              </a:extLst>
            </p:cNvPr>
            <p:cNvSpPr/>
            <p:nvPr/>
          </p:nvSpPr>
          <p:spPr>
            <a:xfrm>
              <a:off x="4193264" y="4093634"/>
              <a:ext cx="100099" cy="125924"/>
            </a:xfrm>
            <a:custGeom>
              <a:avLst/>
              <a:gdLst>
                <a:gd name="connsiteX0" fmla="*/ 0 w 100099"/>
                <a:gd name="connsiteY0" fmla="*/ 125925 h 125924"/>
                <a:gd name="connsiteX1" fmla="*/ 0 w 100099"/>
                <a:gd name="connsiteY1" fmla="*/ 0 h 12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924">
                  <a:moveTo>
                    <a:pt x="0" y="125925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3" name="Freeform 92">
              <a:extLst>
                <a:ext uri="{FF2B5EF4-FFF2-40B4-BE49-F238E27FC236}">
                  <a16:creationId xmlns:a16="http://schemas.microsoft.com/office/drawing/2014/main" id="{1C4E1E2B-64BB-428E-9D61-4F6EECB97BEE}"/>
                </a:ext>
              </a:extLst>
            </p:cNvPr>
            <p:cNvSpPr/>
            <p:nvPr/>
          </p:nvSpPr>
          <p:spPr>
            <a:xfrm>
              <a:off x="4319029" y="2709125"/>
              <a:ext cx="100099" cy="125862"/>
            </a:xfrm>
            <a:custGeom>
              <a:avLst/>
              <a:gdLst>
                <a:gd name="connsiteX0" fmla="*/ 0 w 100099"/>
                <a:gd name="connsiteY0" fmla="*/ 125863 h 125862"/>
                <a:gd name="connsiteX1" fmla="*/ 0 w 100099"/>
                <a:gd name="connsiteY1" fmla="*/ 0 h 125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862">
                  <a:moveTo>
                    <a:pt x="0" y="125863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2A4DC802-F529-0387-832B-2A0AA08CECAE}"/>
                </a:ext>
              </a:extLst>
            </p:cNvPr>
            <p:cNvSpPr/>
            <p:nvPr/>
          </p:nvSpPr>
          <p:spPr>
            <a:xfrm>
              <a:off x="4444993" y="2709125"/>
              <a:ext cx="100099" cy="125862"/>
            </a:xfrm>
            <a:custGeom>
              <a:avLst/>
              <a:gdLst>
                <a:gd name="connsiteX0" fmla="*/ 0 w 100099"/>
                <a:gd name="connsiteY0" fmla="*/ 125863 h 125862"/>
                <a:gd name="connsiteX1" fmla="*/ 0 w 100099"/>
                <a:gd name="connsiteY1" fmla="*/ 0 h 125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862">
                  <a:moveTo>
                    <a:pt x="0" y="125863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5" name="Freeform 94">
              <a:extLst>
                <a:ext uri="{FF2B5EF4-FFF2-40B4-BE49-F238E27FC236}">
                  <a16:creationId xmlns:a16="http://schemas.microsoft.com/office/drawing/2014/main" id="{1C86C8F5-F562-1F92-4B3C-A338CA3F1A76}"/>
                </a:ext>
              </a:extLst>
            </p:cNvPr>
            <p:cNvSpPr/>
            <p:nvPr/>
          </p:nvSpPr>
          <p:spPr>
            <a:xfrm>
              <a:off x="4696622" y="2709125"/>
              <a:ext cx="100099" cy="125862"/>
            </a:xfrm>
            <a:custGeom>
              <a:avLst/>
              <a:gdLst>
                <a:gd name="connsiteX0" fmla="*/ 0 w 100099"/>
                <a:gd name="connsiteY0" fmla="*/ 125863 h 125862"/>
                <a:gd name="connsiteX1" fmla="*/ 0 w 100099"/>
                <a:gd name="connsiteY1" fmla="*/ 0 h 125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862">
                  <a:moveTo>
                    <a:pt x="0" y="125863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51F77A05-9587-2931-11D6-79ECAB2F67F3}"/>
                </a:ext>
              </a:extLst>
            </p:cNvPr>
            <p:cNvSpPr/>
            <p:nvPr/>
          </p:nvSpPr>
          <p:spPr>
            <a:xfrm>
              <a:off x="4570858" y="2709125"/>
              <a:ext cx="100099" cy="125862"/>
            </a:xfrm>
            <a:custGeom>
              <a:avLst/>
              <a:gdLst>
                <a:gd name="connsiteX0" fmla="*/ 0 w 100099"/>
                <a:gd name="connsiteY0" fmla="*/ 125863 h 125862"/>
                <a:gd name="connsiteX1" fmla="*/ 0 w 100099"/>
                <a:gd name="connsiteY1" fmla="*/ 0 h 125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862">
                  <a:moveTo>
                    <a:pt x="0" y="125863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4703DDC8-FA8C-6EEE-4292-A6879F5DFF27}"/>
                </a:ext>
              </a:extLst>
            </p:cNvPr>
            <p:cNvSpPr/>
            <p:nvPr/>
          </p:nvSpPr>
          <p:spPr>
            <a:xfrm>
              <a:off x="4822647" y="2709125"/>
              <a:ext cx="100099" cy="125862"/>
            </a:xfrm>
            <a:custGeom>
              <a:avLst/>
              <a:gdLst>
                <a:gd name="connsiteX0" fmla="*/ 0 w 100099"/>
                <a:gd name="connsiteY0" fmla="*/ 125863 h 125862"/>
                <a:gd name="connsiteX1" fmla="*/ 0 w 100099"/>
                <a:gd name="connsiteY1" fmla="*/ 0 h 125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862">
                  <a:moveTo>
                    <a:pt x="0" y="125863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9B489DF8-A2D1-89E8-B581-322F27A1CDD9}"/>
                </a:ext>
              </a:extLst>
            </p:cNvPr>
            <p:cNvSpPr/>
            <p:nvPr/>
          </p:nvSpPr>
          <p:spPr>
            <a:xfrm>
              <a:off x="4948472" y="2709125"/>
              <a:ext cx="100099" cy="125862"/>
            </a:xfrm>
            <a:custGeom>
              <a:avLst/>
              <a:gdLst>
                <a:gd name="connsiteX0" fmla="*/ 0 w 100099"/>
                <a:gd name="connsiteY0" fmla="*/ 125863 h 125862"/>
                <a:gd name="connsiteX1" fmla="*/ 0 w 100099"/>
                <a:gd name="connsiteY1" fmla="*/ 0 h 125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862">
                  <a:moveTo>
                    <a:pt x="0" y="125863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F5A0627D-DA31-54E4-D377-659783A85438}"/>
                </a:ext>
              </a:extLst>
            </p:cNvPr>
            <p:cNvSpPr/>
            <p:nvPr/>
          </p:nvSpPr>
          <p:spPr>
            <a:xfrm>
              <a:off x="4193214" y="2709125"/>
              <a:ext cx="100099" cy="125862"/>
            </a:xfrm>
            <a:custGeom>
              <a:avLst/>
              <a:gdLst>
                <a:gd name="connsiteX0" fmla="*/ 0 w 100099"/>
                <a:gd name="connsiteY0" fmla="*/ 125863 h 125862"/>
                <a:gd name="connsiteX1" fmla="*/ 0 w 100099"/>
                <a:gd name="connsiteY1" fmla="*/ 0 h 125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862">
                  <a:moveTo>
                    <a:pt x="0" y="125863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</p:grpSp>
      <p:grpSp>
        <p:nvGrpSpPr>
          <p:cNvPr id="100" name="Graphic 4">
            <a:extLst>
              <a:ext uri="{FF2B5EF4-FFF2-40B4-BE49-F238E27FC236}">
                <a16:creationId xmlns:a16="http://schemas.microsoft.com/office/drawing/2014/main" id="{3EC5D68B-4CE2-98E7-DC03-C6232EFA9C2A}"/>
              </a:ext>
            </a:extLst>
          </p:cNvPr>
          <p:cNvGrpSpPr/>
          <p:nvPr/>
        </p:nvGrpSpPr>
        <p:grpSpPr>
          <a:xfrm>
            <a:off x="3855939" y="3208904"/>
            <a:ext cx="1432122" cy="1432122"/>
            <a:chOff x="3815612" y="2709125"/>
            <a:chExt cx="1510433" cy="1510433"/>
          </a:xfrm>
        </p:grpSpPr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3C4D3C54-A9E3-334B-DEAC-BB6558F0D345}"/>
                </a:ext>
              </a:extLst>
            </p:cNvPr>
            <p:cNvSpPr/>
            <p:nvPr/>
          </p:nvSpPr>
          <p:spPr>
            <a:xfrm>
              <a:off x="3941485" y="2834988"/>
              <a:ext cx="1258655" cy="1258655"/>
            </a:xfrm>
            <a:custGeom>
              <a:avLst/>
              <a:gdLst>
                <a:gd name="connsiteX0" fmla="*/ 251729 w 1258655"/>
                <a:gd name="connsiteY0" fmla="*/ 0 h 1258655"/>
                <a:gd name="connsiteX1" fmla="*/ 1006927 w 1258655"/>
                <a:gd name="connsiteY1" fmla="*/ 0 h 1258655"/>
                <a:gd name="connsiteX2" fmla="*/ 1258656 w 1258655"/>
                <a:gd name="connsiteY2" fmla="*/ 251729 h 1258655"/>
                <a:gd name="connsiteX3" fmla="*/ 1258656 w 1258655"/>
                <a:gd name="connsiteY3" fmla="*/ 1006927 h 1258655"/>
                <a:gd name="connsiteX4" fmla="*/ 1006927 w 1258655"/>
                <a:gd name="connsiteY4" fmla="*/ 1258656 h 1258655"/>
                <a:gd name="connsiteX5" fmla="*/ 251729 w 1258655"/>
                <a:gd name="connsiteY5" fmla="*/ 1258656 h 1258655"/>
                <a:gd name="connsiteX6" fmla="*/ 0 w 1258655"/>
                <a:gd name="connsiteY6" fmla="*/ 1006927 h 1258655"/>
                <a:gd name="connsiteX7" fmla="*/ 0 w 1258655"/>
                <a:gd name="connsiteY7" fmla="*/ 251729 h 1258655"/>
                <a:gd name="connsiteX8" fmla="*/ 251729 w 1258655"/>
                <a:gd name="connsiteY8" fmla="*/ 0 h 125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8655" h="1258655">
                  <a:moveTo>
                    <a:pt x="251729" y="0"/>
                  </a:moveTo>
                  <a:lnTo>
                    <a:pt x="1006927" y="0"/>
                  </a:lnTo>
                  <a:cubicBezTo>
                    <a:pt x="1145584" y="0"/>
                    <a:pt x="1258656" y="113082"/>
                    <a:pt x="1258656" y="251729"/>
                  </a:cubicBezTo>
                  <a:lnTo>
                    <a:pt x="1258656" y="1006927"/>
                  </a:lnTo>
                  <a:cubicBezTo>
                    <a:pt x="1258656" y="1145584"/>
                    <a:pt x="1145574" y="1258656"/>
                    <a:pt x="1006927" y="1258656"/>
                  </a:cubicBezTo>
                  <a:lnTo>
                    <a:pt x="251729" y="1258656"/>
                  </a:lnTo>
                  <a:cubicBezTo>
                    <a:pt x="113072" y="1258656"/>
                    <a:pt x="0" y="1145574"/>
                    <a:pt x="0" y="1006927"/>
                  </a:cubicBezTo>
                  <a:lnTo>
                    <a:pt x="0" y="251729"/>
                  </a:lnTo>
                  <a:cubicBezTo>
                    <a:pt x="0" y="113072"/>
                    <a:pt x="113082" y="0"/>
                    <a:pt x="251729" y="0"/>
                  </a:cubicBezTo>
                  <a:close/>
                </a:path>
              </a:pathLst>
            </a:custGeom>
            <a:solidFill>
              <a:srgbClr val="4D4948"/>
            </a:solidFill>
            <a:ln w="22177" cap="flat">
              <a:solidFill>
                <a:srgbClr val="4D494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02" name="Freeform 101">
              <a:extLst>
                <a:ext uri="{FF2B5EF4-FFF2-40B4-BE49-F238E27FC236}">
                  <a16:creationId xmlns:a16="http://schemas.microsoft.com/office/drawing/2014/main" id="{8C0ADECC-5C4C-2465-5EF4-579E2F92A3B4}"/>
                </a:ext>
              </a:extLst>
            </p:cNvPr>
            <p:cNvSpPr/>
            <p:nvPr/>
          </p:nvSpPr>
          <p:spPr>
            <a:xfrm>
              <a:off x="4060268" y="2960241"/>
              <a:ext cx="1006895" cy="1006895"/>
            </a:xfrm>
            <a:custGeom>
              <a:avLst/>
              <a:gdLst>
                <a:gd name="connsiteX0" fmla="*/ 125865 w 755197"/>
                <a:gd name="connsiteY0" fmla="*/ 0 h 755197"/>
                <a:gd name="connsiteX1" fmla="*/ 629333 w 755197"/>
                <a:gd name="connsiteY1" fmla="*/ 0 h 755197"/>
                <a:gd name="connsiteX2" fmla="*/ 755197 w 755197"/>
                <a:gd name="connsiteY2" fmla="*/ 125865 h 755197"/>
                <a:gd name="connsiteX3" fmla="*/ 755197 w 755197"/>
                <a:gd name="connsiteY3" fmla="*/ 629333 h 755197"/>
                <a:gd name="connsiteX4" fmla="*/ 629333 w 755197"/>
                <a:gd name="connsiteY4" fmla="*/ 755197 h 755197"/>
                <a:gd name="connsiteX5" fmla="*/ 125865 w 755197"/>
                <a:gd name="connsiteY5" fmla="*/ 755197 h 755197"/>
                <a:gd name="connsiteX6" fmla="*/ 0 w 755197"/>
                <a:gd name="connsiteY6" fmla="*/ 629333 h 755197"/>
                <a:gd name="connsiteX7" fmla="*/ 0 w 755197"/>
                <a:gd name="connsiteY7" fmla="*/ 125865 h 755197"/>
                <a:gd name="connsiteX8" fmla="*/ 125865 w 755197"/>
                <a:gd name="connsiteY8" fmla="*/ 0 h 755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5197" h="755197">
                  <a:moveTo>
                    <a:pt x="125865" y="0"/>
                  </a:moveTo>
                  <a:lnTo>
                    <a:pt x="629333" y="0"/>
                  </a:lnTo>
                  <a:cubicBezTo>
                    <a:pt x="698661" y="0"/>
                    <a:pt x="755197" y="56539"/>
                    <a:pt x="755197" y="125865"/>
                  </a:cubicBezTo>
                  <a:lnTo>
                    <a:pt x="755197" y="629333"/>
                  </a:lnTo>
                  <a:cubicBezTo>
                    <a:pt x="755197" y="698661"/>
                    <a:pt x="698661" y="755197"/>
                    <a:pt x="629333" y="755197"/>
                  </a:cubicBezTo>
                  <a:lnTo>
                    <a:pt x="125865" y="755197"/>
                  </a:lnTo>
                  <a:cubicBezTo>
                    <a:pt x="56537" y="755197"/>
                    <a:pt x="0" y="698661"/>
                    <a:pt x="0" y="629333"/>
                  </a:cubicBezTo>
                  <a:lnTo>
                    <a:pt x="0" y="125865"/>
                  </a:lnTo>
                  <a:cubicBezTo>
                    <a:pt x="0" y="56537"/>
                    <a:pt x="56539" y="0"/>
                    <a:pt x="125865" y="0"/>
                  </a:cubicBezTo>
                  <a:close/>
                </a:path>
              </a:pathLst>
            </a:custGeom>
            <a:solidFill>
              <a:srgbClr val="B6DDC7"/>
            </a:solidFill>
            <a:ln w="88728" cap="flat">
              <a:solidFill>
                <a:srgbClr val="00923F"/>
              </a:solidFill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2E5D3F"/>
                  </a:solidFill>
                  <a:latin typeface="Cambria" panose="02040503050406030204" pitchFamily="18" charset="0"/>
                </a:rPr>
                <a:t>Device A</a:t>
              </a:r>
            </a:p>
          </p:txBody>
        </p: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8DBF1E66-5323-61D3-439B-BC724B369B4D}"/>
                </a:ext>
              </a:extLst>
            </p:cNvPr>
            <p:cNvSpPr/>
            <p:nvPr/>
          </p:nvSpPr>
          <p:spPr>
            <a:xfrm>
              <a:off x="3815612" y="3716060"/>
              <a:ext cx="125862" cy="100099"/>
            </a:xfrm>
            <a:custGeom>
              <a:avLst/>
              <a:gdLst>
                <a:gd name="connsiteX0" fmla="*/ 125863 w 125862"/>
                <a:gd name="connsiteY0" fmla="*/ 0 h 100099"/>
                <a:gd name="connsiteX1" fmla="*/ 0 w 125862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862" h="100099">
                  <a:moveTo>
                    <a:pt x="125863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8D2CE735-E3F7-4227-D907-B4FEA673E88B}"/>
                </a:ext>
              </a:extLst>
            </p:cNvPr>
            <p:cNvSpPr/>
            <p:nvPr/>
          </p:nvSpPr>
          <p:spPr>
            <a:xfrm>
              <a:off x="3815612" y="3590095"/>
              <a:ext cx="125862" cy="100099"/>
            </a:xfrm>
            <a:custGeom>
              <a:avLst/>
              <a:gdLst>
                <a:gd name="connsiteX0" fmla="*/ 125863 w 125862"/>
                <a:gd name="connsiteY0" fmla="*/ 0 h 100099"/>
                <a:gd name="connsiteX1" fmla="*/ 0 w 125862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862" h="100099">
                  <a:moveTo>
                    <a:pt x="125863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05" name="Freeform 104">
              <a:extLst>
                <a:ext uri="{FF2B5EF4-FFF2-40B4-BE49-F238E27FC236}">
                  <a16:creationId xmlns:a16="http://schemas.microsoft.com/office/drawing/2014/main" id="{5A843EC1-6B7C-A128-899B-7603B3B605A2}"/>
                </a:ext>
              </a:extLst>
            </p:cNvPr>
            <p:cNvSpPr/>
            <p:nvPr/>
          </p:nvSpPr>
          <p:spPr>
            <a:xfrm>
              <a:off x="3815612" y="3338456"/>
              <a:ext cx="125862" cy="100099"/>
            </a:xfrm>
            <a:custGeom>
              <a:avLst/>
              <a:gdLst>
                <a:gd name="connsiteX0" fmla="*/ 125863 w 125862"/>
                <a:gd name="connsiteY0" fmla="*/ 0 h 100099"/>
                <a:gd name="connsiteX1" fmla="*/ 0 w 125862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862" h="100099">
                  <a:moveTo>
                    <a:pt x="125863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06" name="Freeform 105">
              <a:extLst>
                <a:ext uri="{FF2B5EF4-FFF2-40B4-BE49-F238E27FC236}">
                  <a16:creationId xmlns:a16="http://schemas.microsoft.com/office/drawing/2014/main" id="{EA294C15-2726-31F8-01CE-296EEC446DE3}"/>
                </a:ext>
              </a:extLst>
            </p:cNvPr>
            <p:cNvSpPr/>
            <p:nvPr/>
          </p:nvSpPr>
          <p:spPr>
            <a:xfrm>
              <a:off x="3815612" y="3464221"/>
              <a:ext cx="125862" cy="100099"/>
            </a:xfrm>
            <a:custGeom>
              <a:avLst/>
              <a:gdLst>
                <a:gd name="connsiteX0" fmla="*/ 125863 w 125862"/>
                <a:gd name="connsiteY0" fmla="*/ 0 h 100099"/>
                <a:gd name="connsiteX1" fmla="*/ 0 w 125862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862" h="100099">
                  <a:moveTo>
                    <a:pt x="125863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07" name="Freeform 106">
              <a:extLst>
                <a:ext uri="{FF2B5EF4-FFF2-40B4-BE49-F238E27FC236}">
                  <a16:creationId xmlns:a16="http://schemas.microsoft.com/office/drawing/2014/main" id="{7A9C9628-1A1C-B6AE-D9D6-6E57890AFE2C}"/>
                </a:ext>
              </a:extLst>
            </p:cNvPr>
            <p:cNvSpPr/>
            <p:nvPr/>
          </p:nvSpPr>
          <p:spPr>
            <a:xfrm>
              <a:off x="3815612" y="3212492"/>
              <a:ext cx="125862" cy="100099"/>
            </a:xfrm>
            <a:custGeom>
              <a:avLst/>
              <a:gdLst>
                <a:gd name="connsiteX0" fmla="*/ 125863 w 125862"/>
                <a:gd name="connsiteY0" fmla="*/ 0 h 100099"/>
                <a:gd name="connsiteX1" fmla="*/ 0 w 125862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862" h="100099">
                  <a:moveTo>
                    <a:pt x="125863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08" name="Freeform 107">
              <a:extLst>
                <a:ext uri="{FF2B5EF4-FFF2-40B4-BE49-F238E27FC236}">
                  <a16:creationId xmlns:a16="http://schemas.microsoft.com/office/drawing/2014/main" id="{B3FB5C81-1632-2D41-C2C3-D4A6402456A4}"/>
                </a:ext>
              </a:extLst>
            </p:cNvPr>
            <p:cNvSpPr/>
            <p:nvPr/>
          </p:nvSpPr>
          <p:spPr>
            <a:xfrm>
              <a:off x="3815612" y="3086627"/>
              <a:ext cx="125862" cy="100099"/>
            </a:xfrm>
            <a:custGeom>
              <a:avLst/>
              <a:gdLst>
                <a:gd name="connsiteX0" fmla="*/ 125863 w 125862"/>
                <a:gd name="connsiteY0" fmla="*/ 0 h 100099"/>
                <a:gd name="connsiteX1" fmla="*/ 0 w 125862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862" h="100099">
                  <a:moveTo>
                    <a:pt x="125863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09" name="Freeform 108">
              <a:extLst>
                <a:ext uri="{FF2B5EF4-FFF2-40B4-BE49-F238E27FC236}">
                  <a16:creationId xmlns:a16="http://schemas.microsoft.com/office/drawing/2014/main" id="{976658A3-D1D6-0F66-6CB5-B7FEA3986D87}"/>
                </a:ext>
              </a:extLst>
            </p:cNvPr>
            <p:cNvSpPr/>
            <p:nvPr/>
          </p:nvSpPr>
          <p:spPr>
            <a:xfrm>
              <a:off x="3815612" y="3841884"/>
              <a:ext cx="125862" cy="100099"/>
            </a:xfrm>
            <a:custGeom>
              <a:avLst/>
              <a:gdLst>
                <a:gd name="connsiteX0" fmla="*/ 125863 w 125862"/>
                <a:gd name="connsiteY0" fmla="*/ 0 h 100099"/>
                <a:gd name="connsiteX1" fmla="*/ 0 w 125862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862" h="100099">
                  <a:moveTo>
                    <a:pt x="125863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10" name="Freeform 109">
              <a:extLst>
                <a:ext uri="{FF2B5EF4-FFF2-40B4-BE49-F238E27FC236}">
                  <a16:creationId xmlns:a16="http://schemas.microsoft.com/office/drawing/2014/main" id="{19BB0799-5E3B-8D54-E3A7-132D677C7BCC}"/>
                </a:ext>
              </a:extLst>
            </p:cNvPr>
            <p:cNvSpPr/>
            <p:nvPr/>
          </p:nvSpPr>
          <p:spPr>
            <a:xfrm>
              <a:off x="5200121" y="3716060"/>
              <a:ext cx="125924" cy="100099"/>
            </a:xfrm>
            <a:custGeom>
              <a:avLst/>
              <a:gdLst>
                <a:gd name="connsiteX0" fmla="*/ 125925 w 125924"/>
                <a:gd name="connsiteY0" fmla="*/ 0 h 100099"/>
                <a:gd name="connsiteX1" fmla="*/ 0 w 125924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924" h="100099">
                  <a:moveTo>
                    <a:pt x="125925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11" name="Freeform 110">
              <a:extLst>
                <a:ext uri="{FF2B5EF4-FFF2-40B4-BE49-F238E27FC236}">
                  <a16:creationId xmlns:a16="http://schemas.microsoft.com/office/drawing/2014/main" id="{EBE16DA9-F778-A138-C20D-C0882BA7A589}"/>
                </a:ext>
              </a:extLst>
            </p:cNvPr>
            <p:cNvSpPr/>
            <p:nvPr/>
          </p:nvSpPr>
          <p:spPr>
            <a:xfrm>
              <a:off x="5200121" y="3590095"/>
              <a:ext cx="125924" cy="100099"/>
            </a:xfrm>
            <a:custGeom>
              <a:avLst/>
              <a:gdLst>
                <a:gd name="connsiteX0" fmla="*/ 125925 w 125924"/>
                <a:gd name="connsiteY0" fmla="*/ 0 h 100099"/>
                <a:gd name="connsiteX1" fmla="*/ 0 w 125924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924" h="100099">
                  <a:moveTo>
                    <a:pt x="125925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12" name="Freeform 111">
              <a:extLst>
                <a:ext uri="{FF2B5EF4-FFF2-40B4-BE49-F238E27FC236}">
                  <a16:creationId xmlns:a16="http://schemas.microsoft.com/office/drawing/2014/main" id="{9902A4FC-9CF0-95B6-8FDB-88D467E864A9}"/>
                </a:ext>
              </a:extLst>
            </p:cNvPr>
            <p:cNvSpPr/>
            <p:nvPr/>
          </p:nvSpPr>
          <p:spPr>
            <a:xfrm>
              <a:off x="5200121" y="3338456"/>
              <a:ext cx="125924" cy="100099"/>
            </a:xfrm>
            <a:custGeom>
              <a:avLst/>
              <a:gdLst>
                <a:gd name="connsiteX0" fmla="*/ 125925 w 125924"/>
                <a:gd name="connsiteY0" fmla="*/ 0 h 100099"/>
                <a:gd name="connsiteX1" fmla="*/ 0 w 125924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924" h="100099">
                  <a:moveTo>
                    <a:pt x="125925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13" name="Freeform 112">
              <a:extLst>
                <a:ext uri="{FF2B5EF4-FFF2-40B4-BE49-F238E27FC236}">
                  <a16:creationId xmlns:a16="http://schemas.microsoft.com/office/drawing/2014/main" id="{A46E4858-E903-75AA-DDAD-2E20F39F11AB}"/>
                </a:ext>
              </a:extLst>
            </p:cNvPr>
            <p:cNvSpPr/>
            <p:nvPr/>
          </p:nvSpPr>
          <p:spPr>
            <a:xfrm>
              <a:off x="5200121" y="3464221"/>
              <a:ext cx="125924" cy="100099"/>
            </a:xfrm>
            <a:custGeom>
              <a:avLst/>
              <a:gdLst>
                <a:gd name="connsiteX0" fmla="*/ 125925 w 125924"/>
                <a:gd name="connsiteY0" fmla="*/ 0 h 100099"/>
                <a:gd name="connsiteX1" fmla="*/ 0 w 125924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924" h="100099">
                  <a:moveTo>
                    <a:pt x="125925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14" name="Freeform 113">
              <a:extLst>
                <a:ext uri="{FF2B5EF4-FFF2-40B4-BE49-F238E27FC236}">
                  <a16:creationId xmlns:a16="http://schemas.microsoft.com/office/drawing/2014/main" id="{685D66B4-B2A5-3523-8B36-58B7863E1DC7}"/>
                </a:ext>
              </a:extLst>
            </p:cNvPr>
            <p:cNvSpPr/>
            <p:nvPr/>
          </p:nvSpPr>
          <p:spPr>
            <a:xfrm>
              <a:off x="5200121" y="3212492"/>
              <a:ext cx="125924" cy="100099"/>
            </a:xfrm>
            <a:custGeom>
              <a:avLst/>
              <a:gdLst>
                <a:gd name="connsiteX0" fmla="*/ 125925 w 125924"/>
                <a:gd name="connsiteY0" fmla="*/ 0 h 100099"/>
                <a:gd name="connsiteX1" fmla="*/ 0 w 125924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924" h="100099">
                  <a:moveTo>
                    <a:pt x="125925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15" name="Freeform 114">
              <a:extLst>
                <a:ext uri="{FF2B5EF4-FFF2-40B4-BE49-F238E27FC236}">
                  <a16:creationId xmlns:a16="http://schemas.microsoft.com/office/drawing/2014/main" id="{9850992F-2687-58F2-56EE-D1D8A16F536C}"/>
                </a:ext>
              </a:extLst>
            </p:cNvPr>
            <p:cNvSpPr/>
            <p:nvPr/>
          </p:nvSpPr>
          <p:spPr>
            <a:xfrm>
              <a:off x="5200121" y="3086627"/>
              <a:ext cx="125924" cy="100099"/>
            </a:xfrm>
            <a:custGeom>
              <a:avLst/>
              <a:gdLst>
                <a:gd name="connsiteX0" fmla="*/ 125925 w 125924"/>
                <a:gd name="connsiteY0" fmla="*/ 0 h 100099"/>
                <a:gd name="connsiteX1" fmla="*/ 0 w 125924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924" h="100099">
                  <a:moveTo>
                    <a:pt x="125925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16" name="Freeform 115">
              <a:extLst>
                <a:ext uri="{FF2B5EF4-FFF2-40B4-BE49-F238E27FC236}">
                  <a16:creationId xmlns:a16="http://schemas.microsoft.com/office/drawing/2014/main" id="{A2A38DCC-53B1-C118-AB96-63CDE382FFE0}"/>
                </a:ext>
              </a:extLst>
            </p:cNvPr>
            <p:cNvSpPr/>
            <p:nvPr/>
          </p:nvSpPr>
          <p:spPr>
            <a:xfrm>
              <a:off x="5200121" y="3841884"/>
              <a:ext cx="125924" cy="100099"/>
            </a:xfrm>
            <a:custGeom>
              <a:avLst/>
              <a:gdLst>
                <a:gd name="connsiteX0" fmla="*/ 125925 w 125924"/>
                <a:gd name="connsiteY0" fmla="*/ 0 h 100099"/>
                <a:gd name="connsiteX1" fmla="*/ 0 w 125924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924" h="100099">
                  <a:moveTo>
                    <a:pt x="125925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17" name="Freeform 116">
              <a:extLst>
                <a:ext uri="{FF2B5EF4-FFF2-40B4-BE49-F238E27FC236}">
                  <a16:creationId xmlns:a16="http://schemas.microsoft.com/office/drawing/2014/main" id="{51F0477E-1428-450E-0599-4C579D6BA608}"/>
                </a:ext>
              </a:extLst>
            </p:cNvPr>
            <p:cNvSpPr/>
            <p:nvPr/>
          </p:nvSpPr>
          <p:spPr>
            <a:xfrm>
              <a:off x="4319079" y="4093634"/>
              <a:ext cx="100099" cy="125924"/>
            </a:xfrm>
            <a:custGeom>
              <a:avLst/>
              <a:gdLst>
                <a:gd name="connsiteX0" fmla="*/ 0 w 100099"/>
                <a:gd name="connsiteY0" fmla="*/ 125925 h 125924"/>
                <a:gd name="connsiteX1" fmla="*/ 0 w 100099"/>
                <a:gd name="connsiteY1" fmla="*/ 0 h 12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924">
                  <a:moveTo>
                    <a:pt x="0" y="125925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18" name="Freeform 117">
              <a:extLst>
                <a:ext uri="{FF2B5EF4-FFF2-40B4-BE49-F238E27FC236}">
                  <a16:creationId xmlns:a16="http://schemas.microsoft.com/office/drawing/2014/main" id="{CD27F802-461E-B5E2-6B75-8FBBC0CB05A0}"/>
                </a:ext>
              </a:extLst>
            </p:cNvPr>
            <p:cNvSpPr/>
            <p:nvPr/>
          </p:nvSpPr>
          <p:spPr>
            <a:xfrm>
              <a:off x="4445043" y="4093634"/>
              <a:ext cx="100099" cy="125924"/>
            </a:xfrm>
            <a:custGeom>
              <a:avLst/>
              <a:gdLst>
                <a:gd name="connsiteX0" fmla="*/ 0 w 100099"/>
                <a:gd name="connsiteY0" fmla="*/ 125925 h 125924"/>
                <a:gd name="connsiteX1" fmla="*/ 0 w 100099"/>
                <a:gd name="connsiteY1" fmla="*/ 0 h 12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924">
                  <a:moveTo>
                    <a:pt x="0" y="125925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19" name="Freeform 118">
              <a:extLst>
                <a:ext uri="{FF2B5EF4-FFF2-40B4-BE49-F238E27FC236}">
                  <a16:creationId xmlns:a16="http://schemas.microsoft.com/office/drawing/2014/main" id="{95FE9B87-A765-8CD0-87AE-73FEAB6D10F1}"/>
                </a:ext>
              </a:extLst>
            </p:cNvPr>
            <p:cNvSpPr/>
            <p:nvPr/>
          </p:nvSpPr>
          <p:spPr>
            <a:xfrm>
              <a:off x="4696682" y="4093634"/>
              <a:ext cx="100099" cy="125924"/>
            </a:xfrm>
            <a:custGeom>
              <a:avLst/>
              <a:gdLst>
                <a:gd name="connsiteX0" fmla="*/ 0 w 100099"/>
                <a:gd name="connsiteY0" fmla="*/ 125925 h 125924"/>
                <a:gd name="connsiteX1" fmla="*/ 0 w 100099"/>
                <a:gd name="connsiteY1" fmla="*/ 0 h 12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924">
                  <a:moveTo>
                    <a:pt x="0" y="125925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20" name="Freeform 119">
              <a:extLst>
                <a:ext uri="{FF2B5EF4-FFF2-40B4-BE49-F238E27FC236}">
                  <a16:creationId xmlns:a16="http://schemas.microsoft.com/office/drawing/2014/main" id="{C3CF3ED9-E6CD-E269-FBD1-A12229C330B8}"/>
                </a:ext>
              </a:extLst>
            </p:cNvPr>
            <p:cNvSpPr/>
            <p:nvPr/>
          </p:nvSpPr>
          <p:spPr>
            <a:xfrm>
              <a:off x="4570908" y="4093634"/>
              <a:ext cx="100099" cy="125924"/>
            </a:xfrm>
            <a:custGeom>
              <a:avLst/>
              <a:gdLst>
                <a:gd name="connsiteX0" fmla="*/ 0 w 100099"/>
                <a:gd name="connsiteY0" fmla="*/ 125925 h 125924"/>
                <a:gd name="connsiteX1" fmla="*/ 0 w 100099"/>
                <a:gd name="connsiteY1" fmla="*/ 0 h 12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924">
                  <a:moveTo>
                    <a:pt x="0" y="125925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21" name="Freeform 120">
              <a:extLst>
                <a:ext uri="{FF2B5EF4-FFF2-40B4-BE49-F238E27FC236}">
                  <a16:creationId xmlns:a16="http://schemas.microsoft.com/office/drawing/2014/main" id="{49C216D5-5416-48E0-63FC-767933F8175E}"/>
                </a:ext>
              </a:extLst>
            </p:cNvPr>
            <p:cNvSpPr/>
            <p:nvPr/>
          </p:nvSpPr>
          <p:spPr>
            <a:xfrm>
              <a:off x="4822647" y="4093634"/>
              <a:ext cx="100099" cy="125924"/>
            </a:xfrm>
            <a:custGeom>
              <a:avLst/>
              <a:gdLst>
                <a:gd name="connsiteX0" fmla="*/ 0 w 100099"/>
                <a:gd name="connsiteY0" fmla="*/ 125925 h 125924"/>
                <a:gd name="connsiteX1" fmla="*/ 0 w 100099"/>
                <a:gd name="connsiteY1" fmla="*/ 0 h 12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924">
                  <a:moveTo>
                    <a:pt x="0" y="125925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22" name="Freeform 121">
              <a:extLst>
                <a:ext uri="{FF2B5EF4-FFF2-40B4-BE49-F238E27FC236}">
                  <a16:creationId xmlns:a16="http://schemas.microsoft.com/office/drawing/2014/main" id="{59BD775E-5ADE-2055-740B-BE6A6BBDC474}"/>
                </a:ext>
              </a:extLst>
            </p:cNvPr>
            <p:cNvSpPr/>
            <p:nvPr/>
          </p:nvSpPr>
          <p:spPr>
            <a:xfrm>
              <a:off x="4948472" y="4093634"/>
              <a:ext cx="100099" cy="125924"/>
            </a:xfrm>
            <a:custGeom>
              <a:avLst/>
              <a:gdLst>
                <a:gd name="connsiteX0" fmla="*/ 0 w 100099"/>
                <a:gd name="connsiteY0" fmla="*/ 125925 h 125924"/>
                <a:gd name="connsiteX1" fmla="*/ 0 w 100099"/>
                <a:gd name="connsiteY1" fmla="*/ 0 h 12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924">
                  <a:moveTo>
                    <a:pt x="0" y="125925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23" name="Freeform 122">
              <a:extLst>
                <a:ext uri="{FF2B5EF4-FFF2-40B4-BE49-F238E27FC236}">
                  <a16:creationId xmlns:a16="http://schemas.microsoft.com/office/drawing/2014/main" id="{38223609-12CE-6647-39D1-F8AB569E60F8}"/>
                </a:ext>
              </a:extLst>
            </p:cNvPr>
            <p:cNvSpPr/>
            <p:nvPr/>
          </p:nvSpPr>
          <p:spPr>
            <a:xfrm>
              <a:off x="4193264" y="4093634"/>
              <a:ext cx="100099" cy="125924"/>
            </a:xfrm>
            <a:custGeom>
              <a:avLst/>
              <a:gdLst>
                <a:gd name="connsiteX0" fmla="*/ 0 w 100099"/>
                <a:gd name="connsiteY0" fmla="*/ 125925 h 125924"/>
                <a:gd name="connsiteX1" fmla="*/ 0 w 100099"/>
                <a:gd name="connsiteY1" fmla="*/ 0 h 12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924">
                  <a:moveTo>
                    <a:pt x="0" y="125925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24" name="Freeform 123">
              <a:extLst>
                <a:ext uri="{FF2B5EF4-FFF2-40B4-BE49-F238E27FC236}">
                  <a16:creationId xmlns:a16="http://schemas.microsoft.com/office/drawing/2014/main" id="{718803B0-2EC5-7B43-9E4F-1684D971C97A}"/>
                </a:ext>
              </a:extLst>
            </p:cNvPr>
            <p:cNvSpPr/>
            <p:nvPr/>
          </p:nvSpPr>
          <p:spPr>
            <a:xfrm>
              <a:off x="4319029" y="2709125"/>
              <a:ext cx="100099" cy="125862"/>
            </a:xfrm>
            <a:custGeom>
              <a:avLst/>
              <a:gdLst>
                <a:gd name="connsiteX0" fmla="*/ 0 w 100099"/>
                <a:gd name="connsiteY0" fmla="*/ 125863 h 125862"/>
                <a:gd name="connsiteX1" fmla="*/ 0 w 100099"/>
                <a:gd name="connsiteY1" fmla="*/ 0 h 125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862">
                  <a:moveTo>
                    <a:pt x="0" y="125863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25" name="Freeform 124">
              <a:extLst>
                <a:ext uri="{FF2B5EF4-FFF2-40B4-BE49-F238E27FC236}">
                  <a16:creationId xmlns:a16="http://schemas.microsoft.com/office/drawing/2014/main" id="{45367795-C49D-17AB-52EC-E0750AF9ECCB}"/>
                </a:ext>
              </a:extLst>
            </p:cNvPr>
            <p:cNvSpPr/>
            <p:nvPr/>
          </p:nvSpPr>
          <p:spPr>
            <a:xfrm>
              <a:off x="4444993" y="2709125"/>
              <a:ext cx="100099" cy="125862"/>
            </a:xfrm>
            <a:custGeom>
              <a:avLst/>
              <a:gdLst>
                <a:gd name="connsiteX0" fmla="*/ 0 w 100099"/>
                <a:gd name="connsiteY0" fmla="*/ 125863 h 125862"/>
                <a:gd name="connsiteX1" fmla="*/ 0 w 100099"/>
                <a:gd name="connsiteY1" fmla="*/ 0 h 125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862">
                  <a:moveTo>
                    <a:pt x="0" y="125863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26" name="Freeform 125">
              <a:extLst>
                <a:ext uri="{FF2B5EF4-FFF2-40B4-BE49-F238E27FC236}">
                  <a16:creationId xmlns:a16="http://schemas.microsoft.com/office/drawing/2014/main" id="{6ECA7854-8F9B-A3E6-2696-D4473A7D1E96}"/>
                </a:ext>
              </a:extLst>
            </p:cNvPr>
            <p:cNvSpPr/>
            <p:nvPr/>
          </p:nvSpPr>
          <p:spPr>
            <a:xfrm>
              <a:off x="4696622" y="2709125"/>
              <a:ext cx="100099" cy="125862"/>
            </a:xfrm>
            <a:custGeom>
              <a:avLst/>
              <a:gdLst>
                <a:gd name="connsiteX0" fmla="*/ 0 w 100099"/>
                <a:gd name="connsiteY0" fmla="*/ 125863 h 125862"/>
                <a:gd name="connsiteX1" fmla="*/ 0 w 100099"/>
                <a:gd name="connsiteY1" fmla="*/ 0 h 125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862">
                  <a:moveTo>
                    <a:pt x="0" y="125863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27" name="Freeform 126">
              <a:extLst>
                <a:ext uri="{FF2B5EF4-FFF2-40B4-BE49-F238E27FC236}">
                  <a16:creationId xmlns:a16="http://schemas.microsoft.com/office/drawing/2014/main" id="{21DB8721-9753-5A8C-1C49-DDF6AD49E3CB}"/>
                </a:ext>
              </a:extLst>
            </p:cNvPr>
            <p:cNvSpPr/>
            <p:nvPr/>
          </p:nvSpPr>
          <p:spPr>
            <a:xfrm>
              <a:off x="4570858" y="2709125"/>
              <a:ext cx="100099" cy="125862"/>
            </a:xfrm>
            <a:custGeom>
              <a:avLst/>
              <a:gdLst>
                <a:gd name="connsiteX0" fmla="*/ 0 w 100099"/>
                <a:gd name="connsiteY0" fmla="*/ 125863 h 125862"/>
                <a:gd name="connsiteX1" fmla="*/ 0 w 100099"/>
                <a:gd name="connsiteY1" fmla="*/ 0 h 125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862">
                  <a:moveTo>
                    <a:pt x="0" y="125863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28" name="Freeform 127">
              <a:extLst>
                <a:ext uri="{FF2B5EF4-FFF2-40B4-BE49-F238E27FC236}">
                  <a16:creationId xmlns:a16="http://schemas.microsoft.com/office/drawing/2014/main" id="{9C717A88-6FD5-024D-E044-B251E454269D}"/>
                </a:ext>
              </a:extLst>
            </p:cNvPr>
            <p:cNvSpPr/>
            <p:nvPr/>
          </p:nvSpPr>
          <p:spPr>
            <a:xfrm>
              <a:off x="4822647" y="2709125"/>
              <a:ext cx="100099" cy="125862"/>
            </a:xfrm>
            <a:custGeom>
              <a:avLst/>
              <a:gdLst>
                <a:gd name="connsiteX0" fmla="*/ 0 w 100099"/>
                <a:gd name="connsiteY0" fmla="*/ 125863 h 125862"/>
                <a:gd name="connsiteX1" fmla="*/ 0 w 100099"/>
                <a:gd name="connsiteY1" fmla="*/ 0 h 125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862">
                  <a:moveTo>
                    <a:pt x="0" y="125863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29" name="Freeform 128">
              <a:extLst>
                <a:ext uri="{FF2B5EF4-FFF2-40B4-BE49-F238E27FC236}">
                  <a16:creationId xmlns:a16="http://schemas.microsoft.com/office/drawing/2014/main" id="{11B97D89-47F4-C6D8-2EB9-023ACBE60BA8}"/>
                </a:ext>
              </a:extLst>
            </p:cNvPr>
            <p:cNvSpPr/>
            <p:nvPr/>
          </p:nvSpPr>
          <p:spPr>
            <a:xfrm>
              <a:off x="4948472" y="2709125"/>
              <a:ext cx="100099" cy="125862"/>
            </a:xfrm>
            <a:custGeom>
              <a:avLst/>
              <a:gdLst>
                <a:gd name="connsiteX0" fmla="*/ 0 w 100099"/>
                <a:gd name="connsiteY0" fmla="*/ 125863 h 125862"/>
                <a:gd name="connsiteX1" fmla="*/ 0 w 100099"/>
                <a:gd name="connsiteY1" fmla="*/ 0 h 125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862">
                  <a:moveTo>
                    <a:pt x="0" y="125863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30" name="Freeform 129">
              <a:extLst>
                <a:ext uri="{FF2B5EF4-FFF2-40B4-BE49-F238E27FC236}">
                  <a16:creationId xmlns:a16="http://schemas.microsoft.com/office/drawing/2014/main" id="{5FC23C35-3BCB-FF5D-5371-3BAE65B252AE}"/>
                </a:ext>
              </a:extLst>
            </p:cNvPr>
            <p:cNvSpPr/>
            <p:nvPr/>
          </p:nvSpPr>
          <p:spPr>
            <a:xfrm>
              <a:off x="4193214" y="2709125"/>
              <a:ext cx="100099" cy="125862"/>
            </a:xfrm>
            <a:custGeom>
              <a:avLst/>
              <a:gdLst>
                <a:gd name="connsiteX0" fmla="*/ 0 w 100099"/>
                <a:gd name="connsiteY0" fmla="*/ 125863 h 125862"/>
                <a:gd name="connsiteX1" fmla="*/ 0 w 100099"/>
                <a:gd name="connsiteY1" fmla="*/ 0 h 125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862">
                  <a:moveTo>
                    <a:pt x="0" y="125863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</p:grp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A7A2A8DE-CE66-0586-FAE1-A103C8A7347E}"/>
              </a:ext>
            </a:extLst>
          </p:cNvPr>
          <p:cNvCxnSpPr>
            <a:cxnSpLocks/>
          </p:cNvCxnSpPr>
          <p:nvPr/>
        </p:nvCxnSpPr>
        <p:spPr>
          <a:xfrm>
            <a:off x="5399111" y="3924851"/>
            <a:ext cx="1367449" cy="0"/>
          </a:xfrm>
          <a:prstGeom prst="straightConnector1">
            <a:avLst/>
          </a:prstGeom>
          <a:ln w="63500">
            <a:solidFill>
              <a:srgbClr val="004A8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BDC832AA-C619-CC4D-E163-505B5A6698DD}"/>
              </a:ext>
            </a:extLst>
          </p:cNvPr>
          <p:cNvCxnSpPr>
            <a:cxnSpLocks/>
          </p:cNvCxnSpPr>
          <p:nvPr/>
        </p:nvCxnSpPr>
        <p:spPr>
          <a:xfrm>
            <a:off x="5399110" y="5556010"/>
            <a:ext cx="1367449" cy="0"/>
          </a:xfrm>
          <a:prstGeom prst="straightConnector1">
            <a:avLst/>
          </a:prstGeom>
          <a:ln w="63500">
            <a:solidFill>
              <a:srgbClr val="004A8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Rectangle 149">
            <a:extLst>
              <a:ext uri="{FF2B5EF4-FFF2-40B4-BE49-F238E27FC236}">
                <a16:creationId xmlns:a16="http://schemas.microsoft.com/office/drawing/2014/main" id="{10E2C347-EC6D-3C46-9DFA-753F5420A6C2}"/>
              </a:ext>
            </a:extLst>
          </p:cNvPr>
          <p:cNvSpPr/>
          <p:nvPr/>
        </p:nvSpPr>
        <p:spPr>
          <a:xfrm>
            <a:off x="6885843" y="3721502"/>
            <a:ext cx="1955410" cy="358026"/>
          </a:xfrm>
          <a:prstGeom prst="rect">
            <a:avLst/>
          </a:prstGeom>
          <a:solidFill>
            <a:srgbClr val="B7DDC7"/>
          </a:solidFill>
          <a:ln w="19050">
            <a:solidFill>
              <a:srgbClr val="0092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2E5D3F"/>
                </a:solidFill>
                <a:latin typeface="Cambria" panose="02040503050406030204" pitchFamily="18" charset="0"/>
                <a:ea typeface="Cambria" panose="02040503050406030204" pitchFamily="18" charset="0"/>
                <a:cs typeface="Cascadia Mono" panose="020B0609020000020004" pitchFamily="49" charset="0"/>
              </a:rPr>
              <a:t>0 1 1 0 …</a:t>
            </a: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5311063B-D9E2-680A-A5D2-740ED9319B59}"/>
              </a:ext>
            </a:extLst>
          </p:cNvPr>
          <p:cNvSpPr/>
          <p:nvPr/>
        </p:nvSpPr>
        <p:spPr>
          <a:xfrm>
            <a:off x="6885841" y="5364786"/>
            <a:ext cx="1955410" cy="358026"/>
          </a:xfrm>
          <a:prstGeom prst="rect">
            <a:avLst/>
          </a:prstGeom>
          <a:solidFill>
            <a:srgbClr val="C5D7FD"/>
          </a:solidFill>
          <a:ln w="19050">
            <a:solidFill>
              <a:srgbClr val="004A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3E4F8F"/>
                </a:solidFill>
                <a:latin typeface="Cambria" panose="02040503050406030204" pitchFamily="18" charset="0"/>
                <a:ea typeface="Cambria" panose="02040503050406030204" pitchFamily="18" charset="0"/>
                <a:cs typeface="Cascadia Mono" panose="020B0609020000020004" pitchFamily="49" charset="0"/>
              </a:rPr>
              <a:t>1 0 1 0 …</a:t>
            </a:r>
          </a:p>
        </p:txBody>
      </p: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F62A25F2-2FE7-F031-2F40-296B22935304}"/>
              </a:ext>
            </a:extLst>
          </p:cNvPr>
          <p:cNvCxnSpPr>
            <a:cxnSpLocks/>
          </p:cNvCxnSpPr>
          <p:nvPr/>
        </p:nvCxnSpPr>
        <p:spPr>
          <a:xfrm flipV="1">
            <a:off x="2101191" y="3861971"/>
            <a:ext cx="1655363" cy="936832"/>
          </a:xfrm>
          <a:prstGeom prst="straightConnector1">
            <a:avLst/>
          </a:prstGeom>
          <a:ln w="63500">
            <a:solidFill>
              <a:srgbClr val="004A8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B9947AB8-01C8-77F3-D1D7-49B1B8F32A97}"/>
              </a:ext>
            </a:extLst>
          </p:cNvPr>
          <p:cNvCxnSpPr>
            <a:cxnSpLocks/>
          </p:cNvCxnSpPr>
          <p:nvPr/>
        </p:nvCxnSpPr>
        <p:spPr>
          <a:xfrm>
            <a:off x="2100406" y="4594100"/>
            <a:ext cx="1649119" cy="937574"/>
          </a:xfrm>
          <a:prstGeom prst="straightConnector1">
            <a:avLst/>
          </a:prstGeom>
          <a:ln w="63500">
            <a:solidFill>
              <a:srgbClr val="004A8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Rectangle 130">
            <a:extLst>
              <a:ext uri="{FF2B5EF4-FFF2-40B4-BE49-F238E27FC236}">
                <a16:creationId xmlns:a16="http://schemas.microsoft.com/office/drawing/2014/main" id="{39B55F00-22DC-0D7E-DC6B-20543BA09017}"/>
              </a:ext>
            </a:extLst>
          </p:cNvPr>
          <p:cNvSpPr/>
          <p:nvPr/>
        </p:nvSpPr>
        <p:spPr>
          <a:xfrm>
            <a:off x="216591" y="4354487"/>
            <a:ext cx="2098141" cy="604912"/>
          </a:xfrm>
          <a:prstGeom prst="rect">
            <a:avLst/>
          </a:prstGeom>
          <a:solidFill>
            <a:srgbClr val="C5D7FD"/>
          </a:solidFill>
          <a:ln w="19050">
            <a:solidFill>
              <a:srgbClr val="004A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3E4F8F"/>
                </a:solidFill>
                <a:latin typeface="Cambria" panose="02040503050406030204" pitchFamily="18" charset="0"/>
                <a:ea typeface="Cambria" panose="02040503050406030204" pitchFamily="18" charset="0"/>
                <a:cs typeface="Cascadia Mono" panose="020B0609020000020004" pitchFamily="49" charset="0"/>
              </a:rPr>
              <a:t>Input X</a:t>
            </a:r>
          </a:p>
        </p:txBody>
      </p:sp>
      <p:sp>
        <p:nvSpPr>
          <p:cNvPr id="160" name="Freeform 159">
            <a:extLst>
              <a:ext uri="{FF2B5EF4-FFF2-40B4-BE49-F238E27FC236}">
                <a16:creationId xmlns:a16="http://schemas.microsoft.com/office/drawing/2014/main" id="{2C982412-E018-4985-1544-10C87F9C98A0}"/>
              </a:ext>
            </a:extLst>
          </p:cNvPr>
          <p:cNvSpPr/>
          <p:nvPr/>
        </p:nvSpPr>
        <p:spPr>
          <a:xfrm>
            <a:off x="4086421" y="5078778"/>
            <a:ext cx="954691" cy="954691"/>
          </a:xfrm>
          <a:custGeom>
            <a:avLst/>
            <a:gdLst>
              <a:gd name="connsiteX0" fmla="*/ 125865 w 755197"/>
              <a:gd name="connsiteY0" fmla="*/ 0 h 755197"/>
              <a:gd name="connsiteX1" fmla="*/ 629333 w 755197"/>
              <a:gd name="connsiteY1" fmla="*/ 0 h 755197"/>
              <a:gd name="connsiteX2" fmla="*/ 755197 w 755197"/>
              <a:gd name="connsiteY2" fmla="*/ 125865 h 755197"/>
              <a:gd name="connsiteX3" fmla="*/ 755197 w 755197"/>
              <a:gd name="connsiteY3" fmla="*/ 629333 h 755197"/>
              <a:gd name="connsiteX4" fmla="*/ 629333 w 755197"/>
              <a:gd name="connsiteY4" fmla="*/ 755197 h 755197"/>
              <a:gd name="connsiteX5" fmla="*/ 125865 w 755197"/>
              <a:gd name="connsiteY5" fmla="*/ 755197 h 755197"/>
              <a:gd name="connsiteX6" fmla="*/ 0 w 755197"/>
              <a:gd name="connsiteY6" fmla="*/ 629333 h 755197"/>
              <a:gd name="connsiteX7" fmla="*/ 0 w 755197"/>
              <a:gd name="connsiteY7" fmla="*/ 125865 h 755197"/>
              <a:gd name="connsiteX8" fmla="*/ 125865 w 755197"/>
              <a:gd name="connsiteY8" fmla="*/ 0 h 75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5197" h="755197">
                <a:moveTo>
                  <a:pt x="125865" y="0"/>
                </a:moveTo>
                <a:lnTo>
                  <a:pt x="629333" y="0"/>
                </a:lnTo>
                <a:cubicBezTo>
                  <a:pt x="698661" y="0"/>
                  <a:pt x="755197" y="56539"/>
                  <a:pt x="755197" y="125865"/>
                </a:cubicBezTo>
                <a:lnTo>
                  <a:pt x="755197" y="629333"/>
                </a:lnTo>
                <a:cubicBezTo>
                  <a:pt x="755197" y="698661"/>
                  <a:pt x="698661" y="755197"/>
                  <a:pt x="629333" y="755197"/>
                </a:cubicBezTo>
                <a:lnTo>
                  <a:pt x="125865" y="755197"/>
                </a:lnTo>
                <a:cubicBezTo>
                  <a:pt x="56537" y="755197"/>
                  <a:pt x="0" y="698661"/>
                  <a:pt x="0" y="629333"/>
                </a:cubicBezTo>
                <a:lnTo>
                  <a:pt x="0" y="125865"/>
                </a:lnTo>
                <a:cubicBezTo>
                  <a:pt x="0" y="56537"/>
                  <a:pt x="56539" y="0"/>
                  <a:pt x="125865" y="0"/>
                </a:cubicBezTo>
                <a:close/>
              </a:path>
            </a:pathLst>
          </a:custGeom>
          <a:solidFill>
            <a:srgbClr val="B6DDC7"/>
          </a:solidFill>
          <a:ln w="88728" cap="flat">
            <a:solidFill>
              <a:srgbClr val="7A2E3B"/>
            </a:solidFill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b="1" dirty="0">
                <a:solidFill>
                  <a:srgbClr val="7A2E3B"/>
                </a:solidFill>
                <a:latin typeface="Cambria" panose="02040503050406030204" pitchFamily="18" charset="0"/>
              </a:rPr>
              <a:t>Device B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E65C23-F21C-D408-AB84-B84669E544FA}"/>
              </a:ext>
            </a:extLst>
          </p:cNvPr>
          <p:cNvSpPr txBox="1"/>
          <p:nvPr/>
        </p:nvSpPr>
        <p:spPr>
          <a:xfrm>
            <a:off x="-1552082" y="4974706"/>
            <a:ext cx="56354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3E4F8F"/>
                </a:solidFill>
                <a:latin typeface="Cambria" panose="02040503050406030204" pitchFamily="18" charset="0"/>
                <a:ea typeface="Cambria" panose="02040503050406030204" pitchFamily="18" charset="0"/>
                <a:cs typeface="Cascadia Mono" panose="020B0609020000020004" pitchFamily="49" charset="0"/>
              </a:rPr>
              <a:t>(Challenge)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B48FE9-11B5-1AE9-8F83-375541431746}"/>
              </a:ext>
            </a:extLst>
          </p:cNvPr>
          <p:cNvSpPr txBox="1"/>
          <p:nvPr/>
        </p:nvSpPr>
        <p:spPr>
          <a:xfrm>
            <a:off x="5024973" y="4079635"/>
            <a:ext cx="56354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2E5D3F"/>
                </a:solidFill>
                <a:latin typeface="Cambria" panose="02040503050406030204" pitchFamily="18" charset="0"/>
                <a:ea typeface="Cambria" panose="02040503050406030204" pitchFamily="18" charset="0"/>
                <a:cs typeface="Cascadia Mono" panose="020B0609020000020004" pitchFamily="49" charset="0"/>
              </a:rPr>
              <a:t>(Response A)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948D0A-65FA-0F2F-0CAF-27E02EEC5633}"/>
              </a:ext>
            </a:extLst>
          </p:cNvPr>
          <p:cNvSpPr/>
          <p:nvPr/>
        </p:nvSpPr>
        <p:spPr>
          <a:xfrm>
            <a:off x="6885841" y="5364786"/>
            <a:ext cx="1955410" cy="358026"/>
          </a:xfrm>
          <a:prstGeom prst="rect">
            <a:avLst/>
          </a:prstGeom>
          <a:solidFill>
            <a:srgbClr val="FAD3E4"/>
          </a:solidFill>
          <a:ln w="19050">
            <a:solidFill>
              <a:srgbClr val="7A2E3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7A2E3B"/>
                </a:solidFill>
                <a:latin typeface="Cambria" panose="02040503050406030204" pitchFamily="18" charset="0"/>
                <a:ea typeface="Cambria" panose="02040503050406030204" pitchFamily="18" charset="0"/>
                <a:cs typeface="Cascadia Mono" panose="020B0609020000020004" pitchFamily="49" charset="0"/>
              </a:rPr>
              <a:t>0 0 1 0 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872143-B982-EEAD-1C1C-DDE87F5E7F96}"/>
              </a:ext>
            </a:extLst>
          </p:cNvPr>
          <p:cNvSpPr txBox="1"/>
          <p:nvPr/>
        </p:nvSpPr>
        <p:spPr>
          <a:xfrm>
            <a:off x="5045803" y="5691162"/>
            <a:ext cx="56354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7A2E3B"/>
                </a:solidFill>
                <a:latin typeface="Cambria" panose="02040503050406030204" pitchFamily="18" charset="0"/>
                <a:ea typeface="Cambria" panose="02040503050406030204" pitchFamily="18" charset="0"/>
                <a:cs typeface="Cascadia Mono" panose="020B0609020000020004" pitchFamily="49" charset="0"/>
              </a:rPr>
              <a:t>(Response B)</a:t>
            </a:r>
          </a:p>
        </p:txBody>
      </p:sp>
    </p:spTree>
    <p:extLst>
      <p:ext uri="{BB962C8B-B14F-4D97-AF65-F5344CB8AC3E}">
        <p14:creationId xmlns:p14="http://schemas.microsoft.com/office/powerpoint/2010/main" val="1405742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 animBg="1"/>
      <p:bldP spid="150" grpId="1" animBg="1"/>
      <p:bldP spid="151" grpId="0" animBg="1"/>
      <p:bldP spid="6" grpId="0"/>
      <p:bldP spid="7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CFFE7-7399-57E8-176F-DD8CB839B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Physical Unclonable Functions (PUFs)</a:t>
            </a:r>
            <a:endParaRPr lang="en-US" sz="4000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D2BD916-35F9-5A6F-5AF7-D079893716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08050"/>
            <a:ext cx="9143999" cy="5447666"/>
          </a:xfrm>
        </p:spPr>
        <p:txBody>
          <a:bodyPr/>
          <a:lstStyle/>
          <a:p>
            <a:pPr marL="0" indent="0">
              <a:buNone/>
            </a:pPr>
            <a:r>
              <a:rPr lang="en-US" sz="2500" dirty="0"/>
              <a:t>These properties make PUFs suitable for many applications:</a:t>
            </a:r>
          </a:p>
          <a:p>
            <a:pPr marL="0" indent="0">
              <a:buNone/>
            </a:pPr>
            <a:endParaRPr lang="en-US" sz="2500" b="1" dirty="0">
              <a:solidFill>
                <a:srgbClr val="3E4F8F"/>
              </a:solidFill>
            </a:endParaRPr>
          </a:p>
          <a:p>
            <a:r>
              <a:rPr lang="en-US" sz="2500" b="1" dirty="0">
                <a:solidFill>
                  <a:srgbClr val="3E4F8F"/>
                </a:solidFill>
              </a:rPr>
              <a:t>Device Authentication</a:t>
            </a:r>
          </a:p>
        </p:txBody>
      </p:sp>
      <p:grpSp>
        <p:nvGrpSpPr>
          <p:cNvPr id="4" name="Graphic 4">
            <a:extLst>
              <a:ext uri="{FF2B5EF4-FFF2-40B4-BE49-F238E27FC236}">
                <a16:creationId xmlns:a16="http://schemas.microsoft.com/office/drawing/2014/main" id="{00E06E2A-9D2A-2C26-5816-7957E2E0F727}"/>
              </a:ext>
            </a:extLst>
          </p:cNvPr>
          <p:cNvGrpSpPr/>
          <p:nvPr/>
        </p:nvGrpSpPr>
        <p:grpSpPr>
          <a:xfrm>
            <a:off x="702473" y="3821189"/>
            <a:ext cx="2098132" cy="2098132"/>
            <a:chOff x="3815612" y="2709125"/>
            <a:chExt cx="1510433" cy="1510433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7C358098-D394-2DE9-1B42-2A4CD08D6FB1}"/>
                </a:ext>
              </a:extLst>
            </p:cNvPr>
            <p:cNvSpPr/>
            <p:nvPr/>
          </p:nvSpPr>
          <p:spPr>
            <a:xfrm>
              <a:off x="3941485" y="2834988"/>
              <a:ext cx="1258655" cy="1258655"/>
            </a:xfrm>
            <a:custGeom>
              <a:avLst/>
              <a:gdLst>
                <a:gd name="connsiteX0" fmla="*/ 251729 w 1258655"/>
                <a:gd name="connsiteY0" fmla="*/ 0 h 1258655"/>
                <a:gd name="connsiteX1" fmla="*/ 1006927 w 1258655"/>
                <a:gd name="connsiteY1" fmla="*/ 0 h 1258655"/>
                <a:gd name="connsiteX2" fmla="*/ 1258656 w 1258655"/>
                <a:gd name="connsiteY2" fmla="*/ 251729 h 1258655"/>
                <a:gd name="connsiteX3" fmla="*/ 1258656 w 1258655"/>
                <a:gd name="connsiteY3" fmla="*/ 1006927 h 1258655"/>
                <a:gd name="connsiteX4" fmla="*/ 1006927 w 1258655"/>
                <a:gd name="connsiteY4" fmla="*/ 1258656 h 1258655"/>
                <a:gd name="connsiteX5" fmla="*/ 251729 w 1258655"/>
                <a:gd name="connsiteY5" fmla="*/ 1258656 h 1258655"/>
                <a:gd name="connsiteX6" fmla="*/ 0 w 1258655"/>
                <a:gd name="connsiteY6" fmla="*/ 1006927 h 1258655"/>
                <a:gd name="connsiteX7" fmla="*/ 0 w 1258655"/>
                <a:gd name="connsiteY7" fmla="*/ 251729 h 1258655"/>
                <a:gd name="connsiteX8" fmla="*/ 251729 w 1258655"/>
                <a:gd name="connsiteY8" fmla="*/ 0 h 125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8655" h="1258655">
                  <a:moveTo>
                    <a:pt x="251729" y="0"/>
                  </a:moveTo>
                  <a:lnTo>
                    <a:pt x="1006927" y="0"/>
                  </a:lnTo>
                  <a:cubicBezTo>
                    <a:pt x="1145584" y="0"/>
                    <a:pt x="1258656" y="113082"/>
                    <a:pt x="1258656" y="251729"/>
                  </a:cubicBezTo>
                  <a:lnTo>
                    <a:pt x="1258656" y="1006927"/>
                  </a:lnTo>
                  <a:cubicBezTo>
                    <a:pt x="1258656" y="1145584"/>
                    <a:pt x="1145574" y="1258656"/>
                    <a:pt x="1006927" y="1258656"/>
                  </a:cubicBezTo>
                  <a:lnTo>
                    <a:pt x="251729" y="1258656"/>
                  </a:lnTo>
                  <a:cubicBezTo>
                    <a:pt x="113072" y="1258656"/>
                    <a:pt x="0" y="1145574"/>
                    <a:pt x="0" y="1006927"/>
                  </a:cubicBezTo>
                  <a:lnTo>
                    <a:pt x="0" y="251729"/>
                  </a:lnTo>
                  <a:cubicBezTo>
                    <a:pt x="0" y="113072"/>
                    <a:pt x="113082" y="0"/>
                    <a:pt x="251729" y="0"/>
                  </a:cubicBezTo>
                  <a:close/>
                </a:path>
              </a:pathLst>
            </a:custGeom>
            <a:solidFill>
              <a:srgbClr val="4D4948"/>
            </a:solidFill>
            <a:ln w="22177" cap="flat">
              <a:solidFill>
                <a:srgbClr val="4D494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B3807915-8446-9878-2820-F1A2263E1629}"/>
                </a:ext>
              </a:extLst>
            </p:cNvPr>
            <p:cNvSpPr/>
            <p:nvPr/>
          </p:nvSpPr>
          <p:spPr>
            <a:xfrm>
              <a:off x="4060268" y="2960241"/>
              <a:ext cx="1006895" cy="1006895"/>
            </a:xfrm>
            <a:custGeom>
              <a:avLst/>
              <a:gdLst>
                <a:gd name="connsiteX0" fmla="*/ 125865 w 755197"/>
                <a:gd name="connsiteY0" fmla="*/ 0 h 755197"/>
                <a:gd name="connsiteX1" fmla="*/ 629333 w 755197"/>
                <a:gd name="connsiteY1" fmla="*/ 0 h 755197"/>
                <a:gd name="connsiteX2" fmla="*/ 755197 w 755197"/>
                <a:gd name="connsiteY2" fmla="*/ 125865 h 755197"/>
                <a:gd name="connsiteX3" fmla="*/ 755197 w 755197"/>
                <a:gd name="connsiteY3" fmla="*/ 629333 h 755197"/>
                <a:gd name="connsiteX4" fmla="*/ 629333 w 755197"/>
                <a:gd name="connsiteY4" fmla="*/ 755197 h 755197"/>
                <a:gd name="connsiteX5" fmla="*/ 125865 w 755197"/>
                <a:gd name="connsiteY5" fmla="*/ 755197 h 755197"/>
                <a:gd name="connsiteX6" fmla="*/ 0 w 755197"/>
                <a:gd name="connsiteY6" fmla="*/ 629333 h 755197"/>
                <a:gd name="connsiteX7" fmla="*/ 0 w 755197"/>
                <a:gd name="connsiteY7" fmla="*/ 125865 h 755197"/>
                <a:gd name="connsiteX8" fmla="*/ 125865 w 755197"/>
                <a:gd name="connsiteY8" fmla="*/ 0 h 755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5197" h="755197">
                  <a:moveTo>
                    <a:pt x="125865" y="0"/>
                  </a:moveTo>
                  <a:lnTo>
                    <a:pt x="629333" y="0"/>
                  </a:lnTo>
                  <a:cubicBezTo>
                    <a:pt x="698661" y="0"/>
                    <a:pt x="755197" y="56539"/>
                    <a:pt x="755197" y="125865"/>
                  </a:cubicBezTo>
                  <a:lnTo>
                    <a:pt x="755197" y="629333"/>
                  </a:lnTo>
                  <a:cubicBezTo>
                    <a:pt x="755197" y="698661"/>
                    <a:pt x="698661" y="755197"/>
                    <a:pt x="629333" y="755197"/>
                  </a:cubicBezTo>
                  <a:lnTo>
                    <a:pt x="125865" y="755197"/>
                  </a:lnTo>
                  <a:cubicBezTo>
                    <a:pt x="56537" y="755197"/>
                    <a:pt x="0" y="698661"/>
                    <a:pt x="0" y="629333"/>
                  </a:cubicBezTo>
                  <a:lnTo>
                    <a:pt x="0" y="125865"/>
                  </a:lnTo>
                  <a:cubicBezTo>
                    <a:pt x="0" y="56537"/>
                    <a:pt x="56539" y="0"/>
                    <a:pt x="125865" y="0"/>
                  </a:cubicBezTo>
                  <a:close/>
                </a:path>
              </a:pathLst>
            </a:custGeom>
            <a:solidFill>
              <a:srgbClr val="B6DDC7"/>
            </a:solidFill>
            <a:ln w="88728" cap="flat">
              <a:solidFill>
                <a:srgbClr val="00923F"/>
              </a:solidFill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rgbClr val="15803D"/>
                  </a:solidFill>
                  <a:latin typeface="Cambria" panose="02040503050406030204" pitchFamily="18" charset="0"/>
                </a:rPr>
                <a:t>Device ?</a:t>
              </a: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ADB7CB1A-3C82-FE12-12B5-C19089D7F689}"/>
                </a:ext>
              </a:extLst>
            </p:cNvPr>
            <p:cNvSpPr/>
            <p:nvPr/>
          </p:nvSpPr>
          <p:spPr>
            <a:xfrm>
              <a:off x="3815612" y="3716060"/>
              <a:ext cx="125862" cy="100099"/>
            </a:xfrm>
            <a:custGeom>
              <a:avLst/>
              <a:gdLst>
                <a:gd name="connsiteX0" fmla="*/ 125863 w 125862"/>
                <a:gd name="connsiteY0" fmla="*/ 0 h 100099"/>
                <a:gd name="connsiteX1" fmla="*/ 0 w 125862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862" h="100099">
                  <a:moveTo>
                    <a:pt x="125863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5E4CA156-3206-3455-2DE7-048951DED029}"/>
                </a:ext>
              </a:extLst>
            </p:cNvPr>
            <p:cNvSpPr/>
            <p:nvPr/>
          </p:nvSpPr>
          <p:spPr>
            <a:xfrm>
              <a:off x="3815612" y="3590095"/>
              <a:ext cx="125862" cy="100099"/>
            </a:xfrm>
            <a:custGeom>
              <a:avLst/>
              <a:gdLst>
                <a:gd name="connsiteX0" fmla="*/ 125863 w 125862"/>
                <a:gd name="connsiteY0" fmla="*/ 0 h 100099"/>
                <a:gd name="connsiteX1" fmla="*/ 0 w 125862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862" h="100099">
                  <a:moveTo>
                    <a:pt x="125863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AF65C57C-F5EA-3068-4E58-7556EB46A0A8}"/>
                </a:ext>
              </a:extLst>
            </p:cNvPr>
            <p:cNvSpPr/>
            <p:nvPr/>
          </p:nvSpPr>
          <p:spPr>
            <a:xfrm>
              <a:off x="3815612" y="3338456"/>
              <a:ext cx="125862" cy="100099"/>
            </a:xfrm>
            <a:custGeom>
              <a:avLst/>
              <a:gdLst>
                <a:gd name="connsiteX0" fmla="*/ 125863 w 125862"/>
                <a:gd name="connsiteY0" fmla="*/ 0 h 100099"/>
                <a:gd name="connsiteX1" fmla="*/ 0 w 125862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862" h="100099">
                  <a:moveTo>
                    <a:pt x="125863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A196A047-9430-7379-F1F5-CFA93A34E111}"/>
                </a:ext>
              </a:extLst>
            </p:cNvPr>
            <p:cNvSpPr/>
            <p:nvPr/>
          </p:nvSpPr>
          <p:spPr>
            <a:xfrm>
              <a:off x="3815612" y="3464221"/>
              <a:ext cx="125862" cy="100099"/>
            </a:xfrm>
            <a:custGeom>
              <a:avLst/>
              <a:gdLst>
                <a:gd name="connsiteX0" fmla="*/ 125863 w 125862"/>
                <a:gd name="connsiteY0" fmla="*/ 0 h 100099"/>
                <a:gd name="connsiteX1" fmla="*/ 0 w 125862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862" h="100099">
                  <a:moveTo>
                    <a:pt x="125863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F194C492-4202-A577-BF49-174D6398B741}"/>
                </a:ext>
              </a:extLst>
            </p:cNvPr>
            <p:cNvSpPr/>
            <p:nvPr/>
          </p:nvSpPr>
          <p:spPr>
            <a:xfrm>
              <a:off x="3815612" y="3212492"/>
              <a:ext cx="125862" cy="100099"/>
            </a:xfrm>
            <a:custGeom>
              <a:avLst/>
              <a:gdLst>
                <a:gd name="connsiteX0" fmla="*/ 125863 w 125862"/>
                <a:gd name="connsiteY0" fmla="*/ 0 h 100099"/>
                <a:gd name="connsiteX1" fmla="*/ 0 w 125862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862" h="100099">
                  <a:moveTo>
                    <a:pt x="125863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0FD8B548-D3B6-839C-6D9B-639E806D07DF}"/>
                </a:ext>
              </a:extLst>
            </p:cNvPr>
            <p:cNvSpPr/>
            <p:nvPr/>
          </p:nvSpPr>
          <p:spPr>
            <a:xfrm>
              <a:off x="3815612" y="3086627"/>
              <a:ext cx="125862" cy="100099"/>
            </a:xfrm>
            <a:custGeom>
              <a:avLst/>
              <a:gdLst>
                <a:gd name="connsiteX0" fmla="*/ 125863 w 125862"/>
                <a:gd name="connsiteY0" fmla="*/ 0 h 100099"/>
                <a:gd name="connsiteX1" fmla="*/ 0 w 125862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862" h="100099">
                  <a:moveTo>
                    <a:pt x="125863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DC4B0276-925E-3AF2-F2DC-E9F6B0B88069}"/>
                </a:ext>
              </a:extLst>
            </p:cNvPr>
            <p:cNvSpPr/>
            <p:nvPr/>
          </p:nvSpPr>
          <p:spPr>
            <a:xfrm>
              <a:off x="3815612" y="3841884"/>
              <a:ext cx="125862" cy="100099"/>
            </a:xfrm>
            <a:custGeom>
              <a:avLst/>
              <a:gdLst>
                <a:gd name="connsiteX0" fmla="*/ 125863 w 125862"/>
                <a:gd name="connsiteY0" fmla="*/ 0 h 100099"/>
                <a:gd name="connsiteX1" fmla="*/ 0 w 125862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862" h="100099">
                  <a:moveTo>
                    <a:pt x="125863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167F221E-5BCB-DDC0-7794-DD89E7644259}"/>
                </a:ext>
              </a:extLst>
            </p:cNvPr>
            <p:cNvSpPr/>
            <p:nvPr/>
          </p:nvSpPr>
          <p:spPr>
            <a:xfrm>
              <a:off x="5200121" y="3716060"/>
              <a:ext cx="125924" cy="100099"/>
            </a:xfrm>
            <a:custGeom>
              <a:avLst/>
              <a:gdLst>
                <a:gd name="connsiteX0" fmla="*/ 125925 w 125924"/>
                <a:gd name="connsiteY0" fmla="*/ 0 h 100099"/>
                <a:gd name="connsiteX1" fmla="*/ 0 w 125924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924" h="100099">
                  <a:moveTo>
                    <a:pt x="125925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2C9659DF-C4F1-902B-8F2B-991C2E2629A0}"/>
                </a:ext>
              </a:extLst>
            </p:cNvPr>
            <p:cNvSpPr/>
            <p:nvPr/>
          </p:nvSpPr>
          <p:spPr>
            <a:xfrm>
              <a:off x="5200121" y="3590095"/>
              <a:ext cx="125924" cy="100099"/>
            </a:xfrm>
            <a:custGeom>
              <a:avLst/>
              <a:gdLst>
                <a:gd name="connsiteX0" fmla="*/ 125925 w 125924"/>
                <a:gd name="connsiteY0" fmla="*/ 0 h 100099"/>
                <a:gd name="connsiteX1" fmla="*/ 0 w 125924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924" h="100099">
                  <a:moveTo>
                    <a:pt x="125925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46E4C8EE-2D55-9365-AE2A-429B763CA6EB}"/>
                </a:ext>
              </a:extLst>
            </p:cNvPr>
            <p:cNvSpPr/>
            <p:nvPr/>
          </p:nvSpPr>
          <p:spPr>
            <a:xfrm>
              <a:off x="5200121" y="3338456"/>
              <a:ext cx="125924" cy="100099"/>
            </a:xfrm>
            <a:custGeom>
              <a:avLst/>
              <a:gdLst>
                <a:gd name="connsiteX0" fmla="*/ 125925 w 125924"/>
                <a:gd name="connsiteY0" fmla="*/ 0 h 100099"/>
                <a:gd name="connsiteX1" fmla="*/ 0 w 125924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924" h="100099">
                  <a:moveTo>
                    <a:pt x="125925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1CAA82AC-1C55-5B94-24BF-2F1ADA5B099C}"/>
                </a:ext>
              </a:extLst>
            </p:cNvPr>
            <p:cNvSpPr/>
            <p:nvPr/>
          </p:nvSpPr>
          <p:spPr>
            <a:xfrm>
              <a:off x="5200121" y="3464221"/>
              <a:ext cx="125924" cy="100099"/>
            </a:xfrm>
            <a:custGeom>
              <a:avLst/>
              <a:gdLst>
                <a:gd name="connsiteX0" fmla="*/ 125925 w 125924"/>
                <a:gd name="connsiteY0" fmla="*/ 0 h 100099"/>
                <a:gd name="connsiteX1" fmla="*/ 0 w 125924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924" h="100099">
                  <a:moveTo>
                    <a:pt x="125925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EE59FC2-E52D-5FA4-8A7E-A1242725A2A0}"/>
                </a:ext>
              </a:extLst>
            </p:cNvPr>
            <p:cNvSpPr/>
            <p:nvPr/>
          </p:nvSpPr>
          <p:spPr>
            <a:xfrm>
              <a:off x="5200121" y="3212492"/>
              <a:ext cx="125924" cy="100099"/>
            </a:xfrm>
            <a:custGeom>
              <a:avLst/>
              <a:gdLst>
                <a:gd name="connsiteX0" fmla="*/ 125925 w 125924"/>
                <a:gd name="connsiteY0" fmla="*/ 0 h 100099"/>
                <a:gd name="connsiteX1" fmla="*/ 0 w 125924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924" h="100099">
                  <a:moveTo>
                    <a:pt x="125925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6B804FA7-9569-EA2F-FB59-398A547724DB}"/>
                </a:ext>
              </a:extLst>
            </p:cNvPr>
            <p:cNvSpPr/>
            <p:nvPr/>
          </p:nvSpPr>
          <p:spPr>
            <a:xfrm>
              <a:off x="5200121" y="3086627"/>
              <a:ext cx="125924" cy="100099"/>
            </a:xfrm>
            <a:custGeom>
              <a:avLst/>
              <a:gdLst>
                <a:gd name="connsiteX0" fmla="*/ 125925 w 125924"/>
                <a:gd name="connsiteY0" fmla="*/ 0 h 100099"/>
                <a:gd name="connsiteX1" fmla="*/ 0 w 125924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924" h="100099">
                  <a:moveTo>
                    <a:pt x="125925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EF5574EB-D4F1-BDD2-2D40-D5744FC91F46}"/>
                </a:ext>
              </a:extLst>
            </p:cNvPr>
            <p:cNvSpPr/>
            <p:nvPr/>
          </p:nvSpPr>
          <p:spPr>
            <a:xfrm>
              <a:off x="5200121" y="3841884"/>
              <a:ext cx="125924" cy="100099"/>
            </a:xfrm>
            <a:custGeom>
              <a:avLst/>
              <a:gdLst>
                <a:gd name="connsiteX0" fmla="*/ 125925 w 125924"/>
                <a:gd name="connsiteY0" fmla="*/ 0 h 100099"/>
                <a:gd name="connsiteX1" fmla="*/ 0 w 125924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924" h="100099">
                  <a:moveTo>
                    <a:pt x="125925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56A9AF2-DA61-EFD8-6AA2-FBE10E648410}"/>
                </a:ext>
              </a:extLst>
            </p:cNvPr>
            <p:cNvSpPr/>
            <p:nvPr/>
          </p:nvSpPr>
          <p:spPr>
            <a:xfrm>
              <a:off x="4319079" y="4093634"/>
              <a:ext cx="100099" cy="125924"/>
            </a:xfrm>
            <a:custGeom>
              <a:avLst/>
              <a:gdLst>
                <a:gd name="connsiteX0" fmla="*/ 0 w 100099"/>
                <a:gd name="connsiteY0" fmla="*/ 125925 h 125924"/>
                <a:gd name="connsiteX1" fmla="*/ 0 w 100099"/>
                <a:gd name="connsiteY1" fmla="*/ 0 h 12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924">
                  <a:moveTo>
                    <a:pt x="0" y="125925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83252D4F-A244-8EE8-ED38-5AD8DCE2B040}"/>
                </a:ext>
              </a:extLst>
            </p:cNvPr>
            <p:cNvSpPr/>
            <p:nvPr/>
          </p:nvSpPr>
          <p:spPr>
            <a:xfrm>
              <a:off x="4445043" y="4093634"/>
              <a:ext cx="100099" cy="125924"/>
            </a:xfrm>
            <a:custGeom>
              <a:avLst/>
              <a:gdLst>
                <a:gd name="connsiteX0" fmla="*/ 0 w 100099"/>
                <a:gd name="connsiteY0" fmla="*/ 125925 h 125924"/>
                <a:gd name="connsiteX1" fmla="*/ 0 w 100099"/>
                <a:gd name="connsiteY1" fmla="*/ 0 h 12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924">
                  <a:moveTo>
                    <a:pt x="0" y="125925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B0758A65-FCA7-214A-3A2E-E02FFA257982}"/>
                </a:ext>
              </a:extLst>
            </p:cNvPr>
            <p:cNvSpPr/>
            <p:nvPr/>
          </p:nvSpPr>
          <p:spPr>
            <a:xfrm>
              <a:off x="4696682" y="4093634"/>
              <a:ext cx="100099" cy="125924"/>
            </a:xfrm>
            <a:custGeom>
              <a:avLst/>
              <a:gdLst>
                <a:gd name="connsiteX0" fmla="*/ 0 w 100099"/>
                <a:gd name="connsiteY0" fmla="*/ 125925 h 125924"/>
                <a:gd name="connsiteX1" fmla="*/ 0 w 100099"/>
                <a:gd name="connsiteY1" fmla="*/ 0 h 12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924">
                  <a:moveTo>
                    <a:pt x="0" y="125925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855AB2B8-94C1-D483-F3CD-74121579F46C}"/>
                </a:ext>
              </a:extLst>
            </p:cNvPr>
            <p:cNvSpPr/>
            <p:nvPr/>
          </p:nvSpPr>
          <p:spPr>
            <a:xfrm>
              <a:off x="4570908" y="4093634"/>
              <a:ext cx="100099" cy="125924"/>
            </a:xfrm>
            <a:custGeom>
              <a:avLst/>
              <a:gdLst>
                <a:gd name="connsiteX0" fmla="*/ 0 w 100099"/>
                <a:gd name="connsiteY0" fmla="*/ 125925 h 125924"/>
                <a:gd name="connsiteX1" fmla="*/ 0 w 100099"/>
                <a:gd name="connsiteY1" fmla="*/ 0 h 12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924">
                  <a:moveTo>
                    <a:pt x="0" y="125925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2B792A39-03F4-00E7-9E70-9E312A531376}"/>
                </a:ext>
              </a:extLst>
            </p:cNvPr>
            <p:cNvSpPr/>
            <p:nvPr/>
          </p:nvSpPr>
          <p:spPr>
            <a:xfrm>
              <a:off x="4822647" y="4093634"/>
              <a:ext cx="100099" cy="125924"/>
            </a:xfrm>
            <a:custGeom>
              <a:avLst/>
              <a:gdLst>
                <a:gd name="connsiteX0" fmla="*/ 0 w 100099"/>
                <a:gd name="connsiteY0" fmla="*/ 125925 h 125924"/>
                <a:gd name="connsiteX1" fmla="*/ 0 w 100099"/>
                <a:gd name="connsiteY1" fmla="*/ 0 h 12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924">
                  <a:moveTo>
                    <a:pt x="0" y="125925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C54AB8D5-725D-2170-56DE-2DC75681BFF4}"/>
                </a:ext>
              </a:extLst>
            </p:cNvPr>
            <p:cNvSpPr/>
            <p:nvPr/>
          </p:nvSpPr>
          <p:spPr>
            <a:xfrm>
              <a:off x="4948472" y="4093634"/>
              <a:ext cx="100099" cy="125924"/>
            </a:xfrm>
            <a:custGeom>
              <a:avLst/>
              <a:gdLst>
                <a:gd name="connsiteX0" fmla="*/ 0 w 100099"/>
                <a:gd name="connsiteY0" fmla="*/ 125925 h 125924"/>
                <a:gd name="connsiteX1" fmla="*/ 0 w 100099"/>
                <a:gd name="connsiteY1" fmla="*/ 0 h 12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924">
                  <a:moveTo>
                    <a:pt x="0" y="125925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E6ADBD00-8DD4-0586-0B23-ACEDF8CB25DE}"/>
                </a:ext>
              </a:extLst>
            </p:cNvPr>
            <p:cNvSpPr/>
            <p:nvPr/>
          </p:nvSpPr>
          <p:spPr>
            <a:xfrm>
              <a:off x="4193264" y="4093634"/>
              <a:ext cx="100099" cy="125924"/>
            </a:xfrm>
            <a:custGeom>
              <a:avLst/>
              <a:gdLst>
                <a:gd name="connsiteX0" fmla="*/ 0 w 100099"/>
                <a:gd name="connsiteY0" fmla="*/ 125925 h 125924"/>
                <a:gd name="connsiteX1" fmla="*/ 0 w 100099"/>
                <a:gd name="connsiteY1" fmla="*/ 0 h 12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924">
                  <a:moveTo>
                    <a:pt x="0" y="125925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C822C21F-DB63-DF8B-7D2E-B7F78515BFAC}"/>
                </a:ext>
              </a:extLst>
            </p:cNvPr>
            <p:cNvSpPr/>
            <p:nvPr/>
          </p:nvSpPr>
          <p:spPr>
            <a:xfrm>
              <a:off x="4319029" y="2709125"/>
              <a:ext cx="100099" cy="125862"/>
            </a:xfrm>
            <a:custGeom>
              <a:avLst/>
              <a:gdLst>
                <a:gd name="connsiteX0" fmla="*/ 0 w 100099"/>
                <a:gd name="connsiteY0" fmla="*/ 125863 h 125862"/>
                <a:gd name="connsiteX1" fmla="*/ 0 w 100099"/>
                <a:gd name="connsiteY1" fmla="*/ 0 h 125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862">
                  <a:moveTo>
                    <a:pt x="0" y="125863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B62CE6BD-68D5-CE0F-A6C3-5CA2DAB45492}"/>
                </a:ext>
              </a:extLst>
            </p:cNvPr>
            <p:cNvSpPr/>
            <p:nvPr/>
          </p:nvSpPr>
          <p:spPr>
            <a:xfrm>
              <a:off x="4444993" y="2709125"/>
              <a:ext cx="100099" cy="125862"/>
            </a:xfrm>
            <a:custGeom>
              <a:avLst/>
              <a:gdLst>
                <a:gd name="connsiteX0" fmla="*/ 0 w 100099"/>
                <a:gd name="connsiteY0" fmla="*/ 125863 h 125862"/>
                <a:gd name="connsiteX1" fmla="*/ 0 w 100099"/>
                <a:gd name="connsiteY1" fmla="*/ 0 h 125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862">
                  <a:moveTo>
                    <a:pt x="0" y="125863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CBA16B48-287C-64CA-ED46-3B7EF839BCC1}"/>
                </a:ext>
              </a:extLst>
            </p:cNvPr>
            <p:cNvSpPr/>
            <p:nvPr/>
          </p:nvSpPr>
          <p:spPr>
            <a:xfrm>
              <a:off x="4696622" y="2709125"/>
              <a:ext cx="100099" cy="125862"/>
            </a:xfrm>
            <a:custGeom>
              <a:avLst/>
              <a:gdLst>
                <a:gd name="connsiteX0" fmla="*/ 0 w 100099"/>
                <a:gd name="connsiteY0" fmla="*/ 125863 h 125862"/>
                <a:gd name="connsiteX1" fmla="*/ 0 w 100099"/>
                <a:gd name="connsiteY1" fmla="*/ 0 h 125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862">
                  <a:moveTo>
                    <a:pt x="0" y="125863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AFFA813A-24A3-25C3-23D1-119D4A423CB9}"/>
                </a:ext>
              </a:extLst>
            </p:cNvPr>
            <p:cNvSpPr/>
            <p:nvPr/>
          </p:nvSpPr>
          <p:spPr>
            <a:xfrm>
              <a:off x="4570858" y="2709125"/>
              <a:ext cx="100099" cy="125862"/>
            </a:xfrm>
            <a:custGeom>
              <a:avLst/>
              <a:gdLst>
                <a:gd name="connsiteX0" fmla="*/ 0 w 100099"/>
                <a:gd name="connsiteY0" fmla="*/ 125863 h 125862"/>
                <a:gd name="connsiteX1" fmla="*/ 0 w 100099"/>
                <a:gd name="connsiteY1" fmla="*/ 0 h 125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862">
                  <a:moveTo>
                    <a:pt x="0" y="125863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841491F2-D9BD-C785-8913-608004A85B72}"/>
                </a:ext>
              </a:extLst>
            </p:cNvPr>
            <p:cNvSpPr/>
            <p:nvPr/>
          </p:nvSpPr>
          <p:spPr>
            <a:xfrm>
              <a:off x="4822647" y="2709125"/>
              <a:ext cx="100099" cy="125862"/>
            </a:xfrm>
            <a:custGeom>
              <a:avLst/>
              <a:gdLst>
                <a:gd name="connsiteX0" fmla="*/ 0 w 100099"/>
                <a:gd name="connsiteY0" fmla="*/ 125863 h 125862"/>
                <a:gd name="connsiteX1" fmla="*/ 0 w 100099"/>
                <a:gd name="connsiteY1" fmla="*/ 0 h 125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862">
                  <a:moveTo>
                    <a:pt x="0" y="125863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E8E2DB19-D53D-B57F-6AE1-F4227B74D704}"/>
                </a:ext>
              </a:extLst>
            </p:cNvPr>
            <p:cNvSpPr/>
            <p:nvPr/>
          </p:nvSpPr>
          <p:spPr>
            <a:xfrm>
              <a:off x="4948472" y="2709125"/>
              <a:ext cx="100099" cy="125862"/>
            </a:xfrm>
            <a:custGeom>
              <a:avLst/>
              <a:gdLst>
                <a:gd name="connsiteX0" fmla="*/ 0 w 100099"/>
                <a:gd name="connsiteY0" fmla="*/ 125863 h 125862"/>
                <a:gd name="connsiteX1" fmla="*/ 0 w 100099"/>
                <a:gd name="connsiteY1" fmla="*/ 0 h 125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862">
                  <a:moveTo>
                    <a:pt x="0" y="125863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5602A5CD-FCB4-D40A-4FC5-C374789A664A}"/>
                </a:ext>
              </a:extLst>
            </p:cNvPr>
            <p:cNvSpPr/>
            <p:nvPr/>
          </p:nvSpPr>
          <p:spPr>
            <a:xfrm>
              <a:off x="4193214" y="2709125"/>
              <a:ext cx="100099" cy="125862"/>
            </a:xfrm>
            <a:custGeom>
              <a:avLst/>
              <a:gdLst>
                <a:gd name="connsiteX0" fmla="*/ 0 w 100099"/>
                <a:gd name="connsiteY0" fmla="*/ 125863 h 125862"/>
                <a:gd name="connsiteX1" fmla="*/ 0 w 100099"/>
                <a:gd name="connsiteY1" fmla="*/ 0 h 125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862">
                  <a:moveTo>
                    <a:pt x="0" y="125863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</p:grpSp>
      <p:pic>
        <p:nvPicPr>
          <p:cNvPr id="39" name="Picture 38">
            <a:extLst>
              <a:ext uri="{FF2B5EF4-FFF2-40B4-BE49-F238E27FC236}">
                <a16:creationId xmlns:a16="http://schemas.microsoft.com/office/drawing/2014/main" id="{10CCE202-9BF9-9D83-0D51-EC31F7D62DF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biLevel thresh="50000"/>
          </a:blip>
          <a:srcRect l="66787" t="26709" r="15805" b="30317"/>
          <a:stretch/>
        </p:blipFill>
        <p:spPr>
          <a:xfrm>
            <a:off x="6818531" y="3632978"/>
            <a:ext cx="1389282" cy="228634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E16E027D-DC09-6256-C90C-E0C15F792A96}"/>
              </a:ext>
            </a:extLst>
          </p:cNvPr>
          <p:cNvSpPr txBox="1"/>
          <p:nvPr/>
        </p:nvSpPr>
        <p:spPr>
          <a:xfrm>
            <a:off x="6194894" y="5919321"/>
            <a:ext cx="26548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</a:rPr>
              <a:t>Trusted Device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A3920E4-5FE6-9E96-72DD-7FE533A4F5D6}"/>
              </a:ext>
            </a:extLst>
          </p:cNvPr>
          <p:cNvCxnSpPr/>
          <p:nvPr/>
        </p:nvCxnSpPr>
        <p:spPr>
          <a:xfrm>
            <a:off x="3269787" y="5026907"/>
            <a:ext cx="2500941" cy="0"/>
          </a:xfrm>
          <a:prstGeom prst="straightConnector1">
            <a:avLst/>
          </a:prstGeom>
          <a:ln w="98425">
            <a:solidFill>
              <a:schemeClr val="accent2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1D722C5D-4198-434F-0B1D-8191D605862A}"/>
              </a:ext>
            </a:extLst>
          </p:cNvPr>
          <p:cNvCxnSpPr>
            <a:cxnSpLocks/>
          </p:cNvCxnSpPr>
          <p:nvPr/>
        </p:nvCxnSpPr>
        <p:spPr>
          <a:xfrm flipH="1">
            <a:off x="3253969" y="5270843"/>
            <a:ext cx="2505306" cy="0"/>
          </a:xfrm>
          <a:prstGeom prst="straightConnector1">
            <a:avLst/>
          </a:prstGeom>
          <a:ln w="98425">
            <a:solidFill>
              <a:srgbClr val="A144EB"/>
            </a:solidFill>
            <a:headEnd type="triangle" w="sm" len="sm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98D47DE9-4831-8A71-BC52-A0A1A6CC2EC4}"/>
              </a:ext>
            </a:extLst>
          </p:cNvPr>
          <p:cNvSpPr txBox="1"/>
          <p:nvPr/>
        </p:nvSpPr>
        <p:spPr>
          <a:xfrm>
            <a:off x="3582355" y="4416862"/>
            <a:ext cx="19495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Challenge</a:t>
            </a:r>
            <a:r>
              <a:rPr lang="en-US" sz="2800" b="1" baseline="-25000" dirty="0" err="1">
                <a:solidFill>
                  <a:schemeClr val="accent2">
                    <a:lumMod val="75000"/>
                  </a:schemeClr>
                </a:solidFill>
                <a:latin typeface="Cambria" charset="0"/>
                <a:ea typeface="Cambria" charset="0"/>
                <a:cs typeface="Cambria" charset="0"/>
              </a:rPr>
              <a:t>X</a:t>
            </a:r>
            <a:endParaRPr lang="en-US" sz="4000" b="1" baseline="-25000" dirty="0">
              <a:solidFill>
                <a:schemeClr val="accent2">
                  <a:lumMod val="75000"/>
                </a:schemeClr>
              </a:solidFill>
              <a:latin typeface="Cambria" charset="0"/>
              <a:ea typeface="Cambria" charset="0"/>
              <a:cs typeface="Cambria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3A08897-141B-5DB6-D086-CA10E1E16246}"/>
              </a:ext>
            </a:extLst>
          </p:cNvPr>
          <p:cNvSpPr txBox="1"/>
          <p:nvPr/>
        </p:nvSpPr>
        <p:spPr>
          <a:xfrm>
            <a:off x="3180231" y="5267719"/>
            <a:ext cx="264841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latin typeface="Cambria" charset="0"/>
                <a:ea typeface="Cambria" charset="0"/>
                <a:cs typeface="Cambria" charset="0"/>
              </a:rPr>
              <a:t>Output:</a:t>
            </a:r>
          </a:p>
          <a:p>
            <a:pPr algn="ctr"/>
            <a:r>
              <a:rPr lang="en-US" sz="2800" b="1" dirty="0">
                <a:solidFill>
                  <a:srgbClr val="A144EB"/>
                </a:solidFill>
                <a:latin typeface="Cambria" charset="0"/>
                <a:ea typeface="Cambria" charset="0"/>
                <a:cs typeface="Cambria" charset="0"/>
              </a:rPr>
              <a:t>PUF </a:t>
            </a:r>
            <a:r>
              <a:rPr lang="en-US" sz="2800" b="1" dirty="0" err="1">
                <a:solidFill>
                  <a:srgbClr val="A144EB"/>
                </a:solidFill>
                <a:latin typeface="Cambria" charset="0"/>
                <a:ea typeface="Cambria" charset="0"/>
                <a:cs typeface="Cambria" charset="0"/>
              </a:rPr>
              <a:t>Response</a:t>
            </a:r>
            <a:r>
              <a:rPr lang="en-US" sz="2800" b="1" baseline="-25000" dirty="0" err="1">
                <a:solidFill>
                  <a:srgbClr val="A144EB"/>
                </a:solidFill>
                <a:latin typeface="Cambria" charset="0"/>
                <a:ea typeface="Cambria" charset="0"/>
                <a:cs typeface="Cambria" charset="0"/>
              </a:rPr>
              <a:t>X</a:t>
            </a:r>
            <a:endParaRPr lang="en-US" sz="2800" b="1" dirty="0">
              <a:solidFill>
                <a:srgbClr val="A144EB"/>
              </a:solidFill>
              <a:latin typeface="Cambria" charset="0"/>
              <a:ea typeface="Cambria" charset="0"/>
              <a:cs typeface="Cambria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F9CC941-3F4C-9278-F296-8F8414539CA0}"/>
              </a:ext>
            </a:extLst>
          </p:cNvPr>
          <p:cNvGrpSpPr/>
          <p:nvPr/>
        </p:nvGrpSpPr>
        <p:grpSpPr>
          <a:xfrm>
            <a:off x="6377774" y="1935065"/>
            <a:ext cx="2491906" cy="1493538"/>
            <a:chOff x="6377774" y="1935065"/>
            <a:chExt cx="2491906" cy="1493538"/>
          </a:xfrm>
        </p:grpSpPr>
        <p:sp>
          <p:nvSpPr>
            <p:cNvPr id="14" name="Dikdörtgen 81">
              <a:extLst>
                <a:ext uri="{FF2B5EF4-FFF2-40B4-BE49-F238E27FC236}">
                  <a16:creationId xmlns:a16="http://schemas.microsoft.com/office/drawing/2014/main" id="{AD2CD6D9-EF3D-7F6A-5FE7-6BE2165C6B82}"/>
                </a:ext>
              </a:extLst>
            </p:cNvPr>
            <p:cNvSpPr/>
            <p:nvPr/>
          </p:nvSpPr>
          <p:spPr>
            <a:xfrm>
              <a:off x="7530931" y="1935065"/>
              <a:ext cx="1338749" cy="369332"/>
            </a:xfrm>
            <a:prstGeom prst="rect">
              <a:avLst/>
            </a:prstGeom>
            <a:solidFill>
              <a:srgbClr val="FFEBCD"/>
            </a:solidFill>
            <a:ln w="28575">
              <a:solidFill>
                <a:srgbClr val="E28700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Response X</a:t>
              </a:r>
              <a:endParaRPr lang="tr-TR" dirty="0">
                <a:solidFill>
                  <a:schemeClr val="tx1"/>
                </a:solidFill>
              </a:endParaRPr>
            </a:p>
          </p:txBody>
        </p:sp>
        <p:sp>
          <p:nvSpPr>
            <p:cNvPr id="15" name="Dikdörtgen 82">
              <a:extLst>
                <a:ext uri="{FF2B5EF4-FFF2-40B4-BE49-F238E27FC236}">
                  <a16:creationId xmlns:a16="http://schemas.microsoft.com/office/drawing/2014/main" id="{D785DCD0-CBCD-9E10-18A2-F889D69D7369}"/>
                </a:ext>
              </a:extLst>
            </p:cNvPr>
            <p:cNvSpPr/>
            <p:nvPr/>
          </p:nvSpPr>
          <p:spPr>
            <a:xfrm>
              <a:off x="7530931" y="2304153"/>
              <a:ext cx="1338749" cy="369332"/>
            </a:xfrm>
            <a:prstGeom prst="rect">
              <a:avLst/>
            </a:prstGeom>
            <a:solidFill>
              <a:srgbClr val="FFEBCD"/>
            </a:solidFill>
            <a:ln w="28575">
              <a:solidFill>
                <a:srgbClr val="E28700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Response Y</a:t>
              </a:r>
              <a:endParaRPr lang="tr-TR" dirty="0">
                <a:solidFill>
                  <a:schemeClr val="tx1"/>
                </a:solidFill>
              </a:endParaRPr>
            </a:p>
          </p:txBody>
        </p:sp>
        <p:sp>
          <p:nvSpPr>
            <p:cNvPr id="16" name="Dikdörtgen 84">
              <a:extLst>
                <a:ext uri="{FF2B5EF4-FFF2-40B4-BE49-F238E27FC236}">
                  <a16:creationId xmlns:a16="http://schemas.microsoft.com/office/drawing/2014/main" id="{467C1825-17EF-DE54-8E89-232E71F00A6E}"/>
                </a:ext>
              </a:extLst>
            </p:cNvPr>
            <p:cNvSpPr/>
            <p:nvPr/>
          </p:nvSpPr>
          <p:spPr>
            <a:xfrm>
              <a:off x="7530931" y="3059271"/>
              <a:ext cx="1338749" cy="369332"/>
            </a:xfrm>
            <a:prstGeom prst="rect">
              <a:avLst/>
            </a:prstGeom>
            <a:solidFill>
              <a:srgbClr val="FFEBCD"/>
            </a:solidFill>
            <a:ln w="28575">
              <a:solidFill>
                <a:srgbClr val="E28700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Response X</a:t>
              </a:r>
              <a:endParaRPr lang="tr-TR" dirty="0">
                <a:solidFill>
                  <a:schemeClr val="tx1"/>
                </a:solidFill>
              </a:endParaRPr>
            </a:p>
          </p:txBody>
        </p:sp>
        <p:sp>
          <p:nvSpPr>
            <p:cNvPr id="45" name="Dikdörtgen 85">
              <a:extLst>
                <a:ext uri="{FF2B5EF4-FFF2-40B4-BE49-F238E27FC236}">
                  <a16:creationId xmlns:a16="http://schemas.microsoft.com/office/drawing/2014/main" id="{54A3D9F7-4C12-D1AA-8961-BDBB4F07D473}"/>
                </a:ext>
              </a:extLst>
            </p:cNvPr>
            <p:cNvSpPr/>
            <p:nvPr/>
          </p:nvSpPr>
          <p:spPr>
            <a:xfrm>
              <a:off x="6377775" y="1935065"/>
              <a:ext cx="1153156" cy="369332"/>
            </a:xfrm>
            <a:prstGeom prst="rect">
              <a:avLst/>
            </a:prstGeom>
            <a:solidFill>
              <a:srgbClr val="FFEBCD"/>
            </a:solidFill>
            <a:ln w="28575">
              <a:solidFill>
                <a:srgbClr val="E28700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Device A</a:t>
              </a:r>
              <a:endParaRPr lang="tr-TR" dirty="0">
                <a:solidFill>
                  <a:schemeClr val="tx1"/>
                </a:solidFill>
              </a:endParaRPr>
            </a:p>
          </p:txBody>
        </p:sp>
        <p:sp>
          <p:nvSpPr>
            <p:cNvPr id="46" name="Dikdörtgen 86">
              <a:extLst>
                <a:ext uri="{FF2B5EF4-FFF2-40B4-BE49-F238E27FC236}">
                  <a16:creationId xmlns:a16="http://schemas.microsoft.com/office/drawing/2014/main" id="{235ED837-5CE0-6B0A-E575-61E613BC0037}"/>
                </a:ext>
              </a:extLst>
            </p:cNvPr>
            <p:cNvSpPr/>
            <p:nvPr/>
          </p:nvSpPr>
          <p:spPr>
            <a:xfrm>
              <a:off x="6377774" y="2304153"/>
              <a:ext cx="1153156" cy="369332"/>
            </a:xfrm>
            <a:prstGeom prst="rect">
              <a:avLst/>
            </a:prstGeom>
            <a:solidFill>
              <a:srgbClr val="FFEBCD"/>
            </a:solidFill>
            <a:ln w="28575">
              <a:solidFill>
                <a:srgbClr val="E28700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Device A</a:t>
              </a:r>
              <a:endParaRPr lang="tr-TR" dirty="0">
                <a:solidFill>
                  <a:schemeClr val="tx1"/>
                </a:solidFill>
              </a:endParaRPr>
            </a:p>
          </p:txBody>
        </p:sp>
        <p:sp>
          <p:nvSpPr>
            <p:cNvPr id="47" name="Dikdörtgen 87">
              <a:extLst>
                <a:ext uri="{FF2B5EF4-FFF2-40B4-BE49-F238E27FC236}">
                  <a16:creationId xmlns:a16="http://schemas.microsoft.com/office/drawing/2014/main" id="{53195D65-90B5-76F4-A68F-712E3A6D8A99}"/>
                </a:ext>
              </a:extLst>
            </p:cNvPr>
            <p:cNvSpPr/>
            <p:nvPr/>
          </p:nvSpPr>
          <p:spPr>
            <a:xfrm>
              <a:off x="6377774" y="3059271"/>
              <a:ext cx="1153155" cy="369332"/>
            </a:xfrm>
            <a:prstGeom prst="rect">
              <a:avLst/>
            </a:prstGeom>
            <a:solidFill>
              <a:srgbClr val="FFEBCD"/>
            </a:solidFill>
            <a:ln w="28575">
              <a:solidFill>
                <a:srgbClr val="E28700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Device B</a:t>
              </a:r>
              <a:endParaRPr lang="tr-TR" dirty="0">
                <a:solidFill>
                  <a:schemeClr val="tx1"/>
                </a:solidFill>
              </a:endParaRPr>
            </a:p>
          </p:txBody>
        </p:sp>
        <p:sp>
          <p:nvSpPr>
            <p:cNvPr id="48" name="Dikdörtgen 84">
              <a:extLst>
                <a:ext uri="{FF2B5EF4-FFF2-40B4-BE49-F238E27FC236}">
                  <a16:creationId xmlns:a16="http://schemas.microsoft.com/office/drawing/2014/main" id="{38BB968A-8D5D-733C-0606-A6547A73D39F}"/>
                </a:ext>
              </a:extLst>
            </p:cNvPr>
            <p:cNvSpPr/>
            <p:nvPr/>
          </p:nvSpPr>
          <p:spPr>
            <a:xfrm>
              <a:off x="7530931" y="2679099"/>
              <a:ext cx="1338749" cy="369332"/>
            </a:xfrm>
            <a:prstGeom prst="rect">
              <a:avLst/>
            </a:prstGeom>
            <a:solidFill>
              <a:srgbClr val="FFEBCD"/>
            </a:solidFill>
            <a:ln w="28575">
              <a:solidFill>
                <a:srgbClr val="E28700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…</a:t>
              </a:r>
              <a:endParaRPr lang="tr-TR" dirty="0">
                <a:solidFill>
                  <a:schemeClr val="tx1"/>
                </a:solidFill>
              </a:endParaRPr>
            </a:p>
          </p:txBody>
        </p:sp>
        <p:sp>
          <p:nvSpPr>
            <p:cNvPr id="49" name="Dikdörtgen 87">
              <a:extLst>
                <a:ext uri="{FF2B5EF4-FFF2-40B4-BE49-F238E27FC236}">
                  <a16:creationId xmlns:a16="http://schemas.microsoft.com/office/drawing/2014/main" id="{FD878550-4896-96CD-5282-7B3A477ED7E8}"/>
                </a:ext>
              </a:extLst>
            </p:cNvPr>
            <p:cNvSpPr/>
            <p:nvPr/>
          </p:nvSpPr>
          <p:spPr>
            <a:xfrm>
              <a:off x="6377774" y="2679099"/>
              <a:ext cx="1153155" cy="369332"/>
            </a:xfrm>
            <a:prstGeom prst="rect">
              <a:avLst/>
            </a:prstGeom>
            <a:solidFill>
              <a:srgbClr val="FFEBCD"/>
            </a:solidFill>
            <a:ln w="28575">
              <a:solidFill>
                <a:srgbClr val="E28700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…</a:t>
              </a:r>
              <a:endParaRPr lang="tr-TR" dirty="0">
                <a:solidFill>
                  <a:schemeClr val="tx1"/>
                </a:solidFill>
              </a:endParaRPr>
            </a:p>
          </p:txBody>
        </p:sp>
      </p:grpSp>
      <p:pic>
        <p:nvPicPr>
          <p:cNvPr id="50" name="Picture 2">
            <a:extLst>
              <a:ext uri="{FF2B5EF4-FFF2-40B4-BE49-F238E27FC236}">
                <a16:creationId xmlns:a16="http://schemas.microsoft.com/office/drawing/2014/main" id="{EDD41FA5-CE6F-8B2D-56B4-BD7A9E7A4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3935" y="3524049"/>
            <a:ext cx="571041" cy="571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Graphic 4">
            <a:extLst>
              <a:ext uri="{FF2B5EF4-FFF2-40B4-BE49-F238E27FC236}">
                <a16:creationId xmlns:a16="http://schemas.microsoft.com/office/drawing/2014/main" id="{E3C6608D-B187-4026-F36C-AD1B53F4203E}"/>
              </a:ext>
            </a:extLst>
          </p:cNvPr>
          <p:cNvGrpSpPr/>
          <p:nvPr/>
        </p:nvGrpSpPr>
        <p:grpSpPr>
          <a:xfrm>
            <a:off x="702473" y="3809569"/>
            <a:ext cx="2098132" cy="2098132"/>
            <a:chOff x="3815612" y="2709125"/>
            <a:chExt cx="1510433" cy="1510433"/>
          </a:xfrm>
        </p:grpSpPr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B59DB47C-7235-7589-6AE3-6F992AC81C90}"/>
                </a:ext>
              </a:extLst>
            </p:cNvPr>
            <p:cNvSpPr/>
            <p:nvPr/>
          </p:nvSpPr>
          <p:spPr>
            <a:xfrm>
              <a:off x="3941485" y="2834988"/>
              <a:ext cx="1258655" cy="1258655"/>
            </a:xfrm>
            <a:custGeom>
              <a:avLst/>
              <a:gdLst>
                <a:gd name="connsiteX0" fmla="*/ 251729 w 1258655"/>
                <a:gd name="connsiteY0" fmla="*/ 0 h 1258655"/>
                <a:gd name="connsiteX1" fmla="*/ 1006927 w 1258655"/>
                <a:gd name="connsiteY1" fmla="*/ 0 h 1258655"/>
                <a:gd name="connsiteX2" fmla="*/ 1258656 w 1258655"/>
                <a:gd name="connsiteY2" fmla="*/ 251729 h 1258655"/>
                <a:gd name="connsiteX3" fmla="*/ 1258656 w 1258655"/>
                <a:gd name="connsiteY3" fmla="*/ 1006927 h 1258655"/>
                <a:gd name="connsiteX4" fmla="*/ 1006927 w 1258655"/>
                <a:gd name="connsiteY4" fmla="*/ 1258656 h 1258655"/>
                <a:gd name="connsiteX5" fmla="*/ 251729 w 1258655"/>
                <a:gd name="connsiteY5" fmla="*/ 1258656 h 1258655"/>
                <a:gd name="connsiteX6" fmla="*/ 0 w 1258655"/>
                <a:gd name="connsiteY6" fmla="*/ 1006927 h 1258655"/>
                <a:gd name="connsiteX7" fmla="*/ 0 w 1258655"/>
                <a:gd name="connsiteY7" fmla="*/ 251729 h 1258655"/>
                <a:gd name="connsiteX8" fmla="*/ 251729 w 1258655"/>
                <a:gd name="connsiteY8" fmla="*/ 0 h 125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58655" h="1258655">
                  <a:moveTo>
                    <a:pt x="251729" y="0"/>
                  </a:moveTo>
                  <a:lnTo>
                    <a:pt x="1006927" y="0"/>
                  </a:lnTo>
                  <a:cubicBezTo>
                    <a:pt x="1145584" y="0"/>
                    <a:pt x="1258656" y="113082"/>
                    <a:pt x="1258656" y="251729"/>
                  </a:cubicBezTo>
                  <a:lnTo>
                    <a:pt x="1258656" y="1006927"/>
                  </a:lnTo>
                  <a:cubicBezTo>
                    <a:pt x="1258656" y="1145584"/>
                    <a:pt x="1145574" y="1258656"/>
                    <a:pt x="1006927" y="1258656"/>
                  </a:cubicBezTo>
                  <a:lnTo>
                    <a:pt x="251729" y="1258656"/>
                  </a:lnTo>
                  <a:cubicBezTo>
                    <a:pt x="113072" y="1258656"/>
                    <a:pt x="0" y="1145574"/>
                    <a:pt x="0" y="1006927"/>
                  </a:cubicBezTo>
                  <a:lnTo>
                    <a:pt x="0" y="251729"/>
                  </a:lnTo>
                  <a:cubicBezTo>
                    <a:pt x="0" y="113072"/>
                    <a:pt x="113082" y="0"/>
                    <a:pt x="251729" y="0"/>
                  </a:cubicBezTo>
                  <a:close/>
                </a:path>
              </a:pathLst>
            </a:custGeom>
            <a:solidFill>
              <a:srgbClr val="4D4948"/>
            </a:solidFill>
            <a:ln w="22177" cap="flat">
              <a:solidFill>
                <a:srgbClr val="4D494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A99E50E8-DB0B-6A28-4198-97CA6B558C20}"/>
                </a:ext>
              </a:extLst>
            </p:cNvPr>
            <p:cNvSpPr/>
            <p:nvPr/>
          </p:nvSpPr>
          <p:spPr>
            <a:xfrm>
              <a:off x="4060268" y="2960241"/>
              <a:ext cx="1006895" cy="1006895"/>
            </a:xfrm>
            <a:custGeom>
              <a:avLst/>
              <a:gdLst>
                <a:gd name="connsiteX0" fmla="*/ 125865 w 755197"/>
                <a:gd name="connsiteY0" fmla="*/ 0 h 755197"/>
                <a:gd name="connsiteX1" fmla="*/ 629333 w 755197"/>
                <a:gd name="connsiteY1" fmla="*/ 0 h 755197"/>
                <a:gd name="connsiteX2" fmla="*/ 755197 w 755197"/>
                <a:gd name="connsiteY2" fmla="*/ 125865 h 755197"/>
                <a:gd name="connsiteX3" fmla="*/ 755197 w 755197"/>
                <a:gd name="connsiteY3" fmla="*/ 629333 h 755197"/>
                <a:gd name="connsiteX4" fmla="*/ 629333 w 755197"/>
                <a:gd name="connsiteY4" fmla="*/ 755197 h 755197"/>
                <a:gd name="connsiteX5" fmla="*/ 125865 w 755197"/>
                <a:gd name="connsiteY5" fmla="*/ 755197 h 755197"/>
                <a:gd name="connsiteX6" fmla="*/ 0 w 755197"/>
                <a:gd name="connsiteY6" fmla="*/ 629333 h 755197"/>
                <a:gd name="connsiteX7" fmla="*/ 0 w 755197"/>
                <a:gd name="connsiteY7" fmla="*/ 125865 h 755197"/>
                <a:gd name="connsiteX8" fmla="*/ 125865 w 755197"/>
                <a:gd name="connsiteY8" fmla="*/ 0 h 755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5197" h="755197">
                  <a:moveTo>
                    <a:pt x="125865" y="0"/>
                  </a:moveTo>
                  <a:lnTo>
                    <a:pt x="629333" y="0"/>
                  </a:lnTo>
                  <a:cubicBezTo>
                    <a:pt x="698661" y="0"/>
                    <a:pt x="755197" y="56539"/>
                    <a:pt x="755197" y="125865"/>
                  </a:cubicBezTo>
                  <a:lnTo>
                    <a:pt x="755197" y="629333"/>
                  </a:lnTo>
                  <a:cubicBezTo>
                    <a:pt x="755197" y="698661"/>
                    <a:pt x="698661" y="755197"/>
                    <a:pt x="629333" y="755197"/>
                  </a:cubicBezTo>
                  <a:lnTo>
                    <a:pt x="125865" y="755197"/>
                  </a:lnTo>
                  <a:cubicBezTo>
                    <a:pt x="56537" y="755197"/>
                    <a:pt x="0" y="698661"/>
                    <a:pt x="0" y="629333"/>
                  </a:cubicBezTo>
                  <a:lnTo>
                    <a:pt x="0" y="125865"/>
                  </a:lnTo>
                  <a:cubicBezTo>
                    <a:pt x="0" y="56537"/>
                    <a:pt x="56539" y="0"/>
                    <a:pt x="125865" y="0"/>
                  </a:cubicBezTo>
                  <a:close/>
                </a:path>
              </a:pathLst>
            </a:custGeom>
            <a:solidFill>
              <a:srgbClr val="B6DDC7"/>
            </a:solidFill>
            <a:ln w="88728" cap="flat">
              <a:solidFill>
                <a:srgbClr val="00923F"/>
              </a:solidFill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rgbClr val="15803D"/>
                  </a:solidFill>
                  <a:latin typeface="Cambria" panose="02040503050406030204" pitchFamily="18" charset="0"/>
                </a:rPr>
                <a:t>Device A</a:t>
              </a:r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3676E15A-2AEB-712D-871E-955999F90AB4}"/>
                </a:ext>
              </a:extLst>
            </p:cNvPr>
            <p:cNvSpPr/>
            <p:nvPr/>
          </p:nvSpPr>
          <p:spPr>
            <a:xfrm>
              <a:off x="3815612" y="3716060"/>
              <a:ext cx="125862" cy="100099"/>
            </a:xfrm>
            <a:custGeom>
              <a:avLst/>
              <a:gdLst>
                <a:gd name="connsiteX0" fmla="*/ 125863 w 125862"/>
                <a:gd name="connsiteY0" fmla="*/ 0 h 100099"/>
                <a:gd name="connsiteX1" fmla="*/ 0 w 125862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862" h="100099">
                  <a:moveTo>
                    <a:pt x="125863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F45DFA1C-3058-C851-F81A-4A3A9C518C28}"/>
                </a:ext>
              </a:extLst>
            </p:cNvPr>
            <p:cNvSpPr/>
            <p:nvPr/>
          </p:nvSpPr>
          <p:spPr>
            <a:xfrm>
              <a:off x="3815612" y="3590095"/>
              <a:ext cx="125862" cy="100099"/>
            </a:xfrm>
            <a:custGeom>
              <a:avLst/>
              <a:gdLst>
                <a:gd name="connsiteX0" fmla="*/ 125863 w 125862"/>
                <a:gd name="connsiteY0" fmla="*/ 0 h 100099"/>
                <a:gd name="connsiteX1" fmla="*/ 0 w 125862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862" h="100099">
                  <a:moveTo>
                    <a:pt x="125863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85FEB10C-C6C0-1DEC-6A33-315681543DA0}"/>
                </a:ext>
              </a:extLst>
            </p:cNvPr>
            <p:cNvSpPr/>
            <p:nvPr/>
          </p:nvSpPr>
          <p:spPr>
            <a:xfrm>
              <a:off x="3815612" y="3338456"/>
              <a:ext cx="125862" cy="100099"/>
            </a:xfrm>
            <a:custGeom>
              <a:avLst/>
              <a:gdLst>
                <a:gd name="connsiteX0" fmla="*/ 125863 w 125862"/>
                <a:gd name="connsiteY0" fmla="*/ 0 h 100099"/>
                <a:gd name="connsiteX1" fmla="*/ 0 w 125862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862" h="100099">
                  <a:moveTo>
                    <a:pt x="125863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18D8A989-41CF-CD4A-8DA6-CC2A991B68F3}"/>
                </a:ext>
              </a:extLst>
            </p:cNvPr>
            <p:cNvSpPr/>
            <p:nvPr/>
          </p:nvSpPr>
          <p:spPr>
            <a:xfrm>
              <a:off x="3815612" y="3464221"/>
              <a:ext cx="125862" cy="100099"/>
            </a:xfrm>
            <a:custGeom>
              <a:avLst/>
              <a:gdLst>
                <a:gd name="connsiteX0" fmla="*/ 125863 w 125862"/>
                <a:gd name="connsiteY0" fmla="*/ 0 h 100099"/>
                <a:gd name="connsiteX1" fmla="*/ 0 w 125862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862" h="100099">
                  <a:moveTo>
                    <a:pt x="125863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32E90A5C-B6DE-82C5-CA37-86DD2B34CEAA}"/>
                </a:ext>
              </a:extLst>
            </p:cNvPr>
            <p:cNvSpPr/>
            <p:nvPr/>
          </p:nvSpPr>
          <p:spPr>
            <a:xfrm>
              <a:off x="3815612" y="3212492"/>
              <a:ext cx="125862" cy="100099"/>
            </a:xfrm>
            <a:custGeom>
              <a:avLst/>
              <a:gdLst>
                <a:gd name="connsiteX0" fmla="*/ 125863 w 125862"/>
                <a:gd name="connsiteY0" fmla="*/ 0 h 100099"/>
                <a:gd name="connsiteX1" fmla="*/ 0 w 125862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862" h="100099">
                  <a:moveTo>
                    <a:pt x="125863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02202155-5D14-EF94-17FA-E20EC478B39C}"/>
                </a:ext>
              </a:extLst>
            </p:cNvPr>
            <p:cNvSpPr/>
            <p:nvPr/>
          </p:nvSpPr>
          <p:spPr>
            <a:xfrm>
              <a:off x="3815612" y="3086627"/>
              <a:ext cx="125862" cy="100099"/>
            </a:xfrm>
            <a:custGeom>
              <a:avLst/>
              <a:gdLst>
                <a:gd name="connsiteX0" fmla="*/ 125863 w 125862"/>
                <a:gd name="connsiteY0" fmla="*/ 0 h 100099"/>
                <a:gd name="connsiteX1" fmla="*/ 0 w 125862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862" h="100099">
                  <a:moveTo>
                    <a:pt x="125863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A9EAA86B-813D-550C-9B42-4D415331B7AE}"/>
                </a:ext>
              </a:extLst>
            </p:cNvPr>
            <p:cNvSpPr/>
            <p:nvPr/>
          </p:nvSpPr>
          <p:spPr>
            <a:xfrm>
              <a:off x="3815612" y="3841884"/>
              <a:ext cx="125862" cy="100099"/>
            </a:xfrm>
            <a:custGeom>
              <a:avLst/>
              <a:gdLst>
                <a:gd name="connsiteX0" fmla="*/ 125863 w 125862"/>
                <a:gd name="connsiteY0" fmla="*/ 0 h 100099"/>
                <a:gd name="connsiteX1" fmla="*/ 0 w 125862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862" h="100099">
                  <a:moveTo>
                    <a:pt x="125863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312D181E-F08B-4EAA-5EE5-90B4C48092FC}"/>
                </a:ext>
              </a:extLst>
            </p:cNvPr>
            <p:cNvSpPr/>
            <p:nvPr/>
          </p:nvSpPr>
          <p:spPr>
            <a:xfrm>
              <a:off x="5200121" y="3716060"/>
              <a:ext cx="125924" cy="100099"/>
            </a:xfrm>
            <a:custGeom>
              <a:avLst/>
              <a:gdLst>
                <a:gd name="connsiteX0" fmla="*/ 125925 w 125924"/>
                <a:gd name="connsiteY0" fmla="*/ 0 h 100099"/>
                <a:gd name="connsiteX1" fmla="*/ 0 w 125924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924" h="100099">
                  <a:moveTo>
                    <a:pt x="125925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39CD606B-5C7A-060C-AC93-26AD9CBA3504}"/>
                </a:ext>
              </a:extLst>
            </p:cNvPr>
            <p:cNvSpPr/>
            <p:nvPr/>
          </p:nvSpPr>
          <p:spPr>
            <a:xfrm>
              <a:off x="5200121" y="3590095"/>
              <a:ext cx="125924" cy="100099"/>
            </a:xfrm>
            <a:custGeom>
              <a:avLst/>
              <a:gdLst>
                <a:gd name="connsiteX0" fmla="*/ 125925 w 125924"/>
                <a:gd name="connsiteY0" fmla="*/ 0 h 100099"/>
                <a:gd name="connsiteX1" fmla="*/ 0 w 125924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924" h="100099">
                  <a:moveTo>
                    <a:pt x="125925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40B499BC-929C-1652-3C14-44E3D74CDDAC}"/>
                </a:ext>
              </a:extLst>
            </p:cNvPr>
            <p:cNvSpPr/>
            <p:nvPr/>
          </p:nvSpPr>
          <p:spPr>
            <a:xfrm>
              <a:off x="5200121" y="3338456"/>
              <a:ext cx="125924" cy="100099"/>
            </a:xfrm>
            <a:custGeom>
              <a:avLst/>
              <a:gdLst>
                <a:gd name="connsiteX0" fmla="*/ 125925 w 125924"/>
                <a:gd name="connsiteY0" fmla="*/ 0 h 100099"/>
                <a:gd name="connsiteX1" fmla="*/ 0 w 125924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924" h="100099">
                  <a:moveTo>
                    <a:pt x="125925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91EC742D-B752-BD12-0820-B91B4AF7794D}"/>
                </a:ext>
              </a:extLst>
            </p:cNvPr>
            <p:cNvSpPr/>
            <p:nvPr/>
          </p:nvSpPr>
          <p:spPr>
            <a:xfrm>
              <a:off x="5200121" y="3464221"/>
              <a:ext cx="125924" cy="100099"/>
            </a:xfrm>
            <a:custGeom>
              <a:avLst/>
              <a:gdLst>
                <a:gd name="connsiteX0" fmla="*/ 125925 w 125924"/>
                <a:gd name="connsiteY0" fmla="*/ 0 h 100099"/>
                <a:gd name="connsiteX1" fmla="*/ 0 w 125924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924" h="100099">
                  <a:moveTo>
                    <a:pt x="125925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E2B6B98A-D407-446A-82CE-DD3B96991ABD}"/>
                </a:ext>
              </a:extLst>
            </p:cNvPr>
            <p:cNvSpPr/>
            <p:nvPr/>
          </p:nvSpPr>
          <p:spPr>
            <a:xfrm>
              <a:off x="5200121" y="3212492"/>
              <a:ext cx="125924" cy="100099"/>
            </a:xfrm>
            <a:custGeom>
              <a:avLst/>
              <a:gdLst>
                <a:gd name="connsiteX0" fmla="*/ 125925 w 125924"/>
                <a:gd name="connsiteY0" fmla="*/ 0 h 100099"/>
                <a:gd name="connsiteX1" fmla="*/ 0 w 125924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924" h="100099">
                  <a:moveTo>
                    <a:pt x="125925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59425846-A279-E37A-8DF9-F0AEC34BD8D1}"/>
                </a:ext>
              </a:extLst>
            </p:cNvPr>
            <p:cNvSpPr/>
            <p:nvPr/>
          </p:nvSpPr>
          <p:spPr>
            <a:xfrm>
              <a:off x="5200121" y="3086627"/>
              <a:ext cx="125924" cy="100099"/>
            </a:xfrm>
            <a:custGeom>
              <a:avLst/>
              <a:gdLst>
                <a:gd name="connsiteX0" fmla="*/ 125925 w 125924"/>
                <a:gd name="connsiteY0" fmla="*/ 0 h 100099"/>
                <a:gd name="connsiteX1" fmla="*/ 0 w 125924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924" h="100099">
                  <a:moveTo>
                    <a:pt x="125925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8CD132EA-21D4-C7CC-29DD-6CA02680B0D5}"/>
                </a:ext>
              </a:extLst>
            </p:cNvPr>
            <p:cNvSpPr/>
            <p:nvPr/>
          </p:nvSpPr>
          <p:spPr>
            <a:xfrm>
              <a:off x="5200121" y="3841884"/>
              <a:ext cx="125924" cy="100099"/>
            </a:xfrm>
            <a:custGeom>
              <a:avLst/>
              <a:gdLst>
                <a:gd name="connsiteX0" fmla="*/ 125925 w 125924"/>
                <a:gd name="connsiteY0" fmla="*/ 0 h 100099"/>
                <a:gd name="connsiteX1" fmla="*/ 0 w 125924"/>
                <a:gd name="connsiteY1" fmla="*/ 0 h 10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924" h="100099">
                  <a:moveTo>
                    <a:pt x="125925" y="0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C0580729-9BDE-E3EC-E07D-222C299130B9}"/>
                </a:ext>
              </a:extLst>
            </p:cNvPr>
            <p:cNvSpPr/>
            <p:nvPr/>
          </p:nvSpPr>
          <p:spPr>
            <a:xfrm>
              <a:off x="4319079" y="4093634"/>
              <a:ext cx="100099" cy="125924"/>
            </a:xfrm>
            <a:custGeom>
              <a:avLst/>
              <a:gdLst>
                <a:gd name="connsiteX0" fmla="*/ 0 w 100099"/>
                <a:gd name="connsiteY0" fmla="*/ 125925 h 125924"/>
                <a:gd name="connsiteX1" fmla="*/ 0 w 100099"/>
                <a:gd name="connsiteY1" fmla="*/ 0 h 12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924">
                  <a:moveTo>
                    <a:pt x="0" y="125925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9D1C01F9-6020-6C04-AD1C-CD73559C4502}"/>
                </a:ext>
              </a:extLst>
            </p:cNvPr>
            <p:cNvSpPr/>
            <p:nvPr/>
          </p:nvSpPr>
          <p:spPr>
            <a:xfrm>
              <a:off x="4445043" y="4093634"/>
              <a:ext cx="100099" cy="125924"/>
            </a:xfrm>
            <a:custGeom>
              <a:avLst/>
              <a:gdLst>
                <a:gd name="connsiteX0" fmla="*/ 0 w 100099"/>
                <a:gd name="connsiteY0" fmla="*/ 125925 h 125924"/>
                <a:gd name="connsiteX1" fmla="*/ 0 w 100099"/>
                <a:gd name="connsiteY1" fmla="*/ 0 h 12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924">
                  <a:moveTo>
                    <a:pt x="0" y="125925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7739A007-FC7E-3CAD-A6BC-7D3374EC18D2}"/>
                </a:ext>
              </a:extLst>
            </p:cNvPr>
            <p:cNvSpPr/>
            <p:nvPr/>
          </p:nvSpPr>
          <p:spPr>
            <a:xfrm>
              <a:off x="4696682" y="4093634"/>
              <a:ext cx="100099" cy="125924"/>
            </a:xfrm>
            <a:custGeom>
              <a:avLst/>
              <a:gdLst>
                <a:gd name="connsiteX0" fmla="*/ 0 w 100099"/>
                <a:gd name="connsiteY0" fmla="*/ 125925 h 125924"/>
                <a:gd name="connsiteX1" fmla="*/ 0 w 100099"/>
                <a:gd name="connsiteY1" fmla="*/ 0 h 12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924">
                  <a:moveTo>
                    <a:pt x="0" y="125925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9761484C-2C44-E958-2717-04107586414D}"/>
                </a:ext>
              </a:extLst>
            </p:cNvPr>
            <p:cNvSpPr/>
            <p:nvPr/>
          </p:nvSpPr>
          <p:spPr>
            <a:xfrm>
              <a:off x="4570908" y="4093634"/>
              <a:ext cx="100099" cy="125924"/>
            </a:xfrm>
            <a:custGeom>
              <a:avLst/>
              <a:gdLst>
                <a:gd name="connsiteX0" fmla="*/ 0 w 100099"/>
                <a:gd name="connsiteY0" fmla="*/ 125925 h 125924"/>
                <a:gd name="connsiteX1" fmla="*/ 0 w 100099"/>
                <a:gd name="connsiteY1" fmla="*/ 0 h 12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924">
                  <a:moveTo>
                    <a:pt x="0" y="125925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A106E0AC-A5DB-6AF6-2F75-F9D21EF88AF5}"/>
                </a:ext>
              </a:extLst>
            </p:cNvPr>
            <p:cNvSpPr/>
            <p:nvPr/>
          </p:nvSpPr>
          <p:spPr>
            <a:xfrm>
              <a:off x="4822647" y="4093634"/>
              <a:ext cx="100099" cy="125924"/>
            </a:xfrm>
            <a:custGeom>
              <a:avLst/>
              <a:gdLst>
                <a:gd name="connsiteX0" fmla="*/ 0 w 100099"/>
                <a:gd name="connsiteY0" fmla="*/ 125925 h 125924"/>
                <a:gd name="connsiteX1" fmla="*/ 0 w 100099"/>
                <a:gd name="connsiteY1" fmla="*/ 0 h 12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924">
                  <a:moveTo>
                    <a:pt x="0" y="125925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C474FCC5-AC3C-4B15-19A3-0176BEBF3F25}"/>
                </a:ext>
              </a:extLst>
            </p:cNvPr>
            <p:cNvSpPr/>
            <p:nvPr/>
          </p:nvSpPr>
          <p:spPr>
            <a:xfrm>
              <a:off x="4948472" y="4093634"/>
              <a:ext cx="100099" cy="125924"/>
            </a:xfrm>
            <a:custGeom>
              <a:avLst/>
              <a:gdLst>
                <a:gd name="connsiteX0" fmla="*/ 0 w 100099"/>
                <a:gd name="connsiteY0" fmla="*/ 125925 h 125924"/>
                <a:gd name="connsiteX1" fmla="*/ 0 w 100099"/>
                <a:gd name="connsiteY1" fmla="*/ 0 h 12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924">
                  <a:moveTo>
                    <a:pt x="0" y="125925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F48EF07A-7564-B5CB-0D07-7F85326D2056}"/>
                </a:ext>
              </a:extLst>
            </p:cNvPr>
            <p:cNvSpPr/>
            <p:nvPr/>
          </p:nvSpPr>
          <p:spPr>
            <a:xfrm>
              <a:off x="4193264" y="4093634"/>
              <a:ext cx="100099" cy="125924"/>
            </a:xfrm>
            <a:custGeom>
              <a:avLst/>
              <a:gdLst>
                <a:gd name="connsiteX0" fmla="*/ 0 w 100099"/>
                <a:gd name="connsiteY0" fmla="*/ 125925 h 125924"/>
                <a:gd name="connsiteX1" fmla="*/ 0 w 100099"/>
                <a:gd name="connsiteY1" fmla="*/ 0 h 125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924">
                  <a:moveTo>
                    <a:pt x="0" y="125925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62CC46C8-8467-F198-9C2B-CE94C0C59F15}"/>
                </a:ext>
              </a:extLst>
            </p:cNvPr>
            <p:cNvSpPr/>
            <p:nvPr/>
          </p:nvSpPr>
          <p:spPr>
            <a:xfrm>
              <a:off x="4319029" y="2709125"/>
              <a:ext cx="100099" cy="125862"/>
            </a:xfrm>
            <a:custGeom>
              <a:avLst/>
              <a:gdLst>
                <a:gd name="connsiteX0" fmla="*/ 0 w 100099"/>
                <a:gd name="connsiteY0" fmla="*/ 125863 h 125862"/>
                <a:gd name="connsiteX1" fmla="*/ 0 w 100099"/>
                <a:gd name="connsiteY1" fmla="*/ 0 h 125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862">
                  <a:moveTo>
                    <a:pt x="0" y="125863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33BD0DA1-B029-CFE4-FEDA-A104842848FA}"/>
                </a:ext>
              </a:extLst>
            </p:cNvPr>
            <p:cNvSpPr/>
            <p:nvPr/>
          </p:nvSpPr>
          <p:spPr>
            <a:xfrm>
              <a:off x="4444993" y="2709125"/>
              <a:ext cx="100099" cy="125862"/>
            </a:xfrm>
            <a:custGeom>
              <a:avLst/>
              <a:gdLst>
                <a:gd name="connsiteX0" fmla="*/ 0 w 100099"/>
                <a:gd name="connsiteY0" fmla="*/ 125863 h 125862"/>
                <a:gd name="connsiteX1" fmla="*/ 0 w 100099"/>
                <a:gd name="connsiteY1" fmla="*/ 0 h 125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862">
                  <a:moveTo>
                    <a:pt x="0" y="125863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4E4DFF78-687E-DEB4-17A5-D3D322E02F03}"/>
                </a:ext>
              </a:extLst>
            </p:cNvPr>
            <p:cNvSpPr/>
            <p:nvPr/>
          </p:nvSpPr>
          <p:spPr>
            <a:xfrm>
              <a:off x="4696622" y="2709125"/>
              <a:ext cx="100099" cy="125862"/>
            </a:xfrm>
            <a:custGeom>
              <a:avLst/>
              <a:gdLst>
                <a:gd name="connsiteX0" fmla="*/ 0 w 100099"/>
                <a:gd name="connsiteY0" fmla="*/ 125863 h 125862"/>
                <a:gd name="connsiteX1" fmla="*/ 0 w 100099"/>
                <a:gd name="connsiteY1" fmla="*/ 0 h 125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862">
                  <a:moveTo>
                    <a:pt x="0" y="125863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F851D71B-76A3-22D5-46E0-E73FBC8F3B49}"/>
                </a:ext>
              </a:extLst>
            </p:cNvPr>
            <p:cNvSpPr/>
            <p:nvPr/>
          </p:nvSpPr>
          <p:spPr>
            <a:xfrm>
              <a:off x="4570858" y="2709125"/>
              <a:ext cx="100099" cy="125862"/>
            </a:xfrm>
            <a:custGeom>
              <a:avLst/>
              <a:gdLst>
                <a:gd name="connsiteX0" fmla="*/ 0 w 100099"/>
                <a:gd name="connsiteY0" fmla="*/ 125863 h 125862"/>
                <a:gd name="connsiteX1" fmla="*/ 0 w 100099"/>
                <a:gd name="connsiteY1" fmla="*/ 0 h 125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862">
                  <a:moveTo>
                    <a:pt x="0" y="125863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E66ABC70-50F0-B5E1-3CA5-8BB5DEC81CB4}"/>
                </a:ext>
              </a:extLst>
            </p:cNvPr>
            <p:cNvSpPr/>
            <p:nvPr/>
          </p:nvSpPr>
          <p:spPr>
            <a:xfrm>
              <a:off x="4822647" y="2709125"/>
              <a:ext cx="100099" cy="125862"/>
            </a:xfrm>
            <a:custGeom>
              <a:avLst/>
              <a:gdLst>
                <a:gd name="connsiteX0" fmla="*/ 0 w 100099"/>
                <a:gd name="connsiteY0" fmla="*/ 125863 h 125862"/>
                <a:gd name="connsiteX1" fmla="*/ 0 w 100099"/>
                <a:gd name="connsiteY1" fmla="*/ 0 h 125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862">
                  <a:moveTo>
                    <a:pt x="0" y="125863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28B6859C-876F-F991-48D2-555A86B6E131}"/>
                </a:ext>
              </a:extLst>
            </p:cNvPr>
            <p:cNvSpPr/>
            <p:nvPr/>
          </p:nvSpPr>
          <p:spPr>
            <a:xfrm>
              <a:off x="4948472" y="2709125"/>
              <a:ext cx="100099" cy="125862"/>
            </a:xfrm>
            <a:custGeom>
              <a:avLst/>
              <a:gdLst>
                <a:gd name="connsiteX0" fmla="*/ 0 w 100099"/>
                <a:gd name="connsiteY0" fmla="*/ 125863 h 125862"/>
                <a:gd name="connsiteX1" fmla="*/ 0 w 100099"/>
                <a:gd name="connsiteY1" fmla="*/ 0 h 125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862">
                  <a:moveTo>
                    <a:pt x="0" y="125863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BB5BE7E4-7015-C6B8-4E90-385F225D7378}"/>
                </a:ext>
              </a:extLst>
            </p:cNvPr>
            <p:cNvSpPr/>
            <p:nvPr/>
          </p:nvSpPr>
          <p:spPr>
            <a:xfrm>
              <a:off x="4193214" y="2709125"/>
              <a:ext cx="100099" cy="125862"/>
            </a:xfrm>
            <a:custGeom>
              <a:avLst/>
              <a:gdLst>
                <a:gd name="connsiteX0" fmla="*/ 0 w 100099"/>
                <a:gd name="connsiteY0" fmla="*/ 125863 h 125862"/>
                <a:gd name="connsiteX1" fmla="*/ 0 w 100099"/>
                <a:gd name="connsiteY1" fmla="*/ 0 h 125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99" h="125862">
                  <a:moveTo>
                    <a:pt x="0" y="125863"/>
                  </a:moveTo>
                  <a:lnTo>
                    <a:pt x="0" y="0"/>
                  </a:lnTo>
                </a:path>
              </a:pathLst>
            </a:custGeom>
            <a:ln w="88728" cap="rnd">
              <a:solidFill>
                <a:srgbClr val="E7781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9489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7.40741E-7 C 0.03229 0.0037 0.0177 0.00301 0.06562 -7.40741E-7 C 0.07534 -0.00046 0.09114 -0.00231 0.10138 -0.00417 C 0.10434 -0.00463 0.10694 -0.00579 0.10972 -0.00625 C 0.11666 -0.00787 0.12239 -0.00856 0.12899 -0.01065 C 0.13263 -0.0118 0.13611 -0.01389 0.13975 -0.01481 C 0.14513 -0.01643 0.15156 -0.01667 0.15642 -0.01921 L 0.17291 -0.02778 L 0.1809 -0.03194 C 0.19895 -0.05278 0.171 -0.02037 0.19479 -0.04699 C 0.19878 -0.05116 0.20295 -0.05509 0.2059 -0.05972 C 0.21302 -0.07083 0.2085 -0.06597 0.21961 -0.07477 C 0.22048 -0.07662 0.22152 -0.07893 0.22222 -0.08102 C 0.22638 -0.0919 0.22395 -0.08981 0.23038 -0.10255 C 0.23819 -0.11736 0.23454 -0.10926 0.24166 -0.12569 C 0.24253 -0.12801 0.24357 -0.13009 0.24427 -0.13218 C 0.24878 -0.15 0.24652 -0.13935 0.25 -0.16412 C 0.24878 -0.18634 0.24878 -0.20856 0.24704 -0.23055 C 0.24392 -0.2706 0.24427 -0.2243 0.24427 -0.23889 " pathEditMode="relative" rAng="0" ptsTypes="AAAAAAAAAAAAAAAAAAA">
                                      <p:cBhvr>
                                        <p:cTn id="34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2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3" grpId="1"/>
      <p:bldP spid="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CFFE7-7399-57E8-176F-DD8CB839B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Physical Unclonable Functions (PUFs)</a:t>
            </a:r>
            <a:endParaRPr lang="en-US" sz="4000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D2BD916-35F9-5A6F-5AF7-D079893716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08050"/>
            <a:ext cx="9143999" cy="5447666"/>
          </a:xfrm>
        </p:spPr>
        <p:txBody>
          <a:bodyPr/>
          <a:lstStyle/>
          <a:p>
            <a:pPr marL="0" indent="0">
              <a:buNone/>
            </a:pPr>
            <a:r>
              <a:rPr lang="en-US" sz="2500" dirty="0"/>
              <a:t>These properties make PUFs suitable for many applications:</a:t>
            </a:r>
          </a:p>
          <a:p>
            <a:pPr marL="457200" indent="-457200">
              <a:buFont typeface="+mj-lt"/>
              <a:buAutoNum type="arabicPeriod"/>
            </a:pPr>
            <a:endParaRPr lang="en-US" sz="2500" dirty="0"/>
          </a:p>
          <a:p>
            <a:r>
              <a:rPr lang="en-US" sz="2500" b="1" dirty="0">
                <a:solidFill>
                  <a:srgbClr val="3E4F8F"/>
                </a:solidFill>
              </a:rPr>
              <a:t>Device Authentication</a:t>
            </a:r>
          </a:p>
          <a:p>
            <a:r>
              <a:rPr lang="en-US" sz="2500" b="1" dirty="0">
                <a:solidFill>
                  <a:srgbClr val="2E6F73"/>
                </a:solidFill>
              </a:rPr>
              <a:t>Cryptographic Key Generation</a:t>
            </a:r>
            <a:endParaRPr lang="en-US" sz="2500" b="1" dirty="0">
              <a:solidFill>
                <a:srgbClr val="2E5D3F"/>
              </a:solidFill>
            </a:endParaRPr>
          </a:p>
          <a:p>
            <a:r>
              <a:rPr lang="en-US" sz="2500" b="1" dirty="0">
                <a:solidFill>
                  <a:srgbClr val="2E5D3F"/>
                </a:solidFill>
              </a:rPr>
              <a:t>Intellectual Property Protection</a:t>
            </a:r>
          </a:p>
          <a:p>
            <a:r>
              <a:rPr lang="en-US" sz="2500" b="1" dirty="0">
                <a:solidFill>
                  <a:srgbClr val="8C3E24"/>
                </a:solidFill>
              </a:rPr>
              <a:t>Hardware Obfuscation</a:t>
            </a:r>
          </a:p>
          <a:p>
            <a:r>
              <a:rPr lang="en-US" sz="2500" b="1" dirty="0">
                <a:solidFill>
                  <a:srgbClr val="7A2E3B"/>
                </a:solidFill>
              </a:rPr>
              <a:t>…</a:t>
            </a:r>
          </a:p>
          <a:p>
            <a:endParaRPr lang="en-US" sz="2500" b="1" dirty="0">
              <a:solidFill>
                <a:srgbClr val="3E4F8F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D3F252-35CB-201D-E919-06FEAE1D3193}"/>
              </a:ext>
            </a:extLst>
          </p:cNvPr>
          <p:cNvSpPr txBox="1"/>
          <p:nvPr/>
        </p:nvSpPr>
        <p:spPr>
          <a:xfrm>
            <a:off x="-1" y="4761016"/>
            <a:ext cx="9144000" cy="13265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dirty="0">
                <a:solidFill>
                  <a:schemeClr val="accent5"/>
                </a:solidFill>
                <a:latin typeface="Cambria" panose="02040503050406030204" pitchFamily="18" charset="0"/>
                <a:ea typeface="Cambria"/>
              </a:rPr>
              <a:t>Due to these applications,</a:t>
            </a:r>
            <a:br>
              <a:rPr lang="en-US" sz="2600" dirty="0">
                <a:solidFill>
                  <a:schemeClr val="accent5"/>
                </a:solidFill>
                <a:latin typeface="Cambria" panose="02040503050406030204" pitchFamily="18" charset="0"/>
                <a:ea typeface="Cambria"/>
              </a:rPr>
            </a:br>
            <a:r>
              <a:rPr lang="en-US" sz="2600" b="1" dirty="0">
                <a:solidFill>
                  <a:schemeClr val="accent5"/>
                </a:solidFill>
                <a:latin typeface="Cambria" panose="02040503050406030204" pitchFamily="18" charset="0"/>
                <a:ea typeface="Cambria"/>
              </a:rPr>
              <a:t>many different PUFs</a:t>
            </a:r>
            <a:r>
              <a:rPr lang="en-US" sz="2600" dirty="0">
                <a:solidFill>
                  <a:schemeClr val="accent5"/>
                </a:solidFill>
                <a:latin typeface="Cambria" panose="02040503050406030204" pitchFamily="18" charset="0"/>
                <a:ea typeface="Cambria"/>
              </a:rPr>
              <a:t> </a:t>
            </a:r>
            <a:r>
              <a:rPr lang="en-US" sz="2600" b="1" dirty="0">
                <a:solidFill>
                  <a:schemeClr val="accent5"/>
                </a:solidFill>
                <a:latin typeface="Cambria" panose="02040503050406030204" pitchFamily="18" charset="0"/>
                <a:ea typeface="Cambria"/>
              </a:rPr>
              <a:t>have been proposed </a:t>
            </a:r>
            <a:br>
              <a:rPr lang="en-US" sz="2600" b="1" dirty="0">
                <a:solidFill>
                  <a:schemeClr val="accent5"/>
                </a:solidFill>
                <a:latin typeface="Cambria" panose="02040503050406030204" pitchFamily="18" charset="0"/>
                <a:ea typeface="Cambria"/>
              </a:rPr>
            </a:br>
            <a:r>
              <a:rPr lang="en-US" sz="2600" dirty="0">
                <a:solidFill>
                  <a:schemeClr val="accent5"/>
                </a:solidFill>
                <a:latin typeface="Cambria" panose="02040503050406030204" pitchFamily="18" charset="0"/>
                <a:ea typeface="Cambria"/>
              </a:rPr>
              <a:t>by both industry and academia</a:t>
            </a:r>
          </a:p>
        </p:txBody>
      </p:sp>
    </p:spTree>
    <p:extLst>
      <p:ext uri="{BB962C8B-B14F-4D97-AF65-F5344CB8AC3E}">
        <p14:creationId xmlns:p14="http://schemas.microsoft.com/office/powerpoint/2010/main" val="1668559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7503F-6892-92E5-CFE5-38BD8FE87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DRAM-Based </a:t>
            </a:r>
            <a:r>
              <a:rPr lang="en-TR" sz="4000" b="1" dirty="0"/>
              <a:t>PUFs 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EE177B-2422-53BA-9CB7-346F3A069D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500" dirty="0">
                <a:solidFill>
                  <a:prstClr val="black"/>
                </a:solidFill>
              </a:rPr>
              <a:t>DRAM-based PUFs enable generating PUF responses within </a:t>
            </a:r>
            <a:r>
              <a:rPr lang="en-US" sz="2500" b="1" dirty="0">
                <a:solidFill>
                  <a:srgbClr val="3E4F8F"/>
                </a:solidFill>
              </a:rPr>
              <a:t>DRAM chips</a:t>
            </a:r>
          </a:p>
          <a:p>
            <a:pPr marL="0" indent="0">
              <a:buNone/>
            </a:pPr>
            <a:endParaRPr lang="en-US" sz="2500" b="1" dirty="0">
              <a:solidFill>
                <a:srgbClr val="3E4F8F"/>
              </a:solidFill>
            </a:endParaRPr>
          </a:p>
          <a:p>
            <a:pPr marL="0" indent="0">
              <a:buNone/>
            </a:pPr>
            <a:r>
              <a:rPr lang="en-US" sz="2500" b="1" dirty="0">
                <a:solidFill>
                  <a:srgbClr val="3E4F8F"/>
                </a:solidFill>
              </a:rPr>
              <a:t>DRAM</a:t>
            </a:r>
            <a:r>
              <a:rPr lang="en-US" sz="2500" dirty="0">
                <a:solidFill>
                  <a:prstClr val="black"/>
                </a:solidFill>
              </a:rPr>
              <a:t> is </a:t>
            </a:r>
            <a:r>
              <a:rPr lang="en-US" sz="2500" b="1" dirty="0">
                <a:solidFill>
                  <a:srgbClr val="3E4F8F"/>
                </a:solidFill>
              </a:rPr>
              <a:t>ubiquitous</a:t>
            </a:r>
            <a:r>
              <a:rPr lang="en-US" sz="2500" b="1" dirty="0">
                <a:solidFill>
                  <a:prstClr val="black"/>
                </a:solidFill>
              </a:rPr>
              <a:t> </a:t>
            </a:r>
            <a:r>
              <a:rPr lang="en-US" sz="2500" dirty="0">
                <a:solidFill>
                  <a:prstClr val="black"/>
                </a:solidFill>
              </a:rPr>
              <a:t>in modern computing platforms</a:t>
            </a:r>
          </a:p>
          <a:p>
            <a:pPr marL="0" indent="0">
              <a:buNone/>
            </a:pPr>
            <a:endParaRPr lang="en-US" sz="2500" b="1" dirty="0">
              <a:solidFill>
                <a:srgbClr val="004A8F"/>
              </a:solidFill>
            </a:endParaRPr>
          </a:p>
          <a:p>
            <a:pPr marL="0" indent="0">
              <a:buNone/>
            </a:pPr>
            <a:r>
              <a:rPr lang="en-US" sz="2500" b="1" dirty="0">
                <a:solidFill>
                  <a:srgbClr val="3E4F8F"/>
                </a:solidFill>
              </a:rPr>
              <a:t>Low Cost:</a:t>
            </a:r>
            <a:r>
              <a:rPr lang="en-US" sz="2500" b="1" i="1" dirty="0">
                <a:solidFill>
                  <a:srgbClr val="004A8F"/>
                </a:solidFill>
              </a:rPr>
              <a:t> </a:t>
            </a:r>
            <a:r>
              <a:rPr lang="en-US" sz="2500" dirty="0">
                <a:solidFill>
                  <a:prstClr val="black"/>
                </a:solidFill>
              </a:rPr>
              <a:t>No specialized hardware needed for PUFs</a:t>
            </a:r>
          </a:p>
          <a:p>
            <a:pPr marL="0" indent="0">
              <a:buNone/>
            </a:pPr>
            <a:endParaRPr lang="en-US" sz="2500" dirty="0"/>
          </a:p>
          <a:p>
            <a:pPr marL="0" indent="0">
              <a:buNone/>
            </a:pPr>
            <a:endParaRPr lang="en-US" sz="2500" dirty="0"/>
          </a:p>
          <a:p>
            <a:pPr marL="0" indent="0">
              <a:buNone/>
            </a:pPr>
            <a:endParaRPr lang="en-US" sz="2500" dirty="0"/>
          </a:p>
          <a:p>
            <a:pPr marL="0" indent="0">
              <a:buNone/>
            </a:pPr>
            <a:endParaRPr lang="en-US" sz="2500" dirty="0"/>
          </a:p>
          <a:p>
            <a:pPr marL="0" indent="0">
              <a:buNone/>
            </a:pPr>
            <a:endParaRPr lang="en-US" sz="2500" dirty="0"/>
          </a:p>
          <a:p>
            <a:pPr marL="0" indent="0">
              <a:buNone/>
            </a:pPr>
            <a:endParaRPr lang="en-US" sz="2500" dirty="0"/>
          </a:p>
          <a:p>
            <a:pPr marL="0" indent="0">
              <a:buNone/>
            </a:pPr>
            <a:endParaRPr lang="en-US" sz="2500" dirty="0"/>
          </a:p>
          <a:p>
            <a:pPr marL="0" indent="0">
              <a:buNone/>
            </a:pPr>
            <a:endParaRPr lang="en-US" sz="2500" dirty="0"/>
          </a:p>
        </p:txBody>
      </p:sp>
      <p:sp>
        <p:nvSpPr>
          <p:cNvPr id="198" name="Freeform 197">
            <a:extLst>
              <a:ext uri="{FF2B5EF4-FFF2-40B4-BE49-F238E27FC236}">
                <a16:creationId xmlns:a16="http://schemas.microsoft.com/office/drawing/2014/main" id="{2096441C-90A6-3ADE-13D5-D7218EAE3104}"/>
              </a:ext>
            </a:extLst>
          </p:cNvPr>
          <p:cNvSpPr/>
          <p:nvPr/>
        </p:nvSpPr>
        <p:spPr>
          <a:xfrm>
            <a:off x="4870582" y="3727765"/>
            <a:ext cx="4685" cy="72623"/>
          </a:xfrm>
          <a:custGeom>
            <a:avLst/>
            <a:gdLst>
              <a:gd name="connsiteX0" fmla="*/ 0 w 6858"/>
              <a:gd name="connsiteY0" fmla="*/ 0 h 106299"/>
              <a:gd name="connsiteX1" fmla="*/ 0 w 6858"/>
              <a:gd name="connsiteY1" fmla="*/ 106299 h 106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" h="106299">
                <a:moveTo>
                  <a:pt x="0" y="0"/>
                </a:moveTo>
                <a:lnTo>
                  <a:pt x="0" y="106299"/>
                </a:lnTo>
              </a:path>
            </a:pathLst>
          </a:custGeom>
          <a:ln w="6858" cap="rnd">
            <a:solidFill>
              <a:srgbClr val="EAE9DA"/>
            </a:solidFill>
            <a:prstDash val="solid"/>
            <a:round/>
          </a:ln>
        </p:spPr>
        <p:txBody>
          <a:bodyPr rtlCol="0" anchor="ctr"/>
          <a:lstStyle/>
          <a:p>
            <a:endParaRPr lang="en-US">
              <a:latin typeface="Cambria" panose="020405030504060302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0C4B1D-1F1D-AADB-2AAF-7DEBE81F4DB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biLevel thresh="50000"/>
          </a:blip>
          <a:srcRect l="13994" t="26709" r="15805" b="30317"/>
          <a:stretch/>
        </p:blipFill>
        <p:spPr>
          <a:xfrm>
            <a:off x="2871245" y="3516599"/>
            <a:ext cx="3401508" cy="138815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Right Brace 6">
            <a:extLst>
              <a:ext uri="{FF2B5EF4-FFF2-40B4-BE49-F238E27FC236}">
                <a16:creationId xmlns:a16="http://schemas.microsoft.com/office/drawing/2014/main" id="{01598624-FE9B-4B3E-D763-EBC289C6264C}"/>
              </a:ext>
            </a:extLst>
          </p:cNvPr>
          <p:cNvSpPr/>
          <p:nvPr/>
        </p:nvSpPr>
        <p:spPr>
          <a:xfrm rot="5400000">
            <a:off x="4353493" y="3280392"/>
            <a:ext cx="437013" cy="3401509"/>
          </a:xfrm>
          <a:prstGeom prst="rightBrace">
            <a:avLst/>
          </a:prstGeom>
          <a:ln w="47625">
            <a:solidFill>
              <a:srgbClr val="004A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4A8F"/>
              </a:solidFill>
              <a:latin typeface="Cambria" panose="02040503050406030204" pitchFamily="18" charset="0"/>
            </a:endParaRPr>
          </a:p>
        </p:txBody>
      </p:sp>
      <p:pic>
        <p:nvPicPr>
          <p:cNvPr id="3078" name="Picture 6" descr="ОЗУ CXMT 8 GB DDR4 3200 MHz CXMQ3A8MA1GS6-CJ1-A SO-DIMM">
            <a:extLst>
              <a:ext uri="{FF2B5EF4-FFF2-40B4-BE49-F238E27FC236}">
                <a16:creationId xmlns:a16="http://schemas.microsoft.com/office/drawing/2014/main" id="{70364CE8-FBB9-861A-B258-4BD6F3EF18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9" t="32151" r="8279" b="31687"/>
          <a:stretch/>
        </p:blipFill>
        <p:spPr bwMode="auto">
          <a:xfrm>
            <a:off x="3290401" y="5281494"/>
            <a:ext cx="2563197" cy="1110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0654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7503F-6892-92E5-CFE5-38BD8FE87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DRAM-Based </a:t>
            </a:r>
            <a:r>
              <a:rPr lang="en-TR" sz="4000" b="1" dirty="0"/>
              <a:t>PUFs </a:t>
            </a:r>
            <a:endParaRPr lang="en-US" sz="4000" dirty="0"/>
          </a:p>
        </p:txBody>
      </p:sp>
      <p:sp>
        <p:nvSpPr>
          <p:cNvPr id="198" name="Freeform 197">
            <a:extLst>
              <a:ext uri="{FF2B5EF4-FFF2-40B4-BE49-F238E27FC236}">
                <a16:creationId xmlns:a16="http://schemas.microsoft.com/office/drawing/2014/main" id="{2096441C-90A6-3ADE-13D5-D7218EAE3104}"/>
              </a:ext>
            </a:extLst>
          </p:cNvPr>
          <p:cNvSpPr/>
          <p:nvPr/>
        </p:nvSpPr>
        <p:spPr>
          <a:xfrm>
            <a:off x="4870582" y="4197326"/>
            <a:ext cx="4685" cy="72623"/>
          </a:xfrm>
          <a:custGeom>
            <a:avLst/>
            <a:gdLst>
              <a:gd name="connsiteX0" fmla="*/ 0 w 6858"/>
              <a:gd name="connsiteY0" fmla="*/ 0 h 106299"/>
              <a:gd name="connsiteX1" fmla="*/ 0 w 6858"/>
              <a:gd name="connsiteY1" fmla="*/ 106299 h 106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" h="106299">
                <a:moveTo>
                  <a:pt x="0" y="0"/>
                </a:moveTo>
                <a:lnTo>
                  <a:pt x="0" y="106299"/>
                </a:lnTo>
              </a:path>
            </a:pathLst>
          </a:custGeom>
          <a:ln w="6858" cap="rnd">
            <a:solidFill>
              <a:srgbClr val="EAE9DA"/>
            </a:solidFill>
            <a:prstDash val="solid"/>
            <a:round/>
          </a:ln>
        </p:spPr>
        <p:txBody>
          <a:bodyPr rtlCol="0" anchor="ctr"/>
          <a:lstStyle/>
          <a:p>
            <a:endParaRPr lang="en-US">
              <a:latin typeface="Cambria" panose="02040503050406030204" pitchFamily="18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87249DE-C616-3AA9-1C01-346D37B302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500" dirty="0"/>
              <a:t>Prior work exploits different sources of manufacturing variations to develop DRAM-based PUFs by:</a:t>
            </a:r>
          </a:p>
          <a:p>
            <a:pPr lvl="2"/>
            <a:endParaRPr lang="en-US" sz="2500" dirty="0">
              <a:solidFill>
                <a:srgbClr val="004A8F"/>
              </a:solidFill>
            </a:endParaRPr>
          </a:p>
          <a:p>
            <a:r>
              <a:rPr lang="en-US" sz="2500" b="1" dirty="0">
                <a:solidFill>
                  <a:srgbClr val="004A8F"/>
                </a:solidFill>
              </a:rPr>
              <a:t>Using start-up values</a:t>
            </a:r>
          </a:p>
          <a:p>
            <a:r>
              <a:rPr lang="en-US" sz="2500" b="1" dirty="0">
                <a:solidFill>
                  <a:srgbClr val="8C3E24"/>
                </a:solidFill>
              </a:rPr>
              <a:t>Disabling DRAM refresh</a:t>
            </a:r>
          </a:p>
          <a:p>
            <a:r>
              <a:rPr lang="en-US" sz="2500" b="1" dirty="0">
                <a:solidFill>
                  <a:srgbClr val="2E5D3F"/>
                </a:solidFill>
              </a:rPr>
              <a:t>Violating timing parameters </a:t>
            </a:r>
          </a:p>
          <a:p>
            <a:r>
              <a:rPr lang="en-US" sz="2500" b="1" dirty="0">
                <a:solidFill>
                  <a:srgbClr val="3E4F8F"/>
                </a:solidFill>
              </a:rPr>
              <a:t>Storing and sensing fractional voltage levels</a:t>
            </a:r>
          </a:p>
          <a:p>
            <a:r>
              <a:rPr lang="en-US" sz="2500" b="1" dirty="0">
                <a:solidFill>
                  <a:srgbClr val="604878"/>
                </a:solidFill>
              </a:rPr>
              <a:t>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C42154-7577-9364-74AA-808F75C4C9AC}"/>
              </a:ext>
            </a:extLst>
          </p:cNvPr>
          <p:cNvSpPr txBox="1"/>
          <p:nvPr/>
        </p:nvSpPr>
        <p:spPr>
          <a:xfrm>
            <a:off x="-1" y="4935569"/>
            <a:ext cx="9144000" cy="115711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dirty="0">
                <a:solidFill>
                  <a:schemeClr val="accent5"/>
                </a:solidFill>
                <a:latin typeface="Cambria" panose="02040503050406030204" pitchFamily="18" charset="0"/>
                <a:ea typeface="Cambria"/>
              </a:rPr>
              <a:t>We propose using a recently discovered phenomenon called </a:t>
            </a:r>
            <a:r>
              <a:rPr lang="en-US" sz="2600" b="1" dirty="0">
                <a:solidFill>
                  <a:schemeClr val="accent5"/>
                </a:solidFill>
                <a:latin typeface="Cambria" panose="02040503050406030204" pitchFamily="18" charset="0"/>
                <a:ea typeface="Cambria"/>
              </a:rPr>
              <a:t>Simultaneous Multiple-Row Activation (SiMRA) </a:t>
            </a:r>
            <a:br>
              <a:rPr lang="en-US" sz="2600" b="1" dirty="0">
                <a:solidFill>
                  <a:schemeClr val="accent5"/>
                </a:solidFill>
                <a:latin typeface="Cambria" panose="02040503050406030204" pitchFamily="18" charset="0"/>
                <a:ea typeface="Cambria"/>
              </a:rPr>
            </a:br>
            <a:r>
              <a:rPr lang="en-US" sz="2600" dirty="0">
                <a:solidFill>
                  <a:schemeClr val="accent5"/>
                </a:solidFill>
                <a:latin typeface="Cambria" panose="02040503050406030204" pitchFamily="18" charset="0"/>
                <a:ea typeface="Cambria"/>
              </a:rPr>
              <a:t>to generate </a:t>
            </a:r>
            <a:r>
              <a:rPr lang="en-US" sz="2600" b="1" dirty="0">
                <a:solidFill>
                  <a:schemeClr val="accent5"/>
                </a:solidFill>
                <a:latin typeface="Cambria" panose="02040503050406030204" pitchFamily="18" charset="0"/>
                <a:ea typeface="Cambria"/>
              </a:rPr>
              <a:t>device-specific signatures </a:t>
            </a:r>
          </a:p>
        </p:txBody>
      </p:sp>
    </p:spTree>
    <p:extLst>
      <p:ext uri="{BB962C8B-B14F-4D97-AF65-F5344CB8AC3E}">
        <p14:creationId xmlns:p14="http://schemas.microsoft.com/office/powerpoint/2010/main" val="2132500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6465D-65AD-62AD-4BC7-21B468650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ACFAB-912E-CB4D-94A5-DEA464E40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Outline</a:t>
            </a:r>
            <a:endParaRPr lang="en-CH" sz="4000" b="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7D9030-B833-B1E9-A6A1-AAF2CD956A8A}"/>
              </a:ext>
            </a:extLst>
          </p:cNvPr>
          <p:cNvSpPr/>
          <p:nvPr/>
        </p:nvSpPr>
        <p:spPr>
          <a:xfrm>
            <a:off x="-2" y="1039011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Motivation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D19BA2-6E47-273D-28E6-C3A1271D1000}"/>
              </a:ext>
            </a:extLst>
          </p:cNvPr>
          <p:cNvSpPr/>
          <p:nvPr/>
        </p:nvSpPr>
        <p:spPr>
          <a:xfrm>
            <a:off x="-2" y="4736623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Real DRAM Chip Results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37CAFDA-5020-5204-0FA1-815DC0CE377A}"/>
              </a:ext>
            </a:extLst>
          </p:cNvPr>
          <p:cNvSpPr/>
          <p:nvPr/>
        </p:nvSpPr>
        <p:spPr>
          <a:xfrm>
            <a:off x="-2" y="5661025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kumimoji="0" lang="en-US" sz="3200" b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06AE37-3F47-E377-49DA-EA00B4538304}"/>
              </a:ext>
            </a:extLst>
          </p:cNvPr>
          <p:cNvSpPr/>
          <p:nvPr/>
        </p:nvSpPr>
        <p:spPr>
          <a:xfrm>
            <a:off x="0" y="2887817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dirty="0">
                <a:solidFill>
                  <a:prstClr val="white"/>
                </a:solidFill>
                <a:latin typeface="Cambria" panose="0204050305040603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SiMRA-PUF</a:t>
            </a:r>
            <a:endParaRPr lang="en-US" sz="3200" b="1" dirty="0">
              <a:solidFill>
                <a:prstClr val="white"/>
              </a:solidFill>
              <a:latin typeface="Cambria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DAD84B-2518-D20D-17CB-C888F3C456DD}"/>
              </a:ext>
            </a:extLst>
          </p:cNvPr>
          <p:cNvSpPr/>
          <p:nvPr/>
        </p:nvSpPr>
        <p:spPr>
          <a:xfrm>
            <a:off x="-2" y="3812220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dirty="0">
                <a:solidFill>
                  <a:prstClr val="white"/>
                </a:solidFill>
                <a:latin typeface="Cambria" panose="02040503050406030204" pitchFamily="18" charset="0"/>
              </a:rPr>
              <a:t>Testing Methodology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E44007-BE02-5487-F304-06D805445C44}"/>
              </a:ext>
            </a:extLst>
          </p:cNvPr>
          <p:cNvSpPr/>
          <p:nvPr/>
        </p:nvSpPr>
        <p:spPr>
          <a:xfrm>
            <a:off x="-2" y="1963414"/>
            <a:ext cx="9144000" cy="731520"/>
          </a:xfrm>
          <a:prstGeom prst="rect">
            <a:avLst/>
          </a:prstGeom>
          <a:solidFill>
            <a:srgbClr val="6048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Cambria" panose="02040503050406030204" pitchFamily="18" charset="0"/>
              </a:rPr>
              <a:t>DRAM Organization &amp; Operation</a:t>
            </a:r>
            <a:endParaRPr kumimoji="0" lang="en-US" sz="3200" b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776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310DE-F0B3-21B1-E46D-C32F45B6C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 3">
            <a:extLst>
              <a:ext uri="{FF2B5EF4-FFF2-40B4-BE49-F238E27FC236}">
                <a16:creationId xmlns:a16="http://schemas.microsoft.com/office/drawing/2014/main" id="{4393D802-4D3E-E622-B7A7-52C930A2A974}"/>
              </a:ext>
            </a:extLst>
          </p:cNvPr>
          <p:cNvGrpSpPr/>
          <p:nvPr/>
        </p:nvGrpSpPr>
        <p:grpSpPr>
          <a:xfrm>
            <a:off x="1369478" y="904306"/>
            <a:ext cx="6400800" cy="1502194"/>
            <a:chOff x="1877478" y="819639"/>
            <a:chExt cx="6400800" cy="1502194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42175BC3-6842-8FCC-76B8-41205501F662}"/>
                </a:ext>
              </a:extLst>
            </p:cNvPr>
            <p:cNvSpPr/>
            <p:nvPr/>
          </p:nvSpPr>
          <p:spPr>
            <a:xfrm rot="10800000">
              <a:off x="1877478" y="1246498"/>
              <a:ext cx="6400800" cy="1075335"/>
            </a:xfrm>
            <a:prstGeom prst="roundRect">
              <a:avLst>
                <a:gd name="adj" fmla="val 7500"/>
              </a:avLst>
            </a:prstGeom>
            <a:solidFill>
              <a:srgbClr val="00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E5DC2093-0801-2442-8226-2696C3BFB54A}"/>
                </a:ext>
              </a:extLst>
            </p:cNvPr>
            <p:cNvSpPr/>
            <p:nvPr/>
          </p:nvSpPr>
          <p:spPr>
            <a:xfrm rot="10800000">
              <a:off x="7363878" y="1411456"/>
              <a:ext cx="609600" cy="67080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F2F36255-5030-82F2-B537-F3E99D7766A0}"/>
                </a:ext>
              </a:extLst>
            </p:cNvPr>
            <p:cNvSpPr/>
            <p:nvPr/>
          </p:nvSpPr>
          <p:spPr>
            <a:xfrm rot="10800000">
              <a:off x="6700938" y="1411456"/>
              <a:ext cx="609600" cy="67080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9BF6BB94-6460-24B1-EFD4-8675659E647F}"/>
                </a:ext>
              </a:extLst>
            </p:cNvPr>
            <p:cNvSpPr/>
            <p:nvPr/>
          </p:nvSpPr>
          <p:spPr>
            <a:xfrm rot="10800000">
              <a:off x="6026568" y="1411456"/>
              <a:ext cx="609600" cy="67080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8B05ABBD-874A-E0C3-742E-6F5B1AC53D6F}"/>
                </a:ext>
              </a:extLst>
            </p:cNvPr>
            <p:cNvSpPr/>
            <p:nvPr/>
          </p:nvSpPr>
          <p:spPr>
            <a:xfrm rot="10800000">
              <a:off x="5371248" y="1411456"/>
              <a:ext cx="609600" cy="67080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74FE100D-6B5B-F578-1247-5F1B3FD20CC1}"/>
                </a:ext>
              </a:extLst>
            </p:cNvPr>
            <p:cNvSpPr/>
            <p:nvPr/>
          </p:nvSpPr>
          <p:spPr>
            <a:xfrm rot="10800000">
              <a:off x="4140618" y="1411456"/>
              <a:ext cx="609600" cy="67080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AE2EEECD-073D-1E89-FFC9-25D512F4BEDF}"/>
                </a:ext>
              </a:extLst>
            </p:cNvPr>
            <p:cNvSpPr/>
            <p:nvPr/>
          </p:nvSpPr>
          <p:spPr>
            <a:xfrm rot="10800000">
              <a:off x="3477678" y="1411456"/>
              <a:ext cx="609600" cy="67080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45B5E40C-4271-5AE3-802B-5FB67773BDCD}"/>
                </a:ext>
              </a:extLst>
            </p:cNvPr>
            <p:cNvSpPr/>
            <p:nvPr/>
          </p:nvSpPr>
          <p:spPr>
            <a:xfrm rot="10800000">
              <a:off x="2803308" y="1411456"/>
              <a:ext cx="609600" cy="67080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D6522C24-475B-2015-CD21-66ABAB3F8C06}"/>
                </a:ext>
              </a:extLst>
            </p:cNvPr>
            <p:cNvSpPr/>
            <p:nvPr/>
          </p:nvSpPr>
          <p:spPr>
            <a:xfrm rot="10800000">
              <a:off x="2147988" y="1411456"/>
              <a:ext cx="609600" cy="67080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EC114F63-FF71-83E3-F846-422B22E74A2D}"/>
                </a:ext>
              </a:extLst>
            </p:cNvPr>
            <p:cNvSpPr txBox="1"/>
            <p:nvPr/>
          </p:nvSpPr>
          <p:spPr>
            <a:xfrm>
              <a:off x="4041542" y="819639"/>
              <a:ext cx="20810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DRAM Module</a:t>
              </a:r>
              <a:endParaRPr kumimoji="0" lang="en-US" sz="24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341B06E-2DFF-DF88-27C8-E8CC3E795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ea typeface="Cambria" panose="02040503050406030204" pitchFamily="18" charset="0"/>
              </a:rPr>
              <a:t>DRAM Organization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EA46A2A-68A4-993B-0B02-F4AA07337F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878" y="4252744"/>
            <a:ext cx="1752600" cy="17526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2791CF9-3E4A-4FC0-E480-BD664AE4378D}"/>
              </a:ext>
            </a:extLst>
          </p:cNvPr>
          <p:cNvSpPr txBox="1"/>
          <p:nvPr/>
        </p:nvSpPr>
        <p:spPr>
          <a:xfrm>
            <a:off x="3352848" y="5682761"/>
            <a:ext cx="2448272" cy="914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CPU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8A6B134-EED3-AE79-9468-E5227B6F52B5}"/>
              </a:ext>
            </a:extLst>
          </p:cNvPr>
          <p:cNvCxnSpPr>
            <a:cxnSpLocks/>
            <a:stCxn id="15" idx="0"/>
          </p:cNvCxnSpPr>
          <p:nvPr/>
        </p:nvCxnSpPr>
        <p:spPr>
          <a:xfrm flipV="1">
            <a:off x="4557178" y="2556933"/>
            <a:ext cx="14822" cy="1695811"/>
          </a:xfrm>
          <a:prstGeom prst="straightConnector1">
            <a:avLst/>
          </a:prstGeom>
          <a:ln w="825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94757B25-B5AC-3750-1404-235283748E2F}"/>
              </a:ext>
            </a:extLst>
          </p:cNvPr>
          <p:cNvSpPr txBox="1"/>
          <p:nvPr/>
        </p:nvSpPr>
        <p:spPr>
          <a:xfrm>
            <a:off x="4471032" y="2951946"/>
            <a:ext cx="20950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5F25"/>
                </a:solidFill>
                <a:latin typeface="Cambria" panose="02040503050406030204" pitchFamily="18" charset="0"/>
              </a:rPr>
              <a:t>Memory</a:t>
            </a:r>
          </a:p>
          <a:p>
            <a:pPr algn="ctr"/>
            <a:r>
              <a:rPr lang="en-US" sz="2800" b="1" dirty="0">
                <a:solidFill>
                  <a:srgbClr val="FF5F25"/>
                </a:solidFill>
                <a:latin typeface="Cambria" panose="02040503050406030204" pitchFamily="18" charset="0"/>
              </a:rPr>
              <a:t>Channel</a:t>
            </a:r>
          </a:p>
        </p:txBody>
      </p:sp>
    </p:spTree>
    <p:extLst>
      <p:ext uri="{BB962C8B-B14F-4D97-AF65-F5344CB8AC3E}">
        <p14:creationId xmlns:p14="http://schemas.microsoft.com/office/powerpoint/2010/main" val="26641726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310DE-F0B3-21B1-E46D-C32F45B6C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>
            <a:extLst>
              <a:ext uri="{FF2B5EF4-FFF2-40B4-BE49-F238E27FC236}">
                <a16:creationId xmlns:a16="http://schemas.microsoft.com/office/drawing/2014/main" id="{DB42DAF1-EF85-79D5-8BC5-D17E5B1555E3}"/>
              </a:ext>
            </a:extLst>
          </p:cNvPr>
          <p:cNvGrpSpPr/>
          <p:nvPr/>
        </p:nvGrpSpPr>
        <p:grpSpPr>
          <a:xfrm>
            <a:off x="6025291" y="3010833"/>
            <a:ext cx="2756549" cy="3243601"/>
            <a:chOff x="6025291" y="3010833"/>
            <a:chExt cx="2756549" cy="3243601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97943919-48A3-369C-77B3-D84774AFDFF8}"/>
                </a:ext>
              </a:extLst>
            </p:cNvPr>
            <p:cNvGrpSpPr/>
            <p:nvPr/>
          </p:nvGrpSpPr>
          <p:grpSpPr>
            <a:xfrm>
              <a:off x="6025291" y="3010833"/>
              <a:ext cx="2756549" cy="2724110"/>
              <a:chOff x="6025291" y="3010833"/>
              <a:chExt cx="2756549" cy="2724110"/>
            </a:xfrm>
          </p:grpSpPr>
          <p:grpSp>
            <p:nvGrpSpPr>
              <p:cNvPr id="3" name="Grup 2">
                <a:extLst>
                  <a:ext uri="{FF2B5EF4-FFF2-40B4-BE49-F238E27FC236}">
                    <a16:creationId xmlns:a16="http://schemas.microsoft.com/office/drawing/2014/main" id="{607EC1AD-4BA4-2E6E-6C37-9B2E9BA5EFB1}"/>
                  </a:ext>
                </a:extLst>
              </p:cNvPr>
              <p:cNvGrpSpPr/>
              <p:nvPr/>
            </p:nvGrpSpPr>
            <p:grpSpPr>
              <a:xfrm>
                <a:off x="6025291" y="3010833"/>
                <a:ext cx="2756549" cy="2724110"/>
                <a:chOff x="6025291" y="3010833"/>
                <a:chExt cx="2756549" cy="2724110"/>
              </a:xfrm>
            </p:grpSpPr>
            <p:sp>
              <p:nvSpPr>
                <p:cNvPr id="130" name="Dikdörtgen 251">
                  <a:extLst>
                    <a:ext uri="{FF2B5EF4-FFF2-40B4-BE49-F238E27FC236}">
                      <a16:creationId xmlns:a16="http://schemas.microsoft.com/office/drawing/2014/main" id="{B5FDFBDA-068D-263A-A7BE-E0CF75D892B8}"/>
                    </a:ext>
                  </a:extLst>
                </p:cNvPr>
                <p:cNvSpPr/>
                <p:nvPr/>
              </p:nvSpPr>
              <p:spPr>
                <a:xfrm>
                  <a:off x="6025291" y="3010833"/>
                  <a:ext cx="2756549" cy="2724110"/>
                </a:xfrm>
                <a:prstGeom prst="roundRect">
                  <a:avLst>
                    <a:gd name="adj" fmla="val 4605"/>
                  </a:avLst>
                </a:prstGeom>
                <a:solidFill>
                  <a:schemeClr val="bg1"/>
                </a:solidFill>
                <a:ln w="3810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scadia Mono" panose="020B0609020000020004" pitchFamily="49" charset="0"/>
                  </a:endParaRPr>
                </a:p>
              </p:txBody>
            </p:sp>
            <p:cxnSp>
              <p:nvCxnSpPr>
                <p:cNvPr id="157" name="Düz Bağlayıcı 440">
                  <a:extLst>
                    <a:ext uri="{FF2B5EF4-FFF2-40B4-BE49-F238E27FC236}">
                      <a16:creationId xmlns:a16="http://schemas.microsoft.com/office/drawing/2014/main" id="{9B505270-DDE0-F813-66C3-8AB9047550C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99298" y="3854149"/>
                  <a:ext cx="45" cy="586254"/>
                </a:xfrm>
                <a:prstGeom prst="line">
                  <a:avLst/>
                </a:prstGeom>
                <a:ln w="38100" cap="rnd">
                  <a:solidFill>
                    <a:srgbClr val="FF000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9" name="Düz Bağlayıcı 440">
                  <a:extLst>
                    <a:ext uri="{FF2B5EF4-FFF2-40B4-BE49-F238E27FC236}">
                      <a16:creationId xmlns:a16="http://schemas.microsoft.com/office/drawing/2014/main" id="{7B4CE900-1E2E-6493-8316-758B93465A0B}"/>
                    </a:ext>
                  </a:extLst>
                </p:cNvPr>
                <p:cNvCxnSpPr>
                  <a:cxnSpLocks/>
                  <a:stCxn id="194" idx="0"/>
                  <a:endCxn id="123" idx="0"/>
                </p:cNvCxnSpPr>
                <p:nvPr/>
              </p:nvCxnSpPr>
              <p:spPr>
                <a:xfrm flipH="1">
                  <a:off x="6790638" y="3440772"/>
                  <a:ext cx="3138" cy="1764781"/>
                </a:xfrm>
                <a:prstGeom prst="line">
                  <a:avLst/>
                </a:prstGeom>
                <a:ln w="38100" cap="rnd">
                  <a:solidFill>
                    <a:srgbClr val="FF000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Düz Bağlayıcı 440">
                  <a:extLst>
                    <a:ext uri="{FF2B5EF4-FFF2-40B4-BE49-F238E27FC236}">
                      <a16:creationId xmlns:a16="http://schemas.microsoft.com/office/drawing/2014/main" id="{C5A3E0DD-ADD2-D5C2-08A0-A3330A905A3F}"/>
                    </a:ext>
                  </a:extLst>
                </p:cNvPr>
                <p:cNvCxnSpPr>
                  <a:cxnSpLocks/>
                  <a:stCxn id="195" idx="4"/>
                  <a:endCxn id="219" idx="0"/>
                </p:cNvCxnSpPr>
                <p:nvPr/>
              </p:nvCxnSpPr>
              <p:spPr>
                <a:xfrm>
                  <a:off x="7293075" y="3770236"/>
                  <a:ext cx="2814" cy="1435317"/>
                </a:xfrm>
                <a:prstGeom prst="line">
                  <a:avLst/>
                </a:prstGeom>
                <a:ln w="38100" cap="rnd">
                  <a:solidFill>
                    <a:srgbClr val="FF000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Düz Bağlayıcı 440">
                  <a:extLst>
                    <a:ext uri="{FF2B5EF4-FFF2-40B4-BE49-F238E27FC236}">
                      <a16:creationId xmlns:a16="http://schemas.microsoft.com/office/drawing/2014/main" id="{A31B8A3A-2929-FAD6-27C1-A1DDCF3D0312}"/>
                    </a:ext>
                  </a:extLst>
                </p:cNvPr>
                <p:cNvCxnSpPr>
                  <a:cxnSpLocks/>
                  <a:stCxn id="226" idx="4"/>
                  <a:endCxn id="122" idx="0"/>
                </p:cNvCxnSpPr>
                <p:nvPr/>
              </p:nvCxnSpPr>
              <p:spPr>
                <a:xfrm>
                  <a:off x="7792375" y="3770236"/>
                  <a:ext cx="8765" cy="1435317"/>
                </a:xfrm>
                <a:prstGeom prst="line">
                  <a:avLst/>
                </a:prstGeom>
                <a:ln w="38100" cap="rnd">
                  <a:solidFill>
                    <a:srgbClr val="FF000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Düz Bağlayıcı 440">
                  <a:extLst>
                    <a:ext uri="{FF2B5EF4-FFF2-40B4-BE49-F238E27FC236}">
                      <a16:creationId xmlns:a16="http://schemas.microsoft.com/office/drawing/2014/main" id="{D83763DF-314B-829A-D585-7CD94B636FAE}"/>
                    </a:ext>
                  </a:extLst>
                </p:cNvPr>
                <p:cNvCxnSpPr>
                  <a:cxnSpLocks/>
                  <a:stCxn id="196" idx="4"/>
                  <a:endCxn id="220" idx="0"/>
                </p:cNvCxnSpPr>
                <p:nvPr/>
              </p:nvCxnSpPr>
              <p:spPr>
                <a:xfrm>
                  <a:off x="8292066" y="3770236"/>
                  <a:ext cx="14326" cy="1435317"/>
                </a:xfrm>
                <a:prstGeom prst="line">
                  <a:avLst/>
                </a:prstGeom>
                <a:ln w="38100" cap="rnd">
                  <a:solidFill>
                    <a:srgbClr val="FF000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6" name="Düz Bağlayıcı 440">
                  <a:extLst>
                    <a:ext uri="{FF2B5EF4-FFF2-40B4-BE49-F238E27FC236}">
                      <a16:creationId xmlns:a16="http://schemas.microsoft.com/office/drawing/2014/main" id="{3F52E45C-B448-E175-136D-629CFF9EC20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69861" y="4047551"/>
                  <a:ext cx="2196000" cy="0"/>
                </a:xfrm>
                <a:prstGeom prst="line">
                  <a:avLst/>
                </a:prstGeom>
                <a:ln w="38100" cap="rnd">
                  <a:solidFill>
                    <a:srgbClr val="2F5597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9" name="Oval 178">
                  <a:extLst>
                    <a:ext uri="{FF2B5EF4-FFF2-40B4-BE49-F238E27FC236}">
                      <a16:creationId xmlns:a16="http://schemas.microsoft.com/office/drawing/2014/main" id="{3F1C4EA4-329E-D7A4-9D49-C4F21489ACA4}"/>
                    </a:ext>
                  </a:extLst>
                </p:cNvPr>
                <p:cNvSpPr/>
                <p:nvPr/>
              </p:nvSpPr>
              <p:spPr>
                <a:xfrm>
                  <a:off x="6627679" y="3882818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180" name="Oval 179">
                  <a:extLst>
                    <a:ext uri="{FF2B5EF4-FFF2-40B4-BE49-F238E27FC236}">
                      <a16:creationId xmlns:a16="http://schemas.microsoft.com/office/drawing/2014/main" id="{927D50F1-A19F-624B-A1B5-D0077257D7AC}"/>
                    </a:ext>
                  </a:extLst>
                </p:cNvPr>
                <p:cNvSpPr/>
                <p:nvPr/>
              </p:nvSpPr>
              <p:spPr>
                <a:xfrm>
                  <a:off x="7126978" y="3882818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181" name="Oval 180">
                  <a:extLst>
                    <a:ext uri="{FF2B5EF4-FFF2-40B4-BE49-F238E27FC236}">
                      <a16:creationId xmlns:a16="http://schemas.microsoft.com/office/drawing/2014/main" id="{92286A40-0621-E8D5-26C6-2929E0545896}"/>
                    </a:ext>
                  </a:extLst>
                </p:cNvPr>
                <p:cNvSpPr/>
                <p:nvPr/>
              </p:nvSpPr>
              <p:spPr>
                <a:xfrm>
                  <a:off x="7626278" y="3882818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182" name="Oval 181">
                  <a:extLst>
                    <a:ext uri="{FF2B5EF4-FFF2-40B4-BE49-F238E27FC236}">
                      <a16:creationId xmlns:a16="http://schemas.microsoft.com/office/drawing/2014/main" id="{A38F3F3A-A8C8-5FF8-6F2C-19B180E239AB}"/>
                    </a:ext>
                  </a:extLst>
                </p:cNvPr>
                <p:cNvSpPr/>
                <p:nvPr/>
              </p:nvSpPr>
              <p:spPr>
                <a:xfrm>
                  <a:off x="8125969" y="3882818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219" name="Dikdörtgen 256">
                  <a:extLst>
                    <a:ext uri="{FF2B5EF4-FFF2-40B4-BE49-F238E27FC236}">
                      <a16:creationId xmlns:a16="http://schemas.microsoft.com/office/drawing/2014/main" id="{56FF9A47-D686-88E3-7354-751FF16F47F0}"/>
                    </a:ext>
                  </a:extLst>
                </p:cNvPr>
                <p:cNvSpPr/>
                <p:nvPr/>
              </p:nvSpPr>
              <p:spPr>
                <a:xfrm>
                  <a:off x="7145612" y="5205553"/>
                  <a:ext cx="300554" cy="430228"/>
                </a:xfrm>
                <a:prstGeom prst="roundRect">
                  <a:avLst/>
                </a:prstGeom>
                <a:solidFill>
                  <a:schemeClr val="accent1">
                    <a:lumMod val="75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bg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220" name="Dikdörtgen 256">
                  <a:extLst>
                    <a:ext uri="{FF2B5EF4-FFF2-40B4-BE49-F238E27FC236}">
                      <a16:creationId xmlns:a16="http://schemas.microsoft.com/office/drawing/2014/main" id="{5AE51D34-A4F5-8321-B95B-36E1365B3343}"/>
                    </a:ext>
                  </a:extLst>
                </p:cNvPr>
                <p:cNvSpPr/>
                <p:nvPr/>
              </p:nvSpPr>
              <p:spPr>
                <a:xfrm>
                  <a:off x="8156115" y="5205553"/>
                  <a:ext cx="300554" cy="430228"/>
                </a:xfrm>
                <a:prstGeom prst="roundRect">
                  <a:avLst/>
                </a:prstGeom>
                <a:solidFill>
                  <a:schemeClr val="accent1">
                    <a:lumMod val="75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50" dirty="0">
                    <a:solidFill>
                      <a:schemeClr val="bg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scadia Mono" panose="020B0609020000020004" pitchFamily="49" charset="0"/>
                  </a:endParaRPr>
                </a:p>
              </p:txBody>
            </p:sp>
            <p:cxnSp>
              <p:nvCxnSpPr>
                <p:cNvPr id="185" name="Düz Bağlayıcı 440">
                  <a:extLst>
                    <a:ext uri="{FF2B5EF4-FFF2-40B4-BE49-F238E27FC236}">
                      <a16:creationId xmlns:a16="http://schemas.microsoft.com/office/drawing/2014/main" id="{2AAF59C7-1D3C-078E-D109-7685621B0E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793774" y="3357921"/>
                  <a:ext cx="0" cy="329464"/>
                </a:xfrm>
                <a:prstGeom prst="line">
                  <a:avLst/>
                </a:prstGeom>
                <a:ln w="38100" cap="rnd">
                  <a:solidFill>
                    <a:srgbClr val="FF000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6" name="Düz Bağlayıcı 440">
                  <a:extLst>
                    <a:ext uri="{FF2B5EF4-FFF2-40B4-BE49-F238E27FC236}">
                      <a16:creationId xmlns:a16="http://schemas.microsoft.com/office/drawing/2014/main" id="{465C2863-DB1A-F946-A3B7-A9BC3935B90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293075" y="3357921"/>
                  <a:ext cx="0" cy="329464"/>
                </a:xfrm>
                <a:prstGeom prst="line">
                  <a:avLst/>
                </a:prstGeom>
                <a:ln w="38100" cap="rnd">
                  <a:solidFill>
                    <a:srgbClr val="FF000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7" name="Düz Bağlayıcı 440">
                  <a:extLst>
                    <a:ext uri="{FF2B5EF4-FFF2-40B4-BE49-F238E27FC236}">
                      <a16:creationId xmlns:a16="http://schemas.microsoft.com/office/drawing/2014/main" id="{30418C3A-B16B-BFC1-7F56-2F8384D297B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92375" y="3357921"/>
                  <a:ext cx="0" cy="329464"/>
                </a:xfrm>
                <a:prstGeom prst="line">
                  <a:avLst/>
                </a:prstGeom>
                <a:ln w="38100" cap="rnd">
                  <a:solidFill>
                    <a:srgbClr val="FF000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8" name="Düz Bağlayıcı 440">
                  <a:extLst>
                    <a:ext uri="{FF2B5EF4-FFF2-40B4-BE49-F238E27FC236}">
                      <a16:creationId xmlns:a16="http://schemas.microsoft.com/office/drawing/2014/main" id="{4879983D-00A2-06E1-87F4-20D0D0523C9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92065" y="3357921"/>
                  <a:ext cx="0" cy="329464"/>
                </a:xfrm>
                <a:prstGeom prst="line">
                  <a:avLst/>
                </a:prstGeom>
                <a:ln w="38100" cap="rnd">
                  <a:solidFill>
                    <a:srgbClr val="FF000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Düz Bağlayıcı 440">
                  <a:extLst>
                    <a:ext uri="{FF2B5EF4-FFF2-40B4-BE49-F238E27FC236}">
                      <a16:creationId xmlns:a16="http://schemas.microsoft.com/office/drawing/2014/main" id="{B5DBB04C-043D-D8AC-46F7-96230F5F538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69861" y="3605504"/>
                  <a:ext cx="2196000" cy="0"/>
                </a:xfrm>
                <a:prstGeom prst="line">
                  <a:avLst/>
                </a:prstGeom>
                <a:ln w="38100" cap="rnd">
                  <a:solidFill>
                    <a:srgbClr val="2F5597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4" name="Oval 193">
                  <a:extLst>
                    <a:ext uri="{FF2B5EF4-FFF2-40B4-BE49-F238E27FC236}">
                      <a16:creationId xmlns:a16="http://schemas.microsoft.com/office/drawing/2014/main" id="{5C43C742-EDCC-7C81-98EC-761CDAF56A56}"/>
                    </a:ext>
                  </a:extLst>
                </p:cNvPr>
                <p:cNvSpPr/>
                <p:nvPr/>
              </p:nvSpPr>
              <p:spPr>
                <a:xfrm>
                  <a:off x="6627679" y="3440772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195" name="Oval 194">
                  <a:extLst>
                    <a:ext uri="{FF2B5EF4-FFF2-40B4-BE49-F238E27FC236}">
                      <a16:creationId xmlns:a16="http://schemas.microsoft.com/office/drawing/2014/main" id="{615E4620-1525-999B-6BB0-FE7011DD5F8C}"/>
                    </a:ext>
                  </a:extLst>
                </p:cNvPr>
                <p:cNvSpPr/>
                <p:nvPr/>
              </p:nvSpPr>
              <p:spPr>
                <a:xfrm>
                  <a:off x="7126978" y="3440772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196" name="Oval 195">
                  <a:extLst>
                    <a:ext uri="{FF2B5EF4-FFF2-40B4-BE49-F238E27FC236}">
                      <a16:creationId xmlns:a16="http://schemas.microsoft.com/office/drawing/2014/main" id="{8015E828-B795-402C-791D-FC736F661880}"/>
                    </a:ext>
                  </a:extLst>
                </p:cNvPr>
                <p:cNvSpPr/>
                <p:nvPr/>
              </p:nvSpPr>
              <p:spPr>
                <a:xfrm>
                  <a:off x="8125969" y="3440772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cxnSp>
              <p:nvCxnSpPr>
                <p:cNvPr id="224" name="Düz Bağlayıcı 440">
                  <a:extLst>
                    <a:ext uri="{FF2B5EF4-FFF2-40B4-BE49-F238E27FC236}">
                      <a16:creationId xmlns:a16="http://schemas.microsoft.com/office/drawing/2014/main" id="{EA2A9727-68AF-A810-DE14-A93AAE99A11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92375" y="3357921"/>
                  <a:ext cx="0" cy="329464"/>
                </a:xfrm>
                <a:prstGeom prst="line">
                  <a:avLst/>
                </a:prstGeom>
                <a:ln w="38100" cap="rnd">
                  <a:solidFill>
                    <a:srgbClr val="FF000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6" name="Oval 225">
                  <a:extLst>
                    <a:ext uri="{FF2B5EF4-FFF2-40B4-BE49-F238E27FC236}">
                      <a16:creationId xmlns:a16="http://schemas.microsoft.com/office/drawing/2014/main" id="{99522B87-D526-5F15-156A-3D644B3F3A5E}"/>
                    </a:ext>
                  </a:extLst>
                </p:cNvPr>
                <p:cNvSpPr/>
                <p:nvPr/>
              </p:nvSpPr>
              <p:spPr>
                <a:xfrm>
                  <a:off x="7626278" y="3440772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cxnSp>
              <p:nvCxnSpPr>
                <p:cNvPr id="112" name="Düz Bağlayıcı 440">
                  <a:extLst>
                    <a:ext uri="{FF2B5EF4-FFF2-40B4-BE49-F238E27FC236}">
                      <a16:creationId xmlns:a16="http://schemas.microsoft.com/office/drawing/2014/main" id="{7C89EA75-C01F-8F95-7997-ED5607AF0C0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69861" y="4489597"/>
                  <a:ext cx="2196000" cy="0"/>
                </a:xfrm>
                <a:prstGeom prst="line">
                  <a:avLst/>
                </a:prstGeom>
                <a:ln w="38100" cap="rnd">
                  <a:solidFill>
                    <a:srgbClr val="2F5597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7F54C03D-8B00-D7B4-C202-0ADB06029133}"/>
                    </a:ext>
                  </a:extLst>
                </p:cNvPr>
                <p:cNvSpPr/>
                <p:nvPr/>
              </p:nvSpPr>
              <p:spPr>
                <a:xfrm>
                  <a:off x="6627679" y="4324864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114" name="Oval 113">
                  <a:extLst>
                    <a:ext uri="{FF2B5EF4-FFF2-40B4-BE49-F238E27FC236}">
                      <a16:creationId xmlns:a16="http://schemas.microsoft.com/office/drawing/2014/main" id="{95191C3A-C6A4-4490-84C9-BC152979BCF2}"/>
                    </a:ext>
                  </a:extLst>
                </p:cNvPr>
                <p:cNvSpPr/>
                <p:nvPr/>
              </p:nvSpPr>
              <p:spPr>
                <a:xfrm>
                  <a:off x="7126978" y="4324864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A95414D7-0AC2-A826-FC03-D6951A385ED4}"/>
                    </a:ext>
                  </a:extLst>
                </p:cNvPr>
                <p:cNvSpPr/>
                <p:nvPr/>
              </p:nvSpPr>
              <p:spPr>
                <a:xfrm>
                  <a:off x="7626278" y="4324864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FDA07794-D406-0AFB-907D-22593F38454C}"/>
                    </a:ext>
                  </a:extLst>
                </p:cNvPr>
                <p:cNvSpPr/>
                <p:nvPr/>
              </p:nvSpPr>
              <p:spPr>
                <a:xfrm>
                  <a:off x="8125969" y="4324864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cxnSp>
              <p:nvCxnSpPr>
                <p:cNvPr id="117" name="Düz Bağlayıcı 440">
                  <a:extLst>
                    <a:ext uri="{FF2B5EF4-FFF2-40B4-BE49-F238E27FC236}">
                      <a16:creationId xmlns:a16="http://schemas.microsoft.com/office/drawing/2014/main" id="{A2CCCCF4-93F1-2BDC-9639-117AB39F569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69861" y="4931642"/>
                  <a:ext cx="2196000" cy="0"/>
                </a:xfrm>
                <a:prstGeom prst="line">
                  <a:avLst/>
                </a:prstGeom>
                <a:ln w="38100" cap="rnd">
                  <a:solidFill>
                    <a:srgbClr val="2F5597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8" name="Oval 117">
                  <a:extLst>
                    <a:ext uri="{FF2B5EF4-FFF2-40B4-BE49-F238E27FC236}">
                      <a16:creationId xmlns:a16="http://schemas.microsoft.com/office/drawing/2014/main" id="{73B3C8B6-C5AD-4665-4597-78529E11B39B}"/>
                    </a:ext>
                  </a:extLst>
                </p:cNvPr>
                <p:cNvSpPr/>
                <p:nvPr/>
              </p:nvSpPr>
              <p:spPr>
                <a:xfrm>
                  <a:off x="6627679" y="4766909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119" name="Oval 118">
                  <a:extLst>
                    <a:ext uri="{FF2B5EF4-FFF2-40B4-BE49-F238E27FC236}">
                      <a16:creationId xmlns:a16="http://schemas.microsoft.com/office/drawing/2014/main" id="{2BAD334F-D40E-B236-6B05-BD24DF4C8A5D}"/>
                    </a:ext>
                  </a:extLst>
                </p:cNvPr>
                <p:cNvSpPr/>
                <p:nvPr/>
              </p:nvSpPr>
              <p:spPr>
                <a:xfrm>
                  <a:off x="7126978" y="4766909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120" name="Oval 119">
                  <a:extLst>
                    <a:ext uri="{FF2B5EF4-FFF2-40B4-BE49-F238E27FC236}">
                      <a16:creationId xmlns:a16="http://schemas.microsoft.com/office/drawing/2014/main" id="{CA5CC6CA-651B-0B25-85CD-E1C499581730}"/>
                    </a:ext>
                  </a:extLst>
                </p:cNvPr>
                <p:cNvSpPr/>
                <p:nvPr/>
              </p:nvSpPr>
              <p:spPr>
                <a:xfrm>
                  <a:off x="7626278" y="4766909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121" name="Oval 120">
                  <a:extLst>
                    <a:ext uri="{FF2B5EF4-FFF2-40B4-BE49-F238E27FC236}">
                      <a16:creationId xmlns:a16="http://schemas.microsoft.com/office/drawing/2014/main" id="{E8AE70B5-C5D2-F5C4-38AB-75C6ECAE1408}"/>
                    </a:ext>
                  </a:extLst>
                </p:cNvPr>
                <p:cNvSpPr/>
                <p:nvPr/>
              </p:nvSpPr>
              <p:spPr>
                <a:xfrm>
                  <a:off x="8125969" y="4766909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122" name="Dikdörtgen 256">
                  <a:extLst>
                    <a:ext uri="{FF2B5EF4-FFF2-40B4-BE49-F238E27FC236}">
                      <a16:creationId xmlns:a16="http://schemas.microsoft.com/office/drawing/2014/main" id="{E33E381C-0989-4DFB-C9FE-0F61AF4DA68F}"/>
                    </a:ext>
                  </a:extLst>
                </p:cNvPr>
                <p:cNvSpPr/>
                <p:nvPr/>
              </p:nvSpPr>
              <p:spPr>
                <a:xfrm>
                  <a:off x="7650863" y="5205553"/>
                  <a:ext cx="300554" cy="430228"/>
                </a:xfrm>
                <a:prstGeom prst="roundRect">
                  <a:avLst/>
                </a:prstGeom>
                <a:solidFill>
                  <a:schemeClr val="accent1">
                    <a:lumMod val="75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bg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123" name="Dikdörtgen 256">
                  <a:extLst>
                    <a:ext uri="{FF2B5EF4-FFF2-40B4-BE49-F238E27FC236}">
                      <a16:creationId xmlns:a16="http://schemas.microsoft.com/office/drawing/2014/main" id="{C1B96A12-E85E-C190-C27B-FBBBC1DE1C5F}"/>
                    </a:ext>
                  </a:extLst>
                </p:cNvPr>
                <p:cNvSpPr/>
                <p:nvPr/>
              </p:nvSpPr>
              <p:spPr>
                <a:xfrm>
                  <a:off x="6640361" y="5205553"/>
                  <a:ext cx="300554" cy="430228"/>
                </a:xfrm>
                <a:prstGeom prst="roundRect">
                  <a:avLst/>
                </a:prstGeom>
                <a:solidFill>
                  <a:schemeClr val="accent1">
                    <a:lumMod val="75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bg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158" name="Dikdörtgen 256">
                  <a:extLst>
                    <a:ext uri="{FF2B5EF4-FFF2-40B4-BE49-F238E27FC236}">
                      <a16:creationId xmlns:a16="http://schemas.microsoft.com/office/drawing/2014/main" id="{034395BD-AE0F-1491-278A-18345FD986FB}"/>
                    </a:ext>
                  </a:extLst>
                </p:cNvPr>
                <p:cNvSpPr/>
                <p:nvPr/>
              </p:nvSpPr>
              <p:spPr>
                <a:xfrm rot="5400000">
                  <a:off x="5366530" y="4101891"/>
                  <a:ext cx="1890000" cy="402060"/>
                </a:xfrm>
                <a:prstGeom prst="roundRect">
                  <a:avLst/>
                </a:prstGeom>
                <a:solidFill>
                  <a:schemeClr val="accent5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 dirty="0">
                    <a:solidFill>
                      <a:schemeClr val="bg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scadia Mono" panose="020B0609020000020004" pitchFamily="49" charset="0"/>
                  </a:endParaRPr>
                </a:p>
              </p:txBody>
            </p:sp>
          </p:grpSp>
          <p:sp>
            <p:nvSpPr>
              <p:cNvPr id="27" name="Metin kutusu 64">
                <a:extLst>
                  <a:ext uri="{FF2B5EF4-FFF2-40B4-BE49-F238E27FC236}">
                    <a16:creationId xmlns:a16="http://schemas.microsoft.com/office/drawing/2014/main" id="{C08FA0C0-3E9A-09D9-2AAB-F99DC5457968}"/>
                  </a:ext>
                </a:extLst>
              </p:cNvPr>
              <p:cNvSpPr txBox="1"/>
              <p:nvPr/>
            </p:nvSpPr>
            <p:spPr>
              <a:xfrm rot="5400000">
                <a:off x="5376292" y="4090417"/>
                <a:ext cx="186510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bg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scadia Mono" panose="020B0609020000020004" pitchFamily="49" charset="0"/>
                  </a:rPr>
                  <a:t>Row Decoder</a:t>
                </a:r>
                <a:endParaRPr lang="en-US" sz="2800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</p:grpSp>
        <p:sp>
          <p:nvSpPr>
            <p:cNvPr id="46" name="Metin kutusu 599">
              <a:extLst>
                <a:ext uri="{FF2B5EF4-FFF2-40B4-BE49-F238E27FC236}">
                  <a16:creationId xmlns:a16="http://schemas.microsoft.com/office/drawing/2014/main" id="{0E8B3485-DB1C-6D1A-61C9-A8FA5E7262C6}"/>
                </a:ext>
              </a:extLst>
            </p:cNvPr>
            <p:cNvSpPr txBox="1"/>
            <p:nvPr/>
          </p:nvSpPr>
          <p:spPr>
            <a:xfrm>
              <a:off x="6323001" y="5792769"/>
              <a:ext cx="22897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accent2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scadia Mono" panose="020B0609020000020004" pitchFamily="49" charset="0"/>
                </a:rPr>
                <a:t>DRAM Subarray</a:t>
              </a:r>
              <a:endParaRPr lang="en-US" sz="3200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</p:grpSp>
      <p:grpSp>
        <p:nvGrpSpPr>
          <p:cNvPr id="4" name="Grup 3">
            <a:extLst>
              <a:ext uri="{FF2B5EF4-FFF2-40B4-BE49-F238E27FC236}">
                <a16:creationId xmlns:a16="http://schemas.microsoft.com/office/drawing/2014/main" id="{4393D802-4D3E-E622-B7A7-52C930A2A974}"/>
              </a:ext>
            </a:extLst>
          </p:cNvPr>
          <p:cNvGrpSpPr/>
          <p:nvPr/>
        </p:nvGrpSpPr>
        <p:grpSpPr>
          <a:xfrm>
            <a:off x="1877478" y="819639"/>
            <a:ext cx="6400800" cy="1502194"/>
            <a:chOff x="1877478" y="819639"/>
            <a:chExt cx="6400800" cy="1502194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42175BC3-6842-8FCC-76B8-41205501F662}"/>
                </a:ext>
              </a:extLst>
            </p:cNvPr>
            <p:cNvSpPr/>
            <p:nvPr/>
          </p:nvSpPr>
          <p:spPr>
            <a:xfrm rot="10800000">
              <a:off x="1877478" y="1246498"/>
              <a:ext cx="6400800" cy="1075335"/>
            </a:xfrm>
            <a:prstGeom prst="roundRect">
              <a:avLst>
                <a:gd name="adj" fmla="val 7500"/>
              </a:avLst>
            </a:prstGeom>
            <a:solidFill>
              <a:srgbClr val="00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E5DC2093-0801-2442-8226-2696C3BFB54A}"/>
                </a:ext>
              </a:extLst>
            </p:cNvPr>
            <p:cNvSpPr/>
            <p:nvPr/>
          </p:nvSpPr>
          <p:spPr>
            <a:xfrm rot="10800000">
              <a:off x="7363878" y="1411456"/>
              <a:ext cx="609600" cy="67080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F2F36255-5030-82F2-B537-F3E99D7766A0}"/>
                </a:ext>
              </a:extLst>
            </p:cNvPr>
            <p:cNvSpPr/>
            <p:nvPr/>
          </p:nvSpPr>
          <p:spPr>
            <a:xfrm rot="10800000">
              <a:off x="6700938" y="1411456"/>
              <a:ext cx="609600" cy="67080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9BF6BB94-6460-24B1-EFD4-8675659E647F}"/>
                </a:ext>
              </a:extLst>
            </p:cNvPr>
            <p:cNvSpPr/>
            <p:nvPr/>
          </p:nvSpPr>
          <p:spPr>
            <a:xfrm rot="10800000">
              <a:off x="6026568" y="1411456"/>
              <a:ext cx="609600" cy="67080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8B05ABBD-874A-E0C3-742E-6F5B1AC53D6F}"/>
                </a:ext>
              </a:extLst>
            </p:cNvPr>
            <p:cNvSpPr/>
            <p:nvPr/>
          </p:nvSpPr>
          <p:spPr>
            <a:xfrm rot="10800000">
              <a:off x="5371248" y="1411456"/>
              <a:ext cx="609600" cy="67080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74FE100D-6B5B-F578-1247-5F1B3FD20CC1}"/>
                </a:ext>
              </a:extLst>
            </p:cNvPr>
            <p:cNvSpPr/>
            <p:nvPr/>
          </p:nvSpPr>
          <p:spPr>
            <a:xfrm rot="10800000">
              <a:off x="4140618" y="1411456"/>
              <a:ext cx="609600" cy="67080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AE2EEECD-073D-1E89-FFC9-25D512F4BEDF}"/>
                </a:ext>
              </a:extLst>
            </p:cNvPr>
            <p:cNvSpPr/>
            <p:nvPr/>
          </p:nvSpPr>
          <p:spPr>
            <a:xfrm rot="10800000">
              <a:off x="3477678" y="1411456"/>
              <a:ext cx="609600" cy="67080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45B5E40C-4271-5AE3-802B-5FB67773BDCD}"/>
                </a:ext>
              </a:extLst>
            </p:cNvPr>
            <p:cNvSpPr/>
            <p:nvPr/>
          </p:nvSpPr>
          <p:spPr>
            <a:xfrm rot="10800000">
              <a:off x="2803308" y="1411456"/>
              <a:ext cx="609600" cy="67080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D6522C24-475B-2015-CD21-66ABAB3F8C06}"/>
                </a:ext>
              </a:extLst>
            </p:cNvPr>
            <p:cNvSpPr/>
            <p:nvPr/>
          </p:nvSpPr>
          <p:spPr>
            <a:xfrm rot="10800000">
              <a:off x="2147988" y="1411456"/>
              <a:ext cx="609600" cy="67080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EC114F63-FF71-83E3-F846-422B22E74A2D}"/>
                </a:ext>
              </a:extLst>
            </p:cNvPr>
            <p:cNvSpPr txBox="1"/>
            <p:nvPr/>
          </p:nvSpPr>
          <p:spPr>
            <a:xfrm>
              <a:off x="4041542" y="819639"/>
              <a:ext cx="20810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DRAM Module</a:t>
              </a:r>
              <a:endParaRPr kumimoji="0" lang="en-US" sz="24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341B06E-2DFF-DF88-27C8-E8CC3E795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ea typeface="Cambria" panose="02040503050406030204" pitchFamily="18" charset="0"/>
              </a:rPr>
              <a:t>DRAM Organization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BD3286CE-8BBF-AAF2-7006-A63EF4DE8359}"/>
              </a:ext>
            </a:extLst>
          </p:cNvPr>
          <p:cNvSpPr txBox="1"/>
          <p:nvPr/>
        </p:nvSpPr>
        <p:spPr>
          <a:xfrm>
            <a:off x="309076" y="1331359"/>
            <a:ext cx="10903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DRAM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Chip</a:t>
            </a:r>
          </a:p>
        </p:txBody>
      </p: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0422395B-55E8-0160-2F97-25B547CB424A}"/>
              </a:ext>
            </a:extLst>
          </p:cNvPr>
          <p:cNvCxnSpPr>
            <a:cxnSpLocks/>
            <a:stCxn id="164" idx="3"/>
            <a:endCxn id="14" idx="3"/>
          </p:cNvCxnSpPr>
          <p:nvPr/>
        </p:nvCxnSpPr>
        <p:spPr>
          <a:xfrm>
            <a:off x="1399438" y="1746858"/>
            <a:ext cx="748550" cy="0"/>
          </a:xfrm>
          <a:prstGeom prst="straightConnector1">
            <a:avLst/>
          </a:prstGeom>
          <a:ln w="38100">
            <a:solidFill>
              <a:schemeClr val="accent2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Düz Bağlayıcı 63">
            <a:extLst>
              <a:ext uri="{FF2B5EF4-FFF2-40B4-BE49-F238E27FC236}">
                <a16:creationId xmlns:a16="http://schemas.microsoft.com/office/drawing/2014/main" id="{32F622DC-DD5F-B50B-0BF9-3D565BB761ED}"/>
              </a:ext>
            </a:extLst>
          </p:cNvPr>
          <p:cNvCxnSpPr>
            <a:cxnSpLocks/>
          </p:cNvCxnSpPr>
          <p:nvPr/>
        </p:nvCxnSpPr>
        <p:spPr>
          <a:xfrm flipV="1">
            <a:off x="3051620" y="4534636"/>
            <a:ext cx="2" cy="2"/>
          </a:xfrm>
          <a:prstGeom prst="line">
            <a:avLst/>
          </a:prstGeom>
          <a:ln w="381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6" name="Grup 175">
            <a:extLst>
              <a:ext uri="{FF2B5EF4-FFF2-40B4-BE49-F238E27FC236}">
                <a16:creationId xmlns:a16="http://schemas.microsoft.com/office/drawing/2014/main" id="{631EE46B-194D-91CB-9F18-907275737DF3}"/>
              </a:ext>
            </a:extLst>
          </p:cNvPr>
          <p:cNvGrpSpPr/>
          <p:nvPr/>
        </p:nvGrpSpPr>
        <p:grpSpPr>
          <a:xfrm>
            <a:off x="7514051" y="4651323"/>
            <a:ext cx="1223836" cy="571701"/>
            <a:chOff x="9674855" y="5149300"/>
            <a:chExt cx="1223836" cy="571701"/>
          </a:xfrm>
        </p:grpSpPr>
        <p:sp>
          <p:nvSpPr>
            <p:cNvPr id="177" name="Metin kutusu 176">
              <a:extLst>
                <a:ext uri="{FF2B5EF4-FFF2-40B4-BE49-F238E27FC236}">
                  <a16:creationId xmlns:a16="http://schemas.microsoft.com/office/drawing/2014/main" id="{52F92C1A-F06A-33EA-BFB8-2BC15D14A94D}"/>
                </a:ext>
              </a:extLst>
            </p:cNvPr>
            <p:cNvSpPr txBox="1"/>
            <p:nvPr/>
          </p:nvSpPr>
          <p:spPr>
            <a:xfrm>
              <a:off x="9674855" y="5250484"/>
              <a:ext cx="1223836" cy="338554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Bitline</a:t>
              </a:r>
              <a:endParaRPr lang="en-US" sz="1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cxnSp>
          <p:nvCxnSpPr>
            <p:cNvPr id="178" name="Düz Bağlayıcı 440">
              <a:extLst>
                <a:ext uri="{FF2B5EF4-FFF2-40B4-BE49-F238E27FC236}">
                  <a16:creationId xmlns:a16="http://schemas.microsoft.com/office/drawing/2014/main" id="{816BB237-BAC3-0DB4-3806-90D4997DC10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68602" y="5149300"/>
              <a:ext cx="0" cy="571701"/>
            </a:xfrm>
            <a:prstGeom prst="line">
              <a:avLst/>
            </a:prstGeom>
            <a:ln w="76200" cap="rnd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4" name="Dikdörtgen 183">
            <a:extLst>
              <a:ext uri="{FF2B5EF4-FFF2-40B4-BE49-F238E27FC236}">
                <a16:creationId xmlns:a16="http://schemas.microsoft.com/office/drawing/2014/main" id="{EB6B9F27-5E44-136D-36EA-60EE3E4A39F0}"/>
              </a:ext>
            </a:extLst>
          </p:cNvPr>
          <p:cNvSpPr/>
          <p:nvPr/>
        </p:nvSpPr>
        <p:spPr>
          <a:xfrm>
            <a:off x="6569921" y="4326391"/>
            <a:ext cx="2103930" cy="390845"/>
          </a:xfrm>
          <a:prstGeom prst="rect">
            <a:avLst/>
          </a:prstGeom>
          <a:solidFill>
            <a:schemeClr val="bg1">
              <a:alpha val="86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DRAM Row</a:t>
            </a:r>
            <a:endParaRPr lang="en-CH" sz="2000">
              <a:solidFill>
                <a:schemeClr val="accent2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26" name="Düz Ok Bağlayıcısı 25">
            <a:extLst>
              <a:ext uri="{FF2B5EF4-FFF2-40B4-BE49-F238E27FC236}">
                <a16:creationId xmlns:a16="http://schemas.microsoft.com/office/drawing/2014/main" id="{9367CE15-A645-98CF-0BBD-12C65B02AAC9}"/>
              </a:ext>
            </a:extLst>
          </p:cNvPr>
          <p:cNvCxnSpPr>
            <a:cxnSpLocks/>
          </p:cNvCxnSpPr>
          <p:nvPr/>
        </p:nvCxnSpPr>
        <p:spPr>
          <a:xfrm flipV="1">
            <a:off x="6904873" y="3267992"/>
            <a:ext cx="223421" cy="19562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F0682DBE-0D9D-4BB0-710D-9042498FB9B6}"/>
              </a:ext>
            </a:extLst>
          </p:cNvPr>
          <p:cNvSpPr txBox="1"/>
          <p:nvPr/>
        </p:nvSpPr>
        <p:spPr>
          <a:xfrm>
            <a:off x="7006693" y="3002346"/>
            <a:ext cx="16100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DRAM Cell</a:t>
            </a:r>
          </a:p>
        </p:txBody>
      </p:sp>
      <p:grpSp>
        <p:nvGrpSpPr>
          <p:cNvPr id="172" name="Grup 171">
            <a:extLst>
              <a:ext uri="{FF2B5EF4-FFF2-40B4-BE49-F238E27FC236}">
                <a16:creationId xmlns:a16="http://schemas.microsoft.com/office/drawing/2014/main" id="{640241D0-57EF-F860-884E-D6FF3F1A0E09}"/>
              </a:ext>
            </a:extLst>
          </p:cNvPr>
          <p:cNvGrpSpPr/>
          <p:nvPr/>
        </p:nvGrpSpPr>
        <p:grpSpPr>
          <a:xfrm>
            <a:off x="6562161" y="3732269"/>
            <a:ext cx="2003700" cy="542958"/>
            <a:chOff x="6210475" y="4728339"/>
            <a:chExt cx="2003700" cy="542958"/>
          </a:xfrm>
        </p:grpSpPr>
        <p:sp>
          <p:nvSpPr>
            <p:cNvPr id="173" name="Dikdörtgen 256">
              <a:extLst>
                <a:ext uri="{FF2B5EF4-FFF2-40B4-BE49-F238E27FC236}">
                  <a16:creationId xmlns:a16="http://schemas.microsoft.com/office/drawing/2014/main" id="{ACA5A6AE-13B2-F766-A813-59EBA3EB1A71}"/>
                </a:ext>
              </a:extLst>
            </p:cNvPr>
            <p:cNvSpPr/>
            <p:nvPr/>
          </p:nvSpPr>
          <p:spPr>
            <a:xfrm>
              <a:off x="6229418" y="4780769"/>
              <a:ext cx="1965815" cy="490528"/>
            </a:xfrm>
            <a:prstGeom prst="roundRect">
              <a:avLst/>
            </a:prstGeom>
            <a:solidFill>
              <a:schemeClr val="bg1">
                <a:alpha val="8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174" name="Düz Bağlayıcı 440">
              <a:extLst>
                <a:ext uri="{FF2B5EF4-FFF2-40B4-BE49-F238E27FC236}">
                  <a16:creationId xmlns:a16="http://schemas.microsoft.com/office/drawing/2014/main" id="{BB429CF3-7324-B8A5-1880-B9D356EB10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10475" y="5056828"/>
              <a:ext cx="2003700" cy="0"/>
            </a:xfrm>
            <a:prstGeom prst="line">
              <a:avLst/>
            </a:prstGeom>
            <a:ln w="76200" cap="rnd">
              <a:solidFill>
                <a:srgbClr val="2F5597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Metin kutusu 174">
              <a:extLst>
                <a:ext uri="{FF2B5EF4-FFF2-40B4-BE49-F238E27FC236}">
                  <a16:creationId xmlns:a16="http://schemas.microsoft.com/office/drawing/2014/main" id="{2D79B3D6-1C6E-7F9B-C65F-4846791F29FF}"/>
                </a:ext>
              </a:extLst>
            </p:cNvPr>
            <p:cNvSpPr txBox="1"/>
            <p:nvPr/>
          </p:nvSpPr>
          <p:spPr>
            <a:xfrm>
              <a:off x="6630226" y="4728339"/>
              <a:ext cx="110370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rgbClr val="2F5597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Wordline</a:t>
              </a:r>
              <a:endParaRPr lang="en-US" sz="1600" dirty="0">
                <a:solidFill>
                  <a:srgbClr val="2F5597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B4F4022-7028-8D2B-67FD-758274B289FD}"/>
              </a:ext>
            </a:extLst>
          </p:cNvPr>
          <p:cNvGrpSpPr/>
          <p:nvPr/>
        </p:nvGrpSpPr>
        <p:grpSpPr>
          <a:xfrm>
            <a:off x="6541345" y="5165898"/>
            <a:ext cx="2011889" cy="518520"/>
            <a:chOff x="6541345" y="5165898"/>
            <a:chExt cx="2011889" cy="518520"/>
          </a:xfrm>
        </p:grpSpPr>
        <p:sp>
          <p:nvSpPr>
            <p:cNvPr id="190" name="Dikdörtgen 256">
              <a:extLst>
                <a:ext uri="{FF2B5EF4-FFF2-40B4-BE49-F238E27FC236}">
                  <a16:creationId xmlns:a16="http://schemas.microsoft.com/office/drawing/2014/main" id="{D1872692-6DDC-5936-70D7-11C05102A8E1}"/>
                </a:ext>
              </a:extLst>
            </p:cNvPr>
            <p:cNvSpPr/>
            <p:nvPr/>
          </p:nvSpPr>
          <p:spPr>
            <a:xfrm>
              <a:off x="6541345" y="5165898"/>
              <a:ext cx="2011889" cy="518520"/>
            </a:xfrm>
            <a:prstGeom prst="roundRect">
              <a:avLst/>
            </a:prstGeom>
            <a:solidFill>
              <a:schemeClr val="accent1">
                <a:lumMod val="75000"/>
                <a:alpha val="78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23" name="Metin kutusu 64">
              <a:extLst>
                <a:ext uri="{FF2B5EF4-FFF2-40B4-BE49-F238E27FC236}">
                  <a16:creationId xmlns:a16="http://schemas.microsoft.com/office/drawing/2014/main" id="{7C5D233F-9E83-7116-2101-2546353CECBE}"/>
                </a:ext>
              </a:extLst>
            </p:cNvPr>
            <p:cNvSpPr txBox="1"/>
            <p:nvPr/>
          </p:nvSpPr>
          <p:spPr>
            <a:xfrm>
              <a:off x="6597768" y="5186326"/>
              <a:ext cx="194915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b="1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scadia Mono" panose="020B0609020000020004" pitchFamily="49" charset="0"/>
                </a:rPr>
                <a:t>Sense Amps.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C249E66-2957-65FB-7FA6-DAC9D1AEBE9E}"/>
              </a:ext>
            </a:extLst>
          </p:cNvPr>
          <p:cNvGrpSpPr/>
          <p:nvPr/>
        </p:nvGrpSpPr>
        <p:grpSpPr>
          <a:xfrm>
            <a:off x="329369" y="1823723"/>
            <a:ext cx="2520000" cy="4425910"/>
            <a:chOff x="329369" y="1823723"/>
            <a:chExt cx="2520000" cy="4425910"/>
          </a:xfrm>
        </p:grpSpPr>
        <p:sp>
          <p:nvSpPr>
            <p:cNvPr id="65" name="Metin kutusu 64">
              <a:extLst>
                <a:ext uri="{FF2B5EF4-FFF2-40B4-BE49-F238E27FC236}">
                  <a16:creationId xmlns:a16="http://schemas.microsoft.com/office/drawing/2014/main" id="{CF10031C-EE99-EDA2-A03D-FD3E6EB658A6}"/>
                </a:ext>
              </a:extLst>
            </p:cNvPr>
            <p:cNvSpPr txBox="1"/>
            <p:nvPr/>
          </p:nvSpPr>
          <p:spPr>
            <a:xfrm>
              <a:off x="354906" y="5787968"/>
              <a:ext cx="24626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scadia Mono" panose="020B0609020000020004" pitchFamily="49" charset="0"/>
                </a:rPr>
                <a:t>DRAM Chip</a:t>
              </a:r>
              <a:endParaRPr lang="en-US" sz="3200" dirty="0">
                <a:solidFill>
                  <a:schemeClr val="bg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B9B5702-56E0-FB08-C821-11DFC225BE4B}"/>
                </a:ext>
              </a:extLst>
            </p:cNvPr>
            <p:cNvCxnSpPr>
              <a:cxnSpLocks/>
            </p:cNvCxnSpPr>
            <p:nvPr/>
          </p:nvCxnSpPr>
          <p:spPr>
            <a:xfrm>
              <a:off x="2741370" y="2039956"/>
              <a:ext cx="76169" cy="977272"/>
            </a:xfrm>
            <a:prstGeom prst="line">
              <a:avLst/>
            </a:prstGeom>
            <a:ln w="38100">
              <a:solidFill>
                <a:schemeClr val="accent2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47241F0-4AED-D21F-9B49-63B06D2BD6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4906" y="2032195"/>
              <a:ext cx="1824109" cy="995551"/>
            </a:xfrm>
            <a:prstGeom prst="line">
              <a:avLst/>
            </a:prstGeom>
            <a:ln w="38100">
              <a:solidFill>
                <a:schemeClr val="accent2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589B4BEC-EF02-97CB-9CCB-A8DD8D8ED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976047" y="1823723"/>
              <a:ext cx="685800" cy="685800"/>
            </a:xfrm>
            <a:prstGeom prst="rect">
              <a:avLst/>
            </a:prstGeom>
          </p:spPr>
        </p:pic>
        <p:sp>
          <p:nvSpPr>
            <p:cNvPr id="42" name="Dikdörtgen 234">
              <a:extLst>
                <a:ext uri="{FF2B5EF4-FFF2-40B4-BE49-F238E27FC236}">
                  <a16:creationId xmlns:a16="http://schemas.microsoft.com/office/drawing/2014/main" id="{F7405AC4-7CE6-9928-01FD-F8E039A89C72}"/>
                </a:ext>
              </a:extLst>
            </p:cNvPr>
            <p:cNvSpPr/>
            <p:nvPr/>
          </p:nvSpPr>
          <p:spPr>
            <a:xfrm rot="16200000">
              <a:off x="225127" y="3122460"/>
              <a:ext cx="2728484" cy="2520000"/>
            </a:xfrm>
            <a:prstGeom prst="roundRect">
              <a:avLst>
                <a:gd name="adj" fmla="val 2984"/>
              </a:avLst>
            </a:prstGeom>
            <a:solidFill>
              <a:schemeClr val="bg1">
                <a:lumMod val="75000"/>
                <a:alpha val="52000"/>
              </a:schemeClr>
            </a:solidFill>
            <a:ln w="38100">
              <a:solidFill>
                <a:schemeClr val="tx2"/>
              </a:solidFill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43" name="Metin kutusu 42">
              <a:extLst>
                <a:ext uri="{FF2B5EF4-FFF2-40B4-BE49-F238E27FC236}">
                  <a16:creationId xmlns:a16="http://schemas.microsoft.com/office/drawing/2014/main" id="{0F60E82D-63B4-2CAE-2AAC-2A5DEB2B3329}"/>
                </a:ext>
              </a:extLst>
            </p:cNvPr>
            <p:cNvSpPr txBox="1"/>
            <p:nvPr/>
          </p:nvSpPr>
          <p:spPr>
            <a:xfrm>
              <a:off x="1904287" y="4936323"/>
              <a:ext cx="303756" cy="375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50000"/>
                </a:lnSpc>
              </a:pPr>
              <a:r>
                <a:rPr lang="en-US" sz="3200" dirty="0">
                  <a:latin typeface="Cambria" panose="02040503050406030204" pitchFamily="18" charset="0"/>
                  <a:ea typeface="Cambria" panose="02040503050406030204" pitchFamily="18" charset="0"/>
                  <a:cs typeface="Cascadia Mono" panose="020B0609020000020004" pitchFamily="49" charset="0"/>
                </a:rPr>
                <a:t>…</a:t>
              </a:r>
              <a:endParaRPr lang="en-US" dirty="0">
                <a:latin typeface="Cambria" panose="02040503050406030204" pitchFamily="18" charset="0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44" name="Metin kutusu 43">
              <a:extLst>
                <a:ext uri="{FF2B5EF4-FFF2-40B4-BE49-F238E27FC236}">
                  <a16:creationId xmlns:a16="http://schemas.microsoft.com/office/drawing/2014/main" id="{39A7846B-FE96-DC63-2006-8222F3DF56B1}"/>
                </a:ext>
              </a:extLst>
            </p:cNvPr>
            <p:cNvSpPr txBox="1"/>
            <p:nvPr/>
          </p:nvSpPr>
          <p:spPr>
            <a:xfrm>
              <a:off x="1895983" y="3494342"/>
              <a:ext cx="303756" cy="375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50000"/>
                </a:lnSpc>
              </a:pPr>
              <a:r>
                <a:rPr lang="en-US" sz="3200" dirty="0">
                  <a:latin typeface="Cambria" panose="02040503050406030204" pitchFamily="18" charset="0"/>
                  <a:ea typeface="Cambria" panose="02040503050406030204" pitchFamily="18" charset="0"/>
                  <a:cs typeface="Cascadia Mono" panose="020B0609020000020004" pitchFamily="49" charset="0"/>
                </a:rPr>
                <a:t>…</a:t>
              </a:r>
              <a:endParaRPr lang="en-US" dirty="0">
                <a:latin typeface="Cambria" panose="02040503050406030204" pitchFamily="18" charset="0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45" name="Düz Bağlayıcı 44">
              <a:extLst>
                <a:ext uri="{FF2B5EF4-FFF2-40B4-BE49-F238E27FC236}">
                  <a16:creationId xmlns:a16="http://schemas.microsoft.com/office/drawing/2014/main" id="{3A61DC6D-7CE6-CF23-F5EB-16865031FCA8}"/>
                </a:ext>
              </a:extLst>
            </p:cNvPr>
            <p:cNvCxnSpPr>
              <a:cxnSpLocks/>
              <a:stCxn id="69" idx="2"/>
              <a:endCxn id="42" idx="2"/>
            </p:cNvCxnSpPr>
            <p:nvPr/>
          </p:nvCxnSpPr>
          <p:spPr>
            <a:xfrm flipV="1">
              <a:off x="411459" y="4382460"/>
              <a:ext cx="2437910" cy="9665"/>
            </a:xfrm>
            <a:prstGeom prst="line">
              <a:avLst/>
            </a:prstGeom>
            <a:ln w="28575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Düz Bağlayıcı 60">
              <a:extLst>
                <a:ext uri="{FF2B5EF4-FFF2-40B4-BE49-F238E27FC236}">
                  <a16:creationId xmlns:a16="http://schemas.microsoft.com/office/drawing/2014/main" id="{3534DA10-593B-D0A8-3FA4-DFD8DBE8CD3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3457" y="4588706"/>
              <a:ext cx="1" cy="2"/>
            </a:xfrm>
            <a:prstGeom prst="line">
              <a:avLst/>
            </a:prstGeom>
            <a:ln w="381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Düz Bağlayıcı 61">
              <a:extLst>
                <a:ext uri="{FF2B5EF4-FFF2-40B4-BE49-F238E27FC236}">
                  <a16:creationId xmlns:a16="http://schemas.microsoft.com/office/drawing/2014/main" id="{BE6991CB-8884-2D3A-0836-B851B31EDE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41381" y="4588706"/>
              <a:ext cx="1" cy="2"/>
            </a:xfrm>
            <a:prstGeom prst="line">
              <a:avLst/>
            </a:prstGeom>
            <a:ln w="381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Düz Bağlayıcı 440">
              <a:extLst>
                <a:ext uri="{FF2B5EF4-FFF2-40B4-BE49-F238E27FC236}">
                  <a16:creationId xmlns:a16="http://schemas.microsoft.com/office/drawing/2014/main" id="{A41B764F-895A-4B41-04C4-9C3E4F59F4C1}"/>
                </a:ext>
              </a:extLst>
            </p:cNvPr>
            <p:cNvCxnSpPr>
              <a:cxnSpLocks/>
              <a:stCxn id="101" idx="1"/>
              <a:endCxn id="104" idx="3"/>
            </p:cNvCxnSpPr>
            <p:nvPr/>
          </p:nvCxnSpPr>
          <p:spPr>
            <a:xfrm>
              <a:off x="1112728" y="4243157"/>
              <a:ext cx="1629" cy="299160"/>
            </a:xfrm>
            <a:prstGeom prst="line">
              <a:avLst/>
            </a:prstGeom>
            <a:ln w="28575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Düz Bağlayıcı 440">
              <a:extLst>
                <a:ext uri="{FF2B5EF4-FFF2-40B4-BE49-F238E27FC236}">
                  <a16:creationId xmlns:a16="http://schemas.microsoft.com/office/drawing/2014/main" id="{DF0A1150-0E2C-CBC0-CAD0-9A22394442B2}"/>
                </a:ext>
              </a:extLst>
            </p:cNvPr>
            <p:cNvCxnSpPr>
              <a:cxnSpLocks/>
              <a:stCxn id="106" idx="1"/>
              <a:endCxn id="107" idx="3"/>
            </p:cNvCxnSpPr>
            <p:nvPr/>
          </p:nvCxnSpPr>
          <p:spPr>
            <a:xfrm>
              <a:off x="1620698" y="4243157"/>
              <a:ext cx="463" cy="299160"/>
            </a:xfrm>
            <a:prstGeom prst="line">
              <a:avLst/>
            </a:prstGeom>
            <a:ln w="28575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Düz Bağlayıcı 440">
              <a:extLst>
                <a:ext uri="{FF2B5EF4-FFF2-40B4-BE49-F238E27FC236}">
                  <a16:creationId xmlns:a16="http://schemas.microsoft.com/office/drawing/2014/main" id="{E17EB2AC-EB49-60AB-4066-40EA0F990142}"/>
                </a:ext>
              </a:extLst>
            </p:cNvPr>
            <p:cNvCxnSpPr>
              <a:cxnSpLocks/>
              <a:stCxn id="71" idx="1"/>
              <a:endCxn id="81" idx="3"/>
            </p:cNvCxnSpPr>
            <p:nvPr/>
          </p:nvCxnSpPr>
          <p:spPr>
            <a:xfrm>
              <a:off x="2492706" y="3121850"/>
              <a:ext cx="1" cy="1420467"/>
            </a:xfrm>
            <a:prstGeom prst="line">
              <a:avLst/>
            </a:prstGeom>
            <a:ln w="28575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Dikdörtgen 235">
              <a:extLst>
                <a:ext uri="{FF2B5EF4-FFF2-40B4-BE49-F238E27FC236}">
                  <a16:creationId xmlns:a16="http://schemas.microsoft.com/office/drawing/2014/main" id="{2174FEBA-E3B0-BFB5-00F1-C420C9CE1C9D}"/>
                </a:ext>
              </a:extLst>
            </p:cNvPr>
            <p:cNvSpPr/>
            <p:nvPr/>
          </p:nvSpPr>
          <p:spPr>
            <a:xfrm rot="5400000">
              <a:off x="-649998" y="4176727"/>
              <a:ext cx="2553707" cy="430794"/>
            </a:xfrm>
            <a:prstGeom prst="roundRect">
              <a:avLst/>
            </a:prstGeom>
            <a:solidFill>
              <a:schemeClr val="tx2">
                <a:lumMod val="75000"/>
                <a:lumOff val="25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grpSp>
          <p:nvGrpSpPr>
            <p:cNvPr id="70" name="Group 482">
              <a:extLst>
                <a:ext uri="{FF2B5EF4-FFF2-40B4-BE49-F238E27FC236}">
                  <a16:creationId xmlns:a16="http://schemas.microsoft.com/office/drawing/2014/main" id="{4A55648C-2668-FA25-BDF7-AD1BF096DE97}"/>
                </a:ext>
              </a:extLst>
            </p:cNvPr>
            <p:cNvGrpSpPr/>
            <p:nvPr/>
          </p:nvGrpSpPr>
          <p:grpSpPr>
            <a:xfrm>
              <a:off x="2315209" y="3121849"/>
              <a:ext cx="354995" cy="2541774"/>
              <a:chOff x="2607923" y="602081"/>
              <a:chExt cx="354995" cy="2541774"/>
            </a:xfrm>
          </p:grpSpPr>
          <p:sp>
            <p:nvSpPr>
              <p:cNvPr id="71" name="Dikdörtgen 253">
                <a:extLst>
                  <a:ext uri="{FF2B5EF4-FFF2-40B4-BE49-F238E27FC236}">
                    <a16:creationId xmlns:a16="http://schemas.microsoft.com/office/drawing/2014/main" id="{B4877F78-E008-FB65-B400-2A621F513547}"/>
                  </a:ext>
                </a:extLst>
              </p:cNvPr>
              <p:cNvSpPr/>
              <p:nvPr/>
            </p:nvSpPr>
            <p:spPr>
              <a:xfrm rot="5400000">
                <a:off x="2224766" y="985238"/>
                <a:ext cx="1121307" cy="354994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  <p:sp>
            <p:nvSpPr>
              <p:cNvPr id="81" name="Dikdörtgen 256">
                <a:extLst>
                  <a:ext uri="{FF2B5EF4-FFF2-40B4-BE49-F238E27FC236}">
                    <a16:creationId xmlns:a16="http://schemas.microsoft.com/office/drawing/2014/main" id="{F779B9F9-B405-532C-7B28-083E4AB9EA92}"/>
                  </a:ext>
                </a:extLst>
              </p:cNvPr>
              <p:cNvSpPr/>
              <p:nvPr/>
            </p:nvSpPr>
            <p:spPr>
              <a:xfrm rot="16200000">
                <a:off x="2224767" y="2405705"/>
                <a:ext cx="1121307" cy="354994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</p:grpSp>
        <p:grpSp>
          <p:nvGrpSpPr>
            <p:cNvPr id="100" name="Group 480">
              <a:extLst>
                <a:ext uri="{FF2B5EF4-FFF2-40B4-BE49-F238E27FC236}">
                  <a16:creationId xmlns:a16="http://schemas.microsoft.com/office/drawing/2014/main" id="{00698B2E-B056-9508-4D85-A6A8586F2E1E}"/>
                </a:ext>
              </a:extLst>
            </p:cNvPr>
            <p:cNvGrpSpPr/>
            <p:nvPr/>
          </p:nvGrpSpPr>
          <p:grpSpPr>
            <a:xfrm>
              <a:off x="935231" y="3121849"/>
              <a:ext cx="356624" cy="2541774"/>
              <a:chOff x="1227945" y="602081"/>
              <a:chExt cx="356624" cy="2541774"/>
            </a:xfrm>
          </p:grpSpPr>
          <p:sp>
            <p:nvSpPr>
              <p:cNvPr id="101" name="Dikdörtgen 256">
                <a:extLst>
                  <a:ext uri="{FF2B5EF4-FFF2-40B4-BE49-F238E27FC236}">
                    <a16:creationId xmlns:a16="http://schemas.microsoft.com/office/drawing/2014/main" id="{049AB59B-8D8D-480D-5D30-CA3CB356FA17}"/>
                  </a:ext>
                </a:extLst>
              </p:cNvPr>
              <p:cNvSpPr/>
              <p:nvPr/>
            </p:nvSpPr>
            <p:spPr>
              <a:xfrm rot="16200000">
                <a:off x="844788" y="985238"/>
                <a:ext cx="1121307" cy="354994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  <p:sp>
            <p:nvSpPr>
              <p:cNvPr id="104" name="Dikdörtgen 256">
                <a:extLst>
                  <a:ext uri="{FF2B5EF4-FFF2-40B4-BE49-F238E27FC236}">
                    <a16:creationId xmlns:a16="http://schemas.microsoft.com/office/drawing/2014/main" id="{20BED7BB-45FF-7447-99C1-382F927BC82E}"/>
                  </a:ext>
                </a:extLst>
              </p:cNvPr>
              <p:cNvSpPr/>
              <p:nvPr/>
            </p:nvSpPr>
            <p:spPr>
              <a:xfrm rot="16200000">
                <a:off x="846418" y="2405705"/>
                <a:ext cx="1121307" cy="354994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</p:grpSp>
        <p:grpSp>
          <p:nvGrpSpPr>
            <p:cNvPr id="105" name="Group 481">
              <a:extLst>
                <a:ext uri="{FF2B5EF4-FFF2-40B4-BE49-F238E27FC236}">
                  <a16:creationId xmlns:a16="http://schemas.microsoft.com/office/drawing/2014/main" id="{8E45123B-8ECF-D77F-1728-888D495ABA26}"/>
                </a:ext>
              </a:extLst>
            </p:cNvPr>
            <p:cNvGrpSpPr/>
            <p:nvPr/>
          </p:nvGrpSpPr>
          <p:grpSpPr>
            <a:xfrm>
              <a:off x="1443201" y="3121849"/>
              <a:ext cx="355458" cy="2541774"/>
              <a:chOff x="1735915" y="602081"/>
              <a:chExt cx="355458" cy="2541774"/>
            </a:xfrm>
          </p:grpSpPr>
          <p:sp>
            <p:nvSpPr>
              <p:cNvPr id="106" name="Dikdörtgen 256">
                <a:extLst>
                  <a:ext uri="{FF2B5EF4-FFF2-40B4-BE49-F238E27FC236}">
                    <a16:creationId xmlns:a16="http://schemas.microsoft.com/office/drawing/2014/main" id="{337BC5D1-9E9E-0406-FFEA-393BDF6A5219}"/>
                  </a:ext>
                </a:extLst>
              </p:cNvPr>
              <p:cNvSpPr/>
              <p:nvPr/>
            </p:nvSpPr>
            <p:spPr>
              <a:xfrm rot="16200000">
                <a:off x="1352758" y="985238"/>
                <a:ext cx="1121307" cy="354994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  <p:sp>
            <p:nvSpPr>
              <p:cNvPr id="107" name="Dikdörtgen 256">
                <a:extLst>
                  <a:ext uri="{FF2B5EF4-FFF2-40B4-BE49-F238E27FC236}">
                    <a16:creationId xmlns:a16="http://schemas.microsoft.com/office/drawing/2014/main" id="{4047B8A0-56B7-D1D1-A139-16B5680B9EBF}"/>
                  </a:ext>
                </a:extLst>
              </p:cNvPr>
              <p:cNvSpPr/>
              <p:nvPr/>
            </p:nvSpPr>
            <p:spPr>
              <a:xfrm rot="16200000">
                <a:off x="1353222" y="2405705"/>
                <a:ext cx="1121307" cy="354994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</p:grpSp>
        <p:sp>
          <p:nvSpPr>
            <p:cNvPr id="6" name="Metin kutusu 64">
              <a:extLst>
                <a:ext uri="{FF2B5EF4-FFF2-40B4-BE49-F238E27FC236}">
                  <a16:creationId xmlns:a16="http://schemas.microsoft.com/office/drawing/2014/main" id="{F5276E77-70FB-46C3-A0C2-8215177C1EA8}"/>
                </a:ext>
              </a:extLst>
            </p:cNvPr>
            <p:cNvSpPr txBox="1"/>
            <p:nvPr/>
          </p:nvSpPr>
          <p:spPr>
            <a:xfrm rot="16200000">
              <a:off x="1955865" y="3455284"/>
              <a:ext cx="10904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Cambria" panose="02040503050406030204" pitchFamily="18" charset="0"/>
                  <a:ea typeface="Cambria" panose="02040503050406030204" pitchFamily="18" charset="0"/>
                  <a:cs typeface="Cascadia Mono" panose="020B0609020000020004" pitchFamily="49" charset="0"/>
                </a:rPr>
                <a:t>Bank</a:t>
              </a:r>
              <a:endParaRPr lang="en-US" sz="3200" dirty="0">
                <a:latin typeface="Cambria" panose="02040503050406030204" pitchFamily="18" charset="0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40" name="Metin kutusu 64">
              <a:extLst>
                <a:ext uri="{FF2B5EF4-FFF2-40B4-BE49-F238E27FC236}">
                  <a16:creationId xmlns:a16="http://schemas.microsoft.com/office/drawing/2014/main" id="{452B2D29-24A2-9802-7244-540688846FE7}"/>
                </a:ext>
              </a:extLst>
            </p:cNvPr>
            <p:cNvSpPr txBox="1"/>
            <p:nvPr/>
          </p:nvSpPr>
          <p:spPr>
            <a:xfrm rot="16200000">
              <a:off x="-652394" y="4172301"/>
              <a:ext cx="25625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scadia Mono" panose="020B0609020000020004" pitchFamily="49" charset="0"/>
                </a:rPr>
                <a:t>Chip I/O</a:t>
              </a:r>
              <a:endParaRPr lang="en-US" sz="3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2E4E85A-E7B0-4DC5-1566-71DFE1EE2FF6}"/>
              </a:ext>
            </a:extLst>
          </p:cNvPr>
          <p:cNvGrpSpPr/>
          <p:nvPr/>
        </p:nvGrpSpPr>
        <p:grpSpPr>
          <a:xfrm>
            <a:off x="2641167" y="2984437"/>
            <a:ext cx="2783771" cy="3269998"/>
            <a:chOff x="2641167" y="2984437"/>
            <a:chExt cx="2783771" cy="3269998"/>
          </a:xfrm>
        </p:grpSpPr>
        <p:cxnSp>
          <p:nvCxnSpPr>
            <p:cNvPr id="83" name="Düz Bağlayıcı 226">
              <a:extLst>
                <a:ext uri="{FF2B5EF4-FFF2-40B4-BE49-F238E27FC236}">
                  <a16:creationId xmlns:a16="http://schemas.microsoft.com/office/drawing/2014/main" id="{EB00634A-52C7-CFEA-6539-6A7E25AA88B0}"/>
                </a:ext>
              </a:extLst>
            </p:cNvPr>
            <p:cNvCxnSpPr>
              <a:cxnSpLocks/>
            </p:cNvCxnSpPr>
            <p:nvPr/>
          </p:nvCxnSpPr>
          <p:spPr>
            <a:xfrm>
              <a:off x="2641168" y="4189087"/>
              <a:ext cx="753482" cy="1473973"/>
            </a:xfrm>
            <a:prstGeom prst="line">
              <a:avLst/>
            </a:prstGeom>
            <a:ln w="381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Düz Bağlayıcı 226">
              <a:extLst>
                <a:ext uri="{FF2B5EF4-FFF2-40B4-BE49-F238E27FC236}">
                  <a16:creationId xmlns:a16="http://schemas.microsoft.com/office/drawing/2014/main" id="{EB97C358-BB26-313C-14FB-B903B9B7A71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41167" y="2984437"/>
              <a:ext cx="791433" cy="109911"/>
            </a:xfrm>
            <a:prstGeom prst="line">
              <a:avLst/>
            </a:prstGeom>
            <a:ln w="381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9B9A4C38-F56D-A7CF-2BE6-A710B91F5539}"/>
                </a:ext>
              </a:extLst>
            </p:cNvPr>
            <p:cNvGrpSpPr/>
            <p:nvPr/>
          </p:nvGrpSpPr>
          <p:grpSpPr>
            <a:xfrm>
              <a:off x="3388356" y="3020308"/>
              <a:ext cx="2036582" cy="3234127"/>
              <a:chOff x="3388356" y="2963158"/>
              <a:chExt cx="2036582" cy="3234127"/>
            </a:xfrm>
          </p:grpSpPr>
          <p:sp>
            <p:nvSpPr>
              <p:cNvPr id="82" name="Metin kutusu 599">
                <a:extLst>
                  <a:ext uri="{FF2B5EF4-FFF2-40B4-BE49-F238E27FC236}">
                    <a16:creationId xmlns:a16="http://schemas.microsoft.com/office/drawing/2014/main" id="{14D235D7-8A21-1DB6-F033-2E56F13CFBD5}"/>
                  </a:ext>
                </a:extLst>
              </p:cNvPr>
              <p:cNvSpPr txBox="1"/>
              <p:nvPr/>
            </p:nvSpPr>
            <p:spPr>
              <a:xfrm>
                <a:off x="3394276" y="5735620"/>
                <a:ext cx="197288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accent5">
                        <a:lumMod val="7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scadia Mono" panose="020B0609020000020004" pitchFamily="49" charset="0"/>
                  </a:rPr>
                  <a:t>DRAM Bank</a:t>
                </a:r>
                <a:endParaRPr lang="en-US" sz="3200" dirty="0">
                  <a:solidFill>
                    <a:schemeClr val="accent5">
                      <a:lumMod val="7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  <p:sp>
            <p:nvSpPr>
              <p:cNvPr id="39" name="Dikdörtgen 253">
                <a:extLst>
                  <a:ext uri="{FF2B5EF4-FFF2-40B4-BE49-F238E27FC236}">
                    <a16:creationId xmlns:a16="http://schemas.microsoft.com/office/drawing/2014/main" id="{8D95083B-2070-E8B8-7B45-45C7BACB9CA1}"/>
                  </a:ext>
                </a:extLst>
              </p:cNvPr>
              <p:cNvSpPr/>
              <p:nvPr/>
            </p:nvSpPr>
            <p:spPr>
              <a:xfrm rot="16200000">
                <a:off x="3041910" y="3309604"/>
                <a:ext cx="2729473" cy="2036582"/>
              </a:xfrm>
              <a:prstGeom prst="roundRect">
                <a:avLst>
                  <a:gd name="adj" fmla="val 2921"/>
                </a:avLst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  <p:sp>
            <p:nvSpPr>
              <p:cNvPr id="85" name="Dikdörtgen 251">
                <a:extLst>
                  <a:ext uri="{FF2B5EF4-FFF2-40B4-BE49-F238E27FC236}">
                    <a16:creationId xmlns:a16="http://schemas.microsoft.com/office/drawing/2014/main" id="{E161104A-3027-18A3-8FDD-47069390F801}"/>
                  </a:ext>
                </a:extLst>
              </p:cNvPr>
              <p:cNvSpPr/>
              <p:nvPr/>
            </p:nvSpPr>
            <p:spPr>
              <a:xfrm>
                <a:off x="3459015" y="3057404"/>
                <a:ext cx="1890000" cy="413405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scadia Mono" panose="020B0609020000020004" pitchFamily="49" charset="0"/>
                  </a:rPr>
                  <a:t>Subarray </a:t>
                </a:r>
              </a:p>
            </p:txBody>
          </p:sp>
          <p:sp>
            <p:nvSpPr>
              <p:cNvPr id="19" name="Dikdörtgen 251">
                <a:extLst>
                  <a:ext uri="{FF2B5EF4-FFF2-40B4-BE49-F238E27FC236}">
                    <a16:creationId xmlns:a16="http://schemas.microsoft.com/office/drawing/2014/main" id="{0CF280D8-0A65-F650-F45E-9D3939911AC9}"/>
                  </a:ext>
                </a:extLst>
              </p:cNvPr>
              <p:cNvSpPr/>
              <p:nvPr/>
            </p:nvSpPr>
            <p:spPr>
              <a:xfrm>
                <a:off x="3459015" y="3531492"/>
                <a:ext cx="1890000" cy="413405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scadia Mono" panose="020B0609020000020004" pitchFamily="49" charset="0"/>
                  </a:rPr>
                  <a:t> </a:t>
                </a:r>
              </a:p>
            </p:txBody>
          </p:sp>
          <p:sp>
            <p:nvSpPr>
              <p:cNvPr id="21" name="Dikdörtgen 251">
                <a:extLst>
                  <a:ext uri="{FF2B5EF4-FFF2-40B4-BE49-F238E27FC236}">
                    <a16:creationId xmlns:a16="http://schemas.microsoft.com/office/drawing/2014/main" id="{FA25585E-16A3-2E8E-71A7-5CA51372A84A}"/>
                  </a:ext>
                </a:extLst>
              </p:cNvPr>
              <p:cNvSpPr/>
              <p:nvPr/>
            </p:nvSpPr>
            <p:spPr>
              <a:xfrm>
                <a:off x="3459015" y="5220791"/>
                <a:ext cx="1890000" cy="413405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scadia Mono" panose="020B0609020000020004" pitchFamily="49" charset="0"/>
                  </a:rPr>
                  <a:t> </a:t>
                </a:r>
              </a:p>
            </p:txBody>
          </p:sp>
          <p:sp>
            <p:nvSpPr>
              <p:cNvPr id="31" name="Dikdörtgen 251">
                <a:extLst>
                  <a:ext uri="{FF2B5EF4-FFF2-40B4-BE49-F238E27FC236}">
                    <a16:creationId xmlns:a16="http://schemas.microsoft.com/office/drawing/2014/main" id="{4657449E-5CE8-C447-AD2C-E9D0EFC66A48}"/>
                  </a:ext>
                </a:extLst>
              </p:cNvPr>
              <p:cNvSpPr/>
              <p:nvPr/>
            </p:nvSpPr>
            <p:spPr>
              <a:xfrm>
                <a:off x="3459015" y="4005579"/>
                <a:ext cx="1890000" cy="413405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scadia Mono" panose="020B0609020000020004" pitchFamily="49" charset="0"/>
                  </a:rPr>
                  <a:t> </a:t>
                </a:r>
              </a:p>
            </p:txBody>
          </p:sp>
          <p:sp>
            <p:nvSpPr>
              <p:cNvPr id="32" name="Dikdörtgen 251">
                <a:extLst>
                  <a:ext uri="{FF2B5EF4-FFF2-40B4-BE49-F238E27FC236}">
                    <a16:creationId xmlns:a16="http://schemas.microsoft.com/office/drawing/2014/main" id="{3FD3D65D-DE98-8B94-1C45-4CEB840AA94C}"/>
                  </a:ext>
                </a:extLst>
              </p:cNvPr>
              <p:cNvSpPr/>
              <p:nvPr/>
            </p:nvSpPr>
            <p:spPr>
              <a:xfrm>
                <a:off x="3459015" y="4738998"/>
                <a:ext cx="1890000" cy="413405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scadia Mono" panose="020B0609020000020004" pitchFamily="49" charset="0"/>
                  </a:rPr>
                  <a:t> </a:t>
                </a:r>
              </a:p>
            </p:txBody>
          </p:sp>
        </p:grpSp>
      </p:grpSp>
      <p:grpSp>
        <p:nvGrpSpPr>
          <p:cNvPr id="110" name="Grup 109">
            <a:extLst>
              <a:ext uri="{FF2B5EF4-FFF2-40B4-BE49-F238E27FC236}">
                <a16:creationId xmlns:a16="http://schemas.microsoft.com/office/drawing/2014/main" id="{DDB7AFBC-2C26-F187-FB04-60887EFA356D}"/>
              </a:ext>
            </a:extLst>
          </p:cNvPr>
          <p:cNvGrpSpPr/>
          <p:nvPr/>
        </p:nvGrpSpPr>
        <p:grpSpPr>
          <a:xfrm>
            <a:off x="3412911" y="3039392"/>
            <a:ext cx="2655908" cy="2605655"/>
            <a:chOff x="3335516" y="3102002"/>
            <a:chExt cx="2758258" cy="2590630"/>
          </a:xfrm>
        </p:grpSpPr>
        <p:cxnSp>
          <p:nvCxnSpPr>
            <p:cNvPr id="98" name="Düz Bağlayıcı 226">
              <a:extLst>
                <a:ext uri="{FF2B5EF4-FFF2-40B4-BE49-F238E27FC236}">
                  <a16:creationId xmlns:a16="http://schemas.microsoft.com/office/drawing/2014/main" id="{C613083A-A23F-A6D3-2776-F42BE81D14F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24577" y="3102002"/>
              <a:ext cx="669197" cy="957104"/>
            </a:xfrm>
            <a:prstGeom prst="line">
              <a:avLst/>
            </a:prstGeom>
            <a:ln w="38100">
              <a:solidFill>
                <a:schemeClr val="accent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Düz Bağlayıcı 226">
              <a:extLst>
                <a:ext uri="{FF2B5EF4-FFF2-40B4-BE49-F238E27FC236}">
                  <a16:creationId xmlns:a16="http://schemas.microsoft.com/office/drawing/2014/main" id="{984665E8-9673-EE8E-D66B-9281D42FF574}"/>
                </a:ext>
              </a:extLst>
            </p:cNvPr>
            <p:cNvCxnSpPr>
              <a:cxnSpLocks/>
            </p:cNvCxnSpPr>
            <p:nvPr/>
          </p:nvCxnSpPr>
          <p:spPr>
            <a:xfrm>
              <a:off x="5413077" y="4591593"/>
              <a:ext cx="643861" cy="1101039"/>
            </a:xfrm>
            <a:prstGeom prst="line">
              <a:avLst/>
            </a:prstGeom>
            <a:ln w="38100">
              <a:solidFill>
                <a:schemeClr val="accent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Dikdörtgen 253">
              <a:extLst>
                <a:ext uri="{FF2B5EF4-FFF2-40B4-BE49-F238E27FC236}">
                  <a16:creationId xmlns:a16="http://schemas.microsoft.com/office/drawing/2014/main" id="{4F394C0F-C096-4886-ADD4-9B7099DB9081}"/>
                </a:ext>
              </a:extLst>
            </p:cNvPr>
            <p:cNvSpPr/>
            <p:nvPr/>
          </p:nvSpPr>
          <p:spPr>
            <a:xfrm rot="16200000">
              <a:off x="4099543" y="3301927"/>
              <a:ext cx="518791" cy="2046845"/>
            </a:xfrm>
            <a:prstGeom prst="roundRect">
              <a:avLst>
                <a:gd name="adj" fmla="val 2921"/>
              </a:avLst>
            </a:prstGeom>
            <a:solidFill>
              <a:schemeClr val="accent2">
                <a:lumMod val="20000"/>
                <a:lumOff val="80000"/>
                <a:alpha val="57000"/>
              </a:schemeClr>
            </a:solidFill>
            <a:ln w="38100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54710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0"/>
      <p:bldP spid="184" grpId="0" animBg="1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Accessing a DRAM Cell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806375" y="4419600"/>
            <a:ext cx="1143000" cy="1143000"/>
          </a:xfrm>
          <a:prstGeom prst="roundRect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</a:rPr>
              <a:t>Sense Amp</a:t>
            </a:r>
          </a:p>
        </p:txBody>
      </p:sp>
      <p:sp>
        <p:nvSpPr>
          <p:cNvPr id="6" name="Rectangle 5"/>
          <p:cNvSpPr/>
          <p:nvPr/>
        </p:nvSpPr>
        <p:spPr>
          <a:xfrm>
            <a:off x="2822000" y="2590800"/>
            <a:ext cx="457200" cy="914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2215575" y="2590800"/>
            <a:ext cx="1295400" cy="914400"/>
            <a:chOff x="1295400" y="2438400"/>
            <a:chExt cx="1295400" cy="914400"/>
          </a:xfrm>
        </p:grpSpPr>
        <p:grpSp>
          <p:nvGrpSpPr>
            <p:cNvPr id="19" name="Group 18"/>
            <p:cNvGrpSpPr/>
            <p:nvPr/>
          </p:nvGrpSpPr>
          <p:grpSpPr>
            <a:xfrm>
              <a:off x="1295400" y="2438400"/>
              <a:ext cx="1063625" cy="914400"/>
              <a:chOff x="2060575" y="2438400"/>
              <a:chExt cx="1063625" cy="914400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2667000" y="2438400"/>
                <a:ext cx="457200" cy="914400"/>
                <a:chOff x="2667000" y="2438400"/>
                <a:chExt cx="457200" cy="914400"/>
              </a:xfrm>
            </p:grpSpPr>
            <p:cxnSp>
              <p:nvCxnSpPr>
                <p:cNvPr id="8" name="Straight Connector 7"/>
                <p:cNvCxnSpPr/>
                <p:nvPr/>
              </p:nvCxnSpPr>
              <p:spPr>
                <a:xfrm flipV="1">
                  <a:off x="3124200" y="2438400"/>
                  <a:ext cx="0" cy="9144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Straight Connector 8"/>
                <p:cNvCxnSpPr/>
                <p:nvPr/>
              </p:nvCxnSpPr>
              <p:spPr>
                <a:xfrm flipV="1">
                  <a:off x="2667000" y="2438400"/>
                  <a:ext cx="0" cy="9144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Straight Connector 9"/>
                <p:cNvCxnSpPr/>
                <p:nvPr/>
              </p:nvCxnSpPr>
              <p:spPr>
                <a:xfrm>
                  <a:off x="2667000" y="3352800"/>
                  <a:ext cx="4572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7" name="Elbow Connector 16"/>
              <p:cNvCxnSpPr/>
              <p:nvPr/>
            </p:nvCxnSpPr>
            <p:spPr>
              <a:xfrm rot="10800000" flipV="1">
                <a:off x="2060575" y="2895600"/>
                <a:ext cx="606425" cy="457200"/>
              </a:xfrm>
              <a:prstGeom prst="bentConnector2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8" name="Straight Connector 27"/>
            <p:cNvCxnSpPr/>
            <p:nvPr/>
          </p:nvCxnSpPr>
          <p:spPr>
            <a:xfrm flipH="1">
              <a:off x="2362203" y="2895600"/>
              <a:ext cx="228597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3853875" y="2514600"/>
            <a:ext cx="914400" cy="533400"/>
            <a:chOff x="2933700" y="2362200"/>
            <a:chExt cx="914400" cy="533400"/>
          </a:xfrm>
        </p:grpSpPr>
        <p:cxnSp>
          <p:nvCxnSpPr>
            <p:cNvPr id="21" name="Straight Connector 20"/>
            <p:cNvCxnSpPr/>
            <p:nvPr/>
          </p:nvCxnSpPr>
          <p:spPr>
            <a:xfrm flipV="1">
              <a:off x="3124200" y="2438400"/>
              <a:ext cx="0" cy="45720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3657600" y="2438400"/>
              <a:ext cx="0" cy="45720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3124200" y="2438400"/>
              <a:ext cx="5334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>
              <a:off x="3124200" y="2362200"/>
              <a:ext cx="5334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3657600" y="2895600"/>
              <a:ext cx="1905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2933700" y="2895600"/>
              <a:ext cx="1905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" name="Straight Connector 41"/>
          <p:cNvCxnSpPr/>
          <p:nvPr/>
        </p:nvCxnSpPr>
        <p:spPr>
          <a:xfrm>
            <a:off x="3510975" y="3048000"/>
            <a:ext cx="34290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5" idx="0"/>
          </p:cNvCxnSpPr>
          <p:nvPr/>
        </p:nvCxnSpPr>
        <p:spPr>
          <a:xfrm flipV="1">
            <a:off x="5377875" y="2362200"/>
            <a:ext cx="0" cy="205740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4768275" y="3048000"/>
            <a:ext cx="60960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1910775" y="1905000"/>
            <a:ext cx="297180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4311075" y="1905000"/>
            <a:ext cx="0" cy="60960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5" idx="1"/>
          </p:cNvCxnSpPr>
          <p:nvPr/>
        </p:nvCxnSpPr>
        <p:spPr>
          <a:xfrm flipH="1">
            <a:off x="1910775" y="4991100"/>
            <a:ext cx="289560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3591183" y="4963180"/>
            <a:ext cx="103586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enable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457335" y="2387025"/>
            <a:ext cx="100700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bitline</a:t>
            </a:r>
            <a:endParaRPr lang="en-US" sz="2200" b="1" i="1" dirty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920886" y="1381780"/>
            <a:ext cx="131478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wordline</a:t>
            </a:r>
            <a:endParaRPr lang="en-US" sz="2200" b="1" i="1" dirty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323649" y="2438400"/>
            <a:ext cx="138845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capacitor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428426" y="3094470"/>
            <a:ext cx="1723952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2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access transistor</a:t>
            </a:r>
          </a:p>
        </p:txBody>
      </p:sp>
      <p:cxnSp>
        <p:nvCxnSpPr>
          <p:cNvPr id="32" name="Straight Connector 31"/>
          <p:cNvCxnSpPr/>
          <p:nvPr/>
        </p:nvCxnSpPr>
        <p:spPr>
          <a:xfrm rot="5400000">
            <a:off x="4985460" y="5955015"/>
            <a:ext cx="78483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7E07675-6783-48F3-A3D5-050A0D0A88E6}"/>
              </a:ext>
            </a:extLst>
          </p:cNvPr>
          <p:cNvGrpSpPr/>
          <p:nvPr/>
        </p:nvGrpSpPr>
        <p:grpSpPr>
          <a:xfrm>
            <a:off x="5504582" y="5791200"/>
            <a:ext cx="1007007" cy="430887"/>
            <a:chOff x="5956007" y="5892225"/>
            <a:chExt cx="1007007" cy="43088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D48E726-E4C0-4754-BE61-591017686F50}"/>
                </a:ext>
              </a:extLst>
            </p:cNvPr>
            <p:cNvSpPr txBox="1"/>
            <p:nvPr/>
          </p:nvSpPr>
          <p:spPr>
            <a:xfrm>
              <a:off x="5956007" y="5892225"/>
              <a:ext cx="1007007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200" b="1" i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" panose="02040503050406030204" pitchFamily="18" charset="0"/>
                </a:rPr>
                <a:t>bitline</a:t>
              </a:r>
              <a:endParaRPr lang="en-US" sz="22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6B8021E4-045F-4747-9F25-3E7839E30B12}"/>
                </a:ext>
              </a:extLst>
            </p:cNvPr>
            <p:cNvCxnSpPr/>
            <p:nvPr/>
          </p:nvCxnSpPr>
          <p:spPr>
            <a:xfrm>
              <a:off x="6019800" y="5955015"/>
              <a:ext cx="935241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FB762E6-A771-EFDE-2883-F1A52D4FEDFB}"/>
              </a:ext>
            </a:extLst>
          </p:cNvPr>
          <p:cNvSpPr txBox="1"/>
          <p:nvPr/>
        </p:nvSpPr>
        <p:spPr>
          <a:xfrm>
            <a:off x="3029704" y="6477000"/>
            <a:ext cx="2513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[Seshadri+ MICRO’17]</a:t>
            </a:r>
          </a:p>
        </p:txBody>
      </p:sp>
    </p:spTree>
    <p:extLst>
      <p:ext uri="{BB962C8B-B14F-4D97-AF65-F5344CB8AC3E}">
        <p14:creationId xmlns:p14="http://schemas.microsoft.com/office/powerpoint/2010/main" val="42912691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  <p:bldP spid="6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Accessing a DRAM Cell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954F601-FAA1-2775-A149-98108D557398}"/>
              </a:ext>
            </a:extLst>
          </p:cNvPr>
          <p:cNvSpPr txBox="1"/>
          <p:nvPr/>
        </p:nvSpPr>
        <p:spPr>
          <a:xfrm>
            <a:off x="5509996" y="1716087"/>
            <a:ext cx="15071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½ V</a:t>
            </a:r>
            <a:r>
              <a:rPr lang="en-US" sz="2400" b="1" baseline="-250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DD </a:t>
            </a: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+ </a:t>
            </a:r>
            <a:r>
              <a:rPr lang="el-GR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δ</a:t>
            </a:r>
            <a:endParaRPr lang="en-US" sz="2400" b="1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4D1D3EF5-B83A-E629-11BC-B9F7EDAC8735}"/>
              </a:ext>
            </a:extLst>
          </p:cNvPr>
          <p:cNvSpPr/>
          <p:nvPr/>
        </p:nvSpPr>
        <p:spPr>
          <a:xfrm>
            <a:off x="3276600" y="2467907"/>
            <a:ext cx="457200" cy="914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2CA3DDF5-3E70-4DD4-98DB-C4242670548E}"/>
              </a:ext>
            </a:extLst>
          </p:cNvPr>
          <p:cNvSpPr/>
          <p:nvPr/>
        </p:nvSpPr>
        <p:spPr>
          <a:xfrm>
            <a:off x="3273425" y="2772707"/>
            <a:ext cx="457200" cy="6096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20468B68-C1CB-38B7-C593-DB16742A044C}"/>
              </a:ext>
            </a:extLst>
          </p:cNvPr>
          <p:cNvGrpSpPr/>
          <p:nvPr/>
        </p:nvGrpSpPr>
        <p:grpSpPr>
          <a:xfrm>
            <a:off x="2667000" y="2467907"/>
            <a:ext cx="1295400" cy="914400"/>
            <a:chOff x="1295400" y="2438400"/>
            <a:chExt cx="1295400" cy="914400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8AF78040-EA47-C3B4-7380-FAD6B5A0C965}"/>
                </a:ext>
              </a:extLst>
            </p:cNvPr>
            <p:cNvGrpSpPr/>
            <p:nvPr/>
          </p:nvGrpSpPr>
          <p:grpSpPr>
            <a:xfrm>
              <a:off x="1295400" y="2438400"/>
              <a:ext cx="1063625" cy="914400"/>
              <a:chOff x="2060575" y="2438400"/>
              <a:chExt cx="1063625" cy="914400"/>
            </a:xfrm>
          </p:grpSpPr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5ED79B24-A2AF-D544-C1DC-BF3677DE91C9}"/>
                  </a:ext>
                </a:extLst>
              </p:cNvPr>
              <p:cNvGrpSpPr/>
              <p:nvPr/>
            </p:nvGrpSpPr>
            <p:grpSpPr>
              <a:xfrm>
                <a:off x="2667000" y="2438400"/>
                <a:ext cx="457200" cy="914400"/>
                <a:chOff x="2667000" y="2438400"/>
                <a:chExt cx="457200" cy="914400"/>
              </a:xfrm>
            </p:grpSpPr>
            <p:cxnSp>
              <p:nvCxnSpPr>
                <p:cNvPr id="86" name="Straight Connector 85">
                  <a:extLst>
                    <a:ext uri="{FF2B5EF4-FFF2-40B4-BE49-F238E27FC236}">
                      <a16:creationId xmlns:a16="http://schemas.microsoft.com/office/drawing/2014/main" id="{D2494B5B-A66F-3B69-5166-60B6AF59D296}"/>
                    </a:ext>
                  </a:extLst>
                </p:cNvPr>
                <p:cNvCxnSpPr/>
                <p:nvPr/>
              </p:nvCxnSpPr>
              <p:spPr>
                <a:xfrm flipV="1">
                  <a:off x="3124200" y="2438400"/>
                  <a:ext cx="0" cy="9144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>
                  <a:extLst>
                    <a:ext uri="{FF2B5EF4-FFF2-40B4-BE49-F238E27FC236}">
                      <a16:creationId xmlns:a16="http://schemas.microsoft.com/office/drawing/2014/main" id="{21E2D262-4937-3F83-DFA0-A55DE2251B06}"/>
                    </a:ext>
                  </a:extLst>
                </p:cNvPr>
                <p:cNvCxnSpPr/>
                <p:nvPr/>
              </p:nvCxnSpPr>
              <p:spPr>
                <a:xfrm flipV="1">
                  <a:off x="2667000" y="2438400"/>
                  <a:ext cx="0" cy="9144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Straight Connector 87">
                  <a:extLst>
                    <a:ext uri="{FF2B5EF4-FFF2-40B4-BE49-F238E27FC236}">
                      <a16:creationId xmlns:a16="http://schemas.microsoft.com/office/drawing/2014/main" id="{4F07E98D-EBEE-E1E4-542B-5D6C14B6FB94}"/>
                    </a:ext>
                  </a:extLst>
                </p:cNvPr>
                <p:cNvCxnSpPr/>
                <p:nvPr/>
              </p:nvCxnSpPr>
              <p:spPr>
                <a:xfrm>
                  <a:off x="2667000" y="3352800"/>
                  <a:ext cx="4572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85" name="Elbow Connector 84">
                <a:extLst>
                  <a:ext uri="{FF2B5EF4-FFF2-40B4-BE49-F238E27FC236}">
                    <a16:creationId xmlns:a16="http://schemas.microsoft.com/office/drawing/2014/main" id="{2FF69F6B-1CBA-BB8A-39B4-9374016AC1E7}"/>
                  </a:ext>
                </a:extLst>
              </p:cNvPr>
              <p:cNvCxnSpPr/>
              <p:nvPr/>
            </p:nvCxnSpPr>
            <p:spPr>
              <a:xfrm rot="10800000" flipV="1">
                <a:off x="2060575" y="2895600"/>
                <a:ext cx="606425" cy="457200"/>
              </a:xfrm>
              <a:prstGeom prst="bentConnector2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FA7F6C13-397D-9F16-7A9B-55F2AEBDE05D}"/>
                </a:ext>
              </a:extLst>
            </p:cNvPr>
            <p:cNvCxnSpPr/>
            <p:nvPr/>
          </p:nvCxnSpPr>
          <p:spPr>
            <a:xfrm flipH="1">
              <a:off x="2362203" y="2895600"/>
              <a:ext cx="228597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D49616D0-6781-20B0-C9E7-581F96C5ED4E}"/>
              </a:ext>
            </a:extLst>
          </p:cNvPr>
          <p:cNvGrpSpPr/>
          <p:nvPr/>
        </p:nvGrpSpPr>
        <p:grpSpPr>
          <a:xfrm>
            <a:off x="4305300" y="2391707"/>
            <a:ext cx="914400" cy="533400"/>
            <a:chOff x="2933700" y="2362200"/>
            <a:chExt cx="914400" cy="533400"/>
          </a:xfrm>
        </p:grpSpPr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903D787D-C7FD-294A-DA85-F4E39C417D12}"/>
                </a:ext>
              </a:extLst>
            </p:cNvPr>
            <p:cNvCxnSpPr/>
            <p:nvPr/>
          </p:nvCxnSpPr>
          <p:spPr>
            <a:xfrm flipV="1">
              <a:off x="3124200" y="2438400"/>
              <a:ext cx="0" cy="45720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A3B63A57-DDAB-654A-01CF-3F3C207D5EDF}"/>
                </a:ext>
              </a:extLst>
            </p:cNvPr>
            <p:cNvCxnSpPr/>
            <p:nvPr/>
          </p:nvCxnSpPr>
          <p:spPr>
            <a:xfrm flipV="1">
              <a:off x="3657600" y="2438400"/>
              <a:ext cx="0" cy="45720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95D1C343-8433-423D-5301-02775D190866}"/>
                </a:ext>
              </a:extLst>
            </p:cNvPr>
            <p:cNvCxnSpPr/>
            <p:nvPr/>
          </p:nvCxnSpPr>
          <p:spPr>
            <a:xfrm flipH="1">
              <a:off x="3124200" y="2438400"/>
              <a:ext cx="5334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3B38188F-ACBF-CF64-B964-B431ECB6F34B}"/>
                </a:ext>
              </a:extLst>
            </p:cNvPr>
            <p:cNvCxnSpPr/>
            <p:nvPr/>
          </p:nvCxnSpPr>
          <p:spPr>
            <a:xfrm flipH="1">
              <a:off x="3124200" y="2362200"/>
              <a:ext cx="5334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36D200FD-AEC0-1FA8-8A0C-4F74E33BFDC5}"/>
                </a:ext>
              </a:extLst>
            </p:cNvPr>
            <p:cNvCxnSpPr/>
            <p:nvPr/>
          </p:nvCxnSpPr>
          <p:spPr>
            <a:xfrm>
              <a:off x="3657600" y="2895600"/>
              <a:ext cx="1905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8655E747-B696-B81B-D131-873C2ACCD5B7}"/>
                </a:ext>
              </a:extLst>
            </p:cNvPr>
            <p:cNvCxnSpPr/>
            <p:nvPr/>
          </p:nvCxnSpPr>
          <p:spPr>
            <a:xfrm>
              <a:off x="2933700" y="2895600"/>
              <a:ext cx="1905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43ECB7B9-2276-DF50-4535-87AC9FFEC773}"/>
              </a:ext>
            </a:extLst>
          </p:cNvPr>
          <p:cNvCxnSpPr/>
          <p:nvPr/>
        </p:nvCxnSpPr>
        <p:spPr>
          <a:xfrm>
            <a:off x="3962400" y="2925107"/>
            <a:ext cx="34290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D8FB3F47-68CB-99A2-F069-09A05B3E496B}"/>
              </a:ext>
            </a:extLst>
          </p:cNvPr>
          <p:cNvCxnSpPr>
            <a:cxnSpLocks/>
            <a:stCxn id="123" idx="0"/>
          </p:cNvCxnSpPr>
          <p:nvPr/>
        </p:nvCxnSpPr>
        <p:spPr>
          <a:xfrm flipV="1">
            <a:off x="5829300" y="2239307"/>
            <a:ext cx="0" cy="205740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F179FB6E-B8C3-675B-6699-671FEAD47F08}"/>
              </a:ext>
            </a:extLst>
          </p:cNvPr>
          <p:cNvCxnSpPr/>
          <p:nvPr/>
        </p:nvCxnSpPr>
        <p:spPr>
          <a:xfrm>
            <a:off x="5219700" y="2925107"/>
            <a:ext cx="60960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7A5DEED9-E2BF-00F3-76D1-0E242A230897}"/>
              </a:ext>
            </a:extLst>
          </p:cNvPr>
          <p:cNvCxnSpPr/>
          <p:nvPr/>
        </p:nvCxnSpPr>
        <p:spPr>
          <a:xfrm>
            <a:off x="2362200" y="1782107"/>
            <a:ext cx="297180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CB4FC6A9-C2FF-526C-BD59-4F62951722D6}"/>
              </a:ext>
            </a:extLst>
          </p:cNvPr>
          <p:cNvCxnSpPr/>
          <p:nvPr/>
        </p:nvCxnSpPr>
        <p:spPr>
          <a:xfrm>
            <a:off x="4762500" y="1782107"/>
            <a:ext cx="0" cy="60960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1C2ED371-2486-4413-5F7D-C51D8EDC4095}"/>
              </a:ext>
            </a:extLst>
          </p:cNvPr>
          <p:cNvCxnSpPr>
            <a:cxnSpLocks/>
            <a:stCxn id="123" idx="1"/>
          </p:cNvCxnSpPr>
          <p:nvPr/>
        </p:nvCxnSpPr>
        <p:spPr>
          <a:xfrm flipH="1">
            <a:off x="2362201" y="4868207"/>
            <a:ext cx="2805568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>
            <a:extLst>
              <a:ext uri="{FF2B5EF4-FFF2-40B4-BE49-F238E27FC236}">
                <a16:creationId xmlns:a16="http://schemas.microsoft.com/office/drawing/2014/main" id="{06782B68-45BF-35BB-4372-FA093B332AE4}"/>
              </a:ext>
            </a:extLst>
          </p:cNvPr>
          <p:cNvSpPr txBox="1"/>
          <p:nvPr/>
        </p:nvSpPr>
        <p:spPr>
          <a:xfrm>
            <a:off x="3925589" y="4840287"/>
            <a:ext cx="12698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i="1" dirty="0">
                <a:solidFill>
                  <a:schemeClr val="bg1">
                    <a:lumMod val="6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enable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09A1951C-90F7-08F3-D064-B63A010E4E67}"/>
              </a:ext>
            </a:extLst>
          </p:cNvPr>
          <p:cNvSpPr txBox="1"/>
          <p:nvPr/>
        </p:nvSpPr>
        <p:spPr>
          <a:xfrm>
            <a:off x="5795749" y="2264132"/>
            <a:ext cx="12330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i="1" dirty="0" err="1">
                <a:solidFill>
                  <a:schemeClr val="bg1">
                    <a:lumMod val="6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bitline</a:t>
            </a:r>
            <a:endParaRPr lang="en-US" sz="2800" b="1" i="1" dirty="0">
              <a:solidFill>
                <a:schemeClr val="bg1">
                  <a:lumMod val="6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E1BA3D00-0947-52C8-5894-C37752B87641}"/>
              </a:ext>
            </a:extLst>
          </p:cNvPr>
          <p:cNvSpPr txBox="1"/>
          <p:nvPr/>
        </p:nvSpPr>
        <p:spPr>
          <a:xfrm>
            <a:off x="2214417" y="1258887"/>
            <a:ext cx="16305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i="1" dirty="0" err="1">
                <a:solidFill>
                  <a:schemeClr val="bg1">
                    <a:lumMod val="6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wordline</a:t>
            </a:r>
            <a:endParaRPr lang="en-US" sz="2800" b="1" i="1" dirty="0">
              <a:solidFill>
                <a:schemeClr val="bg1">
                  <a:lumMod val="6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169DDC98-1FD4-F83D-9130-A2A584DB3349}"/>
              </a:ext>
            </a:extLst>
          </p:cNvPr>
          <p:cNvSpPr txBox="1"/>
          <p:nvPr/>
        </p:nvSpPr>
        <p:spPr>
          <a:xfrm>
            <a:off x="1609131" y="2315507"/>
            <a:ext cx="17203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i="1" dirty="0">
                <a:solidFill>
                  <a:schemeClr val="bg1">
                    <a:lumMod val="6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capacitor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B82BCA6A-DF97-BC97-8D98-DC12CA39E4E2}"/>
              </a:ext>
            </a:extLst>
          </p:cNvPr>
          <p:cNvSpPr txBox="1"/>
          <p:nvPr/>
        </p:nvSpPr>
        <p:spPr>
          <a:xfrm>
            <a:off x="3879852" y="2971577"/>
            <a:ext cx="180015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b="1" i="1" dirty="0">
                <a:solidFill>
                  <a:schemeClr val="bg1">
                    <a:lumMod val="6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access transistor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379D3B36-BCF6-D47A-58AB-0C967BA24139}"/>
              </a:ext>
            </a:extLst>
          </p:cNvPr>
          <p:cNvSpPr txBox="1"/>
          <p:nvPr/>
        </p:nvSpPr>
        <p:spPr>
          <a:xfrm>
            <a:off x="5522476" y="1716087"/>
            <a:ext cx="1035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½ V</a:t>
            </a:r>
            <a:r>
              <a:rPr lang="en-US" sz="2400" b="1" baseline="-250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DD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B62F8EBD-E53F-4C18-26EC-73FBCAFDEBAE}"/>
              </a:ext>
            </a:extLst>
          </p:cNvPr>
          <p:cNvSpPr txBox="1"/>
          <p:nvPr/>
        </p:nvSpPr>
        <p:spPr>
          <a:xfrm>
            <a:off x="5518517" y="1716087"/>
            <a:ext cx="6687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</a:t>
            </a:r>
            <a:r>
              <a:rPr lang="en-US" sz="2400" b="1" baseline="-250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DD</a:t>
            </a:r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AA4DEEC1-E378-DBE2-7A0A-9B1508890601}"/>
              </a:ext>
            </a:extLst>
          </p:cNvPr>
          <p:cNvCxnSpPr/>
          <p:nvPr/>
        </p:nvCxnSpPr>
        <p:spPr>
          <a:xfrm>
            <a:off x="2362200" y="1782107"/>
            <a:ext cx="297180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6B134B0E-8F27-F195-DE9B-5F05B091E678}"/>
              </a:ext>
            </a:extLst>
          </p:cNvPr>
          <p:cNvCxnSpPr/>
          <p:nvPr/>
        </p:nvCxnSpPr>
        <p:spPr>
          <a:xfrm>
            <a:off x="3962400" y="2925107"/>
            <a:ext cx="34290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21A3900F-0F19-58C1-5CBD-B40CF8572BF4}"/>
              </a:ext>
            </a:extLst>
          </p:cNvPr>
          <p:cNvCxnSpPr/>
          <p:nvPr/>
        </p:nvCxnSpPr>
        <p:spPr>
          <a:xfrm>
            <a:off x="5219700" y="2925107"/>
            <a:ext cx="60960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C0965C65-1054-BB2B-43CF-21B0D4DCA713}"/>
              </a:ext>
            </a:extLst>
          </p:cNvPr>
          <p:cNvCxnSpPr/>
          <p:nvPr/>
        </p:nvCxnSpPr>
        <p:spPr>
          <a:xfrm flipH="1">
            <a:off x="2362200" y="4868207"/>
            <a:ext cx="289560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id="{82A8FAB8-76B0-D85F-8C5A-DDA388D0211D}"/>
              </a:ext>
            </a:extLst>
          </p:cNvPr>
          <p:cNvSpPr txBox="1"/>
          <p:nvPr/>
        </p:nvSpPr>
        <p:spPr>
          <a:xfrm>
            <a:off x="662475" y="1272043"/>
            <a:ext cx="153951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enable </a:t>
            </a:r>
            <a:r>
              <a:rPr lang="en-US" sz="24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wordline</a:t>
            </a:r>
            <a:endParaRPr lang="en-US" sz="2400" b="1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1094DD83-1629-3335-D86D-D99EFE222CD5}"/>
              </a:ext>
            </a:extLst>
          </p:cNvPr>
          <p:cNvSpPr txBox="1"/>
          <p:nvPr/>
        </p:nvSpPr>
        <p:spPr>
          <a:xfrm>
            <a:off x="1609131" y="4952777"/>
            <a:ext cx="169011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enable sense amp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52C802CD-8AA9-34CD-8A41-67DB91DE43AC}"/>
              </a:ext>
            </a:extLst>
          </p:cNvPr>
          <p:cNvSpPr txBox="1"/>
          <p:nvPr/>
        </p:nvSpPr>
        <p:spPr>
          <a:xfrm>
            <a:off x="7157910" y="3123977"/>
            <a:ext cx="198609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connects cell to </a:t>
            </a:r>
            <a:r>
              <a:rPr lang="en-US" sz="24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bitline</a:t>
            </a:r>
            <a:endParaRPr lang="en-US" sz="2400" b="1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116" name="Curved Connector 115">
            <a:extLst>
              <a:ext uri="{FF2B5EF4-FFF2-40B4-BE49-F238E27FC236}">
                <a16:creationId xmlns:a16="http://schemas.microsoft.com/office/drawing/2014/main" id="{8194F3BB-27F6-EBBB-C85D-D5733D45AA61}"/>
              </a:ext>
            </a:extLst>
          </p:cNvPr>
          <p:cNvCxnSpPr>
            <a:cxnSpLocks/>
            <a:stCxn id="115" idx="1"/>
          </p:cNvCxnSpPr>
          <p:nvPr/>
        </p:nvCxnSpPr>
        <p:spPr>
          <a:xfrm rot="10800000">
            <a:off x="5514208" y="2963218"/>
            <a:ext cx="1643703" cy="539325"/>
          </a:xfrm>
          <a:prstGeom prst="curvedConnector3">
            <a:avLst>
              <a:gd name="adj1" fmla="val 50000"/>
            </a:avLst>
          </a:prstGeom>
          <a:ln w="19050">
            <a:solidFill>
              <a:srgbClr val="C00000"/>
            </a:solidFill>
            <a:prstDash val="dash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>
            <a:extLst>
              <a:ext uri="{FF2B5EF4-FFF2-40B4-BE49-F238E27FC236}">
                <a16:creationId xmlns:a16="http://schemas.microsoft.com/office/drawing/2014/main" id="{95D29AA5-81F8-1A14-D1AD-61FA08165A2A}"/>
              </a:ext>
            </a:extLst>
          </p:cNvPr>
          <p:cNvSpPr txBox="1"/>
          <p:nvPr/>
        </p:nvSpPr>
        <p:spPr>
          <a:xfrm>
            <a:off x="-101601" y="3687107"/>
            <a:ext cx="2558983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cell loses charge to </a:t>
            </a:r>
            <a:r>
              <a:rPr lang="en-US" sz="24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bitline</a:t>
            </a:r>
            <a:endParaRPr lang="en-US" sz="2400" b="1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118" name="Curved Connector 117">
            <a:extLst>
              <a:ext uri="{FF2B5EF4-FFF2-40B4-BE49-F238E27FC236}">
                <a16:creationId xmlns:a16="http://schemas.microsoft.com/office/drawing/2014/main" id="{D019AC1C-4A56-2D13-2256-96E7BEA19805}"/>
              </a:ext>
            </a:extLst>
          </p:cNvPr>
          <p:cNvCxnSpPr>
            <a:stCxn id="117" idx="3"/>
          </p:cNvCxnSpPr>
          <p:nvPr/>
        </p:nvCxnSpPr>
        <p:spPr>
          <a:xfrm flipV="1">
            <a:off x="2457382" y="2971578"/>
            <a:ext cx="1270066" cy="1260294"/>
          </a:xfrm>
          <a:prstGeom prst="curvedConnector2">
            <a:avLst/>
          </a:prstGeom>
          <a:ln w="19050">
            <a:solidFill>
              <a:srgbClr val="C00000"/>
            </a:solidFill>
            <a:prstDash val="dash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5D5ED34B-1076-4CD1-97A4-32B5CEBB796E}"/>
              </a:ext>
            </a:extLst>
          </p:cNvPr>
          <p:cNvCxnSpPr/>
          <p:nvPr/>
        </p:nvCxnSpPr>
        <p:spPr>
          <a:xfrm flipV="1">
            <a:off x="5943600" y="2925107"/>
            <a:ext cx="0" cy="1371600"/>
          </a:xfrm>
          <a:prstGeom prst="straightConnector1">
            <a:avLst/>
          </a:prstGeom>
          <a:ln w="19050">
            <a:solidFill>
              <a:srgbClr val="C00000"/>
            </a:solidFill>
            <a:prstDash val="dash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CB08D69E-89A3-6280-24BA-7BE4DD49B125}"/>
              </a:ext>
            </a:extLst>
          </p:cNvPr>
          <p:cNvGrpSpPr/>
          <p:nvPr/>
        </p:nvGrpSpPr>
        <p:grpSpPr>
          <a:xfrm>
            <a:off x="152400" y="2963209"/>
            <a:ext cx="3352800" cy="1472656"/>
            <a:chOff x="152400" y="3094474"/>
            <a:chExt cx="3352800" cy="1472656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A738AE36-7AE7-F0D3-2770-9C645969D085}"/>
                </a:ext>
              </a:extLst>
            </p:cNvPr>
            <p:cNvSpPr txBox="1"/>
            <p:nvPr/>
          </p:nvSpPr>
          <p:spPr>
            <a:xfrm>
              <a:off x="152400" y="3810000"/>
              <a:ext cx="2240702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90000"/>
                </a:lnSpc>
              </a:pPr>
              <a:r>
                <a:rPr lang="en-US" sz="2400" b="1" dirty="0">
                  <a:solidFill>
                    <a:srgbClr val="C0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cell charge restored</a:t>
              </a:r>
            </a:p>
          </p:txBody>
        </p:sp>
        <p:cxnSp>
          <p:nvCxnSpPr>
            <p:cNvPr id="122" name="Curved Connector 121">
              <a:extLst>
                <a:ext uri="{FF2B5EF4-FFF2-40B4-BE49-F238E27FC236}">
                  <a16:creationId xmlns:a16="http://schemas.microsoft.com/office/drawing/2014/main" id="{19C7C1F1-3E0B-F080-86BA-CA3C270CABE3}"/>
                </a:ext>
              </a:extLst>
            </p:cNvPr>
            <p:cNvCxnSpPr>
              <a:stCxn id="121" idx="3"/>
            </p:cNvCxnSpPr>
            <p:nvPr/>
          </p:nvCxnSpPr>
          <p:spPr>
            <a:xfrm flipV="1">
              <a:off x="2393102" y="3094474"/>
              <a:ext cx="1112098" cy="1094091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prstDash val="dash"/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3" name="Rounded Rectangle 122">
            <a:extLst>
              <a:ext uri="{FF2B5EF4-FFF2-40B4-BE49-F238E27FC236}">
                <a16:creationId xmlns:a16="http://schemas.microsoft.com/office/drawing/2014/main" id="{6306FC25-30FA-6AE3-09E4-BF725971BFE2}"/>
              </a:ext>
            </a:extLst>
          </p:cNvPr>
          <p:cNvSpPr/>
          <p:nvPr/>
        </p:nvSpPr>
        <p:spPr>
          <a:xfrm>
            <a:off x="5167769" y="4296707"/>
            <a:ext cx="1323062" cy="1143000"/>
          </a:xfrm>
          <a:prstGeom prst="roundRect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Sense Amp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AD693589-7D4C-B044-08BF-DB31D80CD0FD}"/>
              </a:ext>
            </a:extLst>
          </p:cNvPr>
          <p:cNvSpPr txBox="1"/>
          <p:nvPr/>
        </p:nvSpPr>
        <p:spPr>
          <a:xfrm>
            <a:off x="6952621" y="1044610"/>
            <a:ext cx="2353836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deviation in </a:t>
            </a:r>
            <a:r>
              <a:rPr lang="en-US" sz="2400" b="1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bitline</a:t>
            </a:r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voltage</a:t>
            </a:r>
          </a:p>
        </p:txBody>
      </p:sp>
      <p:cxnSp>
        <p:nvCxnSpPr>
          <p:cNvPr id="125" name="Curved Connector 124">
            <a:extLst>
              <a:ext uri="{FF2B5EF4-FFF2-40B4-BE49-F238E27FC236}">
                <a16:creationId xmlns:a16="http://schemas.microsoft.com/office/drawing/2014/main" id="{18D8BC86-AAB4-1112-217E-48326121C514}"/>
              </a:ext>
            </a:extLst>
          </p:cNvPr>
          <p:cNvCxnSpPr>
            <a:stCxn id="124" idx="1"/>
            <a:endCxn id="78" idx="0"/>
          </p:cNvCxnSpPr>
          <p:nvPr/>
        </p:nvCxnSpPr>
        <p:spPr>
          <a:xfrm rot="10800000" flipV="1">
            <a:off x="6263569" y="1589375"/>
            <a:ext cx="689053" cy="126712"/>
          </a:xfrm>
          <a:prstGeom prst="curvedConnector2">
            <a:avLst/>
          </a:prstGeom>
          <a:ln w="19050">
            <a:solidFill>
              <a:srgbClr val="C00000"/>
            </a:solidFill>
            <a:prstDash val="dash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E6B9B0B4-B359-7E98-4AD4-A6191EEDEC19}"/>
              </a:ext>
            </a:extLst>
          </p:cNvPr>
          <p:cNvCxnSpPr/>
          <p:nvPr/>
        </p:nvCxnSpPr>
        <p:spPr>
          <a:xfrm rot="5400000">
            <a:off x="5436885" y="5832122"/>
            <a:ext cx="78483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A8E06F32-EF23-78B8-259E-29AFDF074A86}"/>
              </a:ext>
            </a:extLst>
          </p:cNvPr>
          <p:cNvSpPr txBox="1"/>
          <p:nvPr/>
        </p:nvSpPr>
        <p:spPr>
          <a:xfrm>
            <a:off x="5293876" y="6135687"/>
            <a:ext cx="1035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½ V</a:t>
            </a:r>
            <a:r>
              <a:rPr lang="en-US" sz="2400" b="1" baseline="-250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DD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EE2269CF-8827-A608-DA48-A842F57483D8}"/>
              </a:ext>
            </a:extLst>
          </p:cNvPr>
          <p:cNvSpPr txBox="1"/>
          <p:nvPr/>
        </p:nvSpPr>
        <p:spPr>
          <a:xfrm>
            <a:off x="5623572" y="6135687"/>
            <a:ext cx="3674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0</a:t>
            </a:r>
            <a:endParaRPr lang="en-US" sz="2400" b="1" baseline="-25000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CF042802-BFEA-AAE0-EF46-9FA7FA498989}"/>
              </a:ext>
            </a:extLst>
          </p:cNvPr>
          <p:cNvGrpSpPr/>
          <p:nvPr/>
        </p:nvGrpSpPr>
        <p:grpSpPr>
          <a:xfrm>
            <a:off x="5842996" y="5668307"/>
            <a:ext cx="1233031" cy="523220"/>
            <a:chOff x="5842996" y="5892225"/>
            <a:chExt cx="1233031" cy="523220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D4B22DBD-87E6-D1C8-D4C5-E390290643B5}"/>
                </a:ext>
              </a:extLst>
            </p:cNvPr>
            <p:cNvSpPr txBox="1"/>
            <p:nvPr/>
          </p:nvSpPr>
          <p:spPr>
            <a:xfrm>
              <a:off x="5842996" y="5892225"/>
              <a:ext cx="12330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i="1" dirty="0" err="1">
                  <a:solidFill>
                    <a:schemeClr val="bg1">
                      <a:lumMod val="75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bitline</a:t>
              </a:r>
              <a:endParaRPr lang="en-US" sz="2800" b="1" i="1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61B25F3A-080C-51F9-B936-1DBB162E207B}"/>
                </a:ext>
              </a:extLst>
            </p:cNvPr>
            <p:cNvCxnSpPr/>
            <p:nvPr/>
          </p:nvCxnSpPr>
          <p:spPr>
            <a:xfrm>
              <a:off x="6019800" y="5955015"/>
              <a:ext cx="935241" cy="0"/>
            </a:xfrm>
            <a:prstGeom prst="line">
              <a:avLst/>
            </a:prstGeom>
            <a:ln w="25400">
              <a:solidFill>
                <a:schemeClr val="bg1">
                  <a:lumMod val="6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2" name="TextBox 131">
            <a:extLst>
              <a:ext uri="{FF2B5EF4-FFF2-40B4-BE49-F238E27FC236}">
                <a16:creationId xmlns:a16="http://schemas.microsoft.com/office/drawing/2014/main" id="{128C134D-6D18-B84D-3FF3-BD448CE9373E}"/>
              </a:ext>
            </a:extLst>
          </p:cNvPr>
          <p:cNvSpPr txBox="1"/>
          <p:nvPr/>
        </p:nvSpPr>
        <p:spPr>
          <a:xfrm>
            <a:off x="3029704" y="6477000"/>
            <a:ext cx="2510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[Seshadri+ MICRO’17]</a:t>
            </a: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3A26BDCC-D75A-78A8-E32F-2D46390E1D7C}"/>
              </a:ext>
            </a:extLst>
          </p:cNvPr>
          <p:cNvSpPr/>
          <p:nvPr/>
        </p:nvSpPr>
        <p:spPr>
          <a:xfrm>
            <a:off x="366533" y="1416347"/>
            <a:ext cx="365760" cy="36576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1</a:t>
            </a: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E251B432-854F-8E20-89AB-925382961FD4}"/>
              </a:ext>
            </a:extLst>
          </p:cNvPr>
          <p:cNvSpPr/>
          <p:nvPr/>
        </p:nvSpPr>
        <p:spPr>
          <a:xfrm>
            <a:off x="7839728" y="2838727"/>
            <a:ext cx="365760" cy="36576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74F130D9-9FD5-056B-5520-E084D7C82753}"/>
              </a:ext>
            </a:extLst>
          </p:cNvPr>
          <p:cNvSpPr/>
          <p:nvPr/>
        </p:nvSpPr>
        <p:spPr>
          <a:xfrm>
            <a:off x="1082462" y="3382307"/>
            <a:ext cx="365760" cy="36576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</a:p>
        </p:txBody>
      </p:sp>
      <p:sp>
        <p:nvSpPr>
          <p:cNvPr id="136" name="Oval 135">
            <a:extLst>
              <a:ext uri="{FF2B5EF4-FFF2-40B4-BE49-F238E27FC236}">
                <a16:creationId xmlns:a16="http://schemas.microsoft.com/office/drawing/2014/main" id="{D8DC7722-4027-1748-A18E-2FC85419CD10}"/>
              </a:ext>
            </a:extLst>
          </p:cNvPr>
          <p:cNvSpPr/>
          <p:nvPr/>
        </p:nvSpPr>
        <p:spPr>
          <a:xfrm>
            <a:off x="6572599" y="991955"/>
            <a:ext cx="365760" cy="36576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4</a:t>
            </a: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A70781E6-62C2-97F5-7365-F6B2C62D2CF6}"/>
              </a:ext>
            </a:extLst>
          </p:cNvPr>
          <p:cNvSpPr/>
          <p:nvPr/>
        </p:nvSpPr>
        <p:spPr>
          <a:xfrm>
            <a:off x="1425210" y="5031869"/>
            <a:ext cx="365760" cy="36576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5</a:t>
            </a:r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id="{980E8210-1730-41A0-04C6-7C41A8CD01F9}"/>
              </a:ext>
            </a:extLst>
          </p:cNvPr>
          <p:cNvSpPr/>
          <p:nvPr/>
        </p:nvSpPr>
        <p:spPr>
          <a:xfrm>
            <a:off x="366533" y="3839507"/>
            <a:ext cx="365760" cy="36576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3505252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2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5A5A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5A5A5"/>
                                      </p:to>
                                    </p:animClr>
                                    <p:set>
                                      <p:cBhvr>
                                        <p:cTn id="32" dur="2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3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A5A5A5"/>
                                      </p:to>
                                    </p:animClr>
                                    <p:set>
                                      <p:cBhvr>
                                        <p:cTn id="39" dur="3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2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" dur="3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5A5A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2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5A5A5"/>
                                      </p:to>
                                    </p:animClr>
                                    <p:set>
                                      <p:cBhvr>
                                        <p:cTn id="58" dur="2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9" dur="3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5A5A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3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A5A5A5"/>
                                      </p:to>
                                    </p:animClr>
                                    <p:set>
                                      <p:cBhvr>
                                        <p:cTn id="72" dur="3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3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5A5A5"/>
                                      </p:to>
                                    </p:animClr>
                                    <p:set>
                                      <p:cBhvr>
                                        <p:cTn id="84" dur="2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2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5A5A5"/>
                                      </p:to>
                                    </p:animClr>
                                    <p:set>
                                      <p:cBhvr>
                                        <p:cTn id="93" dur="2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2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6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5A5A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3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A5A5A5"/>
                                      </p:to>
                                    </p:animClr>
                                    <p:set>
                                      <p:cBhvr>
                                        <p:cTn id="110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5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5A5A5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9" dur="2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5A5A5"/>
                                      </p:to>
                                    </p:animClr>
                                    <p:set>
                                      <p:cBhvr>
                                        <p:cTn id="160" dur="2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1" dur="2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3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8" grpId="1"/>
      <p:bldP spid="79" grpId="0" animBg="1"/>
      <p:bldP spid="79" grpId="1" animBg="1"/>
      <p:bldP spid="107" grpId="0"/>
      <p:bldP spid="108" grpId="0"/>
      <p:bldP spid="113" grpId="0"/>
      <p:bldP spid="113" grpId="1"/>
      <p:bldP spid="113" grpId="2"/>
      <p:bldP spid="114" grpId="0"/>
      <p:bldP spid="114" grpId="1"/>
      <p:bldP spid="114" grpId="2"/>
      <p:bldP spid="115" grpId="0"/>
      <p:bldP spid="115" grpId="1"/>
      <p:bldP spid="115" grpId="2"/>
      <p:bldP spid="117" grpId="0"/>
      <p:bldP spid="117" grpId="1"/>
      <p:bldP spid="117" grpId="2"/>
      <p:bldP spid="124" grpId="0"/>
      <p:bldP spid="124" grpId="1"/>
      <p:bldP spid="124" grpId="2"/>
      <p:bldP spid="127" grpId="0"/>
      <p:bldP spid="128" grpId="0"/>
      <p:bldP spid="133" grpId="0" animBg="1"/>
      <p:bldP spid="133" grpId="1" animBg="1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  <p:bldP spid="137" grpId="0" animBg="1"/>
      <p:bldP spid="137" grpId="1" animBg="1"/>
      <p:bldP spid="13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itle 1">
            <a:extLst>
              <a:ext uri="{FF2B5EF4-FFF2-40B4-BE49-F238E27FC236}">
                <a16:creationId xmlns:a16="http://schemas.microsoft.com/office/drawing/2014/main" id="{26DE7059-858B-BF4C-97BF-72EB7A179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Cambria" panose="02040503050406030204" pitchFamily="18" charset="0"/>
              </a:rPr>
              <a:t>DRAM Operation</a:t>
            </a:r>
            <a:endParaRPr lang="en-TR" dirty="0">
              <a:ea typeface="Cambria" panose="02040503050406030204" pitchFamily="18" charset="0"/>
            </a:endParaRPr>
          </a:p>
        </p:txBody>
      </p:sp>
      <p:cxnSp>
        <p:nvCxnSpPr>
          <p:cNvPr id="301" name="Straight Connector 300">
            <a:extLst>
              <a:ext uri="{FF2B5EF4-FFF2-40B4-BE49-F238E27FC236}">
                <a16:creationId xmlns:a16="http://schemas.microsoft.com/office/drawing/2014/main" id="{85A645A4-61DE-0B12-4ADC-595FB11EC65A}"/>
              </a:ext>
            </a:extLst>
          </p:cNvPr>
          <p:cNvCxnSpPr>
            <a:cxnSpLocks/>
          </p:cNvCxnSpPr>
          <p:nvPr/>
        </p:nvCxnSpPr>
        <p:spPr>
          <a:xfrm>
            <a:off x="1849829" y="1593610"/>
            <a:ext cx="6164127" cy="0"/>
          </a:xfrm>
          <a:prstGeom prst="line">
            <a:avLst/>
          </a:prstGeom>
          <a:noFill/>
          <a:ln w="444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02" name="Straight Connector 301">
            <a:extLst>
              <a:ext uri="{FF2B5EF4-FFF2-40B4-BE49-F238E27FC236}">
                <a16:creationId xmlns:a16="http://schemas.microsoft.com/office/drawing/2014/main" id="{6AD8ACEE-8A4E-5BA4-4E8D-1D1C3B43C1BB}"/>
              </a:ext>
            </a:extLst>
          </p:cNvPr>
          <p:cNvCxnSpPr>
            <a:cxnSpLocks/>
          </p:cNvCxnSpPr>
          <p:nvPr/>
        </p:nvCxnSpPr>
        <p:spPr>
          <a:xfrm>
            <a:off x="1849828" y="2437669"/>
            <a:ext cx="6164128" cy="0"/>
          </a:xfrm>
          <a:prstGeom prst="line">
            <a:avLst/>
          </a:prstGeom>
          <a:noFill/>
          <a:ln w="444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03" name="Straight Connector 302">
            <a:extLst>
              <a:ext uri="{FF2B5EF4-FFF2-40B4-BE49-F238E27FC236}">
                <a16:creationId xmlns:a16="http://schemas.microsoft.com/office/drawing/2014/main" id="{9DD3554C-9032-FCA4-F51E-11DDFE7EC03B}"/>
              </a:ext>
            </a:extLst>
          </p:cNvPr>
          <p:cNvCxnSpPr>
            <a:cxnSpLocks/>
          </p:cNvCxnSpPr>
          <p:nvPr/>
        </p:nvCxnSpPr>
        <p:spPr>
          <a:xfrm>
            <a:off x="2400813" y="1183303"/>
            <a:ext cx="0" cy="2438400"/>
          </a:xfrm>
          <a:prstGeom prst="line">
            <a:avLst/>
          </a:prstGeom>
          <a:noFill/>
          <a:ln w="444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04" name="Straight Connector 303">
            <a:extLst>
              <a:ext uri="{FF2B5EF4-FFF2-40B4-BE49-F238E27FC236}">
                <a16:creationId xmlns:a16="http://schemas.microsoft.com/office/drawing/2014/main" id="{DBDB118E-AA00-8CB6-C2D5-5E1846EDB401}"/>
              </a:ext>
            </a:extLst>
          </p:cNvPr>
          <p:cNvCxnSpPr>
            <a:cxnSpLocks/>
          </p:cNvCxnSpPr>
          <p:nvPr/>
        </p:nvCxnSpPr>
        <p:spPr>
          <a:xfrm>
            <a:off x="3596567" y="1183303"/>
            <a:ext cx="0" cy="2438400"/>
          </a:xfrm>
          <a:prstGeom prst="line">
            <a:avLst/>
          </a:prstGeom>
          <a:noFill/>
          <a:ln w="444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05" name="Straight Connector 304">
            <a:extLst>
              <a:ext uri="{FF2B5EF4-FFF2-40B4-BE49-F238E27FC236}">
                <a16:creationId xmlns:a16="http://schemas.microsoft.com/office/drawing/2014/main" id="{597C0BA1-BA81-F04E-7D08-167EDFC008D5}"/>
              </a:ext>
            </a:extLst>
          </p:cNvPr>
          <p:cNvCxnSpPr>
            <a:cxnSpLocks/>
          </p:cNvCxnSpPr>
          <p:nvPr/>
        </p:nvCxnSpPr>
        <p:spPr>
          <a:xfrm>
            <a:off x="4921275" y="1183303"/>
            <a:ext cx="0" cy="2438400"/>
          </a:xfrm>
          <a:prstGeom prst="line">
            <a:avLst/>
          </a:prstGeom>
          <a:noFill/>
          <a:ln w="444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06" name="Straight Connector 305">
            <a:extLst>
              <a:ext uri="{FF2B5EF4-FFF2-40B4-BE49-F238E27FC236}">
                <a16:creationId xmlns:a16="http://schemas.microsoft.com/office/drawing/2014/main" id="{7096B7EF-3BB5-980F-2F78-88447BA7D264}"/>
              </a:ext>
            </a:extLst>
          </p:cNvPr>
          <p:cNvCxnSpPr>
            <a:cxnSpLocks/>
          </p:cNvCxnSpPr>
          <p:nvPr/>
        </p:nvCxnSpPr>
        <p:spPr>
          <a:xfrm>
            <a:off x="4335121" y="1183303"/>
            <a:ext cx="0" cy="2438400"/>
          </a:xfrm>
          <a:prstGeom prst="line">
            <a:avLst/>
          </a:prstGeom>
          <a:noFill/>
          <a:ln w="444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07" name="Straight Connector 306">
            <a:extLst>
              <a:ext uri="{FF2B5EF4-FFF2-40B4-BE49-F238E27FC236}">
                <a16:creationId xmlns:a16="http://schemas.microsoft.com/office/drawing/2014/main" id="{AD35851F-B740-9C1E-7535-C0546A3497DB}"/>
              </a:ext>
            </a:extLst>
          </p:cNvPr>
          <p:cNvCxnSpPr>
            <a:cxnSpLocks/>
          </p:cNvCxnSpPr>
          <p:nvPr/>
        </p:nvCxnSpPr>
        <p:spPr>
          <a:xfrm>
            <a:off x="5530875" y="1183303"/>
            <a:ext cx="0" cy="2438400"/>
          </a:xfrm>
          <a:prstGeom prst="line">
            <a:avLst/>
          </a:prstGeom>
          <a:noFill/>
          <a:ln w="444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08" name="Straight Connector 307">
            <a:extLst>
              <a:ext uri="{FF2B5EF4-FFF2-40B4-BE49-F238E27FC236}">
                <a16:creationId xmlns:a16="http://schemas.microsoft.com/office/drawing/2014/main" id="{AF3403BC-6682-5C6F-858E-3AC504BE7C28}"/>
              </a:ext>
            </a:extLst>
          </p:cNvPr>
          <p:cNvCxnSpPr>
            <a:cxnSpLocks/>
          </p:cNvCxnSpPr>
          <p:nvPr/>
        </p:nvCxnSpPr>
        <p:spPr>
          <a:xfrm>
            <a:off x="3010412" y="1183303"/>
            <a:ext cx="0" cy="2438400"/>
          </a:xfrm>
          <a:prstGeom prst="line">
            <a:avLst/>
          </a:prstGeom>
          <a:noFill/>
          <a:ln w="444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309" name="TextBox 308">
            <a:extLst>
              <a:ext uri="{FF2B5EF4-FFF2-40B4-BE49-F238E27FC236}">
                <a16:creationId xmlns:a16="http://schemas.microsoft.com/office/drawing/2014/main" id="{266E87CE-D40E-84E2-2761-74083AC18B49}"/>
              </a:ext>
            </a:extLst>
          </p:cNvPr>
          <p:cNvSpPr txBox="1"/>
          <p:nvPr/>
        </p:nvSpPr>
        <p:spPr>
          <a:xfrm>
            <a:off x="8013956" y="2038891"/>
            <a:ext cx="5020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…</a:t>
            </a: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09F50F3E-D84B-C3BE-00DA-0BB396C3CF53}"/>
              </a:ext>
            </a:extLst>
          </p:cNvPr>
          <p:cNvSpPr txBox="1"/>
          <p:nvPr/>
        </p:nvSpPr>
        <p:spPr>
          <a:xfrm>
            <a:off x="8011081" y="1207881"/>
            <a:ext cx="5020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…</a:t>
            </a: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C4FDF6B5-1CD9-3356-6122-76DC5FD70F64}"/>
              </a:ext>
            </a:extLst>
          </p:cNvPr>
          <p:cNvSpPr txBox="1"/>
          <p:nvPr/>
        </p:nvSpPr>
        <p:spPr>
          <a:xfrm rot="5400000">
            <a:off x="3837449" y="2809520"/>
            <a:ext cx="5020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…</a:t>
            </a: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5BD54927-085B-B3C5-F913-311DFE02843D}"/>
              </a:ext>
            </a:extLst>
          </p:cNvPr>
          <p:cNvSpPr txBox="1"/>
          <p:nvPr/>
        </p:nvSpPr>
        <p:spPr>
          <a:xfrm rot="5400000">
            <a:off x="2555277" y="2825222"/>
            <a:ext cx="5020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…</a:t>
            </a:r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D38C4962-DD5F-E62F-AFC8-866DB9B0D660}"/>
              </a:ext>
            </a:extLst>
          </p:cNvPr>
          <p:cNvSpPr txBox="1"/>
          <p:nvPr/>
        </p:nvSpPr>
        <p:spPr>
          <a:xfrm rot="5400000">
            <a:off x="5747755" y="2805197"/>
            <a:ext cx="5020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…</a:t>
            </a:r>
          </a:p>
        </p:txBody>
      </p:sp>
      <p:cxnSp>
        <p:nvCxnSpPr>
          <p:cNvPr id="314" name="Straight Connector 313">
            <a:extLst>
              <a:ext uri="{FF2B5EF4-FFF2-40B4-BE49-F238E27FC236}">
                <a16:creationId xmlns:a16="http://schemas.microsoft.com/office/drawing/2014/main" id="{FCF20452-43BD-D3EB-296D-1ECDB8078F4A}"/>
              </a:ext>
            </a:extLst>
          </p:cNvPr>
          <p:cNvCxnSpPr>
            <a:cxnSpLocks/>
          </p:cNvCxnSpPr>
          <p:nvPr/>
        </p:nvCxnSpPr>
        <p:spPr>
          <a:xfrm>
            <a:off x="6816211" y="1183303"/>
            <a:ext cx="0" cy="2438400"/>
          </a:xfrm>
          <a:prstGeom prst="line">
            <a:avLst/>
          </a:prstGeom>
          <a:noFill/>
          <a:ln w="444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15" name="Straight Connector 314">
            <a:extLst>
              <a:ext uri="{FF2B5EF4-FFF2-40B4-BE49-F238E27FC236}">
                <a16:creationId xmlns:a16="http://schemas.microsoft.com/office/drawing/2014/main" id="{D19B65D5-3BD4-FA12-81F4-7B2B5AF6E6A6}"/>
              </a:ext>
            </a:extLst>
          </p:cNvPr>
          <p:cNvCxnSpPr>
            <a:cxnSpLocks/>
          </p:cNvCxnSpPr>
          <p:nvPr/>
        </p:nvCxnSpPr>
        <p:spPr>
          <a:xfrm>
            <a:off x="6230057" y="1183303"/>
            <a:ext cx="0" cy="2438400"/>
          </a:xfrm>
          <a:prstGeom prst="line">
            <a:avLst/>
          </a:prstGeom>
          <a:noFill/>
          <a:ln w="444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16" name="Straight Connector 315">
            <a:extLst>
              <a:ext uri="{FF2B5EF4-FFF2-40B4-BE49-F238E27FC236}">
                <a16:creationId xmlns:a16="http://schemas.microsoft.com/office/drawing/2014/main" id="{E5741324-9411-0C60-CECD-CE76DE5DC3D9}"/>
              </a:ext>
            </a:extLst>
          </p:cNvPr>
          <p:cNvCxnSpPr>
            <a:cxnSpLocks/>
          </p:cNvCxnSpPr>
          <p:nvPr/>
        </p:nvCxnSpPr>
        <p:spPr>
          <a:xfrm>
            <a:off x="7425811" y="1183303"/>
            <a:ext cx="0" cy="2438400"/>
          </a:xfrm>
          <a:prstGeom prst="line">
            <a:avLst/>
          </a:prstGeom>
          <a:noFill/>
          <a:ln w="444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317" name="Rounded Rectangle 316">
            <a:extLst>
              <a:ext uri="{FF2B5EF4-FFF2-40B4-BE49-F238E27FC236}">
                <a16:creationId xmlns:a16="http://schemas.microsoft.com/office/drawing/2014/main" id="{06257E2D-E286-C0A7-26AD-DF34619E2BD3}"/>
              </a:ext>
            </a:extLst>
          </p:cNvPr>
          <p:cNvSpPr/>
          <p:nvPr/>
        </p:nvSpPr>
        <p:spPr>
          <a:xfrm>
            <a:off x="2107735" y="3352073"/>
            <a:ext cx="5650527" cy="539261"/>
          </a:xfrm>
          <a:prstGeom prst="roundRect">
            <a:avLst>
              <a:gd name="adj" fmla="val 50000"/>
            </a:avLst>
          </a:prstGeom>
          <a:solidFill>
            <a:srgbClr val="F4F4F4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Sense Amplifiers</a:t>
            </a:r>
          </a:p>
        </p:txBody>
      </p:sp>
      <p:cxnSp>
        <p:nvCxnSpPr>
          <p:cNvPr id="318" name="Straight Connector 317">
            <a:extLst>
              <a:ext uri="{FF2B5EF4-FFF2-40B4-BE49-F238E27FC236}">
                <a16:creationId xmlns:a16="http://schemas.microsoft.com/office/drawing/2014/main" id="{409CDA8E-F81D-F1E7-2F8D-D47395DC894A}"/>
              </a:ext>
            </a:extLst>
          </p:cNvPr>
          <p:cNvCxnSpPr>
            <a:cxnSpLocks/>
          </p:cNvCxnSpPr>
          <p:nvPr/>
        </p:nvCxnSpPr>
        <p:spPr>
          <a:xfrm>
            <a:off x="1679513" y="1681202"/>
            <a:ext cx="6353513" cy="0"/>
          </a:xfrm>
          <a:prstGeom prst="line">
            <a:avLst/>
          </a:prstGeom>
          <a:noFill/>
          <a:ln w="762000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sp>
        <p:nvSpPr>
          <p:cNvPr id="319" name="Rounded Rectangle 318">
            <a:extLst>
              <a:ext uri="{FF2B5EF4-FFF2-40B4-BE49-F238E27FC236}">
                <a16:creationId xmlns:a16="http://schemas.microsoft.com/office/drawing/2014/main" id="{47CDF5B2-2043-9D9F-4B88-7E8F8F9656E3}"/>
              </a:ext>
            </a:extLst>
          </p:cNvPr>
          <p:cNvSpPr/>
          <p:nvPr/>
        </p:nvSpPr>
        <p:spPr>
          <a:xfrm>
            <a:off x="2097049" y="3351511"/>
            <a:ext cx="5650527" cy="539261"/>
          </a:xfrm>
          <a:prstGeom prst="roundRect">
            <a:avLst>
              <a:gd name="adj" fmla="val 50000"/>
            </a:avLst>
          </a:prstGeom>
          <a:solidFill>
            <a:srgbClr val="C7DEB8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Sense Amplifiers</a:t>
            </a:r>
          </a:p>
        </p:txBody>
      </p:sp>
      <p:sp>
        <p:nvSpPr>
          <p:cNvPr id="320" name="Rounded Rectangle 319">
            <a:extLst>
              <a:ext uri="{FF2B5EF4-FFF2-40B4-BE49-F238E27FC236}">
                <a16:creationId xmlns:a16="http://schemas.microsoft.com/office/drawing/2014/main" id="{18488509-C8E2-89B0-021C-3F362CC44B5A}"/>
              </a:ext>
            </a:extLst>
          </p:cNvPr>
          <p:cNvSpPr/>
          <p:nvPr/>
        </p:nvSpPr>
        <p:spPr>
          <a:xfrm>
            <a:off x="2107736" y="1323981"/>
            <a:ext cx="1828802" cy="679938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Cache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line</a:t>
            </a:r>
          </a:p>
        </p:txBody>
      </p:sp>
      <p:sp>
        <p:nvSpPr>
          <p:cNvPr id="321" name="Rounded Rectangle 320">
            <a:extLst>
              <a:ext uri="{FF2B5EF4-FFF2-40B4-BE49-F238E27FC236}">
                <a16:creationId xmlns:a16="http://schemas.microsoft.com/office/drawing/2014/main" id="{EC4A71EF-8C1D-EAE4-D773-1EDCB853BFF2}"/>
              </a:ext>
            </a:extLst>
          </p:cNvPr>
          <p:cNvSpPr/>
          <p:nvPr/>
        </p:nvSpPr>
        <p:spPr>
          <a:xfrm>
            <a:off x="4018598" y="1323980"/>
            <a:ext cx="1828802" cy="679939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322" name="Rounded Rectangle 321">
            <a:extLst>
              <a:ext uri="{FF2B5EF4-FFF2-40B4-BE49-F238E27FC236}">
                <a16:creationId xmlns:a16="http://schemas.microsoft.com/office/drawing/2014/main" id="{E00E6BCD-7709-9845-C1C3-48BA099AD36F}"/>
              </a:ext>
            </a:extLst>
          </p:cNvPr>
          <p:cNvSpPr/>
          <p:nvPr/>
        </p:nvSpPr>
        <p:spPr>
          <a:xfrm>
            <a:off x="5929460" y="1323980"/>
            <a:ext cx="1828802" cy="679939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323" name="Rounded Rectangle 322">
            <a:extLst>
              <a:ext uri="{FF2B5EF4-FFF2-40B4-BE49-F238E27FC236}">
                <a16:creationId xmlns:a16="http://schemas.microsoft.com/office/drawing/2014/main" id="{DE87CCFD-1321-168A-D61A-BAAF7EE855C0}"/>
              </a:ext>
            </a:extLst>
          </p:cNvPr>
          <p:cNvSpPr/>
          <p:nvPr/>
        </p:nvSpPr>
        <p:spPr>
          <a:xfrm>
            <a:off x="2138171" y="3371998"/>
            <a:ext cx="1828802" cy="478801"/>
          </a:xfrm>
          <a:prstGeom prst="roundRect">
            <a:avLst>
              <a:gd name="adj" fmla="val 30435"/>
            </a:avLst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READ</a:t>
            </a:r>
          </a:p>
        </p:txBody>
      </p:sp>
      <p:sp>
        <p:nvSpPr>
          <p:cNvPr id="324" name="TextBox 323">
            <a:extLst>
              <a:ext uri="{FF2B5EF4-FFF2-40B4-BE49-F238E27FC236}">
                <a16:creationId xmlns:a16="http://schemas.microsoft.com/office/drawing/2014/main" id="{44EB303B-2A3C-A58B-E962-3BBB13AB23A0}"/>
              </a:ext>
            </a:extLst>
          </p:cNvPr>
          <p:cNvSpPr txBox="1"/>
          <p:nvPr/>
        </p:nvSpPr>
        <p:spPr>
          <a:xfrm rot="5400000">
            <a:off x="7019709" y="2795169"/>
            <a:ext cx="5020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…</a:t>
            </a:r>
          </a:p>
        </p:txBody>
      </p:sp>
      <p:sp>
        <p:nvSpPr>
          <p:cNvPr id="325" name="Rounded Rectangle 324">
            <a:extLst>
              <a:ext uri="{FF2B5EF4-FFF2-40B4-BE49-F238E27FC236}">
                <a16:creationId xmlns:a16="http://schemas.microsoft.com/office/drawing/2014/main" id="{0CBDA6C6-4032-03AD-C4F1-396BA320BA38}"/>
              </a:ext>
            </a:extLst>
          </p:cNvPr>
          <p:cNvSpPr/>
          <p:nvPr/>
        </p:nvSpPr>
        <p:spPr>
          <a:xfrm>
            <a:off x="4014322" y="3375968"/>
            <a:ext cx="1833077" cy="478801"/>
          </a:xfrm>
          <a:prstGeom prst="roundRect">
            <a:avLst>
              <a:gd name="adj" fmla="val 30435"/>
            </a:avLst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READ</a:t>
            </a:r>
          </a:p>
        </p:txBody>
      </p:sp>
      <p:sp>
        <p:nvSpPr>
          <p:cNvPr id="326" name="Rounded Rectangle 325">
            <a:extLst>
              <a:ext uri="{FF2B5EF4-FFF2-40B4-BE49-F238E27FC236}">
                <a16:creationId xmlns:a16="http://schemas.microsoft.com/office/drawing/2014/main" id="{14E304D7-367C-333E-3F69-0A5FBBC4A3BB}"/>
              </a:ext>
            </a:extLst>
          </p:cNvPr>
          <p:cNvSpPr/>
          <p:nvPr/>
        </p:nvSpPr>
        <p:spPr>
          <a:xfrm>
            <a:off x="5880949" y="3378671"/>
            <a:ext cx="1833077" cy="478801"/>
          </a:xfrm>
          <a:prstGeom prst="roundRect">
            <a:avLst>
              <a:gd name="adj" fmla="val 30435"/>
            </a:avLst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READ</a:t>
            </a:r>
          </a:p>
        </p:txBody>
      </p:sp>
      <p:cxnSp>
        <p:nvCxnSpPr>
          <p:cNvPr id="327" name="Straight Connector 326">
            <a:extLst>
              <a:ext uri="{FF2B5EF4-FFF2-40B4-BE49-F238E27FC236}">
                <a16:creationId xmlns:a16="http://schemas.microsoft.com/office/drawing/2014/main" id="{B66DFF6A-A847-073A-DCB0-29D11DE33C71}"/>
              </a:ext>
            </a:extLst>
          </p:cNvPr>
          <p:cNvCxnSpPr>
            <a:cxnSpLocks/>
          </p:cNvCxnSpPr>
          <p:nvPr/>
        </p:nvCxnSpPr>
        <p:spPr>
          <a:xfrm>
            <a:off x="1679512" y="2518058"/>
            <a:ext cx="6353513" cy="0"/>
          </a:xfrm>
          <a:prstGeom prst="line">
            <a:avLst/>
          </a:prstGeom>
          <a:noFill/>
          <a:ln w="762000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sp>
        <p:nvSpPr>
          <p:cNvPr id="328" name="Rounded Rectangle 327">
            <a:extLst>
              <a:ext uri="{FF2B5EF4-FFF2-40B4-BE49-F238E27FC236}">
                <a16:creationId xmlns:a16="http://schemas.microsoft.com/office/drawing/2014/main" id="{C272DBFD-0776-2C62-2BD7-3605F1EF83E0}"/>
              </a:ext>
            </a:extLst>
          </p:cNvPr>
          <p:cNvSpPr/>
          <p:nvPr/>
        </p:nvSpPr>
        <p:spPr>
          <a:xfrm>
            <a:off x="2107735" y="2168040"/>
            <a:ext cx="1828802" cy="679941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329" name="Rounded Rectangle 328">
            <a:extLst>
              <a:ext uri="{FF2B5EF4-FFF2-40B4-BE49-F238E27FC236}">
                <a16:creationId xmlns:a16="http://schemas.microsoft.com/office/drawing/2014/main" id="{92180F82-EC58-504F-DD59-864BB496175B}"/>
              </a:ext>
            </a:extLst>
          </p:cNvPr>
          <p:cNvSpPr/>
          <p:nvPr/>
        </p:nvSpPr>
        <p:spPr>
          <a:xfrm>
            <a:off x="4018598" y="2168039"/>
            <a:ext cx="1828802" cy="679942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330" name="Rounded Rectangle 329">
            <a:extLst>
              <a:ext uri="{FF2B5EF4-FFF2-40B4-BE49-F238E27FC236}">
                <a16:creationId xmlns:a16="http://schemas.microsoft.com/office/drawing/2014/main" id="{3922C1F0-EF00-3181-F9DD-EDB8BF3A455B}"/>
              </a:ext>
            </a:extLst>
          </p:cNvPr>
          <p:cNvSpPr/>
          <p:nvPr/>
        </p:nvSpPr>
        <p:spPr>
          <a:xfrm>
            <a:off x="5929460" y="2168039"/>
            <a:ext cx="1828802" cy="679942"/>
          </a:xfrm>
          <a:prstGeom prst="roundRect">
            <a:avLst>
              <a:gd name="adj" fmla="val 30435"/>
            </a:avLst>
          </a:prstGeom>
          <a:solidFill>
            <a:srgbClr val="C7DEB8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grpSp>
        <p:nvGrpSpPr>
          <p:cNvPr id="331" name="Group 330">
            <a:extLst>
              <a:ext uri="{FF2B5EF4-FFF2-40B4-BE49-F238E27FC236}">
                <a16:creationId xmlns:a16="http://schemas.microsoft.com/office/drawing/2014/main" id="{6C047CC0-64C4-430A-3B84-EBA472F3F96F}"/>
              </a:ext>
            </a:extLst>
          </p:cNvPr>
          <p:cNvGrpSpPr/>
          <p:nvPr/>
        </p:nvGrpSpPr>
        <p:grpSpPr>
          <a:xfrm>
            <a:off x="2223724" y="1991954"/>
            <a:ext cx="5425328" cy="1445694"/>
            <a:chOff x="2215130" y="3511029"/>
            <a:chExt cx="5425328" cy="1445694"/>
          </a:xfrm>
        </p:grpSpPr>
        <p:sp>
          <p:nvSpPr>
            <p:cNvPr id="332" name="Down Arrow 331">
              <a:extLst>
                <a:ext uri="{FF2B5EF4-FFF2-40B4-BE49-F238E27FC236}">
                  <a16:creationId xmlns:a16="http://schemas.microsoft.com/office/drawing/2014/main" id="{DD870EDF-C8A9-7021-00E7-612918691B37}"/>
                </a:ext>
              </a:extLst>
            </p:cNvPr>
            <p:cNvSpPr/>
            <p:nvPr/>
          </p:nvSpPr>
          <p:spPr>
            <a:xfrm>
              <a:off x="2215130" y="3522994"/>
              <a:ext cx="399758" cy="1433729"/>
            </a:xfrm>
            <a:prstGeom prst="downArrow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333" name="Down Arrow 332">
              <a:extLst>
                <a:ext uri="{FF2B5EF4-FFF2-40B4-BE49-F238E27FC236}">
                  <a16:creationId xmlns:a16="http://schemas.microsoft.com/office/drawing/2014/main" id="{F40669BD-2BE7-508F-084E-94AC515CB226}"/>
                </a:ext>
              </a:extLst>
            </p:cNvPr>
            <p:cNvSpPr/>
            <p:nvPr/>
          </p:nvSpPr>
          <p:spPr>
            <a:xfrm>
              <a:off x="2815421" y="3519785"/>
              <a:ext cx="396793" cy="1436938"/>
            </a:xfrm>
            <a:prstGeom prst="downArrow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334" name="Down Arrow 333">
              <a:extLst>
                <a:ext uri="{FF2B5EF4-FFF2-40B4-BE49-F238E27FC236}">
                  <a16:creationId xmlns:a16="http://schemas.microsoft.com/office/drawing/2014/main" id="{A9FA975F-6B94-44E0-4BB1-B20DC58CE0B3}"/>
                </a:ext>
              </a:extLst>
            </p:cNvPr>
            <p:cNvSpPr/>
            <p:nvPr/>
          </p:nvSpPr>
          <p:spPr>
            <a:xfrm>
              <a:off x="3381207" y="3517699"/>
              <a:ext cx="417160" cy="1434437"/>
            </a:xfrm>
            <a:prstGeom prst="downArrow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335" name="Down Arrow 334">
              <a:extLst>
                <a:ext uri="{FF2B5EF4-FFF2-40B4-BE49-F238E27FC236}">
                  <a16:creationId xmlns:a16="http://schemas.microsoft.com/office/drawing/2014/main" id="{C4DFF4B7-E3A5-BD23-A34F-7F07D4573C2B}"/>
                </a:ext>
              </a:extLst>
            </p:cNvPr>
            <p:cNvSpPr/>
            <p:nvPr/>
          </p:nvSpPr>
          <p:spPr>
            <a:xfrm>
              <a:off x="4145119" y="3518408"/>
              <a:ext cx="399758" cy="1433729"/>
            </a:xfrm>
            <a:prstGeom prst="downArrow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336" name="Down Arrow 335">
              <a:extLst>
                <a:ext uri="{FF2B5EF4-FFF2-40B4-BE49-F238E27FC236}">
                  <a16:creationId xmlns:a16="http://schemas.microsoft.com/office/drawing/2014/main" id="{BF4ADBDF-D29E-D5B1-54E2-1E425572EDEF}"/>
                </a:ext>
              </a:extLst>
            </p:cNvPr>
            <p:cNvSpPr/>
            <p:nvPr/>
          </p:nvSpPr>
          <p:spPr>
            <a:xfrm>
              <a:off x="4745410" y="3515199"/>
              <a:ext cx="396793" cy="1436938"/>
            </a:xfrm>
            <a:prstGeom prst="downArrow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337" name="Down Arrow 336">
              <a:extLst>
                <a:ext uri="{FF2B5EF4-FFF2-40B4-BE49-F238E27FC236}">
                  <a16:creationId xmlns:a16="http://schemas.microsoft.com/office/drawing/2014/main" id="{FE2456CF-16DF-C213-D3F6-DD802682F394}"/>
                </a:ext>
              </a:extLst>
            </p:cNvPr>
            <p:cNvSpPr/>
            <p:nvPr/>
          </p:nvSpPr>
          <p:spPr>
            <a:xfrm>
              <a:off x="5311196" y="3513114"/>
              <a:ext cx="417160" cy="1439022"/>
            </a:xfrm>
            <a:prstGeom prst="downArrow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338" name="Down Arrow 337">
              <a:extLst>
                <a:ext uri="{FF2B5EF4-FFF2-40B4-BE49-F238E27FC236}">
                  <a16:creationId xmlns:a16="http://schemas.microsoft.com/office/drawing/2014/main" id="{5D33B057-042F-09CA-724C-E3E706AC6846}"/>
                </a:ext>
              </a:extLst>
            </p:cNvPr>
            <p:cNvSpPr/>
            <p:nvPr/>
          </p:nvSpPr>
          <p:spPr>
            <a:xfrm>
              <a:off x="6057221" y="3516323"/>
              <a:ext cx="399758" cy="1433729"/>
            </a:xfrm>
            <a:prstGeom prst="downArrow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339" name="Down Arrow 338">
              <a:extLst>
                <a:ext uri="{FF2B5EF4-FFF2-40B4-BE49-F238E27FC236}">
                  <a16:creationId xmlns:a16="http://schemas.microsoft.com/office/drawing/2014/main" id="{A7A703E1-DCB2-E551-BA28-26A57163470F}"/>
                </a:ext>
              </a:extLst>
            </p:cNvPr>
            <p:cNvSpPr/>
            <p:nvPr/>
          </p:nvSpPr>
          <p:spPr>
            <a:xfrm>
              <a:off x="6657512" y="3513114"/>
              <a:ext cx="396793" cy="1436938"/>
            </a:xfrm>
            <a:prstGeom prst="downArrow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340" name="Down Arrow 339">
              <a:extLst>
                <a:ext uri="{FF2B5EF4-FFF2-40B4-BE49-F238E27FC236}">
                  <a16:creationId xmlns:a16="http://schemas.microsoft.com/office/drawing/2014/main" id="{E424A723-C314-4A24-C026-C3E0EEC471B1}"/>
                </a:ext>
              </a:extLst>
            </p:cNvPr>
            <p:cNvSpPr/>
            <p:nvPr/>
          </p:nvSpPr>
          <p:spPr>
            <a:xfrm>
              <a:off x="7223298" y="3511029"/>
              <a:ext cx="417160" cy="1439022"/>
            </a:xfrm>
            <a:prstGeom prst="downArrow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sp>
        <p:nvSpPr>
          <p:cNvPr id="341" name="Rounded Rectangle 340">
            <a:extLst>
              <a:ext uri="{FF2B5EF4-FFF2-40B4-BE49-F238E27FC236}">
                <a16:creationId xmlns:a16="http://schemas.microsoft.com/office/drawing/2014/main" id="{A565DD6B-DB37-EBE7-2494-864894D1D297}"/>
              </a:ext>
            </a:extLst>
          </p:cNvPr>
          <p:cNvSpPr/>
          <p:nvPr/>
        </p:nvSpPr>
        <p:spPr>
          <a:xfrm rot="16200000">
            <a:off x="196875" y="1968750"/>
            <a:ext cx="2438400" cy="867507"/>
          </a:xfrm>
          <a:prstGeom prst="roundRect">
            <a:avLst/>
          </a:prstGeom>
          <a:solidFill>
            <a:srgbClr val="F4F4F4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Wordline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Drivers</a:t>
            </a:r>
          </a:p>
        </p:txBody>
      </p:sp>
      <p:sp>
        <p:nvSpPr>
          <p:cNvPr id="342" name="Rounded Rectangle 341">
            <a:extLst>
              <a:ext uri="{FF2B5EF4-FFF2-40B4-BE49-F238E27FC236}">
                <a16:creationId xmlns:a16="http://schemas.microsoft.com/office/drawing/2014/main" id="{ADF7115D-D981-76BB-802D-50B9D2CC6033}"/>
              </a:ext>
            </a:extLst>
          </p:cNvPr>
          <p:cNvSpPr/>
          <p:nvPr/>
        </p:nvSpPr>
        <p:spPr>
          <a:xfrm>
            <a:off x="2097049" y="3354214"/>
            <a:ext cx="5650527" cy="539261"/>
          </a:xfrm>
          <a:prstGeom prst="roundRect">
            <a:avLst>
              <a:gd name="adj" fmla="val 50000"/>
            </a:avLst>
          </a:prstGeom>
          <a:solidFill>
            <a:srgbClr val="C7DEB8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Sense Amplifiers</a:t>
            </a:r>
          </a:p>
        </p:txBody>
      </p: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61CB4C5A-E60F-884D-DF0D-4BF71AB01106}"/>
              </a:ext>
            </a:extLst>
          </p:cNvPr>
          <p:cNvGrpSpPr/>
          <p:nvPr/>
        </p:nvGrpSpPr>
        <p:grpSpPr>
          <a:xfrm>
            <a:off x="2225401" y="2835479"/>
            <a:ext cx="5425328" cy="593799"/>
            <a:chOff x="2215130" y="3511029"/>
            <a:chExt cx="5425328" cy="1445694"/>
          </a:xfrm>
        </p:grpSpPr>
        <p:sp>
          <p:nvSpPr>
            <p:cNvPr id="344" name="Down Arrow 343">
              <a:extLst>
                <a:ext uri="{FF2B5EF4-FFF2-40B4-BE49-F238E27FC236}">
                  <a16:creationId xmlns:a16="http://schemas.microsoft.com/office/drawing/2014/main" id="{F34A7BE3-DD07-542F-FAEE-AB253D0B2C2C}"/>
                </a:ext>
              </a:extLst>
            </p:cNvPr>
            <p:cNvSpPr/>
            <p:nvPr/>
          </p:nvSpPr>
          <p:spPr>
            <a:xfrm>
              <a:off x="2215130" y="3522994"/>
              <a:ext cx="399758" cy="1433729"/>
            </a:xfrm>
            <a:prstGeom prst="downArrow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345" name="Down Arrow 344">
              <a:extLst>
                <a:ext uri="{FF2B5EF4-FFF2-40B4-BE49-F238E27FC236}">
                  <a16:creationId xmlns:a16="http://schemas.microsoft.com/office/drawing/2014/main" id="{9A04EADC-1209-90F1-67D9-B2A75D625009}"/>
                </a:ext>
              </a:extLst>
            </p:cNvPr>
            <p:cNvSpPr/>
            <p:nvPr/>
          </p:nvSpPr>
          <p:spPr>
            <a:xfrm>
              <a:off x="2815421" y="3519785"/>
              <a:ext cx="396793" cy="1436938"/>
            </a:xfrm>
            <a:prstGeom prst="downArrow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346" name="Down Arrow 345">
              <a:extLst>
                <a:ext uri="{FF2B5EF4-FFF2-40B4-BE49-F238E27FC236}">
                  <a16:creationId xmlns:a16="http://schemas.microsoft.com/office/drawing/2014/main" id="{D6EF76D2-BD36-9E7A-FDD9-A25EFDE24889}"/>
                </a:ext>
              </a:extLst>
            </p:cNvPr>
            <p:cNvSpPr/>
            <p:nvPr/>
          </p:nvSpPr>
          <p:spPr>
            <a:xfrm>
              <a:off x="3381207" y="3517699"/>
              <a:ext cx="417160" cy="1434437"/>
            </a:xfrm>
            <a:prstGeom prst="downArrow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347" name="Down Arrow 346">
              <a:extLst>
                <a:ext uri="{FF2B5EF4-FFF2-40B4-BE49-F238E27FC236}">
                  <a16:creationId xmlns:a16="http://schemas.microsoft.com/office/drawing/2014/main" id="{5826B181-C59B-4DBB-C46B-8825F645F9FA}"/>
                </a:ext>
              </a:extLst>
            </p:cNvPr>
            <p:cNvSpPr/>
            <p:nvPr/>
          </p:nvSpPr>
          <p:spPr>
            <a:xfrm>
              <a:off x="4145119" y="3518408"/>
              <a:ext cx="399758" cy="1433729"/>
            </a:xfrm>
            <a:prstGeom prst="downArrow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348" name="Down Arrow 347">
              <a:extLst>
                <a:ext uri="{FF2B5EF4-FFF2-40B4-BE49-F238E27FC236}">
                  <a16:creationId xmlns:a16="http://schemas.microsoft.com/office/drawing/2014/main" id="{9F689385-C4AC-512C-1A2D-E0BEF7E46C57}"/>
                </a:ext>
              </a:extLst>
            </p:cNvPr>
            <p:cNvSpPr/>
            <p:nvPr/>
          </p:nvSpPr>
          <p:spPr>
            <a:xfrm>
              <a:off x="4745410" y="3515199"/>
              <a:ext cx="396793" cy="1436938"/>
            </a:xfrm>
            <a:prstGeom prst="downArrow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349" name="Down Arrow 348">
              <a:extLst>
                <a:ext uri="{FF2B5EF4-FFF2-40B4-BE49-F238E27FC236}">
                  <a16:creationId xmlns:a16="http://schemas.microsoft.com/office/drawing/2014/main" id="{C7A7A49F-B7CB-C3C1-1A29-D0AA1D76E0FA}"/>
                </a:ext>
              </a:extLst>
            </p:cNvPr>
            <p:cNvSpPr/>
            <p:nvPr/>
          </p:nvSpPr>
          <p:spPr>
            <a:xfrm>
              <a:off x="5311196" y="3513114"/>
              <a:ext cx="417160" cy="1439022"/>
            </a:xfrm>
            <a:prstGeom prst="downArrow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350" name="Down Arrow 349">
              <a:extLst>
                <a:ext uri="{FF2B5EF4-FFF2-40B4-BE49-F238E27FC236}">
                  <a16:creationId xmlns:a16="http://schemas.microsoft.com/office/drawing/2014/main" id="{2FB5AA5C-2020-2650-DAA8-A11F9ABAAA6C}"/>
                </a:ext>
              </a:extLst>
            </p:cNvPr>
            <p:cNvSpPr/>
            <p:nvPr/>
          </p:nvSpPr>
          <p:spPr>
            <a:xfrm>
              <a:off x="6057221" y="3516323"/>
              <a:ext cx="399758" cy="1433729"/>
            </a:xfrm>
            <a:prstGeom prst="downArrow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351" name="Down Arrow 350">
              <a:extLst>
                <a:ext uri="{FF2B5EF4-FFF2-40B4-BE49-F238E27FC236}">
                  <a16:creationId xmlns:a16="http://schemas.microsoft.com/office/drawing/2014/main" id="{C0C82B34-57D4-847D-7EC6-FED14C37E201}"/>
                </a:ext>
              </a:extLst>
            </p:cNvPr>
            <p:cNvSpPr/>
            <p:nvPr/>
          </p:nvSpPr>
          <p:spPr>
            <a:xfrm>
              <a:off x="6657512" y="3513114"/>
              <a:ext cx="396793" cy="1436938"/>
            </a:xfrm>
            <a:prstGeom prst="downArrow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352" name="Down Arrow 351">
              <a:extLst>
                <a:ext uri="{FF2B5EF4-FFF2-40B4-BE49-F238E27FC236}">
                  <a16:creationId xmlns:a16="http://schemas.microsoft.com/office/drawing/2014/main" id="{DAF2D94B-8798-6877-31CA-5FD513CDA00B}"/>
                </a:ext>
              </a:extLst>
            </p:cNvPr>
            <p:cNvSpPr/>
            <p:nvPr/>
          </p:nvSpPr>
          <p:spPr>
            <a:xfrm>
              <a:off x="7223298" y="3511029"/>
              <a:ext cx="417160" cy="1439022"/>
            </a:xfrm>
            <a:prstGeom prst="downArrow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sp>
        <p:nvSpPr>
          <p:cNvPr id="353" name="Rounded Rectangle 352">
            <a:extLst>
              <a:ext uri="{FF2B5EF4-FFF2-40B4-BE49-F238E27FC236}">
                <a16:creationId xmlns:a16="http://schemas.microsoft.com/office/drawing/2014/main" id="{F68CA771-ACC0-094D-8EAF-FB5D3189DC7C}"/>
              </a:ext>
            </a:extLst>
          </p:cNvPr>
          <p:cNvSpPr/>
          <p:nvPr/>
        </p:nvSpPr>
        <p:spPr>
          <a:xfrm>
            <a:off x="2123016" y="3378670"/>
            <a:ext cx="1828802" cy="478801"/>
          </a:xfrm>
          <a:prstGeom prst="roundRect">
            <a:avLst>
              <a:gd name="adj" fmla="val 30435"/>
            </a:avLst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READ</a:t>
            </a:r>
          </a:p>
        </p:txBody>
      </p:sp>
      <p:sp>
        <p:nvSpPr>
          <p:cNvPr id="354" name="Rounded Rectangle 353">
            <a:extLst>
              <a:ext uri="{FF2B5EF4-FFF2-40B4-BE49-F238E27FC236}">
                <a16:creationId xmlns:a16="http://schemas.microsoft.com/office/drawing/2014/main" id="{6C7C305F-6C10-5063-0E1B-C4B996F908F8}"/>
              </a:ext>
            </a:extLst>
          </p:cNvPr>
          <p:cNvSpPr/>
          <p:nvPr/>
        </p:nvSpPr>
        <p:spPr>
          <a:xfrm>
            <a:off x="4014322" y="3378671"/>
            <a:ext cx="1833077" cy="478801"/>
          </a:xfrm>
          <a:prstGeom prst="roundRect">
            <a:avLst>
              <a:gd name="adj" fmla="val 30435"/>
            </a:avLst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READ</a:t>
            </a:r>
          </a:p>
        </p:txBody>
      </p:sp>
      <p:sp>
        <p:nvSpPr>
          <p:cNvPr id="355" name="Rounded Rectangle 354">
            <a:extLst>
              <a:ext uri="{FF2B5EF4-FFF2-40B4-BE49-F238E27FC236}">
                <a16:creationId xmlns:a16="http://schemas.microsoft.com/office/drawing/2014/main" id="{23ADD3E2-E8D6-E91E-EDDB-D6555EB0D6B5}"/>
              </a:ext>
            </a:extLst>
          </p:cNvPr>
          <p:cNvSpPr/>
          <p:nvPr/>
        </p:nvSpPr>
        <p:spPr>
          <a:xfrm>
            <a:off x="5912497" y="3373639"/>
            <a:ext cx="1801152" cy="478801"/>
          </a:xfrm>
          <a:prstGeom prst="roundRect">
            <a:avLst>
              <a:gd name="adj" fmla="val 30435"/>
            </a:avLst>
          </a:prstGeom>
          <a:solidFill>
            <a:srgbClr val="FFC000">
              <a:lumMod val="20000"/>
              <a:lumOff val="8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READ</a:t>
            </a:r>
          </a:p>
        </p:txBody>
      </p:sp>
      <p:sp>
        <p:nvSpPr>
          <p:cNvPr id="356" name="Rounded Rectangle 355">
            <a:extLst>
              <a:ext uri="{FF2B5EF4-FFF2-40B4-BE49-F238E27FC236}">
                <a16:creationId xmlns:a16="http://schemas.microsoft.com/office/drawing/2014/main" id="{A2EF7726-5DDE-0C8F-EE11-5ED2BA1D64B0}"/>
              </a:ext>
            </a:extLst>
          </p:cNvPr>
          <p:cNvSpPr/>
          <p:nvPr/>
        </p:nvSpPr>
        <p:spPr>
          <a:xfrm>
            <a:off x="899227" y="5400958"/>
            <a:ext cx="1110088" cy="476247"/>
          </a:xfrm>
          <a:prstGeom prst="roundRect">
            <a:avLst>
              <a:gd name="adj" fmla="val 30435"/>
            </a:avLst>
          </a:prstGeom>
          <a:solidFill>
            <a:srgbClr val="5E9CD3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ACT R0</a:t>
            </a:r>
          </a:p>
        </p:txBody>
      </p:sp>
      <p:sp>
        <p:nvSpPr>
          <p:cNvPr id="357" name="Rounded Rectangle 356">
            <a:extLst>
              <a:ext uri="{FF2B5EF4-FFF2-40B4-BE49-F238E27FC236}">
                <a16:creationId xmlns:a16="http://schemas.microsoft.com/office/drawing/2014/main" id="{A92FF748-BE39-4B04-BEA0-D5144CF9C72D}"/>
              </a:ext>
            </a:extLst>
          </p:cNvPr>
          <p:cNvSpPr/>
          <p:nvPr/>
        </p:nvSpPr>
        <p:spPr>
          <a:xfrm>
            <a:off x="2059909" y="5400957"/>
            <a:ext cx="642870" cy="476247"/>
          </a:xfrm>
          <a:prstGeom prst="roundRect">
            <a:avLst>
              <a:gd name="adj" fmla="val 30435"/>
            </a:avLst>
          </a:prstGeom>
          <a:solidFill>
            <a:srgbClr val="FFF1CE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RD</a:t>
            </a:r>
          </a:p>
        </p:txBody>
      </p:sp>
      <p:sp>
        <p:nvSpPr>
          <p:cNvPr id="358" name="Rounded Rectangle 357">
            <a:extLst>
              <a:ext uri="{FF2B5EF4-FFF2-40B4-BE49-F238E27FC236}">
                <a16:creationId xmlns:a16="http://schemas.microsoft.com/office/drawing/2014/main" id="{33B7397F-BA51-9B18-E20E-C11F388E5857}"/>
              </a:ext>
            </a:extLst>
          </p:cNvPr>
          <p:cNvSpPr/>
          <p:nvPr/>
        </p:nvSpPr>
        <p:spPr>
          <a:xfrm>
            <a:off x="4087995" y="5397862"/>
            <a:ext cx="1200882" cy="476247"/>
          </a:xfrm>
          <a:prstGeom prst="roundRect">
            <a:avLst>
              <a:gd name="adj" fmla="val 30435"/>
            </a:avLst>
          </a:prstGeom>
          <a:solidFill>
            <a:srgbClr val="ED7D31">
              <a:lumMod val="75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PRE R0</a:t>
            </a:r>
          </a:p>
        </p:txBody>
      </p:sp>
      <p:sp>
        <p:nvSpPr>
          <p:cNvPr id="359" name="Rounded Rectangle 358">
            <a:extLst>
              <a:ext uri="{FF2B5EF4-FFF2-40B4-BE49-F238E27FC236}">
                <a16:creationId xmlns:a16="http://schemas.microsoft.com/office/drawing/2014/main" id="{9C1F00B7-29AD-11D8-8CBB-2BBD8680FDDC}"/>
              </a:ext>
            </a:extLst>
          </p:cNvPr>
          <p:cNvSpPr/>
          <p:nvPr/>
        </p:nvSpPr>
        <p:spPr>
          <a:xfrm>
            <a:off x="2750390" y="5393907"/>
            <a:ext cx="598179" cy="476247"/>
          </a:xfrm>
          <a:prstGeom prst="roundRect">
            <a:avLst>
              <a:gd name="adj" fmla="val 30435"/>
            </a:avLst>
          </a:prstGeom>
          <a:solidFill>
            <a:srgbClr val="FFF1CE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RD</a:t>
            </a:r>
          </a:p>
        </p:txBody>
      </p:sp>
      <p:sp>
        <p:nvSpPr>
          <p:cNvPr id="360" name="Rounded Rectangle 359">
            <a:extLst>
              <a:ext uri="{FF2B5EF4-FFF2-40B4-BE49-F238E27FC236}">
                <a16:creationId xmlns:a16="http://schemas.microsoft.com/office/drawing/2014/main" id="{0EF811C1-7CA7-73CB-429E-D0EB7F1F0374}"/>
              </a:ext>
            </a:extLst>
          </p:cNvPr>
          <p:cNvSpPr/>
          <p:nvPr/>
        </p:nvSpPr>
        <p:spPr>
          <a:xfrm>
            <a:off x="3396180" y="5395822"/>
            <a:ext cx="644204" cy="476247"/>
          </a:xfrm>
          <a:prstGeom prst="roundRect">
            <a:avLst>
              <a:gd name="adj" fmla="val 30435"/>
            </a:avLst>
          </a:prstGeom>
          <a:solidFill>
            <a:srgbClr val="FFF1CE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RD</a:t>
            </a:r>
          </a:p>
        </p:txBody>
      </p:sp>
      <p:sp>
        <p:nvSpPr>
          <p:cNvPr id="361" name="Rounded Rectangle 360">
            <a:extLst>
              <a:ext uri="{FF2B5EF4-FFF2-40B4-BE49-F238E27FC236}">
                <a16:creationId xmlns:a16="http://schemas.microsoft.com/office/drawing/2014/main" id="{03C6A89C-BEDD-6A98-F132-F1961DDD3B9F}"/>
              </a:ext>
            </a:extLst>
          </p:cNvPr>
          <p:cNvSpPr/>
          <p:nvPr/>
        </p:nvSpPr>
        <p:spPr>
          <a:xfrm>
            <a:off x="5344881" y="5398918"/>
            <a:ext cx="1110088" cy="476247"/>
          </a:xfrm>
          <a:prstGeom prst="roundRect">
            <a:avLst>
              <a:gd name="adj" fmla="val 30435"/>
            </a:avLst>
          </a:prstGeom>
          <a:solidFill>
            <a:srgbClr val="5E9CD3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ACT R1</a:t>
            </a:r>
          </a:p>
        </p:txBody>
      </p:sp>
      <p:sp>
        <p:nvSpPr>
          <p:cNvPr id="362" name="Rounded Rectangle 361">
            <a:extLst>
              <a:ext uri="{FF2B5EF4-FFF2-40B4-BE49-F238E27FC236}">
                <a16:creationId xmlns:a16="http://schemas.microsoft.com/office/drawing/2014/main" id="{313BCBF5-3E40-CE2A-5C45-FAFCB5E6D6C4}"/>
              </a:ext>
            </a:extLst>
          </p:cNvPr>
          <p:cNvSpPr/>
          <p:nvPr/>
        </p:nvSpPr>
        <p:spPr>
          <a:xfrm>
            <a:off x="6505563" y="5398917"/>
            <a:ext cx="642870" cy="476247"/>
          </a:xfrm>
          <a:prstGeom prst="roundRect">
            <a:avLst>
              <a:gd name="adj" fmla="val 30435"/>
            </a:avLst>
          </a:prstGeom>
          <a:solidFill>
            <a:srgbClr val="FFF1CE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RD</a:t>
            </a:r>
          </a:p>
        </p:txBody>
      </p:sp>
      <p:sp>
        <p:nvSpPr>
          <p:cNvPr id="363" name="Rounded Rectangle 362">
            <a:extLst>
              <a:ext uri="{FF2B5EF4-FFF2-40B4-BE49-F238E27FC236}">
                <a16:creationId xmlns:a16="http://schemas.microsoft.com/office/drawing/2014/main" id="{9FB1AAE1-2704-CFE1-8002-C42CAF3642E7}"/>
              </a:ext>
            </a:extLst>
          </p:cNvPr>
          <p:cNvSpPr/>
          <p:nvPr/>
        </p:nvSpPr>
        <p:spPr>
          <a:xfrm>
            <a:off x="7196044" y="5391867"/>
            <a:ext cx="598179" cy="476247"/>
          </a:xfrm>
          <a:prstGeom prst="roundRect">
            <a:avLst>
              <a:gd name="adj" fmla="val 30435"/>
            </a:avLst>
          </a:prstGeom>
          <a:solidFill>
            <a:srgbClr val="FFF1CE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RD</a:t>
            </a:r>
          </a:p>
        </p:txBody>
      </p:sp>
      <p:sp>
        <p:nvSpPr>
          <p:cNvPr id="364" name="Rounded Rectangle 363">
            <a:extLst>
              <a:ext uri="{FF2B5EF4-FFF2-40B4-BE49-F238E27FC236}">
                <a16:creationId xmlns:a16="http://schemas.microsoft.com/office/drawing/2014/main" id="{93476D3D-7332-BC54-F62C-713B2ACC88F9}"/>
              </a:ext>
            </a:extLst>
          </p:cNvPr>
          <p:cNvSpPr/>
          <p:nvPr/>
        </p:nvSpPr>
        <p:spPr>
          <a:xfrm>
            <a:off x="7841834" y="5393782"/>
            <a:ext cx="644204" cy="476247"/>
          </a:xfrm>
          <a:prstGeom prst="roundRect">
            <a:avLst>
              <a:gd name="adj" fmla="val 30435"/>
            </a:avLst>
          </a:prstGeom>
          <a:solidFill>
            <a:srgbClr val="FFF1CE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RD</a:t>
            </a:r>
          </a:p>
        </p:txBody>
      </p:sp>
      <p:cxnSp>
        <p:nvCxnSpPr>
          <p:cNvPr id="365" name="Straight Arrow Connector 364">
            <a:extLst>
              <a:ext uri="{FF2B5EF4-FFF2-40B4-BE49-F238E27FC236}">
                <a16:creationId xmlns:a16="http://schemas.microsoft.com/office/drawing/2014/main" id="{90CA7B5B-355E-FA26-2365-B757D042F773}"/>
              </a:ext>
            </a:extLst>
          </p:cNvPr>
          <p:cNvCxnSpPr>
            <a:cxnSpLocks/>
          </p:cNvCxnSpPr>
          <p:nvPr/>
        </p:nvCxnSpPr>
        <p:spPr>
          <a:xfrm>
            <a:off x="899227" y="6081385"/>
            <a:ext cx="7586811" cy="0"/>
          </a:xfrm>
          <a:prstGeom prst="straightConnector1">
            <a:avLst/>
          </a:prstGeom>
          <a:noFill/>
          <a:ln w="25400" cap="rnd" cmpd="sng" algn="ctr">
            <a:solidFill>
              <a:sysClr val="windowText" lastClr="000000"/>
            </a:solidFill>
            <a:prstDash val="solid"/>
            <a:miter lim="800000"/>
            <a:headEnd type="none" w="lg" len="med"/>
            <a:tailEnd type="triangle" w="lg" len="med"/>
          </a:ln>
          <a:effectLst/>
        </p:spPr>
      </p:cxnSp>
      <p:sp>
        <p:nvSpPr>
          <p:cNvPr id="366" name="Rectangle 365">
            <a:extLst>
              <a:ext uri="{FF2B5EF4-FFF2-40B4-BE49-F238E27FC236}">
                <a16:creationId xmlns:a16="http://schemas.microsoft.com/office/drawing/2014/main" id="{E1ADC060-8FCC-288F-4830-2F89E6C88EC4}"/>
              </a:ext>
            </a:extLst>
          </p:cNvPr>
          <p:cNvSpPr/>
          <p:nvPr/>
        </p:nvSpPr>
        <p:spPr>
          <a:xfrm>
            <a:off x="3340766" y="6081385"/>
            <a:ext cx="2635045" cy="417364"/>
          </a:xfrm>
          <a:prstGeom prst="rect">
            <a:avLst/>
          </a:prstGeom>
          <a:noFill/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time</a:t>
            </a:r>
          </a:p>
        </p:txBody>
      </p:sp>
      <p:sp>
        <p:nvSpPr>
          <p:cNvPr id="367" name="Rectangle 366">
            <a:extLst>
              <a:ext uri="{FF2B5EF4-FFF2-40B4-BE49-F238E27FC236}">
                <a16:creationId xmlns:a16="http://schemas.microsoft.com/office/drawing/2014/main" id="{853568A7-7693-E29F-2CF9-758FF605BD2E}"/>
              </a:ext>
            </a:extLst>
          </p:cNvPr>
          <p:cNvSpPr/>
          <p:nvPr/>
        </p:nvSpPr>
        <p:spPr>
          <a:xfrm>
            <a:off x="2448864" y="4931980"/>
            <a:ext cx="4501068" cy="417364"/>
          </a:xfrm>
          <a:prstGeom prst="rect">
            <a:avLst/>
          </a:prstGeom>
          <a:noFill/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DRAM Command Sequence</a:t>
            </a:r>
          </a:p>
        </p:txBody>
      </p:sp>
      <p:cxnSp>
        <p:nvCxnSpPr>
          <p:cNvPr id="368" name="Straight Arrow Connector 367">
            <a:extLst>
              <a:ext uri="{FF2B5EF4-FFF2-40B4-BE49-F238E27FC236}">
                <a16:creationId xmlns:a16="http://schemas.microsoft.com/office/drawing/2014/main" id="{9542DEA9-56A4-AED1-2591-5E1B5916C2ED}"/>
              </a:ext>
            </a:extLst>
          </p:cNvPr>
          <p:cNvCxnSpPr>
            <a:cxnSpLocks/>
          </p:cNvCxnSpPr>
          <p:nvPr/>
        </p:nvCxnSpPr>
        <p:spPr>
          <a:xfrm>
            <a:off x="899227" y="4897584"/>
            <a:ext cx="3141157" cy="0"/>
          </a:xfrm>
          <a:prstGeom prst="straightConnector1">
            <a:avLst/>
          </a:prstGeom>
          <a:noFill/>
          <a:ln w="38100" cap="flat" cmpd="sng" algn="ctr">
            <a:solidFill>
              <a:srgbClr val="5E9CD3"/>
            </a:solidFill>
            <a:prstDash val="solid"/>
            <a:miter lim="800000"/>
            <a:headEnd type="triangle"/>
            <a:tailEnd type="triangle"/>
          </a:ln>
          <a:effectLst/>
        </p:spPr>
      </p:cxnSp>
      <p:cxnSp>
        <p:nvCxnSpPr>
          <p:cNvPr id="369" name="Straight Arrow Connector 368">
            <a:extLst>
              <a:ext uri="{FF2B5EF4-FFF2-40B4-BE49-F238E27FC236}">
                <a16:creationId xmlns:a16="http://schemas.microsoft.com/office/drawing/2014/main" id="{D564A948-21EE-0F3A-8F54-92F57C81532F}"/>
              </a:ext>
            </a:extLst>
          </p:cNvPr>
          <p:cNvCxnSpPr>
            <a:cxnSpLocks/>
          </p:cNvCxnSpPr>
          <p:nvPr/>
        </p:nvCxnSpPr>
        <p:spPr>
          <a:xfrm>
            <a:off x="4091795" y="4897584"/>
            <a:ext cx="1197082" cy="0"/>
          </a:xfrm>
          <a:prstGeom prst="straightConnector1">
            <a:avLst/>
          </a:prstGeom>
          <a:noFill/>
          <a:ln w="38100" cap="flat" cmpd="sng" algn="ctr">
            <a:solidFill>
              <a:srgbClr val="C55A11"/>
            </a:solidFill>
            <a:prstDash val="solid"/>
            <a:miter lim="800000"/>
            <a:headEnd type="triangle"/>
            <a:tailEnd type="triangle"/>
          </a:ln>
          <a:effectLst/>
        </p:spPr>
      </p:cxnSp>
      <p:sp>
        <p:nvSpPr>
          <p:cNvPr id="370" name="Rectangle 369">
            <a:extLst>
              <a:ext uri="{FF2B5EF4-FFF2-40B4-BE49-F238E27FC236}">
                <a16:creationId xmlns:a16="http://schemas.microsoft.com/office/drawing/2014/main" id="{B4AE0FA3-7C90-5AE4-F59E-79E0E936F65A}"/>
              </a:ext>
            </a:extLst>
          </p:cNvPr>
          <p:cNvSpPr/>
          <p:nvPr/>
        </p:nvSpPr>
        <p:spPr>
          <a:xfrm>
            <a:off x="863837" y="4280128"/>
            <a:ext cx="3211936" cy="417364"/>
          </a:xfrm>
          <a:prstGeom prst="rect">
            <a:avLst/>
          </a:prstGeom>
          <a:solidFill>
            <a:sysClr val="window" lastClr="FFFFFF"/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 err="1">
                <a:ln>
                  <a:noFill/>
                </a:ln>
                <a:solidFill>
                  <a:srgbClr val="5E9CD3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tRAS</a:t>
            </a:r>
            <a:b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5E9CD3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</a:b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5E9CD3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(Activation Latency)</a:t>
            </a:r>
          </a:p>
        </p:txBody>
      </p:sp>
      <p:sp>
        <p:nvSpPr>
          <p:cNvPr id="371" name="Rectangle 370">
            <a:extLst>
              <a:ext uri="{FF2B5EF4-FFF2-40B4-BE49-F238E27FC236}">
                <a16:creationId xmlns:a16="http://schemas.microsoft.com/office/drawing/2014/main" id="{44FB68AD-DFD1-BDDD-CE6A-66821C0F7ECD}"/>
              </a:ext>
            </a:extLst>
          </p:cNvPr>
          <p:cNvSpPr/>
          <p:nvPr/>
        </p:nvSpPr>
        <p:spPr>
          <a:xfrm>
            <a:off x="3098695" y="4441207"/>
            <a:ext cx="3248454" cy="417364"/>
          </a:xfrm>
          <a:prstGeom prst="rect">
            <a:avLst/>
          </a:prstGeom>
          <a:noFill/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 dirty="0" err="1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tRP</a:t>
            </a:r>
            <a:b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</a:b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(</a:t>
            </a:r>
            <a:r>
              <a:rPr kumimoji="0" lang="en-US" sz="2400" b="1" i="1" u="none" strike="noStrike" kern="0" cap="none" spc="0" normalizeH="0" baseline="0" noProof="0" dirty="0" err="1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Precharge</a:t>
            </a:r>
            <a: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Latency)</a:t>
            </a:r>
            <a:br>
              <a: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</a:br>
            <a:endParaRPr kumimoji="0" lang="en-US" sz="2400" b="1" i="1" u="none" strike="noStrike" kern="0" cap="none" spc="0" normalizeH="0" baseline="0" noProof="0" dirty="0">
              <a:ln>
                <a:noFill/>
              </a:ln>
              <a:solidFill>
                <a:srgbClr val="C55A11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372" name="TextBox 371">
            <a:extLst>
              <a:ext uri="{FF2B5EF4-FFF2-40B4-BE49-F238E27FC236}">
                <a16:creationId xmlns:a16="http://schemas.microsoft.com/office/drawing/2014/main" id="{CF0AA605-0C1E-5077-6DAB-0E0BD3204639}"/>
              </a:ext>
            </a:extLst>
          </p:cNvPr>
          <p:cNvSpPr txBox="1"/>
          <p:nvPr/>
        </p:nvSpPr>
        <p:spPr>
          <a:xfrm>
            <a:off x="3596567" y="6464618"/>
            <a:ext cx="1895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[Kim+ HPCA’19]</a:t>
            </a:r>
          </a:p>
        </p:txBody>
      </p:sp>
      <p:sp>
        <p:nvSpPr>
          <p:cNvPr id="373" name="Rectangle 372">
            <a:extLst>
              <a:ext uri="{FF2B5EF4-FFF2-40B4-BE49-F238E27FC236}">
                <a16:creationId xmlns:a16="http://schemas.microsoft.com/office/drawing/2014/main" id="{DCAD67D6-663D-CE4E-8DC0-179E7DDC88B9}"/>
              </a:ext>
            </a:extLst>
          </p:cNvPr>
          <p:cNvSpPr/>
          <p:nvPr/>
        </p:nvSpPr>
        <p:spPr>
          <a:xfrm>
            <a:off x="0" y="866172"/>
            <a:ext cx="9143999" cy="3235933"/>
          </a:xfrm>
          <a:prstGeom prst="rect">
            <a:avLst/>
          </a:prstGeom>
          <a:solidFill>
            <a:sysClr val="window" lastClr="FFFFFF">
              <a:lumMod val="85000"/>
              <a:alpha val="8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0" name="Slide Number Placeholder 3">
            <a:extLst>
              <a:ext uri="{FF2B5EF4-FFF2-40B4-BE49-F238E27FC236}">
                <a16:creationId xmlns:a16="http://schemas.microsoft.com/office/drawing/2014/main" id="{499128DF-41D8-3FD3-B4F9-1C6C46FEAA6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0" cy="0"/>
          </a:xfr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en-US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en-US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072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10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xit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79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06" dur="10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10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xit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27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" grpId="0"/>
      <p:bldP spid="310" grpId="0"/>
      <p:bldP spid="311" grpId="0"/>
      <p:bldP spid="312" grpId="0"/>
      <p:bldP spid="313" grpId="0"/>
      <p:bldP spid="317" grpId="0" animBg="1"/>
      <p:bldP spid="319" grpId="0" animBg="1"/>
      <p:bldP spid="319" grpId="1" animBg="1"/>
      <p:bldP spid="320" grpId="0" animBg="1"/>
      <p:bldP spid="321" grpId="0" animBg="1"/>
      <p:bldP spid="322" grpId="0" animBg="1"/>
      <p:bldP spid="323" grpId="0" animBg="1"/>
      <p:bldP spid="323" grpId="1" animBg="1"/>
      <p:bldP spid="324" grpId="0"/>
      <p:bldP spid="325" grpId="0" animBg="1"/>
      <p:bldP spid="325" grpId="1" animBg="1"/>
      <p:bldP spid="326" grpId="0" animBg="1"/>
      <p:bldP spid="326" grpId="1" animBg="1"/>
      <p:bldP spid="328" grpId="0" animBg="1"/>
      <p:bldP spid="329" grpId="0" animBg="1"/>
      <p:bldP spid="330" grpId="0" animBg="1"/>
      <p:bldP spid="341" grpId="0" animBg="1"/>
      <p:bldP spid="342" grpId="0" animBg="1"/>
      <p:bldP spid="353" grpId="0" animBg="1"/>
      <p:bldP spid="353" grpId="1" animBg="1"/>
      <p:bldP spid="354" grpId="0" animBg="1"/>
      <p:bldP spid="354" grpId="1" animBg="1"/>
      <p:bldP spid="355" grpId="0" animBg="1"/>
      <p:bldP spid="355" grpId="1" animBg="1"/>
      <p:bldP spid="356" grpId="0" animBg="1"/>
      <p:bldP spid="357" grpId="0" animBg="1"/>
      <p:bldP spid="358" grpId="0" animBg="1"/>
      <p:bldP spid="359" grpId="0" animBg="1"/>
      <p:bldP spid="360" grpId="0" animBg="1"/>
      <p:bldP spid="361" grpId="0" animBg="1"/>
      <p:bldP spid="362" grpId="0" animBg="1"/>
      <p:bldP spid="363" grpId="0" animBg="1"/>
      <p:bldP spid="364" grpId="0" animBg="1"/>
      <p:bldP spid="366" grpId="0"/>
      <p:bldP spid="367" grpId="0"/>
      <p:bldP spid="370" grpId="0" animBg="1"/>
      <p:bldP spid="370" grpId="1" animBg="1"/>
      <p:bldP spid="371" grpId="0" animBg="1"/>
      <p:bldP spid="37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4409B-5673-BE5A-BDE4-9987B1034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6080540-AD76-30CE-A9A8-E0B9AC910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Simultaneous Multiple-Row Activation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EB6CC53-BDE7-120D-3A1F-45957C01119A}"/>
              </a:ext>
            </a:extLst>
          </p:cNvPr>
          <p:cNvSpPr txBox="1">
            <a:spLocks/>
          </p:cNvSpPr>
          <p:nvPr/>
        </p:nvSpPr>
        <p:spPr>
          <a:xfrm>
            <a:off x="411188" y="1012066"/>
            <a:ext cx="8321622" cy="1279756"/>
          </a:xfrm>
          <a:prstGeom prst="roundRect">
            <a:avLst>
              <a:gd name="adj" fmla="val 7998"/>
            </a:avLst>
          </a:prstGeom>
          <a:solidFill>
            <a:srgbClr val="E9E2EE"/>
          </a:solidFill>
          <a:ln w="38100">
            <a:solidFill>
              <a:srgbClr val="604878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900" dirty="0"/>
              <a:t>Activating two rows in </a:t>
            </a:r>
            <a:r>
              <a:rPr lang="en-US" sz="2900" b="1" dirty="0">
                <a:solidFill>
                  <a:srgbClr val="604878"/>
                </a:solidFill>
              </a:rPr>
              <a:t>quick succession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900" dirty="0"/>
              <a:t>in</a:t>
            </a:r>
            <a:r>
              <a:rPr lang="en-US" sz="29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900" b="1" dirty="0">
                <a:solidFill>
                  <a:srgbClr val="604878"/>
                </a:solidFill>
              </a:rPr>
              <a:t>COTS</a:t>
            </a:r>
            <a:r>
              <a:rPr lang="en-US" sz="29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900" dirty="0"/>
              <a:t>DRAM chips </a:t>
            </a:r>
            <a:r>
              <a:rPr lang="en-US" sz="2900" b="1" dirty="0">
                <a:solidFill>
                  <a:srgbClr val="604878"/>
                </a:solidFill>
              </a:rPr>
              <a:t>simultaneously</a:t>
            </a:r>
            <a:r>
              <a:rPr lang="en-US" sz="2900" dirty="0"/>
              <a:t> </a:t>
            </a:r>
            <a:r>
              <a:rPr lang="en-US" sz="2900" dirty="0">
                <a:solidFill>
                  <a:schemeClr val="tx1"/>
                </a:solidFill>
              </a:rPr>
              <a:t>activates </a:t>
            </a:r>
            <a:r>
              <a:rPr lang="en-US" sz="2900" b="1" dirty="0">
                <a:solidFill>
                  <a:srgbClr val="604878"/>
                </a:solidFill>
              </a:rPr>
              <a:t>multiple rows</a:t>
            </a:r>
            <a:r>
              <a:rPr lang="en-US" sz="29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900" dirty="0"/>
              <a:t>in a subarray</a:t>
            </a:r>
          </a:p>
        </p:txBody>
      </p:sp>
      <p:sp>
        <p:nvSpPr>
          <p:cNvPr id="5" name="Metin kutusu 16">
            <a:extLst>
              <a:ext uri="{FF2B5EF4-FFF2-40B4-BE49-F238E27FC236}">
                <a16:creationId xmlns:a16="http://schemas.microsoft.com/office/drawing/2014/main" id="{0BF017C2-F65A-9AC2-CE1E-AD12EE73E287}"/>
              </a:ext>
            </a:extLst>
          </p:cNvPr>
          <p:cNvSpPr txBox="1"/>
          <p:nvPr/>
        </p:nvSpPr>
        <p:spPr>
          <a:xfrm>
            <a:off x="2722463" y="2451084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36ns</a:t>
            </a:r>
            <a:endParaRPr lang="en-US" sz="2400" b="1" dirty="0">
              <a:latin typeface="Cambria" panose="02040503050406030204" pitchFamily="18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D1B2483-2078-DC11-9506-965BB97DB44E}"/>
              </a:ext>
            </a:extLst>
          </p:cNvPr>
          <p:cNvGrpSpPr/>
          <p:nvPr/>
        </p:nvGrpSpPr>
        <p:grpSpPr>
          <a:xfrm>
            <a:off x="889598" y="2703662"/>
            <a:ext cx="7383274" cy="532326"/>
            <a:chOff x="957263" y="2296226"/>
            <a:chExt cx="7383274" cy="532326"/>
          </a:xfrm>
        </p:grpSpPr>
        <p:sp>
          <p:nvSpPr>
            <p:cNvPr id="7" name="Dikdörtgen 256">
              <a:extLst>
                <a:ext uri="{FF2B5EF4-FFF2-40B4-BE49-F238E27FC236}">
                  <a16:creationId xmlns:a16="http://schemas.microsoft.com/office/drawing/2014/main" id="{7D767F51-41C3-C2B1-E001-4A80D52A194D}"/>
                </a:ext>
              </a:extLst>
            </p:cNvPr>
            <p:cNvSpPr/>
            <p:nvPr/>
          </p:nvSpPr>
          <p:spPr>
            <a:xfrm>
              <a:off x="957263" y="2296226"/>
              <a:ext cx="1769017" cy="5323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  <a:alpha val="78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accent3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scadia Mono" panose="020B0609020000020004" pitchFamily="49" charset="0"/>
                </a:rPr>
                <a:t>ACT Row A</a:t>
              </a:r>
              <a:endParaRPr lang="en-US" sz="2400" b="1" baseline="-25000" dirty="0">
                <a:solidFill>
                  <a:schemeClr val="accent3"/>
                </a:solidFill>
                <a:latin typeface="Cambria" panose="02040503050406030204" pitchFamily="18" charset="0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8" name="Dikdörtgen 256">
              <a:extLst>
                <a:ext uri="{FF2B5EF4-FFF2-40B4-BE49-F238E27FC236}">
                  <a16:creationId xmlns:a16="http://schemas.microsoft.com/office/drawing/2014/main" id="{77506ECC-F86D-86D0-27DC-2AA63F561E8F}"/>
                </a:ext>
              </a:extLst>
            </p:cNvPr>
            <p:cNvSpPr/>
            <p:nvPr/>
          </p:nvSpPr>
          <p:spPr>
            <a:xfrm>
              <a:off x="4044338" y="2296226"/>
              <a:ext cx="1326104" cy="5323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  <a:alpha val="78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>
                  <a:solidFill>
                    <a:schemeClr val="accent3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scadia Mono" panose="020B0609020000020004" pitchFamily="49" charset="0"/>
                </a:rPr>
                <a:t>PRE</a:t>
              </a:r>
              <a:endParaRPr lang="en-US" sz="2400" b="1" baseline="-25000">
                <a:solidFill>
                  <a:schemeClr val="accent3"/>
                </a:solidFill>
                <a:latin typeface="Cambria" panose="02040503050406030204" pitchFamily="18" charset="0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9" name="Düz Ok Bağlayıcısı 185">
              <a:extLst>
                <a:ext uri="{FF2B5EF4-FFF2-40B4-BE49-F238E27FC236}">
                  <a16:creationId xmlns:a16="http://schemas.microsoft.com/office/drawing/2014/main" id="{ACA3B7B3-3305-9C92-9B25-DBEFC3EB3EB7}"/>
                </a:ext>
              </a:extLst>
            </p:cNvPr>
            <p:cNvCxnSpPr>
              <a:cxnSpLocks/>
              <a:stCxn id="7" idx="3"/>
              <a:endCxn id="8" idx="1"/>
            </p:cNvCxnSpPr>
            <p:nvPr/>
          </p:nvCxnSpPr>
          <p:spPr>
            <a:xfrm>
              <a:off x="2726280" y="2562389"/>
              <a:ext cx="1318058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Dikdörtgen 256">
              <a:extLst>
                <a:ext uri="{FF2B5EF4-FFF2-40B4-BE49-F238E27FC236}">
                  <a16:creationId xmlns:a16="http://schemas.microsoft.com/office/drawing/2014/main" id="{2B669DF9-F82D-DD15-5557-09DE0CA64E9D}"/>
                </a:ext>
              </a:extLst>
            </p:cNvPr>
            <p:cNvSpPr/>
            <p:nvPr/>
          </p:nvSpPr>
          <p:spPr>
            <a:xfrm>
              <a:off x="6571520" y="2296226"/>
              <a:ext cx="1769017" cy="5323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  <a:alpha val="78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>
                  <a:solidFill>
                    <a:schemeClr val="accent3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scadia Mono" panose="020B0609020000020004" pitchFamily="49" charset="0"/>
                </a:rPr>
                <a:t>ACT Row B</a:t>
              </a:r>
              <a:endParaRPr lang="en-US" sz="2400" b="1" baseline="-25000">
                <a:solidFill>
                  <a:schemeClr val="accent3"/>
                </a:solidFill>
                <a:latin typeface="Cambria" panose="02040503050406030204" pitchFamily="18" charset="0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11" name="Düz Ok Bağlayıcısı 60">
              <a:extLst>
                <a:ext uri="{FF2B5EF4-FFF2-40B4-BE49-F238E27FC236}">
                  <a16:creationId xmlns:a16="http://schemas.microsoft.com/office/drawing/2014/main" id="{0DBC9A34-C224-7B32-C11D-5D26236C3C6E}"/>
                </a:ext>
              </a:extLst>
            </p:cNvPr>
            <p:cNvCxnSpPr>
              <a:cxnSpLocks/>
              <a:stCxn id="8" idx="3"/>
              <a:endCxn id="10" idx="1"/>
            </p:cNvCxnSpPr>
            <p:nvPr/>
          </p:nvCxnSpPr>
          <p:spPr>
            <a:xfrm>
              <a:off x="5370442" y="2562389"/>
              <a:ext cx="1201078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Grafik 18" descr="Kapat düz dolguyla">
            <a:extLst>
              <a:ext uri="{FF2B5EF4-FFF2-40B4-BE49-F238E27FC236}">
                <a16:creationId xmlns:a16="http://schemas.microsoft.com/office/drawing/2014/main" id="{D92ACD25-DC32-EE36-BE91-31B91B301B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34130" y="2402714"/>
            <a:ext cx="557585" cy="557585"/>
          </a:xfrm>
          <a:prstGeom prst="rect">
            <a:avLst/>
          </a:prstGeom>
        </p:spPr>
      </p:pic>
      <p:sp>
        <p:nvSpPr>
          <p:cNvPr id="13" name="Metin kutusu 16">
            <a:extLst>
              <a:ext uri="{FF2B5EF4-FFF2-40B4-BE49-F238E27FC236}">
                <a16:creationId xmlns:a16="http://schemas.microsoft.com/office/drawing/2014/main" id="{A707F714-1581-ED49-DCEA-33959DEC18D8}"/>
              </a:ext>
            </a:extLst>
          </p:cNvPr>
          <p:cNvSpPr txBox="1"/>
          <p:nvPr/>
        </p:nvSpPr>
        <p:spPr>
          <a:xfrm>
            <a:off x="2662142" y="2931203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&lt; 3ns</a:t>
            </a:r>
            <a:endParaRPr lang="en-US" sz="2400" b="1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14" name="Metin kutusu 16">
            <a:extLst>
              <a:ext uri="{FF2B5EF4-FFF2-40B4-BE49-F238E27FC236}">
                <a16:creationId xmlns:a16="http://schemas.microsoft.com/office/drawing/2014/main" id="{EC42558C-5E2F-EE38-6C89-0DA175F4D0F5}"/>
              </a:ext>
            </a:extLst>
          </p:cNvPr>
          <p:cNvSpPr txBox="1"/>
          <p:nvPr/>
        </p:nvSpPr>
        <p:spPr>
          <a:xfrm>
            <a:off x="5239885" y="2939227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&lt; 3ns</a:t>
            </a:r>
            <a:endParaRPr lang="en-US" sz="2400" b="1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15" name="Metin kutusu 16">
            <a:extLst>
              <a:ext uri="{FF2B5EF4-FFF2-40B4-BE49-F238E27FC236}">
                <a16:creationId xmlns:a16="http://schemas.microsoft.com/office/drawing/2014/main" id="{924EAF32-B0AD-AD00-A947-E252F62BA6C7}"/>
              </a:ext>
            </a:extLst>
          </p:cNvPr>
          <p:cNvSpPr txBox="1"/>
          <p:nvPr/>
        </p:nvSpPr>
        <p:spPr>
          <a:xfrm>
            <a:off x="5328602" y="2451084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latin typeface="Cambria" panose="02040503050406030204" pitchFamily="18" charset="0"/>
                <a:ea typeface="Cambria" panose="02040503050406030204" pitchFamily="18" charset="0"/>
              </a:rPr>
              <a:t>14ns</a:t>
            </a:r>
            <a:endParaRPr lang="en-US" sz="2400" b="1">
              <a:latin typeface="Cambria" panose="02040503050406030204" pitchFamily="18" charset="0"/>
            </a:endParaRPr>
          </a:p>
        </p:txBody>
      </p:sp>
      <p:pic>
        <p:nvPicPr>
          <p:cNvPr id="16" name="Grafik 18" descr="Kapat düz dolguyla">
            <a:extLst>
              <a:ext uri="{FF2B5EF4-FFF2-40B4-BE49-F238E27FC236}">
                <a16:creationId xmlns:a16="http://schemas.microsoft.com/office/drawing/2014/main" id="{428E2762-B770-4AAB-BF09-E24FFC7A34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46970" y="2399105"/>
            <a:ext cx="557585" cy="557585"/>
          </a:xfrm>
          <a:prstGeom prst="rect">
            <a:avLst/>
          </a:prstGeom>
        </p:spPr>
      </p:pic>
      <p:grpSp>
        <p:nvGrpSpPr>
          <p:cNvPr id="17" name="Grup 42">
            <a:extLst>
              <a:ext uri="{FF2B5EF4-FFF2-40B4-BE49-F238E27FC236}">
                <a16:creationId xmlns:a16="http://schemas.microsoft.com/office/drawing/2014/main" id="{0A915B7E-1458-707D-8DFA-443698D619AA}"/>
              </a:ext>
            </a:extLst>
          </p:cNvPr>
          <p:cNvGrpSpPr/>
          <p:nvPr/>
        </p:nvGrpSpPr>
        <p:grpSpPr>
          <a:xfrm>
            <a:off x="2927580" y="3561549"/>
            <a:ext cx="3477297" cy="3247847"/>
            <a:chOff x="2266463" y="2926940"/>
            <a:chExt cx="4301977" cy="3924119"/>
          </a:xfrm>
        </p:grpSpPr>
        <p:sp>
          <p:nvSpPr>
            <p:cNvPr id="18" name="Rectangle 13">
              <a:extLst>
                <a:ext uri="{FF2B5EF4-FFF2-40B4-BE49-F238E27FC236}">
                  <a16:creationId xmlns:a16="http://schemas.microsoft.com/office/drawing/2014/main" id="{92FA83C1-8951-2CA9-2484-BAF255B37958}"/>
                </a:ext>
              </a:extLst>
            </p:cNvPr>
            <p:cNvSpPr/>
            <p:nvPr/>
          </p:nvSpPr>
          <p:spPr>
            <a:xfrm>
              <a:off x="2662834" y="3361112"/>
              <a:ext cx="3814165" cy="2723715"/>
            </a:xfrm>
            <a:prstGeom prst="rect">
              <a:avLst/>
            </a:prstGeom>
            <a:solidFill>
              <a:srgbClr val="E8E6FE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19" name="Rectangle 13">
              <a:extLst>
                <a:ext uri="{FF2B5EF4-FFF2-40B4-BE49-F238E27FC236}">
                  <a16:creationId xmlns:a16="http://schemas.microsoft.com/office/drawing/2014/main" id="{04AF1755-E5B2-F296-3FB0-9595BE39AFDD}"/>
                </a:ext>
              </a:extLst>
            </p:cNvPr>
            <p:cNvSpPr/>
            <p:nvPr/>
          </p:nvSpPr>
          <p:spPr>
            <a:xfrm>
              <a:off x="2510434" y="3208712"/>
              <a:ext cx="3814165" cy="2723715"/>
            </a:xfrm>
            <a:prstGeom prst="rect">
              <a:avLst/>
            </a:prstGeom>
            <a:solidFill>
              <a:srgbClr val="E8E6FE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grpSp>
          <p:nvGrpSpPr>
            <p:cNvPr id="20" name="Group 30">
              <a:extLst>
                <a:ext uri="{FF2B5EF4-FFF2-40B4-BE49-F238E27FC236}">
                  <a16:creationId xmlns:a16="http://schemas.microsoft.com/office/drawing/2014/main" id="{DAEE82E4-5306-37E6-7665-E642566983A6}"/>
                </a:ext>
              </a:extLst>
            </p:cNvPr>
            <p:cNvGrpSpPr/>
            <p:nvPr/>
          </p:nvGrpSpPr>
          <p:grpSpPr>
            <a:xfrm>
              <a:off x="2358034" y="2982868"/>
              <a:ext cx="3814165" cy="2808645"/>
              <a:chOff x="1899136" y="3450660"/>
              <a:chExt cx="3770142" cy="1492613"/>
            </a:xfrm>
          </p:grpSpPr>
          <p:sp>
            <p:nvSpPr>
              <p:cNvPr id="28" name="Rectangle 13">
                <a:extLst>
                  <a:ext uri="{FF2B5EF4-FFF2-40B4-BE49-F238E27FC236}">
                    <a16:creationId xmlns:a16="http://schemas.microsoft.com/office/drawing/2014/main" id="{9084972E-DD1B-C1EB-B624-0A32A19C18E8}"/>
                  </a:ext>
                </a:extLst>
              </p:cNvPr>
              <p:cNvSpPr/>
              <p:nvPr/>
            </p:nvSpPr>
            <p:spPr>
              <a:xfrm>
                <a:off x="1899136" y="3495795"/>
                <a:ext cx="3770142" cy="1447478"/>
              </a:xfrm>
              <a:prstGeom prst="rect">
                <a:avLst/>
              </a:prstGeom>
              <a:solidFill>
                <a:srgbClr val="E8E6FE"/>
              </a:solidFill>
              <a:ln w="285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Cambria" panose="02040503050406030204" pitchFamily="18" charset="0"/>
                </a:endParaRPr>
              </a:p>
            </p:txBody>
          </p:sp>
          <p:sp>
            <p:nvSpPr>
              <p:cNvPr id="29" name="TextBox 15">
                <a:extLst>
                  <a:ext uri="{FF2B5EF4-FFF2-40B4-BE49-F238E27FC236}">
                    <a16:creationId xmlns:a16="http://schemas.microsoft.com/office/drawing/2014/main" id="{42B5CC47-EE03-A4BD-3A5B-B98D26D7111B}"/>
                  </a:ext>
                </a:extLst>
              </p:cNvPr>
              <p:cNvSpPr txBox="1"/>
              <p:nvPr/>
            </p:nvSpPr>
            <p:spPr>
              <a:xfrm>
                <a:off x="1899136" y="3450660"/>
                <a:ext cx="1978240" cy="2964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>
                    <a:latin typeface="Cambria" panose="02040503050406030204" pitchFamily="18" charset="0"/>
                  </a:rPr>
                  <a:t>Subarray X</a:t>
                </a:r>
              </a:p>
            </p:txBody>
          </p:sp>
        </p:grpSp>
        <p:sp>
          <p:nvSpPr>
            <p:cNvPr id="21" name="Rectangle 7">
              <a:extLst>
                <a:ext uri="{FF2B5EF4-FFF2-40B4-BE49-F238E27FC236}">
                  <a16:creationId xmlns:a16="http://schemas.microsoft.com/office/drawing/2014/main" id="{7EDB3911-5F0D-1FAE-87B1-F0F9E3027B2D}"/>
                </a:ext>
              </a:extLst>
            </p:cNvPr>
            <p:cNvSpPr/>
            <p:nvPr/>
          </p:nvSpPr>
          <p:spPr>
            <a:xfrm>
              <a:off x="2619210" y="3445705"/>
              <a:ext cx="3385865" cy="40796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A</a:t>
              </a:r>
            </a:p>
          </p:txBody>
        </p:sp>
        <p:sp>
          <p:nvSpPr>
            <p:cNvPr id="22" name="Rectangle 11">
              <a:extLst>
                <a:ext uri="{FF2B5EF4-FFF2-40B4-BE49-F238E27FC236}">
                  <a16:creationId xmlns:a16="http://schemas.microsoft.com/office/drawing/2014/main" id="{1DCDAB9F-FEC2-6436-8AB8-E55848A8B9CE}"/>
                </a:ext>
              </a:extLst>
            </p:cNvPr>
            <p:cNvSpPr/>
            <p:nvPr/>
          </p:nvSpPr>
          <p:spPr>
            <a:xfrm>
              <a:off x="2622942" y="5285363"/>
              <a:ext cx="3382133" cy="40796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Cambria" panose="02040503050406030204" pitchFamily="18" charset="0"/>
                </a:rPr>
                <a:t>Row B</a:t>
              </a:r>
            </a:p>
          </p:txBody>
        </p:sp>
        <p:sp>
          <p:nvSpPr>
            <p:cNvPr id="23" name="Rectangle 17">
              <a:extLst>
                <a:ext uri="{FF2B5EF4-FFF2-40B4-BE49-F238E27FC236}">
                  <a16:creationId xmlns:a16="http://schemas.microsoft.com/office/drawing/2014/main" id="{7D0B76AB-6914-8BEF-E0CC-652D2D6C3B8F}"/>
                </a:ext>
              </a:extLst>
            </p:cNvPr>
            <p:cNvSpPr/>
            <p:nvPr/>
          </p:nvSpPr>
          <p:spPr>
            <a:xfrm>
              <a:off x="2266463" y="2926940"/>
              <a:ext cx="4301977" cy="333991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  <p:sp>
          <p:nvSpPr>
            <p:cNvPr id="24" name="TextBox 25">
              <a:extLst>
                <a:ext uri="{FF2B5EF4-FFF2-40B4-BE49-F238E27FC236}">
                  <a16:creationId xmlns:a16="http://schemas.microsoft.com/office/drawing/2014/main" id="{44170CE2-FD51-8EF0-2663-35001D849BC7}"/>
                </a:ext>
              </a:extLst>
            </p:cNvPr>
            <p:cNvSpPr txBox="1"/>
            <p:nvPr/>
          </p:nvSpPr>
          <p:spPr>
            <a:xfrm>
              <a:off x="3060561" y="6218893"/>
              <a:ext cx="2503162" cy="6321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>
                  <a:latin typeface="Cambria" panose="02040503050406030204" pitchFamily="18" charset="0"/>
                </a:rPr>
                <a:t>DRAM Bank</a:t>
              </a:r>
            </a:p>
          </p:txBody>
        </p:sp>
        <p:sp>
          <p:nvSpPr>
            <p:cNvPr id="25" name="Rectangle 7">
              <a:extLst>
                <a:ext uri="{FF2B5EF4-FFF2-40B4-BE49-F238E27FC236}">
                  <a16:creationId xmlns:a16="http://schemas.microsoft.com/office/drawing/2014/main" id="{70855DE8-AE8C-F149-600E-82B3151248ED}"/>
                </a:ext>
              </a:extLst>
            </p:cNvPr>
            <p:cNvSpPr/>
            <p:nvPr/>
          </p:nvSpPr>
          <p:spPr>
            <a:xfrm>
              <a:off x="2619210" y="3925829"/>
              <a:ext cx="3385865" cy="40796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6" name="Rectangle 7">
              <a:extLst>
                <a:ext uri="{FF2B5EF4-FFF2-40B4-BE49-F238E27FC236}">
                  <a16:creationId xmlns:a16="http://schemas.microsoft.com/office/drawing/2014/main" id="{4ED85E7B-5B54-C531-045D-ED681A636419}"/>
                </a:ext>
              </a:extLst>
            </p:cNvPr>
            <p:cNvSpPr/>
            <p:nvPr/>
          </p:nvSpPr>
          <p:spPr>
            <a:xfrm>
              <a:off x="2627769" y="4810367"/>
              <a:ext cx="3385865" cy="40796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schemeClr val="tx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7" name="Rectangle 7">
              <a:extLst>
                <a:ext uri="{FF2B5EF4-FFF2-40B4-BE49-F238E27FC236}">
                  <a16:creationId xmlns:a16="http://schemas.microsoft.com/office/drawing/2014/main" id="{9412C871-221B-1BA3-B44F-DB26B2CCE241}"/>
                </a:ext>
              </a:extLst>
            </p:cNvPr>
            <p:cNvSpPr/>
            <p:nvPr/>
          </p:nvSpPr>
          <p:spPr>
            <a:xfrm rot="5400000">
              <a:off x="4263081" y="4375489"/>
              <a:ext cx="347034" cy="407963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>
                  <a:solidFill>
                    <a:schemeClr val="tx1"/>
                  </a:solidFill>
                  <a:latin typeface="Cambria" panose="02040503050406030204" pitchFamily="18" charset="0"/>
                </a:rPr>
                <a:t>…</a:t>
              </a:r>
            </a:p>
          </p:txBody>
        </p:sp>
      </p:grpSp>
      <p:grpSp>
        <p:nvGrpSpPr>
          <p:cNvPr id="30" name="Group 26">
            <a:extLst>
              <a:ext uri="{FF2B5EF4-FFF2-40B4-BE49-F238E27FC236}">
                <a16:creationId xmlns:a16="http://schemas.microsoft.com/office/drawing/2014/main" id="{357E6A4B-001D-7B86-EE98-2F5F0F38726E}"/>
              </a:ext>
            </a:extLst>
          </p:cNvPr>
          <p:cNvGrpSpPr/>
          <p:nvPr/>
        </p:nvGrpSpPr>
        <p:grpSpPr>
          <a:xfrm>
            <a:off x="1424679" y="3926627"/>
            <a:ext cx="1749378" cy="461665"/>
            <a:chOff x="867210" y="3646598"/>
            <a:chExt cx="1749378" cy="461665"/>
          </a:xfrm>
        </p:grpSpPr>
        <p:cxnSp>
          <p:nvCxnSpPr>
            <p:cNvPr id="31" name="Straight Arrow Connector 10">
              <a:extLst>
                <a:ext uri="{FF2B5EF4-FFF2-40B4-BE49-F238E27FC236}">
                  <a16:creationId xmlns:a16="http://schemas.microsoft.com/office/drawing/2014/main" id="{FBE88542-364E-293C-E227-4655E7B374E8}"/>
                </a:ext>
              </a:extLst>
            </p:cNvPr>
            <p:cNvCxnSpPr>
              <a:cxnSpLocks/>
            </p:cNvCxnSpPr>
            <p:nvPr/>
          </p:nvCxnSpPr>
          <p:spPr>
            <a:xfrm>
              <a:off x="1629651" y="3882888"/>
              <a:ext cx="986937" cy="1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23">
              <a:extLst>
                <a:ext uri="{FF2B5EF4-FFF2-40B4-BE49-F238E27FC236}">
                  <a16:creationId xmlns:a16="http://schemas.microsoft.com/office/drawing/2014/main" id="{A5DF67A8-FDC7-33DF-0FFC-FECB5CA3F44C}"/>
                </a:ext>
              </a:extLst>
            </p:cNvPr>
            <p:cNvSpPr txBox="1"/>
            <p:nvPr/>
          </p:nvSpPr>
          <p:spPr>
            <a:xfrm>
              <a:off x="867210" y="3646598"/>
              <a:ext cx="7279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C00000"/>
                  </a:solidFill>
                  <a:latin typeface="Cambria" panose="02040503050406030204" pitchFamily="18" charset="0"/>
                </a:rPr>
                <a:t>ACT</a:t>
              </a:r>
            </a:p>
          </p:txBody>
        </p:sp>
      </p:grpSp>
      <p:grpSp>
        <p:nvGrpSpPr>
          <p:cNvPr id="33" name="Group 26">
            <a:extLst>
              <a:ext uri="{FF2B5EF4-FFF2-40B4-BE49-F238E27FC236}">
                <a16:creationId xmlns:a16="http://schemas.microsoft.com/office/drawing/2014/main" id="{CA9FF5AF-2E3A-A9A5-5E86-7A1C67F1BF25}"/>
              </a:ext>
            </a:extLst>
          </p:cNvPr>
          <p:cNvGrpSpPr/>
          <p:nvPr/>
        </p:nvGrpSpPr>
        <p:grpSpPr>
          <a:xfrm>
            <a:off x="1418924" y="5451523"/>
            <a:ext cx="1749378" cy="461665"/>
            <a:chOff x="867210" y="3906478"/>
            <a:chExt cx="1749378" cy="461665"/>
          </a:xfrm>
        </p:grpSpPr>
        <p:cxnSp>
          <p:nvCxnSpPr>
            <p:cNvPr id="34" name="Straight Arrow Connector 10">
              <a:extLst>
                <a:ext uri="{FF2B5EF4-FFF2-40B4-BE49-F238E27FC236}">
                  <a16:creationId xmlns:a16="http://schemas.microsoft.com/office/drawing/2014/main" id="{FDC438CB-9D33-1F67-22A5-CC94BC72BB41}"/>
                </a:ext>
              </a:extLst>
            </p:cNvPr>
            <p:cNvCxnSpPr>
              <a:cxnSpLocks/>
            </p:cNvCxnSpPr>
            <p:nvPr/>
          </p:nvCxnSpPr>
          <p:spPr>
            <a:xfrm>
              <a:off x="1629651" y="4142768"/>
              <a:ext cx="986937" cy="1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23">
              <a:extLst>
                <a:ext uri="{FF2B5EF4-FFF2-40B4-BE49-F238E27FC236}">
                  <a16:creationId xmlns:a16="http://schemas.microsoft.com/office/drawing/2014/main" id="{421DCEEA-DBE0-71F0-44C5-3D5D4F34A700}"/>
                </a:ext>
              </a:extLst>
            </p:cNvPr>
            <p:cNvSpPr txBox="1"/>
            <p:nvPr/>
          </p:nvSpPr>
          <p:spPr>
            <a:xfrm>
              <a:off x="867210" y="3906478"/>
              <a:ext cx="7279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C00000"/>
                  </a:solidFill>
                  <a:latin typeface="Cambria" panose="02040503050406030204" pitchFamily="18" charset="0"/>
                </a:rPr>
                <a:t>ACT</a:t>
              </a:r>
            </a:p>
          </p:txBody>
        </p:sp>
      </p:grpSp>
      <p:sp>
        <p:nvSpPr>
          <p:cNvPr id="111" name="Metin kutusu 16">
            <a:extLst>
              <a:ext uri="{FF2B5EF4-FFF2-40B4-BE49-F238E27FC236}">
                <a16:creationId xmlns:a16="http://schemas.microsoft.com/office/drawing/2014/main" id="{5FE17037-4039-0DBD-B512-087FC0C893D0}"/>
              </a:ext>
            </a:extLst>
          </p:cNvPr>
          <p:cNvSpPr txBox="1"/>
          <p:nvPr/>
        </p:nvSpPr>
        <p:spPr>
          <a:xfrm>
            <a:off x="2684440" y="2453379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</a:rPr>
              <a:t>tRAS</a:t>
            </a:r>
            <a:endParaRPr lang="en-US" sz="2400" b="1" dirty="0">
              <a:latin typeface="Cambria" panose="02040503050406030204" pitchFamily="18" charset="0"/>
            </a:endParaRPr>
          </a:p>
        </p:txBody>
      </p:sp>
      <p:sp>
        <p:nvSpPr>
          <p:cNvPr id="112" name="Metin kutusu 16">
            <a:extLst>
              <a:ext uri="{FF2B5EF4-FFF2-40B4-BE49-F238E27FC236}">
                <a16:creationId xmlns:a16="http://schemas.microsoft.com/office/drawing/2014/main" id="{88452C2D-E696-32D6-F2D8-A968715C7859}"/>
              </a:ext>
            </a:extLst>
          </p:cNvPr>
          <p:cNvSpPr txBox="1"/>
          <p:nvPr/>
        </p:nvSpPr>
        <p:spPr>
          <a:xfrm>
            <a:off x="5290579" y="2453379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</a:rPr>
              <a:t>tRP</a:t>
            </a:r>
            <a:endParaRPr lang="en-US" sz="2400" b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248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3" grpId="0"/>
      <p:bldP spid="14" grpId="0"/>
      <p:bldP spid="15" grpId="0"/>
      <p:bldP spid="111" grpId="0"/>
      <p:bldP spid="111" grpId="1"/>
      <p:bldP spid="112" grpId="0"/>
      <p:bldP spid="11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8E1DD-C2A1-F17D-753B-B0ECE939D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Our Goal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A170D-73F7-FE0C-65B4-698F18BAE0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8E87D53-A49F-4456-C6F0-C825A1477700}"/>
              </a:ext>
            </a:extLst>
          </p:cNvPr>
          <p:cNvSpPr txBox="1">
            <a:spLocks/>
          </p:cNvSpPr>
          <p:nvPr/>
        </p:nvSpPr>
        <p:spPr>
          <a:xfrm>
            <a:off x="250825" y="1655938"/>
            <a:ext cx="8622242" cy="1471301"/>
          </a:xfrm>
          <a:prstGeom prst="roundRect">
            <a:avLst>
              <a:gd name="adj" fmla="val 7998"/>
            </a:avLst>
          </a:prstGeom>
          <a:solidFill>
            <a:srgbClr val="E9E2EE"/>
          </a:solidFill>
          <a:ln w="38100">
            <a:solidFill>
              <a:srgbClr val="604878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900" b="1" dirty="0">
                <a:solidFill>
                  <a:srgbClr val="604878"/>
                </a:solidFill>
              </a:rPr>
              <a:t>Experimentally understand</a:t>
            </a:r>
            <a:r>
              <a:rPr lang="en-US" sz="2900" dirty="0">
                <a:solidFill>
                  <a:srgbClr val="7A62E7"/>
                </a:solidFill>
              </a:rPr>
              <a:t> </a:t>
            </a:r>
            <a:r>
              <a:rPr lang="en-US" sz="2900" dirty="0"/>
              <a:t>the capability of</a:t>
            </a:r>
            <a:r>
              <a:rPr lang="en-US" sz="2900" dirty="0">
                <a:solidFill>
                  <a:srgbClr val="7A62E7"/>
                </a:solidFill>
              </a:rPr>
              <a:t> </a:t>
            </a:r>
            <a:r>
              <a:rPr lang="en-US" sz="2900" b="1" dirty="0">
                <a:solidFill>
                  <a:srgbClr val="604878"/>
                </a:solidFill>
              </a:rPr>
              <a:t>SiMRA</a:t>
            </a:r>
            <a:r>
              <a:rPr lang="en-US" sz="2900" b="1" dirty="0">
                <a:solidFill>
                  <a:srgbClr val="7A62E7"/>
                </a:solidFill>
              </a:rPr>
              <a:t> </a:t>
            </a:r>
            <a:r>
              <a:rPr lang="en-US" sz="2900" dirty="0"/>
              <a:t>to generate</a:t>
            </a:r>
            <a:r>
              <a:rPr lang="en-US" sz="2900" dirty="0">
                <a:solidFill>
                  <a:srgbClr val="7A62E7"/>
                </a:solidFill>
              </a:rPr>
              <a:t> </a:t>
            </a:r>
            <a:r>
              <a:rPr lang="en-US" sz="2900" b="1" dirty="0">
                <a:solidFill>
                  <a:srgbClr val="604878"/>
                </a:solidFill>
              </a:rPr>
              <a:t>PUF responses</a:t>
            </a:r>
            <a:r>
              <a:rPr lang="en-US" sz="2900" b="1" dirty="0">
                <a:solidFill>
                  <a:srgbClr val="7A62E7"/>
                </a:solidFill>
              </a:rPr>
              <a:t> </a:t>
            </a:r>
            <a:br>
              <a:rPr lang="en-US" sz="2900" b="1" dirty="0">
                <a:solidFill>
                  <a:srgbClr val="7A62E7"/>
                </a:solidFill>
              </a:rPr>
            </a:br>
            <a:r>
              <a:rPr lang="en-US" sz="2900" dirty="0"/>
              <a:t>in</a:t>
            </a:r>
            <a:r>
              <a:rPr lang="en-US" sz="2900" dirty="0">
                <a:solidFill>
                  <a:srgbClr val="7A62E7"/>
                </a:solidFill>
              </a:rPr>
              <a:t> </a:t>
            </a:r>
            <a:r>
              <a:rPr lang="en-US" sz="2900" b="1" dirty="0">
                <a:solidFill>
                  <a:srgbClr val="604878"/>
                </a:solidFill>
              </a:rPr>
              <a:t>real DRAM chips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7358087-499B-7469-0FEB-711983EE944F}"/>
              </a:ext>
            </a:extLst>
          </p:cNvPr>
          <p:cNvSpPr txBox="1">
            <a:spLocks/>
          </p:cNvSpPr>
          <p:nvPr/>
        </p:nvSpPr>
        <p:spPr>
          <a:xfrm>
            <a:off x="250824" y="3992908"/>
            <a:ext cx="8622243" cy="1497139"/>
          </a:xfrm>
          <a:prstGeom prst="roundRect">
            <a:avLst>
              <a:gd name="adj" fmla="val 7998"/>
            </a:avLst>
          </a:prstGeom>
          <a:solidFill>
            <a:srgbClr val="E9E2EE"/>
          </a:solidFill>
          <a:ln w="38100">
            <a:solidFill>
              <a:srgbClr val="604878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900" b="1" dirty="0">
                <a:solidFill>
                  <a:srgbClr val="604878"/>
                </a:solidFill>
              </a:rPr>
              <a:t>Experimentally characterize</a:t>
            </a:r>
            <a:r>
              <a:rPr lang="en-US" sz="2900" dirty="0">
                <a:solidFill>
                  <a:srgbClr val="7A62E7"/>
                </a:solidFill>
              </a:rPr>
              <a:t> </a:t>
            </a:r>
            <a:r>
              <a:rPr lang="en-US" sz="2900" dirty="0"/>
              <a:t>this capability </a:t>
            </a:r>
            <a:br>
              <a:rPr lang="en-US" sz="2900" dirty="0"/>
            </a:br>
            <a:r>
              <a:rPr lang="en-US" sz="2900" dirty="0"/>
              <a:t>under</a:t>
            </a:r>
            <a:r>
              <a:rPr lang="en-US" sz="2900" dirty="0">
                <a:solidFill>
                  <a:srgbClr val="7A62E7"/>
                </a:solidFill>
              </a:rPr>
              <a:t> </a:t>
            </a:r>
            <a:r>
              <a:rPr lang="en-US" sz="2900" dirty="0"/>
              <a:t>different</a:t>
            </a:r>
            <a:r>
              <a:rPr lang="en-US" sz="2900" dirty="0">
                <a:solidFill>
                  <a:srgbClr val="7A62E7"/>
                </a:solidFill>
              </a:rPr>
              <a:t> </a:t>
            </a:r>
            <a:r>
              <a:rPr lang="en-US" sz="2900" b="1" dirty="0">
                <a:solidFill>
                  <a:srgbClr val="604878"/>
                </a:solidFill>
              </a:rPr>
              <a:t>designs &amp; operating conditions</a:t>
            </a:r>
          </a:p>
        </p:txBody>
      </p:sp>
    </p:spTree>
    <p:extLst>
      <p:ext uri="{BB962C8B-B14F-4D97-AF65-F5344CB8AC3E}">
        <p14:creationId xmlns:p14="http://schemas.microsoft.com/office/powerpoint/2010/main" val="3269700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6465D-65AD-62AD-4BC7-21B468650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ACFAB-912E-CB4D-94A5-DEA464E40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Outline</a:t>
            </a:r>
            <a:endParaRPr lang="en-CH" sz="4000" b="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7D9030-B833-B1E9-A6A1-AAF2CD956A8A}"/>
              </a:ext>
            </a:extLst>
          </p:cNvPr>
          <p:cNvSpPr/>
          <p:nvPr/>
        </p:nvSpPr>
        <p:spPr>
          <a:xfrm>
            <a:off x="-2" y="1039011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Motivation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D19BA2-6E47-273D-28E6-C3A1271D1000}"/>
              </a:ext>
            </a:extLst>
          </p:cNvPr>
          <p:cNvSpPr/>
          <p:nvPr/>
        </p:nvSpPr>
        <p:spPr>
          <a:xfrm>
            <a:off x="-2" y="4736623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Real DRAM Chip Results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37CAFDA-5020-5204-0FA1-815DC0CE377A}"/>
              </a:ext>
            </a:extLst>
          </p:cNvPr>
          <p:cNvSpPr/>
          <p:nvPr/>
        </p:nvSpPr>
        <p:spPr>
          <a:xfrm>
            <a:off x="-2" y="5661025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kumimoji="0" lang="en-US" sz="3200" b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06AE37-3F47-E377-49DA-EA00B4538304}"/>
              </a:ext>
            </a:extLst>
          </p:cNvPr>
          <p:cNvSpPr/>
          <p:nvPr/>
        </p:nvSpPr>
        <p:spPr>
          <a:xfrm>
            <a:off x="0" y="2887817"/>
            <a:ext cx="9144000" cy="731520"/>
          </a:xfrm>
          <a:prstGeom prst="rect">
            <a:avLst/>
          </a:prstGeom>
          <a:solidFill>
            <a:srgbClr val="6048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dirty="0">
                <a:solidFill>
                  <a:prstClr val="white"/>
                </a:solidFill>
                <a:latin typeface="Cambria" panose="0204050305040603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SiMRA-PUF</a:t>
            </a:r>
            <a:endParaRPr lang="en-US" sz="3200" b="1" dirty="0">
              <a:solidFill>
                <a:prstClr val="white"/>
              </a:solidFill>
              <a:latin typeface="Cambria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DAD84B-2518-D20D-17CB-C888F3C456DD}"/>
              </a:ext>
            </a:extLst>
          </p:cNvPr>
          <p:cNvSpPr/>
          <p:nvPr/>
        </p:nvSpPr>
        <p:spPr>
          <a:xfrm>
            <a:off x="-2" y="3812220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dirty="0">
                <a:solidFill>
                  <a:prstClr val="white"/>
                </a:solidFill>
                <a:latin typeface="Cambria" panose="02040503050406030204" pitchFamily="18" charset="0"/>
              </a:rPr>
              <a:t>Testing Methodology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E44007-BE02-5487-F304-06D805445C44}"/>
              </a:ext>
            </a:extLst>
          </p:cNvPr>
          <p:cNvSpPr/>
          <p:nvPr/>
        </p:nvSpPr>
        <p:spPr>
          <a:xfrm>
            <a:off x="-2" y="1963414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Cambria" panose="02040503050406030204" pitchFamily="18" charset="0"/>
              </a:rPr>
              <a:t>DRAM Organization &amp; Operation</a:t>
            </a:r>
            <a:endParaRPr kumimoji="0" lang="en-US" sz="3200" b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4880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94795-DA56-54AB-9D16-0D1CA1519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Key Idea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3B673-33B7-08F1-19E2-98053468CC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200A328-D169-8446-EAA4-ACAACA7B0ECF}"/>
              </a:ext>
            </a:extLst>
          </p:cNvPr>
          <p:cNvSpPr txBox="1">
            <a:spLocks/>
          </p:cNvSpPr>
          <p:nvPr/>
        </p:nvSpPr>
        <p:spPr>
          <a:xfrm>
            <a:off x="260879" y="2572121"/>
            <a:ext cx="8622242" cy="1713759"/>
          </a:xfrm>
          <a:prstGeom prst="roundRect">
            <a:avLst>
              <a:gd name="adj" fmla="val 7998"/>
            </a:avLst>
          </a:prstGeom>
          <a:solidFill>
            <a:srgbClr val="E9E2EE"/>
          </a:solidFill>
          <a:ln w="38100">
            <a:solidFill>
              <a:srgbClr val="604878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dirty="0"/>
              <a:t>Exploit </a:t>
            </a:r>
            <a:r>
              <a:rPr lang="en-US" b="1" dirty="0">
                <a:solidFill>
                  <a:srgbClr val="604878"/>
                </a:solidFill>
              </a:rPr>
              <a:t>simultaneous row activation</a:t>
            </a:r>
            <a:br>
              <a:rPr lang="en-US" b="1" dirty="0">
                <a:solidFill>
                  <a:srgbClr val="604878"/>
                </a:solidFill>
              </a:rPr>
            </a:br>
            <a:r>
              <a:rPr lang="en-US" dirty="0"/>
              <a:t>to generate </a:t>
            </a:r>
            <a:r>
              <a:rPr lang="en-US" b="1" dirty="0">
                <a:solidFill>
                  <a:srgbClr val="604878"/>
                </a:solidFill>
              </a:rPr>
              <a:t>device-specific signatures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83643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9" name="Straight Connector 498">
            <a:extLst>
              <a:ext uri="{FF2B5EF4-FFF2-40B4-BE49-F238E27FC236}">
                <a16:creationId xmlns:a16="http://schemas.microsoft.com/office/drawing/2014/main" id="{03581000-6E2D-71BB-F012-1F100CB98746}"/>
              </a:ext>
            </a:extLst>
          </p:cNvPr>
          <p:cNvCxnSpPr>
            <a:cxnSpLocks/>
          </p:cNvCxnSpPr>
          <p:nvPr/>
        </p:nvCxnSpPr>
        <p:spPr>
          <a:xfrm>
            <a:off x="3168872" y="5546380"/>
            <a:ext cx="0" cy="31071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0" name="Straight Connector 499">
            <a:extLst>
              <a:ext uri="{FF2B5EF4-FFF2-40B4-BE49-F238E27FC236}">
                <a16:creationId xmlns:a16="http://schemas.microsoft.com/office/drawing/2014/main" id="{7C441475-4F6E-EAB4-D959-E56854328AF2}"/>
              </a:ext>
            </a:extLst>
          </p:cNvPr>
          <p:cNvCxnSpPr>
            <a:cxnSpLocks/>
          </p:cNvCxnSpPr>
          <p:nvPr/>
        </p:nvCxnSpPr>
        <p:spPr>
          <a:xfrm>
            <a:off x="4500510" y="5536292"/>
            <a:ext cx="0" cy="31071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1" name="Straight Connector 500">
            <a:extLst>
              <a:ext uri="{FF2B5EF4-FFF2-40B4-BE49-F238E27FC236}">
                <a16:creationId xmlns:a16="http://schemas.microsoft.com/office/drawing/2014/main" id="{C91D4DAD-2A7E-0988-DD54-3FE34E8C2967}"/>
              </a:ext>
            </a:extLst>
          </p:cNvPr>
          <p:cNvCxnSpPr>
            <a:cxnSpLocks/>
          </p:cNvCxnSpPr>
          <p:nvPr/>
        </p:nvCxnSpPr>
        <p:spPr>
          <a:xfrm>
            <a:off x="5771619" y="5546381"/>
            <a:ext cx="0" cy="31071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2" name="Straight Connector 501">
            <a:extLst>
              <a:ext uri="{FF2B5EF4-FFF2-40B4-BE49-F238E27FC236}">
                <a16:creationId xmlns:a16="http://schemas.microsoft.com/office/drawing/2014/main" id="{BE4EA486-AB17-CAD6-77DD-54F03162BEF0}"/>
              </a:ext>
            </a:extLst>
          </p:cNvPr>
          <p:cNvCxnSpPr>
            <a:cxnSpLocks/>
          </p:cNvCxnSpPr>
          <p:nvPr/>
        </p:nvCxnSpPr>
        <p:spPr>
          <a:xfrm>
            <a:off x="7274755" y="5546381"/>
            <a:ext cx="0" cy="31071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3" name="Straight Connector 422">
            <a:extLst>
              <a:ext uri="{FF2B5EF4-FFF2-40B4-BE49-F238E27FC236}">
                <a16:creationId xmlns:a16="http://schemas.microsoft.com/office/drawing/2014/main" id="{34E45F11-B224-F9BF-1974-9FB9CEBD8E5A}"/>
              </a:ext>
            </a:extLst>
          </p:cNvPr>
          <p:cNvCxnSpPr>
            <a:cxnSpLocks/>
          </p:cNvCxnSpPr>
          <p:nvPr/>
        </p:nvCxnSpPr>
        <p:spPr>
          <a:xfrm flipV="1">
            <a:off x="5916780" y="5447739"/>
            <a:ext cx="853903" cy="1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4" name="Straight Connector 423">
            <a:extLst>
              <a:ext uri="{FF2B5EF4-FFF2-40B4-BE49-F238E27FC236}">
                <a16:creationId xmlns:a16="http://schemas.microsoft.com/office/drawing/2014/main" id="{1295DC39-0049-100E-173A-7875311856CD}"/>
              </a:ext>
            </a:extLst>
          </p:cNvPr>
          <p:cNvCxnSpPr>
            <a:cxnSpLocks/>
          </p:cNvCxnSpPr>
          <p:nvPr/>
        </p:nvCxnSpPr>
        <p:spPr>
          <a:xfrm>
            <a:off x="2103516" y="5447740"/>
            <a:ext cx="340986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5" name="Straight Connector 424">
            <a:extLst>
              <a:ext uri="{FF2B5EF4-FFF2-40B4-BE49-F238E27FC236}">
                <a16:creationId xmlns:a16="http://schemas.microsoft.com/office/drawing/2014/main" id="{E42793F7-E2E9-B314-C885-E52C5165F150}"/>
              </a:ext>
            </a:extLst>
          </p:cNvPr>
          <p:cNvCxnSpPr>
            <a:cxnSpLocks/>
          </p:cNvCxnSpPr>
          <p:nvPr/>
        </p:nvCxnSpPr>
        <p:spPr>
          <a:xfrm>
            <a:off x="1857411" y="5566557"/>
            <a:ext cx="0" cy="310715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6" name="Straight Connector 425">
            <a:extLst>
              <a:ext uri="{FF2B5EF4-FFF2-40B4-BE49-F238E27FC236}">
                <a16:creationId xmlns:a16="http://schemas.microsoft.com/office/drawing/2014/main" id="{BB64CA6E-6CFF-8A35-3C3B-194DAC0D8549}"/>
              </a:ext>
            </a:extLst>
          </p:cNvPr>
          <p:cNvCxnSpPr>
            <a:cxnSpLocks/>
          </p:cNvCxnSpPr>
          <p:nvPr/>
        </p:nvCxnSpPr>
        <p:spPr>
          <a:xfrm>
            <a:off x="1324016" y="2574803"/>
            <a:ext cx="0" cy="3047919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7" name="Straight Connector 426">
            <a:extLst>
              <a:ext uri="{FF2B5EF4-FFF2-40B4-BE49-F238E27FC236}">
                <a16:creationId xmlns:a16="http://schemas.microsoft.com/office/drawing/2014/main" id="{0F4044E8-46E9-69B0-5E24-12DA805A121B}"/>
              </a:ext>
            </a:extLst>
          </p:cNvPr>
          <p:cNvCxnSpPr>
            <a:cxnSpLocks/>
          </p:cNvCxnSpPr>
          <p:nvPr/>
        </p:nvCxnSpPr>
        <p:spPr>
          <a:xfrm>
            <a:off x="1180420" y="2811040"/>
            <a:ext cx="483050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8" name="Straight Connector 427">
            <a:extLst>
              <a:ext uri="{FF2B5EF4-FFF2-40B4-BE49-F238E27FC236}">
                <a16:creationId xmlns:a16="http://schemas.microsoft.com/office/drawing/2014/main" id="{B7A08048-ABC2-6ADB-A155-E7421605F832}"/>
              </a:ext>
            </a:extLst>
          </p:cNvPr>
          <p:cNvCxnSpPr>
            <a:cxnSpLocks/>
          </p:cNvCxnSpPr>
          <p:nvPr/>
        </p:nvCxnSpPr>
        <p:spPr>
          <a:xfrm>
            <a:off x="1180420" y="3431413"/>
            <a:ext cx="483050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9" name="Straight Connector 428">
            <a:extLst>
              <a:ext uri="{FF2B5EF4-FFF2-40B4-BE49-F238E27FC236}">
                <a16:creationId xmlns:a16="http://schemas.microsoft.com/office/drawing/2014/main" id="{B041336A-98A2-027C-BE32-9EB6AE213668}"/>
              </a:ext>
            </a:extLst>
          </p:cNvPr>
          <p:cNvCxnSpPr>
            <a:cxnSpLocks/>
          </p:cNvCxnSpPr>
          <p:nvPr/>
        </p:nvCxnSpPr>
        <p:spPr>
          <a:xfrm>
            <a:off x="1180420" y="4034329"/>
            <a:ext cx="483050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1" name="Oval 430">
            <a:extLst>
              <a:ext uri="{FF2B5EF4-FFF2-40B4-BE49-F238E27FC236}">
                <a16:creationId xmlns:a16="http://schemas.microsoft.com/office/drawing/2014/main" id="{43EB146B-B28A-1A81-D42C-2A20A2F28745}"/>
              </a:ext>
            </a:extLst>
          </p:cNvPr>
          <p:cNvSpPr/>
          <p:nvPr/>
        </p:nvSpPr>
        <p:spPr>
          <a:xfrm>
            <a:off x="1456672" y="2932621"/>
            <a:ext cx="305822" cy="305822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1147" dirty="0">
              <a:latin typeface="Cambria" panose="02040503050406030204" pitchFamily="18" charset="0"/>
            </a:endParaRPr>
          </a:p>
        </p:txBody>
      </p:sp>
      <p:sp>
        <p:nvSpPr>
          <p:cNvPr id="432" name="Oval 431">
            <a:extLst>
              <a:ext uri="{FF2B5EF4-FFF2-40B4-BE49-F238E27FC236}">
                <a16:creationId xmlns:a16="http://schemas.microsoft.com/office/drawing/2014/main" id="{41C437A5-7F81-9D32-0598-400DE11BFED5}"/>
              </a:ext>
            </a:extLst>
          </p:cNvPr>
          <p:cNvSpPr/>
          <p:nvPr/>
        </p:nvSpPr>
        <p:spPr>
          <a:xfrm>
            <a:off x="1453057" y="3544266"/>
            <a:ext cx="305822" cy="30582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1147" dirty="0">
              <a:latin typeface="Cambria" panose="02040503050406030204" pitchFamily="18" charset="0"/>
            </a:endParaRPr>
          </a:p>
        </p:txBody>
      </p:sp>
      <p:sp>
        <p:nvSpPr>
          <p:cNvPr id="433" name="Oval 432">
            <a:extLst>
              <a:ext uri="{FF2B5EF4-FFF2-40B4-BE49-F238E27FC236}">
                <a16:creationId xmlns:a16="http://schemas.microsoft.com/office/drawing/2014/main" id="{C9CDEA17-216B-FDC9-D6E4-AAA11B1B79D3}"/>
              </a:ext>
            </a:extLst>
          </p:cNvPr>
          <p:cNvSpPr/>
          <p:nvPr/>
        </p:nvSpPr>
        <p:spPr>
          <a:xfrm>
            <a:off x="1450426" y="4155910"/>
            <a:ext cx="305822" cy="305822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1147" dirty="0">
              <a:latin typeface="Cambria" panose="02040503050406030204" pitchFamily="18" charset="0"/>
            </a:endParaRPr>
          </a:p>
        </p:txBody>
      </p:sp>
      <p:sp>
        <p:nvSpPr>
          <p:cNvPr id="434" name="Oval 433">
            <a:extLst>
              <a:ext uri="{FF2B5EF4-FFF2-40B4-BE49-F238E27FC236}">
                <a16:creationId xmlns:a16="http://schemas.microsoft.com/office/drawing/2014/main" id="{840392F0-CECA-D4FB-2739-7FEDD9C9614E}"/>
              </a:ext>
            </a:extLst>
          </p:cNvPr>
          <p:cNvSpPr/>
          <p:nvPr/>
        </p:nvSpPr>
        <p:spPr>
          <a:xfrm>
            <a:off x="1446121" y="4768108"/>
            <a:ext cx="305822" cy="30582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1147" dirty="0">
              <a:latin typeface="Cambria" panose="02040503050406030204" pitchFamily="18" charset="0"/>
            </a:endParaRPr>
          </a:p>
        </p:txBody>
      </p:sp>
      <p:sp>
        <p:nvSpPr>
          <p:cNvPr id="435" name="Rounded Rectangle 434">
            <a:extLst>
              <a:ext uri="{FF2B5EF4-FFF2-40B4-BE49-F238E27FC236}">
                <a16:creationId xmlns:a16="http://schemas.microsoft.com/office/drawing/2014/main" id="{34F00D88-5106-04D4-596A-747E7538023F}"/>
              </a:ext>
            </a:extLst>
          </p:cNvPr>
          <p:cNvSpPr/>
          <p:nvPr/>
        </p:nvSpPr>
        <p:spPr>
          <a:xfrm>
            <a:off x="1010376" y="5242720"/>
            <a:ext cx="1093139" cy="491788"/>
          </a:xfrm>
          <a:prstGeom prst="round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000" b="1" dirty="0">
                <a:latin typeface="Cambria" panose="02040503050406030204" pitchFamily="18" charset="0"/>
                <a:cs typeface="Calibri" panose="020F0502020204030204" pitchFamily="34" charset="0"/>
              </a:rPr>
              <a:t>SA</a:t>
            </a:r>
          </a:p>
        </p:txBody>
      </p:sp>
      <p:cxnSp>
        <p:nvCxnSpPr>
          <p:cNvPr id="437" name="Straight Connector 436">
            <a:extLst>
              <a:ext uri="{FF2B5EF4-FFF2-40B4-BE49-F238E27FC236}">
                <a16:creationId xmlns:a16="http://schemas.microsoft.com/office/drawing/2014/main" id="{BBC339E8-3F6F-F115-F5D8-963596C9A790}"/>
              </a:ext>
            </a:extLst>
          </p:cNvPr>
          <p:cNvCxnSpPr>
            <a:cxnSpLocks/>
            <a:stCxn id="431" idx="0"/>
          </p:cNvCxnSpPr>
          <p:nvPr/>
        </p:nvCxnSpPr>
        <p:spPr>
          <a:xfrm flipH="1" flipV="1">
            <a:off x="1605968" y="2811040"/>
            <a:ext cx="0" cy="121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8" name="Straight Connector 437">
            <a:extLst>
              <a:ext uri="{FF2B5EF4-FFF2-40B4-BE49-F238E27FC236}">
                <a16:creationId xmlns:a16="http://schemas.microsoft.com/office/drawing/2014/main" id="{F976938B-DC71-44FB-6800-2AB110BCE868}"/>
              </a:ext>
            </a:extLst>
          </p:cNvPr>
          <p:cNvCxnSpPr>
            <a:cxnSpLocks/>
          </p:cNvCxnSpPr>
          <p:nvPr/>
        </p:nvCxnSpPr>
        <p:spPr>
          <a:xfrm flipH="1" flipV="1">
            <a:off x="1599494" y="3425998"/>
            <a:ext cx="0" cy="121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9" name="Straight Connector 438">
            <a:extLst>
              <a:ext uri="{FF2B5EF4-FFF2-40B4-BE49-F238E27FC236}">
                <a16:creationId xmlns:a16="http://schemas.microsoft.com/office/drawing/2014/main" id="{EB04A949-AEF3-76D2-2A55-F1F5CB604503}"/>
              </a:ext>
            </a:extLst>
          </p:cNvPr>
          <p:cNvCxnSpPr>
            <a:cxnSpLocks/>
          </p:cNvCxnSpPr>
          <p:nvPr/>
        </p:nvCxnSpPr>
        <p:spPr>
          <a:xfrm flipH="1" flipV="1">
            <a:off x="1600193" y="4034329"/>
            <a:ext cx="0" cy="121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0" name="Straight Connector 439">
            <a:extLst>
              <a:ext uri="{FF2B5EF4-FFF2-40B4-BE49-F238E27FC236}">
                <a16:creationId xmlns:a16="http://schemas.microsoft.com/office/drawing/2014/main" id="{DF02566B-9D11-9A16-9E0B-99943AF20ED1}"/>
              </a:ext>
            </a:extLst>
          </p:cNvPr>
          <p:cNvCxnSpPr>
            <a:cxnSpLocks/>
          </p:cNvCxnSpPr>
          <p:nvPr/>
        </p:nvCxnSpPr>
        <p:spPr>
          <a:xfrm flipH="1" flipV="1">
            <a:off x="1600193" y="4646527"/>
            <a:ext cx="0" cy="121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1" name="TextBox 440">
            <a:extLst>
              <a:ext uri="{FF2B5EF4-FFF2-40B4-BE49-F238E27FC236}">
                <a16:creationId xmlns:a16="http://schemas.microsoft.com/office/drawing/2014/main" id="{D7459FBE-53E0-5A63-3A1C-FF44063159E0}"/>
              </a:ext>
            </a:extLst>
          </p:cNvPr>
          <p:cNvSpPr txBox="1"/>
          <p:nvPr/>
        </p:nvSpPr>
        <p:spPr>
          <a:xfrm>
            <a:off x="686439" y="4432464"/>
            <a:ext cx="542136" cy="458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79" dirty="0">
                <a:latin typeface="Cambria" panose="02040503050406030204" pitchFamily="18" charset="0"/>
              </a:rPr>
              <a:t>R0</a:t>
            </a:r>
            <a:endParaRPr lang="en-US" sz="1699" dirty="0">
              <a:latin typeface="Cambria" panose="02040503050406030204" pitchFamily="18" charset="0"/>
            </a:endParaRPr>
          </a:p>
        </p:txBody>
      </p:sp>
      <p:sp>
        <p:nvSpPr>
          <p:cNvPr id="442" name="TextBox 441">
            <a:extLst>
              <a:ext uri="{FF2B5EF4-FFF2-40B4-BE49-F238E27FC236}">
                <a16:creationId xmlns:a16="http://schemas.microsoft.com/office/drawing/2014/main" id="{FBB280D6-6B31-B8FE-DE44-2C11D139796C}"/>
              </a:ext>
            </a:extLst>
          </p:cNvPr>
          <p:cNvSpPr txBox="1"/>
          <p:nvPr/>
        </p:nvSpPr>
        <p:spPr>
          <a:xfrm>
            <a:off x="694323" y="3818547"/>
            <a:ext cx="542136" cy="458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79" dirty="0">
                <a:latin typeface="Cambria" panose="02040503050406030204" pitchFamily="18" charset="0"/>
              </a:rPr>
              <a:t>R1</a:t>
            </a:r>
            <a:endParaRPr lang="en-US" sz="1699" dirty="0">
              <a:latin typeface="Cambria" panose="02040503050406030204" pitchFamily="18" charset="0"/>
            </a:endParaRPr>
          </a:p>
        </p:txBody>
      </p:sp>
      <p:sp>
        <p:nvSpPr>
          <p:cNvPr id="443" name="TextBox 442">
            <a:extLst>
              <a:ext uri="{FF2B5EF4-FFF2-40B4-BE49-F238E27FC236}">
                <a16:creationId xmlns:a16="http://schemas.microsoft.com/office/drawing/2014/main" id="{01010B3D-8F52-95E2-2364-9FB59E55415F}"/>
              </a:ext>
            </a:extLst>
          </p:cNvPr>
          <p:cNvSpPr txBox="1"/>
          <p:nvPr/>
        </p:nvSpPr>
        <p:spPr>
          <a:xfrm>
            <a:off x="684695" y="3176138"/>
            <a:ext cx="542136" cy="458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79" dirty="0">
                <a:latin typeface="Cambria" panose="02040503050406030204" pitchFamily="18" charset="0"/>
              </a:rPr>
              <a:t>R2</a:t>
            </a:r>
            <a:endParaRPr lang="en-US" sz="1699" dirty="0">
              <a:latin typeface="Cambria" panose="02040503050406030204" pitchFamily="18" charset="0"/>
            </a:endParaRPr>
          </a:p>
        </p:txBody>
      </p:sp>
      <p:sp>
        <p:nvSpPr>
          <p:cNvPr id="444" name="TextBox 443">
            <a:extLst>
              <a:ext uri="{FF2B5EF4-FFF2-40B4-BE49-F238E27FC236}">
                <a16:creationId xmlns:a16="http://schemas.microsoft.com/office/drawing/2014/main" id="{33397BDF-3F78-D7B3-D53A-A9039C750D01}"/>
              </a:ext>
            </a:extLst>
          </p:cNvPr>
          <p:cNvSpPr txBox="1"/>
          <p:nvPr/>
        </p:nvSpPr>
        <p:spPr>
          <a:xfrm>
            <a:off x="693507" y="2599336"/>
            <a:ext cx="542136" cy="458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79" dirty="0">
                <a:latin typeface="Cambria" panose="02040503050406030204" pitchFamily="18" charset="0"/>
              </a:rPr>
              <a:t>R3</a:t>
            </a:r>
            <a:endParaRPr lang="en-US" sz="1699" dirty="0">
              <a:latin typeface="Cambria" panose="02040503050406030204" pitchFamily="18" charset="0"/>
            </a:endParaRPr>
          </a:p>
        </p:txBody>
      </p:sp>
      <p:cxnSp>
        <p:nvCxnSpPr>
          <p:cNvPr id="447" name="Straight Connector 446">
            <a:extLst>
              <a:ext uri="{FF2B5EF4-FFF2-40B4-BE49-F238E27FC236}">
                <a16:creationId xmlns:a16="http://schemas.microsoft.com/office/drawing/2014/main" id="{4E2F07C1-C1F4-9E4D-3093-C04B1AD24579}"/>
              </a:ext>
            </a:extLst>
          </p:cNvPr>
          <p:cNvCxnSpPr>
            <a:cxnSpLocks/>
          </p:cNvCxnSpPr>
          <p:nvPr/>
        </p:nvCxnSpPr>
        <p:spPr>
          <a:xfrm>
            <a:off x="2629965" y="2592285"/>
            <a:ext cx="0" cy="3030437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8" name="Oval 447">
            <a:extLst>
              <a:ext uri="{FF2B5EF4-FFF2-40B4-BE49-F238E27FC236}">
                <a16:creationId xmlns:a16="http://schemas.microsoft.com/office/drawing/2014/main" id="{D412E17B-BABA-5946-CF6F-F03A1348006A}"/>
              </a:ext>
            </a:extLst>
          </p:cNvPr>
          <p:cNvSpPr/>
          <p:nvPr/>
        </p:nvSpPr>
        <p:spPr>
          <a:xfrm>
            <a:off x="2762620" y="2950103"/>
            <a:ext cx="305822" cy="305822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1147" dirty="0">
              <a:latin typeface="Cambria" panose="02040503050406030204" pitchFamily="18" charset="0"/>
            </a:endParaRPr>
          </a:p>
        </p:txBody>
      </p:sp>
      <p:sp>
        <p:nvSpPr>
          <p:cNvPr id="449" name="Oval 448">
            <a:extLst>
              <a:ext uri="{FF2B5EF4-FFF2-40B4-BE49-F238E27FC236}">
                <a16:creationId xmlns:a16="http://schemas.microsoft.com/office/drawing/2014/main" id="{70653A3A-14B0-1D87-C515-D9734093AB34}"/>
              </a:ext>
            </a:extLst>
          </p:cNvPr>
          <p:cNvSpPr/>
          <p:nvPr/>
        </p:nvSpPr>
        <p:spPr>
          <a:xfrm>
            <a:off x="2759005" y="3561748"/>
            <a:ext cx="305822" cy="30582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1147" dirty="0">
              <a:latin typeface="Cambria" panose="02040503050406030204" pitchFamily="18" charset="0"/>
            </a:endParaRPr>
          </a:p>
        </p:txBody>
      </p:sp>
      <p:sp>
        <p:nvSpPr>
          <p:cNvPr id="450" name="Oval 449">
            <a:extLst>
              <a:ext uri="{FF2B5EF4-FFF2-40B4-BE49-F238E27FC236}">
                <a16:creationId xmlns:a16="http://schemas.microsoft.com/office/drawing/2014/main" id="{E05F644E-50B9-27D9-5CA0-0FA0181E448A}"/>
              </a:ext>
            </a:extLst>
          </p:cNvPr>
          <p:cNvSpPr/>
          <p:nvPr/>
        </p:nvSpPr>
        <p:spPr>
          <a:xfrm>
            <a:off x="2756375" y="4173392"/>
            <a:ext cx="305822" cy="305822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1147" dirty="0">
              <a:latin typeface="Cambria" panose="02040503050406030204" pitchFamily="18" charset="0"/>
            </a:endParaRPr>
          </a:p>
        </p:txBody>
      </p:sp>
      <p:sp>
        <p:nvSpPr>
          <p:cNvPr id="451" name="Oval 450">
            <a:extLst>
              <a:ext uri="{FF2B5EF4-FFF2-40B4-BE49-F238E27FC236}">
                <a16:creationId xmlns:a16="http://schemas.microsoft.com/office/drawing/2014/main" id="{DFF1E038-887E-D012-5E6F-6F3EFCCD99F3}"/>
              </a:ext>
            </a:extLst>
          </p:cNvPr>
          <p:cNvSpPr/>
          <p:nvPr/>
        </p:nvSpPr>
        <p:spPr>
          <a:xfrm>
            <a:off x="2752070" y="4785590"/>
            <a:ext cx="305822" cy="30582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1147" dirty="0">
              <a:latin typeface="Cambria" panose="02040503050406030204" pitchFamily="18" charset="0"/>
            </a:endParaRPr>
          </a:p>
        </p:txBody>
      </p:sp>
      <p:sp>
        <p:nvSpPr>
          <p:cNvPr id="452" name="Rounded Rectangle 451">
            <a:extLst>
              <a:ext uri="{FF2B5EF4-FFF2-40B4-BE49-F238E27FC236}">
                <a16:creationId xmlns:a16="http://schemas.microsoft.com/office/drawing/2014/main" id="{BF9033E4-952B-9D4D-A9C8-98782CF420FA}"/>
              </a:ext>
            </a:extLst>
          </p:cNvPr>
          <p:cNvSpPr/>
          <p:nvPr/>
        </p:nvSpPr>
        <p:spPr>
          <a:xfrm>
            <a:off x="2313129" y="5242720"/>
            <a:ext cx="1093139" cy="491788"/>
          </a:xfrm>
          <a:prstGeom prst="round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000" b="1" dirty="0">
                <a:latin typeface="Cambria" panose="02040503050406030204" pitchFamily="18" charset="0"/>
                <a:cs typeface="Calibri" panose="020F0502020204030204" pitchFamily="34" charset="0"/>
              </a:rPr>
              <a:t>SA</a:t>
            </a:r>
          </a:p>
        </p:txBody>
      </p:sp>
      <p:cxnSp>
        <p:nvCxnSpPr>
          <p:cNvPr id="453" name="Straight Connector 452">
            <a:extLst>
              <a:ext uri="{FF2B5EF4-FFF2-40B4-BE49-F238E27FC236}">
                <a16:creationId xmlns:a16="http://schemas.microsoft.com/office/drawing/2014/main" id="{2C8A32EC-444B-5EF5-8D10-A4C551532852}"/>
              </a:ext>
            </a:extLst>
          </p:cNvPr>
          <p:cNvCxnSpPr>
            <a:cxnSpLocks/>
            <a:stCxn id="448" idx="0"/>
          </p:cNvCxnSpPr>
          <p:nvPr/>
        </p:nvCxnSpPr>
        <p:spPr>
          <a:xfrm flipH="1" flipV="1">
            <a:off x="2911916" y="2828522"/>
            <a:ext cx="0" cy="121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4" name="Straight Connector 453">
            <a:extLst>
              <a:ext uri="{FF2B5EF4-FFF2-40B4-BE49-F238E27FC236}">
                <a16:creationId xmlns:a16="http://schemas.microsoft.com/office/drawing/2014/main" id="{E823AFFA-9D4F-86BF-72EE-EABCB02AC10D}"/>
              </a:ext>
            </a:extLst>
          </p:cNvPr>
          <p:cNvCxnSpPr>
            <a:cxnSpLocks/>
          </p:cNvCxnSpPr>
          <p:nvPr/>
        </p:nvCxnSpPr>
        <p:spPr>
          <a:xfrm flipH="1" flipV="1">
            <a:off x="2905443" y="3443479"/>
            <a:ext cx="0" cy="121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5" name="Straight Connector 454">
            <a:extLst>
              <a:ext uri="{FF2B5EF4-FFF2-40B4-BE49-F238E27FC236}">
                <a16:creationId xmlns:a16="http://schemas.microsoft.com/office/drawing/2014/main" id="{21101DB8-937E-2268-BA32-B465226D2741}"/>
              </a:ext>
            </a:extLst>
          </p:cNvPr>
          <p:cNvCxnSpPr>
            <a:cxnSpLocks/>
          </p:cNvCxnSpPr>
          <p:nvPr/>
        </p:nvCxnSpPr>
        <p:spPr>
          <a:xfrm flipH="1" flipV="1">
            <a:off x="2906140" y="4051811"/>
            <a:ext cx="0" cy="121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6" name="Straight Connector 455">
            <a:extLst>
              <a:ext uri="{FF2B5EF4-FFF2-40B4-BE49-F238E27FC236}">
                <a16:creationId xmlns:a16="http://schemas.microsoft.com/office/drawing/2014/main" id="{2D177785-4AE7-B43A-0353-74D7B55ABC9B}"/>
              </a:ext>
            </a:extLst>
          </p:cNvPr>
          <p:cNvCxnSpPr>
            <a:cxnSpLocks/>
          </p:cNvCxnSpPr>
          <p:nvPr/>
        </p:nvCxnSpPr>
        <p:spPr>
          <a:xfrm flipH="1" flipV="1">
            <a:off x="2906140" y="4664008"/>
            <a:ext cx="0" cy="121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8" name="Straight Connector 457">
            <a:extLst>
              <a:ext uri="{FF2B5EF4-FFF2-40B4-BE49-F238E27FC236}">
                <a16:creationId xmlns:a16="http://schemas.microsoft.com/office/drawing/2014/main" id="{6FE0FE10-6DF5-E1E7-9617-B2FACBEDA492}"/>
              </a:ext>
            </a:extLst>
          </p:cNvPr>
          <p:cNvCxnSpPr>
            <a:cxnSpLocks/>
          </p:cNvCxnSpPr>
          <p:nvPr/>
        </p:nvCxnSpPr>
        <p:spPr>
          <a:xfrm>
            <a:off x="3957305" y="2574803"/>
            <a:ext cx="0" cy="3088794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9" name="Oval 458">
            <a:extLst>
              <a:ext uri="{FF2B5EF4-FFF2-40B4-BE49-F238E27FC236}">
                <a16:creationId xmlns:a16="http://schemas.microsoft.com/office/drawing/2014/main" id="{4456871D-0DA2-7539-F72B-C802F7ECFD82}"/>
              </a:ext>
            </a:extLst>
          </p:cNvPr>
          <p:cNvSpPr/>
          <p:nvPr/>
        </p:nvSpPr>
        <p:spPr>
          <a:xfrm>
            <a:off x="4089960" y="2932621"/>
            <a:ext cx="305822" cy="305822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1147" dirty="0">
              <a:latin typeface="Cambria" panose="02040503050406030204" pitchFamily="18" charset="0"/>
            </a:endParaRPr>
          </a:p>
        </p:txBody>
      </p:sp>
      <p:sp>
        <p:nvSpPr>
          <p:cNvPr id="460" name="Oval 459">
            <a:extLst>
              <a:ext uri="{FF2B5EF4-FFF2-40B4-BE49-F238E27FC236}">
                <a16:creationId xmlns:a16="http://schemas.microsoft.com/office/drawing/2014/main" id="{0B084BAF-ABEE-CDDB-E08D-2C1745192242}"/>
              </a:ext>
            </a:extLst>
          </p:cNvPr>
          <p:cNvSpPr/>
          <p:nvPr/>
        </p:nvSpPr>
        <p:spPr>
          <a:xfrm>
            <a:off x="4086345" y="3544266"/>
            <a:ext cx="305822" cy="30582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1147" dirty="0">
              <a:latin typeface="Cambria" panose="02040503050406030204" pitchFamily="18" charset="0"/>
            </a:endParaRPr>
          </a:p>
        </p:txBody>
      </p:sp>
      <p:sp>
        <p:nvSpPr>
          <p:cNvPr id="461" name="Oval 460">
            <a:extLst>
              <a:ext uri="{FF2B5EF4-FFF2-40B4-BE49-F238E27FC236}">
                <a16:creationId xmlns:a16="http://schemas.microsoft.com/office/drawing/2014/main" id="{444575E2-F354-AD94-C3A2-4CCAFCCE3274}"/>
              </a:ext>
            </a:extLst>
          </p:cNvPr>
          <p:cNvSpPr/>
          <p:nvPr/>
        </p:nvSpPr>
        <p:spPr>
          <a:xfrm>
            <a:off x="4083715" y="4155910"/>
            <a:ext cx="305822" cy="305822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1147" dirty="0">
              <a:latin typeface="Cambria" panose="02040503050406030204" pitchFamily="18" charset="0"/>
            </a:endParaRPr>
          </a:p>
        </p:txBody>
      </p:sp>
      <p:sp>
        <p:nvSpPr>
          <p:cNvPr id="462" name="Oval 461">
            <a:extLst>
              <a:ext uri="{FF2B5EF4-FFF2-40B4-BE49-F238E27FC236}">
                <a16:creationId xmlns:a16="http://schemas.microsoft.com/office/drawing/2014/main" id="{A1B266F8-9953-2AF3-F401-4ADE501E48AA}"/>
              </a:ext>
            </a:extLst>
          </p:cNvPr>
          <p:cNvSpPr/>
          <p:nvPr/>
        </p:nvSpPr>
        <p:spPr>
          <a:xfrm>
            <a:off x="4079410" y="4768108"/>
            <a:ext cx="305822" cy="30582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1147" dirty="0">
              <a:latin typeface="Cambria" panose="02040503050406030204" pitchFamily="18" charset="0"/>
            </a:endParaRPr>
          </a:p>
        </p:txBody>
      </p:sp>
      <p:sp>
        <p:nvSpPr>
          <p:cNvPr id="463" name="Rounded Rectangle 462">
            <a:extLst>
              <a:ext uri="{FF2B5EF4-FFF2-40B4-BE49-F238E27FC236}">
                <a16:creationId xmlns:a16="http://schemas.microsoft.com/office/drawing/2014/main" id="{940A52D7-CB39-0BF1-FD29-1D6A7CD6C075}"/>
              </a:ext>
            </a:extLst>
          </p:cNvPr>
          <p:cNvSpPr/>
          <p:nvPr/>
        </p:nvSpPr>
        <p:spPr>
          <a:xfrm>
            <a:off x="3624589" y="5242720"/>
            <a:ext cx="1093139" cy="491788"/>
          </a:xfrm>
          <a:prstGeom prst="round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000" b="1" dirty="0">
                <a:latin typeface="Cambria" panose="02040503050406030204" pitchFamily="18" charset="0"/>
                <a:cs typeface="Calibri" panose="020F0502020204030204" pitchFamily="34" charset="0"/>
              </a:rPr>
              <a:t>SA</a:t>
            </a:r>
          </a:p>
        </p:txBody>
      </p:sp>
      <p:cxnSp>
        <p:nvCxnSpPr>
          <p:cNvPr id="464" name="Straight Connector 463">
            <a:extLst>
              <a:ext uri="{FF2B5EF4-FFF2-40B4-BE49-F238E27FC236}">
                <a16:creationId xmlns:a16="http://schemas.microsoft.com/office/drawing/2014/main" id="{141435C7-BA5F-F3D8-9A7C-9BCAA5207C0D}"/>
              </a:ext>
            </a:extLst>
          </p:cNvPr>
          <p:cNvCxnSpPr>
            <a:cxnSpLocks/>
            <a:stCxn id="459" idx="0"/>
          </p:cNvCxnSpPr>
          <p:nvPr/>
        </p:nvCxnSpPr>
        <p:spPr>
          <a:xfrm flipH="1" flipV="1">
            <a:off x="4239256" y="2811040"/>
            <a:ext cx="0" cy="121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5" name="Straight Connector 464">
            <a:extLst>
              <a:ext uri="{FF2B5EF4-FFF2-40B4-BE49-F238E27FC236}">
                <a16:creationId xmlns:a16="http://schemas.microsoft.com/office/drawing/2014/main" id="{14B136B2-BB43-767F-9704-99D441669277}"/>
              </a:ext>
            </a:extLst>
          </p:cNvPr>
          <p:cNvCxnSpPr>
            <a:cxnSpLocks/>
          </p:cNvCxnSpPr>
          <p:nvPr/>
        </p:nvCxnSpPr>
        <p:spPr>
          <a:xfrm flipH="1" flipV="1">
            <a:off x="4232783" y="3425998"/>
            <a:ext cx="0" cy="121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6" name="Straight Connector 465">
            <a:extLst>
              <a:ext uri="{FF2B5EF4-FFF2-40B4-BE49-F238E27FC236}">
                <a16:creationId xmlns:a16="http://schemas.microsoft.com/office/drawing/2014/main" id="{EB0BDDBD-115F-9BD1-6925-AE7388CC7108}"/>
              </a:ext>
            </a:extLst>
          </p:cNvPr>
          <p:cNvCxnSpPr>
            <a:cxnSpLocks/>
          </p:cNvCxnSpPr>
          <p:nvPr/>
        </p:nvCxnSpPr>
        <p:spPr>
          <a:xfrm flipH="1" flipV="1">
            <a:off x="4233480" y="4034329"/>
            <a:ext cx="0" cy="121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7" name="Straight Connector 466">
            <a:extLst>
              <a:ext uri="{FF2B5EF4-FFF2-40B4-BE49-F238E27FC236}">
                <a16:creationId xmlns:a16="http://schemas.microsoft.com/office/drawing/2014/main" id="{E50F6750-A034-B88B-81C2-96901B2CBEAD}"/>
              </a:ext>
            </a:extLst>
          </p:cNvPr>
          <p:cNvCxnSpPr>
            <a:cxnSpLocks/>
          </p:cNvCxnSpPr>
          <p:nvPr/>
        </p:nvCxnSpPr>
        <p:spPr>
          <a:xfrm flipH="1" flipV="1">
            <a:off x="4233480" y="4646527"/>
            <a:ext cx="0" cy="121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9" name="Straight Connector 468">
            <a:extLst>
              <a:ext uri="{FF2B5EF4-FFF2-40B4-BE49-F238E27FC236}">
                <a16:creationId xmlns:a16="http://schemas.microsoft.com/office/drawing/2014/main" id="{902A39DF-E939-7F52-5165-822C252B28A3}"/>
              </a:ext>
            </a:extLst>
          </p:cNvPr>
          <p:cNvCxnSpPr>
            <a:cxnSpLocks/>
          </p:cNvCxnSpPr>
          <p:nvPr/>
        </p:nvCxnSpPr>
        <p:spPr>
          <a:xfrm>
            <a:off x="5231428" y="2576350"/>
            <a:ext cx="0" cy="3087247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0" name="Oval 469">
            <a:extLst>
              <a:ext uri="{FF2B5EF4-FFF2-40B4-BE49-F238E27FC236}">
                <a16:creationId xmlns:a16="http://schemas.microsoft.com/office/drawing/2014/main" id="{73E493C7-6DA5-5BE9-1C6D-8A5ECD96EDD0}"/>
              </a:ext>
            </a:extLst>
          </p:cNvPr>
          <p:cNvSpPr/>
          <p:nvPr/>
        </p:nvSpPr>
        <p:spPr>
          <a:xfrm>
            <a:off x="5364084" y="2934169"/>
            <a:ext cx="305822" cy="305822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1147" dirty="0">
              <a:latin typeface="Cambria" panose="02040503050406030204" pitchFamily="18" charset="0"/>
            </a:endParaRPr>
          </a:p>
        </p:txBody>
      </p:sp>
      <p:sp>
        <p:nvSpPr>
          <p:cNvPr id="471" name="Oval 470">
            <a:extLst>
              <a:ext uri="{FF2B5EF4-FFF2-40B4-BE49-F238E27FC236}">
                <a16:creationId xmlns:a16="http://schemas.microsoft.com/office/drawing/2014/main" id="{C68ADFFB-D66F-6AB2-F715-8F60F3CBA517}"/>
              </a:ext>
            </a:extLst>
          </p:cNvPr>
          <p:cNvSpPr/>
          <p:nvPr/>
        </p:nvSpPr>
        <p:spPr>
          <a:xfrm>
            <a:off x="5360468" y="3545813"/>
            <a:ext cx="305822" cy="30582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1147" dirty="0">
              <a:latin typeface="Cambria" panose="02040503050406030204" pitchFamily="18" charset="0"/>
            </a:endParaRPr>
          </a:p>
        </p:txBody>
      </p:sp>
      <p:sp>
        <p:nvSpPr>
          <p:cNvPr id="472" name="Oval 471">
            <a:extLst>
              <a:ext uri="{FF2B5EF4-FFF2-40B4-BE49-F238E27FC236}">
                <a16:creationId xmlns:a16="http://schemas.microsoft.com/office/drawing/2014/main" id="{D8D42289-DFD5-3CF2-845E-224F9A7D868A}"/>
              </a:ext>
            </a:extLst>
          </p:cNvPr>
          <p:cNvSpPr/>
          <p:nvPr/>
        </p:nvSpPr>
        <p:spPr>
          <a:xfrm>
            <a:off x="5357838" y="4157458"/>
            <a:ext cx="305822" cy="305822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1147" dirty="0">
              <a:latin typeface="Cambria" panose="02040503050406030204" pitchFamily="18" charset="0"/>
            </a:endParaRPr>
          </a:p>
        </p:txBody>
      </p:sp>
      <p:sp>
        <p:nvSpPr>
          <p:cNvPr id="473" name="Oval 472">
            <a:extLst>
              <a:ext uri="{FF2B5EF4-FFF2-40B4-BE49-F238E27FC236}">
                <a16:creationId xmlns:a16="http://schemas.microsoft.com/office/drawing/2014/main" id="{65D8068C-28B2-92B5-EDF9-2A4BD91A5610}"/>
              </a:ext>
            </a:extLst>
          </p:cNvPr>
          <p:cNvSpPr/>
          <p:nvPr/>
        </p:nvSpPr>
        <p:spPr>
          <a:xfrm>
            <a:off x="5353533" y="4769655"/>
            <a:ext cx="305822" cy="30582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1147" dirty="0">
              <a:latin typeface="Cambria" panose="02040503050406030204" pitchFamily="18" charset="0"/>
            </a:endParaRPr>
          </a:p>
        </p:txBody>
      </p:sp>
      <p:sp>
        <p:nvSpPr>
          <p:cNvPr id="474" name="Rounded Rectangle 473">
            <a:extLst>
              <a:ext uri="{FF2B5EF4-FFF2-40B4-BE49-F238E27FC236}">
                <a16:creationId xmlns:a16="http://schemas.microsoft.com/office/drawing/2014/main" id="{9BD37AB4-A4C0-66A1-F9FC-F6CFB9D589B9}"/>
              </a:ext>
            </a:extLst>
          </p:cNvPr>
          <p:cNvSpPr/>
          <p:nvPr/>
        </p:nvSpPr>
        <p:spPr>
          <a:xfrm>
            <a:off x="4909403" y="5242720"/>
            <a:ext cx="1093139" cy="491788"/>
          </a:xfrm>
          <a:prstGeom prst="round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000" b="1" dirty="0">
                <a:latin typeface="Cambria" panose="02040503050406030204" pitchFamily="18" charset="0"/>
                <a:cs typeface="Calibri" panose="020F0502020204030204" pitchFamily="34" charset="0"/>
              </a:rPr>
              <a:t>SA</a:t>
            </a:r>
          </a:p>
        </p:txBody>
      </p:sp>
      <p:cxnSp>
        <p:nvCxnSpPr>
          <p:cNvPr id="475" name="Straight Connector 474">
            <a:extLst>
              <a:ext uri="{FF2B5EF4-FFF2-40B4-BE49-F238E27FC236}">
                <a16:creationId xmlns:a16="http://schemas.microsoft.com/office/drawing/2014/main" id="{EEEA093C-A35E-FB0B-4671-2AD7B18F710A}"/>
              </a:ext>
            </a:extLst>
          </p:cNvPr>
          <p:cNvCxnSpPr>
            <a:cxnSpLocks/>
            <a:stCxn id="470" idx="0"/>
          </p:cNvCxnSpPr>
          <p:nvPr/>
        </p:nvCxnSpPr>
        <p:spPr>
          <a:xfrm flipH="1" flipV="1">
            <a:off x="5513379" y="2812587"/>
            <a:ext cx="0" cy="121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6" name="Straight Connector 475">
            <a:extLst>
              <a:ext uri="{FF2B5EF4-FFF2-40B4-BE49-F238E27FC236}">
                <a16:creationId xmlns:a16="http://schemas.microsoft.com/office/drawing/2014/main" id="{3467BF0D-3823-2A48-987B-37C5417C9C60}"/>
              </a:ext>
            </a:extLst>
          </p:cNvPr>
          <p:cNvCxnSpPr>
            <a:cxnSpLocks/>
          </p:cNvCxnSpPr>
          <p:nvPr/>
        </p:nvCxnSpPr>
        <p:spPr>
          <a:xfrm flipH="1" flipV="1">
            <a:off x="5506906" y="3427545"/>
            <a:ext cx="0" cy="121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7" name="Straight Connector 476">
            <a:extLst>
              <a:ext uri="{FF2B5EF4-FFF2-40B4-BE49-F238E27FC236}">
                <a16:creationId xmlns:a16="http://schemas.microsoft.com/office/drawing/2014/main" id="{3FBAC885-7B0E-68E0-548F-0095529E37DB}"/>
              </a:ext>
            </a:extLst>
          </p:cNvPr>
          <p:cNvCxnSpPr>
            <a:cxnSpLocks/>
          </p:cNvCxnSpPr>
          <p:nvPr/>
        </p:nvCxnSpPr>
        <p:spPr>
          <a:xfrm flipH="1" flipV="1">
            <a:off x="5507605" y="4035876"/>
            <a:ext cx="0" cy="121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8" name="Straight Connector 477">
            <a:extLst>
              <a:ext uri="{FF2B5EF4-FFF2-40B4-BE49-F238E27FC236}">
                <a16:creationId xmlns:a16="http://schemas.microsoft.com/office/drawing/2014/main" id="{818DF0AC-7D7C-332C-9FCF-353DD8938582}"/>
              </a:ext>
            </a:extLst>
          </p:cNvPr>
          <p:cNvCxnSpPr>
            <a:cxnSpLocks/>
          </p:cNvCxnSpPr>
          <p:nvPr/>
        </p:nvCxnSpPr>
        <p:spPr>
          <a:xfrm flipH="1" flipV="1">
            <a:off x="5507605" y="4648074"/>
            <a:ext cx="0" cy="121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0" name="Straight Connector 479">
            <a:extLst>
              <a:ext uri="{FF2B5EF4-FFF2-40B4-BE49-F238E27FC236}">
                <a16:creationId xmlns:a16="http://schemas.microsoft.com/office/drawing/2014/main" id="{04910917-BB32-2745-65EC-C2A0E5F35DD7}"/>
              </a:ext>
            </a:extLst>
          </p:cNvPr>
          <p:cNvCxnSpPr>
            <a:cxnSpLocks/>
          </p:cNvCxnSpPr>
          <p:nvPr/>
        </p:nvCxnSpPr>
        <p:spPr>
          <a:xfrm flipH="1">
            <a:off x="6731153" y="2558868"/>
            <a:ext cx="11934" cy="3104729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" name="Oval 480">
            <a:extLst>
              <a:ext uri="{FF2B5EF4-FFF2-40B4-BE49-F238E27FC236}">
                <a16:creationId xmlns:a16="http://schemas.microsoft.com/office/drawing/2014/main" id="{FDE89BC5-013F-FEDB-7F89-C0A751CE4D7F}"/>
              </a:ext>
            </a:extLst>
          </p:cNvPr>
          <p:cNvSpPr/>
          <p:nvPr/>
        </p:nvSpPr>
        <p:spPr>
          <a:xfrm>
            <a:off x="6875743" y="2916688"/>
            <a:ext cx="305822" cy="305822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1147" dirty="0">
              <a:latin typeface="Cambria" panose="02040503050406030204" pitchFamily="18" charset="0"/>
            </a:endParaRPr>
          </a:p>
        </p:txBody>
      </p:sp>
      <p:sp>
        <p:nvSpPr>
          <p:cNvPr id="482" name="Oval 481">
            <a:extLst>
              <a:ext uri="{FF2B5EF4-FFF2-40B4-BE49-F238E27FC236}">
                <a16:creationId xmlns:a16="http://schemas.microsoft.com/office/drawing/2014/main" id="{FD705B5A-5DDC-F0C9-6B02-C58D2E512B98}"/>
              </a:ext>
            </a:extLst>
          </p:cNvPr>
          <p:cNvSpPr/>
          <p:nvPr/>
        </p:nvSpPr>
        <p:spPr>
          <a:xfrm>
            <a:off x="6872128" y="3528333"/>
            <a:ext cx="305822" cy="30582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1147" dirty="0">
              <a:latin typeface="Cambria" panose="02040503050406030204" pitchFamily="18" charset="0"/>
            </a:endParaRPr>
          </a:p>
        </p:txBody>
      </p:sp>
      <p:sp>
        <p:nvSpPr>
          <p:cNvPr id="483" name="Oval 482">
            <a:extLst>
              <a:ext uri="{FF2B5EF4-FFF2-40B4-BE49-F238E27FC236}">
                <a16:creationId xmlns:a16="http://schemas.microsoft.com/office/drawing/2014/main" id="{CEDDF614-3724-BBC0-8883-E0FB7CC7D929}"/>
              </a:ext>
            </a:extLst>
          </p:cNvPr>
          <p:cNvSpPr/>
          <p:nvPr/>
        </p:nvSpPr>
        <p:spPr>
          <a:xfrm>
            <a:off x="6869498" y="4139977"/>
            <a:ext cx="305822" cy="305822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1147" dirty="0">
              <a:latin typeface="Cambria" panose="02040503050406030204" pitchFamily="18" charset="0"/>
            </a:endParaRPr>
          </a:p>
        </p:txBody>
      </p:sp>
      <p:sp>
        <p:nvSpPr>
          <p:cNvPr id="484" name="Oval 483">
            <a:extLst>
              <a:ext uri="{FF2B5EF4-FFF2-40B4-BE49-F238E27FC236}">
                <a16:creationId xmlns:a16="http://schemas.microsoft.com/office/drawing/2014/main" id="{F076A20E-EA17-DAAA-8394-E6C0C40C3154}"/>
              </a:ext>
            </a:extLst>
          </p:cNvPr>
          <p:cNvSpPr/>
          <p:nvPr/>
        </p:nvSpPr>
        <p:spPr>
          <a:xfrm>
            <a:off x="6865192" y="4752173"/>
            <a:ext cx="305822" cy="30582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1147" dirty="0">
              <a:latin typeface="Cambria" panose="02040503050406030204" pitchFamily="18" charset="0"/>
            </a:endParaRPr>
          </a:p>
        </p:txBody>
      </p:sp>
      <p:sp>
        <p:nvSpPr>
          <p:cNvPr id="485" name="Rounded Rectangle 484">
            <a:extLst>
              <a:ext uri="{FF2B5EF4-FFF2-40B4-BE49-F238E27FC236}">
                <a16:creationId xmlns:a16="http://schemas.microsoft.com/office/drawing/2014/main" id="{EA2ECEA4-58DE-64C0-E9D9-257FF087A648}"/>
              </a:ext>
            </a:extLst>
          </p:cNvPr>
          <p:cNvSpPr/>
          <p:nvPr/>
        </p:nvSpPr>
        <p:spPr>
          <a:xfrm>
            <a:off x="6429448" y="5243041"/>
            <a:ext cx="1093139" cy="491788"/>
          </a:xfrm>
          <a:prstGeom prst="round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sz="2000" b="1" dirty="0">
                <a:latin typeface="Cambria" panose="02040503050406030204" pitchFamily="18" charset="0"/>
                <a:cs typeface="Calibri" panose="020F0502020204030204" pitchFamily="34" charset="0"/>
              </a:rPr>
              <a:t>SA</a:t>
            </a:r>
          </a:p>
        </p:txBody>
      </p:sp>
      <p:cxnSp>
        <p:nvCxnSpPr>
          <p:cNvPr id="486" name="Straight Connector 485">
            <a:extLst>
              <a:ext uri="{FF2B5EF4-FFF2-40B4-BE49-F238E27FC236}">
                <a16:creationId xmlns:a16="http://schemas.microsoft.com/office/drawing/2014/main" id="{C8F5C64E-EBAC-A5BB-6C0B-5C198C2DF9C1}"/>
              </a:ext>
            </a:extLst>
          </p:cNvPr>
          <p:cNvCxnSpPr>
            <a:cxnSpLocks/>
            <a:stCxn id="481" idx="0"/>
          </p:cNvCxnSpPr>
          <p:nvPr/>
        </p:nvCxnSpPr>
        <p:spPr>
          <a:xfrm flipH="1" flipV="1">
            <a:off x="7025039" y="2795107"/>
            <a:ext cx="0" cy="121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7" name="Straight Connector 486">
            <a:extLst>
              <a:ext uri="{FF2B5EF4-FFF2-40B4-BE49-F238E27FC236}">
                <a16:creationId xmlns:a16="http://schemas.microsoft.com/office/drawing/2014/main" id="{C6737AF2-88C4-B569-E4F7-1D676BED9614}"/>
              </a:ext>
            </a:extLst>
          </p:cNvPr>
          <p:cNvCxnSpPr>
            <a:cxnSpLocks/>
          </p:cNvCxnSpPr>
          <p:nvPr/>
        </p:nvCxnSpPr>
        <p:spPr>
          <a:xfrm flipH="1" flipV="1">
            <a:off x="7018565" y="3410064"/>
            <a:ext cx="0" cy="121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8" name="Straight Connector 487">
            <a:extLst>
              <a:ext uri="{FF2B5EF4-FFF2-40B4-BE49-F238E27FC236}">
                <a16:creationId xmlns:a16="http://schemas.microsoft.com/office/drawing/2014/main" id="{72918885-250F-810F-7980-43BA4A67FC0F}"/>
              </a:ext>
            </a:extLst>
          </p:cNvPr>
          <p:cNvCxnSpPr>
            <a:cxnSpLocks/>
          </p:cNvCxnSpPr>
          <p:nvPr/>
        </p:nvCxnSpPr>
        <p:spPr>
          <a:xfrm flipH="1" flipV="1">
            <a:off x="7019264" y="4018396"/>
            <a:ext cx="0" cy="121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9" name="Straight Connector 488">
            <a:extLst>
              <a:ext uri="{FF2B5EF4-FFF2-40B4-BE49-F238E27FC236}">
                <a16:creationId xmlns:a16="http://schemas.microsoft.com/office/drawing/2014/main" id="{35937592-EC18-EE40-1AD9-5A1E8A2980E5}"/>
              </a:ext>
            </a:extLst>
          </p:cNvPr>
          <p:cNvCxnSpPr>
            <a:cxnSpLocks/>
          </p:cNvCxnSpPr>
          <p:nvPr/>
        </p:nvCxnSpPr>
        <p:spPr>
          <a:xfrm flipH="1" flipV="1">
            <a:off x="7019264" y="4630592"/>
            <a:ext cx="0" cy="1215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1" name="Straight Connector 490">
            <a:extLst>
              <a:ext uri="{FF2B5EF4-FFF2-40B4-BE49-F238E27FC236}">
                <a16:creationId xmlns:a16="http://schemas.microsoft.com/office/drawing/2014/main" id="{28544C2A-55C5-9E1B-D7D0-562CB7AE7BEF}"/>
              </a:ext>
            </a:extLst>
          </p:cNvPr>
          <p:cNvCxnSpPr>
            <a:cxnSpLocks/>
          </p:cNvCxnSpPr>
          <p:nvPr/>
        </p:nvCxnSpPr>
        <p:spPr>
          <a:xfrm>
            <a:off x="5916780" y="3431413"/>
            <a:ext cx="826308" cy="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2" name="Straight Connector 491">
            <a:extLst>
              <a:ext uri="{FF2B5EF4-FFF2-40B4-BE49-F238E27FC236}">
                <a16:creationId xmlns:a16="http://schemas.microsoft.com/office/drawing/2014/main" id="{41BD4397-3D61-1DA8-8AA6-B2AA27D63332}"/>
              </a:ext>
            </a:extLst>
          </p:cNvPr>
          <p:cNvCxnSpPr>
            <a:cxnSpLocks/>
          </p:cNvCxnSpPr>
          <p:nvPr/>
        </p:nvCxnSpPr>
        <p:spPr>
          <a:xfrm>
            <a:off x="5916780" y="4031538"/>
            <a:ext cx="826308" cy="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3" name="Straight Connector 492">
            <a:extLst>
              <a:ext uri="{FF2B5EF4-FFF2-40B4-BE49-F238E27FC236}">
                <a16:creationId xmlns:a16="http://schemas.microsoft.com/office/drawing/2014/main" id="{C4B66AC1-C5E5-08FA-FE9C-8EAB41F97C93}"/>
              </a:ext>
            </a:extLst>
          </p:cNvPr>
          <p:cNvCxnSpPr>
            <a:cxnSpLocks/>
          </p:cNvCxnSpPr>
          <p:nvPr/>
        </p:nvCxnSpPr>
        <p:spPr>
          <a:xfrm>
            <a:off x="5916780" y="4646526"/>
            <a:ext cx="826308" cy="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4" name="Straight Connector 493">
            <a:extLst>
              <a:ext uri="{FF2B5EF4-FFF2-40B4-BE49-F238E27FC236}">
                <a16:creationId xmlns:a16="http://schemas.microsoft.com/office/drawing/2014/main" id="{21486265-E477-00CE-21F1-29475ED8C671}"/>
              </a:ext>
            </a:extLst>
          </p:cNvPr>
          <p:cNvCxnSpPr>
            <a:cxnSpLocks/>
          </p:cNvCxnSpPr>
          <p:nvPr/>
        </p:nvCxnSpPr>
        <p:spPr>
          <a:xfrm>
            <a:off x="5916780" y="2812011"/>
            <a:ext cx="826308" cy="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5" name="Straight Connector 494">
            <a:extLst>
              <a:ext uri="{FF2B5EF4-FFF2-40B4-BE49-F238E27FC236}">
                <a16:creationId xmlns:a16="http://schemas.microsoft.com/office/drawing/2014/main" id="{F4B71518-309E-B75F-B1E7-1F9725E949D4}"/>
              </a:ext>
            </a:extLst>
          </p:cNvPr>
          <p:cNvCxnSpPr>
            <a:cxnSpLocks/>
          </p:cNvCxnSpPr>
          <p:nvPr/>
        </p:nvCxnSpPr>
        <p:spPr>
          <a:xfrm>
            <a:off x="6743088" y="2811040"/>
            <a:ext cx="28195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6" name="Straight Connector 495">
            <a:extLst>
              <a:ext uri="{FF2B5EF4-FFF2-40B4-BE49-F238E27FC236}">
                <a16:creationId xmlns:a16="http://schemas.microsoft.com/office/drawing/2014/main" id="{5F3D90C7-15CC-2824-5F40-9FD799141A81}"/>
              </a:ext>
            </a:extLst>
          </p:cNvPr>
          <p:cNvCxnSpPr>
            <a:cxnSpLocks/>
          </p:cNvCxnSpPr>
          <p:nvPr/>
        </p:nvCxnSpPr>
        <p:spPr>
          <a:xfrm>
            <a:off x="6731153" y="3425997"/>
            <a:ext cx="28195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7" name="Straight Connector 496">
            <a:extLst>
              <a:ext uri="{FF2B5EF4-FFF2-40B4-BE49-F238E27FC236}">
                <a16:creationId xmlns:a16="http://schemas.microsoft.com/office/drawing/2014/main" id="{683766A4-4F5B-D7A8-AF83-BEF8A2B602A1}"/>
              </a:ext>
            </a:extLst>
          </p:cNvPr>
          <p:cNvCxnSpPr>
            <a:cxnSpLocks/>
          </p:cNvCxnSpPr>
          <p:nvPr/>
        </p:nvCxnSpPr>
        <p:spPr>
          <a:xfrm>
            <a:off x="6731153" y="4031339"/>
            <a:ext cx="28195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8" name="Straight Connector 497">
            <a:extLst>
              <a:ext uri="{FF2B5EF4-FFF2-40B4-BE49-F238E27FC236}">
                <a16:creationId xmlns:a16="http://schemas.microsoft.com/office/drawing/2014/main" id="{6BD4028B-F2C2-B7D6-6B0F-E49A8217E370}"/>
              </a:ext>
            </a:extLst>
          </p:cNvPr>
          <p:cNvCxnSpPr>
            <a:cxnSpLocks/>
          </p:cNvCxnSpPr>
          <p:nvPr/>
        </p:nvCxnSpPr>
        <p:spPr>
          <a:xfrm>
            <a:off x="6746707" y="4641972"/>
            <a:ext cx="28195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3" name="TextBox 502">
            <a:extLst>
              <a:ext uri="{FF2B5EF4-FFF2-40B4-BE49-F238E27FC236}">
                <a16:creationId xmlns:a16="http://schemas.microsoft.com/office/drawing/2014/main" id="{F62BBBA8-6579-C195-11A9-36EEDEF372B7}"/>
              </a:ext>
            </a:extLst>
          </p:cNvPr>
          <p:cNvSpPr txBox="1"/>
          <p:nvPr/>
        </p:nvSpPr>
        <p:spPr>
          <a:xfrm>
            <a:off x="7687025" y="4020846"/>
            <a:ext cx="10977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Cambria" panose="02040503050406030204" pitchFamily="18" charset="0"/>
              </a:rPr>
              <a:t>Logic-1</a:t>
            </a:r>
          </a:p>
        </p:txBody>
      </p:sp>
      <p:cxnSp>
        <p:nvCxnSpPr>
          <p:cNvPr id="504" name="Straight Arrow Connector 503">
            <a:extLst>
              <a:ext uri="{FF2B5EF4-FFF2-40B4-BE49-F238E27FC236}">
                <a16:creationId xmlns:a16="http://schemas.microsoft.com/office/drawing/2014/main" id="{CCD7BFC2-9707-B32D-D789-F315B9E926CF}"/>
              </a:ext>
            </a:extLst>
          </p:cNvPr>
          <p:cNvCxnSpPr>
            <a:cxnSpLocks/>
            <a:stCxn id="422" idx="3"/>
            <a:endCxn id="503" idx="0"/>
          </p:cNvCxnSpPr>
          <p:nvPr/>
        </p:nvCxnSpPr>
        <p:spPr>
          <a:xfrm>
            <a:off x="7267875" y="3697211"/>
            <a:ext cx="968024" cy="32363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5" name="Straight Arrow Connector 504">
            <a:extLst>
              <a:ext uri="{FF2B5EF4-FFF2-40B4-BE49-F238E27FC236}">
                <a16:creationId xmlns:a16="http://schemas.microsoft.com/office/drawing/2014/main" id="{377DF829-D2DD-5F4E-D9B3-9E1BE0999907}"/>
              </a:ext>
            </a:extLst>
          </p:cNvPr>
          <p:cNvCxnSpPr>
            <a:cxnSpLocks/>
            <a:stCxn id="421" idx="3"/>
            <a:endCxn id="503" idx="2"/>
          </p:cNvCxnSpPr>
          <p:nvPr/>
        </p:nvCxnSpPr>
        <p:spPr>
          <a:xfrm flipV="1">
            <a:off x="7286066" y="4420956"/>
            <a:ext cx="949833" cy="48151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7" name="Content Placeholder 2">
            <a:extLst>
              <a:ext uri="{FF2B5EF4-FFF2-40B4-BE49-F238E27FC236}">
                <a16:creationId xmlns:a16="http://schemas.microsoft.com/office/drawing/2014/main" id="{9AA54C95-4A40-8161-9322-68773BDE5FFE}"/>
              </a:ext>
            </a:extLst>
          </p:cNvPr>
          <p:cNvSpPr txBox="1">
            <a:spLocks/>
          </p:cNvSpPr>
          <p:nvPr/>
        </p:nvSpPr>
        <p:spPr>
          <a:xfrm>
            <a:off x="335785" y="999903"/>
            <a:ext cx="8545150" cy="945528"/>
          </a:xfrm>
          <a:prstGeom prst="roundRect">
            <a:avLst>
              <a:gd name="adj" fmla="val 7998"/>
            </a:avLst>
          </a:prstGeom>
          <a:solidFill>
            <a:srgbClr val="E9E2EE"/>
          </a:solidFill>
          <a:ln w="38100">
            <a:solidFill>
              <a:srgbClr val="604878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900" b="1" dirty="0">
                <a:solidFill>
                  <a:srgbClr val="604878"/>
                </a:solidFill>
              </a:rPr>
              <a:t>Simultaneously activate N rows</a:t>
            </a:r>
            <a:r>
              <a:rPr lang="en-US" sz="2900" dirty="0"/>
              <a:t> with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900" dirty="0"/>
              <a:t>half storing</a:t>
            </a:r>
            <a:r>
              <a:rPr lang="en-US" sz="2900" b="1" dirty="0">
                <a:solidFill>
                  <a:srgbClr val="604878"/>
                </a:solidFill>
              </a:rPr>
              <a:t> logic-1</a:t>
            </a:r>
            <a:r>
              <a:rPr lang="en-US" sz="2900" dirty="0"/>
              <a:t> and half storing</a:t>
            </a:r>
            <a:r>
              <a:rPr lang="en-US" sz="2900" b="1" dirty="0">
                <a:solidFill>
                  <a:srgbClr val="604878"/>
                </a:solidFill>
              </a:rPr>
              <a:t> logic-0</a:t>
            </a:r>
            <a:endParaRPr lang="en-US" sz="2900" dirty="0"/>
          </a:p>
        </p:txBody>
      </p:sp>
      <p:sp>
        <p:nvSpPr>
          <p:cNvPr id="513" name="Title 1">
            <a:extLst>
              <a:ext uri="{FF2B5EF4-FFF2-40B4-BE49-F238E27FC236}">
                <a16:creationId xmlns:a16="http://schemas.microsoft.com/office/drawing/2014/main" id="{659F6454-CBC8-E2A8-2615-B9E85EBFB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3999" cy="770467"/>
          </a:xfrm>
        </p:spPr>
        <p:txBody>
          <a:bodyPr/>
          <a:lstStyle/>
          <a:p>
            <a:r>
              <a:rPr lang="en-US" sz="4000" b="1" dirty="0"/>
              <a:t>Generating Signatures via SiMRA</a:t>
            </a:r>
            <a:endParaRPr lang="en-TR" sz="4000" b="1" dirty="0"/>
          </a:p>
        </p:txBody>
      </p:sp>
      <p:sp>
        <p:nvSpPr>
          <p:cNvPr id="421" name="Rounded Rectangle 420">
            <a:extLst>
              <a:ext uri="{FF2B5EF4-FFF2-40B4-BE49-F238E27FC236}">
                <a16:creationId xmlns:a16="http://schemas.microsoft.com/office/drawing/2014/main" id="{7D0FB62D-3E74-8CBA-AFDA-BAD64C7EDCBE}"/>
              </a:ext>
            </a:extLst>
          </p:cNvPr>
          <p:cNvSpPr/>
          <p:nvPr/>
        </p:nvSpPr>
        <p:spPr>
          <a:xfrm>
            <a:off x="1180721" y="4693275"/>
            <a:ext cx="6105345" cy="418385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99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422" name="Rounded Rectangle 421">
            <a:extLst>
              <a:ext uri="{FF2B5EF4-FFF2-40B4-BE49-F238E27FC236}">
                <a16:creationId xmlns:a16="http://schemas.microsoft.com/office/drawing/2014/main" id="{D603CC3D-078D-26EA-C780-E37A80C7110E}"/>
              </a:ext>
            </a:extLst>
          </p:cNvPr>
          <p:cNvSpPr/>
          <p:nvPr/>
        </p:nvSpPr>
        <p:spPr>
          <a:xfrm>
            <a:off x="1162530" y="3482467"/>
            <a:ext cx="6105345" cy="429488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99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cxnSp>
        <p:nvCxnSpPr>
          <p:cNvPr id="430" name="Straight Connector 429">
            <a:extLst>
              <a:ext uri="{FF2B5EF4-FFF2-40B4-BE49-F238E27FC236}">
                <a16:creationId xmlns:a16="http://schemas.microsoft.com/office/drawing/2014/main" id="{80467604-EB88-BD89-C94E-1EE5D7E924B5}"/>
              </a:ext>
            </a:extLst>
          </p:cNvPr>
          <p:cNvCxnSpPr>
            <a:cxnSpLocks/>
          </p:cNvCxnSpPr>
          <p:nvPr/>
        </p:nvCxnSpPr>
        <p:spPr>
          <a:xfrm>
            <a:off x="1191362" y="4646526"/>
            <a:ext cx="481956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64602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1" grpId="0" animBg="1"/>
      <p:bldP spid="432" grpId="0" animBg="1"/>
      <p:bldP spid="433" grpId="0" animBg="1"/>
      <p:bldP spid="434" grpId="0" animBg="1"/>
      <p:bldP spid="435" grpId="0" animBg="1"/>
      <p:bldP spid="441" grpId="0"/>
      <p:bldP spid="442" grpId="0"/>
      <p:bldP spid="443" grpId="0"/>
      <p:bldP spid="444" grpId="0"/>
      <p:bldP spid="448" grpId="0" animBg="1"/>
      <p:bldP spid="449" grpId="0" animBg="1"/>
      <p:bldP spid="450" grpId="0" animBg="1"/>
      <p:bldP spid="451" grpId="0" animBg="1"/>
      <p:bldP spid="452" grpId="0" animBg="1"/>
      <p:bldP spid="459" grpId="0" animBg="1"/>
      <p:bldP spid="460" grpId="0" animBg="1"/>
      <p:bldP spid="461" grpId="0" animBg="1"/>
      <p:bldP spid="462" grpId="0" animBg="1"/>
      <p:bldP spid="463" grpId="0" animBg="1"/>
      <p:bldP spid="470" grpId="0" animBg="1"/>
      <p:bldP spid="471" grpId="0" animBg="1"/>
      <p:bldP spid="472" grpId="0" animBg="1"/>
      <p:bldP spid="473" grpId="0" animBg="1"/>
      <p:bldP spid="474" grpId="0" animBg="1"/>
      <p:bldP spid="481" grpId="0" animBg="1"/>
      <p:bldP spid="482" grpId="0" animBg="1"/>
      <p:bldP spid="483" grpId="0" animBg="1"/>
      <p:bldP spid="484" grpId="0" animBg="1"/>
      <p:bldP spid="485" grpId="0" animBg="1"/>
      <p:bldP spid="503" grpId="2"/>
      <p:bldP spid="421" grpId="0" animBg="1"/>
      <p:bldP spid="42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60513-2CC3-454F-99F0-BA50B88B1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Generating Signatures via SiMRA</a:t>
            </a:r>
            <a:endParaRPr lang="en-TR" sz="4000" b="1" dirty="0"/>
          </a:p>
        </p:txBody>
      </p:sp>
      <p:sp>
        <p:nvSpPr>
          <p:cNvPr id="130" name="Content Placeholder 129">
            <a:extLst>
              <a:ext uri="{FF2B5EF4-FFF2-40B4-BE49-F238E27FC236}">
                <a16:creationId xmlns:a16="http://schemas.microsoft.com/office/drawing/2014/main" id="{A17B5D79-09DA-2384-DF7C-B97BCA4AB8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BB633DEB-862E-9F3E-3B0C-5D865B8F352A}"/>
              </a:ext>
            </a:extLst>
          </p:cNvPr>
          <p:cNvCxnSpPr>
            <a:cxnSpLocks/>
          </p:cNvCxnSpPr>
          <p:nvPr/>
        </p:nvCxnSpPr>
        <p:spPr>
          <a:xfrm flipV="1">
            <a:off x="2075688" y="5104596"/>
            <a:ext cx="541616" cy="0"/>
          </a:xfrm>
          <a:prstGeom prst="line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86AF2A44-3C20-F542-AF1D-272366A73F90}"/>
              </a:ext>
            </a:extLst>
          </p:cNvPr>
          <p:cNvCxnSpPr>
            <a:cxnSpLocks/>
          </p:cNvCxnSpPr>
          <p:nvPr/>
        </p:nvCxnSpPr>
        <p:spPr>
          <a:xfrm>
            <a:off x="1785986" y="5433386"/>
            <a:ext cx="0" cy="528366"/>
          </a:xfrm>
          <a:prstGeom prst="line">
            <a:avLst/>
          </a:prstGeom>
          <a:noFill/>
          <a:ln w="3810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8C8FDD23-A810-C174-FF4C-CFEBE5985621}"/>
              </a:ext>
            </a:extLst>
          </p:cNvPr>
          <p:cNvCxnSpPr>
            <a:stCxn id="190" idx="3"/>
            <a:endCxn id="190" idx="3"/>
          </p:cNvCxnSpPr>
          <p:nvPr/>
        </p:nvCxnSpPr>
        <p:spPr>
          <a:xfrm>
            <a:off x="4914149" y="1912649"/>
            <a:ext cx="0" cy="0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</p:cxn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5402CDF8-B7F4-8A86-A744-0E2B1909173A}"/>
              </a:ext>
            </a:extLst>
          </p:cNvPr>
          <p:cNvGrpSpPr/>
          <p:nvPr/>
        </p:nvGrpSpPr>
        <p:grpSpPr>
          <a:xfrm>
            <a:off x="4313535" y="1681816"/>
            <a:ext cx="4163559" cy="3650647"/>
            <a:chOff x="5065" y="2160499"/>
            <a:chExt cx="8578682" cy="3650647"/>
          </a:xfrm>
        </p:grpSpPr>
        <p:grpSp>
          <p:nvGrpSpPr>
            <p:cNvPr id="186" name="Group 185">
              <a:extLst>
                <a:ext uri="{FF2B5EF4-FFF2-40B4-BE49-F238E27FC236}">
                  <a16:creationId xmlns:a16="http://schemas.microsoft.com/office/drawing/2014/main" id="{AB55C294-072A-DF95-CE88-4BEB18E266E7}"/>
                </a:ext>
              </a:extLst>
            </p:cNvPr>
            <p:cNvGrpSpPr/>
            <p:nvPr/>
          </p:nvGrpSpPr>
          <p:grpSpPr>
            <a:xfrm>
              <a:off x="5065" y="2160499"/>
              <a:ext cx="8578682" cy="3650647"/>
              <a:chOff x="5065" y="2160499"/>
              <a:chExt cx="8578682" cy="3650647"/>
            </a:xfrm>
          </p:grpSpPr>
          <p:cxnSp>
            <p:nvCxnSpPr>
              <p:cNvPr id="188" name="Straight Connector 187">
                <a:extLst>
                  <a:ext uri="{FF2B5EF4-FFF2-40B4-BE49-F238E27FC236}">
                    <a16:creationId xmlns:a16="http://schemas.microsoft.com/office/drawing/2014/main" id="{9181EA3A-2698-F76D-4737-31CB4E122510}"/>
                  </a:ext>
                </a:extLst>
              </p:cNvPr>
              <p:cNvCxnSpPr/>
              <p:nvPr/>
            </p:nvCxnSpPr>
            <p:spPr>
              <a:xfrm>
                <a:off x="1125415" y="2350939"/>
                <a:ext cx="0" cy="3153046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Text" lastClr="000000">
                    <a:lumMod val="50000"/>
                    <a:lumOff val="50000"/>
                  </a:sysClr>
                </a:solidFill>
                <a:prstDash val="solid"/>
                <a:miter lim="800000"/>
                <a:headEnd type="none"/>
              </a:ln>
              <a:effectLst/>
            </p:spPr>
          </p:cxnSp>
          <p:cxnSp>
            <p:nvCxnSpPr>
              <p:cNvPr id="189" name="Straight Connector 188">
                <a:extLst>
                  <a:ext uri="{FF2B5EF4-FFF2-40B4-BE49-F238E27FC236}">
                    <a16:creationId xmlns:a16="http://schemas.microsoft.com/office/drawing/2014/main" id="{238C4BC0-2285-85B5-D40F-C2A4AE7486B1}"/>
                  </a:ext>
                </a:extLst>
              </p:cNvPr>
              <p:cNvCxnSpPr/>
              <p:nvPr/>
            </p:nvCxnSpPr>
            <p:spPr>
              <a:xfrm flipH="1" flipV="1">
                <a:off x="1125415" y="5495194"/>
                <a:ext cx="7458332" cy="1979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Text" lastClr="000000">
                    <a:lumMod val="50000"/>
                    <a:lumOff val="50000"/>
                  </a:sysClr>
                </a:solidFill>
                <a:prstDash val="solid"/>
                <a:miter lim="800000"/>
              </a:ln>
              <a:effectLst/>
            </p:spPr>
          </p:cxnSp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3007CB25-4656-DFA8-2CD9-993F0717382C}"/>
                  </a:ext>
                </a:extLst>
              </p:cNvPr>
              <p:cNvSpPr txBox="1"/>
              <p:nvPr/>
            </p:nvSpPr>
            <p:spPr>
              <a:xfrm>
                <a:off x="5065" y="2160499"/>
                <a:ext cx="123751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V</a:t>
                </a:r>
                <a:r>
                  <a:rPr kumimoji="0" lang="en-US" sz="2400" b="1" i="0" u="none" strike="noStrike" kern="0" cap="none" spc="0" normalizeH="0" baseline="-2500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dd</a:t>
                </a:r>
                <a:endParaRPr kumimoji="0" lang="en-US" sz="1800" b="1" i="0" u="none" strike="noStrike" kern="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191" name="TextBox 190">
                <a:extLst>
                  <a:ext uri="{FF2B5EF4-FFF2-40B4-BE49-F238E27FC236}">
                    <a16:creationId xmlns:a16="http://schemas.microsoft.com/office/drawing/2014/main" id="{776665EB-1B1D-E6F0-63E9-56E1C275E91F}"/>
                  </a:ext>
                </a:extLst>
              </p:cNvPr>
              <p:cNvSpPr txBox="1"/>
              <p:nvPr/>
            </p:nvSpPr>
            <p:spPr>
              <a:xfrm>
                <a:off x="417126" y="5349481"/>
                <a:ext cx="75701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0</a:t>
                </a:r>
                <a:endParaRPr kumimoji="0" lang="en-US" sz="2400" b="1" i="0" u="none" strike="noStrike" kern="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3CE88CAC-27EE-CD4F-2B0A-254705314FEF}"/>
                </a:ext>
              </a:extLst>
            </p:cNvPr>
            <p:cNvCxnSpPr/>
            <p:nvPr/>
          </p:nvCxnSpPr>
          <p:spPr>
            <a:xfrm flipH="1">
              <a:off x="1052944" y="2350939"/>
              <a:ext cx="136441" cy="0"/>
            </a:xfrm>
            <a:prstGeom prst="line">
              <a:avLst/>
            </a:prstGeom>
            <a:noFill/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DEFF7438-9BFC-EDC2-B283-8AC50FD7D99A}"/>
              </a:ext>
            </a:extLst>
          </p:cNvPr>
          <p:cNvCxnSpPr>
            <a:cxnSpLocks/>
          </p:cNvCxnSpPr>
          <p:nvPr/>
        </p:nvCxnSpPr>
        <p:spPr>
          <a:xfrm flipH="1">
            <a:off x="4861540" y="3546689"/>
            <a:ext cx="756312" cy="0"/>
          </a:xfrm>
          <a:prstGeom prst="line">
            <a:avLst/>
          </a:prstGeom>
          <a:noFill/>
          <a:ln w="44450" cap="flat" cmpd="sng" algn="ctr">
            <a:solidFill>
              <a:srgbClr val="E7E6E6">
                <a:lumMod val="75000"/>
              </a:srgbClr>
            </a:solidFill>
            <a:prstDash val="solid"/>
            <a:miter lim="800000"/>
          </a:ln>
          <a:effectLst/>
        </p:spPr>
      </p:cxnSp>
      <p:cxnSp>
        <p:nvCxnSpPr>
          <p:cNvPr id="193" name="Straight Connector 192">
            <a:extLst>
              <a:ext uri="{FF2B5EF4-FFF2-40B4-BE49-F238E27FC236}">
                <a16:creationId xmlns:a16="http://schemas.microsoft.com/office/drawing/2014/main" id="{F7EA09BD-72F8-0359-A640-2AA7FBC06E28}"/>
              </a:ext>
            </a:extLst>
          </p:cNvPr>
          <p:cNvCxnSpPr>
            <a:cxnSpLocks/>
          </p:cNvCxnSpPr>
          <p:nvPr/>
        </p:nvCxnSpPr>
        <p:spPr>
          <a:xfrm>
            <a:off x="4868508" y="3951189"/>
            <a:ext cx="3506078" cy="0"/>
          </a:xfrm>
          <a:prstGeom prst="line">
            <a:avLst/>
          </a:prstGeom>
          <a:noFill/>
          <a:ln w="19050" cap="flat" cmpd="sng" algn="ctr">
            <a:solidFill>
              <a:sysClr val="window" lastClr="FFFFFF">
                <a:lumMod val="65000"/>
              </a:sysClr>
            </a:solidFill>
            <a:prstDash val="lgDash"/>
            <a:miter lim="800000"/>
          </a:ln>
          <a:effectLst/>
        </p:spPr>
      </p:cxnSp>
      <p:sp>
        <p:nvSpPr>
          <p:cNvPr id="194" name="TextBox 193">
            <a:extLst>
              <a:ext uri="{FF2B5EF4-FFF2-40B4-BE49-F238E27FC236}">
                <a16:creationId xmlns:a16="http://schemas.microsoft.com/office/drawing/2014/main" id="{1113F3F5-7E0A-A8EE-4DEF-1C4FEA62B25C}"/>
              </a:ext>
            </a:extLst>
          </p:cNvPr>
          <p:cNvSpPr txBox="1"/>
          <p:nvPr/>
        </p:nvSpPr>
        <p:spPr>
          <a:xfrm rot="16200000">
            <a:off x="2963917" y="3342867"/>
            <a:ext cx="22436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24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Bitline</a:t>
            </a:r>
            <a:r>
              <a:rPr lang="en-US" sz="2400" b="1" dirty="0">
                <a:solidFill>
                  <a:prstClr val="black"/>
                </a:solidFill>
                <a:latin typeface="Cambria" panose="02040503050406030204" pitchFamily="18" charset="0"/>
              </a:rPr>
              <a:t> Voltage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FF4D1BEA-1A63-60BC-31DD-AD37D4397709}"/>
              </a:ext>
            </a:extLst>
          </p:cNvPr>
          <p:cNvSpPr txBox="1"/>
          <p:nvPr/>
        </p:nvSpPr>
        <p:spPr>
          <a:xfrm>
            <a:off x="7822449" y="5058325"/>
            <a:ext cx="915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400" b="1" dirty="0">
                <a:solidFill>
                  <a:prstClr val="black"/>
                </a:solidFill>
                <a:latin typeface="Cambria" panose="02040503050406030204" pitchFamily="18" charset="0"/>
              </a:rPr>
              <a:t>Time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868EFE4F-3BED-2CCD-5A7B-FA7F31E23C97}"/>
              </a:ext>
            </a:extLst>
          </p:cNvPr>
          <p:cNvSpPr txBox="1"/>
          <p:nvPr/>
        </p:nvSpPr>
        <p:spPr>
          <a:xfrm>
            <a:off x="4877136" y="3593051"/>
            <a:ext cx="17976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000" i="1" dirty="0">
                <a:solidFill>
                  <a:prstClr val="white">
                    <a:lumMod val="50000"/>
                  </a:prstClr>
                </a:solidFill>
                <a:latin typeface="Cambria" panose="02040503050406030204" pitchFamily="18" charset="0"/>
              </a:rPr>
              <a:t>Ready to Sense </a:t>
            </a:r>
          </a:p>
          <a:p>
            <a:pPr algn="ctr" defTabSz="914400"/>
            <a:r>
              <a:rPr lang="en-US" sz="2000" i="1" dirty="0">
                <a:solidFill>
                  <a:prstClr val="white">
                    <a:lumMod val="50000"/>
                  </a:prstClr>
                </a:solidFill>
                <a:latin typeface="Cambria" panose="02040503050406030204" pitchFamily="18" charset="0"/>
              </a:rPr>
              <a:t>Voltage Level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F64C62CB-E2DF-A1C6-338D-89CECA4FD002}"/>
              </a:ext>
            </a:extLst>
          </p:cNvPr>
          <p:cNvSpPr txBox="1"/>
          <p:nvPr/>
        </p:nvSpPr>
        <p:spPr>
          <a:xfrm>
            <a:off x="4275880" y="2798350"/>
            <a:ext cx="683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400" b="1" dirty="0">
                <a:solidFill>
                  <a:prstClr val="black"/>
                </a:solidFill>
                <a:latin typeface="Cambria" panose="02040503050406030204" pitchFamily="18" charset="0"/>
              </a:rPr>
              <a:t>V</a:t>
            </a:r>
            <a:r>
              <a:rPr lang="en-US" sz="2400" b="1" baseline="-25000" dirty="0">
                <a:solidFill>
                  <a:prstClr val="black"/>
                </a:solidFill>
                <a:latin typeface="Cambria" panose="02040503050406030204" pitchFamily="18" charset="0"/>
              </a:rPr>
              <a:t>TH</a:t>
            </a:r>
            <a:endParaRPr lang="en-US" b="1" baseline="-25000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4209F6A2-3835-7D31-10E9-8F65EB63A912}"/>
              </a:ext>
            </a:extLst>
          </p:cNvPr>
          <p:cNvSpPr txBox="1"/>
          <p:nvPr/>
        </p:nvSpPr>
        <p:spPr>
          <a:xfrm>
            <a:off x="4189175" y="3642182"/>
            <a:ext cx="756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400" b="1" dirty="0">
                <a:solidFill>
                  <a:prstClr val="black"/>
                </a:solidFill>
                <a:latin typeface="Cambria" panose="02040503050406030204" pitchFamily="18" charset="0"/>
              </a:rPr>
              <a:t>-V</a:t>
            </a:r>
            <a:r>
              <a:rPr lang="en-US" sz="2400" b="1" baseline="-25000" dirty="0">
                <a:solidFill>
                  <a:prstClr val="black"/>
                </a:solidFill>
                <a:latin typeface="Cambria" panose="02040503050406030204" pitchFamily="18" charset="0"/>
              </a:rPr>
              <a:t>TH</a:t>
            </a:r>
            <a:endParaRPr lang="en-US" b="1" baseline="-25000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cxnSp>
        <p:nvCxnSpPr>
          <p:cNvPr id="199" name="Straight Connector 198">
            <a:extLst>
              <a:ext uri="{FF2B5EF4-FFF2-40B4-BE49-F238E27FC236}">
                <a16:creationId xmlns:a16="http://schemas.microsoft.com/office/drawing/2014/main" id="{D75D9343-E917-F145-F494-3B870EC14AF7}"/>
              </a:ext>
            </a:extLst>
          </p:cNvPr>
          <p:cNvCxnSpPr>
            <a:cxnSpLocks/>
          </p:cNvCxnSpPr>
          <p:nvPr/>
        </p:nvCxnSpPr>
        <p:spPr>
          <a:xfrm>
            <a:off x="4866907" y="3092938"/>
            <a:ext cx="3505481" cy="0"/>
          </a:xfrm>
          <a:prstGeom prst="line">
            <a:avLst/>
          </a:prstGeom>
          <a:noFill/>
          <a:ln w="19050" cap="flat" cmpd="sng" algn="ctr">
            <a:solidFill>
              <a:sysClr val="window" lastClr="FFFFFF">
                <a:lumMod val="65000"/>
              </a:sysClr>
            </a:solidFill>
            <a:prstDash val="lgDash"/>
            <a:miter lim="800000"/>
          </a:ln>
          <a:effectLst/>
        </p:spPr>
      </p:cxnSp>
      <p:cxnSp>
        <p:nvCxnSpPr>
          <p:cNvPr id="201" name="Straight Connector 200">
            <a:extLst>
              <a:ext uri="{FF2B5EF4-FFF2-40B4-BE49-F238E27FC236}">
                <a16:creationId xmlns:a16="http://schemas.microsoft.com/office/drawing/2014/main" id="{7EA0E939-C965-D723-2CDC-5B1DFFFD9D15}"/>
              </a:ext>
            </a:extLst>
          </p:cNvPr>
          <p:cNvCxnSpPr>
            <a:cxnSpLocks/>
          </p:cNvCxnSpPr>
          <p:nvPr/>
        </p:nvCxnSpPr>
        <p:spPr>
          <a:xfrm>
            <a:off x="1158098" y="1516723"/>
            <a:ext cx="0" cy="3317174"/>
          </a:xfrm>
          <a:prstGeom prst="line">
            <a:avLst/>
          </a:prstGeom>
          <a:noFill/>
          <a:ln w="3810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</p:cxnSp>
      <p:cxnSp>
        <p:nvCxnSpPr>
          <p:cNvPr id="202" name="Straight Connector 201">
            <a:extLst>
              <a:ext uri="{FF2B5EF4-FFF2-40B4-BE49-F238E27FC236}">
                <a16:creationId xmlns:a16="http://schemas.microsoft.com/office/drawing/2014/main" id="{F6136D51-D129-70E3-CB05-6F83BC9521E2}"/>
              </a:ext>
            </a:extLst>
          </p:cNvPr>
          <p:cNvCxnSpPr>
            <a:cxnSpLocks/>
          </p:cNvCxnSpPr>
          <p:nvPr/>
        </p:nvCxnSpPr>
        <p:spPr>
          <a:xfrm>
            <a:off x="989064" y="1794811"/>
            <a:ext cx="900000" cy="0"/>
          </a:xfrm>
          <a:prstGeom prst="line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03" name="Straight Connector 202">
            <a:extLst>
              <a:ext uri="{FF2B5EF4-FFF2-40B4-BE49-F238E27FC236}">
                <a16:creationId xmlns:a16="http://schemas.microsoft.com/office/drawing/2014/main" id="{6AADE8EF-9118-7F44-EE7F-45D8BCD429B1}"/>
              </a:ext>
            </a:extLst>
          </p:cNvPr>
          <p:cNvCxnSpPr>
            <a:cxnSpLocks/>
          </p:cNvCxnSpPr>
          <p:nvPr/>
        </p:nvCxnSpPr>
        <p:spPr>
          <a:xfrm>
            <a:off x="989064" y="2525085"/>
            <a:ext cx="900000" cy="0"/>
          </a:xfrm>
          <a:prstGeom prst="line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04" name="Straight Connector 203">
            <a:extLst>
              <a:ext uri="{FF2B5EF4-FFF2-40B4-BE49-F238E27FC236}">
                <a16:creationId xmlns:a16="http://schemas.microsoft.com/office/drawing/2014/main" id="{2B50BEEE-B607-8AEA-1356-FF97DE833578}"/>
              </a:ext>
            </a:extLst>
          </p:cNvPr>
          <p:cNvCxnSpPr>
            <a:cxnSpLocks/>
          </p:cNvCxnSpPr>
          <p:nvPr/>
        </p:nvCxnSpPr>
        <p:spPr>
          <a:xfrm>
            <a:off x="989064" y="3234811"/>
            <a:ext cx="900000" cy="0"/>
          </a:xfrm>
          <a:prstGeom prst="line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05" name="Straight Connector 204">
            <a:extLst>
              <a:ext uri="{FF2B5EF4-FFF2-40B4-BE49-F238E27FC236}">
                <a16:creationId xmlns:a16="http://schemas.microsoft.com/office/drawing/2014/main" id="{78CBD8E7-D5CC-102C-DC62-B777F5933527}"/>
              </a:ext>
            </a:extLst>
          </p:cNvPr>
          <p:cNvCxnSpPr>
            <a:cxnSpLocks/>
          </p:cNvCxnSpPr>
          <p:nvPr/>
        </p:nvCxnSpPr>
        <p:spPr>
          <a:xfrm>
            <a:off x="1001943" y="3954811"/>
            <a:ext cx="900000" cy="0"/>
          </a:xfrm>
          <a:prstGeom prst="line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206" name="Oval 205">
            <a:extLst>
              <a:ext uri="{FF2B5EF4-FFF2-40B4-BE49-F238E27FC236}">
                <a16:creationId xmlns:a16="http://schemas.microsoft.com/office/drawing/2014/main" id="{73540EBD-C546-FCE1-A2CC-FC256178657E}"/>
              </a:ext>
            </a:extLst>
          </p:cNvPr>
          <p:cNvSpPr/>
          <p:nvPr/>
        </p:nvSpPr>
        <p:spPr>
          <a:xfrm>
            <a:off x="1314254" y="1937931"/>
            <a:ext cx="360000" cy="360000"/>
          </a:xfrm>
          <a:prstGeom prst="ellipse">
            <a:avLst/>
          </a:prstGeom>
          <a:solidFill>
            <a:sysClr val="window" lastClr="FFFFFF"/>
          </a:solidFill>
          <a:ln w="317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207" name="Oval 206">
            <a:extLst>
              <a:ext uri="{FF2B5EF4-FFF2-40B4-BE49-F238E27FC236}">
                <a16:creationId xmlns:a16="http://schemas.microsoft.com/office/drawing/2014/main" id="{0066886E-B6C8-2887-CEBE-45B814C5E79F}"/>
              </a:ext>
            </a:extLst>
          </p:cNvPr>
          <p:cNvSpPr/>
          <p:nvPr/>
        </p:nvSpPr>
        <p:spPr>
          <a:xfrm>
            <a:off x="1309998" y="2657931"/>
            <a:ext cx="360000" cy="360000"/>
          </a:xfrm>
          <a:prstGeom prst="ellipse">
            <a:avLst/>
          </a:prstGeom>
          <a:solidFill>
            <a:sysClr val="windowText" lastClr="000000">
              <a:lumMod val="85000"/>
              <a:lumOff val="15000"/>
            </a:sysClr>
          </a:solidFill>
          <a:ln w="317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208" name="Oval 207">
            <a:extLst>
              <a:ext uri="{FF2B5EF4-FFF2-40B4-BE49-F238E27FC236}">
                <a16:creationId xmlns:a16="http://schemas.microsoft.com/office/drawing/2014/main" id="{2130D4B2-ECEB-A9EF-9C70-7B0F78FDB864}"/>
              </a:ext>
            </a:extLst>
          </p:cNvPr>
          <p:cNvSpPr/>
          <p:nvPr/>
        </p:nvSpPr>
        <p:spPr>
          <a:xfrm>
            <a:off x="1306902" y="3377931"/>
            <a:ext cx="360000" cy="360000"/>
          </a:xfrm>
          <a:prstGeom prst="ellipse">
            <a:avLst/>
          </a:prstGeom>
          <a:solidFill>
            <a:sysClr val="window" lastClr="FFFFFF"/>
          </a:solidFill>
          <a:ln w="317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209" name="Oval 208">
            <a:extLst>
              <a:ext uri="{FF2B5EF4-FFF2-40B4-BE49-F238E27FC236}">
                <a16:creationId xmlns:a16="http://schemas.microsoft.com/office/drawing/2014/main" id="{746EFABF-B005-7AF4-E27D-D602FE95E9E9}"/>
              </a:ext>
            </a:extLst>
          </p:cNvPr>
          <p:cNvSpPr/>
          <p:nvPr/>
        </p:nvSpPr>
        <p:spPr>
          <a:xfrm>
            <a:off x="1301834" y="4097931"/>
            <a:ext cx="360000" cy="360000"/>
          </a:xfrm>
          <a:prstGeom prst="ellipse">
            <a:avLst/>
          </a:prstGeom>
          <a:solidFill>
            <a:sysClr val="windowText" lastClr="000000">
              <a:lumMod val="85000"/>
              <a:lumOff val="15000"/>
            </a:sysClr>
          </a:solidFill>
          <a:ln w="317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210" name="Rounded Rectangle 209">
            <a:extLst>
              <a:ext uri="{FF2B5EF4-FFF2-40B4-BE49-F238E27FC236}">
                <a16:creationId xmlns:a16="http://schemas.microsoft.com/office/drawing/2014/main" id="{CF30D2B3-990B-E38F-C0AD-85E42E780B5F}"/>
              </a:ext>
            </a:extLst>
          </p:cNvPr>
          <p:cNvSpPr/>
          <p:nvPr/>
        </p:nvSpPr>
        <p:spPr>
          <a:xfrm>
            <a:off x="788894" y="4833897"/>
            <a:ext cx="1286793" cy="578911"/>
          </a:xfrm>
          <a:prstGeom prst="roundRect">
            <a:avLst/>
          </a:prstGeom>
          <a:solidFill>
            <a:srgbClr val="3D8AFF"/>
          </a:solidFill>
          <a:ln w="38100" cap="flat" cmpd="sng" algn="ctr">
            <a:solidFill>
              <a:srgbClr val="00206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R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Calibri" panose="020F0502020204030204" pitchFamily="34" charset="0"/>
              </a:rPr>
              <a:t>Sense Amplifier</a:t>
            </a: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3E857E78-1F1E-FF52-08AD-9C17FEB36584}"/>
              </a:ext>
            </a:extLst>
          </p:cNvPr>
          <p:cNvSpPr txBox="1"/>
          <p:nvPr/>
        </p:nvSpPr>
        <p:spPr>
          <a:xfrm>
            <a:off x="694594" y="1174354"/>
            <a:ext cx="927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b="1" dirty="0">
                <a:solidFill>
                  <a:prstClr val="black"/>
                </a:solidFill>
                <a:latin typeface="Cambria" panose="02040503050406030204" pitchFamily="18" charset="0"/>
              </a:rPr>
              <a:t>V</a:t>
            </a:r>
            <a:r>
              <a:rPr lang="en-US" b="1" baseline="-25000" dirty="0">
                <a:solidFill>
                  <a:prstClr val="black"/>
                </a:solidFill>
                <a:latin typeface="Cambria" panose="02040503050406030204" pitchFamily="18" charset="0"/>
              </a:rPr>
              <a:t>DD</a:t>
            </a:r>
            <a:r>
              <a:rPr lang="en-US" b="1" dirty="0">
                <a:solidFill>
                  <a:prstClr val="black"/>
                </a:solidFill>
                <a:latin typeface="Cambria" panose="02040503050406030204" pitchFamily="18" charset="0"/>
              </a:rPr>
              <a:t>/2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83505187-A7B7-799D-EE8D-8632DBDC08C6}"/>
              </a:ext>
            </a:extLst>
          </p:cNvPr>
          <p:cNvSpPr txBox="1"/>
          <p:nvPr/>
        </p:nvSpPr>
        <p:spPr>
          <a:xfrm>
            <a:off x="1322482" y="5922561"/>
            <a:ext cx="927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b="1" dirty="0">
                <a:solidFill>
                  <a:prstClr val="black"/>
                </a:solidFill>
                <a:latin typeface="Cambria" panose="02040503050406030204" pitchFamily="18" charset="0"/>
              </a:rPr>
              <a:t>V</a:t>
            </a:r>
            <a:r>
              <a:rPr lang="en-US" b="1" baseline="-25000" dirty="0">
                <a:solidFill>
                  <a:prstClr val="black"/>
                </a:solidFill>
                <a:latin typeface="Cambria" panose="02040503050406030204" pitchFamily="18" charset="0"/>
              </a:rPr>
              <a:t>DD</a:t>
            </a:r>
            <a:r>
              <a:rPr lang="en-US" b="1" dirty="0">
                <a:solidFill>
                  <a:prstClr val="black"/>
                </a:solidFill>
                <a:latin typeface="Cambria" panose="02040503050406030204" pitchFamily="18" charset="0"/>
              </a:rPr>
              <a:t>/2</a:t>
            </a:r>
          </a:p>
        </p:txBody>
      </p:sp>
      <p:cxnSp>
        <p:nvCxnSpPr>
          <p:cNvPr id="213" name="Straight Connector 212">
            <a:extLst>
              <a:ext uri="{FF2B5EF4-FFF2-40B4-BE49-F238E27FC236}">
                <a16:creationId xmlns:a16="http://schemas.microsoft.com/office/drawing/2014/main" id="{D89ADA16-FDC1-ABD0-6DB4-14EDCEBDC960}"/>
              </a:ext>
            </a:extLst>
          </p:cNvPr>
          <p:cNvCxnSpPr>
            <a:cxnSpLocks/>
            <a:stCxn id="206" idx="0"/>
          </p:cNvCxnSpPr>
          <p:nvPr/>
        </p:nvCxnSpPr>
        <p:spPr>
          <a:xfrm flipH="1" flipV="1">
            <a:off x="1489998" y="1794811"/>
            <a:ext cx="0" cy="14312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14" name="Straight Connector 213">
            <a:extLst>
              <a:ext uri="{FF2B5EF4-FFF2-40B4-BE49-F238E27FC236}">
                <a16:creationId xmlns:a16="http://schemas.microsoft.com/office/drawing/2014/main" id="{B8110760-B52D-87EA-97B3-A22699980AFE}"/>
              </a:ext>
            </a:extLst>
          </p:cNvPr>
          <p:cNvCxnSpPr>
            <a:cxnSpLocks/>
          </p:cNvCxnSpPr>
          <p:nvPr/>
        </p:nvCxnSpPr>
        <p:spPr>
          <a:xfrm flipH="1" flipV="1">
            <a:off x="1482378" y="2518711"/>
            <a:ext cx="0" cy="14312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15" name="Straight Connector 214">
            <a:extLst>
              <a:ext uri="{FF2B5EF4-FFF2-40B4-BE49-F238E27FC236}">
                <a16:creationId xmlns:a16="http://schemas.microsoft.com/office/drawing/2014/main" id="{231270AD-E6D1-D188-234A-62F6A615B7CC}"/>
              </a:ext>
            </a:extLst>
          </p:cNvPr>
          <p:cNvCxnSpPr>
            <a:cxnSpLocks/>
          </p:cNvCxnSpPr>
          <p:nvPr/>
        </p:nvCxnSpPr>
        <p:spPr>
          <a:xfrm flipH="1" flipV="1">
            <a:off x="1483200" y="3234811"/>
            <a:ext cx="0" cy="14312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16" name="Straight Connector 215">
            <a:extLst>
              <a:ext uri="{FF2B5EF4-FFF2-40B4-BE49-F238E27FC236}">
                <a16:creationId xmlns:a16="http://schemas.microsoft.com/office/drawing/2014/main" id="{260E7878-DD4F-77C3-22E8-6F5B5E119C22}"/>
              </a:ext>
            </a:extLst>
          </p:cNvPr>
          <p:cNvCxnSpPr>
            <a:cxnSpLocks/>
          </p:cNvCxnSpPr>
          <p:nvPr/>
        </p:nvCxnSpPr>
        <p:spPr>
          <a:xfrm flipH="1" flipV="1">
            <a:off x="1483200" y="3954811"/>
            <a:ext cx="0" cy="14312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217" name="TextBox 216">
            <a:extLst>
              <a:ext uri="{FF2B5EF4-FFF2-40B4-BE49-F238E27FC236}">
                <a16:creationId xmlns:a16="http://schemas.microsoft.com/office/drawing/2014/main" id="{A658A52A-1ECA-4FBB-B7FB-CDB5E55FAB15}"/>
              </a:ext>
            </a:extLst>
          </p:cNvPr>
          <p:cNvSpPr txBox="1"/>
          <p:nvPr/>
        </p:nvSpPr>
        <p:spPr>
          <a:xfrm>
            <a:off x="2255653" y="5051914"/>
            <a:ext cx="976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2000" b="1" i="1" dirty="0">
                <a:solidFill>
                  <a:prstClr val="black"/>
                </a:solidFill>
                <a:latin typeface="Cambria" panose="02040503050406030204" pitchFamily="18" charset="0"/>
              </a:rPr>
              <a:t>Enable</a:t>
            </a:r>
            <a:endParaRPr lang="en-US" sz="1600" b="1" i="1" baseline="-25000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5A6B9271-DAEC-AE53-4903-65ABBD041362}"/>
              </a:ext>
            </a:extLst>
          </p:cNvPr>
          <p:cNvSpPr txBox="1"/>
          <p:nvPr/>
        </p:nvSpPr>
        <p:spPr>
          <a:xfrm>
            <a:off x="407569" y="3702826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R0</a:t>
            </a:r>
            <a:endParaRPr lang="en-US" sz="2000" b="1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963AA27D-60BE-EA16-022C-06FF0BF721D1}"/>
              </a:ext>
            </a:extLst>
          </p:cNvPr>
          <p:cNvSpPr txBox="1"/>
          <p:nvPr/>
        </p:nvSpPr>
        <p:spPr>
          <a:xfrm>
            <a:off x="416851" y="2980801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R1</a:t>
            </a:r>
            <a:endParaRPr lang="en-US" sz="2000" b="1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06366824-BA5A-7045-F900-C054DDD08633}"/>
              </a:ext>
            </a:extLst>
          </p:cNvPr>
          <p:cNvSpPr txBox="1"/>
          <p:nvPr/>
        </p:nvSpPr>
        <p:spPr>
          <a:xfrm>
            <a:off x="405518" y="2224587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R2</a:t>
            </a:r>
            <a:endParaRPr lang="en-US" sz="2000" b="1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B4903ED0-E569-E090-C256-72B7ACD369ED}"/>
              </a:ext>
            </a:extLst>
          </p:cNvPr>
          <p:cNvSpPr txBox="1"/>
          <p:nvPr/>
        </p:nvSpPr>
        <p:spPr>
          <a:xfrm>
            <a:off x="415892" y="1545602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R3</a:t>
            </a:r>
            <a:endParaRPr lang="en-US" sz="2000" b="1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081F4442-820F-5DFA-E922-DA07CFB9533B}"/>
              </a:ext>
            </a:extLst>
          </p:cNvPr>
          <p:cNvSpPr txBox="1"/>
          <p:nvPr/>
        </p:nvSpPr>
        <p:spPr>
          <a:xfrm>
            <a:off x="4103826" y="3347700"/>
            <a:ext cx="927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b="1" dirty="0">
                <a:solidFill>
                  <a:prstClr val="black"/>
                </a:solidFill>
                <a:latin typeface="Cambria" panose="02040503050406030204" pitchFamily="18" charset="0"/>
              </a:rPr>
              <a:t>V</a:t>
            </a:r>
            <a:r>
              <a:rPr lang="en-US" b="1" baseline="-25000" dirty="0">
                <a:solidFill>
                  <a:prstClr val="black"/>
                </a:solidFill>
                <a:latin typeface="Cambria" panose="02040503050406030204" pitchFamily="18" charset="0"/>
              </a:rPr>
              <a:t>DD</a:t>
            </a:r>
            <a:r>
              <a:rPr lang="en-US" b="1" dirty="0">
                <a:solidFill>
                  <a:prstClr val="black"/>
                </a:solidFill>
                <a:latin typeface="Cambria" panose="02040503050406030204" pitchFamily="18" charset="0"/>
              </a:rPr>
              <a:t>/2</a:t>
            </a:r>
          </a:p>
        </p:txBody>
      </p:sp>
    </p:spTree>
    <p:extLst>
      <p:ext uri="{BB962C8B-B14F-4D97-AF65-F5344CB8AC3E}">
        <p14:creationId xmlns:p14="http://schemas.microsoft.com/office/powerpoint/2010/main" val="14140445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" grpId="0"/>
      <p:bldP spid="195" grpId="0"/>
      <p:bldP spid="196" grpId="0"/>
      <p:bldP spid="197" grpId="0"/>
      <p:bldP spid="198" grpId="0"/>
      <p:bldP spid="206" grpId="0" animBg="1"/>
      <p:bldP spid="207" grpId="0" animBg="1"/>
      <p:bldP spid="208" grpId="0" animBg="1"/>
      <p:bldP spid="209" grpId="0" animBg="1"/>
      <p:bldP spid="210" grpId="0" animBg="1"/>
      <p:bldP spid="211" grpId="0"/>
      <p:bldP spid="212" grpId="0"/>
      <p:bldP spid="217" grpId="0"/>
      <p:bldP spid="221" grpId="0"/>
      <p:bldP spid="222" grpId="0"/>
      <p:bldP spid="223" grpId="0"/>
      <p:bldP spid="224" grpId="0"/>
      <p:bldP spid="2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60513-2CC3-454F-99F0-BA50B88B1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Generating Signatures via SiMRA</a:t>
            </a:r>
            <a:endParaRPr lang="en-TR" sz="4000" b="1" dirty="0"/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411F6CD7-598E-3A5E-E10F-FA0FDBA2FC2E}"/>
              </a:ext>
            </a:extLst>
          </p:cNvPr>
          <p:cNvCxnSpPr>
            <a:cxnSpLocks/>
          </p:cNvCxnSpPr>
          <p:nvPr/>
        </p:nvCxnSpPr>
        <p:spPr>
          <a:xfrm flipV="1">
            <a:off x="2075688" y="5103588"/>
            <a:ext cx="541616" cy="0"/>
          </a:xfrm>
          <a:prstGeom prst="line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154ABF41-154C-6481-227F-FD03AD7A4C7D}"/>
              </a:ext>
            </a:extLst>
          </p:cNvPr>
          <p:cNvCxnSpPr>
            <a:cxnSpLocks/>
          </p:cNvCxnSpPr>
          <p:nvPr/>
        </p:nvCxnSpPr>
        <p:spPr>
          <a:xfrm>
            <a:off x="1785986" y="5432378"/>
            <a:ext cx="0" cy="528366"/>
          </a:xfrm>
          <a:prstGeom prst="line">
            <a:avLst/>
          </a:prstGeom>
          <a:noFill/>
          <a:ln w="3810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</p:cxnSp>
      <p:sp>
        <p:nvSpPr>
          <p:cNvPr id="108" name="Content Placeholder 2">
            <a:extLst>
              <a:ext uri="{FF2B5EF4-FFF2-40B4-BE49-F238E27FC236}">
                <a16:creationId xmlns:a16="http://schemas.microsoft.com/office/drawing/2014/main" id="{0E8AE91F-76F7-08C8-9739-04E09D2D173E}"/>
              </a:ext>
            </a:extLst>
          </p:cNvPr>
          <p:cNvSpPr txBox="1">
            <a:spLocks/>
          </p:cNvSpPr>
          <p:nvPr/>
        </p:nvSpPr>
        <p:spPr>
          <a:xfrm>
            <a:off x="75991" y="975034"/>
            <a:ext cx="8987622" cy="543504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TR" sz="24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TR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A6DCB137-62B9-D24B-7131-8A1BC48E47A2}"/>
              </a:ext>
            </a:extLst>
          </p:cNvPr>
          <p:cNvGrpSpPr/>
          <p:nvPr/>
        </p:nvGrpSpPr>
        <p:grpSpPr>
          <a:xfrm>
            <a:off x="4821361" y="1872256"/>
            <a:ext cx="3654984" cy="3153046"/>
            <a:chOff x="1052944" y="2350939"/>
            <a:chExt cx="7530803" cy="3153046"/>
          </a:xfrm>
        </p:grpSpPr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A1C59909-6B6E-2609-F260-10B8D5B3FEBD}"/>
                </a:ext>
              </a:extLst>
            </p:cNvPr>
            <p:cNvGrpSpPr/>
            <p:nvPr/>
          </p:nvGrpSpPr>
          <p:grpSpPr>
            <a:xfrm>
              <a:off x="1125415" y="2350939"/>
              <a:ext cx="7458332" cy="3153046"/>
              <a:chOff x="1125415" y="2350939"/>
              <a:chExt cx="7458332" cy="3153046"/>
            </a:xfrm>
          </p:grpSpPr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6EF963CF-AD4C-4D58-5CFB-6663183A1187}"/>
                  </a:ext>
                </a:extLst>
              </p:cNvPr>
              <p:cNvCxnSpPr/>
              <p:nvPr/>
            </p:nvCxnSpPr>
            <p:spPr>
              <a:xfrm>
                <a:off x="1125415" y="2350939"/>
                <a:ext cx="0" cy="3153046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Text" lastClr="000000">
                    <a:lumMod val="50000"/>
                    <a:lumOff val="50000"/>
                  </a:sysClr>
                </a:solidFill>
                <a:prstDash val="solid"/>
                <a:miter lim="800000"/>
                <a:headEnd type="none"/>
              </a:ln>
              <a:effectLst/>
            </p:spPr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ED078C97-3784-B0DD-EDDC-2EB6198BAD3D}"/>
                  </a:ext>
                </a:extLst>
              </p:cNvPr>
              <p:cNvCxnSpPr/>
              <p:nvPr/>
            </p:nvCxnSpPr>
            <p:spPr>
              <a:xfrm flipH="1" flipV="1">
                <a:off x="1125415" y="5495194"/>
                <a:ext cx="7458332" cy="1979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Text" lastClr="000000">
                    <a:lumMod val="50000"/>
                    <a:lumOff val="50000"/>
                  </a:sysClr>
                </a:solidFill>
                <a:prstDash val="solid"/>
                <a:miter lim="800000"/>
              </a:ln>
              <a:effectLst/>
            </p:spPr>
          </p:cxnSp>
        </p:grp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778199A5-E7CE-67B3-980B-F1026366CBD1}"/>
                </a:ext>
              </a:extLst>
            </p:cNvPr>
            <p:cNvCxnSpPr/>
            <p:nvPr/>
          </p:nvCxnSpPr>
          <p:spPr>
            <a:xfrm flipH="1">
              <a:off x="1052944" y="2350939"/>
              <a:ext cx="136441" cy="0"/>
            </a:xfrm>
            <a:prstGeom prst="line">
              <a:avLst/>
            </a:prstGeom>
            <a:noFill/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444CD359-563C-E4C1-FBF6-2F3AC7B3496B}"/>
              </a:ext>
            </a:extLst>
          </p:cNvPr>
          <p:cNvCxnSpPr>
            <a:cxnSpLocks/>
          </p:cNvCxnSpPr>
          <p:nvPr/>
        </p:nvCxnSpPr>
        <p:spPr>
          <a:xfrm flipH="1">
            <a:off x="4860791" y="3546689"/>
            <a:ext cx="756312" cy="0"/>
          </a:xfrm>
          <a:prstGeom prst="line">
            <a:avLst/>
          </a:prstGeom>
          <a:noFill/>
          <a:ln w="44450" cap="flat" cmpd="sng" algn="ctr">
            <a:solidFill>
              <a:srgbClr val="E7E6E6">
                <a:lumMod val="75000"/>
              </a:srgbClr>
            </a:solidFill>
            <a:prstDash val="solid"/>
            <a:miter lim="800000"/>
          </a:ln>
          <a:effectLst/>
        </p:spPr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6F025DA8-8162-6F41-E3D1-5F013F4C36B2}"/>
              </a:ext>
            </a:extLst>
          </p:cNvPr>
          <p:cNvCxnSpPr>
            <a:cxnSpLocks/>
          </p:cNvCxnSpPr>
          <p:nvPr/>
        </p:nvCxnSpPr>
        <p:spPr>
          <a:xfrm>
            <a:off x="4867759" y="3951189"/>
            <a:ext cx="3506078" cy="0"/>
          </a:xfrm>
          <a:prstGeom prst="line">
            <a:avLst/>
          </a:prstGeom>
          <a:noFill/>
          <a:ln w="19050" cap="flat" cmpd="sng" algn="ctr">
            <a:solidFill>
              <a:sysClr val="window" lastClr="FFFFFF">
                <a:lumMod val="65000"/>
              </a:sysClr>
            </a:solidFill>
            <a:prstDash val="lgDash"/>
            <a:miter lim="800000"/>
          </a:ln>
          <a:effectLst/>
        </p:spPr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A15EFDFC-03E1-590B-E9AA-DC7BD6457027}"/>
              </a:ext>
            </a:extLst>
          </p:cNvPr>
          <p:cNvCxnSpPr>
            <a:cxnSpLocks/>
          </p:cNvCxnSpPr>
          <p:nvPr/>
        </p:nvCxnSpPr>
        <p:spPr>
          <a:xfrm>
            <a:off x="4866158" y="3092938"/>
            <a:ext cx="3505481" cy="0"/>
          </a:xfrm>
          <a:prstGeom prst="line">
            <a:avLst/>
          </a:prstGeom>
          <a:noFill/>
          <a:ln w="19050" cap="flat" cmpd="sng" algn="ctr">
            <a:solidFill>
              <a:sysClr val="window" lastClr="FFFFFF">
                <a:lumMod val="65000"/>
              </a:sysClr>
            </a:solidFill>
            <a:prstDash val="lgDash"/>
            <a:miter lim="800000"/>
          </a:ln>
          <a:effectLst/>
        </p:spPr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CD508409-8ADB-A5B6-8532-A83570F22CDB}"/>
              </a:ext>
            </a:extLst>
          </p:cNvPr>
          <p:cNvCxnSpPr>
            <a:cxnSpLocks/>
          </p:cNvCxnSpPr>
          <p:nvPr/>
        </p:nvCxnSpPr>
        <p:spPr>
          <a:xfrm>
            <a:off x="1158098" y="1515715"/>
            <a:ext cx="0" cy="3317174"/>
          </a:xfrm>
          <a:prstGeom prst="line">
            <a:avLst/>
          </a:prstGeom>
          <a:noFill/>
          <a:ln w="3810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6F4A5E77-EE86-CCE2-E713-615318621499}"/>
              </a:ext>
            </a:extLst>
          </p:cNvPr>
          <p:cNvCxnSpPr>
            <a:cxnSpLocks/>
          </p:cNvCxnSpPr>
          <p:nvPr/>
        </p:nvCxnSpPr>
        <p:spPr>
          <a:xfrm>
            <a:off x="989064" y="1793803"/>
            <a:ext cx="900000" cy="0"/>
          </a:xfrm>
          <a:prstGeom prst="line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E13C244C-3680-D8CE-F840-79CB9EE8AE0B}"/>
              </a:ext>
            </a:extLst>
          </p:cNvPr>
          <p:cNvCxnSpPr>
            <a:cxnSpLocks/>
          </p:cNvCxnSpPr>
          <p:nvPr/>
        </p:nvCxnSpPr>
        <p:spPr>
          <a:xfrm>
            <a:off x="989064" y="2524436"/>
            <a:ext cx="900000" cy="0"/>
          </a:xfrm>
          <a:prstGeom prst="line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8037D813-9C6A-CE4C-4470-7FA507F3A65D}"/>
              </a:ext>
            </a:extLst>
          </p:cNvPr>
          <p:cNvCxnSpPr>
            <a:cxnSpLocks/>
          </p:cNvCxnSpPr>
          <p:nvPr/>
        </p:nvCxnSpPr>
        <p:spPr>
          <a:xfrm>
            <a:off x="989064" y="3233803"/>
            <a:ext cx="900000" cy="0"/>
          </a:xfrm>
          <a:prstGeom prst="line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A54AF6B2-F28B-E4FA-75BB-DE35BA857494}"/>
              </a:ext>
            </a:extLst>
          </p:cNvPr>
          <p:cNvCxnSpPr>
            <a:cxnSpLocks/>
          </p:cNvCxnSpPr>
          <p:nvPr/>
        </p:nvCxnSpPr>
        <p:spPr>
          <a:xfrm>
            <a:off x="1001943" y="3953803"/>
            <a:ext cx="900000" cy="0"/>
          </a:xfrm>
          <a:prstGeom prst="line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124" name="Oval 123">
            <a:extLst>
              <a:ext uri="{FF2B5EF4-FFF2-40B4-BE49-F238E27FC236}">
                <a16:creationId xmlns:a16="http://schemas.microsoft.com/office/drawing/2014/main" id="{387F79E3-6626-2BE9-648E-2D0B1D610D3A}"/>
              </a:ext>
            </a:extLst>
          </p:cNvPr>
          <p:cNvSpPr/>
          <p:nvPr/>
        </p:nvSpPr>
        <p:spPr>
          <a:xfrm>
            <a:off x="1314254" y="1936923"/>
            <a:ext cx="360000" cy="360000"/>
          </a:xfrm>
          <a:prstGeom prst="ellipse">
            <a:avLst/>
          </a:prstGeom>
          <a:solidFill>
            <a:sysClr val="window" lastClr="FFFFFF"/>
          </a:solidFill>
          <a:ln w="317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99D21BD-08A1-2D3B-8EF0-9948A0FC6326}"/>
              </a:ext>
            </a:extLst>
          </p:cNvPr>
          <p:cNvSpPr/>
          <p:nvPr/>
        </p:nvSpPr>
        <p:spPr>
          <a:xfrm>
            <a:off x="1309998" y="2656923"/>
            <a:ext cx="360000" cy="360000"/>
          </a:xfrm>
          <a:prstGeom prst="ellipse">
            <a:avLst/>
          </a:prstGeom>
          <a:solidFill>
            <a:sysClr val="windowText" lastClr="000000">
              <a:lumMod val="85000"/>
              <a:lumOff val="15000"/>
            </a:sysClr>
          </a:solidFill>
          <a:ln w="317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C6FC545E-F0DA-43FF-DE2E-0AE74DD08ACF}"/>
              </a:ext>
            </a:extLst>
          </p:cNvPr>
          <p:cNvSpPr/>
          <p:nvPr/>
        </p:nvSpPr>
        <p:spPr>
          <a:xfrm>
            <a:off x="1306902" y="3376923"/>
            <a:ext cx="360000" cy="359997"/>
          </a:xfrm>
          <a:prstGeom prst="ellipse">
            <a:avLst/>
          </a:prstGeom>
          <a:solidFill>
            <a:sysClr val="window" lastClr="FFFFFF"/>
          </a:solidFill>
          <a:ln w="317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5031E1F7-52DD-4C6A-7988-6443D2F4EE87}"/>
              </a:ext>
            </a:extLst>
          </p:cNvPr>
          <p:cNvSpPr/>
          <p:nvPr/>
        </p:nvSpPr>
        <p:spPr>
          <a:xfrm>
            <a:off x="1301834" y="4096923"/>
            <a:ext cx="360000" cy="360000"/>
          </a:xfrm>
          <a:prstGeom prst="ellipse">
            <a:avLst/>
          </a:prstGeom>
          <a:solidFill>
            <a:sysClr val="windowText" lastClr="000000">
              <a:lumMod val="85000"/>
              <a:lumOff val="15000"/>
            </a:sysClr>
          </a:solidFill>
          <a:ln w="317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A15DB71F-7647-DF93-CE6E-8084618D9CC9}"/>
              </a:ext>
            </a:extLst>
          </p:cNvPr>
          <p:cNvSpPr txBox="1"/>
          <p:nvPr/>
        </p:nvSpPr>
        <p:spPr>
          <a:xfrm>
            <a:off x="694594" y="1175470"/>
            <a:ext cx="927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b="1" dirty="0">
                <a:solidFill>
                  <a:prstClr val="black"/>
                </a:solidFill>
                <a:latin typeface="Cambria" panose="02040503050406030204" pitchFamily="18" charset="0"/>
              </a:rPr>
              <a:t>V</a:t>
            </a:r>
            <a:r>
              <a:rPr lang="en-US" b="1" baseline="-25000" dirty="0">
                <a:solidFill>
                  <a:prstClr val="black"/>
                </a:solidFill>
                <a:latin typeface="Cambria" panose="02040503050406030204" pitchFamily="18" charset="0"/>
              </a:rPr>
              <a:t>DD</a:t>
            </a:r>
            <a:r>
              <a:rPr lang="en-US" b="1" dirty="0">
                <a:solidFill>
                  <a:prstClr val="black"/>
                </a:solidFill>
                <a:latin typeface="Cambria" panose="02040503050406030204" pitchFamily="18" charset="0"/>
              </a:rPr>
              <a:t>/2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557628DD-1ABF-38E1-156C-72FE092ABF75}"/>
              </a:ext>
            </a:extLst>
          </p:cNvPr>
          <p:cNvSpPr txBox="1"/>
          <p:nvPr/>
        </p:nvSpPr>
        <p:spPr>
          <a:xfrm>
            <a:off x="1322482" y="5921553"/>
            <a:ext cx="927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b="1" dirty="0">
                <a:solidFill>
                  <a:prstClr val="black"/>
                </a:solidFill>
                <a:latin typeface="Cambria" panose="02040503050406030204" pitchFamily="18" charset="0"/>
              </a:rPr>
              <a:t>V</a:t>
            </a:r>
            <a:r>
              <a:rPr lang="en-US" b="1" baseline="-25000" dirty="0">
                <a:solidFill>
                  <a:prstClr val="black"/>
                </a:solidFill>
                <a:latin typeface="Cambria" panose="02040503050406030204" pitchFamily="18" charset="0"/>
              </a:rPr>
              <a:t>DD</a:t>
            </a:r>
            <a:r>
              <a:rPr lang="en-US" b="1" dirty="0">
                <a:solidFill>
                  <a:prstClr val="black"/>
                </a:solidFill>
                <a:latin typeface="Cambria" panose="02040503050406030204" pitchFamily="18" charset="0"/>
              </a:rPr>
              <a:t>/2</a:t>
            </a:r>
          </a:p>
        </p:txBody>
      </p: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386FC164-B0FA-4BD9-0D8E-BF48BE6628C3}"/>
              </a:ext>
            </a:extLst>
          </p:cNvPr>
          <p:cNvCxnSpPr>
            <a:cxnSpLocks/>
            <a:stCxn id="124" idx="0"/>
          </p:cNvCxnSpPr>
          <p:nvPr/>
        </p:nvCxnSpPr>
        <p:spPr>
          <a:xfrm flipH="1" flipV="1">
            <a:off x="1489998" y="1793803"/>
            <a:ext cx="0" cy="14312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6CF5FA00-9DB5-480B-39F6-541AD7A15AF1}"/>
              </a:ext>
            </a:extLst>
          </p:cNvPr>
          <p:cNvCxnSpPr>
            <a:cxnSpLocks/>
          </p:cNvCxnSpPr>
          <p:nvPr/>
        </p:nvCxnSpPr>
        <p:spPr>
          <a:xfrm flipH="1" flipV="1">
            <a:off x="1482378" y="2517703"/>
            <a:ext cx="0" cy="14312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B145B924-DA6A-AF11-C823-3253A0857BAC}"/>
              </a:ext>
            </a:extLst>
          </p:cNvPr>
          <p:cNvCxnSpPr>
            <a:cxnSpLocks/>
          </p:cNvCxnSpPr>
          <p:nvPr/>
        </p:nvCxnSpPr>
        <p:spPr>
          <a:xfrm flipH="1" flipV="1">
            <a:off x="1483200" y="3233803"/>
            <a:ext cx="0" cy="14312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42C67984-BE65-5F48-4F8E-66B0710409EE}"/>
              </a:ext>
            </a:extLst>
          </p:cNvPr>
          <p:cNvCxnSpPr>
            <a:cxnSpLocks/>
          </p:cNvCxnSpPr>
          <p:nvPr/>
        </p:nvCxnSpPr>
        <p:spPr>
          <a:xfrm flipH="1" flipV="1">
            <a:off x="1483200" y="3953803"/>
            <a:ext cx="0" cy="14312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135" name="TextBox 134">
            <a:extLst>
              <a:ext uri="{FF2B5EF4-FFF2-40B4-BE49-F238E27FC236}">
                <a16:creationId xmlns:a16="http://schemas.microsoft.com/office/drawing/2014/main" id="{D7895725-ED6C-53D4-D269-875BBF5EA6FD}"/>
              </a:ext>
            </a:extLst>
          </p:cNvPr>
          <p:cNvSpPr txBox="1"/>
          <p:nvPr/>
        </p:nvSpPr>
        <p:spPr>
          <a:xfrm>
            <a:off x="2255653" y="5050906"/>
            <a:ext cx="976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2000" b="1" i="1" dirty="0">
                <a:solidFill>
                  <a:prstClr val="black"/>
                </a:solidFill>
                <a:latin typeface="Cambria" panose="02040503050406030204" pitchFamily="18" charset="0"/>
              </a:rPr>
              <a:t>Enable</a:t>
            </a:r>
            <a:endParaRPr lang="en-US" sz="1600" b="1" i="1" baseline="-25000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634CBF8B-6398-5F4F-B829-896334BCC2CE}"/>
              </a:ext>
            </a:extLst>
          </p:cNvPr>
          <p:cNvSpPr txBox="1"/>
          <p:nvPr/>
        </p:nvSpPr>
        <p:spPr>
          <a:xfrm>
            <a:off x="5219705" y="5058571"/>
            <a:ext cx="746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TR" b="1" dirty="0">
                <a:solidFill>
                  <a:srgbClr val="FF0000"/>
                </a:solidFill>
                <a:latin typeface="Cambria" panose="02040503050406030204" pitchFamily="18" charset="0"/>
              </a:rPr>
              <a:t>ACT</a:t>
            </a:r>
            <a:br>
              <a:rPr lang="en-TR" b="1" dirty="0">
                <a:solidFill>
                  <a:srgbClr val="FF0000"/>
                </a:solidFill>
                <a:latin typeface="Cambria" panose="02040503050406030204" pitchFamily="18" charset="0"/>
              </a:rPr>
            </a:br>
            <a:r>
              <a:rPr lang="en-TR" b="1" dirty="0">
                <a:solidFill>
                  <a:srgbClr val="FF0000"/>
                </a:solidFill>
                <a:latin typeface="Cambria" panose="02040503050406030204" pitchFamily="18" charset="0"/>
              </a:rPr>
              <a:t>R0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54BC745E-D8FD-EA69-EC9A-68F5FEC4EC91}"/>
              </a:ext>
            </a:extLst>
          </p:cNvPr>
          <p:cNvSpPr txBox="1"/>
          <p:nvPr/>
        </p:nvSpPr>
        <p:spPr>
          <a:xfrm>
            <a:off x="5776864" y="5055599"/>
            <a:ext cx="814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TR" b="1" dirty="0">
                <a:solidFill>
                  <a:srgbClr val="FF0000"/>
                </a:solidFill>
                <a:latin typeface="Cambria" panose="02040503050406030204" pitchFamily="18" charset="0"/>
              </a:rPr>
              <a:t>PRE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B0755658-7FB5-558B-5267-DDA6D97165D6}"/>
              </a:ext>
            </a:extLst>
          </p:cNvPr>
          <p:cNvSpPr txBox="1"/>
          <p:nvPr/>
        </p:nvSpPr>
        <p:spPr>
          <a:xfrm>
            <a:off x="6438231" y="5055599"/>
            <a:ext cx="659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TR" b="1" dirty="0">
                <a:solidFill>
                  <a:srgbClr val="FF0000"/>
                </a:solidFill>
                <a:latin typeface="Cambria" panose="02040503050406030204" pitchFamily="18" charset="0"/>
              </a:rPr>
              <a:t>ACT R3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6EBB5D7E-7987-89FA-60D7-FB03CA328451}"/>
                  </a:ext>
                </a:extLst>
              </p:cNvPr>
              <p:cNvSpPr txBox="1"/>
              <p:nvPr/>
            </p:nvSpPr>
            <p:spPr>
              <a:xfrm>
                <a:off x="1173720" y="1164518"/>
                <a:ext cx="9270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00"/>
                <a:r>
                  <a:rPr lang="en-US" b="1" dirty="0">
                    <a:solidFill>
                      <a:srgbClr val="EC6362"/>
                    </a:solidFill>
                    <a:latin typeface="Cambria" panose="02040503050406030204" pitchFamily="18" charset="0"/>
                  </a:rPr>
                  <a:t>+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EC636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endParaRPr lang="en-US" b="1" dirty="0">
                  <a:solidFill>
                    <a:srgbClr val="EC6362"/>
                  </a:solidFill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6EBB5D7E-7987-89FA-60D7-FB03CA3284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3720" y="1164518"/>
                <a:ext cx="927008" cy="369332"/>
              </a:xfrm>
              <a:prstGeom prst="rect">
                <a:avLst/>
              </a:prstGeom>
              <a:blipFill>
                <a:blip r:embed="rId3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0" name="Freeform 139">
            <a:extLst>
              <a:ext uri="{FF2B5EF4-FFF2-40B4-BE49-F238E27FC236}">
                <a16:creationId xmlns:a16="http://schemas.microsoft.com/office/drawing/2014/main" id="{17F76BAD-55DB-B39A-2CAA-FA57626D889D}"/>
              </a:ext>
            </a:extLst>
          </p:cNvPr>
          <p:cNvSpPr/>
          <p:nvPr/>
        </p:nvSpPr>
        <p:spPr>
          <a:xfrm>
            <a:off x="5598423" y="3304858"/>
            <a:ext cx="575977" cy="238803"/>
          </a:xfrm>
          <a:custGeom>
            <a:avLst/>
            <a:gdLst>
              <a:gd name="connsiteX0" fmla="*/ 0 w 510139"/>
              <a:gd name="connsiteY0" fmla="*/ 105878 h 105878"/>
              <a:gd name="connsiteX1" fmla="*/ 163630 w 510139"/>
              <a:gd name="connsiteY1" fmla="*/ 28876 h 105878"/>
              <a:gd name="connsiteX2" fmla="*/ 510139 w 510139"/>
              <a:gd name="connsiteY2" fmla="*/ 0 h 105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0139" h="105878">
                <a:moveTo>
                  <a:pt x="0" y="105878"/>
                </a:moveTo>
                <a:cubicBezTo>
                  <a:pt x="39303" y="76200"/>
                  <a:pt x="78607" y="46522"/>
                  <a:pt x="163630" y="28876"/>
                </a:cubicBezTo>
                <a:cubicBezTo>
                  <a:pt x="248653" y="11230"/>
                  <a:pt x="379396" y="5615"/>
                  <a:pt x="510139" y="0"/>
                </a:cubicBezTo>
              </a:path>
            </a:pathLst>
          </a:custGeom>
          <a:noFill/>
          <a:ln w="57150" cap="flat" cmpd="sng" algn="ctr">
            <a:solidFill>
              <a:srgbClr val="E7E6E6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A97BDCBD-9FF5-A41C-E8E9-08AC6B07714E}"/>
              </a:ext>
            </a:extLst>
          </p:cNvPr>
          <p:cNvCxnSpPr>
            <a:cxnSpLocks/>
            <a:endCxn id="136" idx="0"/>
          </p:cNvCxnSpPr>
          <p:nvPr/>
        </p:nvCxnSpPr>
        <p:spPr>
          <a:xfrm>
            <a:off x="5593187" y="1872256"/>
            <a:ext cx="0" cy="3186315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"/>
            <a:miter lim="800000"/>
          </a:ln>
          <a:effectLst/>
        </p:spPr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7769A6F0-D68D-F8C7-C3A4-665F29F21D3B}"/>
              </a:ext>
            </a:extLst>
          </p:cNvPr>
          <p:cNvCxnSpPr>
            <a:cxnSpLocks/>
          </p:cNvCxnSpPr>
          <p:nvPr/>
        </p:nvCxnSpPr>
        <p:spPr>
          <a:xfrm>
            <a:off x="6183882" y="1872256"/>
            <a:ext cx="0" cy="3186315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"/>
            <a:miter lim="800000"/>
          </a:ln>
          <a:effectLst/>
        </p:spPr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544A2556-7C2B-5693-34FF-A4B0E45715FC}"/>
              </a:ext>
            </a:extLst>
          </p:cNvPr>
          <p:cNvCxnSpPr>
            <a:cxnSpLocks/>
          </p:cNvCxnSpPr>
          <p:nvPr/>
        </p:nvCxnSpPr>
        <p:spPr>
          <a:xfrm>
            <a:off x="6765095" y="1872256"/>
            <a:ext cx="0" cy="3183343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"/>
            <a:miter lim="800000"/>
          </a:ln>
          <a:effectLst/>
        </p:spPr>
      </p:cxnSp>
      <p:cxnSp>
        <p:nvCxnSpPr>
          <p:cNvPr id="144" name="Straight Connector 143">
            <a:extLst>
              <a:ext uri="{FF2B5EF4-FFF2-40B4-BE49-F238E27FC236}">
                <a16:creationId xmlns:a16="http://schemas.microsoft.com/office/drawing/2014/main" id="{50C9B068-FE7E-5253-95F1-7CFB1D3AEEA0}"/>
              </a:ext>
            </a:extLst>
          </p:cNvPr>
          <p:cNvCxnSpPr/>
          <p:nvPr/>
        </p:nvCxnSpPr>
        <p:spPr>
          <a:xfrm flipV="1">
            <a:off x="6183882" y="3272867"/>
            <a:ext cx="581213" cy="24711"/>
          </a:xfrm>
          <a:prstGeom prst="line">
            <a:avLst/>
          </a:prstGeom>
          <a:noFill/>
          <a:ln w="57150" cap="flat" cmpd="sng" algn="ctr">
            <a:solidFill>
              <a:srgbClr val="E7E6E6">
                <a:lumMod val="75000"/>
              </a:srgbClr>
            </a:solidFill>
            <a:prstDash val="solid"/>
            <a:miter lim="800000"/>
          </a:ln>
          <a:effectLst/>
        </p:spPr>
      </p:cxnSp>
      <p:sp>
        <p:nvSpPr>
          <p:cNvPr id="145" name="Freeform 144">
            <a:extLst>
              <a:ext uri="{FF2B5EF4-FFF2-40B4-BE49-F238E27FC236}">
                <a16:creationId xmlns:a16="http://schemas.microsoft.com/office/drawing/2014/main" id="{7B26B412-D76D-6E50-F95A-21B9725AD861}"/>
              </a:ext>
            </a:extLst>
          </p:cNvPr>
          <p:cNvSpPr/>
          <p:nvPr/>
        </p:nvSpPr>
        <p:spPr>
          <a:xfrm flipV="1">
            <a:off x="6765651" y="3016923"/>
            <a:ext cx="1050813" cy="243886"/>
          </a:xfrm>
          <a:custGeom>
            <a:avLst/>
            <a:gdLst>
              <a:gd name="connsiteX0" fmla="*/ 0 w 961159"/>
              <a:gd name="connsiteY0" fmla="*/ 0 h 171450"/>
              <a:gd name="connsiteX1" fmla="*/ 301336 w 961159"/>
              <a:gd name="connsiteY1" fmla="*/ 124691 h 171450"/>
              <a:gd name="connsiteX2" fmla="*/ 961159 w 961159"/>
              <a:gd name="connsiteY2" fmla="*/ 171450 h 17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61159" h="171450">
                <a:moveTo>
                  <a:pt x="0" y="0"/>
                </a:moveTo>
                <a:cubicBezTo>
                  <a:pt x="70571" y="48058"/>
                  <a:pt x="141143" y="96116"/>
                  <a:pt x="301336" y="124691"/>
                </a:cubicBezTo>
                <a:cubicBezTo>
                  <a:pt x="461529" y="153266"/>
                  <a:pt x="711344" y="162358"/>
                  <a:pt x="961159" y="171450"/>
                </a:cubicBezTo>
              </a:path>
            </a:pathLst>
          </a:custGeom>
          <a:noFill/>
          <a:ln w="57150" cap="flat" cmpd="sng" algn="ctr">
            <a:solidFill>
              <a:srgbClr val="E7E6E6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F245543D-192F-18FB-6F5B-253C14FAE809}"/>
              </a:ext>
            </a:extLst>
          </p:cNvPr>
          <p:cNvCxnSpPr/>
          <p:nvPr/>
        </p:nvCxnSpPr>
        <p:spPr>
          <a:xfrm>
            <a:off x="4913400" y="1912649"/>
            <a:ext cx="0" cy="0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</p:cxnSp>
      <p:sp>
        <p:nvSpPr>
          <p:cNvPr id="151" name="TextBox 150">
            <a:extLst>
              <a:ext uri="{FF2B5EF4-FFF2-40B4-BE49-F238E27FC236}">
                <a16:creationId xmlns:a16="http://schemas.microsoft.com/office/drawing/2014/main" id="{F6D6EE1B-B4C2-6C84-0CC4-3553E197E1F7}"/>
              </a:ext>
            </a:extLst>
          </p:cNvPr>
          <p:cNvSpPr txBox="1"/>
          <p:nvPr/>
        </p:nvSpPr>
        <p:spPr>
          <a:xfrm>
            <a:off x="7816468" y="5058325"/>
            <a:ext cx="997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400" b="1" dirty="0">
                <a:solidFill>
                  <a:prstClr val="black"/>
                </a:solidFill>
                <a:latin typeface="Cambria" panose="02040503050406030204" pitchFamily="18" charset="0"/>
              </a:rPr>
              <a:t>Time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431CDDB6-C5B0-B397-3095-EB2BB3C731FD}"/>
              </a:ext>
            </a:extLst>
          </p:cNvPr>
          <p:cNvSpPr txBox="1"/>
          <p:nvPr/>
        </p:nvSpPr>
        <p:spPr>
          <a:xfrm>
            <a:off x="407569" y="3702826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R0</a:t>
            </a:r>
            <a:endParaRPr lang="en-US" sz="2000" b="1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99790233-44DA-281F-7FA8-7DDE93B130DA}"/>
              </a:ext>
            </a:extLst>
          </p:cNvPr>
          <p:cNvSpPr txBox="1"/>
          <p:nvPr/>
        </p:nvSpPr>
        <p:spPr>
          <a:xfrm>
            <a:off x="416851" y="2980801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R1</a:t>
            </a:r>
            <a:endParaRPr lang="en-US" sz="2000" b="1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BB44046F-4EA9-7F0A-DFCE-7B21E70A5336}"/>
              </a:ext>
            </a:extLst>
          </p:cNvPr>
          <p:cNvSpPr txBox="1"/>
          <p:nvPr/>
        </p:nvSpPr>
        <p:spPr>
          <a:xfrm>
            <a:off x="405518" y="2224587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R2</a:t>
            </a:r>
            <a:endParaRPr lang="en-US" sz="2000" b="1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E22CFD0C-8439-EA75-4BC1-2B5ABFBE5F34}"/>
              </a:ext>
            </a:extLst>
          </p:cNvPr>
          <p:cNvSpPr txBox="1"/>
          <p:nvPr/>
        </p:nvSpPr>
        <p:spPr>
          <a:xfrm>
            <a:off x="415892" y="1545602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R3</a:t>
            </a:r>
            <a:endParaRPr lang="en-US" sz="2000" b="1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156" name="Rounded Rectangle 22">
            <a:extLst>
              <a:ext uri="{FF2B5EF4-FFF2-40B4-BE49-F238E27FC236}">
                <a16:creationId xmlns:a16="http://schemas.microsoft.com/office/drawing/2014/main" id="{238BAD2E-8411-1404-DACD-5939BBFC5C46}"/>
              </a:ext>
            </a:extLst>
          </p:cNvPr>
          <p:cNvSpPr/>
          <p:nvPr/>
        </p:nvSpPr>
        <p:spPr>
          <a:xfrm>
            <a:off x="788894" y="4833897"/>
            <a:ext cx="1286793" cy="578911"/>
          </a:xfrm>
          <a:prstGeom prst="roundRect">
            <a:avLst/>
          </a:prstGeom>
          <a:solidFill>
            <a:srgbClr val="3D8AFF"/>
          </a:solidFill>
          <a:ln w="38100" cap="flat" cmpd="sng" algn="ctr">
            <a:solidFill>
              <a:srgbClr val="00206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R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Calibri" panose="020F0502020204030204" pitchFamily="34" charset="0"/>
              </a:rPr>
              <a:t>Sense Amplifier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485D47D6-26C1-695D-4891-E44091BD4E10}"/>
              </a:ext>
            </a:extLst>
          </p:cNvPr>
          <p:cNvSpPr txBox="1"/>
          <p:nvPr/>
        </p:nvSpPr>
        <p:spPr>
          <a:xfrm>
            <a:off x="4275880" y="2798350"/>
            <a:ext cx="683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400" b="1" dirty="0">
                <a:solidFill>
                  <a:prstClr val="black"/>
                </a:solidFill>
                <a:latin typeface="Cambria" panose="02040503050406030204" pitchFamily="18" charset="0"/>
              </a:rPr>
              <a:t>V</a:t>
            </a:r>
            <a:r>
              <a:rPr lang="en-US" sz="2400" b="1" baseline="-25000" dirty="0">
                <a:solidFill>
                  <a:prstClr val="black"/>
                </a:solidFill>
                <a:latin typeface="Cambria" panose="02040503050406030204" pitchFamily="18" charset="0"/>
              </a:rPr>
              <a:t>TH</a:t>
            </a:r>
            <a:endParaRPr lang="en-US" b="1" baseline="-25000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CDF7F264-7151-4247-65A7-201E6149EEEE}"/>
              </a:ext>
            </a:extLst>
          </p:cNvPr>
          <p:cNvSpPr txBox="1"/>
          <p:nvPr/>
        </p:nvSpPr>
        <p:spPr>
          <a:xfrm>
            <a:off x="4189175" y="3642182"/>
            <a:ext cx="756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400" b="1" dirty="0">
                <a:solidFill>
                  <a:prstClr val="black"/>
                </a:solidFill>
                <a:latin typeface="Cambria" panose="02040503050406030204" pitchFamily="18" charset="0"/>
              </a:rPr>
              <a:t>-V</a:t>
            </a:r>
            <a:r>
              <a:rPr lang="en-US" sz="2400" b="1" baseline="-25000" dirty="0">
                <a:solidFill>
                  <a:prstClr val="black"/>
                </a:solidFill>
                <a:latin typeface="Cambria" panose="02040503050406030204" pitchFamily="18" charset="0"/>
              </a:rPr>
              <a:t>TH</a:t>
            </a:r>
            <a:endParaRPr lang="en-US" b="1" baseline="-25000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9C2B6E10-36EB-721B-6415-DDFFE75A3F7F}"/>
              </a:ext>
            </a:extLst>
          </p:cNvPr>
          <p:cNvSpPr txBox="1"/>
          <p:nvPr/>
        </p:nvSpPr>
        <p:spPr>
          <a:xfrm>
            <a:off x="4313535" y="1681816"/>
            <a:ext cx="60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V</a:t>
            </a:r>
            <a:r>
              <a:rPr kumimoji="0" lang="en-US" sz="2400" b="1" i="0" u="none" strike="noStrike" kern="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dd</a:t>
            </a:r>
            <a:endParaRPr kumimoji="0" lang="en-US" sz="1800" b="1" i="0" u="none" strike="noStrike" kern="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E23E6BC7-DD8C-8D7F-28B5-A7870BC1C11A}"/>
              </a:ext>
            </a:extLst>
          </p:cNvPr>
          <p:cNvSpPr txBox="1"/>
          <p:nvPr/>
        </p:nvSpPr>
        <p:spPr>
          <a:xfrm>
            <a:off x="4513524" y="4870798"/>
            <a:ext cx="3674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0</a:t>
            </a:r>
            <a:endParaRPr kumimoji="0" lang="en-US" sz="2400" b="1" i="0" u="none" strike="noStrike" kern="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99420A22-C201-11B5-C45B-27B91CE95A48}"/>
              </a:ext>
            </a:extLst>
          </p:cNvPr>
          <p:cNvSpPr txBox="1"/>
          <p:nvPr/>
        </p:nvSpPr>
        <p:spPr>
          <a:xfrm rot="16200000">
            <a:off x="2963917" y="3342867"/>
            <a:ext cx="22436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24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Bitline</a:t>
            </a:r>
            <a:r>
              <a:rPr lang="en-US" sz="2400" b="1" dirty="0">
                <a:solidFill>
                  <a:prstClr val="black"/>
                </a:solidFill>
                <a:latin typeface="Cambria" panose="02040503050406030204" pitchFamily="18" charset="0"/>
              </a:rPr>
              <a:t> Voltage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84D66E71-463B-E5A8-0B32-35DF8114D820}"/>
              </a:ext>
            </a:extLst>
          </p:cNvPr>
          <p:cNvSpPr txBox="1"/>
          <p:nvPr/>
        </p:nvSpPr>
        <p:spPr>
          <a:xfrm>
            <a:off x="4103826" y="3347700"/>
            <a:ext cx="927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b="1" dirty="0">
                <a:solidFill>
                  <a:prstClr val="black"/>
                </a:solidFill>
                <a:latin typeface="Cambria" panose="02040503050406030204" pitchFamily="18" charset="0"/>
              </a:rPr>
              <a:t>V</a:t>
            </a:r>
            <a:r>
              <a:rPr lang="en-US" b="1" baseline="-25000" dirty="0">
                <a:solidFill>
                  <a:prstClr val="black"/>
                </a:solidFill>
                <a:latin typeface="Cambria" panose="02040503050406030204" pitchFamily="18" charset="0"/>
              </a:rPr>
              <a:t>DD</a:t>
            </a:r>
            <a:r>
              <a:rPr lang="en-US" b="1" dirty="0">
                <a:solidFill>
                  <a:prstClr val="black"/>
                </a:solidFill>
                <a:latin typeface="Cambria" panose="02040503050406030204" pitchFamily="18" charset="0"/>
              </a:rPr>
              <a:t>/2</a:t>
            </a:r>
          </a:p>
        </p:txBody>
      </p:sp>
    </p:spTree>
    <p:extLst>
      <p:ext uri="{BB962C8B-B14F-4D97-AF65-F5344CB8AC3E}">
        <p14:creationId xmlns:p14="http://schemas.microsoft.com/office/powerpoint/2010/main" val="1219855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37677"/>
                                      </p:to>
                                    </p:animClr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6E6C6C"/>
                                      </p:to>
                                    </p:animClr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60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63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66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69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75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81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84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C0BA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C0BA"/>
                                      </p:to>
                                    </p:animClr>
                                    <p:set>
                                      <p:cBhvr>
                                        <p:cTn id="91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E6C6C"/>
                                      </p:to>
                                    </p:animClr>
                                    <p:set>
                                      <p:cBhvr>
                                        <p:cTn id="95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/>
      <p:bldP spid="137" grpId="0"/>
      <p:bldP spid="138" grpId="0"/>
      <p:bldP spid="139" grpId="0"/>
      <p:bldP spid="140" grpId="0" animBg="1"/>
      <p:bldP spid="14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60513-2CC3-454F-99F0-BA50B88B1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Generating Signatures via SiMRA</a:t>
            </a:r>
            <a:endParaRPr lang="en-TR" sz="4000" b="1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5AC801ED-43EE-B3EE-2964-CF7BF78C5C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F271C683-3701-D4C3-15CF-0CA408167A51}"/>
              </a:ext>
            </a:extLst>
          </p:cNvPr>
          <p:cNvCxnSpPr>
            <a:cxnSpLocks/>
          </p:cNvCxnSpPr>
          <p:nvPr/>
        </p:nvCxnSpPr>
        <p:spPr>
          <a:xfrm flipV="1">
            <a:off x="2075688" y="5106819"/>
            <a:ext cx="541616" cy="0"/>
          </a:xfrm>
          <a:prstGeom prst="line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C5F0E39E-B92C-9CE2-1168-75538A00C643}"/>
              </a:ext>
            </a:extLst>
          </p:cNvPr>
          <p:cNvCxnSpPr>
            <a:cxnSpLocks/>
          </p:cNvCxnSpPr>
          <p:nvPr/>
        </p:nvCxnSpPr>
        <p:spPr>
          <a:xfrm>
            <a:off x="1785986" y="5435609"/>
            <a:ext cx="0" cy="528366"/>
          </a:xfrm>
          <a:prstGeom prst="line">
            <a:avLst/>
          </a:prstGeom>
          <a:noFill/>
          <a:ln w="3810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</p:cxnSp>
      <p:sp>
        <p:nvSpPr>
          <p:cNvPr id="117" name="Content Placeholder 2">
            <a:extLst>
              <a:ext uri="{FF2B5EF4-FFF2-40B4-BE49-F238E27FC236}">
                <a16:creationId xmlns:a16="http://schemas.microsoft.com/office/drawing/2014/main" id="{B1E7C5A8-6B5E-86C8-2D70-13BA06EEF806}"/>
              </a:ext>
            </a:extLst>
          </p:cNvPr>
          <p:cNvSpPr txBox="1">
            <a:spLocks/>
          </p:cNvSpPr>
          <p:nvPr/>
        </p:nvSpPr>
        <p:spPr>
          <a:xfrm>
            <a:off x="75991" y="975034"/>
            <a:ext cx="8987622" cy="543504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TR" sz="24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TR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53D27AC8-2201-0DC1-2095-09865207B112}"/>
              </a:ext>
            </a:extLst>
          </p:cNvPr>
          <p:cNvCxnSpPr>
            <a:cxnSpLocks/>
          </p:cNvCxnSpPr>
          <p:nvPr/>
        </p:nvCxnSpPr>
        <p:spPr>
          <a:xfrm>
            <a:off x="4923674" y="1905247"/>
            <a:ext cx="0" cy="0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</p:cxn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352E84BF-A3A0-599F-2F5A-1863922A133B}"/>
              </a:ext>
            </a:extLst>
          </p:cNvPr>
          <p:cNvGrpSpPr/>
          <p:nvPr/>
        </p:nvGrpSpPr>
        <p:grpSpPr>
          <a:xfrm>
            <a:off x="4831635" y="1864854"/>
            <a:ext cx="3654984" cy="3153046"/>
            <a:chOff x="1052944" y="2350939"/>
            <a:chExt cx="7530803" cy="3153046"/>
          </a:xfrm>
        </p:grpSpPr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AE256C47-DCE3-227C-9DF5-08EADA8BBA89}"/>
                </a:ext>
              </a:extLst>
            </p:cNvPr>
            <p:cNvGrpSpPr/>
            <p:nvPr/>
          </p:nvGrpSpPr>
          <p:grpSpPr>
            <a:xfrm>
              <a:off x="1125415" y="2350939"/>
              <a:ext cx="7458332" cy="3153046"/>
              <a:chOff x="1125415" y="2350939"/>
              <a:chExt cx="7458332" cy="3153046"/>
            </a:xfrm>
          </p:grpSpPr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CC482A64-D31A-4B98-842B-B57FA324A842}"/>
                  </a:ext>
                </a:extLst>
              </p:cNvPr>
              <p:cNvCxnSpPr/>
              <p:nvPr/>
            </p:nvCxnSpPr>
            <p:spPr>
              <a:xfrm>
                <a:off x="1125415" y="2350939"/>
                <a:ext cx="0" cy="3153046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Text" lastClr="000000">
                    <a:lumMod val="50000"/>
                    <a:lumOff val="50000"/>
                  </a:sysClr>
                </a:solidFill>
                <a:prstDash val="solid"/>
                <a:miter lim="800000"/>
                <a:headEnd type="none"/>
              </a:ln>
              <a:effectLst/>
            </p:spPr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E1808DCB-FDFA-0BD5-EDF1-D42D2B93F0C2}"/>
                  </a:ext>
                </a:extLst>
              </p:cNvPr>
              <p:cNvCxnSpPr/>
              <p:nvPr/>
            </p:nvCxnSpPr>
            <p:spPr>
              <a:xfrm flipH="1" flipV="1">
                <a:off x="1125415" y="5495194"/>
                <a:ext cx="7458332" cy="1979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Text" lastClr="000000">
                    <a:lumMod val="50000"/>
                    <a:lumOff val="50000"/>
                  </a:sysClr>
                </a:solidFill>
                <a:prstDash val="solid"/>
                <a:miter lim="800000"/>
              </a:ln>
              <a:effectLst/>
            </p:spPr>
          </p:cxnSp>
        </p:grp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EBB73D9D-8A5E-6973-0CF7-FCA5028B9168}"/>
                </a:ext>
              </a:extLst>
            </p:cNvPr>
            <p:cNvCxnSpPr/>
            <p:nvPr/>
          </p:nvCxnSpPr>
          <p:spPr>
            <a:xfrm flipH="1">
              <a:off x="1052944" y="2350939"/>
              <a:ext cx="136441" cy="0"/>
            </a:xfrm>
            <a:prstGeom prst="line">
              <a:avLst/>
            </a:prstGeom>
            <a:noFill/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0597BA3D-6894-FCF7-41C3-C6D57D108795}"/>
              </a:ext>
            </a:extLst>
          </p:cNvPr>
          <p:cNvCxnSpPr>
            <a:cxnSpLocks/>
          </p:cNvCxnSpPr>
          <p:nvPr/>
        </p:nvCxnSpPr>
        <p:spPr>
          <a:xfrm flipH="1">
            <a:off x="4871065" y="3539287"/>
            <a:ext cx="756312" cy="0"/>
          </a:xfrm>
          <a:prstGeom prst="line">
            <a:avLst/>
          </a:prstGeom>
          <a:noFill/>
          <a:ln w="44450" cap="flat" cmpd="sng" algn="ctr">
            <a:solidFill>
              <a:srgbClr val="E7E6E6">
                <a:lumMod val="75000"/>
              </a:srgbClr>
            </a:solidFill>
            <a:prstDash val="solid"/>
            <a:miter lim="800000"/>
          </a:ln>
          <a:effectLst/>
        </p:spPr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F3CF3978-10BA-0247-4F17-2C82AF01F150}"/>
              </a:ext>
            </a:extLst>
          </p:cNvPr>
          <p:cNvCxnSpPr>
            <a:cxnSpLocks/>
          </p:cNvCxnSpPr>
          <p:nvPr/>
        </p:nvCxnSpPr>
        <p:spPr>
          <a:xfrm>
            <a:off x="4878033" y="3943787"/>
            <a:ext cx="3506078" cy="0"/>
          </a:xfrm>
          <a:prstGeom prst="line">
            <a:avLst/>
          </a:prstGeom>
          <a:noFill/>
          <a:ln w="19050" cap="flat" cmpd="sng" algn="ctr">
            <a:solidFill>
              <a:sysClr val="window" lastClr="FFFFFF">
                <a:lumMod val="65000"/>
              </a:sysClr>
            </a:solidFill>
            <a:prstDash val="lgDash"/>
            <a:miter lim="800000"/>
          </a:ln>
          <a:effectLst/>
        </p:spPr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19547E4F-3E85-8C45-E430-2E6E5F3DCCC1}"/>
              </a:ext>
            </a:extLst>
          </p:cNvPr>
          <p:cNvSpPr txBox="1"/>
          <p:nvPr/>
        </p:nvSpPr>
        <p:spPr>
          <a:xfrm>
            <a:off x="7816468" y="5050923"/>
            <a:ext cx="997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400" b="1" dirty="0">
                <a:solidFill>
                  <a:prstClr val="black"/>
                </a:solidFill>
                <a:latin typeface="Cambria" panose="02040503050406030204" pitchFamily="18" charset="0"/>
              </a:rPr>
              <a:t>Time</a:t>
            </a:r>
          </a:p>
        </p:txBody>
      </p: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3534E14A-F3F7-0C21-E5B3-A1A8878CD16E}"/>
              </a:ext>
            </a:extLst>
          </p:cNvPr>
          <p:cNvCxnSpPr>
            <a:cxnSpLocks/>
          </p:cNvCxnSpPr>
          <p:nvPr/>
        </p:nvCxnSpPr>
        <p:spPr>
          <a:xfrm>
            <a:off x="4876432" y="3085536"/>
            <a:ext cx="3505481" cy="0"/>
          </a:xfrm>
          <a:prstGeom prst="line">
            <a:avLst/>
          </a:prstGeom>
          <a:noFill/>
          <a:ln w="19050" cap="flat" cmpd="sng" algn="ctr">
            <a:solidFill>
              <a:sysClr val="window" lastClr="FFFFFF">
                <a:lumMod val="65000"/>
              </a:sysClr>
            </a:solidFill>
            <a:prstDash val="lgDash"/>
            <a:miter lim="800000"/>
          </a:ln>
          <a:effectLst/>
        </p:spPr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BCBC4EC1-36B0-D181-587F-EC9A65652BE0}"/>
              </a:ext>
            </a:extLst>
          </p:cNvPr>
          <p:cNvCxnSpPr>
            <a:cxnSpLocks/>
          </p:cNvCxnSpPr>
          <p:nvPr/>
        </p:nvCxnSpPr>
        <p:spPr>
          <a:xfrm>
            <a:off x="1158098" y="1518946"/>
            <a:ext cx="0" cy="3317174"/>
          </a:xfrm>
          <a:prstGeom prst="line">
            <a:avLst/>
          </a:prstGeom>
          <a:noFill/>
          <a:ln w="38100" cap="flat" cmpd="sng" algn="ctr">
            <a:solidFill>
              <a:srgbClr val="E7E6E6">
                <a:lumMod val="50000"/>
              </a:srgbClr>
            </a:solidFill>
            <a:prstDash val="solid"/>
            <a:miter lim="800000"/>
          </a:ln>
          <a:effectLst/>
        </p:spPr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9492A222-308C-CA5F-D920-628808CB34A9}"/>
              </a:ext>
            </a:extLst>
          </p:cNvPr>
          <p:cNvCxnSpPr>
            <a:cxnSpLocks/>
          </p:cNvCxnSpPr>
          <p:nvPr/>
        </p:nvCxnSpPr>
        <p:spPr>
          <a:xfrm>
            <a:off x="989064" y="1797034"/>
            <a:ext cx="900000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57EDF00B-66B0-8F11-0115-F6201F8E56D0}"/>
              </a:ext>
            </a:extLst>
          </p:cNvPr>
          <p:cNvCxnSpPr>
            <a:cxnSpLocks/>
          </p:cNvCxnSpPr>
          <p:nvPr/>
        </p:nvCxnSpPr>
        <p:spPr>
          <a:xfrm>
            <a:off x="989064" y="2517034"/>
            <a:ext cx="900000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CE8FCD5A-E8C2-DB95-D421-0944917E5681}"/>
              </a:ext>
            </a:extLst>
          </p:cNvPr>
          <p:cNvCxnSpPr>
            <a:cxnSpLocks/>
          </p:cNvCxnSpPr>
          <p:nvPr/>
        </p:nvCxnSpPr>
        <p:spPr>
          <a:xfrm>
            <a:off x="989064" y="3237034"/>
            <a:ext cx="900000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C115794B-7501-6ABD-ABDA-17420F71DE96}"/>
              </a:ext>
            </a:extLst>
          </p:cNvPr>
          <p:cNvCxnSpPr>
            <a:cxnSpLocks/>
          </p:cNvCxnSpPr>
          <p:nvPr/>
        </p:nvCxnSpPr>
        <p:spPr>
          <a:xfrm>
            <a:off x="1001943" y="3957034"/>
            <a:ext cx="900000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sp>
        <p:nvSpPr>
          <p:cNvPr id="140" name="Oval 139">
            <a:extLst>
              <a:ext uri="{FF2B5EF4-FFF2-40B4-BE49-F238E27FC236}">
                <a16:creationId xmlns:a16="http://schemas.microsoft.com/office/drawing/2014/main" id="{C1581126-C37A-8AD0-DE5B-F321F46A47FF}"/>
              </a:ext>
            </a:extLst>
          </p:cNvPr>
          <p:cNvSpPr/>
          <p:nvPr/>
        </p:nvSpPr>
        <p:spPr>
          <a:xfrm>
            <a:off x="1314254" y="1940154"/>
            <a:ext cx="360000" cy="360000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317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41" name="Oval 140">
            <a:extLst>
              <a:ext uri="{FF2B5EF4-FFF2-40B4-BE49-F238E27FC236}">
                <a16:creationId xmlns:a16="http://schemas.microsoft.com/office/drawing/2014/main" id="{7971F6CA-28E8-210D-8F35-F6A02DD48865}"/>
              </a:ext>
            </a:extLst>
          </p:cNvPr>
          <p:cNvSpPr/>
          <p:nvPr/>
        </p:nvSpPr>
        <p:spPr>
          <a:xfrm>
            <a:off x="1309998" y="2660154"/>
            <a:ext cx="360000" cy="360000"/>
          </a:xfrm>
          <a:prstGeom prst="ellipse">
            <a:avLst/>
          </a:prstGeom>
          <a:solidFill>
            <a:srgbClr val="E7E6E6">
              <a:lumMod val="50000"/>
            </a:srgbClr>
          </a:solidFill>
          <a:ln w="317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9B069146-2302-97E9-D1EA-14958FBBA2A7}"/>
              </a:ext>
            </a:extLst>
          </p:cNvPr>
          <p:cNvSpPr/>
          <p:nvPr/>
        </p:nvSpPr>
        <p:spPr>
          <a:xfrm>
            <a:off x="1306902" y="3380154"/>
            <a:ext cx="360000" cy="360000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317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A81276B7-A3DA-9959-2A27-FBD769A3CF4C}"/>
              </a:ext>
            </a:extLst>
          </p:cNvPr>
          <p:cNvSpPr/>
          <p:nvPr/>
        </p:nvSpPr>
        <p:spPr>
          <a:xfrm>
            <a:off x="1301834" y="4100154"/>
            <a:ext cx="360000" cy="360000"/>
          </a:xfrm>
          <a:prstGeom prst="ellipse">
            <a:avLst/>
          </a:prstGeom>
          <a:solidFill>
            <a:srgbClr val="E7E6E6">
              <a:lumMod val="50000"/>
            </a:srgbClr>
          </a:solidFill>
          <a:ln w="317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22A1D845-100F-581C-F5A4-469B692EBBF8}"/>
              </a:ext>
            </a:extLst>
          </p:cNvPr>
          <p:cNvSpPr txBox="1"/>
          <p:nvPr/>
        </p:nvSpPr>
        <p:spPr>
          <a:xfrm>
            <a:off x="694594" y="1178342"/>
            <a:ext cx="927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b="1" dirty="0">
                <a:solidFill>
                  <a:prstClr val="black"/>
                </a:solidFill>
                <a:latin typeface="Cambria" panose="02040503050406030204" pitchFamily="18" charset="0"/>
              </a:rPr>
              <a:t>V</a:t>
            </a:r>
            <a:r>
              <a:rPr lang="en-US" b="1" baseline="-25000" dirty="0">
                <a:solidFill>
                  <a:prstClr val="black"/>
                </a:solidFill>
                <a:latin typeface="Cambria" panose="02040503050406030204" pitchFamily="18" charset="0"/>
              </a:rPr>
              <a:t>DD</a:t>
            </a:r>
            <a:r>
              <a:rPr lang="en-US" b="1" dirty="0">
                <a:solidFill>
                  <a:prstClr val="black"/>
                </a:solidFill>
                <a:latin typeface="Cambria" panose="02040503050406030204" pitchFamily="18" charset="0"/>
              </a:rPr>
              <a:t>/2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11BE3074-E931-D983-8103-16998A77F328}"/>
              </a:ext>
            </a:extLst>
          </p:cNvPr>
          <p:cNvSpPr txBox="1"/>
          <p:nvPr/>
        </p:nvSpPr>
        <p:spPr>
          <a:xfrm>
            <a:off x="1322482" y="5924784"/>
            <a:ext cx="927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b="1" dirty="0">
                <a:solidFill>
                  <a:prstClr val="black"/>
                </a:solidFill>
                <a:latin typeface="Cambria" panose="02040503050406030204" pitchFamily="18" charset="0"/>
              </a:rPr>
              <a:t>V</a:t>
            </a:r>
            <a:r>
              <a:rPr lang="en-US" b="1" baseline="-25000" dirty="0">
                <a:solidFill>
                  <a:prstClr val="black"/>
                </a:solidFill>
                <a:latin typeface="Cambria" panose="02040503050406030204" pitchFamily="18" charset="0"/>
              </a:rPr>
              <a:t>DD</a:t>
            </a:r>
            <a:r>
              <a:rPr lang="en-US" b="1" dirty="0">
                <a:solidFill>
                  <a:prstClr val="black"/>
                </a:solidFill>
                <a:latin typeface="Cambria" panose="02040503050406030204" pitchFamily="18" charset="0"/>
              </a:rPr>
              <a:t>/2</a:t>
            </a:r>
          </a:p>
        </p:txBody>
      </p: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31C04867-D0CB-6024-C3B5-10C3615CA0A5}"/>
              </a:ext>
            </a:extLst>
          </p:cNvPr>
          <p:cNvCxnSpPr>
            <a:cxnSpLocks/>
            <a:stCxn id="140" idx="0"/>
          </p:cNvCxnSpPr>
          <p:nvPr/>
        </p:nvCxnSpPr>
        <p:spPr>
          <a:xfrm flipH="1" flipV="1">
            <a:off x="1489998" y="1797034"/>
            <a:ext cx="0" cy="14312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9EF78858-9CC4-DF43-DE57-B4AB8BAF42DD}"/>
              </a:ext>
            </a:extLst>
          </p:cNvPr>
          <p:cNvCxnSpPr>
            <a:cxnSpLocks/>
          </p:cNvCxnSpPr>
          <p:nvPr/>
        </p:nvCxnSpPr>
        <p:spPr>
          <a:xfrm flipH="1" flipV="1">
            <a:off x="1482378" y="2520934"/>
            <a:ext cx="0" cy="14312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C60AB01A-F939-E9E4-B645-184C1D739366}"/>
              </a:ext>
            </a:extLst>
          </p:cNvPr>
          <p:cNvCxnSpPr>
            <a:cxnSpLocks/>
          </p:cNvCxnSpPr>
          <p:nvPr/>
        </p:nvCxnSpPr>
        <p:spPr>
          <a:xfrm flipH="1" flipV="1">
            <a:off x="1483200" y="3237034"/>
            <a:ext cx="0" cy="14312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69131FBE-BDCC-699A-847E-173868EA9FA7}"/>
              </a:ext>
            </a:extLst>
          </p:cNvPr>
          <p:cNvCxnSpPr>
            <a:cxnSpLocks/>
          </p:cNvCxnSpPr>
          <p:nvPr/>
        </p:nvCxnSpPr>
        <p:spPr>
          <a:xfrm flipH="1" flipV="1">
            <a:off x="1483200" y="3957034"/>
            <a:ext cx="0" cy="14312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sp>
        <p:nvSpPr>
          <p:cNvPr id="150" name="TextBox 149">
            <a:extLst>
              <a:ext uri="{FF2B5EF4-FFF2-40B4-BE49-F238E27FC236}">
                <a16:creationId xmlns:a16="http://schemas.microsoft.com/office/drawing/2014/main" id="{3AF531DC-9D18-CABD-EF62-4D96C576E9E9}"/>
              </a:ext>
            </a:extLst>
          </p:cNvPr>
          <p:cNvSpPr txBox="1"/>
          <p:nvPr/>
        </p:nvSpPr>
        <p:spPr>
          <a:xfrm>
            <a:off x="2255653" y="5054137"/>
            <a:ext cx="976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2000" b="1" i="1" dirty="0">
                <a:solidFill>
                  <a:prstClr val="black"/>
                </a:solidFill>
                <a:latin typeface="Cambria" panose="02040503050406030204" pitchFamily="18" charset="0"/>
              </a:rPr>
              <a:t>Enable</a:t>
            </a:r>
            <a:endParaRPr lang="en-US" sz="1600" b="1" i="1" baseline="-25000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17F1F747-61C0-4B00-1AF6-F31F81A39B13}"/>
              </a:ext>
            </a:extLst>
          </p:cNvPr>
          <p:cNvSpPr txBox="1"/>
          <p:nvPr/>
        </p:nvSpPr>
        <p:spPr>
          <a:xfrm>
            <a:off x="5229979" y="5051169"/>
            <a:ext cx="746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TR" b="1" dirty="0">
                <a:solidFill>
                  <a:srgbClr val="FF0000"/>
                </a:solidFill>
                <a:latin typeface="Cambria" panose="02040503050406030204" pitchFamily="18" charset="0"/>
              </a:rPr>
              <a:t>ACT</a:t>
            </a:r>
            <a:br>
              <a:rPr lang="en-TR" b="1" dirty="0">
                <a:solidFill>
                  <a:srgbClr val="FF0000"/>
                </a:solidFill>
                <a:latin typeface="Cambria" panose="02040503050406030204" pitchFamily="18" charset="0"/>
              </a:rPr>
            </a:br>
            <a:r>
              <a:rPr lang="en-TR" b="1" dirty="0">
                <a:solidFill>
                  <a:srgbClr val="FF0000"/>
                </a:solidFill>
                <a:latin typeface="Cambria" panose="02040503050406030204" pitchFamily="18" charset="0"/>
              </a:rPr>
              <a:t>R0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1CCB29E7-73B6-B21A-B808-F75089EACCAE}"/>
              </a:ext>
            </a:extLst>
          </p:cNvPr>
          <p:cNvSpPr txBox="1"/>
          <p:nvPr/>
        </p:nvSpPr>
        <p:spPr>
          <a:xfrm>
            <a:off x="5787138" y="5048197"/>
            <a:ext cx="814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TR" b="1" dirty="0">
                <a:solidFill>
                  <a:srgbClr val="FF0000"/>
                </a:solidFill>
                <a:latin typeface="Cambria" panose="02040503050406030204" pitchFamily="18" charset="0"/>
              </a:rPr>
              <a:t>PRE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7A9702B2-663B-51A6-837D-B8129420C0E3}"/>
              </a:ext>
            </a:extLst>
          </p:cNvPr>
          <p:cNvSpPr txBox="1"/>
          <p:nvPr/>
        </p:nvSpPr>
        <p:spPr>
          <a:xfrm>
            <a:off x="6448505" y="5048197"/>
            <a:ext cx="659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TR" b="1" dirty="0">
                <a:solidFill>
                  <a:srgbClr val="FF0000"/>
                </a:solidFill>
                <a:latin typeface="Cambria" panose="02040503050406030204" pitchFamily="18" charset="0"/>
              </a:rPr>
              <a:t>ACT R3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DC30875D-54DD-09B5-62C5-5055D1FF3744}"/>
                  </a:ext>
                </a:extLst>
              </p:cNvPr>
              <p:cNvSpPr txBox="1"/>
              <p:nvPr/>
            </p:nvSpPr>
            <p:spPr>
              <a:xfrm>
                <a:off x="1173720" y="1167390"/>
                <a:ext cx="9270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00"/>
                <a:r>
                  <a:rPr lang="en-US" b="1" dirty="0">
                    <a:solidFill>
                      <a:srgbClr val="EC6362"/>
                    </a:solidFill>
                    <a:latin typeface="Cambria" panose="02040503050406030204" pitchFamily="18" charset="0"/>
                  </a:rPr>
                  <a:t>+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EC636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endParaRPr lang="en-US" b="1" dirty="0">
                  <a:solidFill>
                    <a:srgbClr val="EC6362"/>
                  </a:solidFill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DC30875D-54DD-09B5-62C5-5055D1FF37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3720" y="1167390"/>
                <a:ext cx="927008" cy="369332"/>
              </a:xfrm>
              <a:prstGeom prst="rect">
                <a:avLst/>
              </a:prstGeom>
              <a:blipFill>
                <a:blip r:embed="rId3"/>
                <a:stretch>
                  <a:fillRect t="-10345" b="-275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5" name="Freeform 154">
            <a:extLst>
              <a:ext uri="{FF2B5EF4-FFF2-40B4-BE49-F238E27FC236}">
                <a16:creationId xmlns:a16="http://schemas.microsoft.com/office/drawing/2014/main" id="{157608F5-7CBB-0AC8-12F1-07EB56533D76}"/>
              </a:ext>
            </a:extLst>
          </p:cNvPr>
          <p:cNvSpPr/>
          <p:nvPr/>
        </p:nvSpPr>
        <p:spPr>
          <a:xfrm>
            <a:off x="5608697" y="3297456"/>
            <a:ext cx="575977" cy="238803"/>
          </a:xfrm>
          <a:custGeom>
            <a:avLst/>
            <a:gdLst>
              <a:gd name="connsiteX0" fmla="*/ 0 w 510139"/>
              <a:gd name="connsiteY0" fmla="*/ 105878 h 105878"/>
              <a:gd name="connsiteX1" fmla="*/ 163630 w 510139"/>
              <a:gd name="connsiteY1" fmla="*/ 28876 h 105878"/>
              <a:gd name="connsiteX2" fmla="*/ 510139 w 510139"/>
              <a:gd name="connsiteY2" fmla="*/ 0 h 105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0139" h="105878">
                <a:moveTo>
                  <a:pt x="0" y="105878"/>
                </a:moveTo>
                <a:cubicBezTo>
                  <a:pt x="39303" y="76200"/>
                  <a:pt x="78607" y="46522"/>
                  <a:pt x="163630" y="28876"/>
                </a:cubicBezTo>
                <a:cubicBezTo>
                  <a:pt x="248653" y="11230"/>
                  <a:pt x="379396" y="5615"/>
                  <a:pt x="510139" y="0"/>
                </a:cubicBezTo>
              </a:path>
            </a:pathLst>
          </a:custGeom>
          <a:noFill/>
          <a:ln w="57150" cap="flat" cmpd="sng" algn="ctr">
            <a:solidFill>
              <a:srgbClr val="E7E6E6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0" cap="none" spc="0" normalizeH="0" baseline="0" noProof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B3379B2C-99B5-C5A6-D24E-F11F99320A1A}"/>
              </a:ext>
            </a:extLst>
          </p:cNvPr>
          <p:cNvCxnSpPr/>
          <p:nvPr/>
        </p:nvCxnSpPr>
        <p:spPr>
          <a:xfrm flipV="1">
            <a:off x="6194156" y="3265465"/>
            <a:ext cx="581213" cy="24711"/>
          </a:xfrm>
          <a:prstGeom prst="line">
            <a:avLst/>
          </a:prstGeom>
          <a:noFill/>
          <a:ln w="57150" cap="flat" cmpd="sng" algn="ctr">
            <a:solidFill>
              <a:srgbClr val="E7E6E6">
                <a:lumMod val="75000"/>
              </a:srgbClr>
            </a:solidFill>
            <a:prstDash val="solid"/>
            <a:miter lim="800000"/>
          </a:ln>
          <a:effectLst/>
        </p:spPr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5A1DA847-57C2-7170-42B4-1F14A7BC9111}"/>
              </a:ext>
            </a:extLst>
          </p:cNvPr>
          <p:cNvCxnSpPr>
            <a:cxnSpLocks/>
            <a:endCxn id="162" idx="0"/>
          </p:cNvCxnSpPr>
          <p:nvPr/>
        </p:nvCxnSpPr>
        <p:spPr>
          <a:xfrm>
            <a:off x="7743456" y="1864854"/>
            <a:ext cx="0" cy="3761465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"/>
            <a:miter lim="800000"/>
          </a:ln>
          <a:effectLst/>
        </p:spPr>
      </p:cxnSp>
      <p:sp>
        <p:nvSpPr>
          <p:cNvPr id="162" name="TextBox 161">
            <a:extLst>
              <a:ext uri="{FF2B5EF4-FFF2-40B4-BE49-F238E27FC236}">
                <a16:creationId xmlns:a16="http://schemas.microsoft.com/office/drawing/2014/main" id="{90E624B1-D6D7-9C97-29FA-23D7F8B6BAB8}"/>
              </a:ext>
            </a:extLst>
          </p:cNvPr>
          <p:cNvSpPr txBox="1"/>
          <p:nvPr/>
        </p:nvSpPr>
        <p:spPr>
          <a:xfrm>
            <a:off x="6890145" y="5626319"/>
            <a:ext cx="1706621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defTabSz="914400"/>
            <a:r>
              <a:rPr lang="en-TR" b="1" dirty="0">
                <a:solidFill>
                  <a:srgbClr val="FF0000"/>
                </a:solidFill>
                <a:latin typeface="Cambria" panose="02040503050406030204" pitchFamily="18" charset="0"/>
              </a:rPr>
              <a:t>Enable Sense Amplifiers</a:t>
            </a:r>
          </a:p>
        </p:txBody>
      </p:sp>
      <p:sp>
        <p:nvSpPr>
          <p:cNvPr id="163" name="Freeform 162">
            <a:extLst>
              <a:ext uri="{FF2B5EF4-FFF2-40B4-BE49-F238E27FC236}">
                <a16:creationId xmlns:a16="http://schemas.microsoft.com/office/drawing/2014/main" id="{886FAAB2-889B-8CB3-806A-877CBEF2A465}"/>
              </a:ext>
            </a:extLst>
          </p:cNvPr>
          <p:cNvSpPr/>
          <p:nvPr/>
        </p:nvSpPr>
        <p:spPr>
          <a:xfrm>
            <a:off x="7743456" y="1887058"/>
            <a:ext cx="1197546" cy="1165847"/>
          </a:xfrm>
          <a:custGeom>
            <a:avLst/>
            <a:gdLst>
              <a:gd name="connsiteX0" fmla="*/ 0 w 1205802"/>
              <a:gd name="connsiteY0" fmla="*/ 1537398 h 1537398"/>
              <a:gd name="connsiteX1" fmla="*/ 452176 w 1205802"/>
              <a:gd name="connsiteY1" fmla="*/ 341644 h 1537398"/>
              <a:gd name="connsiteX2" fmla="*/ 1205802 w 1205802"/>
              <a:gd name="connsiteY2" fmla="*/ 0 h 15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5802" h="1537398">
                <a:moveTo>
                  <a:pt x="0" y="1537398"/>
                </a:moveTo>
                <a:cubicBezTo>
                  <a:pt x="125604" y="1067637"/>
                  <a:pt x="251209" y="597877"/>
                  <a:pt x="452176" y="341644"/>
                </a:cubicBezTo>
                <a:cubicBezTo>
                  <a:pt x="653143" y="85411"/>
                  <a:pt x="929472" y="42705"/>
                  <a:pt x="1205802" y="0"/>
                </a:cubicBezTo>
              </a:path>
            </a:pathLst>
          </a:custGeom>
          <a:noFill/>
          <a:ln w="5715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65" name="Rounded Rectangle 22">
            <a:extLst>
              <a:ext uri="{FF2B5EF4-FFF2-40B4-BE49-F238E27FC236}">
                <a16:creationId xmlns:a16="http://schemas.microsoft.com/office/drawing/2014/main" id="{AD50E9F0-9DF3-A4C9-90D3-C6A722365471}"/>
              </a:ext>
            </a:extLst>
          </p:cNvPr>
          <p:cNvSpPr/>
          <p:nvPr/>
        </p:nvSpPr>
        <p:spPr>
          <a:xfrm>
            <a:off x="788894" y="4833897"/>
            <a:ext cx="1286793" cy="578911"/>
          </a:xfrm>
          <a:prstGeom prst="roundRect">
            <a:avLst/>
          </a:prstGeom>
          <a:solidFill>
            <a:srgbClr val="3D8AFF"/>
          </a:solidFill>
          <a:ln w="38100" cap="flat" cmpd="sng" algn="ctr">
            <a:solidFill>
              <a:srgbClr val="00206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R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Calibri" panose="020F0502020204030204" pitchFamily="34" charset="0"/>
              </a:rPr>
              <a:t>Sense Amplifier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BE367D5B-3983-ED7F-55CE-D690AF90AAEA}"/>
              </a:ext>
            </a:extLst>
          </p:cNvPr>
          <p:cNvSpPr txBox="1"/>
          <p:nvPr/>
        </p:nvSpPr>
        <p:spPr>
          <a:xfrm>
            <a:off x="407569" y="3702826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R0</a:t>
            </a:r>
            <a:endParaRPr lang="en-US" sz="2000" b="1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ACA87361-D311-A2C0-E327-0D9A4240E962}"/>
              </a:ext>
            </a:extLst>
          </p:cNvPr>
          <p:cNvSpPr txBox="1"/>
          <p:nvPr/>
        </p:nvSpPr>
        <p:spPr>
          <a:xfrm>
            <a:off x="416851" y="2980801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R1</a:t>
            </a:r>
            <a:endParaRPr lang="en-US" sz="2000" b="1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378ACBD3-C2FB-0C28-F888-F1341ABED7E8}"/>
              </a:ext>
            </a:extLst>
          </p:cNvPr>
          <p:cNvSpPr txBox="1"/>
          <p:nvPr/>
        </p:nvSpPr>
        <p:spPr>
          <a:xfrm>
            <a:off x="405518" y="2224587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R2</a:t>
            </a:r>
            <a:endParaRPr lang="en-US" sz="2000" b="1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82CE2978-5FCD-DE0C-0877-EF774D70318A}"/>
              </a:ext>
            </a:extLst>
          </p:cNvPr>
          <p:cNvSpPr txBox="1"/>
          <p:nvPr/>
        </p:nvSpPr>
        <p:spPr>
          <a:xfrm>
            <a:off x="415892" y="1545602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R3</a:t>
            </a:r>
            <a:endParaRPr lang="en-US" sz="2000" b="1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173" name="Freeform 172">
            <a:extLst>
              <a:ext uri="{FF2B5EF4-FFF2-40B4-BE49-F238E27FC236}">
                <a16:creationId xmlns:a16="http://schemas.microsoft.com/office/drawing/2014/main" id="{250C0482-5154-A1D2-3CC9-1853B3CDD637}"/>
              </a:ext>
            </a:extLst>
          </p:cNvPr>
          <p:cNvSpPr/>
          <p:nvPr/>
        </p:nvSpPr>
        <p:spPr>
          <a:xfrm flipV="1">
            <a:off x="6765652" y="3030651"/>
            <a:ext cx="977804" cy="230158"/>
          </a:xfrm>
          <a:custGeom>
            <a:avLst/>
            <a:gdLst>
              <a:gd name="connsiteX0" fmla="*/ 0 w 961159"/>
              <a:gd name="connsiteY0" fmla="*/ 0 h 171450"/>
              <a:gd name="connsiteX1" fmla="*/ 301336 w 961159"/>
              <a:gd name="connsiteY1" fmla="*/ 124691 h 171450"/>
              <a:gd name="connsiteX2" fmla="*/ 961159 w 961159"/>
              <a:gd name="connsiteY2" fmla="*/ 171450 h 17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61159" h="171450">
                <a:moveTo>
                  <a:pt x="0" y="0"/>
                </a:moveTo>
                <a:cubicBezTo>
                  <a:pt x="70571" y="48058"/>
                  <a:pt x="141143" y="96116"/>
                  <a:pt x="301336" y="124691"/>
                </a:cubicBezTo>
                <a:cubicBezTo>
                  <a:pt x="461529" y="153266"/>
                  <a:pt x="711344" y="162358"/>
                  <a:pt x="961159" y="171450"/>
                </a:cubicBezTo>
              </a:path>
            </a:pathLst>
          </a:custGeom>
          <a:noFill/>
          <a:ln w="57150" cap="flat" cmpd="sng" algn="ctr">
            <a:solidFill>
              <a:srgbClr val="E7E6E6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cxnSp>
        <p:nvCxnSpPr>
          <p:cNvPr id="179" name="Straight Connector 178">
            <a:extLst>
              <a:ext uri="{FF2B5EF4-FFF2-40B4-BE49-F238E27FC236}">
                <a16:creationId xmlns:a16="http://schemas.microsoft.com/office/drawing/2014/main" id="{AD0AC9D1-410F-8D0F-1577-865138566D5A}"/>
              </a:ext>
            </a:extLst>
          </p:cNvPr>
          <p:cNvCxnSpPr>
            <a:cxnSpLocks/>
          </p:cNvCxnSpPr>
          <p:nvPr/>
        </p:nvCxnSpPr>
        <p:spPr>
          <a:xfrm>
            <a:off x="5593187" y="1872256"/>
            <a:ext cx="0" cy="3186315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"/>
            <a:miter lim="800000"/>
          </a:ln>
          <a:effectLst/>
        </p:spPr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4E42C8DB-3295-79B0-FF64-97B5D0B2B580}"/>
              </a:ext>
            </a:extLst>
          </p:cNvPr>
          <p:cNvCxnSpPr>
            <a:cxnSpLocks/>
          </p:cNvCxnSpPr>
          <p:nvPr/>
        </p:nvCxnSpPr>
        <p:spPr>
          <a:xfrm>
            <a:off x="6183882" y="1872256"/>
            <a:ext cx="0" cy="3186315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"/>
            <a:miter lim="800000"/>
          </a:ln>
          <a:effectLst/>
        </p:spPr>
      </p:cxn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4432FBB2-E4B8-438D-B0FE-DBCACC7B2538}"/>
              </a:ext>
            </a:extLst>
          </p:cNvPr>
          <p:cNvCxnSpPr>
            <a:cxnSpLocks/>
          </p:cNvCxnSpPr>
          <p:nvPr/>
        </p:nvCxnSpPr>
        <p:spPr>
          <a:xfrm>
            <a:off x="6765095" y="1872256"/>
            <a:ext cx="0" cy="3183343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"/>
            <a:miter lim="800000"/>
          </a:ln>
          <a:effectLst/>
        </p:spPr>
      </p:cxnSp>
      <p:sp>
        <p:nvSpPr>
          <p:cNvPr id="184" name="TextBox 183">
            <a:extLst>
              <a:ext uri="{FF2B5EF4-FFF2-40B4-BE49-F238E27FC236}">
                <a16:creationId xmlns:a16="http://schemas.microsoft.com/office/drawing/2014/main" id="{55E28AE1-768A-7642-8222-D500F8753104}"/>
              </a:ext>
            </a:extLst>
          </p:cNvPr>
          <p:cNvSpPr txBox="1"/>
          <p:nvPr/>
        </p:nvSpPr>
        <p:spPr>
          <a:xfrm>
            <a:off x="4275880" y="2798350"/>
            <a:ext cx="683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400" b="1" dirty="0">
                <a:solidFill>
                  <a:prstClr val="black"/>
                </a:solidFill>
                <a:latin typeface="Cambria" panose="02040503050406030204" pitchFamily="18" charset="0"/>
              </a:rPr>
              <a:t>V</a:t>
            </a:r>
            <a:r>
              <a:rPr lang="en-US" sz="2400" b="1" baseline="-25000" dirty="0">
                <a:solidFill>
                  <a:prstClr val="black"/>
                </a:solidFill>
                <a:latin typeface="Cambria" panose="02040503050406030204" pitchFamily="18" charset="0"/>
              </a:rPr>
              <a:t>TH</a:t>
            </a:r>
            <a:endParaRPr lang="en-US" b="1" baseline="-25000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D917B226-A110-0365-ABD7-1B4506465E16}"/>
              </a:ext>
            </a:extLst>
          </p:cNvPr>
          <p:cNvSpPr txBox="1"/>
          <p:nvPr/>
        </p:nvSpPr>
        <p:spPr>
          <a:xfrm>
            <a:off x="4189175" y="3642182"/>
            <a:ext cx="756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400" b="1" dirty="0">
                <a:solidFill>
                  <a:prstClr val="black"/>
                </a:solidFill>
                <a:latin typeface="Cambria" panose="02040503050406030204" pitchFamily="18" charset="0"/>
              </a:rPr>
              <a:t>-V</a:t>
            </a:r>
            <a:r>
              <a:rPr lang="en-US" sz="2400" b="1" baseline="-25000" dirty="0">
                <a:solidFill>
                  <a:prstClr val="black"/>
                </a:solidFill>
                <a:latin typeface="Cambria" panose="02040503050406030204" pitchFamily="18" charset="0"/>
              </a:rPr>
              <a:t>TH</a:t>
            </a:r>
            <a:endParaRPr lang="en-US" b="1" baseline="-25000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BFEA87E8-EE41-70B8-0425-8F3023BC7AE8}"/>
              </a:ext>
            </a:extLst>
          </p:cNvPr>
          <p:cNvSpPr txBox="1"/>
          <p:nvPr/>
        </p:nvSpPr>
        <p:spPr>
          <a:xfrm>
            <a:off x="4313535" y="1681816"/>
            <a:ext cx="60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V</a:t>
            </a:r>
            <a:r>
              <a:rPr kumimoji="0" lang="en-US" sz="2400" b="1" i="0" u="none" strike="noStrike" kern="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dd</a:t>
            </a:r>
            <a:endParaRPr kumimoji="0" lang="en-US" sz="1800" b="1" i="0" u="none" strike="noStrike" kern="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114A3A4A-ADA8-60B2-19A6-1BD71E2D777B}"/>
              </a:ext>
            </a:extLst>
          </p:cNvPr>
          <p:cNvSpPr txBox="1"/>
          <p:nvPr/>
        </p:nvSpPr>
        <p:spPr>
          <a:xfrm>
            <a:off x="4513524" y="4870798"/>
            <a:ext cx="3674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0</a:t>
            </a:r>
            <a:endParaRPr kumimoji="0" lang="en-US" sz="2400" b="1" i="0" u="none" strike="noStrike" kern="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7CD3EE5B-9291-75C6-0DCC-CE45AEF08C59}"/>
              </a:ext>
            </a:extLst>
          </p:cNvPr>
          <p:cNvSpPr txBox="1"/>
          <p:nvPr/>
        </p:nvSpPr>
        <p:spPr>
          <a:xfrm rot="16200000">
            <a:off x="2963917" y="3342867"/>
            <a:ext cx="22436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24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Bitline</a:t>
            </a:r>
            <a:r>
              <a:rPr lang="en-US" sz="2400" b="1" dirty="0">
                <a:solidFill>
                  <a:prstClr val="black"/>
                </a:solidFill>
                <a:latin typeface="Cambria" panose="02040503050406030204" pitchFamily="18" charset="0"/>
              </a:rPr>
              <a:t> Voltage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9C421C1B-3E4F-6F4C-D2E5-958CB1702A30}"/>
              </a:ext>
            </a:extLst>
          </p:cNvPr>
          <p:cNvSpPr txBox="1"/>
          <p:nvPr/>
        </p:nvSpPr>
        <p:spPr>
          <a:xfrm>
            <a:off x="4103826" y="3347700"/>
            <a:ext cx="927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b="1" dirty="0">
                <a:solidFill>
                  <a:prstClr val="black"/>
                </a:solidFill>
                <a:latin typeface="Cambria" panose="02040503050406030204" pitchFamily="18" charset="0"/>
              </a:rPr>
              <a:t>V</a:t>
            </a:r>
            <a:r>
              <a:rPr lang="en-US" b="1" baseline="-25000" dirty="0">
                <a:solidFill>
                  <a:prstClr val="black"/>
                </a:solidFill>
                <a:latin typeface="Cambria" panose="02040503050406030204" pitchFamily="18" charset="0"/>
              </a:rPr>
              <a:t>DD</a:t>
            </a:r>
            <a:r>
              <a:rPr lang="en-US" b="1" dirty="0">
                <a:solidFill>
                  <a:prstClr val="black"/>
                </a:solidFill>
                <a:latin typeface="Cambria" panose="02040503050406030204" pitchFamily="18" charset="0"/>
              </a:rPr>
              <a:t>/2</a:t>
            </a:r>
          </a:p>
        </p:txBody>
      </p:sp>
    </p:spTree>
    <p:extLst>
      <p:ext uri="{BB962C8B-B14F-4D97-AF65-F5344CB8AC3E}">
        <p14:creationId xmlns:p14="http://schemas.microsoft.com/office/powerpoint/2010/main" val="917324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40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51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/>
      <p:bldP spid="162" grpId="0" animBg="1"/>
      <p:bldP spid="16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60513-2CC3-454F-99F0-BA50B88B1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Generating Signatures via SiMRA</a:t>
            </a:r>
            <a:endParaRPr lang="en-TR" sz="4000" b="1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5AC801ED-43EE-B3EE-2964-CF7BF78C5C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F271C683-3701-D4C3-15CF-0CA408167A51}"/>
              </a:ext>
            </a:extLst>
          </p:cNvPr>
          <p:cNvCxnSpPr>
            <a:cxnSpLocks/>
          </p:cNvCxnSpPr>
          <p:nvPr/>
        </p:nvCxnSpPr>
        <p:spPr>
          <a:xfrm flipV="1">
            <a:off x="2075688" y="5106819"/>
            <a:ext cx="541616" cy="0"/>
          </a:xfrm>
          <a:prstGeom prst="line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C5F0E39E-B92C-9CE2-1168-75538A00C643}"/>
              </a:ext>
            </a:extLst>
          </p:cNvPr>
          <p:cNvCxnSpPr>
            <a:cxnSpLocks/>
          </p:cNvCxnSpPr>
          <p:nvPr/>
        </p:nvCxnSpPr>
        <p:spPr>
          <a:xfrm>
            <a:off x="1785986" y="5435609"/>
            <a:ext cx="0" cy="528366"/>
          </a:xfrm>
          <a:prstGeom prst="line">
            <a:avLst/>
          </a:prstGeom>
          <a:noFill/>
          <a:ln w="3810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</p:cxnSp>
      <p:sp>
        <p:nvSpPr>
          <p:cNvPr id="117" name="Content Placeholder 2">
            <a:extLst>
              <a:ext uri="{FF2B5EF4-FFF2-40B4-BE49-F238E27FC236}">
                <a16:creationId xmlns:a16="http://schemas.microsoft.com/office/drawing/2014/main" id="{B1E7C5A8-6B5E-86C8-2D70-13BA06EEF806}"/>
              </a:ext>
            </a:extLst>
          </p:cNvPr>
          <p:cNvSpPr txBox="1">
            <a:spLocks/>
          </p:cNvSpPr>
          <p:nvPr/>
        </p:nvSpPr>
        <p:spPr>
          <a:xfrm>
            <a:off x="75991" y="975034"/>
            <a:ext cx="8987622" cy="543504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TR" sz="24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TR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53D27AC8-2201-0DC1-2095-09865207B112}"/>
              </a:ext>
            </a:extLst>
          </p:cNvPr>
          <p:cNvCxnSpPr>
            <a:cxnSpLocks/>
          </p:cNvCxnSpPr>
          <p:nvPr/>
        </p:nvCxnSpPr>
        <p:spPr>
          <a:xfrm>
            <a:off x="4923674" y="1905247"/>
            <a:ext cx="0" cy="0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</p:cxn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352E84BF-A3A0-599F-2F5A-1863922A133B}"/>
              </a:ext>
            </a:extLst>
          </p:cNvPr>
          <p:cNvGrpSpPr/>
          <p:nvPr/>
        </p:nvGrpSpPr>
        <p:grpSpPr>
          <a:xfrm>
            <a:off x="4831635" y="1864854"/>
            <a:ext cx="3654984" cy="3153046"/>
            <a:chOff x="1052944" y="2350939"/>
            <a:chExt cx="7530803" cy="3153046"/>
          </a:xfrm>
        </p:grpSpPr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AE256C47-DCE3-227C-9DF5-08EADA8BBA89}"/>
                </a:ext>
              </a:extLst>
            </p:cNvPr>
            <p:cNvGrpSpPr/>
            <p:nvPr/>
          </p:nvGrpSpPr>
          <p:grpSpPr>
            <a:xfrm>
              <a:off x="1125415" y="2350939"/>
              <a:ext cx="7458332" cy="3153046"/>
              <a:chOff x="1125415" y="2350939"/>
              <a:chExt cx="7458332" cy="3153046"/>
            </a:xfrm>
          </p:grpSpPr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CC482A64-D31A-4B98-842B-B57FA324A842}"/>
                  </a:ext>
                </a:extLst>
              </p:cNvPr>
              <p:cNvCxnSpPr/>
              <p:nvPr/>
            </p:nvCxnSpPr>
            <p:spPr>
              <a:xfrm>
                <a:off x="1125415" y="2350939"/>
                <a:ext cx="0" cy="3153046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Text" lastClr="000000">
                    <a:lumMod val="50000"/>
                    <a:lumOff val="50000"/>
                  </a:sysClr>
                </a:solidFill>
                <a:prstDash val="solid"/>
                <a:miter lim="800000"/>
                <a:headEnd type="none"/>
              </a:ln>
              <a:effectLst/>
            </p:spPr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E1808DCB-FDFA-0BD5-EDF1-D42D2B93F0C2}"/>
                  </a:ext>
                </a:extLst>
              </p:cNvPr>
              <p:cNvCxnSpPr/>
              <p:nvPr/>
            </p:nvCxnSpPr>
            <p:spPr>
              <a:xfrm flipH="1" flipV="1">
                <a:off x="1125415" y="5495194"/>
                <a:ext cx="7458332" cy="1979"/>
              </a:xfrm>
              <a:prstGeom prst="line">
                <a:avLst/>
              </a:prstGeom>
              <a:noFill/>
              <a:ln w="6350" cap="flat" cmpd="sng" algn="ctr">
                <a:solidFill>
                  <a:sysClr val="windowText" lastClr="000000">
                    <a:lumMod val="50000"/>
                    <a:lumOff val="50000"/>
                  </a:sysClr>
                </a:solidFill>
                <a:prstDash val="solid"/>
                <a:miter lim="800000"/>
              </a:ln>
              <a:effectLst/>
            </p:spPr>
          </p:cxnSp>
        </p:grp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EBB73D9D-8A5E-6973-0CF7-FCA5028B9168}"/>
                </a:ext>
              </a:extLst>
            </p:cNvPr>
            <p:cNvCxnSpPr/>
            <p:nvPr/>
          </p:nvCxnSpPr>
          <p:spPr>
            <a:xfrm flipH="1">
              <a:off x="1052944" y="2350939"/>
              <a:ext cx="136441" cy="0"/>
            </a:xfrm>
            <a:prstGeom prst="line">
              <a:avLst/>
            </a:prstGeom>
            <a:noFill/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0597BA3D-6894-FCF7-41C3-C6D57D108795}"/>
              </a:ext>
            </a:extLst>
          </p:cNvPr>
          <p:cNvCxnSpPr>
            <a:cxnSpLocks/>
          </p:cNvCxnSpPr>
          <p:nvPr/>
        </p:nvCxnSpPr>
        <p:spPr>
          <a:xfrm flipH="1">
            <a:off x="4871065" y="3539287"/>
            <a:ext cx="756312" cy="0"/>
          </a:xfrm>
          <a:prstGeom prst="line">
            <a:avLst/>
          </a:prstGeom>
          <a:noFill/>
          <a:ln w="44450" cap="flat" cmpd="sng" algn="ctr">
            <a:solidFill>
              <a:srgbClr val="E7E6E6">
                <a:lumMod val="75000"/>
              </a:srgbClr>
            </a:solidFill>
            <a:prstDash val="solid"/>
            <a:miter lim="800000"/>
          </a:ln>
          <a:effectLst/>
        </p:spPr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F3CF3978-10BA-0247-4F17-2C82AF01F150}"/>
              </a:ext>
            </a:extLst>
          </p:cNvPr>
          <p:cNvCxnSpPr>
            <a:cxnSpLocks/>
          </p:cNvCxnSpPr>
          <p:nvPr/>
        </p:nvCxnSpPr>
        <p:spPr>
          <a:xfrm>
            <a:off x="4878033" y="3943787"/>
            <a:ext cx="3506078" cy="0"/>
          </a:xfrm>
          <a:prstGeom prst="line">
            <a:avLst/>
          </a:prstGeom>
          <a:noFill/>
          <a:ln w="19050" cap="flat" cmpd="sng" algn="ctr">
            <a:solidFill>
              <a:sysClr val="window" lastClr="FFFFFF">
                <a:lumMod val="65000"/>
              </a:sysClr>
            </a:solidFill>
            <a:prstDash val="lgDash"/>
            <a:miter lim="800000"/>
          </a:ln>
          <a:effectLst/>
        </p:spPr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19547E4F-3E85-8C45-E430-2E6E5F3DCCC1}"/>
              </a:ext>
            </a:extLst>
          </p:cNvPr>
          <p:cNvSpPr txBox="1"/>
          <p:nvPr/>
        </p:nvSpPr>
        <p:spPr>
          <a:xfrm>
            <a:off x="7816468" y="5050923"/>
            <a:ext cx="997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400" b="1" dirty="0">
                <a:solidFill>
                  <a:prstClr val="black"/>
                </a:solidFill>
                <a:latin typeface="Cambria" panose="02040503050406030204" pitchFamily="18" charset="0"/>
              </a:rPr>
              <a:t>Time</a:t>
            </a:r>
          </a:p>
        </p:txBody>
      </p: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3534E14A-F3F7-0C21-E5B3-A1A8878CD16E}"/>
              </a:ext>
            </a:extLst>
          </p:cNvPr>
          <p:cNvCxnSpPr>
            <a:cxnSpLocks/>
          </p:cNvCxnSpPr>
          <p:nvPr/>
        </p:nvCxnSpPr>
        <p:spPr>
          <a:xfrm>
            <a:off x="4876432" y="3085536"/>
            <a:ext cx="3505481" cy="0"/>
          </a:xfrm>
          <a:prstGeom prst="line">
            <a:avLst/>
          </a:prstGeom>
          <a:noFill/>
          <a:ln w="19050" cap="flat" cmpd="sng" algn="ctr">
            <a:solidFill>
              <a:sysClr val="window" lastClr="FFFFFF">
                <a:lumMod val="65000"/>
              </a:sysClr>
            </a:solidFill>
            <a:prstDash val="lgDash"/>
            <a:miter lim="800000"/>
          </a:ln>
          <a:effectLst/>
        </p:spPr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BCBC4EC1-36B0-D181-587F-EC9A65652BE0}"/>
              </a:ext>
            </a:extLst>
          </p:cNvPr>
          <p:cNvCxnSpPr>
            <a:cxnSpLocks/>
          </p:cNvCxnSpPr>
          <p:nvPr/>
        </p:nvCxnSpPr>
        <p:spPr>
          <a:xfrm>
            <a:off x="1158098" y="1518946"/>
            <a:ext cx="0" cy="3317174"/>
          </a:xfrm>
          <a:prstGeom prst="line">
            <a:avLst/>
          </a:prstGeom>
          <a:noFill/>
          <a:ln w="38100" cap="flat" cmpd="sng" algn="ctr">
            <a:solidFill>
              <a:srgbClr val="E7E6E6">
                <a:lumMod val="50000"/>
              </a:srgbClr>
            </a:solidFill>
            <a:prstDash val="solid"/>
            <a:miter lim="800000"/>
          </a:ln>
          <a:effectLst/>
        </p:spPr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9492A222-308C-CA5F-D920-628808CB34A9}"/>
              </a:ext>
            </a:extLst>
          </p:cNvPr>
          <p:cNvCxnSpPr>
            <a:cxnSpLocks/>
          </p:cNvCxnSpPr>
          <p:nvPr/>
        </p:nvCxnSpPr>
        <p:spPr>
          <a:xfrm>
            <a:off x="989064" y="1797034"/>
            <a:ext cx="900000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57EDF00B-66B0-8F11-0115-F6201F8E56D0}"/>
              </a:ext>
            </a:extLst>
          </p:cNvPr>
          <p:cNvCxnSpPr>
            <a:cxnSpLocks/>
          </p:cNvCxnSpPr>
          <p:nvPr/>
        </p:nvCxnSpPr>
        <p:spPr>
          <a:xfrm>
            <a:off x="989064" y="2517034"/>
            <a:ext cx="900000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CE8FCD5A-E8C2-DB95-D421-0944917E5681}"/>
              </a:ext>
            </a:extLst>
          </p:cNvPr>
          <p:cNvCxnSpPr>
            <a:cxnSpLocks/>
          </p:cNvCxnSpPr>
          <p:nvPr/>
        </p:nvCxnSpPr>
        <p:spPr>
          <a:xfrm>
            <a:off x="989064" y="3237034"/>
            <a:ext cx="900000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C115794B-7501-6ABD-ABDA-17420F71DE96}"/>
              </a:ext>
            </a:extLst>
          </p:cNvPr>
          <p:cNvCxnSpPr>
            <a:cxnSpLocks/>
          </p:cNvCxnSpPr>
          <p:nvPr/>
        </p:nvCxnSpPr>
        <p:spPr>
          <a:xfrm>
            <a:off x="1001943" y="3957034"/>
            <a:ext cx="900000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sp>
        <p:nvSpPr>
          <p:cNvPr id="140" name="Oval 139">
            <a:extLst>
              <a:ext uri="{FF2B5EF4-FFF2-40B4-BE49-F238E27FC236}">
                <a16:creationId xmlns:a16="http://schemas.microsoft.com/office/drawing/2014/main" id="{C1581126-C37A-8AD0-DE5B-F321F46A47FF}"/>
              </a:ext>
            </a:extLst>
          </p:cNvPr>
          <p:cNvSpPr/>
          <p:nvPr/>
        </p:nvSpPr>
        <p:spPr>
          <a:xfrm>
            <a:off x="1314254" y="1940154"/>
            <a:ext cx="360000" cy="360000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317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41" name="Oval 140">
            <a:extLst>
              <a:ext uri="{FF2B5EF4-FFF2-40B4-BE49-F238E27FC236}">
                <a16:creationId xmlns:a16="http://schemas.microsoft.com/office/drawing/2014/main" id="{7971F6CA-28E8-210D-8F35-F6A02DD48865}"/>
              </a:ext>
            </a:extLst>
          </p:cNvPr>
          <p:cNvSpPr/>
          <p:nvPr/>
        </p:nvSpPr>
        <p:spPr>
          <a:xfrm>
            <a:off x="1309998" y="2660154"/>
            <a:ext cx="360000" cy="360000"/>
          </a:xfrm>
          <a:prstGeom prst="ellipse">
            <a:avLst/>
          </a:prstGeom>
          <a:solidFill>
            <a:srgbClr val="E7E6E6">
              <a:lumMod val="50000"/>
            </a:srgbClr>
          </a:solidFill>
          <a:ln w="317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9B069146-2302-97E9-D1EA-14958FBBA2A7}"/>
              </a:ext>
            </a:extLst>
          </p:cNvPr>
          <p:cNvSpPr/>
          <p:nvPr/>
        </p:nvSpPr>
        <p:spPr>
          <a:xfrm>
            <a:off x="1306902" y="3380154"/>
            <a:ext cx="360000" cy="360000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317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A81276B7-A3DA-9959-2A27-FBD769A3CF4C}"/>
              </a:ext>
            </a:extLst>
          </p:cNvPr>
          <p:cNvSpPr/>
          <p:nvPr/>
        </p:nvSpPr>
        <p:spPr>
          <a:xfrm>
            <a:off x="1301834" y="4100154"/>
            <a:ext cx="360000" cy="360000"/>
          </a:xfrm>
          <a:prstGeom prst="ellipse">
            <a:avLst/>
          </a:prstGeom>
          <a:solidFill>
            <a:srgbClr val="E7E6E6">
              <a:lumMod val="50000"/>
            </a:srgbClr>
          </a:solidFill>
          <a:ln w="317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22A1D845-100F-581C-F5A4-469B692EBBF8}"/>
              </a:ext>
            </a:extLst>
          </p:cNvPr>
          <p:cNvSpPr txBox="1"/>
          <p:nvPr/>
        </p:nvSpPr>
        <p:spPr>
          <a:xfrm>
            <a:off x="694594" y="1178342"/>
            <a:ext cx="927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b="1" dirty="0">
                <a:solidFill>
                  <a:prstClr val="black"/>
                </a:solidFill>
                <a:latin typeface="Cambria" panose="02040503050406030204" pitchFamily="18" charset="0"/>
              </a:rPr>
              <a:t>V</a:t>
            </a:r>
            <a:r>
              <a:rPr lang="en-US" b="1" baseline="-25000" dirty="0">
                <a:solidFill>
                  <a:prstClr val="black"/>
                </a:solidFill>
                <a:latin typeface="Cambria" panose="02040503050406030204" pitchFamily="18" charset="0"/>
              </a:rPr>
              <a:t>DD</a:t>
            </a:r>
            <a:r>
              <a:rPr lang="en-US" b="1" dirty="0">
                <a:solidFill>
                  <a:prstClr val="black"/>
                </a:solidFill>
                <a:latin typeface="Cambria" panose="02040503050406030204" pitchFamily="18" charset="0"/>
              </a:rPr>
              <a:t>/2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11BE3074-E931-D983-8103-16998A77F328}"/>
              </a:ext>
            </a:extLst>
          </p:cNvPr>
          <p:cNvSpPr txBox="1"/>
          <p:nvPr/>
        </p:nvSpPr>
        <p:spPr>
          <a:xfrm>
            <a:off x="1322482" y="5924784"/>
            <a:ext cx="927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b="1" dirty="0">
                <a:solidFill>
                  <a:prstClr val="black"/>
                </a:solidFill>
                <a:latin typeface="Cambria" panose="02040503050406030204" pitchFamily="18" charset="0"/>
              </a:rPr>
              <a:t>V</a:t>
            </a:r>
            <a:r>
              <a:rPr lang="en-US" b="1" baseline="-25000" dirty="0">
                <a:solidFill>
                  <a:prstClr val="black"/>
                </a:solidFill>
                <a:latin typeface="Cambria" panose="02040503050406030204" pitchFamily="18" charset="0"/>
              </a:rPr>
              <a:t>DD</a:t>
            </a:r>
            <a:r>
              <a:rPr lang="en-US" b="1" dirty="0">
                <a:solidFill>
                  <a:prstClr val="black"/>
                </a:solidFill>
                <a:latin typeface="Cambria" panose="02040503050406030204" pitchFamily="18" charset="0"/>
              </a:rPr>
              <a:t>/2</a:t>
            </a:r>
          </a:p>
        </p:txBody>
      </p: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31C04867-D0CB-6024-C3B5-10C3615CA0A5}"/>
              </a:ext>
            </a:extLst>
          </p:cNvPr>
          <p:cNvCxnSpPr>
            <a:cxnSpLocks/>
            <a:stCxn id="140" idx="0"/>
          </p:cNvCxnSpPr>
          <p:nvPr/>
        </p:nvCxnSpPr>
        <p:spPr>
          <a:xfrm flipH="1" flipV="1">
            <a:off x="1489998" y="1797034"/>
            <a:ext cx="0" cy="14312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9EF78858-9CC4-DF43-DE57-B4AB8BAF42DD}"/>
              </a:ext>
            </a:extLst>
          </p:cNvPr>
          <p:cNvCxnSpPr>
            <a:cxnSpLocks/>
          </p:cNvCxnSpPr>
          <p:nvPr/>
        </p:nvCxnSpPr>
        <p:spPr>
          <a:xfrm flipH="1" flipV="1">
            <a:off x="1482378" y="2520934"/>
            <a:ext cx="0" cy="14312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C60AB01A-F939-E9E4-B645-184C1D739366}"/>
              </a:ext>
            </a:extLst>
          </p:cNvPr>
          <p:cNvCxnSpPr>
            <a:cxnSpLocks/>
          </p:cNvCxnSpPr>
          <p:nvPr/>
        </p:nvCxnSpPr>
        <p:spPr>
          <a:xfrm flipH="1" flipV="1">
            <a:off x="1483200" y="3237034"/>
            <a:ext cx="0" cy="14312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69131FBE-BDCC-699A-847E-173868EA9FA7}"/>
              </a:ext>
            </a:extLst>
          </p:cNvPr>
          <p:cNvCxnSpPr>
            <a:cxnSpLocks/>
          </p:cNvCxnSpPr>
          <p:nvPr/>
        </p:nvCxnSpPr>
        <p:spPr>
          <a:xfrm flipH="1" flipV="1">
            <a:off x="1483200" y="3957034"/>
            <a:ext cx="0" cy="14312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sp>
        <p:nvSpPr>
          <p:cNvPr id="150" name="TextBox 149">
            <a:extLst>
              <a:ext uri="{FF2B5EF4-FFF2-40B4-BE49-F238E27FC236}">
                <a16:creationId xmlns:a16="http://schemas.microsoft.com/office/drawing/2014/main" id="{3AF531DC-9D18-CABD-EF62-4D96C576E9E9}"/>
              </a:ext>
            </a:extLst>
          </p:cNvPr>
          <p:cNvSpPr txBox="1"/>
          <p:nvPr/>
        </p:nvSpPr>
        <p:spPr>
          <a:xfrm>
            <a:off x="2255653" y="5054137"/>
            <a:ext cx="976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2000" b="1" i="1" dirty="0">
                <a:solidFill>
                  <a:prstClr val="black"/>
                </a:solidFill>
                <a:latin typeface="Cambria" panose="02040503050406030204" pitchFamily="18" charset="0"/>
              </a:rPr>
              <a:t>Enable</a:t>
            </a:r>
            <a:endParaRPr lang="en-US" sz="1600" b="1" i="1" baseline="-25000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17F1F747-61C0-4B00-1AF6-F31F81A39B13}"/>
              </a:ext>
            </a:extLst>
          </p:cNvPr>
          <p:cNvSpPr txBox="1"/>
          <p:nvPr/>
        </p:nvSpPr>
        <p:spPr>
          <a:xfrm>
            <a:off x="5229979" y="5051169"/>
            <a:ext cx="746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TR" b="1" dirty="0">
                <a:solidFill>
                  <a:srgbClr val="FF0000"/>
                </a:solidFill>
                <a:latin typeface="Cambria" panose="02040503050406030204" pitchFamily="18" charset="0"/>
              </a:rPr>
              <a:t>ACT</a:t>
            </a:r>
            <a:br>
              <a:rPr lang="en-TR" b="1" dirty="0">
                <a:solidFill>
                  <a:srgbClr val="FF0000"/>
                </a:solidFill>
                <a:latin typeface="Cambria" panose="02040503050406030204" pitchFamily="18" charset="0"/>
              </a:rPr>
            </a:br>
            <a:r>
              <a:rPr lang="en-TR" b="1" dirty="0">
                <a:solidFill>
                  <a:srgbClr val="FF0000"/>
                </a:solidFill>
                <a:latin typeface="Cambria" panose="02040503050406030204" pitchFamily="18" charset="0"/>
              </a:rPr>
              <a:t>R0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1CCB29E7-73B6-B21A-B808-F75089EACCAE}"/>
              </a:ext>
            </a:extLst>
          </p:cNvPr>
          <p:cNvSpPr txBox="1"/>
          <p:nvPr/>
        </p:nvSpPr>
        <p:spPr>
          <a:xfrm>
            <a:off x="5787138" y="5048197"/>
            <a:ext cx="814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TR" b="1" dirty="0">
                <a:solidFill>
                  <a:srgbClr val="FF0000"/>
                </a:solidFill>
                <a:latin typeface="Cambria" panose="02040503050406030204" pitchFamily="18" charset="0"/>
              </a:rPr>
              <a:t>PRE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7A9702B2-663B-51A6-837D-B8129420C0E3}"/>
              </a:ext>
            </a:extLst>
          </p:cNvPr>
          <p:cNvSpPr txBox="1"/>
          <p:nvPr/>
        </p:nvSpPr>
        <p:spPr>
          <a:xfrm>
            <a:off x="6448505" y="5048197"/>
            <a:ext cx="659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TR" b="1" dirty="0">
                <a:solidFill>
                  <a:srgbClr val="FF0000"/>
                </a:solidFill>
                <a:latin typeface="Cambria" panose="02040503050406030204" pitchFamily="18" charset="0"/>
              </a:rPr>
              <a:t>ACT R3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DC30875D-54DD-09B5-62C5-5055D1FF3744}"/>
                  </a:ext>
                </a:extLst>
              </p:cNvPr>
              <p:cNvSpPr txBox="1"/>
              <p:nvPr/>
            </p:nvSpPr>
            <p:spPr>
              <a:xfrm>
                <a:off x="1173720" y="1167390"/>
                <a:ext cx="9270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00"/>
                <a:r>
                  <a:rPr lang="en-US" b="1" dirty="0">
                    <a:solidFill>
                      <a:srgbClr val="EC6362"/>
                    </a:solidFill>
                    <a:latin typeface="Cambria" panose="02040503050406030204" pitchFamily="18" charset="0"/>
                  </a:rPr>
                  <a:t>+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EC636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endParaRPr lang="en-US" b="1" dirty="0">
                  <a:solidFill>
                    <a:srgbClr val="EC6362"/>
                  </a:solidFill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DC30875D-54DD-09B5-62C5-5055D1FF37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3720" y="1167390"/>
                <a:ext cx="927008" cy="369332"/>
              </a:xfrm>
              <a:prstGeom prst="rect">
                <a:avLst/>
              </a:prstGeom>
              <a:blipFill>
                <a:blip r:embed="rId3"/>
                <a:stretch>
                  <a:fillRect t="-10345" b="-275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5" name="Freeform 154">
            <a:extLst>
              <a:ext uri="{FF2B5EF4-FFF2-40B4-BE49-F238E27FC236}">
                <a16:creationId xmlns:a16="http://schemas.microsoft.com/office/drawing/2014/main" id="{157608F5-7CBB-0AC8-12F1-07EB56533D76}"/>
              </a:ext>
            </a:extLst>
          </p:cNvPr>
          <p:cNvSpPr/>
          <p:nvPr/>
        </p:nvSpPr>
        <p:spPr>
          <a:xfrm>
            <a:off x="5608697" y="3372211"/>
            <a:ext cx="580171" cy="164048"/>
          </a:xfrm>
          <a:custGeom>
            <a:avLst/>
            <a:gdLst>
              <a:gd name="connsiteX0" fmla="*/ 0 w 510139"/>
              <a:gd name="connsiteY0" fmla="*/ 105878 h 105878"/>
              <a:gd name="connsiteX1" fmla="*/ 163630 w 510139"/>
              <a:gd name="connsiteY1" fmla="*/ 28876 h 105878"/>
              <a:gd name="connsiteX2" fmla="*/ 510139 w 510139"/>
              <a:gd name="connsiteY2" fmla="*/ 0 h 105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0139" h="105878">
                <a:moveTo>
                  <a:pt x="0" y="105878"/>
                </a:moveTo>
                <a:cubicBezTo>
                  <a:pt x="39303" y="76200"/>
                  <a:pt x="78607" y="46522"/>
                  <a:pt x="163630" y="28876"/>
                </a:cubicBezTo>
                <a:cubicBezTo>
                  <a:pt x="248653" y="11230"/>
                  <a:pt x="379396" y="5615"/>
                  <a:pt x="510139" y="0"/>
                </a:cubicBezTo>
              </a:path>
            </a:pathLst>
          </a:custGeom>
          <a:noFill/>
          <a:ln w="57150" cap="flat" cmpd="sng" algn="ctr">
            <a:solidFill>
              <a:srgbClr val="E7E6E6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0" cap="none" spc="0" normalizeH="0" baseline="0" noProof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B3379B2C-99B5-C5A6-D24E-F11F99320A1A}"/>
              </a:ext>
            </a:extLst>
          </p:cNvPr>
          <p:cNvCxnSpPr>
            <a:cxnSpLocks/>
          </p:cNvCxnSpPr>
          <p:nvPr/>
        </p:nvCxnSpPr>
        <p:spPr>
          <a:xfrm>
            <a:off x="6194014" y="3376521"/>
            <a:ext cx="566349" cy="23774"/>
          </a:xfrm>
          <a:prstGeom prst="line">
            <a:avLst/>
          </a:prstGeom>
          <a:noFill/>
          <a:ln w="57150" cap="flat" cmpd="sng" algn="ctr">
            <a:solidFill>
              <a:srgbClr val="E7E6E6">
                <a:lumMod val="75000"/>
              </a:srgbClr>
            </a:solidFill>
            <a:prstDash val="solid"/>
            <a:miter lim="800000"/>
          </a:ln>
          <a:effectLst/>
        </p:spPr>
      </p:cxnSp>
      <p:sp>
        <p:nvSpPr>
          <p:cNvPr id="162" name="TextBox 161">
            <a:extLst>
              <a:ext uri="{FF2B5EF4-FFF2-40B4-BE49-F238E27FC236}">
                <a16:creationId xmlns:a16="http://schemas.microsoft.com/office/drawing/2014/main" id="{90E624B1-D6D7-9C97-29FA-23D7F8B6BAB8}"/>
              </a:ext>
            </a:extLst>
          </p:cNvPr>
          <p:cNvSpPr txBox="1"/>
          <p:nvPr/>
        </p:nvSpPr>
        <p:spPr>
          <a:xfrm>
            <a:off x="6890145" y="5626319"/>
            <a:ext cx="1706621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defTabSz="914400"/>
            <a:r>
              <a:rPr lang="en-TR" b="1" dirty="0">
                <a:solidFill>
                  <a:srgbClr val="FF0000"/>
                </a:solidFill>
                <a:latin typeface="Cambria" panose="02040503050406030204" pitchFamily="18" charset="0"/>
              </a:rPr>
              <a:t>Enable Sense Amplifiers</a:t>
            </a:r>
          </a:p>
        </p:txBody>
      </p:sp>
      <p:sp>
        <p:nvSpPr>
          <p:cNvPr id="165" name="Rounded Rectangle 22">
            <a:extLst>
              <a:ext uri="{FF2B5EF4-FFF2-40B4-BE49-F238E27FC236}">
                <a16:creationId xmlns:a16="http://schemas.microsoft.com/office/drawing/2014/main" id="{AD50E9F0-9DF3-A4C9-90D3-C6A722365471}"/>
              </a:ext>
            </a:extLst>
          </p:cNvPr>
          <p:cNvSpPr/>
          <p:nvPr/>
        </p:nvSpPr>
        <p:spPr>
          <a:xfrm>
            <a:off x="788894" y="4833897"/>
            <a:ext cx="1286793" cy="578911"/>
          </a:xfrm>
          <a:prstGeom prst="roundRect">
            <a:avLst/>
          </a:prstGeom>
          <a:solidFill>
            <a:srgbClr val="3D8AFF"/>
          </a:solidFill>
          <a:ln w="38100" cap="flat" cmpd="sng" algn="ctr">
            <a:solidFill>
              <a:srgbClr val="00206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R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Calibri" panose="020F0502020204030204" pitchFamily="34" charset="0"/>
              </a:rPr>
              <a:t>Sense Amplifier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BE367D5B-3983-ED7F-55CE-D690AF90AAEA}"/>
              </a:ext>
            </a:extLst>
          </p:cNvPr>
          <p:cNvSpPr txBox="1"/>
          <p:nvPr/>
        </p:nvSpPr>
        <p:spPr>
          <a:xfrm>
            <a:off x="407569" y="3702826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R0</a:t>
            </a:r>
            <a:endParaRPr lang="en-US" sz="2000" b="1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ACA87361-D311-A2C0-E327-0D9A4240E962}"/>
              </a:ext>
            </a:extLst>
          </p:cNvPr>
          <p:cNvSpPr txBox="1"/>
          <p:nvPr/>
        </p:nvSpPr>
        <p:spPr>
          <a:xfrm>
            <a:off x="416851" y="2980801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R1</a:t>
            </a:r>
            <a:endParaRPr lang="en-US" sz="2000" b="1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378ACBD3-C2FB-0C28-F888-F1341ABED7E8}"/>
              </a:ext>
            </a:extLst>
          </p:cNvPr>
          <p:cNvSpPr txBox="1"/>
          <p:nvPr/>
        </p:nvSpPr>
        <p:spPr>
          <a:xfrm>
            <a:off x="405518" y="2224587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R2</a:t>
            </a:r>
            <a:endParaRPr lang="en-US" sz="2000" b="1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82CE2978-5FCD-DE0C-0877-EF774D70318A}"/>
              </a:ext>
            </a:extLst>
          </p:cNvPr>
          <p:cNvSpPr txBox="1"/>
          <p:nvPr/>
        </p:nvSpPr>
        <p:spPr>
          <a:xfrm>
            <a:off x="415892" y="1545602"/>
            <a:ext cx="635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R3</a:t>
            </a:r>
            <a:endParaRPr lang="en-US" sz="2000" b="1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173" name="Freeform 172">
            <a:extLst>
              <a:ext uri="{FF2B5EF4-FFF2-40B4-BE49-F238E27FC236}">
                <a16:creationId xmlns:a16="http://schemas.microsoft.com/office/drawing/2014/main" id="{250C0482-5154-A1D2-3CC9-1853B3CDD637}"/>
              </a:ext>
            </a:extLst>
          </p:cNvPr>
          <p:cNvSpPr/>
          <p:nvPr/>
        </p:nvSpPr>
        <p:spPr>
          <a:xfrm>
            <a:off x="6755648" y="3397525"/>
            <a:ext cx="972802" cy="653132"/>
          </a:xfrm>
          <a:custGeom>
            <a:avLst/>
            <a:gdLst>
              <a:gd name="connsiteX0" fmla="*/ 0 w 961159"/>
              <a:gd name="connsiteY0" fmla="*/ 0 h 171450"/>
              <a:gd name="connsiteX1" fmla="*/ 301336 w 961159"/>
              <a:gd name="connsiteY1" fmla="*/ 124691 h 171450"/>
              <a:gd name="connsiteX2" fmla="*/ 961159 w 961159"/>
              <a:gd name="connsiteY2" fmla="*/ 171450 h 17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61159" h="171450">
                <a:moveTo>
                  <a:pt x="0" y="0"/>
                </a:moveTo>
                <a:cubicBezTo>
                  <a:pt x="70571" y="48058"/>
                  <a:pt x="141143" y="96116"/>
                  <a:pt x="301336" y="124691"/>
                </a:cubicBezTo>
                <a:cubicBezTo>
                  <a:pt x="461529" y="153266"/>
                  <a:pt x="711344" y="162358"/>
                  <a:pt x="961159" y="171450"/>
                </a:cubicBezTo>
              </a:path>
            </a:pathLst>
          </a:custGeom>
          <a:noFill/>
          <a:ln w="57150" cap="flat" cmpd="sng" algn="ctr">
            <a:solidFill>
              <a:srgbClr val="E7E6E6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3943734B-A3C7-AB2E-0179-30CED8E73E58}"/>
              </a:ext>
            </a:extLst>
          </p:cNvPr>
          <p:cNvSpPr/>
          <p:nvPr/>
        </p:nvSpPr>
        <p:spPr>
          <a:xfrm flipV="1">
            <a:off x="7748172" y="4050656"/>
            <a:ext cx="848594" cy="945906"/>
          </a:xfrm>
          <a:custGeom>
            <a:avLst/>
            <a:gdLst>
              <a:gd name="connsiteX0" fmla="*/ 0 w 1205802"/>
              <a:gd name="connsiteY0" fmla="*/ 1537398 h 1537398"/>
              <a:gd name="connsiteX1" fmla="*/ 452176 w 1205802"/>
              <a:gd name="connsiteY1" fmla="*/ 341644 h 1537398"/>
              <a:gd name="connsiteX2" fmla="*/ 1205802 w 1205802"/>
              <a:gd name="connsiteY2" fmla="*/ 0 h 15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5802" h="1537398">
                <a:moveTo>
                  <a:pt x="0" y="1537398"/>
                </a:moveTo>
                <a:cubicBezTo>
                  <a:pt x="125604" y="1067637"/>
                  <a:pt x="251209" y="597877"/>
                  <a:pt x="452176" y="341644"/>
                </a:cubicBezTo>
                <a:cubicBezTo>
                  <a:pt x="653143" y="85411"/>
                  <a:pt x="929472" y="42705"/>
                  <a:pt x="1205802" y="0"/>
                </a:cubicBezTo>
              </a:path>
            </a:pathLst>
          </a:custGeom>
          <a:noFill/>
          <a:ln w="57150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430DB8A-952B-378B-77AE-CB1693A26DA9}"/>
              </a:ext>
            </a:extLst>
          </p:cNvPr>
          <p:cNvCxnSpPr>
            <a:cxnSpLocks/>
          </p:cNvCxnSpPr>
          <p:nvPr/>
        </p:nvCxnSpPr>
        <p:spPr>
          <a:xfrm>
            <a:off x="7743456" y="1864854"/>
            <a:ext cx="0" cy="3761465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"/>
            <a:miter lim="800000"/>
          </a:ln>
          <a:effectLst/>
        </p:spPr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3ACC72B-0FE9-3D58-A6B3-60E5C10BF473}"/>
              </a:ext>
            </a:extLst>
          </p:cNvPr>
          <p:cNvCxnSpPr>
            <a:cxnSpLocks/>
          </p:cNvCxnSpPr>
          <p:nvPr/>
        </p:nvCxnSpPr>
        <p:spPr>
          <a:xfrm>
            <a:off x="5593187" y="1872256"/>
            <a:ext cx="0" cy="3186315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"/>
            <a:miter lim="800000"/>
          </a:ln>
          <a:effectLst/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3B923D-35E8-42A5-222A-4F5BCE8C0732}"/>
              </a:ext>
            </a:extLst>
          </p:cNvPr>
          <p:cNvCxnSpPr>
            <a:cxnSpLocks/>
          </p:cNvCxnSpPr>
          <p:nvPr/>
        </p:nvCxnSpPr>
        <p:spPr>
          <a:xfrm>
            <a:off x="6183882" y="1872256"/>
            <a:ext cx="0" cy="3186315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"/>
            <a:miter lim="800000"/>
          </a:ln>
          <a:effectLst/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A2578D9-AC89-5B28-E100-15FF9AFC6CDC}"/>
              </a:ext>
            </a:extLst>
          </p:cNvPr>
          <p:cNvCxnSpPr>
            <a:cxnSpLocks/>
          </p:cNvCxnSpPr>
          <p:nvPr/>
        </p:nvCxnSpPr>
        <p:spPr>
          <a:xfrm>
            <a:off x="6765095" y="1872256"/>
            <a:ext cx="0" cy="3183343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lgDash"/>
            <a:miter lim="800000"/>
          </a:ln>
          <a:effectLst/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156C8CC-EE9F-0076-EC30-06D2B98B2A60}"/>
              </a:ext>
            </a:extLst>
          </p:cNvPr>
          <p:cNvSpPr txBox="1"/>
          <p:nvPr/>
        </p:nvSpPr>
        <p:spPr>
          <a:xfrm>
            <a:off x="4275880" y="2798350"/>
            <a:ext cx="683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400" b="1" dirty="0">
                <a:solidFill>
                  <a:prstClr val="black"/>
                </a:solidFill>
                <a:latin typeface="Cambria" panose="02040503050406030204" pitchFamily="18" charset="0"/>
              </a:rPr>
              <a:t>V</a:t>
            </a:r>
            <a:r>
              <a:rPr lang="en-US" sz="2400" b="1" baseline="-25000" dirty="0">
                <a:solidFill>
                  <a:prstClr val="black"/>
                </a:solidFill>
                <a:latin typeface="Cambria" panose="02040503050406030204" pitchFamily="18" charset="0"/>
              </a:rPr>
              <a:t>TH</a:t>
            </a:r>
            <a:endParaRPr lang="en-US" b="1" baseline="-25000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1D72D8-AB59-BFB6-5EA1-4501A724D9FD}"/>
              </a:ext>
            </a:extLst>
          </p:cNvPr>
          <p:cNvSpPr txBox="1"/>
          <p:nvPr/>
        </p:nvSpPr>
        <p:spPr>
          <a:xfrm>
            <a:off x="4189175" y="3642182"/>
            <a:ext cx="756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400" b="1" dirty="0">
                <a:solidFill>
                  <a:prstClr val="black"/>
                </a:solidFill>
                <a:latin typeface="Cambria" panose="02040503050406030204" pitchFamily="18" charset="0"/>
              </a:rPr>
              <a:t>-V</a:t>
            </a:r>
            <a:r>
              <a:rPr lang="en-US" sz="2400" b="1" baseline="-25000" dirty="0">
                <a:solidFill>
                  <a:prstClr val="black"/>
                </a:solidFill>
                <a:latin typeface="Cambria" panose="02040503050406030204" pitchFamily="18" charset="0"/>
              </a:rPr>
              <a:t>TH</a:t>
            </a:r>
            <a:endParaRPr lang="en-US" b="1" baseline="-25000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F5C22A-4E1A-1483-7CE6-A01D6EC793E1}"/>
              </a:ext>
            </a:extLst>
          </p:cNvPr>
          <p:cNvSpPr txBox="1"/>
          <p:nvPr/>
        </p:nvSpPr>
        <p:spPr>
          <a:xfrm>
            <a:off x="4313535" y="1681816"/>
            <a:ext cx="60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V</a:t>
            </a:r>
            <a:r>
              <a:rPr kumimoji="0" lang="en-US" sz="2400" b="1" i="0" u="none" strike="noStrike" kern="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dd</a:t>
            </a:r>
            <a:endParaRPr kumimoji="0" lang="en-US" sz="1800" b="1" i="0" u="none" strike="noStrike" kern="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8F98829-A17A-D49A-5DF9-58AD08375E2E}"/>
              </a:ext>
            </a:extLst>
          </p:cNvPr>
          <p:cNvSpPr txBox="1"/>
          <p:nvPr/>
        </p:nvSpPr>
        <p:spPr>
          <a:xfrm>
            <a:off x="4513524" y="4870798"/>
            <a:ext cx="3674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0</a:t>
            </a:r>
            <a:endParaRPr kumimoji="0" lang="en-US" sz="2400" b="1" i="0" u="none" strike="noStrike" kern="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A91424A-7DDB-3E6E-AE30-4365916A1E73}"/>
              </a:ext>
            </a:extLst>
          </p:cNvPr>
          <p:cNvSpPr txBox="1"/>
          <p:nvPr/>
        </p:nvSpPr>
        <p:spPr>
          <a:xfrm rot="16200000">
            <a:off x="2963917" y="3342867"/>
            <a:ext cx="22436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sz="24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Bitline</a:t>
            </a:r>
            <a:r>
              <a:rPr lang="en-US" sz="2400" b="1" dirty="0">
                <a:solidFill>
                  <a:prstClr val="black"/>
                </a:solidFill>
                <a:latin typeface="Cambria" panose="02040503050406030204" pitchFamily="18" charset="0"/>
              </a:rPr>
              <a:t> Voltage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745A64D-8604-9606-8A10-DEA97A680A1D}"/>
              </a:ext>
            </a:extLst>
          </p:cNvPr>
          <p:cNvSpPr txBox="1"/>
          <p:nvPr/>
        </p:nvSpPr>
        <p:spPr>
          <a:xfrm>
            <a:off x="4103826" y="3347700"/>
            <a:ext cx="927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b="1" dirty="0">
                <a:solidFill>
                  <a:prstClr val="black"/>
                </a:solidFill>
                <a:latin typeface="Cambria" panose="02040503050406030204" pitchFamily="18" charset="0"/>
              </a:rPr>
              <a:t>V</a:t>
            </a:r>
            <a:r>
              <a:rPr lang="en-US" b="1" baseline="-25000" dirty="0">
                <a:solidFill>
                  <a:prstClr val="black"/>
                </a:solidFill>
                <a:latin typeface="Cambria" panose="02040503050406030204" pitchFamily="18" charset="0"/>
              </a:rPr>
              <a:t>DD</a:t>
            </a:r>
            <a:r>
              <a:rPr lang="en-US" b="1" dirty="0">
                <a:solidFill>
                  <a:prstClr val="black"/>
                </a:solidFill>
                <a:latin typeface="Cambria" panose="02040503050406030204" pitchFamily="18" charset="0"/>
              </a:rPr>
              <a:t>/2</a:t>
            </a:r>
          </a:p>
        </p:txBody>
      </p:sp>
    </p:spTree>
    <p:extLst>
      <p:ext uri="{BB962C8B-B14F-4D97-AF65-F5344CB8AC3E}">
        <p14:creationId xmlns:p14="http://schemas.microsoft.com/office/powerpoint/2010/main" val="590044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0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/>
      <p:bldP spid="162" grpId="0" animBg="1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3FF2A-2093-4364-EE19-623CD23D9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SiMRA-PUF Designs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893993-9719-2BCB-8106-1131528E32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500" b="1" dirty="0">
                <a:solidFill>
                  <a:srgbClr val="004A8F"/>
                </a:solidFill>
              </a:rPr>
              <a:t>Number of simultaneously activated rows: </a:t>
            </a:r>
          </a:p>
          <a:p>
            <a:pPr lvl="2"/>
            <a:r>
              <a:rPr lang="en-US" sz="2500" dirty="0"/>
              <a:t>2/4/8/16/32 </a:t>
            </a:r>
          </a:p>
          <a:p>
            <a:pPr marL="0" indent="0">
              <a:buNone/>
            </a:pPr>
            <a:endParaRPr lang="en-US" sz="2500" b="1" dirty="0">
              <a:solidFill>
                <a:srgbClr val="004A8F"/>
              </a:solidFill>
            </a:endParaRPr>
          </a:p>
          <a:p>
            <a:pPr marL="0" indent="0">
              <a:buNone/>
            </a:pPr>
            <a:r>
              <a:rPr lang="en-US" sz="2500" b="1" dirty="0">
                <a:solidFill>
                  <a:srgbClr val="004A8F"/>
                </a:solidFill>
              </a:rPr>
              <a:t>Challenge-Response Definition:</a:t>
            </a:r>
          </a:p>
          <a:p>
            <a:pPr lvl="2">
              <a:buClr>
                <a:schemeClr val="tx1"/>
              </a:buClr>
            </a:pPr>
            <a:r>
              <a:rPr lang="en-US" sz="2500" dirty="0"/>
              <a:t>Challenge = (</a:t>
            </a:r>
            <a:r>
              <a:rPr lang="en-US" sz="2500" dirty="0" err="1"/>
              <a:t>Bank</a:t>
            </a:r>
            <a:r>
              <a:rPr lang="en-US" sz="2500" baseline="-25000" dirty="0" err="1"/>
              <a:t>ID</a:t>
            </a:r>
            <a:r>
              <a:rPr lang="en-US" sz="2500" dirty="0"/>
              <a:t>, </a:t>
            </a:r>
            <a:r>
              <a:rPr lang="en-US" sz="2500" dirty="0" err="1"/>
              <a:t>Subarray</a:t>
            </a:r>
            <a:r>
              <a:rPr lang="en-US" sz="2500" baseline="-25000" dirty="0" err="1"/>
              <a:t>ID</a:t>
            </a:r>
            <a:r>
              <a:rPr lang="en-US" sz="2500" dirty="0"/>
              <a:t>)</a:t>
            </a:r>
          </a:p>
          <a:p>
            <a:pPr lvl="3">
              <a:buClr>
                <a:schemeClr val="tx1"/>
              </a:buClr>
            </a:pPr>
            <a:r>
              <a:rPr lang="en-US" sz="2500" dirty="0"/>
              <a:t>One representative </a:t>
            </a:r>
            <a:br>
              <a:rPr lang="en-US" sz="2500" dirty="0"/>
            </a:br>
            <a:r>
              <a:rPr lang="en-US" sz="2500" dirty="0"/>
              <a:t>simultaneously activated row group (SAR) per subarray</a:t>
            </a:r>
          </a:p>
          <a:p>
            <a:pPr lvl="3">
              <a:buClr>
                <a:schemeClr val="tx1"/>
              </a:buClr>
            </a:pPr>
            <a:r>
              <a:rPr lang="en-US" sz="2500" dirty="0"/>
              <a:t>One balanced data pattern per module</a:t>
            </a:r>
          </a:p>
          <a:p>
            <a:pPr lvl="2">
              <a:buClr>
                <a:schemeClr val="tx1"/>
              </a:buClr>
            </a:pPr>
            <a:r>
              <a:rPr lang="en-US" sz="2500" dirty="0"/>
              <a:t>Response = Signature generated by SiMRA</a:t>
            </a:r>
          </a:p>
          <a:p>
            <a:pPr marL="0" indent="0">
              <a:buNone/>
            </a:pPr>
            <a:endParaRPr lang="en-US" sz="2500" dirty="0"/>
          </a:p>
          <a:p>
            <a:pPr marL="0" indent="0">
              <a:buNone/>
            </a:pPr>
            <a:endParaRPr lang="en-US" sz="2500" dirty="0"/>
          </a:p>
          <a:p>
            <a:pPr marL="0" indent="0">
              <a:buNone/>
            </a:pPr>
            <a:endParaRPr lang="en-US" sz="2500" dirty="0"/>
          </a:p>
          <a:p>
            <a:pPr marL="0" indent="0">
              <a:buNone/>
            </a:pPr>
            <a:endParaRPr lang="en-US" sz="2500" dirty="0"/>
          </a:p>
          <a:p>
            <a:endParaRPr lang="en-US" sz="2500" dirty="0"/>
          </a:p>
          <a:p>
            <a:pPr marL="0" indent="0">
              <a:buNone/>
            </a:pPr>
            <a:endParaRPr lang="en-US" sz="2500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DA36769-52BD-BC4D-D0A4-7C9C5FB571DF}"/>
              </a:ext>
            </a:extLst>
          </p:cNvPr>
          <p:cNvCxnSpPr>
            <a:cxnSpLocks/>
            <a:stCxn id="14" idx="3"/>
            <a:endCxn id="5" idx="1"/>
          </p:cNvCxnSpPr>
          <p:nvPr/>
        </p:nvCxnSpPr>
        <p:spPr>
          <a:xfrm>
            <a:off x="5452584" y="5538831"/>
            <a:ext cx="1563892" cy="8165"/>
          </a:xfrm>
          <a:prstGeom prst="straightConnector1">
            <a:avLst/>
          </a:prstGeom>
          <a:ln w="63500">
            <a:solidFill>
              <a:srgbClr val="004A8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118E728C-34CC-E647-C6FB-D1E7A2522651}"/>
              </a:ext>
            </a:extLst>
          </p:cNvPr>
          <p:cNvSpPr/>
          <p:nvPr/>
        </p:nvSpPr>
        <p:spPr>
          <a:xfrm>
            <a:off x="7016476" y="5266670"/>
            <a:ext cx="1955410" cy="560652"/>
          </a:xfrm>
          <a:prstGeom prst="rect">
            <a:avLst/>
          </a:prstGeom>
          <a:solidFill>
            <a:srgbClr val="C5D7FD"/>
          </a:solidFill>
          <a:ln w="19050">
            <a:solidFill>
              <a:srgbClr val="004A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3E4F8F"/>
                </a:solidFill>
                <a:latin typeface="Cambria" panose="02040503050406030204" pitchFamily="18" charset="0"/>
                <a:ea typeface="Cambria" panose="02040503050406030204" pitchFamily="18" charset="0"/>
                <a:cs typeface="Cascadia Mono" panose="020B0609020000020004" pitchFamily="49" charset="0"/>
              </a:rPr>
              <a:t>0 1 1 0 …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D2A1728-D6B9-D02A-9462-6FCBB2A6A2BF}"/>
              </a:ext>
            </a:extLst>
          </p:cNvPr>
          <p:cNvCxnSpPr>
            <a:cxnSpLocks/>
          </p:cNvCxnSpPr>
          <p:nvPr/>
        </p:nvCxnSpPr>
        <p:spPr>
          <a:xfrm>
            <a:off x="1516614" y="5538831"/>
            <a:ext cx="2174801" cy="0"/>
          </a:xfrm>
          <a:prstGeom prst="straightConnector1">
            <a:avLst/>
          </a:prstGeom>
          <a:ln w="63500">
            <a:solidFill>
              <a:srgbClr val="004A8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2B0EE875-CBA4-9928-DB61-FBB61CA38653}"/>
              </a:ext>
            </a:extLst>
          </p:cNvPr>
          <p:cNvSpPr/>
          <p:nvPr/>
        </p:nvSpPr>
        <p:spPr>
          <a:xfrm>
            <a:off x="467544" y="5165357"/>
            <a:ext cx="2098141" cy="763278"/>
          </a:xfrm>
          <a:prstGeom prst="rect">
            <a:avLst/>
          </a:prstGeom>
          <a:solidFill>
            <a:srgbClr val="C5D7FD"/>
          </a:solidFill>
          <a:ln w="19050">
            <a:solidFill>
              <a:srgbClr val="004A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3E4F8F"/>
                </a:solidFill>
                <a:latin typeface="Cambria" panose="02040503050406030204" pitchFamily="18" charset="0"/>
                <a:ea typeface="Cambria" panose="02040503050406030204" pitchFamily="18" charset="0"/>
                <a:cs typeface="Cascadia Mono" panose="020B0609020000020004" pitchFamily="49" charset="0"/>
              </a:rPr>
              <a:t>Bank 1, Subarray 3</a:t>
            </a:r>
          </a:p>
        </p:txBody>
      </p:sp>
      <p:pic>
        <p:nvPicPr>
          <p:cNvPr id="14" name="Picture 6" descr="ОЗУ CXMT 8 GB DDR4 3200 MHz CXMQ3A8MA1GS6-CJ1-A SO-DIMM">
            <a:extLst>
              <a:ext uri="{FF2B5EF4-FFF2-40B4-BE49-F238E27FC236}">
                <a16:creationId xmlns:a16="http://schemas.microsoft.com/office/drawing/2014/main" id="{4E4982C0-FBCC-766D-F6A3-83569D0D18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9" t="32151" r="8279" b="31687"/>
          <a:stretch/>
        </p:blipFill>
        <p:spPr bwMode="auto">
          <a:xfrm>
            <a:off x="3691415" y="5157192"/>
            <a:ext cx="1761169" cy="763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6566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6465D-65AD-62AD-4BC7-21B468650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ACFAB-912E-CB4D-94A5-DEA464E40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Outline</a:t>
            </a:r>
            <a:endParaRPr lang="en-CH" sz="4000" b="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7D9030-B833-B1E9-A6A1-AAF2CD956A8A}"/>
              </a:ext>
            </a:extLst>
          </p:cNvPr>
          <p:cNvSpPr/>
          <p:nvPr/>
        </p:nvSpPr>
        <p:spPr>
          <a:xfrm>
            <a:off x="-2" y="1039011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Motivation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D19BA2-6E47-273D-28E6-C3A1271D1000}"/>
              </a:ext>
            </a:extLst>
          </p:cNvPr>
          <p:cNvSpPr/>
          <p:nvPr/>
        </p:nvSpPr>
        <p:spPr>
          <a:xfrm>
            <a:off x="-2" y="4736623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Real DRAM Chip Results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37CAFDA-5020-5204-0FA1-815DC0CE377A}"/>
              </a:ext>
            </a:extLst>
          </p:cNvPr>
          <p:cNvSpPr/>
          <p:nvPr/>
        </p:nvSpPr>
        <p:spPr>
          <a:xfrm>
            <a:off x="-2" y="5661025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kumimoji="0" lang="en-US" sz="3200" b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06AE37-3F47-E377-49DA-EA00B4538304}"/>
              </a:ext>
            </a:extLst>
          </p:cNvPr>
          <p:cNvSpPr/>
          <p:nvPr/>
        </p:nvSpPr>
        <p:spPr>
          <a:xfrm>
            <a:off x="0" y="2887817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dirty="0">
                <a:solidFill>
                  <a:prstClr val="white"/>
                </a:solidFill>
                <a:latin typeface="Cambria" panose="0204050305040603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SiMRA-PUF</a:t>
            </a:r>
            <a:endParaRPr lang="en-US" sz="3200" b="1" dirty="0">
              <a:solidFill>
                <a:prstClr val="white"/>
              </a:solidFill>
              <a:latin typeface="Cambria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DAD84B-2518-D20D-17CB-C888F3C456DD}"/>
              </a:ext>
            </a:extLst>
          </p:cNvPr>
          <p:cNvSpPr/>
          <p:nvPr/>
        </p:nvSpPr>
        <p:spPr>
          <a:xfrm>
            <a:off x="-2" y="3812220"/>
            <a:ext cx="9144000" cy="731520"/>
          </a:xfrm>
          <a:prstGeom prst="rect">
            <a:avLst/>
          </a:prstGeom>
          <a:solidFill>
            <a:srgbClr val="6048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dirty="0">
                <a:solidFill>
                  <a:prstClr val="white"/>
                </a:solidFill>
                <a:latin typeface="Cambria" panose="02040503050406030204" pitchFamily="18" charset="0"/>
              </a:rPr>
              <a:t>Testing Methodology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E44007-BE02-5487-F304-06D805445C44}"/>
              </a:ext>
            </a:extLst>
          </p:cNvPr>
          <p:cNvSpPr/>
          <p:nvPr/>
        </p:nvSpPr>
        <p:spPr>
          <a:xfrm>
            <a:off x="-2" y="1963414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Cambria" panose="02040503050406030204" pitchFamily="18" charset="0"/>
              </a:rPr>
              <a:t>DRAM Organization &amp; Operation</a:t>
            </a:r>
            <a:endParaRPr kumimoji="0" lang="en-US" sz="3200" b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5492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0BE92-958D-0500-A483-FD3615BEC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EE0BE4F-27AE-920A-F90A-9F4C25FE81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" y="1377849"/>
            <a:ext cx="9134207" cy="37932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344C24-C343-6BFB-65AD-23056F7D9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DDR4 DRAM Testing Infrastructure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F4C7B9-D72D-0361-FEEF-FE6D656719F0}"/>
              </a:ext>
            </a:extLst>
          </p:cNvPr>
          <p:cNvSpPr/>
          <p:nvPr/>
        </p:nvSpPr>
        <p:spPr>
          <a:xfrm>
            <a:off x="189560" y="958895"/>
            <a:ext cx="895443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113" marR="0" lvl="1" indent="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DRAM Bender* on a Xilinx </a:t>
            </a:r>
            <a:r>
              <a:rPr kumimoji="0" lang="en-US" sz="240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Alveo</a:t>
            </a:r>
            <a:r>
              <a:rPr kumimoji="0" lang="en-US" sz="2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 U200</a:t>
            </a:r>
            <a:endParaRPr kumimoji="0" lang="en-US" sz="26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52AF7D-0196-471A-1C4B-60F9CD682164}"/>
              </a:ext>
            </a:extLst>
          </p:cNvPr>
          <p:cNvSpPr txBox="1"/>
          <p:nvPr/>
        </p:nvSpPr>
        <p:spPr>
          <a:xfrm>
            <a:off x="189560" y="1406196"/>
            <a:ext cx="36976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</a:rPr>
              <a:t>Xilinx </a:t>
            </a:r>
            <a:r>
              <a:rPr kumimoji="0" lang="en-US" sz="180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</a:rPr>
              <a:t>Alveo</a:t>
            </a:r>
            <a:r>
              <a:rPr kumimoji="0" lang="en-US" sz="180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</a:rPr>
              <a:t> U200 FPGA Board</a:t>
            </a:r>
            <a:br>
              <a:rPr kumimoji="0" lang="en-US" sz="180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</a:rPr>
            </a:br>
            <a:r>
              <a:rPr kumimoji="0" lang="en-US" sz="180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</a:rPr>
              <a:t>(programmed with DRAM Bender*)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8C47D6-0F46-E21C-A61E-91708279D728}"/>
              </a:ext>
            </a:extLst>
          </p:cNvPr>
          <p:cNvSpPr txBox="1"/>
          <p:nvPr/>
        </p:nvSpPr>
        <p:spPr>
          <a:xfrm>
            <a:off x="5379626" y="1383627"/>
            <a:ext cx="2922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</a:rPr>
              <a:t>DRAM Module with Heaters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D1D321-3394-351C-21BA-89A9B6195759}"/>
              </a:ext>
            </a:extLst>
          </p:cNvPr>
          <p:cNvSpPr txBox="1"/>
          <p:nvPr/>
        </p:nvSpPr>
        <p:spPr>
          <a:xfrm>
            <a:off x="3420205" y="4473949"/>
            <a:ext cx="2756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MaxWell FT200 Temperature Controller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DC9F5E0-42E3-F560-9D97-73D45A899001}"/>
              </a:ext>
            </a:extLst>
          </p:cNvPr>
          <p:cNvSpPr txBox="1"/>
          <p:nvPr/>
        </p:nvSpPr>
        <p:spPr>
          <a:xfrm>
            <a:off x="-8754" y="5332021"/>
            <a:ext cx="9144000" cy="9264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dirty="0">
                <a:solidFill>
                  <a:prstClr val="black"/>
                </a:solidFill>
                <a:latin typeface="Cambria" panose="02040503050406030204" pitchFamily="18" charset="0"/>
              </a:rPr>
              <a:t>Fine-grained control over </a:t>
            </a:r>
            <a:r>
              <a:rPr lang="en-US" sz="2600" b="1" dirty="0">
                <a:solidFill>
                  <a:srgbClr val="604878"/>
                </a:solidFill>
                <a:latin typeface="Cambria" panose="02040503050406030204" pitchFamily="18" charset="0"/>
              </a:rPr>
              <a:t>DRAM commands</a:t>
            </a:r>
            <a:r>
              <a:rPr lang="en-US" sz="2600" dirty="0">
                <a:solidFill>
                  <a:prstClr val="black"/>
                </a:solidFill>
                <a:latin typeface="Cambria" panose="02040503050406030204" pitchFamily="18" charset="0"/>
              </a:rPr>
              <a:t>, </a:t>
            </a:r>
          </a:p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b="1" dirty="0">
                <a:solidFill>
                  <a:srgbClr val="604878"/>
                </a:solidFill>
                <a:latin typeface="Cambria" panose="02040503050406030204" pitchFamily="18" charset="0"/>
              </a:rPr>
              <a:t>timing parameters</a:t>
            </a:r>
            <a:r>
              <a:rPr lang="en-US" sz="2600" dirty="0">
                <a:solidFill>
                  <a:srgbClr val="604878"/>
                </a:solidFill>
                <a:latin typeface="Cambria" panose="02040503050406030204" pitchFamily="18" charset="0"/>
              </a:rPr>
              <a:t> </a:t>
            </a:r>
            <a:r>
              <a:rPr lang="en-US" sz="2600" dirty="0">
                <a:solidFill>
                  <a:prstClr val="black"/>
                </a:solidFill>
                <a:latin typeface="Cambria" panose="02040503050406030204" pitchFamily="18" charset="0"/>
              </a:rPr>
              <a:t>and </a:t>
            </a:r>
            <a:r>
              <a:rPr lang="en-US" sz="2600" b="1" dirty="0">
                <a:solidFill>
                  <a:srgbClr val="604878"/>
                </a:solidFill>
                <a:latin typeface="Cambria" panose="02040503050406030204" pitchFamily="18" charset="0"/>
              </a:rPr>
              <a:t>temperature</a:t>
            </a:r>
            <a:endParaRPr lang="en-US" sz="2600" b="1" dirty="0">
              <a:solidFill>
                <a:srgbClr val="604878"/>
              </a:solidFill>
              <a:latin typeface="Cambria" panose="02040503050406030204" pitchFamily="18" charset="0"/>
              <a:ea typeface="Cambria"/>
            </a:endParaRPr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91DFBAF1-AA91-B22D-BDC3-E14D18C362FB}"/>
              </a:ext>
            </a:extLst>
          </p:cNvPr>
          <p:cNvSpPr txBox="1">
            <a:spLocks/>
          </p:cNvSpPr>
          <p:nvPr/>
        </p:nvSpPr>
        <p:spPr>
          <a:xfrm>
            <a:off x="3420205" y="6237312"/>
            <a:ext cx="4975650" cy="62068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Cambria" panose="02040503050406030204" pitchFamily="18" charset="0"/>
              </a:rPr>
              <a:t>*</a:t>
            </a:r>
            <a:r>
              <a:rPr lang="en-US" dirty="0" err="1">
                <a:latin typeface="Cambria" panose="02040503050406030204" pitchFamily="18" charset="0"/>
              </a:rPr>
              <a:t>Olgun</a:t>
            </a:r>
            <a:r>
              <a:rPr lang="en-US" dirty="0">
                <a:latin typeface="Cambria" panose="02040503050406030204" pitchFamily="18" charset="0"/>
              </a:rPr>
              <a:t> et al., TCAD, 2023</a:t>
            </a:r>
            <a:br>
              <a:rPr lang="en-US" dirty="0">
                <a:latin typeface="Cambria" panose="02040503050406030204" pitchFamily="18" charset="0"/>
              </a:rPr>
            </a:br>
            <a:r>
              <a:rPr lang="en-US" sz="1400" b="1" dirty="0">
                <a:solidFill>
                  <a:srgbClr val="13803C"/>
                </a:solidFill>
                <a:latin typeface="Cambria" panose="0204050305040603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https://github.com/CMU-SAFARI/DRAM-Bender</a:t>
            </a:r>
            <a:endParaRPr lang="en-US" dirty="0">
              <a:solidFill>
                <a:srgbClr val="13803C"/>
              </a:solidFill>
              <a:latin typeface="Cambria" panose="0204050305040603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198BAC-56F2-FFA7-BE67-11D933D432C9}"/>
              </a:ext>
            </a:extLst>
          </p:cNvPr>
          <p:cNvSpPr txBox="1"/>
          <p:nvPr/>
        </p:nvSpPr>
        <p:spPr>
          <a:xfrm>
            <a:off x="492693" y="4550148"/>
            <a:ext cx="2432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Host Interface</a:t>
            </a:r>
          </a:p>
        </p:txBody>
      </p:sp>
    </p:spTree>
    <p:extLst>
      <p:ext uri="{BB962C8B-B14F-4D97-AF65-F5344CB8AC3E}">
        <p14:creationId xmlns:p14="http://schemas.microsoft.com/office/powerpoint/2010/main" val="1398375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B1899-B214-FE34-C02F-2EECCFD48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FFA4E-8BEC-E1D4-79C5-F040F3CEA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683646" cy="782706"/>
          </a:xfrm>
        </p:spPr>
        <p:txBody>
          <a:bodyPr/>
          <a:lstStyle/>
          <a:p>
            <a:r>
              <a:rPr lang="en-US" sz="3800" b="1" dirty="0"/>
              <a:t>Laboratory for Understanding Memory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D216190-F412-8116-279C-30F375DE5F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485" y="956871"/>
            <a:ext cx="7449030" cy="5352449"/>
          </a:xfrm>
          <a:prstGeom prst="rect">
            <a:avLst/>
          </a:prstGeom>
        </p:spPr>
      </p:pic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6B05F63E-A541-7143-5E58-26D6A5864E0F}"/>
              </a:ext>
            </a:extLst>
          </p:cNvPr>
          <p:cNvSpPr txBox="1">
            <a:spLocks/>
          </p:cNvSpPr>
          <p:nvPr/>
        </p:nvSpPr>
        <p:spPr>
          <a:xfrm>
            <a:off x="3420205" y="6270172"/>
            <a:ext cx="4975650" cy="58782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Cambria" panose="02040503050406030204" pitchFamily="18" charset="0"/>
              </a:rPr>
              <a:t>*</a:t>
            </a:r>
            <a:r>
              <a:rPr lang="en-US" dirty="0" err="1">
                <a:latin typeface="Cambria" panose="02040503050406030204" pitchFamily="18" charset="0"/>
              </a:rPr>
              <a:t>Olgun</a:t>
            </a:r>
            <a:r>
              <a:rPr lang="en-US" dirty="0">
                <a:latin typeface="Cambria" panose="02040503050406030204" pitchFamily="18" charset="0"/>
              </a:rPr>
              <a:t> et al., </a:t>
            </a:r>
            <a:r>
              <a:rPr lang="en-US" dirty="0" err="1">
                <a:latin typeface="Cambria" panose="02040503050406030204" pitchFamily="18" charset="0"/>
              </a:rPr>
              <a:t>arXiv</a:t>
            </a:r>
            <a:r>
              <a:rPr lang="en-US" dirty="0">
                <a:latin typeface="Cambria" panose="02040503050406030204" pitchFamily="18" charset="0"/>
              </a:rPr>
              <a:t>, 2026 </a:t>
            </a:r>
            <a:r>
              <a:rPr lang="en-US" b="1" u="sng" dirty="0">
                <a:solidFill>
                  <a:srgbClr val="13803C"/>
                </a:solidFill>
                <a:latin typeface="Cambria" panose="02040503050406030204" pitchFamily="18" charset="0"/>
              </a:rPr>
              <a:t>https://</a:t>
            </a:r>
            <a:r>
              <a:rPr lang="en-US" b="1" u="sng" dirty="0" err="1">
                <a:solidFill>
                  <a:srgbClr val="13803C"/>
                </a:solidFill>
                <a:latin typeface="Cambria" panose="02040503050406030204" pitchFamily="18" charset="0"/>
              </a:rPr>
              <a:t>arxiv.org</a:t>
            </a:r>
            <a:r>
              <a:rPr lang="en-US" b="1" u="sng" dirty="0">
                <a:solidFill>
                  <a:srgbClr val="13803C"/>
                </a:solidFill>
                <a:latin typeface="Cambria" panose="02040503050406030204" pitchFamily="18" charset="0"/>
              </a:rPr>
              <a:t>/abs/2606.13725</a:t>
            </a:r>
          </a:p>
        </p:txBody>
      </p:sp>
    </p:spTree>
    <p:extLst>
      <p:ext uri="{BB962C8B-B14F-4D97-AF65-F5344CB8AC3E}">
        <p14:creationId xmlns:p14="http://schemas.microsoft.com/office/powerpoint/2010/main" val="15574096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5C25E-CCAA-FF42-A38B-5C2CBDC15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ED285DB-57A8-4BD2-75F2-841AEA5E63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25" y="2708275"/>
            <a:ext cx="8719004" cy="25514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B04070-CED3-02AA-227F-C4AE70CEE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Tested DRAM Chips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0A219A-4D7C-F77C-D07A-C02DF5EA8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05599"/>
            <a:ext cx="9143999" cy="1148665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3"/>
                </a:solidFill>
              </a:rPr>
              <a:t>112</a:t>
            </a:r>
            <a:r>
              <a:rPr lang="en-US" sz="2800" b="1" dirty="0">
                <a:solidFill>
                  <a:schemeClr val="accent3"/>
                </a:solidFill>
              </a:rPr>
              <a:t> real DDR4 chips </a:t>
            </a:r>
            <a:r>
              <a:rPr lang="en-US" sz="2800" dirty="0"/>
              <a:t>from </a:t>
            </a:r>
            <a:r>
              <a:rPr lang="en-US" sz="2800" b="1" dirty="0">
                <a:solidFill>
                  <a:schemeClr val="accent3"/>
                </a:solidFill>
              </a:rPr>
              <a:t>SK </a:t>
            </a:r>
            <a:r>
              <a:rPr lang="en-US" sz="2800" b="1" dirty="0" err="1">
                <a:solidFill>
                  <a:schemeClr val="accent3"/>
                </a:solidFill>
              </a:rPr>
              <a:t>hynix</a:t>
            </a:r>
            <a:endParaRPr lang="en-US" sz="2800" b="1" dirty="0">
              <a:solidFill>
                <a:schemeClr val="accent3"/>
              </a:solidFill>
            </a:endParaRPr>
          </a:p>
          <a:p>
            <a:r>
              <a:rPr lang="en-US" sz="2800" dirty="0"/>
              <a:t>Covering multiple </a:t>
            </a:r>
            <a:r>
              <a:rPr lang="en-US" sz="2800" b="1" dirty="0">
                <a:solidFill>
                  <a:schemeClr val="accent2"/>
                </a:solidFill>
              </a:rPr>
              <a:t>die </a:t>
            </a:r>
            <a:r>
              <a:rPr lang="en-US" b="1" dirty="0">
                <a:solidFill>
                  <a:schemeClr val="accent2"/>
                </a:solidFill>
              </a:rPr>
              <a:t>revisions </a:t>
            </a:r>
            <a:r>
              <a:rPr lang="en-US" sz="2800" b="1" dirty="0">
                <a:solidFill>
                  <a:schemeClr val="accent2"/>
                </a:solidFill>
              </a:rPr>
              <a:t>&amp; chip densities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BCDE0F-535B-4ED6-0495-9F7950A21319}"/>
              </a:ext>
            </a:extLst>
          </p:cNvPr>
          <p:cNvSpPr/>
          <p:nvPr/>
        </p:nvSpPr>
        <p:spPr>
          <a:xfrm>
            <a:off x="4572000" y="2794000"/>
            <a:ext cx="2103120" cy="2397760"/>
          </a:xfrm>
          <a:prstGeom prst="rect">
            <a:avLst/>
          </a:prstGeom>
          <a:solidFill>
            <a:schemeClr val="accent2">
              <a:alpha val="41151"/>
            </a:schemeClr>
          </a:solidFill>
          <a:ln w="34925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039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2223AF6-1867-5459-CCED-415E22FC9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Characterization Methodology</a:t>
            </a:r>
          </a:p>
        </p:txBody>
      </p:sp>
      <p:sp>
        <p:nvSpPr>
          <p:cNvPr id="4" name="İçerik Yer Tutucusu 2">
            <a:extLst>
              <a:ext uri="{FF2B5EF4-FFF2-40B4-BE49-F238E27FC236}">
                <a16:creationId xmlns:a16="http://schemas.microsoft.com/office/drawing/2014/main" id="{8B2976BF-0A57-C02C-4FBD-6003747518A7}"/>
              </a:ext>
            </a:extLst>
          </p:cNvPr>
          <p:cNvSpPr txBox="1">
            <a:spLocks/>
          </p:cNvSpPr>
          <p:nvPr/>
        </p:nvSpPr>
        <p:spPr>
          <a:xfrm>
            <a:off x="-1" y="943091"/>
            <a:ext cx="9143999" cy="2584404"/>
          </a:xfrm>
          <a:prstGeom prst="rect">
            <a:avLst/>
          </a:prstGeom>
        </p:spPr>
        <p:txBody>
          <a:bodyPr anchor="t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800" b="0" i="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600" b="0" i="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Clr>
                <a:schemeClr val="tx1"/>
              </a:buClr>
            </a:pPr>
            <a:r>
              <a:rPr lang="en-US" sz="2500" b="1" dirty="0">
                <a:solidFill>
                  <a:schemeClr val="accent3"/>
                </a:solidFill>
              </a:rPr>
              <a:t>Data Pattern:</a:t>
            </a:r>
            <a:r>
              <a:rPr lang="en-US" sz="2500" dirty="0">
                <a:solidFill>
                  <a:schemeClr val="accent3"/>
                </a:solidFill>
              </a:rPr>
              <a:t> </a:t>
            </a:r>
            <a:r>
              <a:rPr lang="en-US" sz="2500" dirty="0"/>
              <a:t>Up to 100 data patterns with an equal number of all-0 and all-1 rows, for each activation count (278 in total)</a:t>
            </a:r>
            <a:endParaRPr lang="en-US" sz="2500" b="1" dirty="0">
              <a:solidFill>
                <a:srgbClr val="004A8F"/>
              </a:solidFill>
            </a:endParaRPr>
          </a:p>
          <a:p>
            <a:pPr lvl="1">
              <a:buClr>
                <a:schemeClr val="tx1"/>
              </a:buClr>
            </a:pPr>
            <a:r>
              <a:rPr lang="en-US" sz="2500" b="1" dirty="0">
                <a:solidFill>
                  <a:srgbClr val="004A8F"/>
                </a:solidFill>
              </a:rPr>
              <a:t>SAR Group Selection: </a:t>
            </a:r>
            <a:r>
              <a:rPr lang="en-US" sz="2500" dirty="0"/>
              <a:t>Most stable SAR group within 10 randomly selected SAR groups in a subarray</a:t>
            </a:r>
            <a:endParaRPr lang="en-GB" sz="2500" dirty="0"/>
          </a:p>
          <a:p>
            <a:pPr lvl="1">
              <a:buClr>
                <a:schemeClr val="tx1"/>
              </a:buClr>
            </a:pPr>
            <a:r>
              <a:rPr lang="en-GB" sz="2500" b="1" dirty="0">
                <a:solidFill>
                  <a:schemeClr val="accent3"/>
                </a:solidFill>
              </a:rPr>
              <a:t>Temperature (</a:t>
            </a:r>
            <a:r>
              <a:rPr lang="en-US" sz="2500" b="1" baseline="20000" dirty="0">
                <a:solidFill>
                  <a:schemeClr val="accent3"/>
                </a:solidFill>
              </a:rPr>
              <a:t>◦</a:t>
            </a:r>
            <a:r>
              <a:rPr lang="en-GB" sz="2500" b="1" dirty="0">
                <a:solidFill>
                  <a:schemeClr val="accent3"/>
                </a:solidFill>
              </a:rPr>
              <a:t>C):</a:t>
            </a:r>
            <a:r>
              <a:rPr lang="en-GB" sz="2500" dirty="0">
                <a:solidFill>
                  <a:schemeClr val="accent3"/>
                </a:solidFill>
              </a:rPr>
              <a:t> </a:t>
            </a:r>
            <a:r>
              <a:rPr lang="en-GB" sz="2500" dirty="0"/>
              <a:t>50, 55, 60, 70, and 85</a:t>
            </a:r>
          </a:p>
          <a:p>
            <a:pPr lvl="2"/>
            <a:endParaRPr lang="en-US" sz="2500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422D992-7A63-05ED-07AE-58FEE6482EBD}"/>
              </a:ext>
            </a:extLst>
          </p:cNvPr>
          <p:cNvGrpSpPr/>
          <p:nvPr/>
        </p:nvGrpSpPr>
        <p:grpSpPr>
          <a:xfrm>
            <a:off x="1619672" y="3054222"/>
            <a:ext cx="5841500" cy="3600381"/>
            <a:chOff x="1004960" y="1998300"/>
            <a:chExt cx="7383274" cy="4845881"/>
          </a:xfrm>
        </p:grpSpPr>
        <p:grpSp>
          <p:nvGrpSpPr>
            <p:cNvPr id="34" name="Grup 42">
              <a:extLst>
                <a:ext uri="{FF2B5EF4-FFF2-40B4-BE49-F238E27FC236}">
                  <a16:creationId xmlns:a16="http://schemas.microsoft.com/office/drawing/2014/main" id="{79AF47E5-F238-950F-F2EB-6F9E14C1AF5E}"/>
                </a:ext>
              </a:extLst>
            </p:cNvPr>
            <p:cNvGrpSpPr/>
            <p:nvPr/>
          </p:nvGrpSpPr>
          <p:grpSpPr>
            <a:xfrm>
              <a:off x="2923111" y="3447106"/>
              <a:ext cx="3696106" cy="3397075"/>
              <a:chOff x="2266463" y="2926940"/>
              <a:chExt cx="4301977" cy="3912125"/>
            </a:xfrm>
          </p:grpSpPr>
          <p:sp>
            <p:nvSpPr>
              <p:cNvPr id="53" name="Rectangle 13">
                <a:extLst>
                  <a:ext uri="{FF2B5EF4-FFF2-40B4-BE49-F238E27FC236}">
                    <a16:creationId xmlns:a16="http://schemas.microsoft.com/office/drawing/2014/main" id="{44C0644F-7790-358B-437D-C17BDB308C95}"/>
                  </a:ext>
                </a:extLst>
              </p:cNvPr>
              <p:cNvSpPr/>
              <p:nvPr/>
            </p:nvSpPr>
            <p:spPr>
              <a:xfrm>
                <a:off x="2662834" y="3361112"/>
                <a:ext cx="3814165" cy="2723715"/>
              </a:xfrm>
              <a:prstGeom prst="rect">
                <a:avLst/>
              </a:prstGeom>
              <a:solidFill>
                <a:srgbClr val="E8E6FE"/>
              </a:solidFill>
              <a:ln w="285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54" name="Rectangle 13">
                <a:extLst>
                  <a:ext uri="{FF2B5EF4-FFF2-40B4-BE49-F238E27FC236}">
                    <a16:creationId xmlns:a16="http://schemas.microsoft.com/office/drawing/2014/main" id="{DD117E53-EF9B-E8B1-1312-E0DAB2FC21FB}"/>
                  </a:ext>
                </a:extLst>
              </p:cNvPr>
              <p:cNvSpPr/>
              <p:nvPr/>
            </p:nvSpPr>
            <p:spPr>
              <a:xfrm>
                <a:off x="2510434" y="3208712"/>
                <a:ext cx="3814165" cy="2723715"/>
              </a:xfrm>
              <a:prstGeom prst="rect">
                <a:avLst/>
              </a:prstGeom>
              <a:solidFill>
                <a:srgbClr val="E8E6FE"/>
              </a:solidFill>
              <a:ln w="285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grpSp>
            <p:nvGrpSpPr>
              <p:cNvPr id="55" name="Group 30">
                <a:extLst>
                  <a:ext uri="{FF2B5EF4-FFF2-40B4-BE49-F238E27FC236}">
                    <a16:creationId xmlns:a16="http://schemas.microsoft.com/office/drawing/2014/main" id="{32A2FD75-30CA-6E5A-2E2B-A126011A159C}"/>
                  </a:ext>
                </a:extLst>
              </p:cNvPr>
              <p:cNvGrpSpPr/>
              <p:nvPr/>
            </p:nvGrpSpPr>
            <p:grpSpPr>
              <a:xfrm>
                <a:off x="2358034" y="2982868"/>
                <a:ext cx="3814165" cy="2808645"/>
                <a:chOff x="1899136" y="3450660"/>
                <a:chExt cx="3770142" cy="1492613"/>
              </a:xfrm>
            </p:grpSpPr>
            <p:sp>
              <p:nvSpPr>
                <p:cNvPr id="63" name="Rectangle 13">
                  <a:extLst>
                    <a:ext uri="{FF2B5EF4-FFF2-40B4-BE49-F238E27FC236}">
                      <a16:creationId xmlns:a16="http://schemas.microsoft.com/office/drawing/2014/main" id="{484F84F8-1493-4BF9-4E1E-AB1E4198422F}"/>
                    </a:ext>
                  </a:extLst>
                </p:cNvPr>
                <p:cNvSpPr/>
                <p:nvPr/>
              </p:nvSpPr>
              <p:spPr>
                <a:xfrm>
                  <a:off x="1899136" y="3495795"/>
                  <a:ext cx="3770142" cy="1447478"/>
                </a:xfrm>
                <a:prstGeom prst="rect">
                  <a:avLst/>
                </a:prstGeom>
                <a:solidFill>
                  <a:srgbClr val="E8E6FE"/>
                </a:solidFill>
                <a:ln w="2857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</a:endParaRPr>
                </a:p>
              </p:txBody>
            </p:sp>
            <p:sp>
              <p:nvSpPr>
                <p:cNvPr id="64" name="TextBox 15">
                  <a:extLst>
                    <a:ext uri="{FF2B5EF4-FFF2-40B4-BE49-F238E27FC236}">
                      <a16:creationId xmlns:a16="http://schemas.microsoft.com/office/drawing/2014/main" id="{C6CC1AD0-56ED-DC64-F761-06F1B2BACF13}"/>
                    </a:ext>
                  </a:extLst>
                </p:cNvPr>
                <p:cNvSpPr txBox="1"/>
                <p:nvPr/>
              </p:nvSpPr>
              <p:spPr>
                <a:xfrm>
                  <a:off x="1899136" y="3450660"/>
                  <a:ext cx="1834305" cy="30422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mbria" panose="02040503050406030204" pitchFamily="18" charset="0"/>
                    </a:rPr>
                    <a:t>Subarray X</a:t>
                  </a:r>
                </a:p>
              </p:txBody>
            </p:sp>
          </p:grpSp>
          <p:sp>
            <p:nvSpPr>
              <p:cNvPr id="56" name="Rectangle 7">
                <a:extLst>
                  <a:ext uri="{FF2B5EF4-FFF2-40B4-BE49-F238E27FC236}">
                    <a16:creationId xmlns:a16="http://schemas.microsoft.com/office/drawing/2014/main" id="{4377965D-3D77-6F23-D6A7-3AF4268E8D42}"/>
                  </a:ext>
                </a:extLst>
              </p:cNvPr>
              <p:cNvSpPr/>
              <p:nvPr/>
            </p:nvSpPr>
            <p:spPr>
              <a:xfrm>
                <a:off x="2619210" y="3445705"/>
                <a:ext cx="3385865" cy="407963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57" name="Rectangle 11">
                <a:extLst>
                  <a:ext uri="{FF2B5EF4-FFF2-40B4-BE49-F238E27FC236}">
                    <a16:creationId xmlns:a16="http://schemas.microsoft.com/office/drawing/2014/main" id="{AE0081AD-DD9B-8946-D7C3-ADB159581449}"/>
                  </a:ext>
                </a:extLst>
              </p:cNvPr>
              <p:cNvSpPr/>
              <p:nvPr/>
            </p:nvSpPr>
            <p:spPr>
              <a:xfrm>
                <a:off x="2622942" y="5285363"/>
                <a:ext cx="3382133" cy="407963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58" name="Rectangle 17">
                <a:extLst>
                  <a:ext uri="{FF2B5EF4-FFF2-40B4-BE49-F238E27FC236}">
                    <a16:creationId xmlns:a16="http://schemas.microsoft.com/office/drawing/2014/main" id="{9FBDC0E7-5277-0F38-C930-CEBDD78D90B8}"/>
                  </a:ext>
                </a:extLst>
              </p:cNvPr>
              <p:cNvSpPr/>
              <p:nvPr/>
            </p:nvSpPr>
            <p:spPr>
              <a:xfrm>
                <a:off x="2266463" y="2926940"/>
                <a:ext cx="4301977" cy="333991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59" name="TextBox 25">
                <a:extLst>
                  <a:ext uri="{FF2B5EF4-FFF2-40B4-BE49-F238E27FC236}">
                    <a16:creationId xmlns:a16="http://schemas.microsoft.com/office/drawing/2014/main" id="{571EBD1C-E82F-36A4-ED32-9B9133FEC6C3}"/>
                  </a:ext>
                </a:extLst>
              </p:cNvPr>
              <p:cNvSpPr txBox="1"/>
              <p:nvPr/>
            </p:nvSpPr>
            <p:spPr>
              <a:xfrm>
                <a:off x="3210621" y="6218894"/>
                <a:ext cx="2203041" cy="6201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DRAM Bank</a:t>
                </a:r>
              </a:p>
            </p:txBody>
          </p:sp>
          <p:sp>
            <p:nvSpPr>
              <p:cNvPr id="60" name="Rectangle 7">
                <a:extLst>
                  <a:ext uri="{FF2B5EF4-FFF2-40B4-BE49-F238E27FC236}">
                    <a16:creationId xmlns:a16="http://schemas.microsoft.com/office/drawing/2014/main" id="{995DF0B4-FAE5-2E0F-4F61-9D774D22CA75}"/>
                  </a:ext>
                </a:extLst>
              </p:cNvPr>
              <p:cNvSpPr/>
              <p:nvPr/>
            </p:nvSpPr>
            <p:spPr>
              <a:xfrm>
                <a:off x="2619210" y="3925829"/>
                <a:ext cx="3385865" cy="407963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61" name="Rectangle 7">
                <a:extLst>
                  <a:ext uri="{FF2B5EF4-FFF2-40B4-BE49-F238E27FC236}">
                    <a16:creationId xmlns:a16="http://schemas.microsoft.com/office/drawing/2014/main" id="{B99F2D73-5A89-ADE6-56F8-F39789B1BF42}"/>
                  </a:ext>
                </a:extLst>
              </p:cNvPr>
              <p:cNvSpPr/>
              <p:nvPr/>
            </p:nvSpPr>
            <p:spPr>
              <a:xfrm>
                <a:off x="2627769" y="4810367"/>
                <a:ext cx="3385865" cy="407963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  <p:sp>
            <p:nvSpPr>
              <p:cNvPr id="62" name="Rectangle 7">
                <a:extLst>
                  <a:ext uri="{FF2B5EF4-FFF2-40B4-BE49-F238E27FC236}">
                    <a16:creationId xmlns:a16="http://schemas.microsoft.com/office/drawing/2014/main" id="{708F2774-C71E-DFC1-29F1-C041042552F7}"/>
                  </a:ext>
                </a:extLst>
              </p:cNvPr>
              <p:cNvSpPr/>
              <p:nvPr/>
            </p:nvSpPr>
            <p:spPr>
              <a:xfrm rot="5400000">
                <a:off x="4263081" y="4375489"/>
                <a:ext cx="347034" cy="407963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…</a:t>
                </a:r>
                <a:endPara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35" name="Group 26">
              <a:extLst>
                <a:ext uri="{FF2B5EF4-FFF2-40B4-BE49-F238E27FC236}">
                  <a16:creationId xmlns:a16="http://schemas.microsoft.com/office/drawing/2014/main" id="{A0D426FD-EC31-A04D-29C3-EA0700072D92}"/>
                </a:ext>
              </a:extLst>
            </p:cNvPr>
            <p:cNvGrpSpPr/>
            <p:nvPr/>
          </p:nvGrpSpPr>
          <p:grpSpPr>
            <a:xfrm>
              <a:off x="1462123" y="3864370"/>
              <a:ext cx="1749378" cy="497097"/>
              <a:chOff x="867210" y="3646598"/>
              <a:chExt cx="1749378" cy="497097"/>
            </a:xfrm>
          </p:grpSpPr>
          <p:cxnSp>
            <p:nvCxnSpPr>
              <p:cNvPr id="51" name="Straight Arrow Connector 10">
                <a:extLst>
                  <a:ext uri="{FF2B5EF4-FFF2-40B4-BE49-F238E27FC236}">
                    <a16:creationId xmlns:a16="http://schemas.microsoft.com/office/drawing/2014/main" id="{C960F5BE-E8FC-C373-2392-898952D1B7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29651" y="3882888"/>
                <a:ext cx="986937" cy="1"/>
              </a:xfrm>
              <a:prstGeom prst="straightConnector1">
                <a:avLst/>
              </a:prstGeom>
              <a:ln w="571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TextBox 23">
                <a:extLst>
                  <a:ext uri="{FF2B5EF4-FFF2-40B4-BE49-F238E27FC236}">
                    <a16:creationId xmlns:a16="http://schemas.microsoft.com/office/drawing/2014/main" id="{CFF81496-9416-E1BB-F44D-D43E88FAE11E}"/>
                  </a:ext>
                </a:extLst>
              </p:cNvPr>
              <p:cNvSpPr txBox="1"/>
              <p:nvPr/>
            </p:nvSpPr>
            <p:spPr>
              <a:xfrm>
                <a:off x="867210" y="3646598"/>
                <a:ext cx="747385" cy="4970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ACT</a:t>
                </a:r>
              </a:p>
            </p:txBody>
          </p:sp>
        </p:grpSp>
        <p:grpSp>
          <p:nvGrpSpPr>
            <p:cNvPr id="36" name="Group 26">
              <a:extLst>
                <a:ext uri="{FF2B5EF4-FFF2-40B4-BE49-F238E27FC236}">
                  <a16:creationId xmlns:a16="http://schemas.microsoft.com/office/drawing/2014/main" id="{608CDBE8-48F4-89D5-6C03-D4990ECB517A}"/>
                </a:ext>
              </a:extLst>
            </p:cNvPr>
            <p:cNvGrpSpPr/>
            <p:nvPr/>
          </p:nvGrpSpPr>
          <p:grpSpPr>
            <a:xfrm>
              <a:off x="1448812" y="5432013"/>
              <a:ext cx="1749378" cy="497097"/>
              <a:chOff x="867210" y="3906478"/>
              <a:chExt cx="1749378" cy="497097"/>
            </a:xfrm>
          </p:grpSpPr>
          <p:cxnSp>
            <p:nvCxnSpPr>
              <p:cNvPr id="49" name="Straight Arrow Connector 10">
                <a:extLst>
                  <a:ext uri="{FF2B5EF4-FFF2-40B4-BE49-F238E27FC236}">
                    <a16:creationId xmlns:a16="http://schemas.microsoft.com/office/drawing/2014/main" id="{A651980B-2024-8752-6CD5-507B33A6F3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29651" y="4142768"/>
                <a:ext cx="986937" cy="1"/>
              </a:xfrm>
              <a:prstGeom prst="straightConnector1">
                <a:avLst/>
              </a:prstGeom>
              <a:ln w="571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TextBox 23">
                <a:extLst>
                  <a:ext uri="{FF2B5EF4-FFF2-40B4-BE49-F238E27FC236}">
                    <a16:creationId xmlns:a16="http://schemas.microsoft.com/office/drawing/2014/main" id="{2A32D88B-AC5A-A5E1-E335-78313FD88D77}"/>
                  </a:ext>
                </a:extLst>
              </p:cNvPr>
              <p:cNvSpPr txBox="1"/>
              <p:nvPr/>
            </p:nvSpPr>
            <p:spPr>
              <a:xfrm>
                <a:off x="867210" y="3906478"/>
                <a:ext cx="747385" cy="4970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0" i="0" u="none" strike="noStrike" kern="120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mbria" panose="02040503050406030204" pitchFamily="18" charset="0"/>
                  </a:rPr>
                  <a:t>ACT</a:t>
                </a:r>
              </a:p>
            </p:txBody>
          </p:sp>
        </p:grpSp>
        <p:sp>
          <p:nvSpPr>
            <p:cNvPr id="37" name="Dikdörtgen 256">
              <a:extLst>
                <a:ext uri="{FF2B5EF4-FFF2-40B4-BE49-F238E27FC236}">
                  <a16:creationId xmlns:a16="http://schemas.microsoft.com/office/drawing/2014/main" id="{3B9F6499-A2B2-5D1C-E332-7BBE6888CBE7}"/>
                </a:ext>
              </a:extLst>
            </p:cNvPr>
            <p:cNvSpPr/>
            <p:nvPr/>
          </p:nvSpPr>
          <p:spPr>
            <a:xfrm>
              <a:off x="1004960" y="2782444"/>
              <a:ext cx="1769017" cy="5323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  <a:alpha val="78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1B587C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scadia Mono" panose="020B0609020000020004" pitchFamily="49" charset="0"/>
                </a:rPr>
                <a:t>ACT Row A</a:t>
              </a:r>
              <a:endParaRPr kumimoji="0" lang="en-US" b="1" i="0" u="none" strike="noStrike" kern="1200" cap="none" spc="0" normalizeH="0" baseline="-2500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38" name="Dikdörtgen 256">
              <a:extLst>
                <a:ext uri="{FF2B5EF4-FFF2-40B4-BE49-F238E27FC236}">
                  <a16:creationId xmlns:a16="http://schemas.microsoft.com/office/drawing/2014/main" id="{C963CF81-E114-E7EC-5CCE-238854B2CB92}"/>
                </a:ext>
              </a:extLst>
            </p:cNvPr>
            <p:cNvSpPr/>
            <p:nvPr/>
          </p:nvSpPr>
          <p:spPr>
            <a:xfrm>
              <a:off x="4092035" y="2782444"/>
              <a:ext cx="1326104" cy="5323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  <a:alpha val="78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>
                  <a:ln>
                    <a:noFill/>
                  </a:ln>
                  <a:solidFill>
                    <a:srgbClr val="1B587C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scadia Mono" panose="020B0609020000020004" pitchFamily="49" charset="0"/>
                </a:rPr>
                <a:t>PRE</a:t>
              </a:r>
              <a:endParaRPr kumimoji="0" lang="en-US" b="1" i="0" u="none" strike="noStrike" kern="1200" cap="none" spc="0" normalizeH="0" baseline="-25000" noProof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39" name="Düz Ok Bağlayıcısı 52">
              <a:extLst>
                <a:ext uri="{FF2B5EF4-FFF2-40B4-BE49-F238E27FC236}">
                  <a16:creationId xmlns:a16="http://schemas.microsoft.com/office/drawing/2014/main" id="{B3B0A824-05B9-9485-429B-B0CAFADD5D6F}"/>
                </a:ext>
              </a:extLst>
            </p:cNvPr>
            <p:cNvCxnSpPr>
              <a:cxnSpLocks/>
              <a:stCxn id="37" idx="3"/>
              <a:endCxn id="38" idx="1"/>
            </p:cNvCxnSpPr>
            <p:nvPr/>
          </p:nvCxnSpPr>
          <p:spPr>
            <a:xfrm>
              <a:off x="2773977" y="3048607"/>
              <a:ext cx="1318058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Dikdörtgen 256">
              <a:extLst>
                <a:ext uri="{FF2B5EF4-FFF2-40B4-BE49-F238E27FC236}">
                  <a16:creationId xmlns:a16="http://schemas.microsoft.com/office/drawing/2014/main" id="{01CA988F-67D5-00B0-65BA-3501870FAE7A}"/>
                </a:ext>
              </a:extLst>
            </p:cNvPr>
            <p:cNvSpPr/>
            <p:nvPr/>
          </p:nvSpPr>
          <p:spPr>
            <a:xfrm>
              <a:off x="6619217" y="2782444"/>
              <a:ext cx="1769017" cy="5323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  <a:alpha val="78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1B587C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scadia Mono" panose="020B0609020000020004" pitchFamily="49" charset="0"/>
                </a:rPr>
                <a:t>ACT Row B</a:t>
              </a:r>
              <a:endParaRPr kumimoji="0" lang="en-US" b="1" i="0" u="none" strike="noStrike" kern="1200" cap="none" spc="0" normalizeH="0" baseline="-2500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41" name="Düz Ok Bağlayıcısı 54">
              <a:extLst>
                <a:ext uri="{FF2B5EF4-FFF2-40B4-BE49-F238E27FC236}">
                  <a16:creationId xmlns:a16="http://schemas.microsoft.com/office/drawing/2014/main" id="{5B876AFD-6F90-EA6E-F4DC-E074062AED75}"/>
                </a:ext>
              </a:extLst>
            </p:cNvPr>
            <p:cNvCxnSpPr>
              <a:cxnSpLocks/>
              <a:stCxn id="38" idx="3"/>
              <a:endCxn id="40" idx="1"/>
            </p:cNvCxnSpPr>
            <p:nvPr/>
          </p:nvCxnSpPr>
          <p:spPr>
            <a:xfrm>
              <a:off x="5418139" y="3048607"/>
              <a:ext cx="1201078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Bağlayıcı: Eğri 80">
              <a:extLst>
                <a:ext uri="{FF2B5EF4-FFF2-40B4-BE49-F238E27FC236}">
                  <a16:creationId xmlns:a16="http://schemas.microsoft.com/office/drawing/2014/main" id="{4EEDF64B-0342-334E-A13A-158FD9A7807B}"/>
                </a:ext>
              </a:extLst>
            </p:cNvPr>
            <p:cNvCxnSpPr>
              <a:cxnSpLocks/>
              <a:stCxn id="43" idx="0"/>
              <a:endCxn id="44" idx="1"/>
            </p:cNvCxnSpPr>
            <p:nvPr/>
          </p:nvCxnSpPr>
          <p:spPr>
            <a:xfrm rot="5400000" flipH="1" flipV="1">
              <a:off x="2491970" y="1908170"/>
              <a:ext cx="469181" cy="1105114"/>
            </a:xfrm>
            <a:prstGeom prst="curvedConnector2">
              <a:avLst/>
            </a:prstGeom>
            <a:ln w="5715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9C8A353A-F302-7C12-C5E1-64EAAC3FCC7F}"/>
                </a:ext>
              </a:extLst>
            </p:cNvPr>
            <p:cNvSpPr/>
            <p:nvPr/>
          </p:nvSpPr>
          <p:spPr>
            <a:xfrm>
              <a:off x="1699957" y="2695317"/>
              <a:ext cx="948091" cy="674881"/>
            </a:xfrm>
            <a:prstGeom prst="ellipse">
              <a:avLst/>
            </a:prstGeom>
            <a:noFill/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CF02182-4560-762F-75C6-C832057E22A5}"/>
                </a:ext>
              </a:extLst>
            </p:cNvPr>
            <p:cNvSpPr txBox="1"/>
            <p:nvPr/>
          </p:nvSpPr>
          <p:spPr>
            <a:xfrm>
              <a:off x="3279117" y="1998300"/>
              <a:ext cx="3223430" cy="45567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solidFill>
                <a:schemeClr val="accent2"/>
              </a:solidFill>
              <a:prstDash val="dash"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10 randomly selected SARs</a:t>
              </a:r>
              <a:endParaRPr kumimoji="0" lang="en-CH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cxnSp>
          <p:nvCxnSpPr>
            <p:cNvPr id="45" name="Bağlayıcı: Eğri 80">
              <a:extLst>
                <a:ext uri="{FF2B5EF4-FFF2-40B4-BE49-F238E27FC236}">
                  <a16:creationId xmlns:a16="http://schemas.microsoft.com/office/drawing/2014/main" id="{D0FEB714-C2E5-4E5C-FE35-C3FBE436F350}"/>
                </a:ext>
              </a:extLst>
            </p:cNvPr>
            <p:cNvCxnSpPr>
              <a:cxnSpLocks/>
              <a:stCxn id="46" idx="0"/>
              <a:endCxn id="44" idx="3"/>
            </p:cNvCxnSpPr>
            <p:nvPr/>
          </p:nvCxnSpPr>
          <p:spPr>
            <a:xfrm rot="16200000" flipV="1">
              <a:off x="6926523" y="1802161"/>
              <a:ext cx="451248" cy="1299197"/>
            </a:xfrm>
            <a:prstGeom prst="curvedConnector2">
              <a:avLst/>
            </a:prstGeom>
            <a:ln w="5715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4BF4809-051A-E8EF-32F3-4B6C84104605}"/>
                </a:ext>
              </a:extLst>
            </p:cNvPr>
            <p:cNvSpPr/>
            <p:nvPr/>
          </p:nvSpPr>
          <p:spPr>
            <a:xfrm>
              <a:off x="7341183" y="2677384"/>
              <a:ext cx="921122" cy="674881"/>
            </a:xfrm>
            <a:prstGeom prst="ellipse">
              <a:avLst/>
            </a:prstGeom>
            <a:noFill/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47" name="Rectangle 7">
              <a:extLst>
                <a:ext uri="{FF2B5EF4-FFF2-40B4-BE49-F238E27FC236}">
                  <a16:creationId xmlns:a16="http://schemas.microsoft.com/office/drawing/2014/main" id="{9759D268-9113-754A-404D-3B4783D3BF7C}"/>
                </a:ext>
              </a:extLst>
            </p:cNvPr>
            <p:cNvSpPr/>
            <p:nvPr/>
          </p:nvSpPr>
          <p:spPr>
            <a:xfrm>
              <a:off x="3225597" y="3892350"/>
              <a:ext cx="2909015" cy="35425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</a:rPr>
                <a:t>Row A</a:t>
              </a:r>
            </a:p>
          </p:txBody>
        </p:sp>
        <p:sp>
          <p:nvSpPr>
            <p:cNvPr id="48" name="Rectangle 11">
              <a:extLst>
                <a:ext uri="{FF2B5EF4-FFF2-40B4-BE49-F238E27FC236}">
                  <a16:creationId xmlns:a16="http://schemas.microsoft.com/office/drawing/2014/main" id="{85DF98CE-04BF-D07F-7C90-0DEF79412E00}"/>
                </a:ext>
              </a:extLst>
            </p:cNvPr>
            <p:cNvSpPr/>
            <p:nvPr/>
          </p:nvSpPr>
          <p:spPr>
            <a:xfrm>
              <a:off x="3233067" y="5496285"/>
              <a:ext cx="2905809" cy="35425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</a:rPr>
                <a:t>Row B</a:t>
              </a: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DBF527C8-2420-2E29-5D2D-7DF9BC2F20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0076" y="3203004"/>
            <a:ext cx="3086100" cy="30607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745435F-69FC-2C93-9A71-2F17D6494761}"/>
              </a:ext>
            </a:extLst>
          </p:cNvPr>
          <p:cNvGrpSpPr/>
          <p:nvPr/>
        </p:nvGrpSpPr>
        <p:grpSpPr>
          <a:xfrm>
            <a:off x="3762349" y="3501396"/>
            <a:ext cx="1745755" cy="2788407"/>
            <a:chOff x="201113" y="1226407"/>
            <a:chExt cx="2942266" cy="4384568"/>
          </a:xfrm>
        </p:grpSpPr>
        <p:sp>
          <p:nvSpPr>
            <p:cNvPr id="6" name="Dikdörtgen 46">
              <a:extLst>
                <a:ext uri="{FF2B5EF4-FFF2-40B4-BE49-F238E27FC236}">
                  <a16:creationId xmlns:a16="http://schemas.microsoft.com/office/drawing/2014/main" id="{2FD879CE-F2C0-445B-8853-8AF3FEA4F4D3}"/>
                </a:ext>
              </a:extLst>
            </p:cNvPr>
            <p:cNvSpPr/>
            <p:nvPr/>
          </p:nvSpPr>
          <p:spPr>
            <a:xfrm>
              <a:off x="251714" y="1295400"/>
              <a:ext cx="2878264" cy="43155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 dirty="0">
                <a:latin typeface="Cambria" panose="02040503050406030204" pitchFamily="18" charset="0"/>
              </a:endParaRPr>
            </a:p>
          </p:txBody>
        </p:sp>
        <p:pic>
          <p:nvPicPr>
            <p:cNvPr id="7" name="Picture 4" descr="Temperature Measure - Free icons">
              <a:extLst>
                <a:ext uri="{FF2B5EF4-FFF2-40B4-BE49-F238E27FC236}">
                  <a16:creationId xmlns:a16="http://schemas.microsoft.com/office/drawing/2014/main" id="{6961A7B3-03D4-CD35-1F7D-879E866F76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113" y="2019341"/>
              <a:ext cx="2819317" cy="2819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Metin kutusu 16">
              <a:extLst>
                <a:ext uri="{FF2B5EF4-FFF2-40B4-BE49-F238E27FC236}">
                  <a16:creationId xmlns:a16="http://schemas.microsoft.com/office/drawing/2014/main" id="{B3247ECE-2990-A672-BF76-2F99EA9FEE0A}"/>
                </a:ext>
              </a:extLst>
            </p:cNvPr>
            <p:cNvSpPr txBox="1"/>
            <p:nvPr/>
          </p:nvSpPr>
          <p:spPr>
            <a:xfrm>
              <a:off x="244094" y="1226407"/>
              <a:ext cx="2899285" cy="5214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2"/>
                  </a:solidFill>
                  <a:latin typeface="Cambria" panose="02040503050406030204" pitchFamily="18" charset="0"/>
                </a:rPr>
                <a:t>Temperature</a:t>
              </a:r>
            </a:p>
          </p:txBody>
        </p:sp>
        <p:sp>
          <p:nvSpPr>
            <p:cNvPr id="9" name="TextBox 1">
              <a:extLst>
                <a:ext uri="{FF2B5EF4-FFF2-40B4-BE49-F238E27FC236}">
                  <a16:creationId xmlns:a16="http://schemas.microsoft.com/office/drawing/2014/main" id="{7BB2F501-127A-912A-C8C0-8DD1F50F7F7C}"/>
                </a:ext>
              </a:extLst>
            </p:cNvPr>
            <p:cNvSpPr txBox="1"/>
            <p:nvPr/>
          </p:nvSpPr>
          <p:spPr>
            <a:xfrm>
              <a:off x="201113" y="5027766"/>
              <a:ext cx="1048566" cy="5214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en-US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50</a:t>
              </a:r>
              <a:r>
                <a:rPr lang="en-US" sz="1800" baseline="30000" dirty="0">
                  <a:solidFill>
                    <a:schemeClr val="accent2"/>
                  </a:solidFill>
                  <a:latin typeface="Cambria" panose="02040503050406030204" pitchFamily="18" charset="0"/>
                </a:rPr>
                <a:t>◦</a:t>
              </a:r>
              <a:r>
                <a:rPr lang="en-US" sz="1800" dirty="0">
                  <a:solidFill>
                    <a:schemeClr val="accent2"/>
                  </a:solidFill>
                  <a:latin typeface="Cambria" panose="02040503050406030204" pitchFamily="18" charset="0"/>
                </a:rPr>
                <a:t>C </a:t>
              </a:r>
              <a:endParaRPr lang="en-CH" sz="1600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0" name="TextBox 3">
              <a:extLst>
                <a:ext uri="{FF2B5EF4-FFF2-40B4-BE49-F238E27FC236}">
                  <a16:creationId xmlns:a16="http://schemas.microsoft.com/office/drawing/2014/main" id="{A2B20A4E-815C-96F4-1D8A-43985CC51A9B}"/>
                </a:ext>
              </a:extLst>
            </p:cNvPr>
            <p:cNvSpPr txBox="1"/>
            <p:nvPr/>
          </p:nvSpPr>
          <p:spPr>
            <a:xfrm>
              <a:off x="2094810" y="5027768"/>
              <a:ext cx="1048566" cy="5214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85</a:t>
              </a:r>
              <a:r>
                <a:rPr lang="en-US" baseline="30000" dirty="0">
                  <a:solidFill>
                    <a:schemeClr val="accent2"/>
                  </a:solidFill>
                  <a:latin typeface="Cambria" panose="02040503050406030204" pitchFamily="18" charset="0"/>
                </a:rPr>
                <a:t>◦</a:t>
              </a:r>
              <a:r>
                <a:rPr lang="en-US" dirty="0">
                  <a:solidFill>
                    <a:schemeClr val="accent2"/>
                  </a:solidFill>
                  <a:latin typeface="Cambria" panose="02040503050406030204" pitchFamily="18" charset="0"/>
                </a:rPr>
                <a:t>C </a:t>
              </a:r>
              <a:endParaRPr lang="en-CH" dirty="0">
                <a:solidFill>
                  <a:schemeClr val="accent2"/>
                </a:solidFill>
                <a:latin typeface="Cambria" panose="02040503050406030204" pitchFamily="18" charset="0"/>
              </a:endParaRPr>
            </a:p>
          </p:txBody>
        </p:sp>
        <p:cxnSp>
          <p:nvCxnSpPr>
            <p:cNvPr id="11" name="Düz Ok Bağlayıcısı 185">
              <a:extLst>
                <a:ext uri="{FF2B5EF4-FFF2-40B4-BE49-F238E27FC236}">
                  <a16:creationId xmlns:a16="http://schemas.microsoft.com/office/drawing/2014/main" id="{8DB0D558-E114-EF2A-6B58-3EA1B2A68E86}"/>
                </a:ext>
              </a:extLst>
            </p:cNvPr>
            <p:cNvCxnSpPr>
              <a:cxnSpLocks/>
            </p:cNvCxnSpPr>
            <p:nvPr/>
          </p:nvCxnSpPr>
          <p:spPr>
            <a:xfrm>
              <a:off x="1354861" y="5305811"/>
              <a:ext cx="655320" cy="0"/>
            </a:xfrm>
            <a:prstGeom prst="straightConnector1">
              <a:avLst/>
            </a:prstGeom>
            <a:ln w="762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42062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0D52B455-0703-C2DC-5215-A8F60D322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08050"/>
            <a:ext cx="9143999" cy="5447666"/>
          </a:xfrm>
        </p:spPr>
        <p:txBody>
          <a:bodyPr/>
          <a:lstStyle/>
          <a:p>
            <a:r>
              <a:rPr lang="en-US" dirty="0"/>
              <a:t>We use </a:t>
            </a:r>
            <a:r>
              <a:rPr lang="en-US" b="1" dirty="0">
                <a:solidFill>
                  <a:srgbClr val="2E5D3F"/>
                </a:solidFill>
              </a:rPr>
              <a:t>Jaccard</a:t>
            </a:r>
            <a:r>
              <a:rPr lang="en-US" dirty="0">
                <a:solidFill>
                  <a:srgbClr val="2E5D3F"/>
                </a:solidFill>
              </a:rPr>
              <a:t> </a:t>
            </a:r>
            <a:r>
              <a:rPr lang="en-US" b="1" dirty="0">
                <a:solidFill>
                  <a:srgbClr val="2E5D3F"/>
                </a:solidFill>
              </a:rPr>
              <a:t>Index</a:t>
            </a:r>
            <a:r>
              <a:rPr lang="en-US" dirty="0"/>
              <a:t> to measure the similarity of responses</a:t>
            </a:r>
          </a:p>
          <a:p>
            <a:pPr lvl="2"/>
            <a:r>
              <a:rPr lang="en-US" b="1" dirty="0"/>
              <a:t> </a:t>
            </a:r>
            <a:r>
              <a:rPr lang="en-US" b="1" dirty="0">
                <a:solidFill>
                  <a:schemeClr val="accent1"/>
                </a:solidFill>
              </a:rPr>
              <a:t>Uniqueness</a:t>
            </a:r>
            <a:r>
              <a:rPr lang="en-US" dirty="0"/>
              <a:t> of two responses to different challenges</a:t>
            </a:r>
            <a:br>
              <a:rPr lang="en-US" dirty="0"/>
            </a:br>
            <a:r>
              <a:rPr lang="en-US" dirty="0"/>
              <a:t> </a:t>
            </a:r>
            <a:r>
              <a:rPr lang="en-US" b="1" dirty="0">
                <a:solidFill>
                  <a:schemeClr val="accent1"/>
                </a:solidFill>
              </a:rPr>
              <a:t>(Inter-Jaccard)</a:t>
            </a:r>
          </a:p>
          <a:p>
            <a:pPr lvl="2"/>
            <a:r>
              <a:rPr lang="en-US" b="1" dirty="0"/>
              <a:t> </a:t>
            </a:r>
            <a:r>
              <a:rPr lang="en-US" b="1" dirty="0">
                <a:solidFill>
                  <a:srgbClr val="0070C0"/>
                </a:solidFill>
              </a:rPr>
              <a:t>Repeatability</a:t>
            </a:r>
            <a:r>
              <a:rPr lang="en-US" dirty="0"/>
              <a:t> of two responses to the same challenge</a:t>
            </a:r>
            <a:br>
              <a:rPr lang="en-US" dirty="0"/>
            </a:br>
            <a:r>
              <a:rPr lang="en-US" b="1" dirty="0">
                <a:solidFill>
                  <a:srgbClr val="0070C0"/>
                </a:solidFill>
              </a:rPr>
              <a:t> (Intra-Jaccard)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F1F9028-BD5C-DCFB-D353-EB28CF2F7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3999" cy="770467"/>
          </a:xfrm>
        </p:spPr>
        <p:txBody>
          <a:bodyPr/>
          <a:lstStyle/>
          <a:p>
            <a:r>
              <a:rPr lang="en-US" sz="4000" dirty="0"/>
              <a:t>PUF Quality Metric</a:t>
            </a:r>
          </a:p>
        </p:txBody>
      </p:sp>
      <p:sp>
        <p:nvSpPr>
          <p:cNvPr id="29" name="Snip and Round Single Corner Rectangle 28">
            <a:extLst>
              <a:ext uri="{FF2B5EF4-FFF2-40B4-BE49-F238E27FC236}">
                <a16:creationId xmlns:a16="http://schemas.microsoft.com/office/drawing/2014/main" id="{F54E40F5-5CE2-7259-0BE6-825259118E74}"/>
              </a:ext>
            </a:extLst>
          </p:cNvPr>
          <p:cNvSpPr/>
          <p:nvPr/>
        </p:nvSpPr>
        <p:spPr>
          <a:xfrm>
            <a:off x="2788331" y="4477440"/>
            <a:ext cx="471735" cy="847716"/>
          </a:xfrm>
          <a:prstGeom prst="snipRoundRect">
            <a:avLst>
              <a:gd name="adj1" fmla="val 16667"/>
              <a:gd name="adj2" fmla="val 50000"/>
            </a:avLst>
          </a:prstGeom>
          <a:solidFill>
            <a:srgbClr val="F07F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  <a:latin typeface="Cambria" panose="02040503050406030204" pitchFamily="18" charset="0"/>
            </a:endParaRPr>
          </a:p>
        </p:txBody>
      </p:sp>
      <p:sp>
        <p:nvSpPr>
          <p:cNvPr id="31" name="Snip and Round Single Corner Rectangle 30">
            <a:extLst>
              <a:ext uri="{FF2B5EF4-FFF2-40B4-BE49-F238E27FC236}">
                <a16:creationId xmlns:a16="http://schemas.microsoft.com/office/drawing/2014/main" id="{B59B8D4E-5A00-F04F-7006-6063B4A6F536}"/>
              </a:ext>
            </a:extLst>
          </p:cNvPr>
          <p:cNvSpPr/>
          <p:nvPr/>
        </p:nvSpPr>
        <p:spPr>
          <a:xfrm flipH="1">
            <a:off x="5883936" y="4454715"/>
            <a:ext cx="488106" cy="847717"/>
          </a:xfrm>
          <a:prstGeom prst="snipRoundRect">
            <a:avLst>
              <a:gd name="adj1" fmla="val 16667"/>
              <a:gd name="adj2" fmla="val 5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95CCFC1-AE93-E499-0DE9-380F7ADD49A2}"/>
              </a:ext>
            </a:extLst>
          </p:cNvPr>
          <p:cNvCxnSpPr>
            <a:cxnSpLocks/>
          </p:cNvCxnSpPr>
          <p:nvPr/>
        </p:nvCxnSpPr>
        <p:spPr>
          <a:xfrm>
            <a:off x="2773802" y="4003587"/>
            <a:ext cx="1" cy="1324412"/>
          </a:xfrm>
          <a:prstGeom prst="line">
            <a:avLst/>
          </a:prstGeom>
          <a:ln w="3175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CE61969-F0D9-74CC-04BD-40CC834D92C8}"/>
              </a:ext>
            </a:extLst>
          </p:cNvPr>
          <p:cNvCxnSpPr>
            <a:cxnSpLocks/>
          </p:cNvCxnSpPr>
          <p:nvPr/>
        </p:nvCxnSpPr>
        <p:spPr>
          <a:xfrm flipH="1">
            <a:off x="2773802" y="5305955"/>
            <a:ext cx="3598239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4D85D4C-85DC-B619-A741-55365E6BB8FE}"/>
              </a:ext>
            </a:extLst>
          </p:cNvPr>
          <p:cNvCxnSpPr>
            <a:cxnSpLocks/>
          </p:cNvCxnSpPr>
          <p:nvPr/>
        </p:nvCxnSpPr>
        <p:spPr>
          <a:xfrm>
            <a:off x="6372042" y="4003587"/>
            <a:ext cx="0" cy="1324412"/>
          </a:xfrm>
          <a:prstGeom prst="line">
            <a:avLst/>
          </a:prstGeom>
          <a:ln w="317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79DD7F29-ED31-15C5-CB34-91AEC3448B36}"/>
              </a:ext>
            </a:extLst>
          </p:cNvPr>
          <p:cNvSpPr/>
          <p:nvPr/>
        </p:nvSpPr>
        <p:spPr>
          <a:xfrm>
            <a:off x="2684617" y="5305955"/>
            <a:ext cx="38664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</a:rPr>
              <a:t>0.0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0154320-7DE9-489C-75DF-CBE9BAE72D24}"/>
              </a:ext>
            </a:extLst>
          </p:cNvPr>
          <p:cNvSpPr/>
          <p:nvPr/>
        </p:nvSpPr>
        <p:spPr>
          <a:xfrm>
            <a:off x="5891724" y="5271626"/>
            <a:ext cx="38664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</a:rPr>
              <a:t>1.0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83B9CCE-A95F-710C-94EB-DDB47AB12585}"/>
              </a:ext>
            </a:extLst>
          </p:cNvPr>
          <p:cNvSpPr/>
          <p:nvPr/>
        </p:nvSpPr>
        <p:spPr>
          <a:xfrm>
            <a:off x="4384440" y="5293320"/>
            <a:ext cx="38664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</a:rPr>
              <a:t>0.5</a:t>
            </a:r>
            <a:endParaRPr lang="en-US" sz="1200" dirty="0">
              <a:latin typeface="Cambria" panose="02040503050406030204" pitchFamily="18" charset="0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CF7F439-C5F5-6995-A8B6-FBE4BA5F40DC}"/>
              </a:ext>
            </a:extLst>
          </p:cNvPr>
          <p:cNvCxnSpPr>
            <a:cxnSpLocks/>
          </p:cNvCxnSpPr>
          <p:nvPr/>
        </p:nvCxnSpPr>
        <p:spPr>
          <a:xfrm>
            <a:off x="4573247" y="5113574"/>
            <a:ext cx="0" cy="192381"/>
          </a:xfrm>
          <a:prstGeom prst="line">
            <a:avLst/>
          </a:prstGeom>
          <a:ln w="317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017BEFE6-6BE6-FC76-ABF6-DEA68CC3918D}"/>
              </a:ext>
            </a:extLst>
          </p:cNvPr>
          <p:cNvSpPr/>
          <p:nvPr/>
        </p:nvSpPr>
        <p:spPr>
          <a:xfrm>
            <a:off x="3777934" y="5485701"/>
            <a:ext cx="15074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</a:rPr>
              <a:t>Jaccard Index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A4378A4-2CD6-DA59-A680-63B84CEE2294}"/>
              </a:ext>
            </a:extLst>
          </p:cNvPr>
          <p:cNvSpPr/>
          <p:nvPr/>
        </p:nvSpPr>
        <p:spPr>
          <a:xfrm>
            <a:off x="6801852" y="3429000"/>
            <a:ext cx="1979539" cy="757989"/>
          </a:xfrm>
          <a:prstGeom prst="rect">
            <a:avLst/>
          </a:prstGeom>
          <a:solidFill>
            <a:schemeClr val="bg1"/>
          </a:solidFill>
          <a:ln w="412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6FEDF14-072D-0F3C-3F77-A59D2F69AB23}"/>
              </a:ext>
            </a:extLst>
          </p:cNvPr>
          <p:cNvSpPr txBox="1"/>
          <p:nvPr/>
        </p:nvSpPr>
        <p:spPr>
          <a:xfrm>
            <a:off x="7237981" y="3465513"/>
            <a:ext cx="61120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Cambria" panose="02040503050406030204" pitchFamily="18" charset="0"/>
              </a:rPr>
              <a:t>Inter-Jaccard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7AE7A0D-5307-56DA-2C35-B75FC12DEE87}"/>
              </a:ext>
            </a:extLst>
          </p:cNvPr>
          <p:cNvSpPr txBox="1"/>
          <p:nvPr/>
        </p:nvSpPr>
        <p:spPr>
          <a:xfrm>
            <a:off x="7237981" y="3807994"/>
            <a:ext cx="75638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  <a:latin typeface="Cambria" panose="02040503050406030204" pitchFamily="18" charset="0"/>
              </a:rPr>
              <a:t>Intra-Jaccard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79D1429-7492-50E0-FD12-632D4D2DEAAF}"/>
              </a:ext>
            </a:extLst>
          </p:cNvPr>
          <p:cNvSpPr/>
          <p:nvPr/>
        </p:nvSpPr>
        <p:spPr>
          <a:xfrm>
            <a:off x="6901099" y="3524668"/>
            <a:ext cx="227582" cy="224171"/>
          </a:xfrm>
          <a:prstGeom prst="rect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83EF31E6-7CCD-0E3C-A002-31D396451E9D}"/>
              </a:ext>
            </a:extLst>
          </p:cNvPr>
          <p:cNvSpPr/>
          <p:nvPr/>
        </p:nvSpPr>
        <p:spPr>
          <a:xfrm>
            <a:off x="6901099" y="3880574"/>
            <a:ext cx="227582" cy="224171"/>
          </a:xfrm>
          <a:prstGeom prst="rect">
            <a:avLst/>
          </a:prstGeom>
          <a:solidFill>
            <a:srgbClr val="0070C0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6130426-37F5-BA94-99F3-9F0BD783AEC8}"/>
              </a:ext>
            </a:extLst>
          </p:cNvPr>
          <p:cNvGrpSpPr/>
          <p:nvPr/>
        </p:nvGrpSpPr>
        <p:grpSpPr>
          <a:xfrm>
            <a:off x="4352959" y="5734894"/>
            <a:ext cx="3061954" cy="588875"/>
            <a:chOff x="643053" y="4436650"/>
            <a:chExt cx="3061954" cy="588875"/>
          </a:xfrm>
          <a:solidFill>
            <a:srgbClr val="8E0000"/>
          </a:solidFill>
        </p:grpSpPr>
        <p:sp>
          <p:nvSpPr>
            <p:cNvPr id="3" name="Arrow: Right 12">
              <a:extLst>
                <a:ext uri="{FF2B5EF4-FFF2-40B4-BE49-F238E27FC236}">
                  <a16:creationId xmlns:a16="http://schemas.microsoft.com/office/drawing/2014/main" id="{8B4D96B3-35B4-A85A-9D3E-A1D4FB7E1887}"/>
                </a:ext>
              </a:extLst>
            </p:cNvPr>
            <p:cNvSpPr/>
            <p:nvPr/>
          </p:nvSpPr>
          <p:spPr>
            <a:xfrm>
              <a:off x="1162913" y="4815253"/>
              <a:ext cx="2022224" cy="210272"/>
            </a:xfrm>
            <a:prstGeom prst="rightArrow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solidFill>
                  <a:srgbClr val="004A8F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B41B11B-EAD6-7683-0CD2-D05E8E461481}"/>
                </a:ext>
              </a:extLst>
            </p:cNvPr>
            <p:cNvSpPr txBox="1"/>
            <p:nvPr/>
          </p:nvSpPr>
          <p:spPr>
            <a:xfrm>
              <a:off x="643053" y="4436650"/>
              <a:ext cx="3061954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b="1" dirty="0">
                  <a:solidFill>
                    <a:srgbClr val="0070C0"/>
                  </a:solidFill>
                  <a:latin typeface="Cambria" panose="02040503050406030204" pitchFamily="18" charset="0"/>
                </a:rPr>
                <a:t>higher similarity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53567D4-A124-417E-3179-C71DD9FF66FF}"/>
              </a:ext>
            </a:extLst>
          </p:cNvPr>
          <p:cNvGrpSpPr/>
          <p:nvPr/>
        </p:nvGrpSpPr>
        <p:grpSpPr>
          <a:xfrm>
            <a:off x="1749513" y="5732419"/>
            <a:ext cx="3061954" cy="588875"/>
            <a:chOff x="255595" y="4436650"/>
            <a:chExt cx="3061954" cy="588875"/>
          </a:xfrm>
          <a:solidFill>
            <a:srgbClr val="8E0000"/>
          </a:solidFill>
        </p:grpSpPr>
        <p:sp>
          <p:nvSpPr>
            <p:cNvPr id="7" name="Arrow: Right 12">
              <a:extLst>
                <a:ext uri="{FF2B5EF4-FFF2-40B4-BE49-F238E27FC236}">
                  <a16:creationId xmlns:a16="http://schemas.microsoft.com/office/drawing/2014/main" id="{AC10D24E-3CF9-8AB9-CA9B-50A981ADF52D}"/>
                </a:ext>
              </a:extLst>
            </p:cNvPr>
            <p:cNvSpPr/>
            <p:nvPr/>
          </p:nvSpPr>
          <p:spPr>
            <a:xfrm rot="10800000">
              <a:off x="775455" y="4815253"/>
              <a:ext cx="2022224" cy="210272"/>
            </a:xfrm>
            <a:prstGeom prst="rightArrow">
              <a:avLst/>
            </a:prstGeom>
            <a:solidFill>
              <a:srgbClr val="F07F0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solidFill>
                  <a:srgbClr val="FF5F25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7DAB9E9-7600-4381-F7C2-DF8C367AFC9F}"/>
                </a:ext>
              </a:extLst>
            </p:cNvPr>
            <p:cNvSpPr txBox="1"/>
            <p:nvPr/>
          </p:nvSpPr>
          <p:spPr>
            <a:xfrm>
              <a:off x="255595" y="4436650"/>
              <a:ext cx="3061954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b="1" dirty="0">
                  <a:solidFill>
                    <a:srgbClr val="F07F0A"/>
                  </a:solidFill>
                  <a:latin typeface="Cambria" panose="02040503050406030204" pitchFamily="18" charset="0"/>
                </a:rPr>
                <a:t>lower similarity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FCE41D4F-866D-7D1D-FCA8-3D489C42C6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7365" y="3775625"/>
            <a:ext cx="4064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85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 animBg="1"/>
      <p:bldP spid="35" grpId="0"/>
      <p:bldP spid="36" grpId="0"/>
      <p:bldP spid="37" grpId="0"/>
      <p:bldP spid="39" grpId="0"/>
      <p:bldP spid="43" grpId="0" animBg="1"/>
      <p:bldP spid="45" grpId="0"/>
      <p:bldP spid="47" grpId="0"/>
      <p:bldP spid="50" grpId="0" animBg="1"/>
      <p:bldP spid="5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6465D-65AD-62AD-4BC7-21B468650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ACFAB-912E-CB4D-94A5-DEA464E40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Outline</a:t>
            </a:r>
            <a:endParaRPr lang="en-CH" sz="4000" b="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7D9030-B833-B1E9-A6A1-AAF2CD956A8A}"/>
              </a:ext>
            </a:extLst>
          </p:cNvPr>
          <p:cNvSpPr/>
          <p:nvPr/>
        </p:nvSpPr>
        <p:spPr>
          <a:xfrm>
            <a:off x="-2" y="1039011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Motivation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D19BA2-6E47-273D-28E6-C3A1271D1000}"/>
              </a:ext>
            </a:extLst>
          </p:cNvPr>
          <p:cNvSpPr/>
          <p:nvPr/>
        </p:nvSpPr>
        <p:spPr>
          <a:xfrm>
            <a:off x="-2" y="4736623"/>
            <a:ext cx="9144000" cy="731520"/>
          </a:xfrm>
          <a:prstGeom prst="rect">
            <a:avLst/>
          </a:prstGeom>
          <a:solidFill>
            <a:srgbClr val="6048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Real DRAM Chip Results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37CAFDA-5020-5204-0FA1-815DC0CE377A}"/>
              </a:ext>
            </a:extLst>
          </p:cNvPr>
          <p:cNvSpPr/>
          <p:nvPr/>
        </p:nvSpPr>
        <p:spPr>
          <a:xfrm>
            <a:off x="-2" y="5661025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kumimoji="0" lang="en-US" sz="3200" b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06AE37-3F47-E377-49DA-EA00B4538304}"/>
              </a:ext>
            </a:extLst>
          </p:cNvPr>
          <p:cNvSpPr/>
          <p:nvPr/>
        </p:nvSpPr>
        <p:spPr>
          <a:xfrm>
            <a:off x="0" y="2887817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dirty="0">
                <a:solidFill>
                  <a:prstClr val="white"/>
                </a:solidFill>
                <a:latin typeface="Cambria" panose="0204050305040603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SiMRA-PUF</a:t>
            </a:r>
            <a:endParaRPr lang="en-US" sz="3200" b="1" dirty="0">
              <a:solidFill>
                <a:prstClr val="white"/>
              </a:solidFill>
              <a:latin typeface="Cambria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DAD84B-2518-D20D-17CB-C888F3C456DD}"/>
              </a:ext>
            </a:extLst>
          </p:cNvPr>
          <p:cNvSpPr/>
          <p:nvPr/>
        </p:nvSpPr>
        <p:spPr>
          <a:xfrm>
            <a:off x="-2" y="3812220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dirty="0">
                <a:solidFill>
                  <a:prstClr val="white"/>
                </a:solidFill>
                <a:latin typeface="Cambria" panose="02040503050406030204" pitchFamily="18" charset="0"/>
              </a:rPr>
              <a:t>Testing Methodology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E44007-BE02-5487-F304-06D805445C44}"/>
              </a:ext>
            </a:extLst>
          </p:cNvPr>
          <p:cNvSpPr/>
          <p:nvPr/>
        </p:nvSpPr>
        <p:spPr>
          <a:xfrm>
            <a:off x="-2" y="1963414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Cambria" panose="02040503050406030204" pitchFamily="18" charset="0"/>
              </a:rPr>
              <a:t>DRAM Organization &amp; Operation</a:t>
            </a:r>
            <a:endParaRPr kumimoji="0" lang="en-US" sz="3200" b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8852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6D23D-5585-AEB5-78FA-4EED2A545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FC27E-BDED-0492-6872-EA4E69C8E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Major Characterization Results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61CD985-3375-0C49-E898-78879F1C3F96}"/>
              </a:ext>
            </a:extLst>
          </p:cNvPr>
          <p:cNvGrpSpPr/>
          <p:nvPr/>
        </p:nvGrpSpPr>
        <p:grpSpPr>
          <a:xfrm>
            <a:off x="203326" y="949486"/>
            <a:ext cx="8647804" cy="1601940"/>
            <a:chOff x="248098" y="2185542"/>
            <a:chExt cx="8647804" cy="2146136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1B92D1C7-DD86-12BA-E34C-3FBF4EA051FD}"/>
                </a:ext>
              </a:extLst>
            </p:cNvPr>
            <p:cNvSpPr/>
            <p:nvPr/>
          </p:nvSpPr>
          <p:spPr>
            <a:xfrm>
              <a:off x="248098" y="2185542"/>
              <a:ext cx="8647804" cy="2146136"/>
            </a:xfrm>
            <a:prstGeom prst="roundRect">
              <a:avLst>
                <a:gd name="adj" fmla="val 3533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cs typeface="Quire Sans" panose="020B0502040400020003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3476DCD-96DC-DADB-0610-B04FCB7A4DF4}"/>
                </a:ext>
              </a:extLst>
            </p:cNvPr>
            <p:cNvSpPr/>
            <p:nvPr/>
          </p:nvSpPr>
          <p:spPr>
            <a:xfrm>
              <a:off x="318574" y="2764470"/>
              <a:ext cx="8497318" cy="14460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en-US" sz="240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" panose="02040503050406030204" pitchFamily="18" charset="0"/>
                  <a:cs typeface="Quire Sans" panose="020B0502040400020003" pitchFamily="34" charset="0"/>
                </a:rPr>
                <a:t>SiMRA-PUF generates unique and repeatable responses</a:t>
              </a:r>
              <a:r>
                <a:rPr kumimoji="0" lang="en-US" sz="240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cs typeface="Quire Sans" panose="020B0502040400020003" pitchFamily="34" charset="0"/>
                </a:rPr>
                <a:t> </a:t>
              </a:r>
              <a:r>
                <a:rPr kumimoji="0" lang="en-US" sz="240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" panose="02040503050406030204" pitchFamily="18" charset="0"/>
                  <a:cs typeface="Quire Sans" panose="020B0502040400020003" pitchFamily="34" charset="0"/>
                </a:rPr>
                <a:t>across </a:t>
              </a:r>
              <a:r>
                <a:rPr kumimoji="0" lang="en-US" sz="240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cs typeface="Quire Sans" panose="020B0502040400020003" pitchFamily="34" charset="0"/>
                </a:rPr>
                <a:t>all numbers of simultaneously activated row counts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4F83ABD-10B1-8C6D-BC90-409EC5FF7D08}"/>
                </a:ext>
              </a:extLst>
            </p:cNvPr>
            <p:cNvSpPr txBox="1"/>
            <p:nvPr/>
          </p:nvSpPr>
          <p:spPr>
            <a:xfrm>
              <a:off x="371466" y="2185545"/>
              <a:ext cx="8382000" cy="57892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cs typeface="Quire Sans" panose="020B0502040400020003" pitchFamily="34" charset="0"/>
                </a:rPr>
                <a:t>Effect of Simultaneously Activated Row Count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51E0A85-AD22-01C2-F113-1415A261980B}"/>
              </a:ext>
            </a:extLst>
          </p:cNvPr>
          <p:cNvGrpSpPr/>
          <p:nvPr/>
        </p:nvGrpSpPr>
        <p:grpSpPr>
          <a:xfrm>
            <a:off x="203326" y="2825576"/>
            <a:ext cx="8647804" cy="1601940"/>
            <a:chOff x="248098" y="2185542"/>
            <a:chExt cx="8647804" cy="2146136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20BD90EC-534C-75D4-A045-2C780C750D19}"/>
                </a:ext>
              </a:extLst>
            </p:cNvPr>
            <p:cNvSpPr/>
            <p:nvPr/>
          </p:nvSpPr>
          <p:spPr>
            <a:xfrm>
              <a:off x="248098" y="2185542"/>
              <a:ext cx="8647804" cy="2146136"/>
            </a:xfrm>
            <a:prstGeom prst="roundRect">
              <a:avLst>
                <a:gd name="adj" fmla="val 353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cs typeface="Quire Sans" panose="020B0502040400020003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BAC46F1-2140-B1D6-D78B-1580BDE6A652}"/>
                </a:ext>
              </a:extLst>
            </p:cNvPr>
            <p:cNvSpPr/>
            <p:nvPr/>
          </p:nvSpPr>
          <p:spPr>
            <a:xfrm>
              <a:off x="318574" y="2764470"/>
              <a:ext cx="8497318" cy="14460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en-US" sz="2400" dirty="0">
                  <a:solidFill>
                    <a:schemeClr val="accent2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  <a:t>DRAM chip density &amp; die revision </a:t>
              </a:r>
              <a:r>
                <a:rPr lang="en-US" sz="2400" dirty="0">
                  <a:solidFill>
                    <a:schemeClr val="tx1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  <a:t>significantly</a:t>
              </a:r>
              <a:r>
                <a:rPr lang="en-US" sz="2400" dirty="0">
                  <a:solidFill>
                    <a:schemeClr val="accent2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  <a:t> affect </a:t>
              </a:r>
              <a:br>
                <a:rPr lang="en-US" sz="2400" dirty="0">
                  <a:solidFill>
                    <a:schemeClr val="accent2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</a:br>
              <a:r>
                <a:rPr lang="en-US" sz="2400" dirty="0">
                  <a:solidFill>
                    <a:schemeClr val="accent2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  <a:t>the uniqueness </a:t>
              </a:r>
              <a:r>
                <a:rPr lang="en-US" sz="2400" dirty="0">
                  <a:solidFill>
                    <a:schemeClr val="tx1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  <a:t>of responses</a:t>
              </a:r>
              <a:endParaRPr kumimoji="0" lang="en-US" sz="2400" i="1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mbria" panose="02040503050406030204" pitchFamily="18" charset="0"/>
                <a:cs typeface="Quire Sans" panose="020B0502040400020003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F21029B-FBD5-7170-C3BD-711AE0270024}"/>
                </a:ext>
              </a:extLst>
            </p:cNvPr>
            <p:cNvSpPr txBox="1"/>
            <p:nvPr/>
          </p:nvSpPr>
          <p:spPr>
            <a:xfrm>
              <a:off x="371466" y="2185545"/>
              <a:ext cx="8382000" cy="5789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cs typeface="Quire Sans" panose="020B0502040400020003" pitchFamily="34" charset="0"/>
                </a:rPr>
                <a:t>Effect of Chip Density &amp; Die Revision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E1E6BD-8B31-D057-4CFE-D23B34657AD7}"/>
              </a:ext>
            </a:extLst>
          </p:cNvPr>
          <p:cNvGrpSpPr/>
          <p:nvPr/>
        </p:nvGrpSpPr>
        <p:grpSpPr>
          <a:xfrm>
            <a:off x="203326" y="4701665"/>
            <a:ext cx="8647804" cy="1601940"/>
            <a:chOff x="248098" y="2185542"/>
            <a:chExt cx="8647804" cy="2146136"/>
          </a:xfrm>
        </p:grpSpPr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CED4B3A1-20E1-F38B-072A-BBAB578B9F03}"/>
                </a:ext>
              </a:extLst>
            </p:cNvPr>
            <p:cNvSpPr/>
            <p:nvPr/>
          </p:nvSpPr>
          <p:spPr>
            <a:xfrm>
              <a:off x="248098" y="2185542"/>
              <a:ext cx="8647804" cy="2146136"/>
            </a:xfrm>
            <a:prstGeom prst="roundRect">
              <a:avLst>
                <a:gd name="adj" fmla="val 3533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cs typeface="Quire Sans" panose="020B0502040400020003" pitchFamily="34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861B9CC-9D51-2504-ECE3-92E6D75F8A84}"/>
                </a:ext>
              </a:extLst>
            </p:cNvPr>
            <p:cNvSpPr/>
            <p:nvPr/>
          </p:nvSpPr>
          <p:spPr>
            <a:xfrm>
              <a:off x="318574" y="2764470"/>
              <a:ext cx="8497318" cy="14460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en-US" sz="2400" dirty="0">
                  <a:solidFill>
                    <a:schemeClr val="accent3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  <a:t>DRAM chip temperature </a:t>
              </a:r>
              <a:r>
                <a:rPr lang="en-US" sz="2400" dirty="0">
                  <a:solidFill>
                    <a:schemeClr val="tx1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  <a:t>significantly</a:t>
              </a:r>
              <a:r>
                <a:rPr lang="en-US" sz="2400" dirty="0">
                  <a:solidFill>
                    <a:schemeClr val="accent2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  <a:t> </a:t>
              </a:r>
              <a:r>
                <a:rPr lang="en-US" sz="2400" dirty="0">
                  <a:solidFill>
                    <a:schemeClr val="accent3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  <a:t>affects</a:t>
              </a:r>
            </a:p>
            <a:p>
              <a:pPr lvl="0" algn="ctr">
                <a:defRPr/>
              </a:pPr>
              <a:r>
                <a:rPr lang="en-US" sz="2400" dirty="0">
                  <a:solidFill>
                    <a:schemeClr val="accent3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  <a:t>the similarity of </a:t>
              </a:r>
              <a:r>
                <a:rPr lang="en-US" sz="2400" dirty="0">
                  <a:solidFill>
                    <a:schemeClr val="tx1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  <a:t>PUF responses</a:t>
              </a:r>
              <a:endParaRPr kumimoji="0" lang="en-US" sz="240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mbria" panose="02040503050406030204" pitchFamily="18" charset="0"/>
                <a:cs typeface="Quire Sans" panose="020B0502040400020003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8621290-0208-EFE0-DC4D-A20BED4F3E92}"/>
                </a:ext>
              </a:extLst>
            </p:cNvPr>
            <p:cNvSpPr txBox="1"/>
            <p:nvPr/>
          </p:nvSpPr>
          <p:spPr>
            <a:xfrm>
              <a:off x="371466" y="2185545"/>
              <a:ext cx="8382000" cy="5789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cs typeface="Quire Sans" panose="020B0502040400020003" pitchFamily="34" charset="0"/>
                </a:rPr>
                <a:t>Effect of Temperature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148380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6D23D-5585-AEB5-78FA-4EED2A545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FC27E-BDED-0492-6872-EA4E69C8E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Major Characterization Results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61CD985-3375-0C49-E898-78879F1C3F96}"/>
              </a:ext>
            </a:extLst>
          </p:cNvPr>
          <p:cNvGrpSpPr/>
          <p:nvPr/>
        </p:nvGrpSpPr>
        <p:grpSpPr>
          <a:xfrm>
            <a:off x="203326" y="949486"/>
            <a:ext cx="8647804" cy="1601940"/>
            <a:chOff x="248098" y="2185542"/>
            <a:chExt cx="8647804" cy="2146136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1B92D1C7-DD86-12BA-E34C-3FBF4EA051FD}"/>
                </a:ext>
              </a:extLst>
            </p:cNvPr>
            <p:cNvSpPr/>
            <p:nvPr/>
          </p:nvSpPr>
          <p:spPr>
            <a:xfrm>
              <a:off x="248098" y="2185542"/>
              <a:ext cx="8647804" cy="2146136"/>
            </a:xfrm>
            <a:prstGeom prst="roundRect">
              <a:avLst>
                <a:gd name="adj" fmla="val 3533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cs typeface="Quire Sans" panose="020B0502040400020003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3476DCD-96DC-DADB-0610-B04FCB7A4DF4}"/>
                </a:ext>
              </a:extLst>
            </p:cNvPr>
            <p:cNvSpPr/>
            <p:nvPr/>
          </p:nvSpPr>
          <p:spPr>
            <a:xfrm>
              <a:off x="318574" y="2764470"/>
              <a:ext cx="8497318" cy="14460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en-US" sz="240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" panose="02040503050406030204" pitchFamily="18" charset="0"/>
                  <a:cs typeface="Quire Sans" panose="020B0502040400020003" pitchFamily="34" charset="0"/>
                </a:rPr>
                <a:t>SiMRA-PUF generates unique and repeatable responses</a:t>
              </a:r>
              <a:r>
                <a:rPr kumimoji="0" lang="en-US" sz="240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cs typeface="Quire Sans" panose="020B0502040400020003" pitchFamily="34" charset="0"/>
                </a:rPr>
                <a:t> </a:t>
              </a:r>
              <a:r>
                <a:rPr kumimoji="0" lang="en-US" sz="240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" panose="02040503050406030204" pitchFamily="18" charset="0"/>
                  <a:cs typeface="Quire Sans" panose="020B0502040400020003" pitchFamily="34" charset="0"/>
                </a:rPr>
                <a:t>across </a:t>
              </a:r>
              <a:r>
                <a:rPr kumimoji="0" lang="en-US" sz="240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cs typeface="Quire Sans" panose="020B0502040400020003" pitchFamily="34" charset="0"/>
                </a:rPr>
                <a:t>all numbers of simultaneously activated row counts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4F83ABD-10B1-8C6D-BC90-409EC5FF7D08}"/>
                </a:ext>
              </a:extLst>
            </p:cNvPr>
            <p:cNvSpPr txBox="1"/>
            <p:nvPr/>
          </p:nvSpPr>
          <p:spPr>
            <a:xfrm>
              <a:off x="371466" y="2185545"/>
              <a:ext cx="8382000" cy="57892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cs typeface="Quire Sans" panose="020B0502040400020003" pitchFamily="34" charset="0"/>
                </a:rPr>
                <a:t>Effect of Simultaneously Activated Row Count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51E0A85-AD22-01C2-F113-1415A261980B}"/>
              </a:ext>
            </a:extLst>
          </p:cNvPr>
          <p:cNvGrpSpPr/>
          <p:nvPr/>
        </p:nvGrpSpPr>
        <p:grpSpPr>
          <a:xfrm>
            <a:off x="203326" y="2825576"/>
            <a:ext cx="8647804" cy="1601940"/>
            <a:chOff x="248098" y="2185542"/>
            <a:chExt cx="8647804" cy="2146136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20BD90EC-534C-75D4-A045-2C780C750D19}"/>
                </a:ext>
              </a:extLst>
            </p:cNvPr>
            <p:cNvSpPr/>
            <p:nvPr/>
          </p:nvSpPr>
          <p:spPr>
            <a:xfrm>
              <a:off x="248098" y="2185542"/>
              <a:ext cx="8647804" cy="2146136"/>
            </a:xfrm>
            <a:prstGeom prst="roundRect">
              <a:avLst>
                <a:gd name="adj" fmla="val 3533"/>
              </a:avLst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cs typeface="Quire Sans" panose="020B0502040400020003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BAC46F1-2140-B1D6-D78B-1580BDE6A652}"/>
                </a:ext>
              </a:extLst>
            </p:cNvPr>
            <p:cNvSpPr/>
            <p:nvPr/>
          </p:nvSpPr>
          <p:spPr>
            <a:xfrm>
              <a:off x="318574" y="2764470"/>
              <a:ext cx="8497318" cy="14460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en-US" sz="2400" dirty="0">
                  <a:solidFill>
                    <a:schemeClr val="accent2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  <a:t>DRAM chip density &amp; die revision significantly affect </a:t>
              </a:r>
              <a:br>
                <a:rPr lang="en-US" sz="2400" dirty="0">
                  <a:solidFill>
                    <a:schemeClr val="accent2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</a:br>
              <a:r>
                <a:rPr lang="en-US" sz="2400" dirty="0">
                  <a:solidFill>
                    <a:schemeClr val="accent2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  <a:t>the uniqueness </a:t>
              </a:r>
              <a:r>
                <a:rPr lang="en-US" sz="2400" dirty="0">
                  <a:solidFill>
                    <a:schemeClr val="tx1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  <a:t>of responses </a:t>
              </a:r>
              <a:endParaRPr kumimoji="0" lang="en-US" sz="2400" i="1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mbria" panose="02040503050406030204" pitchFamily="18" charset="0"/>
                <a:cs typeface="Quire Sans" panose="020B0502040400020003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F21029B-FBD5-7170-C3BD-711AE0270024}"/>
                </a:ext>
              </a:extLst>
            </p:cNvPr>
            <p:cNvSpPr txBox="1"/>
            <p:nvPr/>
          </p:nvSpPr>
          <p:spPr>
            <a:xfrm>
              <a:off x="371466" y="2185545"/>
              <a:ext cx="8382000" cy="578924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cs typeface="Quire Sans" panose="020B0502040400020003" pitchFamily="34" charset="0"/>
                </a:rPr>
                <a:t>Effect of Chip Density &amp; Die Revision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E1E6BD-8B31-D057-4CFE-D23B34657AD7}"/>
              </a:ext>
            </a:extLst>
          </p:cNvPr>
          <p:cNvGrpSpPr/>
          <p:nvPr/>
        </p:nvGrpSpPr>
        <p:grpSpPr>
          <a:xfrm>
            <a:off x="203326" y="4701665"/>
            <a:ext cx="8647804" cy="1601940"/>
            <a:chOff x="248098" y="2185542"/>
            <a:chExt cx="8647804" cy="2146136"/>
          </a:xfrm>
        </p:grpSpPr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CED4B3A1-20E1-F38B-072A-BBAB578B9F03}"/>
                </a:ext>
              </a:extLst>
            </p:cNvPr>
            <p:cNvSpPr/>
            <p:nvPr/>
          </p:nvSpPr>
          <p:spPr>
            <a:xfrm>
              <a:off x="248098" y="2185542"/>
              <a:ext cx="8647804" cy="2146136"/>
            </a:xfrm>
            <a:prstGeom prst="roundRect">
              <a:avLst>
                <a:gd name="adj" fmla="val 3533"/>
              </a:avLst>
            </a:prstGeom>
            <a:solidFill>
              <a:schemeClr val="accent3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cs typeface="Quire Sans" panose="020B0502040400020003" pitchFamily="34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861B9CC-9D51-2504-ECE3-92E6D75F8A84}"/>
                </a:ext>
              </a:extLst>
            </p:cNvPr>
            <p:cNvSpPr/>
            <p:nvPr/>
          </p:nvSpPr>
          <p:spPr>
            <a:xfrm>
              <a:off x="318574" y="2764470"/>
              <a:ext cx="8497318" cy="14460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en-US" sz="2400" dirty="0">
                  <a:solidFill>
                    <a:schemeClr val="accent3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  <a:t>DRAM chip temperature </a:t>
              </a:r>
              <a:r>
                <a:rPr lang="en-US" sz="2400" dirty="0">
                  <a:solidFill>
                    <a:schemeClr val="tx1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  <a:t>significantly</a:t>
              </a:r>
              <a:r>
                <a:rPr lang="en-US" sz="2400" dirty="0">
                  <a:solidFill>
                    <a:schemeClr val="accent2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  <a:t> </a:t>
              </a:r>
              <a:r>
                <a:rPr lang="en-US" sz="2400" dirty="0">
                  <a:solidFill>
                    <a:schemeClr val="accent3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  <a:t>affects</a:t>
              </a:r>
            </a:p>
            <a:p>
              <a:pPr lvl="0" algn="ctr">
                <a:defRPr/>
              </a:pPr>
              <a:r>
                <a:rPr lang="en-US" sz="2400" dirty="0">
                  <a:solidFill>
                    <a:schemeClr val="accent3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  <a:t>the reliability of </a:t>
              </a:r>
              <a:r>
                <a:rPr lang="en-US" sz="2400" dirty="0">
                  <a:solidFill>
                    <a:schemeClr val="tx1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  <a:t>PUF responses</a:t>
              </a:r>
              <a:endParaRPr kumimoji="0" lang="en-US" sz="240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mbria" panose="02040503050406030204" pitchFamily="18" charset="0"/>
                <a:cs typeface="Quire Sans" panose="020B0502040400020003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8621290-0208-EFE0-DC4D-A20BED4F3E92}"/>
                </a:ext>
              </a:extLst>
            </p:cNvPr>
            <p:cNvSpPr txBox="1"/>
            <p:nvPr/>
          </p:nvSpPr>
          <p:spPr>
            <a:xfrm>
              <a:off x="371466" y="2185545"/>
              <a:ext cx="8382000" cy="578924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cs typeface="Quire Sans" panose="020B0502040400020003" pitchFamily="34" charset="0"/>
                </a:rPr>
                <a:t>Effect of Temperature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225FCE9D-A3D0-2EB8-5267-767C94EC54E0}"/>
              </a:ext>
            </a:extLst>
          </p:cNvPr>
          <p:cNvSpPr/>
          <p:nvPr/>
        </p:nvSpPr>
        <p:spPr>
          <a:xfrm>
            <a:off x="-323224" y="2730445"/>
            <a:ext cx="9744074" cy="3675898"/>
          </a:xfrm>
          <a:prstGeom prst="rect">
            <a:avLst/>
          </a:prstGeom>
          <a:solidFill>
            <a:schemeClr val="bg1">
              <a:alpha val="80344"/>
            </a:scheme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1708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C64A3-8AA6-05BD-A5A1-A3F5B9E38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8E116F0-5A77-63F8-D0C4-ACD8A0330254}"/>
              </a:ext>
            </a:extLst>
          </p:cNvPr>
          <p:cNvSpPr/>
          <p:nvPr/>
        </p:nvSpPr>
        <p:spPr>
          <a:xfrm>
            <a:off x="1118688" y="1162957"/>
            <a:ext cx="2229393" cy="1907177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98836C-B22B-A3B5-7708-238868EE06C2}"/>
              </a:ext>
            </a:extLst>
          </p:cNvPr>
          <p:cNvSpPr/>
          <p:nvPr/>
        </p:nvSpPr>
        <p:spPr>
          <a:xfrm>
            <a:off x="3852092" y="1162956"/>
            <a:ext cx="2229393" cy="1907177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FA59AF-8DEF-3C7E-1713-A14CB2DBC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3999" cy="908050"/>
          </a:xfrm>
        </p:spPr>
        <p:txBody>
          <a:bodyPr>
            <a:noAutofit/>
          </a:bodyPr>
          <a:lstStyle/>
          <a:p>
            <a:r>
              <a:rPr lang="en-US" sz="3400" b="1" dirty="0"/>
              <a:t>Effect of Simultaneously Activated Row Count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8D68979-CAFD-7994-927A-A4CEDFD540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000" b="66496"/>
          <a:stretch/>
        </p:blipFill>
        <p:spPr>
          <a:xfrm>
            <a:off x="1847902" y="1432908"/>
            <a:ext cx="5442621" cy="2095135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05E289E-730A-0175-C857-EFEC658C4CBF}"/>
              </a:ext>
            </a:extLst>
          </p:cNvPr>
          <p:cNvSpPr/>
          <p:nvPr/>
        </p:nvSpPr>
        <p:spPr>
          <a:xfrm>
            <a:off x="2397945" y="1578997"/>
            <a:ext cx="1347941" cy="1517352"/>
          </a:xfrm>
          <a:prstGeom prst="rect">
            <a:avLst/>
          </a:prstGeom>
          <a:solidFill>
            <a:schemeClr val="accent1">
              <a:lumMod val="40000"/>
              <a:lumOff val="60000"/>
              <a:alpha val="41151"/>
            </a:schemeClr>
          </a:solidFill>
          <a:ln w="34925">
            <a:solidFill>
              <a:srgbClr val="F07F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9B8DEFC-F138-CC18-DCA2-06C15A115737}"/>
              </a:ext>
            </a:extLst>
          </p:cNvPr>
          <p:cNvSpPr/>
          <p:nvPr/>
        </p:nvSpPr>
        <p:spPr>
          <a:xfrm>
            <a:off x="5583494" y="1577009"/>
            <a:ext cx="1302215" cy="1519339"/>
          </a:xfrm>
          <a:prstGeom prst="rect">
            <a:avLst/>
          </a:prstGeom>
          <a:solidFill>
            <a:srgbClr val="C5D7FD">
              <a:alpha val="41151"/>
            </a:srgbClr>
          </a:solidFill>
          <a:ln w="34925">
            <a:solidFill>
              <a:srgbClr val="004A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95DEA6-9B60-A276-5922-D09C494ECC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3477" y="1373662"/>
            <a:ext cx="406400" cy="1828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4F01FFD-8668-FD8D-75A3-479248B0CE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3150" y="3513925"/>
            <a:ext cx="1917700" cy="3556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40EE593-5456-16C4-17B2-668BCF710CB8}"/>
              </a:ext>
            </a:extLst>
          </p:cNvPr>
          <p:cNvSpPr/>
          <p:nvPr/>
        </p:nvSpPr>
        <p:spPr>
          <a:xfrm>
            <a:off x="1601876" y="4645807"/>
            <a:ext cx="2893100" cy="5566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680"/>
              </a:lnSpc>
              <a:spcBef>
                <a:spcPts val="100"/>
              </a:spcBef>
            </a:pPr>
            <a:r>
              <a:rPr lang="en-US" sz="2400" b="1" dirty="0">
                <a:solidFill>
                  <a:srgbClr val="2B9D2A"/>
                </a:solidFill>
                <a:latin typeface="Cambria" panose="02040503050406030204" pitchFamily="18" charset="0"/>
              </a:rPr>
              <a:t>Inter-Jaccard index</a:t>
            </a:r>
          </a:p>
          <a:p>
            <a:pPr algn="ctr">
              <a:lnSpc>
                <a:spcPts val="1680"/>
              </a:lnSpc>
              <a:spcBef>
                <a:spcPts val="100"/>
              </a:spcBef>
            </a:pPr>
            <a:r>
              <a:rPr lang="en-US" sz="2400" b="1" dirty="0">
                <a:solidFill>
                  <a:srgbClr val="2B9D2A"/>
                </a:solidFill>
                <a:latin typeface="Cambria" panose="02040503050406030204" pitchFamily="18" charset="0"/>
              </a:rPr>
              <a:t>close to 0</a:t>
            </a:r>
          </a:p>
        </p:txBody>
      </p:sp>
      <p:pic>
        <p:nvPicPr>
          <p:cNvPr id="9" name="Graphic 8" descr="Checkmark with solid fill">
            <a:extLst>
              <a:ext uri="{FF2B5EF4-FFF2-40B4-BE49-F238E27FC236}">
                <a16:creationId xmlns:a16="http://schemas.microsoft.com/office/drawing/2014/main" id="{F80D45A1-AE2B-59FC-AAD5-E7DD1DE434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48772" y="5061939"/>
            <a:ext cx="599309" cy="599309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96531AC-E52D-C816-E4D7-05C934380971}"/>
              </a:ext>
            </a:extLst>
          </p:cNvPr>
          <p:cNvCxnSpPr>
            <a:stCxn id="22" idx="2"/>
          </p:cNvCxnSpPr>
          <p:nvPr/>
        </p:nvCxnSpPr>
        <p:spPr>
          <a:xfrm flipH="1">
            <a:off x="3071915" y="3096349"/>
            <a:ext cx="1" cy="141215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4D9BC9E8-D100-F2A0-EB87-FBFEB1D4C3D7}"/>
              </a:ext>
            </a:extLst>
          </p:cNvPr>
          <p:cNvSpPr/>
          <p:nvPr/>
        </p:nvSpPr>
        <p:spPr>
          <a:xfrm>
            <a:off x="5043070" y="4645807"/>
            <a:ext cx="2893677" cy="5566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680"/>
              </a:lnSpc>
              <a:spcBef>
                <a:spcPts val="100"/>
              </a:spcBef>
            </a:pPr>
            <a:r>
              <a:rPr lang="en-US" sz="2400" b="1" dirty="0">
                <a:solidFill>
                  <a:srgbClr val="2B9D2A"/>
                </a:solidFill>
                <a:latin typeface="Cambria" panose="02040503050406030204" pitchFamily="18" charset="0"/>
              </a:rPr>
              <a:t>Intra-Jaccard index</a:t>
            </a:r>
          </a:p>
          <a:p>
            <a:pPr algn="ctr">
              <a:lnSpc>
                <a:spcPts val="1680"/>
              </a:lnSpc>
              <a:spcBef>
                <a:spcPts val="100"/>
              </a:spcBef>
            </a:pPr>
            <a:r>
              <a:rPr lang="en-US" sz="2400" b="1" dirty="0">
                <a:solidFill>
                  <a:srgbClr val="2B9D2A"/>
                </a:solidFill>
                <a:latin typeface="Cambria" panose="02040503050406030204" pitchFamily="18" charset="0"/>
              </a:rPr>
              <a:t> close to 1</a:t>
            </a:r>
          </a:p>
        </p:txBody>
      </p:sp>
      <p:pic>
        <p:nvPicPr>
          <p:cNvPr id="27" name="Graphic 26" descr="Checkmark with solid fill">
            <a:extLst>
              <a:ext uri="{FF2B5EF4-FFF2-40B4-BE49-F238E27FC236}">
                <a16:creationId xmlns:a16="http://schemas.microsoft.com/office/drawing/2014/main" id="{FD20747D-7373-58E1-7A4F-B62CF08547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81485" y="5061939"/>
            <a:ext cx="599309" cy="599309"/>
          </a:xfrm>
          <a:prstGeom prst="rect">
            <a:avLst/>
          </a:prstGeom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2F14D42-72F9-A994-CE2E-C526ADCD762F}"/>
              </a:ext>
            </a:extLst>
          </p:cNvPr>
          <p:cNvCxnSpPr/>
          <p:nvPr/>
        </p:nvCxnSpPr>
        <p:spPr>
          <a:xfrm flipH="1">
            <a:off x="6381138" y="3114665"/>
            <a:ext cx="1" cy="1412151"/>
          </a:xfrm>
          <a:prstGeom prst="straightConnector1">
            <a:avLst/>
          </a:prstGeom>
          <a:ln w="57150">
            <a:solidFill>
              <a:srgbClr val="004A8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6850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3" grpId="0" animBg="1"/>
      <p:bldP spid="7" grpId="0"/>
      <p:bldP spid="2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C64A3-8AA6-05BD-A5A1-A3F5B9E38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8E116F0-5A77-63F8-D0C4-ACD8A0330254}"/>
              </a:ext>
            </a:extLst>
          </p:cNvPr>
          <p:cNvSpPr/>
          <p:nvPr/>
        </p:nvSpPr>
        <p:spPr>
          <a:xfrm>
            <a:off x="1118688" y="1162957"/>
            <a:ext cx="2229393" cy="1907177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98836C-B22B-A3B5-7708-238868EE06C2}"/>
              </a:ext>
            </a:extLst>
          </p:cNvPr>
          <p:cNvSpPr/>
          <p:nvPr/>
        </p:nvSpPr>
        <p:spPr>
          <a:xfrm>
            <a:off x="3852092" y="1162956"/>
            <a:ext cx="2229393" cy="1907177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34E517-0548-4C96-1B75-95A38514B63C}"/>
              </a:ext>
            </a:extLst>
          </p:cNvPr>
          <p:cNvSpPr/>
          <p:nvPr/>
        </p:nvSpPr>
        <p:spPr>
          <a:xfrm>
            <a:off x="6572796" y="1171665"/>
            <a:ext cx="2229393" cy="1907177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CC8C0B-CF67-24A4-B577-022CCCE28093}"/>
              </a:ext>
            </a:extLst>
          </p:cNvPr>
          <p:cNvSpPr/>
          <p:nvPr/>
        </p:nvSpPr>
        <p:spPr>
          <a:xfrm>
            <a:off x="701748" y="925030"/>
            <a:ext cx="8431618" cy="245080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6A8825-2304-E594-35F1-8CCACC37BF07}"/>
              </a:ext>
            </a:extLst>
          </p:cNvPr>
          <p:cNvSpPr/>
          <p:nvPr/>
        </p:nvSpPr>
        <p:spPr>
          <a:xfrm>
            <a:off x="1118688" y="1265275"/>
            <a:ext cx="2252726" cy="185135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F609B8F-8E17-F26A-A452-A4330C21CB40}"/>
              </a:ext>
            </a:extLst>
          </p:cNvPr>
          <p:cNvSpPr/>
          <p:nvPr/>
        </p:nvSpPr>
        <p:spPr>
          <a:xfrm>
            <a:off x="3852092" y="1265273"/>
            <a:ext cx="2252726" cy="185135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79E37D-35F5-10C4-F8EB-C72D6A1548FD}"/>
              </a:ext>
            </a:extLst>
          </p:cNvPr>
          <p:cNvSpPr/>
          <p:nvPr/>
        </p:nvSpPr>
        <p:spPr>
          <a:xfrm>
            <a:off x="6615973" y="1265273"/>
            <a:ext cx="2252726" cy="185135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2EC40BD-0AE1-3C7D-BF66-2B0923ED1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1066" y="1185991"/>
            <a:ext cx="6684245" cy="384004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E399A79-FC13-FB8D-09CD-57C290732D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3149" y="5105317"/>
            <a:ext cx="1917700" cy="3556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EFBFED8-FF43-65B1-688C-2398CC8728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511" y="1866900"/>
            <a:ext cx="406400" cy="1828800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3DE079BB-4D4A-37FD-D6B3-09B6EB974F7B}"/>
              </a:ext>
            </a:extLst>
          </p:cNvPr>
          <p:cNvSpPr/>
          <p:nvPr/>
        </p:nvSpPr>
        <p:spPr>
          <a:xfrm>
            <a:off x="1507653" y="1265274"/>
            <a:ext cx="861473" cy="925540"/>
          </a:xfrm>
          <a:prstGeom prst="rect">
            <a:avLst/>
          </a:prstGeom>
          <a:solidFill>
            <a:schemeClr val="accent1">
              <a:lumMod val="40000"/>
              <a:lumOff val="60000"/>
              <a:alpha val="41151"/>
            </a:schemeClr>
          </a:solidFill>
          <a:ln w="34925">
            <a:solidFill>
              <a:srgbClr val="F07F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A0CBA14-677E-9588-9F50-EB3C3A2EC566}"/>
              </a:ext>
            </a:extLst>
          </p:cNvPr>
          <p:cNvSpPr/>
          <p:nvPr/>
        </p:nvSpPr>
        <p:spPr>
          <a:xfrm>
            <a:off x="3474720" y="1265273"/>
            <a:ext cx="806335" cy="926730"/>
          </a:xfrm>
          <a:prstGeom prst="rect">
            <a:avLst/>
          </a:prstGeom>
          <a:solidFill>
            <a:srgbClr val="C5D7FD">
              <a:alpha val="41151"/>
            </a:srgbClr>
          </a:solidFill>
          <a:ln w="34925">
            <a:solidFill>
              <a:srgbClr val="004A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7684AB2-B278-3797-5236-B01B3FE8C8A7}"/>
              </a:ext>
            </a:extLst>
          </p:cNvPr>
          <p:cNvSpPr/>
          <p:nvPr/>
        </p:nvSpPr>
        <p:spPr>
          <a:xfrm>
            <a:off x="4865113" y="1268095"/>
            <a:ext cx="704414" cy="925540"/>
          </a:xfrm>
          <a:prstGeom prst="rect">
            <a:avLst/>
          </a:prstGeom>
          <a:solidFill>
            <a:schemeClr val="accent1">
              <a:lumMod val="40000"/>
              <a:lumOff val="60000"/>
              <a:alpha val="41151"/>
            </a:schemeClr>
          </a:solidFill>
          <a:ln w="34925">
            <a:solidFill>
              <a:srgbClr val="F07F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1EE0C74-5C5C-70F6-C12E-5C78F5A44137}"/>
              </a:ext>
            </a:extLst>
          </p:cNvPr>
          <p:cNvSpPr/>
          <p:nvPr/>
        </p:nvSpPr>
        <p:spPr>
          <a:xfrm>
            <a:off x="6930189" y="1265273"/>
            <a:ext cx="737061" cy="926730"/>
          </a:xfrm>
          <a:prstGeom prst="rect">
            <a:avLst/>
          </a:prstGeom>
          <a:solidFill>
            <a:srgbClr val="C5D7FD">
              <a:alpha val="41151"/>
            </a:srgbClr>
          </a:solidFill>
          <a:ln w="34925">
            <a:solidFill>
              <a:srgbClr val="004A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A6457BD-C5AE-0147-F9CD-57CFEB609593}"/>
              </a:ext>
            </a:extLst>
          </p:cNvPr>
          <p:cNvSpPr/>
          <p:nvPr/>
        </p:nvSpPr>
        <p:spPr>
          <a:xfrm>
            <a:off x="1507654" y="2545605"/>
            <a:ext cx="815924" cy="925540"/>
          </a:xfrm>
          <a:prstGeom prst="rect">
            <a:avLst/>
          </a:prstGeom>
          <a:solidFill>
            <a:schemeClr val="accent1">
              <a:lumMod val="40000"/>
              <a:lumOff val="60000"/>
              <a:alpha val="41151"/>
            </a:schemeClr>
          </a:solidFill>
          <a:ln w="34925">
            <a:solidFill>
              <a:srgbClr val="F07F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2D33058-C11D-DFCE-D7BF-036BC07F2F85}"/>
              </a:ext>
            </a:extLst>
          </p:cNvPr>
          <p:cNvSpPr/>
          <p:nvPr/>
        </p:nvSpPr>
        <p:spPr>
          <a:xfrm>
            <a:off x="3650885" y="2545604"/>
            <a:ext cx="677656" cy="926730"/>
          </a:xfrm>
          <a:prstGeom prst="rect">
            <a:avLst/>
          </a:prstGeom>
          <a:solidFill>
            <a:srgbClr val="C5D7FD">
              <a:alpha val="41151"/>
            </a:srgbClr>
          </a:solidFill>
          <a:ln w="34925">
            <a:solidFill>
              <a:srgbClr val="004A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46A20A5-104C-30C6-935F-D99E1C5BC208}"/>
              </a:ext>
            </a:extLst>
          </p:cNvPr>
          <p:cNvSpPr/>
          <p:nvPr/>
        </p:nvSpPr>
        <p:spPr>
          <a:xfrm>
            <a:off x="4889476" y="2545605"/>
            <a:ext cx="641373" cy="925540"/>
          </a:xfrm>
          <a:prstGeom prst="rect">
            <a:avLst/>
          </a:prstGeom>
          <a:solidFill>
            <a:schemeClr val="accent1">
              <a:lumMod val="40000"/>
              <a:lumOff val="60000"/>
              <a:alpha val="41151"/>
            </a:schemeClr>
          </a:solidFill>
          <a:ln w="34925">
            <a:solidFill>
              <a:srgbClr val="F07F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08609B5-E677-063C-9F94-95662ED01DDB}"/>
              </a:ext>
            </a:extLst>
          </p:cNvPr>
          <p:cNvSpPr/>
          <p:nvPr/>
        </p:nvSpPr>
        <p:spPr>
          <a:xfrm>
            <a:off x="7032707" y="2545604"/>
            <a:ext cx="677656" cy="926730"/>
          </a:xfrm>
          <a:prstGeom prst="rect">
            <a:avLst/>
          </a:prstGeom>
          <a:solidFill>
            <a:srgbClr val="C5D7FD">
              <a:alpha val="41151"/>
            </a:srgbClr>
          </a:solidFill>
          <a:ln w="34925">
            <a:solidFill>
              <a:srgbClr val="004A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D58CE95-7311-7786-43C8-A433A878BE90}"/>
              </a:ext>
            </a:extLst>
          </p:cNvPr>
          <p:cNvSpPr/>
          <p:nvPr/>
        </p:nvSpPr>
        <p:spPr>
          <a:xfrm>
            <a:off x="1530426" y="3810795"/>
            <a:ext cx="1318281" cy="925540"/>
          </a:xfrm>
          <a:prstGeom prst="rect">
            <a:avLst/>
          </a:prstGeom>
          <a:solidFill>
            <a:schemeClr val="accent1">
              <a:lumMod val="40000"/>
              <a:lumOff val="60000"/>
              <a:alpha val="41151"/>
            </a:schemeClr>
          </a:solidFill>
          <a:ln w="34925">
            <a:solidFill>
              <a:srgbClr val="F07F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3894454-7012-1257-3903-996C9CC69DBD}"/>
              </a:ext>
            </a:extLst>
          </p:cNvPr>
          <p:cNvSpPr/>
          <p:nvPr/>
        </p:nvSpPr>
        <p:spPr>
          <a:xfrm>
            <a:off x="6444208" y="3821608"/>
            <a:ext cx="1230548" cy="926730"/>
          </a:xfrm>
          <a:prstGeom prst="rect">
            <a:avLst/>
          </a:prstGeom>
          <a:solidFill>
            <a:srgbClr val="C5D7FD">
              <a:alpha val="41151"/>
            </a:srgbClr>
          </a:solidFill>
          <a:ln w="34925">
            <a:solidFill>
              <a:srgbClr val="004A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D8EF379-A294-8065-E2A7-A30AC88FB85A}"/>
              </a:ext>
            </a:extLst>
          </p:cNvPr>
          <p:cNvSpPr/>
          <p:nvPr/>
        </p:nvSpPr>
        <p:spPr>
          <a:xfrm>
            <a:off x="-59267" y="908050"/>
            <a:ext cx="9262533" cy="5340248"/>
          </a:xfrm>
          <a:prstGeom prst="rect">
            <a:avLst/>
          </a:prstGeom>
          <a:solidFill>
            <a:srgbClr val="FFFFFF">
              <a:alpha val="74902"/>
            </a:srgb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54576FE-1CC4-9FF4-96E3-61E699AB7BDD}"/>
              </a:ext>
            </a:extLst>
          </p:cNvPr>
          <p:cNvSpPr txBox="1"/>
          <p:nvPr/>
        </p:nvSpPr>
        <p:spPr>
          <a:xfrm>
            <a:off x="0" y="5157192"/>
            <a:ext cx="9144000" cy="9264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b="1" dirty="0">
                <a:solidFill>
                  <a:schemeClr val="accent5"/>
                </a:solidFill>
                <a:latin typeface="Cambria" panose="02040503050406030204" pitchFamily="18" charset="0"/>
              </a:rPr>
              <a:t>SiMRA-PUF</a:t>
            </a:r>
            <a:r>
              <a:rPr lang="en-US" sz="2600" dirty="0">
                <a:solidFill>
                  <a:prstClr val="black"/>
                </a:solidFill>
                <a:latin typeface="Cambria" panose="02040503050406030204" pitchFamily="18" charset="0"/>
              </a:rPr>
              <a:t> generates </a:t>
            </a:r>
            <a:r>
              <a:rPr lang="en-US" sz="2600" b="1" dirty="0">
                <a:solidFill>
                  <a:srgbClr val="604878"/>
                </a:solidFill>
                <a:latin typeface="Cambria" panose="02040503050406030204" pitchFamily="18" charset="0"/>
              </a:rPr>
              <a:t>unique and repeatable</a:t>
            </a:r>
            <a:r>
              <a:rPr lang="en-US" sz="2600" dirty="0">
                <a:solidFill>
                  <a:prstClr val="black"/>
                </a:solidFill>
                <a:latin typeface="Cambria" panose="02040503050406030204" pitchFamily="18" charset="0"/>
              </a:rPr>
              <a:t> PUF responses at </a:t>
            </a:r>
            <a:r>
              <a:rPr lang="en-US" sz="2600" b="1" dirty="0">
                <a:solidFill>
                  <a:schemeClr val="accent5"/>
                </a:solidFill>
                <a:latin typeface="Cambria" panose="02040503050406030204" pitchFamily="18" charset="0"/>
              </a:rPr>
              <a:t>all tested numbers of simultaneously activated rows</a:t>
            </a:r>
            <a:endParaRPr lang="en-US" sz="2600" b="1" dirty="0">
              <a:solidFill>
                <a:schemeClr val="accent5"/>
              </a:solidFill>
              <a:latin typeface="Cambria" panose="02040503050406030204" pitchFamily="18" charset="0"/>
              <a:ea typeface="Cambria"/>
            </a:endParaRPr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7B0FECE0-F9DD-958A-8EEF-CE7F91ACF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3999" cy="908050"/>
          </a:xfrm>
        </p:spPr>
        <p:txBody>
          <a:bodyPr>
            <a:noAutofit/>
          </a:bodyPr>
          <a:lstStyle/>
          <a:p>
            <a:r>
              <a:rPr lang="en-US" sz="3400" b="1" dirty="0"/>
              <a:t>Effect of Simultaneously Activated Row Count</a:t>
            </a:r>
          </a:p>
        </p:txBody>
      </p:sp>
    </p:spTree>
    <p:extLst>
      <p:ext uri="{BB962C8B-B14F-4D97-AF65-F5344CB8AC3E}">
        <p14:creationId xmlns:p14="http://schemas.microsoft.com/office/powerpoint/2010/main" val="20347445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29" grpId="0" animBg="1"/>
      <p:bldP spid="3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C64A3-8AA6-05BD-A5A1-A3F5B9E38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8E116F0-5A77-63F8-D0C4-ACD8A0330254}"/>
              </a:ext>
            </a:extLst>
          </p:cNvPr>
          <p:cNvSpPr/>
          <p:nvPr/>
        </p:nvSpPr>
        <p:spPr>
          <a:xfrm>
            <a:off x="1118688" y="1162957"/>
            <a:ext cx="2229393" cy="1907177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98836C-B22B-A3B5-7708-238868EE06C2}"/>
              </a:ext>
            </a:extLst>
          </p:cNvPr>
          <p:cNvSpPr/>
          <p:nvPr/>
        </p:nvSpPr>
        <p:spPr>
          <a:xfrm>
            <a:off x="3852092" y="1162956"/>
            <a:ext cx="2229393" cy="1907177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34E517-0548-4C96-1B75-95A38514B63C}"/>
              </a:ext>
            </a:extLst>
          </p:cNvPr>
          <p:cNvSpPr/>
          <p:nvPr/>
        </p:nvSpPr>
        <p:spPr>
          <a:xfrm>
            <a:off x="6572796" y="1171665"/>
            <a:ext cx="2229393" cy="1907177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CC8C0B-CF67-24A4-B577-022CCCE28093}"/>
              </a:ext>
            </a:extLst>
          </p:cNvPr>
          <p:cNvSpPr/>
          <p:nvPr/>
        </p:nvSpPr>
        <p:spPr>
          <a:xfrm>
            <a:off x="701748" y="925030"/>
            <a:ext cx="8431618" cy="245080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6A8825-2304-E594-35F1-8CCACC37BF07}"/>
              </a:ext>
            </a:extLst>
          </p:cNvPr>
          <p:cNvSpPr/>
          <p:nvPr/>
        </p:nvSpPr>
        <p:spPr>
          <a:xfrm>
            <a:off x="1118688" y="1265275"/>
            <a:ext cx="2252726" cy="185135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F609B8F-8E17-F26A-A452-A4330C21CB40}"/>
              </a:ext>
            </a:extLst>
          </p:cNvPr>
          <p:cNvSpPr/>
          <p:nvPr/>
        </p:nvSpPr>
        <p:spPr>
          <a:xfrm>
            <a:off x="3852092" y="1265273"/>
            <a:ext cx="2252726" cy="185135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79E37D-35F5-10C4-F8EB-C72D6A1548FD}"/>
              </a:ext>
            </a:extLst>
          </p:cNvPr>
          <p:cNvSpPr/>
          <p:nvPr/>
        </p:nvSpPr>
        <p:spPr>
          <a:xfrm>
            <a:off x="6615973" y="1265273"/>
            <a:ext cx="2252726" cy="185135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2EC40BD-0AE1-3C7D-BF66-2B0923ED1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1066" y="1185991"/>
            <a:ext cx="6684245" cy="384004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E399A79-FC13-FB8D-09CD-57C290732D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3149" y="5105317"/>
            <a:ext cx="1917700" cy="3556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EFBFED8-FF43-65B1-688C-2398CC8728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511" y="1866900"/>
            <a:ext cx="406400" cy="1828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892D9C9-2E61-E2A0-BEA5-5BA5346E0D78}"/>
              </a:ext>
            </a:extLst>
          </p:cNvPr>
          <p:cNvSpPr/>
          <p:nvPr/>
        </p:nvSpPr>
        <p:spPr>
          <a:xfrm>
            <a:off x="3474720" y="1265273"/>
            <a:ext cx="806335" cy="926730"/>
          </a:xfrm>
          <a:prstGeom prst="rect">
            <a:avLst/>
          </a:prstGeom>
          <a:solidFill>
            <a:srgbClr val="C5D7FD">
              <a:alpha val="41151"/>
            </a:srgbClr>
          </a:solidFill>
          <a:ln w="34925">
            <a:solidFill>
              <a:srgbClr val="004A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53B6C66-64E3-8B6C-FB90-50666AF28B25}"/>
              </a:ext>
            </a:extLst>
          </p:cNvPr>
          <p:cNvCxnSpPr>
            <a:cxnSpLocks/>
          </p:cNvCxnSpPr>
          <p:nvPr/>
        </p:nvCxnSpPr>
        <p:spPr>
          <a:xfrm>
            <a:off x="3474720" y="1162956"/>
            <a:ext cx="853821" cy="0"/>
          </a:xfrm>
          <a:prstGeom prst="straightConnector1">
            <a:avLst/>
          </a:prstGeom>
          <a:ln w="57150">
            <a:solidFill>
              <a:srgbClr val="004A8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6E42778-7D48-F614-CFC4-FCF6121D0362}"/>
              </a:ext>
            </a:extLst>
          </p:cNvPr>
          <p:cNvCxnSpPr>
            <a:cxnSpLocks/>
          </p:cNvCxnSpPr>
          <p:nvPr/>
        </p:nvCxnSpPr>
        <p:spPr>
          <a:xfrm flipV="1">
            <a:off x="6930189" y="1162956"/>
            <a:ext cx="780174" cy="97"/>
          </a:xfrm>
          <a:prstGeom prst="straightConnector1">
            <a:avLst/>
          </a:prstGeom>
          <a:ln w="57150">
            <a:solidFill>
              <a:srgbClr val="004A8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1A377285-3C56-1B78-4BB9-E6A8BBD55A1E}"/>
              </a:ext>
            </a:extLst>
          </p:cNvPr>
          <p:cNvSpPr/>
          <p:nvPr/>
        </p:nvSpPr>
        <p:spPr>
          <a:xfrm>
            <a:off x="6930189" y="1265273"/>
            <a:ext cx="737061" cy="926730"/>
          </a:xfrm>
          <a:prstGeom prst="rect">
            <a:avLst/>
          </a:prstGeom>
          <a:solidFill>
            <a:srgbClr val="C5D7FD">
              <a:alpha val="41151"/>
            </a:srgbClr>
          </a:solidFill>
          <a:ln w="34925">
            <a:solidFill>
              <a:srgbClr val="004A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7D1826-6482-1358-9EA8-089FAE7E80AC}"/>
              </a:ext>
            </a:extLst>
          </p:cNvPr>
          <p:cNvSpPr/>
          <p:nvPr/>
        </p:nvSpPr>
        <p:spPr>
          <a:xfrm>
            <a:off x="3650885" y="2545604"/>
            <a:ext cx="677656" cy="926730"/>
          </a:xfrm>
          <a:prstGeom prst="rect">
            <a:avLst/>
          </a:prstGeom>
          <a:solidFill>
            <a:srgbClr val="C5D7FD">
              <a:alpha val="41151"/>
            </a:srgbClr>
          </a:solidFill>
          <a:ln w="34925">
            <a:solidFill>
              <a:srgbClr val="004A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6566267-340A-00C0-6F60-C57B27E56A42}"/>
              </a:ext>
            </a:extLst>
          </p:cNvPr>
          <p:cNvSpPr/>
          <p:nvPr/>
        </p:nvSpPr>
        <p:spPr>
          <a:xfrm>
            <a:off x="7032707" y="2545604"/>
            <a:ext cx="677656" cy="926730"/>
          </a:xfrm>
          <a:prstGeom prst="rect">
            <a:avLst/>
          </a:prstGeom>
          <a:solidFill>
            <a:srgbClr val="C5D7FD">
              <a:alpha val="41151"/>
            </a:srgbClr>
          </a:solidFill>
          <a:ln w="34925">
            <a:solidFill>
              <a:srgbClr val="004A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08B015F-4EA2-5BB4-2B8F-311FEC3ED660}"/>
              </a:ext>
            </a:extLst>
          </p:cNvPr>
          <p:cNvSpPr/>
          <p:nvPr/>
        </p:nvSpPr>
        <p:spPr>
          <a:xfrm>
            <a:off x="6444208" y="3821608"/>
            <a:ext cx="1230548" cy="926730"/>
          </a:xfrm>
          <a:prstGeom prst="rect">
            <a:avLst/>
          </a:prstGeom>
          <a:solidFill>
            <a:srgbClr val="C5D7FD">
              <a:alpha val="41151"/>
            </a:srgbClr>
          </a:solidFill>
          <a:ln w="34925">
            <a:solidFill>
              <a:srgbClr val="004A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DBF87CC-6D0B-35C0-9057-A26C19F3EB81}"/>
              </a:ext>
            </a:extLst>
          </p:cNvPr>
          <p:cNvCxnSpPr>
            <a:cxnSpLocks/>
          </p:cNvCxnSpPr>
          <p:nvPr/>
        </p:nvCxnSpPr>
        <p:spPr>
          <a:xfrm>
            <a:off x="3648961" y="2462977"/>
            <a:ext cx="674572" cy="1381"/>
          </a:xfrm>
          <a:prstGeom prst="straightConnector1">
            <a:avLst/>
          </a:prstGeom>
          <a:ln w="57150">
            <a:solidFill>
              <a:srgbClr val="004A8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E5DC875-BA7D-92A7-1C89-8E48DEBF6031}"/>
              </a:ext>
            </a:extLst>
          </p:cNvPr>
          <p:cNvCxnSpPr>
            <a:cxnSpLocks/>
          </p:cNvCxnSpPr>
          <p:nvPr/>
        </p:nvCxnSpPr>
        <p:spPr>
          <a:xfrm>
            <a:off x="7032707" y="2462977"/>
            <a:ext cx="709629" cy="0"/>
          </a:xfrm>
          <a:prstGeom prst="straightConnector1">
            <a:avLst/>
          </a:prstGeom>
          <a:ln w="57150">
            <a:solidFill>
              <a:srgbClr val="004A8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BD8EF379-A294-8065-E2A7-A30AC88FB85A}"/>
              </a:ext>
            </a:extLst>
          </p:cNvPr>
          <p:cNvSpPr/>
          <p:nvPr/>
        </p:nvSpPr>
        <p:spPr>
          <a:xfrm>
            <a:off x="10634" y="908050"/>
            <a:ext cx="9262533" cy="5409339"/>
          </a:xfrm>
          <a:prstGeom prst="rect">
            <a:avLst/>
          </a:prstGeom>
          <a:solidFill>
            <a:srgbClr val="FFFFFF">
              <a:alpha val="74902"/>
            </a:srgb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7B0FECE0-F9DD-958A-8EEF-CE7F91ACF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3999" cy="908050"/>
          </a:xfrm>
        </p:spPr>
        <p:txBody>
          <a:bodyPr>
            <a:noAutofit/>
          </a:bodyPr>
          <a:lstStyle/>
          <a:p>
            <a:r>
              <a:rPr lang="en-US" sz="3400" b="1" dirty="0"/>
              <a:t>Effect of Simultaneously Activated Row Count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8ED5D0-4860-0AC8-4F4E-5891104F7799}"/>
              </a:ext>
            </a:extLst>
          </p:cNvPr>
          <p:cNvSpPr txBox="1"/>
          <p:nvPr/>
        </p:nvSpPr>
        <p:spPr>
          <a:xfrm>
            <a:off x="0" y="5208761"/>
            <a:ext cx="9144000" cy="9264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dirty="0">
                <a:solidFill>
                  <a:schemeClr val="accent5"/>
                </a:solidFill>
                <a:latin typeface="Cambria" panose="02040503050406030204" pitchFamily="18" charset="0"/>
              </a:rPr>
              <a:t>Response </a:t>
            </a:r>
            <a:r>
              <a:rPr lang="en-US" sz="2600" b="1" dirty="0">
                <a:solidFill>
                  <a:schemeClr val="accent5"/>
                </a:solidFill>
                <a:latin typeface="Cambria" panose="02040503050406030204" pitchFamily="18" charset="0"/>
              </a:rPr>
              <a:t>repeatability </a:t>
            </a:r>
            <a:r>
              <a:rPr lang="en-US" sz="2600" dirty="0">
                <a:solidFill>
                  <a:schemeClr val="accent5"/>
                </a:solidFill>
                <a:latin typeface="Cambria" panose="02040503050406030204" pitchFamily="18" charset="0"/>
              </a:rPr>
              <a:t>increases as </a:t>
            </a:r>
            <a:br>
              <a:rPr lang="en-US" sz="2600" dirty="0">
                <a:solidFill>
                  <a:schemeClr val="accent5"/>
                </a:solidFill>
                <a:latin typeface="Cambria" panose="02040503050406030204" pitchFamily="18" charset="0"/>
              </a:rPr>
            </a:br>
            <a:r>
              <a:rPr lang="en-US" sz="2600" dirty="0">
                <a:solidFill>
                  <a:schemeClr val="accent5"/>
                </a:solidFill>
                <a:latin typeface="Cambria" panose="02040503050406030204" pitchFamily="18" charset="0"/>
              </a:rPr>
              <a:t>the </a:t>
            </a:r>
            <a:r>
              <a:rPr lang="en-US" sz="2600" b="1" dirty="0">
                <a:solidFill>
                  <a:schemeClr val="accent5"/>
                </a:solidFill>
                <a:latin typeface="Cambria" panose="02040503050406030204" pitchFamily="18" charset="0"/>
              </a:rPr>
              <a:t>number of simultaneously activated rows increases</a:t>
            </a:r>
            <a:endParaRPr lang="en-US" sz="2600" b="1" dirty="0">
              <a:solidFill>
                <a:schemeClr val="accent5"/>
              </a:solidFill>
              <a:latin typeface="Cambria" panose="02040503050406030204" pitchFamily="18" charset="0"/>
              <a:ea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8664338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6D23D-5585-AEB5-78FA-4EED2A545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FC27E-BDED-0492-6872-EA4E69C8E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Major Characterization Results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61CD985-3375-0C49-E898-78879F1C3F96}"/>
              </a:ext>
            </a:extLst>
          </p:cNvPr>
          <p:cNvGrpSpPr/>
          <p:nvPr/>
        </p:nvGrpSpPr>
        <p:grpSpPr>
          <a:xfrm>
            <a:off x="203326" y="949486"/>
            <a:ext cx="8647804" cy="1601940"/>
            <a:chOff x="248098" y="2185542"/>
            <a:chExt cx="8647804" cy="2146136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1B92D1C7-DD86-12BA-E34C-3FBF4EA051FD}"/>
                </a:ext>
              </a:extLst>
            </p:cNvPr>
            <p:cNvSpPr/>
            <p:nvPr/>
          </p:nvSpPr>
          <p:spPr>
            <a:xfrm>
              <a:off x="248098" y="2185542"/>
              <a:ext cx="8647804" cy="2146136"/>
            </a:xfrm>
            <a:prstGeom prst="roundRect">
              <a:avLst>
                <a:gd name="adj" fmla="val 3533"/>
              </a:avLst>
            </a:prstGeom>
            <a:solidFill>
              <a:schemeClr val="accent6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cs typeface="Quire Sans" panose="020B0502040400020003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3476DCD-96DC-DADB-0610-B04FCB7A4DF4}"/>
                </a:ext>
              </a:extLst>
            </p:cNvPr>
            <p:cNvSpPr/>
            <p:nvPr/>
          </p:nvSpPr>
          <p:spPr>
            <a:xfrm>
              <a:off x="318574" y="2764470"/>
              <a:ext cx="8497318" cy="14460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en-US" sz="240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" panose="02040503050406030204" pitchFamily="18" charset="0"/>
                  <a:cs typeface="Quire Sans" panose="020B0502040400020003" pitchFamily="34" charset="0"/>
                </a:rPr>
                <a:t>SiMRA-PUF generates unique and repeatable responses</a:t>
              </a:r>
              <a:r>
                <a:rPr kumimoji="0" lang="en-US" sz="240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cs typeface="Quire Sans" panose="020B0502040400020003" pitchFamily="34" charset="0"/>
                </a:rPr>
                <a:t> </a:t>
              </a:r>
              <a:r>
                <a:rPr kumimoji="0" lang="en-US" sz="240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" panose="02040503050406030204" pitchFamily="18" charset="0"/>
                  <a:cs typeface="Quire Sans" panose="020B0502040400020003" pitchFamily="34" charset="0"/>
                </a:rPr>
                <a:t>across </a:t>
              </a:r>
              <a:r>
                <a:rPr kumimoji="0" lang="en-US" sz="240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cs typeface="Quire Sans" panose="020B0502040400020003" pitchFamily="34" charset="0"/>
                </a:rPr>
                <a:t>all numbers of simultaneously activated row counts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4F83ABD-10B1-8C6D-BC90-409EC5FF7D08}"/>
                </a:ext>
              </a:extLst>
            </p:cNvPr>
            <p:cNvSpPr txBox="1"/>
            <p:nvPr/>
          </p:nvSpPr>
          <p:spPr>
            <a:xfrm>
              <a:off x="371466" y="2185545"/>
              <a:ext cx="8382000" cy="578924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cs typeface="Quire Sans" panose="020B0502040400020003" pitchFamily="34" charset="0"/>
                </a:rPr>
                <a:t>Effect of Simultaneously Activated Row Count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51E0A85-AD22-01C2-F113-1415A261980B}"/>
              </a:ext>
            </a:extLst>
          </p:cNvPr>
          <p:cNvGrpSpPr/>
          <p:nvPr/>
        </p:nvGrpSpPr>
        <p:grpSpPr>
          <a:xfrm>
            <a:off x="203326" y="2825576"/>
            <a:ext cx="8647804" cy="1601940"/>
            <a:chOff x="248098" y="2185542"/>
            <a:chExt cx="8647804" cy="2146136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20BD90EC-534C-75D4-A045-2C780C750D19}"/>
                </a:ext>
              </a:extLst>
            </p:cNvPr>
            <p:cNvSpPr/>
            <p:nvPr/>
          </p:nvSpPr>
          <p:spPr>
            <a:xfrm>
              <a:off x="248098" y="2185542"/>
              <a:ext cx="8647804" cy="2146136"/>
            </a:xfrm>
            <a:prstGeom prst="roundRect">
              <a:avLst>
                <a:gd name="adj" fmla="val 353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cs typeface="Quire Sans" panose="020B0502040400020003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BAC46F1-2140-B1D6-D78B-1580BDE6A652}"/>
                </a:ext>
              </a:extLst>
            </p:cNvPr>
            <p:cNvSpPr/>
            <p:nvPr/>
          </p:nvSpPr>
          <p:spPr>
            <a:xfrm>
              <a:off x="318574" y="2764470"/>
              <a:ext cx="8497318" cy="14460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en-US" sz="2400" dirty="0">
                  <a:solidFill>
                    <a:schemeClr val="accent2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  <a:t>DRAM chip density &amp; die revision significantly affect </a:t>
              </a:r>
              <a:br>
                <a:rPr lang="en-US" sz="2400" dirty="0">
                  <a:solidFill>
                    <a:schemeClr val="accent2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</a:br>
              <a:r>
                <a:rPr lang="en-US" sz="2400" dirty="0">
                  <a:solidFill>
                    <a:schemeClr val="accent2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  <a:t>the uniqueness </a:t>
              </a:r>
              <a:r>
                <a:rPr lang="en-US" sz="2400" dirty="0">
                  <a:solidFill>
                    <a:schemeClr val="tx1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  <a:t>of responses</a:t>
              </a:r>
              <a:endParaRPr kumimoji="0" lang="en-US" sz="2400" i="1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mbria" panose="02040503050406030204" pitchFamily="18" charset="0"/>
                <a:cs typeface="Quire Sans" panose="020B0502040400020003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F21029B-FBD5-7170-C3BD-711AE0270024}"/>
                </a:ext>
              </a:extLst>
            </p:cNvPr>
            <p:cNvSpPr txBox="1"/>
            <p:nvPr/>
          </p:nvSpPr>
          <p:spPr>
            <a:xfrm>
              <a:off x="371466" y="2185545"/>
              <a:ext cx="8382000" cy="5789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cs typeface="Quire Sans" panose="020B0502040400020003" pitchFamily="34" charset="0"/>
                </a:rPr>
                <a:t>Effect of Chip Density &amp; Die Revision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E1E6BD-8B31-D057-4CFE-D23B34657AD7}"/>
              </a:ext>
            </a:extLst>
          </p:cNvPr>
          <p:cNvGrpSpPr/>
          <p:nvPr/>
        </p:nvGrpSpPr>
        <p:grpSpPr>
          <a:xfrm>
            <a:off x="203326" y="4701665"/>
            <a:ext cx="8647804" cy="1601940"/>
            <a:chOff x="248098" y="2185542"/>
            <a:chExt cx="8647804" cy="2146136"/>
          </a:xfrm>
        </p:grpSpPr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CED4B3A1-20E1-F38B-072A-BBAB578B9F03}"/>
                </a:ext>
              </a:extLst>
            </p:cNvPr>
            <p:cNvSpPr/>
            <p:nvPr/>
          </p:nvSpPr>
          <p:spPr>
            <a:xfrm>
              <a:off x="248098" y="2185542"/>
              <a:ext cx="8647804" cy="2146136"/>
            </a:xfrm>
            <a:prstGeom prst="roundRect">
              <a:avLst>
                <a:gd name="adj" fmla="val 3533"/>
              </a:avLst>
            </a:prstGeom>
            <a:solidFill>
              <a:schemeClr val="accent3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cs typeface="Quire Sans" panose="020B0502040400020003" pitchFamily="34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861B9CC-9D51-2504-ECE3-92E6D75F8A84}"/>
                </a:ext>
              </a:extLst>
            </p:cNvPr>
            <p:cNvSpPr/>
            <p:nvPr/>
          </p:nvSpPr>
          <p:spPr>
            <a:xfrm>
              <a:off x="318574" y="2764470"/>
              <a:ext cx="8497318" cy="14460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en-US" sz="2400" dirty="0">
                  <a:solidFill>
                    <a:schemeClr val="accent3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  <a:t>DRAM chip temperature </a:t>
              </a:r>
              <a:r>
                <a:rPr lang="en-US" sz="2400" dirty="0">
                  <a:solidFill>
                    <a:schemeClr val="tx1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  <a:t>significantly</a:t>
              </a:r>
              <a:r>
                <a:rPr lang="en-US" sz="2400" dirty="0">
                  <a:solidFill>
                    <a:schemeClr val="accent2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  <a:t> </a:t>
              </a:r>
              <a:r>
                <a:rPr lang="en-US" sz="2400" dirty="0">
                  <a:solidFill>
                    <a:schemeClr val="accent3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  <a:t>affects</a:t>
              </a:r>
            </a:p>
            <a:p>
              <a:pPr lvl="0" algn="ctr">
                <a:defRPr/>
              </a:pPr>
              <a:r>
                <a:rPr lang="en-US" sz="2400" dirty="0">
                  <a:solidFill>
                    <a:schemeClr val="accent3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  <a:t>the reliability of </a:t>
              </a:r>
              <a:r>
                <a:rPr lang="en-US" sz="2400" dirty="0">
                  <a:solidFill>
                    <a:schemeClr val="tx1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  <a:t>PUF responses</a:t>
              </a:r>
              <a:endParaRPr kumimoji="0" lang="en-US" sz="240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mbria" panose="02040503050406030204" pitchFamily="18" charset="0"/>
                <a:cs typeface="Quire Sans" panose="020B0502040400020003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8621290-0208-EFE0-DC4D-A20BED4F3E92}"/>
                </a:ext>
              </a:extLst>
            </p:cNvPr>
            <p:cNvSpPr txBox="1"/>
            <p:nvPr/>
          </p:nvSpPr>
          <p:spPr>
            <a:xfrm>
              <a:off x="371466" y="2185545"/>
              <a:ext cx="8382000" cy="578924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cs typeface="Quire Sans" panose="020B0502040400020003" pitchFamily="34" charset="0"/>
                </a:rPr>
                <a:t>Effect of Temperature</a:t>
              </a: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AC24CE2B-CEB5-0820-60B7-10E3D93B9C6D}"/>
              </a:ext>
            </a:extLst>
          </p:cNvPr>
          <p:cNvSpPr/>
          <p:nvPr/>
        </p:nvSpPr>
        <p:spPr>
          <a:xfrm>
            <a:off x="-323224" y="4571999"/>
            <a:ext cx="9744074" cy="1834343"/>
          </a:xfrm>
          <a:prstGeom prst="rect">
            <a:avLst/>
          </a:prstGeom>
          <a:solidFill>
            <a:schemeClr val="bg1">
              <a:alpha val="80344"/>
            </a:scheme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731353E-0E06-DD8F-6647-FD0612D425D8}"/>
              </a:ext>
            </a:extLst>
          </p:cNvPr>
          <p:cNvSpPr/>
          <p:nvPr/>
        </p:nvSpPr>
        <p:spPr>
          <a:xfrm>
            <a:off x="-323224" y="810198"/>
            <a:ext cx="9744074" cy="1834343"/>
          </a:xfrm>
          <a:prstGeom prst="rect">
            <a:avLst/>
          </a:prstGeom>
          <a:solidFill>
            <a:schemeClr val="bg1">
              <a:alpha val="80344"/>
            </a:scheme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3773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37FCC-CBCB-A1C3-156A-FCD44F155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69049-530C-686B-A89D-BFFA6404D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Effect of Chip Density &amp; Die Revision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4D655A8-BF8A-2B0E-7D6C-46E0CA6801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651" b="67300"/>
          <a:stretch/>
        </p:blipFill>
        <p:spPr>
          <a:xfrm>
            <a:off x="892843" y="2625753"/>
            <a:ext cx="3757863" cy="14943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7BD49C3-063E-8773-63E7-19EDBB3E63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3149" y="4322794"/>
            <a:ext cx="1917700" cy="355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DD2349C-1D2A-66D1-C69F-FE987816A5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154" y="2515734"/>
            <a:ext cx="406400" cy="1828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239A89F-6892-A490-1192-4343FF4AF3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651" t="32676" b="36300"/>
          <a:stretch/>
        </p:blipFill>
        <p:spPr>
          <a:xfrm>
            <a:off x="4891504" y="2702343"/>
            <a:ext cx="3757863" cy="141777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1862C2D-4C99-F364-451A-9E016F5004F3}"/>
              </a:ext>
            </a:extLst>
          </p:cNvPr>
          <p:cNvSpPr/>
          <p:nvPr/>
        </p:nvSpPr>
        <p:spPr>
          <a:xfrm>
            <a:off x="1265069" y="2781300"/>
            <a:ext cx="643942" cy="1045242"/>
          </a:xfrm>
          <a:prstGeom prst="rect">
            <a:avLst/>
          </a:prstGeom>
          <a:solidFill>
            <a:schemeClr val="accent1">
              <a:lumMod val="40000"/>
              <a:lumOff val="60000"/>
              <a:alpha val="41151"/>
            </a:schemeClr>
          </a:solidFill>
          <a:ln w="34925">
            <a:solidFill>
              <a:srgbClr val="F07F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8E3F61-D980-9C01-E069-1826B13F45D4}"/>
              </a:ext>
            </a:extLst>
          </p:cNvPr>
          <p:cNvSpPr/>
          <p:nvPr/>
        </p:nvSpPr>
        <p:spPr>
          <a:xfrm>
            <a:off x="5260993" y="2781300"/>
            <a:ext cx="1111232" cy="1045242"/>
          </a:xfrm>
          <a:prstGeom prst="rect">
            <a:avLst/>
          </a:prstGeom>
          <a:solidFill>
            <a:schemeClr val="accent1">
              <a:lumMod val="40000"/>
              <a:lumOff val="60000"/>
              <a:alpha val="41151"/>
            </a:schemeClr>
          </a:solidFill>
          <a:ln w="34925">
            <a:solidFill>
              <a:srgbClr val="F07F0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054E31-75BE-2E9F-1A5E-3B6785152038}"/>
              </a:ext>
            </a:extLst>
          </p:cNvPr>
          <p:cNvSpPr txBox="1"/>
          <p:nvPr/>
        </p:nvSpPr>
        <p:spPr>
          <a:xfrm>
            <a:off x="-1" y="4903200"/>
            <a:ext cx="9144000" cy="9974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dirty="0">
                <a:solidFill>
                  <a:schemeClr val="accent5"/>
                </a:solidFill>
                <a:latin typeface="Cambria" panose="02040503050406030204" pitchFamily="18" charset="0"/>
              </a:rPr>
              <a:t>DRAM chip density &amp; die revision </a:t>
            </a:r>
            <a:r>
              <a:rPr lang="en-US" sz="2600" b="1" dirty="0">
                <a:solidFill>
                  <a:schemeClr val="accent5"/>
                </a:solidFill>
                <a:latin typeface="Cambria" panose="02040503050406030204" pitchFamily="18" charset="0"/>
              </a:rPr>
              <a:t>significantly </a:t>
            </a:r>
            <a:r>
              <a:rPr lang="en-US" sz="2600" dirty="0">
                <a:solidFill>
                  <a:schemeClr val="accent5"/>
                </a:solidFill>
                <a:latin typeface="Cambria" panose="02040503050406030204" pitchFamily="18" charset="0"/>
              </a:rPr>
              <a:t>affect the </a:t>
            </a:r>
            <a:br>
              <a:rPr lang="en-US" sz="2600" dirty="0">
                <a:solidFill>
                  <a:schemeClr val="accent5"/>
                </a:solidFill>
                <a:latin typeface="Cambria" panose="02040503050406030204" pitchFamily="18" charset="0"/>
              </a:rPr>
            </a:br>
            <a:r>
              <a:rPr lang="en-US" sz="2600" b="1" dirty="0">
                <a:solidFill>
                  <a:schemeClr val="accent5"/>
                </a:solidFill>
                <a:latin typeface="Cambria" panose="02040503050406030204" pitchFamily="18" charset="0"/>
              </a:rPr>
              <a:t>similarity of responses to different challenges</a:t>
            </a:r>
            <a:endParaRPr lang="en-US" sz="2600" b="1" dirty="0">
              <a:solidFill>
                <a:schemeClr val="accent5"/>
              </a:solidFill>
              <a:latin typeface="Cambria" panose="02040503050406030204" pitchFamily="18" charset="0"/>
              <a:ea typeface="Cambria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7D75686-1BE8-60F3-AAEA-808DD3C68E6F}"/>
              </a:ext>
            </a:extLst>
          </p:cNvPr>
          <p:cNvCxnSpPr>
            <a:cxnSpLocks/>
          </p:cNvCxnSpPr>
          <p:nvPr/>
        </p:nvCxnSpPr>
        <p:spPr>
          <a:xfrm>
            <a:off x="1265069" y="2625753"/>
            <a:ext cx="643942" cy="0"/>
          </a:xfrm>
          <a:prstGeom prst="straightConnector1">
            <a:avLst/>
          </a:prstGeom>
          <a:ln w="57150">
            <a:solidFill>
              <a:srgbClr val="F07F0A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9A0849E-FB0F-62B4-2E44-71585BB38231}"/>
              </a:ext>
            </a:extLst>
          </p:cNvPr>
          <p:cNvCxnSpPr>
            <a:cxnSpLocks/>
          </p:cNvCxnSpPr>
          <p:nvPr/>
        </p:nvCxnSpPr>
        <p:spPr>
          <a:xfrm>
            <a:off x="5260993" y="2625753"/>
            <a:ext cx="1111232" cy="0"/>
          </a:xfrm>
          <a:prstGeom prst="straightConnector1">
            <a:avLst/>
          </a:prstGeom>
          <a:ln w="57150">
            <a:solidFill>
              <a:srgbClr val="F07F0A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272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6D23D-5585-AEB5-78FA-4EED2A545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FC27E-BDED-0492-6872-EA4E69C8E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Major Characterization Results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61CD985-3375-0C49-E898-78879F1C3F96}"/>
              </a:ext>
            </a:extLst>
          </p:cNvPr>
          <p:cNvGrpSpPr/>
          <p:nvPr/>
        </p:nvGrpSpPr>
        <p:grpSpPr>
          <a:xfrm>
            <a:off x="203326" y="949486"/>
            <a:ext cx="8647804" cy="1601940"/>
            <a:chOff x="248098" y="2185542"/>
            <a:chExt cx="8647804" cy="2146136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1B92D1C7-DD86-12BA-E34C-3FBF4EA051FD}"/>
                </a:ext>
              </a:extLst>
            </p:cNvPr>
            <p:cNvSpPr/>
            <p:nvPr/>
          </p:nvSpPr>
          <p:spPr>
            <a:xfrm>
              <a:off x="248098" y="2185542"/>
              <a:ext cx="8647804" cy="2146136"/>
            </a:xfrm>
            <a:prstGeom prst="roundRect">
              <a:avLst>
                <a:gd name="adj" fmla="val 3533"/>
              </a:avLst>
            </a:prstGeom>
            <a:solidFill>
              <a:schemeClr val="accent6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cs typeface="Quire Sans" panose="020B0502040400020003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3476DCD-96DC-DADB-0610-B04FCB7A4DF4}"/>
                </a:ext>
              </a:extLst>
            </p:cNvPr>
            <p:cNvSpPr/>
            <p:nvPr/>
          </p:nvSpPr>
          <p:spPr>
            <a:xfrm>
              <a:off x="318574" y="2764470"/>
              <a:ext cx="8497318" cy="14460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en-US" sz="240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" panose="02040503050406030204" pitchFamily="18" charset="0"/>
                  <a:cs typeface="Quire Sans" panose="020B0502040400020003" pitchFamily="34" charset="0"/>
                </a:rPr>
                <a:t>SiMRA-PUF generates unique and repeatable responses</a:t>
              </a:r>
              <a:r>
                <a:rPr kumimoji="0" lang="en-US" sz="240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cs typeface="Quire Sans" panose="020B0502040400020003" pitchFamily="34" charset="0"/>
                </a:rPr>
                <a:t> </a:t>
              </a:r>
              <a:r>
                <a:rPr kumimoji="0" lang="en-US" sz="240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" panose="02040503050406030204" pitchFamily="18" charset="0"/>
                  <a:cs typeface="Quire Sans" panose="020B0502040400020003" pitchFamily="34" charset="0"/>
                </a:rPr>
                <a:t>across </a:t>
              </a:r>
              <a:r>
                <a:rPr kumimoji="0" lang="en-US" sz="240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cs typeface="Quire Sans" panose="020B0502040400020003" pitchFamily="34" charset="0"/>
                </a:rPr>
                <a:t>all numbers of simultaneously activated row counts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4F83ABD-10B1-8C6D-BC90-409EC5FF7D08}"/>
                </a:ext>
              </a:extLst>
            </p:cNvPr>
            <p:cNvSpPr txBox="1"/>
            <p:nvPr/>
          </p:nvSpPr>
          <p:spPr>
            <a:xfrm>
              <a:off x="371466" y="2185545"/>
              <a:ext cx="8382000" cy="578924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cs typeface="Quire Sans" panose="020B0502040400020003" pitchFamily="34" charset="0"/>
                </a:rPr>
                <a:t>Effect of Simultaneously Activated Row Count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51E0A85-AD22-01C2-F113-1415A261980B}"/>
              </a:ext>
            </a:extLst>
          </p:cNvPr>
          <p:cNvGrpSpPr/>
          <p:nvPr/>
        </p:nvGrpSpPr>
        <p:grpSpPr>
          <a:xfrm>
            <a:off x="203326" y="2825576"/>
            <a:ext cx="8647804" cy="1601940"/>
            <a:chOff x="248098" y="2185542"/>
            <a:chExt cx="8647804" cy="2146136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20BD90EC-534C-75D4-A045-2C780C750D19}"/>
                </a:ext>
              </a:extLst>
            </p:cNvPr>
            <p:cNvSpPr/>
            <p:nvPr/>
          </p:nvSpPr>
          <p:spPr>
            <a:xfrm>
              <a:off x="248098" y="2185542"/>
              <a:ext cx="8647804" cy="2146136"/>
            </a:xfrm>
            <a:prstGeom prst="roundRect">
              <a:avLst>
                <a:gd name="adj" fmla="val 3533"/>
              </a:avLst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cs typeface="Quire Sans" panose="020B0502040400020003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BAC46F1-2140-B1D6-D78B-1580BDE6A652}"/>
                </a:ext>
              </a:extLst>
            </p:cNvPr>
            <p:cNvSpPr/>
            <p:nvPr/>
          </p:nvSpPr>
          <p:spPr>
            <a:xfrm>
              <a:off x="318574" y="2764470"/>
              <a:ext cx="8497318" cy="14460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en-US" sz="2400" dirty="0">
                  <a:solidFill>
                    <a:schemeClr val="accent2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  <a:t>DRAM chip density &amp; die revision significantly affect </a:t>
              </a:r>
              <a:br>
                <a:rPr lang="en-US" sz="2400" dirty="0">
                  <a:solidFill>
                    <a:schemeClr val="accent2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</a:br>
              <a:r>
                <a:rPr lang="en-US" sz="2400" dirty="0">
                  <a:solidFill>
                    <a:schemeClr val="accent2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  <a:t>the uniqueness </a:t>
              </a:r>
              <a:r>
                <a:rPr lang="en-US" sz="2400" dirty="0">
                  <a:solidFill>
                    <a:schemeClr val="tx1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  <a:t>of responses </a:t>
              </a:r>
              <a:endParaRPr kumimoji="0" lang="en-US" sz="2400" i="1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mbria" panose="02040503050406030204" pitchFamily="18" charset="0"/>
                <a:cs typeface="Quire Sans" panose="020B0502040400020003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F21029B-FBD5-7170-C3BD-711AE0270024}"/>
                </a:ext>
              </a:extLst>
            </p:cNvPr>
            <p:cNvSpPr txBox="1"/>
            <p:nvPr/>
          </p:nvSpPr>
          <p:spPr>
            <a:xfrm>
              <a:off x="371466" y="2185545"/>
              <a:ext cx="8382000" cy="578924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cs typeface="Quire Sans" panose="020B0502040400020003" pitchFamily="34" charset="0"/>
                </a:rPr>
                <a:t>Effect of Chip Density &amp; Die Revision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E1E6BD-8B31-D057-4CFE-D23B34657AD7}"/>
              </a:ext>
            </a:extLst>
          </p:cNvPr>
          <p:cNvGrpSpPr/>
          <p:nvPr/>
        </p:nvGrpSpPr>
        <p:grpSpPr>
          <a:xfrm>
            <a:off x="203326" y="4701665"/>
            <a:ext cx="8647804" cy="1601940"/>
            <a:chOff x="248098" y="2185542"/>
            <a:chExt cx="8647804" cy="2146136"/>
          </a:xfrm>
        </p:grpSpPr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CED4B3A1-20E1-F38B-072A-BBAB578B9F03}"/>
                </a:ext>
              </a:extLst>
            </p:cNvPr>
            <p:cNvSpPr/>
            <p:nvPr/>
          </p:nvSpPr>
          <p:spPr>
            <a:xfrm>
              <a:off x="248098" y="2185542"/>
              <a:ext cx="8647804" cy="2146136"/>
            </a:xfrm>
            <a:prstGeom prst="roundRect">
              <a:avLst>
                <a:gd name="adj" fmla="val 3533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cs typeface="Quire Sans" panose="020B0502040400020003" pitchFamily="34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861B9CC-9D51-2504-ECE3-92E6D75F8A84}"/>
                </a:ext>
              </a:extLst>
            </p:cNvPr>
            <p:cNvSpPr/>
            <p:nvPr/>
          </p:nvSpPr>
          <p:spPr>
            <a:xfrm>
              <a:off x="318574" y="2764470"/>
              <a:ext cx="8497318" cy="14460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en-US" sz="2400" dirty="0">
                  <a:solidFill>
                    <a:schemeClr val="accent3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  <a:t>Changes in DRAM chip temperature </a:t>
              </a:r>
              <a:r>
                <a:rPr lang="en-US" sz="2400" dirty="0">
                  <a:solidFill>
                    <a:schemeClr val="tx1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  <a:t>significantly</a:t>
              </a:r>
              <a:r>
                <a:rPr lang="en-US" sz="2400" dirty="0">
                  <a:solidFill>
                    <a:schemeClr val="accent2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  <a:t> </a:t>
              </a:r>
              <a:r>
                <a:rPr lang="en-US" sz="2400" dirty="0">
                  <a:solidFill>
                    <a:schemeClr val="accent3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  <a:t>affects</a:t>
              </a:r>
            </a:p>
            <a:p>
              <a:pPr lvl="0" algn="ctr">
                <a:defRPr/>
              </a:pPr>
              <a:r>
                <a:rPr lang="en-US" sz="2400" dirty="0">
                  <a:solidFill>
                    <a:schemeClr val="accent3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  <a:t>the similarity of </a:t>
              </a:r>
              <a:r>
                <a:rPr lang="en-US" sz="2400" dirty="0">
                  <a:solidFill>
                    <a:schemeClr val="tx1"/>
                  </a:solidFill>
                  <a:latin typeface="Cambria" panose="02040503050406030204" pitchFamily="18" charset="0"/>
                  <a:cs typeface="Quire Sans" panose="020B0502040400020003" pitchFamily="34" charset="0"/>
                </a:rPr>
                <a:t>PUF responses</a:t>
              </a:r>
              <a:endParaRPr kumimoji="0" lang="en-US" sz="240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mbria" panose="02040503050406030204" pitchFamily="18" charset="0"/>
                <a:cs typeface="Quire Sans" panose="020B0502040400020003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8621290-0208-EFE0-DC4D-A20BED4F3E92}"/>
                </a:ext>
              </a:extLst>
            </p:cNvPr>
            <p:cNvSpPr txBox="1"/>
            <p:nvPr/>
          </p:nvSpPr>
          <p:spPr>
            <a:xfrm>
              <a:off x="371466" y="2185545"/>
              <a:ext cx="8382000" cy="5789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cs typeface="Quire Sans" panose="020B0502040400020003" pitchFamily="34" charset="0"/>
                </a:rPr>
                <a:t>Effect of Temperature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70133D0B-6737-CDDF-D75B-B37AAF704D0E}"/>
              </a:ext>
            </a:extLst>
          </p:cNvPr>
          <p:cNvSpPr/>
          <p:nvPr/>
        </p:nvSpPr>
        <p:spPr>
          <a:xfrm>
            <a:off x="-344809" y="770467"/>
            <a:ext cx="9744074" cy="3675898"/>
          </a:xfrm>
          <a:prstGeom prst="rect">
            <a:avLst/>
          </a:prstGeom>
          <a:solidFill>
            <a:schemeClr val="bg1">
              <a:alpha val="80344"/>
            </a:scheme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563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37FCC-CBCB-A1C3-156A-FCD44F155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69049-530C-686B-A89D-BFFA6404D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Effect of Temperature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5032CC-4C01-EBDA-F094-96C8F191D2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23" r="47448" b="67347"/>
          <a:stretch/>
        </p:blipFill>
        <p:spPr>
          <a:xfrm>
            <a:off x="1637318" y="2411256"/>
            <a:ext cx="5540178" cy="18455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04F4D5-2F84-FB8A-804A-56E88AA7A1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0" t="27516" r="96357" b="29318"/>
          <a:stretch/>
        </p:blipFill>
        <p:spPr>
          <a:xfrm>
            <a:off x="1714797" y="1878455"/>
            <a:ext cx="351299" cy="27421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E765-5817-AA08-20C9-92375D3253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356" t="92131" r="32080"/>
          <a:stretch/>
        </p:blipFill>
        <p:spPr>
          <a:xfrm>
            <a:off x="2849912" y="4322378"/>
            <a:ext cx="3271935" cy="46338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9A1434B-9D43-5BEF-1356-839E46AE0FF3}"/>
              </a:ext>
            </a:extLst>
          </p:cNvPr>
          <p:cNvSpPr/>
          <p:nvPr/>
        </p:nvSpPr>
        <p:spPr>
          <a:xfrm>
            <a:off x="2484856" y="2715144"/>
            <a:ext cx="633529" cy="433951"/>
          </a:xfrm>
          <a:prstGeom prst="rect">
            <a:avLst/>
          </a:prstGeom>
          <a:solidFill>
            <a:schemeClr val="accent2">
              <a:alpha val="41151"/>
            </a:schemeClr>
          </a:solidFill>
          <a:ln w="34925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37823FF-D38F-5D24-94E3-E39C4E684A8A}"/>
              </a:ext>
            </a:extLst>
          </p:cNvPr>
          <p:cNvSpPr/>
          <p:nvPr/>
        </p:nvSpPr>
        <p:spPr>
          <a:xfrm>
            <a:off x="3653287" y="2802082"/>
            <a:ext cx="642819" cy="480446"/>
          </a:xfrm>
          <a:prstGeom prst="rect">
            <a:avLst/>
          </a:prstGeom>
          <a:solidFill>
            <a:schemeClr val="accent2">
              <a:alpha val="41151"/>
            </a:schemeClr>
          </a:solidFill>
          <a:ln w="34925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BB32531-F9AA-2CCB-23BC-545043B02EBC}"/>
              </a:ext>
            </a:extLst>
          </p:cNvPr>
          <p:cNvSpPr/>
          <p:nvPr/>
        </p:nvSpPr>
        <p:spPr>
          <a:xfrm>
            <a:off x="4812216" y="2872826"/>
            <a:ext cx="642819" cy="480446"/>
          </a:xfrm>
          <a:prstGeom prst="rect">
            <a:avLst/>
          </a:prstGeom>
          <a:solidFill>
            <a:schemeClr val="accent2">
              <a:alpha val="41151"/>
            </a:schemeClr>
          </a:solidFill>
          <a:ln w="34925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119B9BE-A991-4814-EBCA-89FDAD15D86F}"/>
              </a:ext>
            </a:extLst>
          </p:cNvPr>
          <p:cNvSpPr/>
          <p:nvPr/>
        </p:nvSpPr>
        <p:spPr>
          <a:xfrm>
            <a:off x="6003124" y="2994518"/>
            <a:ext cx="633529" cy="576020"/>
          </a:xfrm>
          <a:prstGeom prst="rect">
            <a:avLst/>
          </a:prstGeom>
          <a:solidFill>
            <a:schemeClr val="accent2">
              <a:alpha val="41151"/>
            </a:schemeClr>
          </a:solidFill>
          <a:ln w="34925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25" name="Arrow: Right 12">
            <a:extLst>
              <a:ext uri="{FF2B5EF4-FFF2-40B4-BE49-F238E27FC236}">
                <a16:creationId xmlns:a16="http://schemas.microsoft.com/office/drawing/2014/main" id="{ECF03D2B-0B72-5CC8-B9A9-9AE8004FE71E}"/>
              </a:ext>
            </a:extLst>
          </p:cNvPr>
          <p:cNvSpPr/>
          <p:nvPr/>
        </p:nvSpPr>
        <p:spPr>
          <a:xfrm rot="16200000">
            <a:off x="906506" y="3298781"/>
            <a:ext cx="1411747" cy="244476"/>
          </a:xfrm>
          <a:prstGeom prst="rightArrow">
            <a:avLst/>
          </a:prstGeom>
          <a:solidFill>
            <a:srgbClr val="004A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solidFill>
                <a:srgbClr val="004A8F"/>
              </a:solidFill>
              <a:latin typeface="Cambria" panose="020405030504060302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8159987-AB91-325A-8A30-38457CF605A0}"/>
              </a:ext>
            </a:extLst>
          </p:cNvPr>
          <p:cNvSpPr txBox="1"/>
          <p:nvPr/>
        </p:nvSpPr>
        <p:spPr>
          <a:xfrm rot="16200000">
            <a:off x="-150239" y="3083584"/>
            <a:ext cx="2307886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004A8F"/>
                </a:solidFill>
                <a:latin typeface="Cambria" panose="02040503050406030204" pitchFamily="18" charset="0"/>
              </a:rPr>
              <a:t>higher similarity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94F386F-46BB-45C1-B856-DD421324CFB6}"/>
              </a:ext>
            </a:extLst>
          </p:cNvPr>
          <p:cNvCxnSpPr/>
          <p:nvPr/>
        </p:nvCxnSpPr>
        <p:spPr>
          <a:xfrm>
            <a:off x="2849912" y="2872826"/>
            <a:ext cx="3450280" cy="409702"/>
          </a:xfrm>
          <a:prstGeom prst="straightConnector1">
            <a:avLst/>
          </a:prstGeom>
          <a:ln w="57150">
            <a:solidFill>
              <a:srgbClr val="60487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2781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16" grpId="0" animBg="1"/>
      <p:bldP spid="18" grpId="0" animBg="1"/>
      <p:bldP spid="25" grpId="0" animBg="1"/>
      <p:bldP spid="3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37FCC-CBCB-A1C3-156A-FCD44F155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69049-530C-686B-A89D-BFFA6404D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Effect of Temperature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04F4D5-2F84-FB8A-804A-56E88AA7A1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0" t="27516" r="96357" b="29318"/>
          <a:stretch/>
        </p:blipFill>
        <p:spPr>
          <a:xfrm>
            <a:off x="994600" y="1714500"/>
            <a:ext cx="244478" cy="19083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E765-5817-AA08-20C9-92375D3253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356" t="92131" r="32080"/>
          <a:stretch/>
        </p:blipFill>
        <p:spPr>
          <a:xfrm>
            <a:off x="3204712" y="4309533"/>
            <a:ext cx="2456277" cy="3478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AE1CC4-D968-5F0D-7FBF-B968188202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68" b="7094"/>
          <a:stretch/>
        </p:blipFill>
        <p:spPr>
          <a:xfrm>
            <a:off x="1239078" y="1052188"/>
            <a:ext cx="6665843" cy="321261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BF5C2BA-65CD-7B89-F540-87C8D734A089}"/>
              </a:ext>
            </a:extLst>
          </p:cNvPr>
          <p:cNvSpPr txBox="1"/>
          <p:nvPr/>
        </p:nvSpPr>
        <p:spPr>
          <a:xfrm>
            <a:off x="-1" y="4903200"/>
            <a:ext cx="9144000" cy="9974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dirty="0">
                <a:solidFill>
                  <a:schemeClr val="accent5"/>
                </a:solidFill>
                <a:latin typeface="Cambria" panose="02040503050406030204" pitchFamily="18" charset="0"/>
                <a:ea typeface="Cambria"/>
              </a:rPr>
              <a:t>Response similarity </a:t>
            </a:r>
            <a:r>
              <a:rPr lang="en-US" sz="2600" b="1" dirty="0">
                <a:solidFill>
                  <a:schemeClr val="accent5"/>
                </a:solidFill>
                <a:latin typeface="Cambria" panose="02040503050406030204" pitchFamily="18" charset="0"/>
                <a:ea typeface="Cambria"/>
              </a:rPr>
              <a:t>strictly decreases </a:t>
            </a:r>
            <a:r>
              <a:rPr lang="en-US" sz="2600" dirty="0">
                <a:solidFill>
                  <a:schemeClr val="accent5"/>
                </a:solidFill>
                <a:latin typeface="Cambria" panose="02040503050406030204" pitchFamily="18" charset="0"/>
                <a:ea typeface="Cambria"/>
              </a:rPr>
              <a:t>as</a:t>
            </a:r>
          </a:p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b="1" dirty="0">
                <a:solidFill>
                  <a:schemeClr val="accent5"/>
                </a:solidFill>
                <a:latin typeface="Cambria" panose="02040503050406030204" pitchFamily="18" charset="0"/>
                <a:ea typeface="Cambria"/>
              </a:rPr>
              <a:t>temperature delta </a:t>
            </a:r>
            <a:r>
              <a:rPr lang="en-US" sz="2600" dirty="0">
                <a:solidFill>
                  <a:schemeClr val="accent5"/>
                </a:solidFill>
                <a:latin typeface="Cambria" panose="02040503050406030204" pitchFamily="18" charset="0"/>
                <a:ea typeface="Cambria"/>
              </a:rPr>
              <a:t>across evaluations increases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9AF7B32F-26EC-585E-015F-1A9AC4DD4D5A}"/>
              </a:ext>
            </a:extLst>
          </p:cNvPr>
          <p:cNvCxnSpPr>
            <a:cxnSpLocks/>
          </p:cNvCxnSpPr>
          <p:nvPr/>
        </p:nvCxnSpPr>
        <p:spPr>
          <a:xfrm>
            <a:off x="1917032" y="1359568"/>
            <a:ext cx="2185736" cy="212558"/>
          </a:xfrm>
          <a:prstGeom prst="straightConnector1">
            <a:avLst/>
          </a:prstGeom>
          <a:ln w="63500">
            <a:solidFill>
              <a:srgbClr val="60487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9CE06FB-1C2E-234D-5FF2-1EB54982820D}"/>
              </a:ext>
            </a:extLst>
          </p:cNvPr>
          <p:cNvCxnSpPr>
            <a:cxnSpLocks/>
          </p:cNvCxnSpPr>
          <p:nvPr/>
        </p:nvCxnSpPr>
        <p:spPr>
          <a:xfrm>
            <a:off x="5279357" y="1395739"/>
            <a:ext cx="2197889" cy="259441"/>
          </a:xfrm>
          <a:prstGeom prst="straightConnector1">
            <a:avLst/>
          </a:prstGeom>
          <a:ln w="63500">
            <a:solidFill>
              <a:srgbClr val="60487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30D2E88-8470-FCBF-1F0C-2DE917747886}"/>
              </a:ext>
            </a:extLst>
          </p:cNvPr>
          <p:cNvCxnSpPr>
            <a:cxnSpLocks/>
          </p:cNvCxnSpPr>
          <p:nvPr/>
        </p:nvCxnSpPr>
        <p:spPr>
          <a:xfrm>
            <a:off x="1904879" y="2399056"/>
            <a:ext cx="2204134" cy="263121"/>
          </a:xfrm>
          <a:prstGeom prst="straightConnector1">
            <a:avLst/>
          </a:prstGeom>
          <a:ln w="63500">
            <a:solidFill>
              <a:srgbClr val="60487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E8F24C6-19EB-0A81-5471-334D822973BF}"/>
              </a:ext>
            </a:extLst>
          </p:cNvPr>
          <p:cNvCxnSpPr>
            <a:cxnSpLocks/>
          </p:cNvCxnSpPr>
          <p:nvPr/>
        </p:nvCxnSpPr>
        <p:spPr>
          <a:xfrm>
            <a:off x="5270158" y="2422154"/>
            <a:ext cx="2204134" cy="263121"/>
          </a:xfrm>
          <a:prstGeom prst="straightConnector1">
            <a:avLst/>
          </a:prstGeom>
          <a:ln w="63500">
            <a:solidFill>
              <a:srgbClr val="60487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56F5421-412C-EDEF-8BBE-E99C4F0954A4}"/>
              </a:ext>
            </a:extLst>
          </p:cNvPr>
          <p:cNvCxnSpPr>
            <a:cxnSpLocks/>
          </p:cNvCxnSpPr>
          <p:nvPr/>
        </p:nvCxnSpPr>
        <p:spPr>
          <a:xfrm>
            <a:off x="2256201" y="3429000"/>
            <a:ext cx="4790058" cy="246529"/>
          </a:xfrm>
          <a:prstGeom prst="straightConnector1">
            <a:avLst/>
          </a:prstGeom>
          <a:ln w="63500">
            <a:solidFill>
              <a:srgbClr val="60487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83468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F3CF1-D0A4-E3A5-7410-307006FD9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Latency Evaluation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B1B9A6-4928-A345-5A8F-C54E5815BD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Measured each step of SiMRA-PUF design</a:t>
            </a:r>
          </a:p>
          <a:p>
            <a:pPr lvl="2"/>
            <a:r>
              <a:rPr lang="en-US" dirty="0"/>
              <a:t>Step 1: </a:t>
            </a:r>
            <a:r>
              <a:rPr lang="en-US" b="1" dirty="0">
                <a:solidFill>
                  <a:srgbClr val="004A8F"/>
                </a:solidFill>
              </a:rPr>
              <a:t>Initialize</a:t>
            </a:r>
          </a:p>
          <a:p>
            <a:pPr lvl="3"/>
            <a:r>
              <a:rPr lang="en-US" sz="2380" dirty="0"/>
              <a:t>Perform </a:t>
            </a:r>
            <a:r>
              <a:rPr lang="en-US" sz="2380" b="1" dirty="0">
                <a:solidFill>
                  <a:srgbClr val="004A8F"/>
                </a:solidFill>
              </a:rPr>
              <a:t>N RowClone* operations</a:t>
            </a:r>
            <a:r>
              <a:rPr lang="en-US" sz="2380" dirty="0">
                <a:solidFill>
                  <a:srgbClr val="FF0000"/>
                </a:solidFill>
              </a:rPr>
              <a:t> </a:t>
            </a:r>
            <a:r>
              <a:rPr lang="en-US" sz="2380" dirty="0"/>
              <a:t>for </a:t>
            </a:r>
            <a:r>
              <a:rPr lang="en-US" sz="2380" b="1" dirty="0">
                <a:solidFill>
                  <a:srgbClr val="004A8F"/>
                </a:solidFill>
              </a:rPr>
              <a:t>N-row activation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818B79B6-27A1-E98A-98C9-1DA1914CB907}"/>
              </a:ext>
            </a:extLst>
          </p:cNvPr>
          <p:cNvSpPr txBox="1">
            <a:spLocks/>
          </p:cNvSpPr>
          <p:nvPr/>
        </p:nvSpPr>
        <p:spPr>
          <a:xfrm>
            <a:off x="3420205" y="6458357"/>
            <a:ext cx="4975650" cy="454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Cambria" panose="02040503050406030204" pitchFamily="18" charset="0"/>
              </a:rPr>
              <a:t>*Seshadri et al., MICRO, 2013</a:t>
            </a:r>
            <a:br>
              <a:rPr lang="en-US" dirty="0">
                <a:latin typeface="Cambria" panose="02040503050406030204" pitchFamily="18" charset="0"/>
              </a:rPr>
            </a:br>
            <a:endParaRPr lang="en-US" dirty="0">
              <a:solidFill>
                <a:srgbClr val="13803C"/>
              </a:solidFill>
              <a:latin typeface="Cambria" panose="02040503050406030204" pitchFamily="18" charset="0"/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85329EE6-365D-3FF2-3A04-0987366BA73A}"/>
              </a:ext>
            </a:extLst>
          </p:cNvPr>
          <p:cNvSpPr/>
          <p:nvPr/>
        </p:nvSpPr>
        <p:spPr>
          <a:xfrm>
            <a:off x="2221644" y="3022404"/>
            <a:ext cx="4865600" cy="331679"/>
          </a:xfrm>
          <a:prstGeom prst="roundRect">
            <a:avLst/>
          </a:prstGeom>
          <a:noFill/>
          <a:ln w="3810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A89E4CF2-6E90-3BA5-792E-5BF317105295}"/>
              </a:ext>
            </a:extLst>
          </p:cNvPr>
          <p:cNvSpPr/>
          <p:nvPr/>
        </p:nvSpPr>
        <p:spPr>
          <a:xfrm>
            <a:off x="2221644" y="4321353"/>
            <a:ext cx="4865600" cy="331679"/>
          </a:xfrm>
          <a:prstGeom prst="roundRect">
            <a:avLst/>
          </a:prstGeom>
          <a:noFill/>
          <a:ln w="3810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AEAD25DF-31CF-9395-B4D0-250BE94BFE15}"/>
              </a:ext>
            </a:extLst>
          </p:cNvPr>
          <p:cNvSpPr/>
          <p:nvPr/>
        </p:nvSpPr>
        <p:spPr>
          <a:xfrm>
            <a:off x="2221644" y="3888370"/>
            <a:ext cx="4865600" cy="331679"/>
          </a:xfrm>
          <a:prstGeom prst="roundRect">
            <a:avLst/>
          </a:prstGeom>
          <a:noFill/>
          <a:ln w="3810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977C1EBF-C335-0EBA-A09E-C957E5D0769E}"/>
              </a:ext>
            </a:extLst>
          </p:cNvPr>
          <p:cNvSpPr/>
          <p:nvPr/>
        </p:nvSpPr>
        <p:spPr>
          <a:xfrm>
            <a:off x="2221644" y="3455387"/>
            <a:ext cx="4865600" cy="331679"/>
          </a:xfrm>
          <a:prstGeom prst="roundRect">
            <a:avLst/>
          </a:prstGeom>
          <a:noFill/>
          <a:ln w="3810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566E9CB-CC8B-F8AB-6E48-B8626A15B4D3}"/>
              </a:ext>
            </a:extLst>
          </p:cNvPr>
          <p:cNvSpPr/>
          <p:nvPr/>
        </p:nvSpPr>
        <p:spPr>
          <a:xfrm>
            <a:off x="2221644" y="4873255"/>
            <a:ext cx="4865600" cy="331596"/>
          </a:xfrm>
          <a:prstGeom prst="rect">
            <a:avLst/>
          </a:prstGeom>
          <a:noFill/>
          <a:ln w="5715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01E337A-EA9B-9F04-403A-EF841540F4EC}"/>
              </a:ext>
            </a:extLst>
          </p:cNvPr>
          <p:cNvSpPr txBox="1"/>
          <p:nvPr/>
        </p:nvSpPr>
        <p:spPr>
          <a:xfrm>
            <a:off x="2914698" y="5003884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49" name="Rounded Rectangle 6">
            <a:extLst>
              <a:ext uri="{FF2B5EF4-FFF2-40B4-BE49-F238E27FC236}">
                <a16:creationId xmlns:a16="http://schemas.microsoft.com/office/drawing/2014/main" id="{A9379CAE-A0AB-BA2B-508D-AFBBF7FF5149}"/>
              </a:ext>
            </a:extLst>
          </p:cNvPr>
          <p:cNvSpPr/>
          <p:nvPr/>
        </p:nvSpPr>
        <p:spPr>
          <a:xfrm>
            <a:off x="2223321" y="3023952"/>
            <a:ext cx="4865600" cy="3316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50" name="Rounded Rectangle 9">
            <a:extLst>
              <a:ext uri="{FF2B5EF4-FFF2-40B4-BE49-F238E27FC236}">
                <a16:creationId xmlns:a16="http://schemas.microsoft.com/office/drawing/2014/main" id="{A1BD5B27-9CD1-F8FC-D588-305207BD5B2F}"/>
              </a:ext>
            </a:extLst>
          </p:cNvPr>
          <p:cNvSpPr/>
          <p:nvPr/>
        </p:nvSpPr>
        <p:spPr>
          <a:xfrm>
            <a:off x="2223321" y="4322901"/>
            <a:ext cx="4865600" cy="3316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51" name="Rounded Rectangle 10">
            <a:extLst>
              <a:ext uri="{FF2B5EF4-FFF2-40B4-BE49-F238E27FC236}">
                <a16:creationId xmlns:a16="http://schemas.microsoft.com/office/drawing/2014/main" id="{EB5310EC-40F2-3255-5EF5-E8C4B0CC6C6F}"/>
              </a:ext>
            </a:extLst>
          </p:cNvPr>
          <p:cNvSpPr/>
          <p:nvPr/>
        </p:nvSpPr>
        <p:spPr>
          <a:xfrm>
            <a:off x="2223321" y="3889918"/>
            <a:ext cx="4865600" cy="3316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52" name="Rounded Rectangle 11">
            <a:extLst>
              <a:ext uri="{FF2B5EF4-FFF2-40B4-BE49-F238E27FC236}">
                <a16:creationId xmlns:a16="http://schemas.microsoft.com/office/drawing/2014/main" id="{A94400CF-0C9B-321B-8C29-109DB2CE1F63}"/>
              </a:ext>
            </a:extLst>
          </p:cNvPr>
          <p:cNvSpPr/>
          <p:nvPr/>
        </p:nvSpPr>
        <p:spPr>
          <a:xfrm>
            <a:off x="2223321" y="3456935"/>
            <a:ext cx="4865600" cy="3316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C84E395D-E51C-DAE1-EC66-E77FE83ECB83}"/>
              </a:ext>
            </a:extLst>
          </p:cNvPr>
          <p:cNvCxnSpPr>
            <a:endCxn id="49" idx="3"/>
          </p:cNvCxnSpPr>
          <p:nvPr/>
        </p:nvCxnSpPr>
        <p:spPr>
          <a:xfrm flipH="1">
            <a:off x="7088921" y="3189791"/>
            <a:ext cx="711194" cy="1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AC08518D-2E3A-97A9-5AE5-BE564A32EE62}"/>
              </a:ext>
            </a:extLst>
          </p:cNvPr>
          <p:cNvCxnSpPr/>
          <p:nvPr/>
        </p:nvCxnSpPr>
        <p:spPr>
          <a:xfrm flipH="1">
            <a:off x="7094881" y="3627739"/>
            <a:ext cx="711194" cy="1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2F313998-81E5-3590-49C9-E712BA95DCBE}"/>
              </a:ext>
            </a:extLst>
          </p:cNvPr>
          <p:cNvCxnSpPr/>
          <p:nvPr/>
        </p:nvCxnSpPr>
        <p:spPr>
          <a:xfrm flipH="1">
            <a:off x="7101166" y="4063442"/>
            <a:ext cx="711194" cy="1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72452AD0-B81E-2B3F-03AB-734427F27602}"/>
              </a:ext>
            </a:extLst>
          </p:cNvPr>
          <p:cNvCxnSpPr/>
          <p:nvPr/>
        </p:nvCxnSpPr>
        <p:spPr>
          <a:xfrm flipH="1">
            <a:off x="7101166" y="4481014"/>
            <a:ext cx="711194" cy="1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EE61DA97-E890-47BB-C313-87CE3FE27EBD}"/>
              </a:ext>
            </a:extLst>
          </p:cNvPr>
          <p:cNvSpPr txBox="1"/>
          <p:nvPr/>
        </p:nvSpPr>
        <p:spPr>
          <a:xfrm>
            <a:off x="7236296" y="4873255"/>
            <a:ext cx="1584176" cy="707886"/>
          </a:xfrm>
          <a:prstGeom prst="rect">
            <a:avLst/>
          </a:prstGeom>
          <a:noFill/>
          <a:ln w="38100">
            <a:solidFill>
              <a:srgbClr val="3E4F8F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3"/>
                </a:solidFill>
                <a:latin typeface="Cambria" panose="02040503050406030204" pitchFamily="18" charset="0"/>
              </a:rPr>
              <a:t>Sense </a:t>
            </a:r>
            <a:br>
              <a:rPr lang="en-US" sz="2000" b="1" dirty="0">
                <a:solidFill>
                  <a:schemeClr val="accent3"/>
                </a:solidFill>
                <a:latin typeface="Cambria" panose="02040503050406030204" pitchFamily="18" charset="0"/>
              </a:rPr>
            </a:br>
            <a:r>
              <a:rPr lang="en-US" sz="2000" b="1" dirty="0">
                <a:solidFill>
                  <a:schemeClr val="accent3"/>
                </a:solidFill>
                <a:latin typeface="Cambria" panose="02040503050406030204" pitchFamily="18" charset="0"/>
              </a:rPr>
              <a:t>Amplifiers</a:t>
            </a:r>
            <a:endParaRPr lang="en-US" sz="1600" b="1" dirty="0">
              <a:solidFill>
                <a:schemeClr val="accent3"/>
              </a:solidFill>
              <a:latin typeface="Cambria" panose="02040503050406030204" pitchFamily="18" charset="0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EE75CC81-26FF-112C-FAA7-96975FD2E336}"/>
              </a:ext>
            </a:extLst>
          </p:cNvPr>
          <p:cNvSpPr/>
          <p:nvPr/>
        </p:nvSpPr>
        <p:spPr>
          <a:xfrm>
            <a:off x="642277" y="3062099"/>
            <a:ext cx="1127967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mbria" panose="02040503050406030204" pitchFamily="18" charset="0"/>
              </a:rPr>
              <a:t>Logic-1</a:t>
            </a:r>
            <a:endParaRPr lang="en-TR" b="1" dirty="0">
              <a:latin typeface="Cambria" panose="02040503050406030204" pitchFamily="18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712FD138-4D63-D4B5-C575-56CE9FE7D7EB}"/>
              </a:ext>
            </a:extLst>
          </p:cNvPr>
          <p:cNvSpPr/>
          <p:nvPr/>
        </p:nvSpPr>
        <p:spPr>
          <a:xfrm>
            <a:off x="642278" y="3502274"/>
            <a:ext cx="1127966" cy="33159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mbria" panose="02040503050406030204" pitchFamily="18" charset="0"/>
              </a:rPr>
              <a:t>Logic-0</a:t>
            </a:r>
            <a:endParaRPr lang="en-TR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20C8CF6D-063F-4B7F-C6E7-AE10EB109DCB}"/>
              </a:ext>
            </a:extLst>
          </p:cNvPr>
          <p:cNvSpPr/>
          <p:nvPr/>
        </p:nvSpPr>
        <p:spPr>
          <a:xfrm>
            <a:off x="-98084" y="6314965"/>
            <a:ext cx="9505056" cy="345638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7F1F6A20-1DF4-74D0-71E5-E28164D613D6}"/>
              </a:ext>
            </a:extLst>
          </p:cNvPr>
          <p:cNvSpPr txBox="1"/>
          <p:nvPr/>
        </p:nvSpPr>
        <p:spPr>
          <a:xfrm>
            <a:off x="3389151" y="2221516"/>
            <a:ext cx="23656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chemeClr val="accent2"/>
                </a:solidFill>
                <a:latin typeface="Cambria" panose="02040503050406030204" pitchFamily="18" charset="0"/>
              </a:rPr>
              <a:t>Simultaneously Activated Rows</a:t>
            </a:r>
            <a:endParaRPr lang="en-US" b="1" i="1" dirty="0">
              <a:solidFill>
                <a:schemeClr val="accent2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025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23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04040"/>
                                      </p:to>
                                    </p:animClr>
                                    <p:set>
                                      <p:cBhvr>
                                        <p:cTn id="36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40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04040"/>
                                      </p:to>
                                    </p:animClr>
                                    <p:set>
                                      <p:cBhvr>
                                        <p:cTn id="53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1" grpId="0" animBg="1"/>
      <p:bldP spid="92" grpId="0" animBg="1"/>
      <p:bldP spid="96" grpId="0"/>
      <p:bldP spid="96" grpId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F3CF1-D0A4-E3A5-7410-307006FD9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Latency Evaluation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B1B9A6-4928-A345-5A8F-C54E5815BD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Measured each step of SiMRA-PUF design</a:t>
            </a:r>
          </a:p>
          <a:p>
            <a:pPr lvl="2"/>
            <a:r>
              <a:rPr lang="en-US" dirty="0"/>
              <a:t>Step 2: </a:t>
            </a:r>
            <a:r>
              <a:rPr lang="en-US" b="1" dirty="0">
                <a:solidFill>
                  <a:srgbClr val="16803C"/>
                </a:solidFill>
              </a:rPr>
              <a:t>SiMRA</a:t>
            </a:r>
          </a:p>
          <a:p>
            <a:pPr lvl="3"/>
            <a:r>
              <a:rPr lang="en-US" dirty="0"/>
              <a:t>Execute </a:t>
            </a:r>
            <a:r>
              <a:rPr lang="en-US" b="1" dirty="0">
                <a:solidFill>
                  <a:srgbClr val="16803C"/>
                </a:solidFill>
              </a:rPr>
              <a:t>DRAM commands</a:t>
            </a:r>
            <a:r>
              <a:rPr lang="en-US" dirty="0"/>
              <a:t> that </a:t>
            </a:r>
            <a:br>
              <a:rPr lang="en-US" dirty="0"/>
            </a:br>
            <a:r>
              <a:rPr lang="en-US" b="1" dirty="0">
                <a:solidFill>
                  <a:srgbClr val="16803C"/>
                </a:solidFill>
              </a:rPr>
              <a:t>activate N rows simultaneously</a:t>
            </a:r>
            <a:r>
              <a:rPr lang="en-US" dirty="0"/>
              <a:t> (ACT – PRE – ACT)</a:t>
            </a:r>
            <a:endParaRPr lang="en-US" sz="2380" b="1" dirty="0">
              <a:solidFill>
                <a:srgbClr val="004A8F"/>
              </a:solidFill>
            </a:endParaRP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818B79B6-27A1-E98A-98C9-1DA1914CB907}"/>
              </a:ext>
            </a:extLst>
          </p:cNvPr>
          <p:cNvSpPr txBox="1">
            <a:spLocks/>
          </p:cNvSpPr>
          <p:nvPr/>
        </p:nvSpPr>
        <p:spPr>
          <a:xfrm>
            <a:off x="3420205" y="6458357"/>
            <a:ext cx="4975650" cy="454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Cambria" panose="02040503050406030204" pitchFamily="18" charset="0"/>
              </a:rPr>
              <a:t>*Seshadri et al., MICRO, 2013</a:t>
            </a:r>
            <a:br>
              <a:rPr lang="en-US" dirty="0">
                <a:latin typeface="Cambria" panose="02040503050406030204" pitchFamily="18" charset="0"/>
              </a:rPr>
            </a:br>
            <a:endParaRPr lang="en-US" dirty="0">
              <a:solidFill>
                <a:srgbClr val="13803C"/>
              </a:solidFill>
              <a:latin typeface="Cambria" panose="0204050305040603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932589-173B-35DC-57AB-361219F096CF}"/>
              </a:ext>
            </a:extLst>
          </p:cNvPr>
          <p:cNvSpPr/>
          <p:nvPr/>
        </p:nvSpPr>
        <p:spPr>
          <a:xfrm>
            <a:off x="2227729" y="4338123"/>
            <a:ext cx="808140" cy="30869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D448C5-EEA8-3357-A31C-FCA386318DD7}"/>
              </a:ext>
            </a:extLst>
          </p:cNvPr>
          <p:cNvSpPr/>
          <p:nvPr/>
        </p:nvSpPr>
        <p:spPr>
          <a:xfrm>
            <a:off x="2626301" y="4333512"/>
            <a:ext cx="814226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CF4DD5-9937-77B7-0951-CC9838B5F73F}"/>
              </a:ext>
            </a:extLst>
          </p:cNvPr>
          <p:cNvSpPr/>
          <p:nvPr/>
        </p:nvSpPr>
        <p:spPr>
          <a:xfrm>
            <a:off x="3440526" y="4315218"/>
            <a:ext cx="1213917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8840A49-58FB-9B94-07FB-0E5CC77B2185}"/>
              </a:ext>
            </a:extLst>
          </p:cNvPr>
          <p:cNvSpPr/>
          <p:nvPr/>
        </p:nvSpPr>
        <p:spPr>
          <a:xfrm>
            <a:off x="4654442" y="4310606"/>
            <a:ext cx="1785691" cy="3408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91310B-9672-928C-3289-E0945184709A}"/>
              </a:ext>
            </a:extLst>
          </p:cNvPr>
          <p:cNvSpPr/>
          <p:nvPr/>
        </p:nvSpPr>
        <p:spPr>
          <a:xfrm>
            <a:off x="6440132" y="4333512"/>
            <a:ext cx="635772" cy="3133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74E24E-A957-B813-7007-3C9F55B849FC}"/>
              </a:ext>
            </a:extLst>
          </p:cNvPr>
          <p:cNvSpPr/>
          <p:nvPr/>
        </p:nvSpPr>
        <p:spPr>
          <a:xfrm>
            <a:off x="2214593" y="3909716"/>
            <a:ext cx="404658" cy="29478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3CD8C8-E54C-2115-93C7-285D038629A5}"/>
              </a:ext>
            </a:extLst>
          </p:cNvPr>
          <p:cNvSpPr/>
          <p:nvPr/>
        </p:nvSpPr>
        <p:spPr>
          <a:xfrm>
            <a:off x="2626301" y="3905105"/>
            <a:ext cx="814226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782359A-97A2-5505-E4CE-29C59B5A90F7}"/>
              </a:ext>
            </a:extLst>
          </p:cNvPr>
          <p:cNvSpPr/>
          <p:nvPr/>
        </p:nvSpPr>
        <p:spPr>
          <a:xfrm>
            <a:off x="3440526" y="3886811"/>
            <a:ext cx="1213917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8FA5BD-A1C3-3108-CB95-DB729C744731}"/>
              </a:ext>
            </a:extLst>
          </p:cNvPr>
          <p:cNvSpPr/>
          <p:nvPr/>
        </p:nvSpPr>
        <p:spPr>
          <a:xfrm>
            <a:off x="4654442" y="3882199"/>
            <a:ext cx="1785691" cy="3408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104AA4-6DB6-A4DD-8DD5-BAD4CFA73FE5}"/>
              </a:ext>
            </a:extLst>
          </p:cNvPr>
          <p:cNvSpPr/>
          <p:nvPr/>
        </p:nvSpPr>
        <p:spPr>
          <a:xfrm>
            <a:off x="6440130" y="3886811"/>
            <a:ext cx="635773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26B80E6-4ABB-B68D-4FF1-5336D370A27D}"/>
              </a:ext>
            </a:extLst>
          </p:cNvPr>
          <p:cNvSpPr/>
          <p:nvPr/>
        </p:nvSpPr>
        <p:spPr>
          <a:xfrm>
            <a:off x="2221643" y="3477419"/>
            <a:ext cx="404658" cy="29801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B68A818-610B-B5C8-F94E-DAAD70732754}"/>
              </a:ext>
            </a:extLst>
          </p:cNvPr>
          <p:cNvSpPr/>
          <p:nvPr/>
        </p:nvSpPr>
        <p:spPr>
          <a:xfrm>
            <a:off x="2626301" y="3472808"/>
            <a:ext cx="818046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455FD94-A3F1-7631-E6FA-2884B33B8CB1}"/>
              </a:ext>
            </a:extLst>
          </p:cNvPr>
          <p:cNvSpPr/>
          <p:nvPr/>
        </p:nvSpPr>
        <p:spPr>
          <a:xfrm>
            <a:off x="3444346" y="3454514"/>
            <a:ext cx="1213917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47F3F3-4D09-0736-750F-30339220926B}"/>
              </a:ext>
            </a:extLst>
          </p:cNvPr>
          <p:cNvSpPr/>
          <p:nvPr/>
        </p:nvSpPr>
        <p:spPr>
          <a:xfrm>
            <a:off x="4658262" y="3449902"/>
            <a:ext cx="1785691" cy="3408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AE4FDF3-103A-9CE9-8670-BA5316127E8A}"/>
              </a:ext>
            </a:extLst>
          </p:cNvPr>
          <p:cNvSpPr/>
          <p:nvPr/>
        </p:nvSpPr>
        <p:spPr>
          <a:xfrm>
            <a:off x="6443952" y="3459998"/>
            <a:ext cx="631952" cy="32089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13DFB8F-C1EA-AFDF-9C45-47BCD1858C0C}"/>
              </a:ext>
            </a:extLst>
          </p:cNvPr>
          <p:cNvSpPr/>
          <p:nvPr/>
        </p:nvSpPr>
        <p:spPr>
          <a:xfrm>
            <a:off x="2227730" y="3032838"/>
            <a:ext cx="404658" cy="30869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D8F0F3E-835E-FCB5-BA5E-5AE458056D3D}"/>
              </a:ext>
            </a:extLst>
          </p:cNvPr>
          <p:cNvSpPr/>
          <p:nvPr/>
        </p:nvSpPr>
        <p:spPr>
          <a:xfrm>
            <a:off x="2632388" y="3028227"/>
            <a:ext cx="820134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5D963E1-7592-4C59-155C-38F8B825AE4B}"/>
              </a:ext>
            </a:extLst>
          </p:cNvPr>
          <p:cNvSpPr/>
          <p:nvPr/>
        </p:nvSpPr>
        <p:spPr>
          <a:xfrm>
            <a:off x="3452521" y="3009933"/>
            <a:ext cx="1213917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224C612-D283-DF0B-83CE-DD3DF58D8D7E}"/>
              </a:ext>
            </a:extLst>
          </p:cNvPr>
          <p:cNvSpPr/>
          <p:nvPr/>
        </p:nvSpPr>
        <p:spPr>
          <a:xfrm>
            <a:off x="4666437" y="3005321"/>
            <a:ext cx="1785691" cy="3408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14417C4-EBAC-3623-768B-9B0693F1B649}"/>
              </a:ext>
            </a:extLst>
          </p:cNvPr>
          <p:cNvSpPr/>
          <p:nvPr/>
        </p:nvSpPr>
        <p:spPr>
          <a:xfrm>
            <a:off x="6452126" y="3028227"/>
            <a:ext cx="623778" cy="3133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AFC5F19-EC5D-1FCB-C128-B8832893C534}"/>
              </a:ext>
            </a:extLst>
          </p:cNvPr>
          <p:cNvSpPr/>
          <p:nvPr/>
        </p:nvSpPr>
        <p:spPr>
          <a:xfrm>
            <a:off x="2243869" y="4896159"/>
            <a:ext cx="792000" cy="30869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323351F-298C-CF95-FB88-96544C3DD25E}"/>
              </a:ext>
            </a:extLst>
          </p:cNvPr>
          <p:cNvSpPr/>
          <p:nvPr/>
        </p:nvSpPr>
        <p:spPr>
          <a:xfrm>
            <a:off x="2648527" y="4891548"/>
            <a:ext cx="792000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B260CCD-4E7B-8859-A1B2-F6941862D07A}"/>
              </a:ext>
            </a:extLst>
          </p:cNvPr>
          <p:cNvSpPr/>
          <p:nvPr/>
        </p:nvSpPr>
        <p:spPr>
          <a:xfrm>
            <a:off x="3440526" y="4873254"/>
            <a:ext cx="1213917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EF1B63B-D0D5-3740-5F0A-B4B6C569EA51}"/>
              </a:ext>
            </a:extLst>
          </p:cNvPr>
          <p:cNvSpPr/>
          <p:nvPr/>
        </p:nvSpPr>
        <p:spPr>
          <a:xfrm>
            <a:off x="4654442" y="4868642"/>
            <a:ext cx="1785691" cy="3408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12A5F5D-0472-FABD-E0D4-5D9B9A9643B6}"/>
              </a:ext>
            </a:extLst>
          </p:cNvPr>
          <p:cNvSpPr/>
          <p:nvPr/>
        </p:nvSpPr>
        <p:spPr>
          <a:xfrm>
            <a:off x="6440131" y="4873254"/>
            <a:ext cx="647110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85329EE6-365D-3FF2-3A04-0987366BA73A}"/>
              </a:ext>
            </a:extLst>
          </p:cNvPr>
          <p:cNvSpPr/>
          <p:nvPr/>
        </p:nvSpPr>
        <p:spPr>
          <a:xfrm>
            <a:off x="2221644" y="3022404"/>
            <a:ext cx="4865600" cy="331679"/>
          </a:xfrm>
          <a:prstGeom prst="roundRect">
            <a:avLst/>
          </a:prstGeom>
          <a:noFill/>
          <a:ln w="3810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A89E4CF2-6E90-3BA5-792E-5BF317105295}"/>
              </a:ext>
            </a:extLst>
          </p:cNvPr>
          <p:cNvSpPr/>
          <p:nvPr/>
        </p:nvSpPr>
        <p:spPr>
          <a:xfrm>
            <a:off x="2221644" y="4321353"/>
            <a:ext cx="4865600" cy="331679"/>
          </a:xfrm>
          <a:prstGeom prst="roundRect">
            <a:avLst/>
          </a:prstGeom>
          <a:noFill/>
          <a:ln w="3810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AEAD25DF-31CF-9395-B4D0-250BE94BFE15}"/>
              </a:ext>
            </a:extLst>
          </p:cNvPr>
          <p:cNvSpPr/>
          <p:nvPr/>
        </p:nvSpPr>
        <p:spPr>
          <a:xfrm>
            <a:off x="2221644" y="3888370"/>
            <a:ext cx="4865600" cy="331679"/>
          </a:xfrm>
          <a:prstGeom prst="roundRect">
            <a:avLst/>
          </a:prstGeom>
          <a:noFill/>
          <a:ln w="3810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977C1EBF-C335-0EBA-A09E-C957E5D0769E}"/>
              </a:ext>
            </a:extLst>
          </p:cNvPr>
          <p:cNvSpPr/>
          <p:nvPr/>
        </p:nvSpPr>
        <p:spPr>
          <a:xfrm>
            <a:off x="2221644" y="3455387"/>
            <a:ext cx="4865600" cy="331679"/>
          </a:xfrm>
          <a:prstGeom prst="roundRect">
            <a:avLst/>
          </a:prstGeom>
          <a:noFill/>
          <a:ln w="3810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A5C91B4-4F51-27C8-B886-F2AEEEFC329F}"/>
              </a:ext>
            </a:extLst>
          </p:cNvPr>
          <p:cNvSpPr/>
          <p:nvPr/>
        </p:nvSpPr>
        <p:spPr>
          <a:xfrm>
            <a:off x="3598596" y="4338123"/>
            <a:ext cx="319659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C958289-2661-C911-4AC0-C9A31FF91463}"/>
              </a:ext>
            </a:extLst>
          </p:cNvPr>
          <p:cNvSpPr/>
          <p:nvPr/>
        </p:nvSpPr>
        <p:spPr>
          <a:xfrm>
            <a:off x="3598596" y="3909716"/>
            <a:ext cx="319659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984B26E-F9F4-A549-A83B-D56CA77CD569}"/>
              </a:ext>
            </a:extLst>
          </p:cNvPr>
          <p:cNvSpPr/>
          <p:nvPr/>
        </p:nvSpPr>
        <p:spPr>
          <a:xfrm>
            <a:off x="3598596" y="3477419"/>
            <a:ext cx="321158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0E1DC61-5CD1-F09B-4D08-6667B4E7FF68}"/>
              </a:ext>
            </a:extLst>
          </p:cNvPr>
          <p:cNvSpPr/>
          <p:nvPr/>
        </p:nvSpPr>
        <p:spPr>
          <a:xfrm>
            <a:off x="3604683" y="3032838"/>
            <a:ext cx="321978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75D20E8-FB41-3DDD-F1A2-78D737F9DF0C}"/>
              </a:ext>
            </a:extLst>
          </p:cNvPr>
          <p:cNvSpPr/>
          <p:nvPr/>
        </p:nvSpPr>
        <p:spPr>
          <a:xfrm>
            <a:off x="3620822" y="4896159"/>
            <a:ext cx="310933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FDE9CA1-DA35-7083-0F0D-693F699AF6C9}"/>
              </a:ext>
            </a:extLst>
          </p:cNvPr>
          <p:cNvSpPr/>
          <p:nvPr/>
        </p:nvSpPr>
        <p:spPr>
          <a:xfrm>
            <a:off x="4075381" y="4328899"/>
            <a:ext cx="319659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50CB1B4-69D3-DA4B-37B8-1FFBC48A18BB}"/>
              </a:ext>
            </a:extLst>
          </p:cNvPr>
          <p:cNvSpPr/>
          <p:nvPr/>
        </p:nvSpPr>
        <p:spPr>
          <a:xfrm>
            <a:off x="4075381" y="3900492"/>
            <a:ext cx="319659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1D6CFAC-EB55-463E-C146-FB8996C7CDAE}"/>
              </a:ext>
            </a:extLst>
          </p:cNvPr>
          <p:cNvSpPr/>
          <p:nvPr/>
        </p:nvSpPr>
        <p:spPr>
          <a:xfrm>
            <a:off x="4075381" y="3468195"/>
            <a:ext cx="321158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D434F8F-7233-02F4-9CE2-F774C1AFA871}"/>
              </a:ext>
            </a:extLst>
          </p:cNvPr>
          <p:cNvSpPr/>
          <p:nvPr/>
        </p:nvSpPr>
        <p:spPr>
          <a:xfrm>
            <a:off x="4081468" y="3023614"/>
            <a:ext cx="321978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B9EADE5F-64C0-3308-0040-7362062D738D}"/>
              </a:ext>
            </a:extLst>
          </p:cNvPr>
          <p:cNvSpPr/>
          <p:nvPr/>
        </p:nvSpPr>
        <p:spPr>
          <a:xfrm>
            <a:off x="4097607" y="4886935"/>
            <a:ext cx="310933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566E9CB-CC8B-F8AB-6E48-B8626A15B4D3}"/>
              </a:ext>
            </a:extLst>
          </p:cNvPr>
          <p:cNvSpPr/>
          <p:nvPr/>
        </p:nvSpPr>
        <p:spPr>
          <a:xfrm>
            <a:off x="2221644" y="4873255"/>
            <a:ext cx="4865600" cy="331596"/>
          </a:xfrm>
          <a:prstGeom prst="rect">
            <a:avLst/>
          </a:prstGeom>
          <a:noFill/>
          <a:ln w="5715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01E337A-EA9B-9F04-403A-EF841540F4EC}"/>
              </a:ext>
            </a:extLst>
          </p:cNvPr>
          <p:cNvSpPr txBox="1"/>
          <p:nvPr/>
        </p:nvSpPr>
        <p:spPr>
          <a:xfrm>
            <a:off x="2914698" y="5003884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49" name="Rounded Rectangle 6">
            <a:extLst>
              <a:ext uri="{FF2B5EF4-FFF2-40B4-BE49-F238E27FC236}">
                <a16:creationId xmlns:a16="http://schemas.microsoft.com/office/drawing/2014/main" id="{A9379CAE-A0AB-BA2B-508D-AFBBF7FF5149}"/>
              </a:ext>
            </a:extLst>
          </p:cNvPr>
          <p:cNvSpPr/>
          <p:nvPr/>
        </p:nvSpPr>
        <p:spPr>
          <a:xfrm>
            <a:off x="2223321" y="3023952"/>
            <a:ext cx="4865600" cy="3316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50" name="Rounded Rectangle 9">
            <a:extLst>
              <a:ext uri="{FF2B5EF4-FFF2-40B4-BE49-F238E27FC236}">
                <a16:creationId xmlns:a16="http://schemas.microsoft.com/office/drawing/2014/main" id="{A1BD5B27-9CD1-F8FC-D588-305207BD5B2F}"/>
              </a:ext>
            </a:extLst>
          </p:cNvPr>
          <p:cNvSpPr/>
          <p:nvPr/>
        </p:nvSpPr>
        <p:spPr>
          <a:xfrm>
            <a:off x="2223321" y="4322901"/>
            <a:ext cx="4865600" cy="3316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51" name="Rounded Rectangle 10">
            <a:extLst>
              <a:ext uri="{FF2B5EF4-FFF2-40B4-BE49-F238E27FC236}">
                <a16:creationId xmlns:a16="http://schemas.microsoft.com/office/drawing/2014/main" id="{EB5310EC-40F2-3255-5EF5-E8C4B0CC6C6F}"/>
              </a:ext>
            </a:extLst>
          </p:cNvPr>
          <p:cNvSpPr/>
          <p:nvPr/>
        </p:nvSpPr>
        <p:spPr>
          <a:xfrm>
            <a:off x="2223321" y="3889918"/>
            <a:ext cx="4865600" cy="3316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52" name="Rounded Rectangle 11">
            <a:extLst>
              <a:ext uri="{FF2B5EF4-FFF2-40B4-BE49-F238E27FC236}">
                <a16:creationId xmlns:a16="http://schemas.microsoft.com/office/drawing/2014/main" id="{A94400CF-0C9B-321B-8C29-109DB2CE1F63}"/>
              </a:ext>
            </a:extLst>
          </p:cNvPr>
          <p:cNvSpPr/>
          <p:nvPr/>
        </p:nvSpPr>
        <p:spPr>
          <a:xfrm>
            <a:off x="2223321" y="3456935"/>
            <a:ext cx="4865600" cy="3316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6C9E530-0F22-1C18-41C5-E57A8643C19E}"/>
              </a:ext>
            </a:extLst>
          </p:cNvPr>
          <p:cNvSpPr/>
          <p:nvPr/>
        </p:nvSpPr>
        <p:spPr>
          <a:xfrm>
            <a:off x="642277" y="3062099"/>
            <a:ext cx="1127967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mbria" panose="02040503050406030204" pitchFamily="18" charset="0"/>
              </a:rPr>
              <a:t>Logic-1</a:t>
            </a:r>
            <a:endParaRPr lang="en-TR" b="1" dirty="0">
              <a:latin typeface="Cambria" panose="02040503050406030204" pitchFamily="18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1BA4E9B-BF69-5BD6-5CAE-383C57B4769B}"/>
              </a:ext>
            </a:extLst>
          </p:cNvPr>
          <p:cNvSpPr/>
          <p:nvPr/>
        </p:nvSpPr>
        <p:spPr>
          <a:xfrm>
            <a:off x="642278" y="3502274"/>
            <a:ext cx="1127966" cy="33159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mbria" panose="02040503050406030204" pitchFamily="18" charset="0"/>
              </a:rPr>
              <a:t>Logic-0</a:t>
            </a:r>
            <a:endParaRPr lang="en-TR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BE073A7-1B53-5898-F89B-FEE8C19AC0EC}"/>
              </a:ext>
            </a:extLst>
          </p:cNvPr>
          <p:cNvSpPr txBox="1"/>
          <p:nvPr/>
        </p:nvSpPr>
        <p:spPr>
          <a:xfrm>
            <a:off x="7236296" y="4873255"/>
            <a:ext cx="1584176" cy="707886"/>
          </a:xfrm>
          <a:prstGeom prst="rect">
            <a:avLst/>
          </a:prstGeom>
          <a:noFill/>
          <a:ln w="38100">
            <a:solidFill>
              <a:srgbClr val="3E4F8F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3"/>
                </a:solidFill>
                <a:latin typeface="Cambria" panose="02040503050406030204" pitchFamily="18" charset="0"/>
              </a:rPr>
              <a:t>Sense </a:t>
            </a:r>
            <a:br>
              <a:rPr lang="en-US" sz="2000" b="1" dirty="0">
                <a:solidFill>
                  <a:schemeClr val="accent3"/>
                </a:solidFill>
                <a:latin typeface="Cambria" panose="02040503050406030204" pitchFamily="18" charset="0"/>
              </a:rPr>
            </a:br>
            <a:r>
              <a:rPr lang="en-US" sz="2000" b="1" dirty="0">
                <a:solidFill>
                  <a:schemeClr val="accent3"/>
                </a:solidFill>
                <a:latin typeface="Cambria" panose="02040503050406030204" pitchFamily="18" charset="0"/>
              </a:rPr>
              <a:t>Amplifiers</a:t>
            </a:r>
            <a:endParaRPr lang="en-US" sz="1600" b="1" dirty="0">
              <a:solidFill>
                <a:schemeClr val="accent3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473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7" dur="1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1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04040"/>
                                      </p:to>
                                    </p:animClr>
                                    <p:set>
                                      <p:cBhvr>
                                        <p:cTn id="11" dur="1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1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1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15" dur="1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1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1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04040"/>
                                      </p:to>
                                    </p:animClr>
                                    <p:set>
                                      <p:cBhvr>
                                        <p:cTn id="19" dur="1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1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1" animBg="1"/>
      <p:bldP spid="31" grpId="1" animBg="1"/>
      <p:bldP spid="32" grpId="1" animBg="1"/>
      <p:bldP spid="33" grpId="1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9" grpId="0" animBg="1"/>
      <p:bldP spid="50" grpId="0" animBg="1"/>
      <p:bldP spid="51" grpId="0" animBg="1"/>
      <p:bldP spid="5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F3CF1-D0A4-E3A5-7410-307006FD9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Latency Evaluation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B1B9A6-4928-A345-5A8F-C54E5815BD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Measured each step of SiMRA-PUF design</a:t>
            </a:r>
          </a:p>
          <a:p>
            <a:pPr lvl="2"/>
            <a:r>
              <a:rPr lang="en-US" dirty="0"/>
              <a:t>Step 3: </a:t>
            </a:r>
            <a:r>
              <a:rPr lang="en-US" b="1" dirty="0">
                <a:solidFill>
                  <a:srgbClr val="7A62E7"/>
                </a:solidFill>
              </a:rPr>
              <a:t>Read</a:t>
            </a:r>
          </a:p>
          <a:p>
            <a:pPr lvl="3"/>
            <a:r>
              <a:rPr lang="en-US" dirty="0"/>
              <a:t>Read the response from sense amplifiers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818B79B6-27A1-E98A-98C9-1DA1914CB907}"/>
              </a:ext>
            </a:extLst>
          </p:cNvPr>
          <p:cNvSpPr txBox="1">
            <a:spLocks/>
          </p:cNvSpPr>
          <p:nvPr/>
        </p:nvSpPr>
        <p:spPr>
          <a:xfrm>
            <a:off x="3420205" y="6458357"/>
            <a:ext cx="4975650" cy="454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Cambria" panose="02040503050406030204" pitchFamily="18" charset="0"/>
              </a:rPr>
              <a:t>*Seshadri et al., MICRO, 2013</a:t>
            </a:r>
            <a:br>
              <a:rPr lang="en-US" dirty="0">
                <a:latin typeface="Cambria" panose="02040503050406030204" pitchFamily="18" charset="0"/>
              </a:rPr>
            </a:br>
            <a:endParaRPr lang="en-US" dirty="0">
              <a:solidFill>
                <a:srgbClr val="13803C"/>
              </a:solidFill>
              <a:latin typeface="Cambria" panose="0204050305040603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932589-173B-35DC-57AB-361219F096CF}"/>
              </a:ext>
            </a:extLst>
          </p:cNvPr>
          <p:cNvSpPr/>
          <p:nvPr/>
        </p:nvSpPr>
        <p:spPr>
          <a:xfrm>
            <a:off x="2227729" y="4338123"/>
            <a:ext cx="808140" cy="30869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D448C5-EEA8-3357-A31C-FCA386318DD7}"/>
              </a:ext>
            </a:extLst>
          </p:cNvPr>
          <p:cNvSpPr/>
          <p:nvPr/>
        </p:nvSpPr>
        <p:spPr>
          <a:xfrm>
            <a:off x="2626301" y="4333512"/>
            <a:ext cx="814226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CF4DD5-9937-77B7-0951-CC9838B5F73F}"/>
              </a:ext>
            </a:extLst>
          </p:cNvPr>
          <p:cNvSpPr/>
          <p:nvPr/>
        </p:nvSpPr>
        <p:spPr>
          <a:xfrm>
            <a:off x="3440526" y="4315218"/>
            <a:ext cx="1213917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8840A49-58FB-9B94-07FB-0E5CC77B2185}"/>
              </a:ext>
            </a:extLst>
          </p:cNvPr>
          <p:cNvSpPr/>
          <p:nvPr/>
        </p:nvSpPr>
        <p:spPr>
          <a:xfrm>
            <a:off x="4654442" y="4310606"/>
            <a:ext cx="1785691" cy="3408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91310B-9672-928C-3289-E0945184709A}"/>
              </a:ext>
            </a:extLst>
          </p:cNvPr>
          <p:cNvSpPr/>
          <p:nvPr/>
        </p:nvSpPr>
        <p:spPr>
          <a:xfrm>
            <a:off x="6440132" y="4333512"/>
            <a:ext cx="635772" cy="3133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74E24E-A957-B813-7007-3C9F55B849FC}"/>
              </a:ext>
            </a:extLst>
          </p:cNvPr>
          <p:cNvSpPr/>
          <p:nvPr/>
        </p:nvSpPr>
        <p:spPr>
          <a:xfrm>
            <a:off x="2214593" y="3909716"/>
            <a:ext cx="404658" cy="29478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3CD8C8-E54C-2115-93C7-285D038629A5}"/>
              </a:ext>
            </a:extLst>
          </p:cNvPr>
          <p:cNvSpPr/>
          <p:nvPr/>
        </p:nvSpPr>
        <p:spPr>
          <a:xfrm>
            <a:off x="2626301" y="3905105"/>
            <a:ext cx="814226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782359A-97A2-5505-E4CE-29C59B5A90F7}"/>
              </a:ext>
            </a:extLst>
          </p:cNvPr>
          <p:cNvSpPr/>
          <p:nvPr/>
        </p:nvSpPr>
        <p:spPr>
          <a:xfrm>
            <a:off x="3440526" y="3886811"/>
            <a:ext cx="1213917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8FA5BD-A1C3-3108-CB95-DB729C744731}"/>
              </a:ext>
            </a:extLst>
          </p:cNvPr>
          <p:cNvSpPr/>
          <p:nvPr/>
        </p:nvSpPr>
        <p:spPr>
          <a:xfrm>
            <a:off x="4654442" y="3882199"/>
            <a:ext cx="1785691" cy="3408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104AA4-6DB6-A4DD-8DD5-BAD4CFA73FE5}"/>
              </a:ext>
            </a:extLst>
          </p:cNvPr>
          <p:cNvSpPr/>
          <p:nvPr/>
        </p:nvSpPr>
        <p:spPr>
          <a:xfrm>
            <a:off x="6440130" y="3886811"/>
            <a:ext cx="635773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26B80E6-4ABB-B68D-4FF1-5336D370A27D}"/>
              </a:ext>
            </a:extLst>
          </p:cNvPr>
          <p:cNvSpPr/>
          <p:nvPr/>
        </p:nvSpPr>
        <p:spPr>
          <a:xfrm>
            <a:off x="2221643" y="3477419"/>
            <a:ext cx="404658" cy="29801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B68A818-610B-B5C8-F94E-DAAD70732754}"/>
              </a:ext>
            </a:extLst>
          </p:cNvPr>
          <p:cNvSpPr/>
          <p:nvPr/>
        </p:nvSpPr>
        <p:spPr>
          <a:xfrm>
            <a:off x="2626301" y="3472808"/>
            <a:ext cx="818046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455FD94-A3F1-7631-E6FA-2884B33B8CB1}"/>
              </a:ext>
            </a:extLst>
          </p:cNvPr>
          <p:cNvSpPr/>
          <p:nvPr/>
        </p:nvSpPr>
        <p:spPr>
          <a:xfrm>
            <a:off x="3444346" y="3454514"/>
            <a:ext cx="1213917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47F3F3-4D09-0736-750F-30339220926B}"/>
              </a:ext>
            </a:extLst>
          </p:cNvPr>
          <p:cNvSpPr/>
          <p:nvPr/>
        </p:nvSpPr>
        <p:spPr>
          <a:xfrm>
            <a:off x="4658262" y="3449902"/>
            <a:ext cx="1785691" cy="3408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AE4FDF3-103A-9CE9-8670-BA5316127E8A}"/>
              </a:ext>
            </a:extLst>
          </p:cNvPr>
          <p:cNvSpPr/>
          <p:nvPr/>
        </p:nvSpPr>
        <p:spPr>
          <a:xfrm>
            <a:off x="6443952" y="3459998"/>
            <a:ext cx="631952" cy="32089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13DFB8F-C1EA-AFDF-9C45-47BCD1858C0C}"/>
              </a:ext>
            </a:extLst>
          </p:cNvPr>
          <p:cNvSpPr/>
          <p:nvPr/>
        </p:nvSpPr>
        <p:spPr>
          <a:xfrm>
            <a:off x="2227730" y="3032838"/>
            <a:ext cx="404658" cy="30869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D8F0F3E-835E-FCB5-BA5E-5AE458056D3D}"/>
              </a:ext>
            </a:extLst>
          </p:cNvPr>
          <p:cNvSpPr/>
          <p:nvPr/>
        </p:nvSpPr>
        <p:spPr>
          <a:xfrm>
            <a:off x="2632388" y="3028227"/>
            <a:ext cx="820134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5D963E1-7592-4C59-155C-38F8B825AE4B}"/>
              </a:ext>
            </a:extLst>
          </p:cNvPr>
          <p:cNvSpPr/>
          <p:nvPr/>
        </p:nvSpPr>
        <p:spPr>
          <a:xfrm>
            <a:off x="3452521" y="3009933"/>
            <a:ext cx="1213917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224C612-D283-DF0B-83CE-DD3DF58D8D7E}"/>
              </a:ext>
            </a:extLst>
          </p:cNvPr>
          <p:cNvSpPr/>
          <p:nvPr/>
        </p:nvSpPr>
        <p:spPr>
          <a:xfrm>
            <a:off x="4666437" y="3005321"/>
            <a:ext cx="1785691" cy="3408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14417C4-EBAC-3623-768B-9B0693F1B649}"/>
              </a:ext>
            </a:extLst>
          </p:cNvPr>
          <p:cNvSpPr/>
          <p:nvPr/>
        </p:nvSpPr>
        <p:spPr>
          <a:xfrm>
            <a:off x="6452126" y="3028227"/>
            <a:ext cx="623778" cy="31330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AFC5F19-EC5D-1FCB-C128-B8832893C534}"/>
              </a:ext>
            </a:extLst>
          </p:cNvPr>
          <p:cNvSpPr/>
          <p:nvPr/>
        </p:nvSpPr>
        <p:spPr>
          <a:xfrm>
            <a:off x="2243869" y="4896159"/>
            <a:ext cx="792000" cy="30869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323351F-298C-CF95-FB88-96544C3DD25E}"/>
              </a:ext>
            </a:extLst>
          </p:cNvPr>
          <p:cNvSpPr/>
          <p:nvPr/>
        </p:nvSpPr>
        <p:spPr>
          <a:xfrm>
            <a:off x="2648527" y="4891548"/>
            <a:ext cx="792000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B260CCD-4E7B-8859-A1B2-F6941862D07A}"/>
              </a:ext>
            </a:extLst>
          </p:cNvPr>
          <p:cNvSpPr/>
          <p:nvPr/>
        </p:nvSpPr>
        <p:spPr>
          <a:xfrm>
            <a:off x="3440526" y="4873254"/>
            <a:ext cx="1213917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EF1B63B-D0D5-3740-5F0A-B4B6C569EA51}"/>
              </a:ext>
            </a:extLst>
          </p:cNvPr>
          <p:cNvSpPr/>
          <p:nvPr/>
        </p:nvSpPr>
        <p:spPr>
          <a:xfrm>
            <a:off x="4654442" y="4868642"/>
            <a:ext cx="1785691" cy="3408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12A5F5D-0472-FABD-E0D4-5D9B9A9643B6}"/>
              </a:ext>
            </a:extLst>
          </p:cNvPr>
          <p:cNvSpPr/>
          <p:nvPr/>
        </p:nvSpPr>
        <p:spPr>
          <a:xfrm>
            <a:off x="6440131" y="4873254"/>
            <a:ext cx="647110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85329EE6-365D-3FF2-3A04-0987366BA73A}"/>
              </a:ext>
            </a:extLst>
          </p:cNvPr>
          <p:cNvSpPr/>
          <p:nvPr/>
        </p:nvSpPr>
        <p:spPr>
          <a:xfrm>
            <a:off x="2221644" y="3022404"/>
            <a:ext cx="4865600" cy="331679"/>
          </a:xfrm>
          <a:prstGeom prst="roundRect">
            <a:avLst/>
          </a:prstGeom>
          <a:noFill/>
          <a:ln w="3810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A89E4CF2-6E90-3BA5-792E-5BF317105295}"/>
              </a:ext>
            </a:extLst>
          </p:cNvPr>
          <p:cNvSpPr/>
          <p:nvPr/>
        </p:nvSpPr>
        <p:spPr>
          <a:xfrm>
            <a:off x="2221644" y="4321353"/>
            <a:ext cx="4865600" cy="331679"/>
          </a:xfrm>
          <a:prstGeom prst="roundRect">
            <a:avLst/>
          </a:prstGeom>
          <a:noFill/>
          <a:ln w="3810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AEAD25DF-31CF-9395-B4D0-250BE94BFE15}"/>
              </a:ext>
            </a:extLst>
          </p:cNvPr>
          <p:cNvSpPr/>
          <p:nvPr/>
        </p:nvSpPr>
        <p:spPr>
          <a:xfrm>
            <a:off x="2221644" y="3888370"/>
            <a:ext cx="4865600" cy="331679"/>
          </a:xfrm>
          <a:prstGeom prst="roundRect">
            <a:avLst/>
          </a:prstGeom>
          <a:noFill/>
          <a:ln w="3810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977C1EBF-C335-0EBA-A09E-C957E5D0769E}"/>
              </a:ext>
            </a:extLst>
          </p:cNvPr>
          <p:cNvSpPr/>
          <p:nvPr/>
        </p:nvSpPr>
        <p:spPr>
          <a:xfrm>
            <a:off x="2221644" y="3455387"/>
            <a:ext cx="4865600" cy="331679"/>
          </a:xfrm>
          <a:prstGeom prst="roundRect">
            <a:avLst/>
          </a:prstGeom>
          <a:noFill/>
          <a:ln w="3810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A5C91B4-4F51-27C8-B886-F2AEEEFC329F}"/>
              </a:ext>
            </a:extLst>
          </p:cNvPr>
          <p:cNvSpPr/>
          <p:nvPr/>
        </p:nvSpPr>
        <p:spPr>
          <a:xfrm>
            <a:off x="3598596" y="4338123"/>
            <a:ext cx="319659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C958289-2661-C911-4AC0-C9A31FF91463}"/>
              </a:ext>
            </a:extLst>
          </p:cNvPr>
          <p:cNvSpPr/>
          <p:nvPr/>
        </p:nvSpPr>
        <p:spPr>
          <a:xfrm>
            <a:off x="3598596" y="3909716"/>
            <a:ext cx="319659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984B26E-F9F4-A549-A83B-D56CA77CD569}"/>
              </a:ext>
            </a:extLst>
          </p:cNvPr>
          <p:cNvSpPr/>
          <p:nvPr/>
        </p:nvSpPr>
        <p:spPr>
          <a:xfrm>
            <a:off x="3598596" y="3477419"/>
            <a:ext cx="321158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0E1DC61-5CD1-F09B-4D08-6667B4E7FF68}"/>
              </a:ext>
            </a:extLst>
          </p:cNvPr>
          <p:cNvSpPr/>
          <p:nvPr/>
        </p:nvSpPr>
        <p:spPr>
          <a:xfrm>
            <a:off x="3604683" y="3032838"/>
            <a:ext cx="321978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75D20E8-FB41-3DDD-F1A2-78D737F9DF0C}"/>
              </a:ext>
            </a:extLst>
          </p:cNvPr>
          <p:cNvSpPr/>
          <p:nvPr/>
        </p:nvSpPr>
        <p:spPr>
          <a:xfrm>
            <a:off x="3620822" y="4896159"/>
            <a:ext cx="310933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FDE9CA1-DA35-7083-0F0D-693F699AF6C9}"/>
              </a:ext>
            </a:extLst>
          </p:cNvPr>
          <p:cNvSpPr/>
          <p:nvPr/>
        </p:nvSpPr>
        <p:spPr>
          <a:xfrm>
            <a:off x="4075381" y="4328899"/>
            <a:ext cx="319659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50CB1B4-69D3-DA4B-37B8-1FFBC48A18BB}"/>
              </a:ext>
            </a:extLst>
          </p:cNvPr>
          <p:cNvSpPr/>
          <p:nvPr/>
        </p:nvSpPr>
        <p:spPr>
          <a:xfrm>
            <a:off x="4075381" y="3900492"/>
            <a:ext cx="319659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1D6CFAC-EB55-463E-C146-FB8996C7CDAE}"/>
              </a:ext>
            </a:extLst>
          </p:cNvPr>
          <p:cNvSpPr/>
          <p:nvPr/>
        </p:nvSpPr>
        <p:spPr>
          <a:xfrm>
            <a:off x="4075381" y="3468195"/>
            <a:ext cx="321158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D434F8F-7233-02F4-9CE2-F774C1AFA871}"/>
              </a:ext>
            </a:extLst>
          </p:cNvPr>
          <p:cNvSpPr/>
          <p:nvPr/>
        </p:nvSpPr>
        <p:spPr>
          <a:xfrm>
            <a:off x="4081468" y="3023614"/>
            <a:ext cx="321978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B9EADE5F-64C0-3308-0040-7362062D738D}"/>
              </a:ext>
            </a:extLst>
          </p:cNvPr>
          <p:cNvSpPr/>
          <p:nvPr/>
        </p:nvSpPr>
        <p:spPr>
          <a:xfrm>
            <a:off x="4097607" y="4886935"/>
            <a:ext cx="310933" cy="317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566E9CB-CC8B-F8AB-6E48-B8626A15B4D3}"/>
              </a:ext>
            </a:extLst>
          </p:cNvPr>
          <p:cNvSpPr/>
          <p:nvPr/>
        </p:nvSpPr>
        <p:spPr>
          <a:xfrm>
            <a:off x="2221644" y="4873255"/>
            <a:ext cx="4865600" cy="331596"/>
          </a:xfrm>
          <a:prstGeom prst="rect">
            <a:avLst/>
          </a:prstGeom>
          <a:noFill/>
          <a:ln w="57150">
            <a:solidFill>
              <a:srgbClr val="3D8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01E337A-EA9B-9F04-403A-EF841540F4EC}"/>
              </a:ext>
            </a:extLst>
          </p:cNvPr>
          <p:cNvSpPr txBox="1"/>
          <p:nvPr/>
        </p:nvSpPr>
        <p:spPr>
          <a:xfrm>
            <a:off x="2914698" y="5003884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49" name="Rounded Rectangle 6">
            <a:extLst>
              <a:ext uri="{FF2B5EF4-FFF2-40B4-BE49-F238E27FC236}">
                <a16:creationId xmlns:a16="http://schemas.microsoft.com/office/drawing/2014/main" id="{A9379CAE-A0AB-BA2B-508D-AFBBF7FF5149}"/>
              </a:ext>
            </a:extLst>
          </p:cNvPr>
          <p:cNvSpPr/>
          <p:nvPr/>
        </p:nvSpPr>
        <p:spPr>
          <a:xfrm>
            <a:off x="2223321" y="3023952"/>
            <a:ext cx="4865600" cy="3316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50" name="Rounded Rectangle 9">
            <a:extLst>
              <a:ext uri="{FF2B5EF4-FFF2-40B4-BE49-F238E27FC236}">
                <a16:creationId xmlns:a16="http://schemas.microsoft.com/office/drawing/2014/main" id="{A1BD5B27-9CD1-F8FC-D588-305207BD5B2F}"/>
              </a:ext>
            </a:extLst>
          </p:cNvPr>
          <p:cNvSpPr/>
          <p:nvPr/>
        </p:nvSpPr>
        <p:spPr>
          <a:xfrm>
            <a:off x="2223321" y="4322901"/>
            <a:ext cx="4865600" cy="3316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51" name="Rounded Rectangle 10">
            <a:extLst>
              <a:ext uri="{FF2B5EF4-FFF2-40B4-BE49-F238E27FC236}">
                <a16:creationId xmlns:a16="http://schemas.microsoft.com/office/drawing/2014/main" id="{EB5310EC-40F2-3255-5EF5-E8C4B0CC6C6F}"/>
              </a:ext>
            </a:extLst>
          </p:cNvPr>
          <p:cNvSpPr/>
          <p:nvPr/>
        </p:nvSpPr>
        <p:spPr>
          <a:xfrm>
            <a:off x="2223321" y="3889918"/>
            <a:ext cx="4865600" cy="3316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52" name="Rounded Rectangle 11">
            <a:extLst>
              <a:ext uri="{FF2B5EF4-FFF2-40B4-BE49-F238E27FC236}">
                <a16:creationId xmlns:a16="http://schemas.microsoft.com/office/drawing/2014/main" id="{A94400CF-0C9B-321B-8C29-109DB2CE1F63}"/>
              </a:ext>
            </a:extLst>
          </p:cNvPr>
          <p:cNvSpPr/>
          <p:nvPr/>
        </p:nvSpPr>
        <p:spPr>
          <a:xfrm>
            <a:off x="2223321" y="3456935"/>
            <a:ext cx="4865600" cy="33167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6C9E530-0F22-1C18-41C5-E57A8643C19E}"/>
              </a:ext>
            </a:extLst>
          </p:cNvPr>
          <p:cNvSpPr/>
          <p:nvPr/>
        </p:nvSpPr>
        <p:spPr>
          <a:xfrm>
            <a:off x="642277" y="3062099"/>
            <a:ext cx="1127967" cy="33159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mbria" panose="02040503050406030204" pitchFamily="18" charset="0"/>
              </a:rPr>
              <a:t>Logic-1</a:t>
            </a:r>
            <a:endParaRPr lang="en-TR" b="1" dirty="0">
              <a:latin typeface="Cambria" panose="02040503050406030204" pitchFamily="18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1BA4E9B-BF69-5BD6-5CAE-383C57B4769B}"/>
              </a:ext>
            </a:extLst>
          </p:cNvPr>
          <p:cNvSpPr/>
          <p:nvPr/>
        </p:nvSpPr>
        <p:spPr>
          <a:xfrm>
            <a:off x="642278" y="3502274"/>
            <a:ext cx="1127966" cy="33159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mbria" panose="02040503050406030204" pitchFamily="18" charset="0"/>
              </a:rPr>
              <a:t>Logic-0</a:t>
            </a:r>
            <a:endParaRPr lang="en-TR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BE073A7-1B53-5898-F89B-FEE8C19AC0EC}"/>
              </a:ext>
            </a:extLst>
          </p:cNvPr>
          <p:cNvSpPr txBox="1"/>
          <p:nvPr/>
        </p:nvSpPr>
        <p:spPr>
          <a:xfrm>
            <a:off x="7236296" y="4873255"/>
            <a:ext cx="1584176" cy="707886"/>
          </a:xfrm>
          <a:prstGeom prst="rect">
            <a:avLst/>
          </a:prstGeom>
          <a:noFill/>
          <a:ln w="38100">
            <a:solidFill>
              <a:srgbClr val="3E4F8F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3"/>
                </a:solidFill>
                <a:latin typeface="Cambria" panose="02040503050406030204" pitchFamily="18" charset="0"/>
              </a:rPr>
              <a:t>Sense </a:t>
            </a:r>
            <a:br>
              <a:rPr lang="en-US" sz="2000" b="1" dirty="0">
                <a:solidFill>
                  <a:schemeClr val="accent3"/>
                </a:solidFill>
                <a:latin typeface="Cambria" panose="02040503050406030204" pitchFamily="18" charset="0"/>
              </a:rPr>
            </a:br>
            <a:r>
              <a:rPr lang="en-US" sz="2000" b="1" dirty="0">
                <a:solidFill>
                  <a:schemeClr val="accent3"/>
                </a:solidFill>
                <a:latin typeface="Cambria" panose="02040503050406030204" pitchFamily="18" charset="0"/>
              </a:rPr>
              <a:t>Amplifiers</a:t>
            </a:r>
            <a:endParaRPr lang="en-US" sz="1600" b="1" dirty="0">
              <a:solidFill>
                <a:schemeClr val="accent3"/>
              </a:solidFill>
              <a:latin typeface="Cambria" panose="02040503050406030204" pitchFamily="18" charset="0"/>
            </a:endParaRPr>
          </a:p>
        </p:txBody>
      </p:sp>
      <p:sp>
        <p:nvSpPr>
          <p:cNvPr id="35" name="Down Arrow 34">
            <a:extLst>
              <a:ext uri="{FF2B5EF4-FFF2-40B4-BE49-F238E27FC236}">
                <a16:creationId xmlns:a16="http://schemas.microsoft.com/office/drawing/2014/main" id="{54DAE0D0-4A99-1D41-DA8D-27940295ED87}"/>
              </a:ext>
            </a:extLst>
          </p:cNvPr>
          <p:cNvSpPr/>
          <p:nvPr/>
        </p:nvSpPr>
        <p:spPr>
          <a:xfrm>
            <a:off x="4395040" y="5373216"/>
            <a:ext cx="392984" cy="793384"/>
          </a:xfrm>
          <a:prstGeom prst="downArrow">
            <a:avLst/>
          </a:prstGeom>
          <a:solidFill>
            <a:srgbClr val="7030A0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828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47ED124F-65FE-F490-D63E-20292C5D6E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1399178"/>
              </p:ext>
            </p:extLst>
          </p:nvPr>
        </p:nvGraphicFramePr>
        <p:xfrm>
          <a:off x="1239982" y="1150182"/>
          <a:ext cx="6664035" cy="32622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8F3C644-273F-A49D-0D1D-E8189E87C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Latency Evaluation</a:t>
            </a:r>
          </a:p>
        </p:txBody>
      </p:sp>
      <p:cxnSp>
        <p:nvCxnSpPr>
          <p:cNvPr id="18" name="Curved Connector 17">
            <a:extLst>
              <a:ext uri="{FF2B5EF4-FFF2-40B4-BE49-F238E27FC236}">
                <a16:creationId xmlns:a16="http://schemas.microsoft.com/office/drawing/2014/main" id="{60AA383E-12F4-A299-5490-84309ECAC230}"/>
              </a:ext>
            </a:extLst>
          </p:cNvPr>
          <p:cNvCxnSpPr/>
          <p:nvPr/>
        </p:nvCxnSpPr>
        <p:spPr>
          <a:xfrm rot="16200000" flipH="1">
            <a:off x="2589342" y="4046946"/>
            <a:ext cx="674917" cy="922283"/>
          </a:xfrm>
          <a:prstGeom prst="curved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06E232A1-94F9-DE2A-C37F-87E65B6E0338}"/>
              </a:ext>
            </a:extLst>
          </p:cNvPr>
          <p:cNvSpPr txBox="1"/>
          <p:nvPr/>
        </p:nvSpPr>
        <p:spPr>
          <a:xfrm>
            <a:off x="3063839" y="4645491"/>
            <a:ext cx="4959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mbria" panose="02040503050406030204" pitchFamily="18" charset="0"/>
              </a:rPr>
              <a:t>State-of-the-art DRAM-based PUF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71819D-78BB-008F-9A62-74FB13981D46}"/>
              </a:ext>
            </a:extLst>
          </p:cNvPr>
          <p:cNvSpPr txBox="1"/>
          <p:nvPr/>
        </p:nvSpPr>
        <p:spPr>
          <a:xfrm>
            <a:off x="-1" y="4356536"/>
            <a:ext cx="9144000" cy="9264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b="1" dirty="0">
                <a:solidFill>
                  <a:schemeClr val="accent5"/>
                </a:solidFill>
                <a:latin typeface="Cambria" panose="02040503050406030204" pitchFamily="18" charset="0"/>
              </a:rPr>
              <a:t>2-row activation-based SiMRA-PUF</a:t>
            </a:r>
            <a:r>
              <a:rPr lang="en-US" sz="2600" dirty="0">
                <a:solidFill>
                  <a:schemeClr val="accent5"/>
                </a:solidFill>
                <a:latin typeface="Cambria" panose="02040503050406030204" pitchFamily="18" charset="0"/>
              </a:rPr>
              <a:t> design has </a:t>
            </a:r>
            <a:r>
              <a:rPr lang="en-US" sz="2600" b="1" dirty="0">
                <a:solidFill>
                  <a:schemeClr val="accent5"/>
                </a:solidFill>
                <a:latin typeface="Cambria" panose="02040503050406030204" pitchFamily="18" charset="0"/>
              </a:rPr>
              <a:t>5.75%</a:t>
            </a:r>
            <a:r>
              <a:rPr lang="en-US" sz="2600" dirty="0">
                <a:solidFill>
                  <a:schemeClr val="accent5"/>
                </a:solidFill>
                <a:latin typeface="Cambria" panose="02040503050406030204" pitchFamily="18" charset="0"/>
              </a:rPr>
              <a:t> </a:t>
            </a:r>
            <a:br>
              <a:rPr lang="en-US" sz="2600" dirty="0">
                <a:solidFill>
                  <a:schemeClr val="accent5"/>
                </a:solidFill>
                <a:latin typeface="Cambria" panose="02040503050406030204" pitchFamily="18" charset="0"/>
              </a:rPr>
            </a:br>
            <a:r>
              <a:rPr lang="en-US" sz="2600" dirty="0">
                <a:solidFill>
                  <a:schemeClr val="accent5"/>
                </a:solidFill>
                <a:latin typeface="Cambria" panose="02040503050406030204" pitchFamily="18" charset="0"/>
              </a:rPr>
              <a:t>lower latency compared to state-of-the-art</a:t>
            </a:r>
            <a:endParaRPr lang="en-US" sz="2600" b="1" dirty="0">
              <a:solidFill>
                <a:schemeClr val="accent5"/>
              </a:solidFill>
              <a:latin typeface="Cambria" panose="02040503050406030204" pitchFamily="18" charset="0"/>
              <a:ea typeface="Cambri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B10C26-E647-07FC-76C3-4896C1DEC174}"/>
              </a:ext>
            </a:extLst>
          </p:cNvPr>
          <p:cNvSpPr txBox="1"/>
          <p:nvPr/>
        </p:nvSpPr>
        <p:spPr>
          <a:xfrm>
            <a:off x="-1" y="5425510"/>
            <a:ext cx="9144000" cy="9264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ts val="400"/>
              </a:spcBef>
              <a:defRPr/>
            </a:pPr>
            <a:r>
              <a:rPr lang="en-US" sz="2600" dirty="0">
                <a:solidFill>
                  <a:schemeClr val="accent5"/>
                </a:solidFill>
                <a:latin typeface="Cambria" panose="02040503050406030204" pitchFamily="18" charset="0"/>
                <a:ea typeface="Cambria"/>
              </a:rPr>
              <a:t>Latency </a:t>
            </a:r>
            <a:r>
              <a:rPr lang="en-US" sz="2600" b="1" dirty="0">
                <a:solidFill>
                  <a:schemeClr val="accent5"/>
                </a:solidFill>
                <a:latin typeface="Cambria" panose="02040503050406030204" pitchFamily="18" charset="0"/>
                <a:ea typeface="Cambria"/>
              </a:rPr>
              <a:t>increases</a:t>
            </a:r>
            <a:r>
              <a:rPr lang="en-US" sz="2600" dirty="0">
                <a:solidFill>
                  <a:schemeClr val="accent5"/>
                </a:solidFill>
                <a:latin typeface="Cambria" panose="02040503050406030204" pitchFamily="18" charset="0"/>
                <a:ea typeface="Cambria"/>
              </a:rPr>
              <a:t> as the </a:t>
            </a:r>
            <a:br>
              <a:rPr lang="en-US" sz="2600" dirty="0">
                <a:solidFill>
                  <a:schemeClr val="accent5"/>
                </a:solidFill>
                <a:latin typeface="Cambria" panose="02040503050406030204" pitchFamily="18" charset="0"/>
                <a:ea typeface="Cambria"/>
              </a:rPr>
            </a:br>
            <a:r>
              <a:rPr lang="en-US" sz="2600" b="1" dirty="0">
                <a:solidFill>
                  <a:schemeClr val="accent5"/>
                </a:solidFill>
                <a:latin typeface="Cambria" panose="02040503050406030204" pitchFamily="18" charset="0"/>
                <a:ea typeface="Cambria"/>
              </a:rPr>
              <a:t>number of simultaneously activated rows increases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986CDE-265D-3F4C-3708-0B87B68293F3}"/>
              </a:ext>
            </a:extLst>
          </p:cNvPr>
          <p:cNvSpPr/>
          <p:nvPr/>
        </p:nvSpPr>
        <p:spPr>
          <a:xfrm>
            <a:off x="3859078" y="1574968"/>
            <a:ext cx="3845060" cy="2129127"/>
          </a:xfrm>
          <a:prstGeom prst="rect">
            <a:avLst/>
          </a:prstGeom>
          <a:solidFill>
            <a:schemeClr val="bg1">
              <a:alpha val="90000"/>
            </a:scheme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F70DEA-870F-248F-654B-5C54FD6FCED8}"/>
              </a:ext>
            </a:extLst>
          </p:cNvPr>
          <p:cNvSpPr txBox="1"/>
          <p:nvPr/>
        </p:nvSpPr>
        <p:spPr>
          <a:xfrm rot="16200000">
            <a:off x="-2002904" y="2312021"/>
            <a:ext cx="6106886" cy="378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1862" b="1" i="0" u="none" strike="noStrike" kern="1200" spc="0" baseline="0">
                <a:solidFill>
                  <a:prstClr val="black"/>
                </a:solidFill>
                <a:latin typeface="Raleway" pitchFamily="2" charset="77"/>
                <a:ea typeface="+mn-ea"/>
                <a:cs typeface="+mn-cs"/>
              </a:defRPr>
            </a:pPr>
            <a:r>
              <a:rPr lang="en-US" dirty="0">
                <a:latin typeface="Cambria" panose="02040503050406030204" pitchFamily="18" charset="0"/>
              </a:rPr>
              <a:t>Latency (ns)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E7607AF-C053-F633-1820-3B427323D097}"/>
              </a:ext>
            </a:extLst>
          </p:cNvPr>
          <p:cNvCxnSpPr>
            <a:cxnSpLocks/>
          </p:cNvCxnSpPr>
          <p:nvPr/>
        </p:nvCxnSpPr>
        <p:spPr>
          <a:xfrm flipV="1">
            <a:off x="3323492" y="1628800"/>
            <a:ext cx="3984812" cy="1562808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8457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5" grpId="0" animBg="1"/>
      <p:bldP spid="10" grpId="0" animBg="1"/>
      <p:bldP spid="11" grpId="0" animBg="1"/>
      <p:bldP spid="11" grpId="1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43A5FF-DB05-6780-392E-3231959C5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CB40D-2DC0-4D91-5F4E-FDC84FDCD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Available on </a:t>
            </a:r>
            <a:r>
              <a:rPr lang="en-US" b="1" dirty="0" err="1"/>
              <a:t>arXiv</a:t>
            </a:r>
            <a:endParaRPr lang="en-CH" b="1" dirty="0"/>
          </a:p>
        </p:txBody>
      </p:sp>
      <p:sp>
        <p:nvSpPr>
          <p:cNvPr id="6" name="Content Placeholder 2" descr=" 5">
            <a:extLst>
              <a:ext uri="{FF2B5EF4-FFF2-40B4-BE49-F238E27FC236}">
                <a16:creationId xmlns:a16="http://schemas.microsoft.com/office/drawing/2014/main" id="{C36C099C-9A06-BFC4-2306-21201C438CB0}"/>
              </a:ext>
            </a:extLst>
          </p:cNvPr>
          <p:cNvSpPr txBox="1">
            <a:spLocks/>
          </p:cNvSpPr>
          <p:nvPr/>
        </p:nvSpPr>
        <p:spPr>
          <a:xfrm>
            <a:off x="-2199" y="5968201"/>
            <a:ext cx="9144000" cy="4833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2800" b="1" u="sng" dirty="0">
                <a:solidFill>
                  <a:srgbClr val="0070C0"/>
                </a:solidFill>
                <a:latin typeface="Cambria" panose="02040503050406030204" pitchFamily="18" charset="0"/>
                <a:ea typeface="Cambria"/>
              </a:rPr>
              <a:t>https://</a:t>
            </a:r>
            <a:r>
              <a:rPr lang="en-GB" sz="2800" b="1" u="sng" dirty="0" err="1">
                <a:solidFill>
                  <a:srgbClr val="0070C0"/>
                </a:solidFill>
                <a:latin typeface="Cambria" panose="02040503050406030204" pitchFamily="18" charset="0"/>
                <a:ea typeface="Cambria"/>
              </a:rPr>
              <a:t>arxiv.org</a:t>
            </a:r>
            <a:r>
              <a:rPr lang="en-GB" sz="2800" b="1" u="sng" dirty="0">
                <a:solidFill>
                  <a:srgbClr val="0070C0"/>
                </a:solidFill>
                <a:latin typeface="Cambria" panose="02040503050406030204" pitchFamily="18" charset="0"/>
                <a:ea typeface="Cambria"/>
              </a:rPr>
              <a:t>/pdf/2606.15470</a:t>
            </a:r>
            <a:endParaRPr kumimoji="0" lang="en-US" sz="1800" b="1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85B0CC-3524-AA73-2F9F-3116FEBEDD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2352"/>
          <a:stretch/>
        </p:blipFill>
        <p:spPr>
          <a:xfrm>
            <a:off x="685800" y="1132852"/>
            <a:ext cx="7772400" cy="4472964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144794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6465D-65AD-62AD-4BC7-21B468650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ACFAB-912E-CB4D-94A5-DEA464E40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Outline</a:t>
            </a:r>
            <a:endParaRPr lang="en-CH" sz="4000" b="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7D9030-B833-B1E9-A6A1-AAF2CD956A8A}"/>
              </a:ext>
            </a:extLst>
          </p:cNvPr>
          <p:cNvSpPr/>
          <p:nvPr/>
        </p:nvSpPr>
        <p:spPr>
          <a:xfrm>
            <a:off x="-2" y="1039011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Motivation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D19BA2-6E47-273D-28E6-C3A1271D1000}"/>
              </a:ext>
            </a:extLst>
          </p:cNvPr>
          <p:cNvSpPr/>
          <p:nvPr/>
        </p:nvSpPr>
        <p:spPr>
          <a:xfrm>
            <a:off x="-2" y="4736623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rPr>
              <a:t>Real DRAM Chip Results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37CAFDA-5020-5204-0FA1-815DC0CE377A}"/>
              </a:ext>
            </a:extLst>
          </p:cNvPr>
          <p:cNvSpPr/>
          <p:nvPr/>
        </p:nvSpPr>
        <p:spPr>
          <a:xfrm>
            <a:off x="-2" y="5661025"/>
            <a:ext cx="9144000" cy="731520"/>
          </a:xfrm>
          <a:prstGeom prst="rect">
            <a:avLst/>
          </a:prstGeom>
          <a:solidFill>
            <a:srgbClr val="6048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kumimoji="0" lang="en-US" sz="3200" b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06AE37-3F47-E377-49DA-EA00B4538304}"/>
              </a:ext>
            </a:extLst>
          </p:cNvPr>
          <p:cNvSpPr/>
          <p:nvPr/>
        </p:nvSpPr>
        <p:spPr>
          <a:xfrm>
            <a:off x="0" y="2887817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dirty="0">
                <a:solidFill>
                  <a:prstClr val="white"/>
                </a:solidFill>
                <a:latin typeface="Cambria" panose="0204050305040603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SiMRA-PUF</a:t>
            </a:r>
            <a:endParaRPr lang="en-US" sz="3200" b="1" dirty="0">
              <a:solidFill>
                <a:prstClr val="white"/>
              </a:solidFill>
              <a:latin typeface="Cambria" panose="0204050305040603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DAD84B-2518-D20D-17CB-C888F3C456DD}"/>
              </a:ext>
            </a:extLst>
          </p:cNvPr>
          <p:cNvSpPr/>
          <p:nvPr/>
        </p:nvSpPr>
        <p:spPr>
          <a:xfrm>
            <a:off x="-2" y="3812220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3200" b="1" dirty="0">
                <a:solidFill>
                  <a:prstClr val="white"/>
                </a:solidFill>
                <a:latin typeface="Cambria" panose="02040503050406030204" pitchFamily="18" charset="0"/>
              </a:rPr>
              <a:t>Testing Methodology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E44007-BE02-5487-F304-06D805445C44}"/>
              </a:ext>
            </a:extLst>
          </p:cNvPr>
          <p:cNvSpPr/>
          <p:nvPr/>
        </p:nvSpPr>
        <p:spPr>
          <a:xfrm>
            <a:off x="-2" y="1963414"/>
            <a:ext cx="914400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Cambria" panose="02040503050406030204" pitchFamily="18" charset="0"/>
              </a:rPr>
              <a:t>DRAM Organization &amp; Operation</a:t>
            </a:r>
            <a:endParaRPr kumimoji="0" lang="en-US" sz="3200" b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797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80F39-46B4-FBD8-F805-37787935D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D172285-74AA-CAB6-74CB-EC93E2093632}"/>
              </a:ext>
            </a:extLst>
          </p:cNvPr>
          <p:cNvGrpSpPr/>
          <p:nvPr/>
        </p:nvGrpSpPr>
        <p:grpSpPr>
          <a:xfrm>
            <a:off x="136190" y="5027194"/>
            <a:ext cx="8903504" cy="1267662"/>
            <a:chOff x="133816" y="4750522"/>
            <a:chExt cx="8876368" cy="1267662"/>
          </a:xfrm>
        </p:grpSpPr>
        <p:sp>
          <p:nvSpPr>
            <p:cNvPr id="14" name="Content Placeholder 2">
              <a:extLst>
                <a:ext uri="{FF2B5EF4-FFF2-40B4-BE49-F238E27FC236}">
                  <a16:creationId xmlns:a16="http://schemas.microsoft.com/office/drawing/2014/main" id="{4A77119D-FB91-5BE0-7777-8A50F62B240C}"/>
                </a:ext>
              </a:extLst>
            </p:cNvPr>
            <p:cNvSpPr txBox="1">
              <a:spLocks/>
            </p:cNvSpPr>
            <p:nvPr/>
          </p:nvSpPr>
          <p:spPr>
            <a:xfrm>
              <a:off x="133816" y="4750522"/>
              <a:ext cx="8876368" cy="1267662"/>
            </a:xfrm>
            <a:prstGeom prst="roundRect">
              <a:avLst>
                <a:gd name="adj" fmla="val 4538"/>
              </a:avLst>
            </a:prstGeom>
            <a:solidFill>
              <a:srgbClr val="C5D7FD"/>
            </a:solidFill>
            <a:ln w="38100">
              <a:solidFill>
                <a:srgbClr val="004A8F"/>
              </a:solidFill>
            </a:ln>
          </p:spPr>
          <p:txBody>
            <a:bodyPr/>
            <a:lstStyle>
              <a:lvl1pPr marL="177800" indent="-1778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33350" indent="-1333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Wingdings" panose="05000000000000000000" pitchFamily="2" charset="2"/>
                <a:buChar char="§"/>
                <a:tabLst/>
                <a:defRPr sz="20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53340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9535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57300" indent="-182563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en-US" u="sng" dirty="0">
                <a:solidFill>
                  <a:schemeClr val="accent4"/>
                </a:solidFill>
                <a:latin typeface="Cambria" panose="02040503050406030204" pitchFamily="18" charset="0"/>
              </a:endParaRPr>
            </a:p>
            <a:p>
              <a:pPr marL="0" indent="0">
                <a:buNone/>
              </a:pPr>
              <a:endParaRPr lang="en-US" dirty="0">
                <a:solidFill>
                  <a:schemeClr val="accent4"/>
                </a:solidFill>
                <a:latin typeface="Cambria" panose="02040503050406030204" pitchFamily="18" charset="0"/>
              </a:endParaRPr>
            </a:p>
            <a:p>
              <a:pPr marL="0" indent="0">
                <a:buFont typeface="Arial" panose="020B0604020202020204" pitchFamily="34" charset="0"/>
                <a:buNone/>
              </a:pPr>
              <a:endParaRPr lang="en-CH" dirty="0">
                <a:solidFill>
                  <a:schemeClr val="accent4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5" name="Content Placeholder 2">
              <a:extLst>
                <a:ext uri="{FF2B5EF4-FFF2-40B4-BE49-F238E27FC236}">
                  <a16:creationId xmlns:a16="http://schemas.microsoft.com/office/drawing/2014/main" id="{E3941C8A-74A1-2018-6A0C-9E779C64D197}"/>
                </a:ext>
              </a:extLst>
            </p:cNvPr>
            <p:cNvSpPr txBox="1">
              <a:spLocks/>
            </p:cNvSpPr>
            <p:nvPr/>
          </p:nvSpPr>
          <p:spPr>
            <a:xfrm>
              <a:off x="133816" y="4750522"/>
              <a:ext cx="8876368" cy="1267662"/>
            </a:xfrm>
            <a:prstGeom prst="roundRect">
              <a:avLst>
                <a:gd name="adj" fmla="val 4538"/>
              </a:avLst>
            </a:prstGeom>
            <a:noFill/>
            <a:ln w="38100">
              <a:noFill/>
            </a:ln>
          </p:spPr>
          <p:txBody>
            <a:bodyPr anchor="ctr"/>
            <a:lstStyle>
              <a:lvl1pPr marL="177800" indent="-1778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33350" indent="-1333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Wingdings" panose="05000000000000000000" pitchFamily="2" charset="2"/>
                <a:buChar char="§"/>
                <a:tabLst/>
                <a:defRPr sz="20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53340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9535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57300" indent="-182563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600"/>
                </a:spcBef>
                <a:buClr>
                  <a:srgbClr val="004A8F"/>
                </a:buClr>
              </a:pPr>
              <a:r>
                <a:rPr lang="en-US" sz="2350" dirty="0">
                  <a:solidFill>
                    <a:srgbClr val="004A8F"/>
                  </a:solidFill>
                  <a:latin typeface="Cambria" panose="02040503050406030204" pitchFamily="18" charset="0"/>
                  <a:cs typeface="Segoe UI" panose="020B0502040204020203" pitchFamily="34" charset="0"/>
                </a:rPr>
                <a:t>SiMRA-PUF provides </a:t>
              </a:r>
              <a:r>
                <a:rPr lang="en-US" sz="2350" b="1" dirty="0">
                  <a:solidFill>
                    <a:srgbClr val="004A8F"/>
                  </a:solidFill>
                  <a:latin typeface="Cambria" panose="02040503050406030204" pitchFamily="18" charset="0"/>
                  <a:cs typeface="Segoe UI" panose="020B0502040204020203" pitchFamily="34" charset="0"/>
                </a:rPr>
                <a:t>unique, repeatable, and fast</a:t>
              </a:r>
              <a:r>
                <a:rPr lang="en-US" sz="2350" dirty="0">
                  <a:solidFill>
                    <a:srgbClr val="004A8F"/>
                  </a:solidFill>
                  <a:latin typeface="Cambria" panose="02040503050406030204" pitchFamily="18" charset="0"/>
                  <a:cs typeface="Segoe UI" panose="020B0502040204020203" pitchFamily="34" charset="0"/>
                </a:rPr>
                <a:t> PUF responses</a:t>
              </a:r>
            </a:p>
            <a:p>
              <a:pPr>
                <a:spcBef>
                  <a:spcPts val="600"/>
                </a:spcBef>
                <a:buClr>
                  <a:srgbClr val="004A8F"/>
                </a:buClr>
              </a:pPr>
              <a:r>
                <a:rPr lang="en-US" sz="2350" b="1" dirty="0">
                  <a:solidFill>
                    <a:srgbClr val="004A8F"/>
                  </a:solidFill>
                  <a:latin typeface="Cambria" panose="02040503050406030204" pitchFamily="18" charset="0"/>
                  <a:cs typeface="Segoe UI" panose="020B0502040204020203" pitchFamily="34" charset="0"/>
                </a:rPr>
                <a:t>5.75% lower evaluation latency</a:t>
              </a:r>
              <a:r>
                <a:rPr lang="en-US" sz="2350" dirty="0">
                  <a:solidFill>
                    <a:srgbClr val="004A8F"/>
                  </a:solidFill>
                  <a:latin typeface="Cambria" panose="02040503050406030204" pitchFamily="18" charset="0"/>
                  <a:cs typeface="Segoe UI" panose="020B0502040204020203" pitchFamily="34" charset="0"/>
                </a:rPr>
                <a:t> compared to </a:t>
              </a:r>
              <a:br>
                <a:rPr lang="en-US" sz="2350" dirty="0">
                  <a:solidFill>
                    <a:srgbClr val="004A8F"/>
                  </a:solidFill>
                  <a:latin typeface="Cambria" panose="02040503050406030204" pitchFamily="18" charset="0"/>
                  <a:cs typeface="Segoe UI" panose="020B0502040204020203" pitchFamily="34" charset="0"/>
                </a:rPr>
              </a:br>
              <a:r>
                <a:rPr lang="en-US" sz="2350" dirty="0">
                  <a:solidFill>
                    <a:srgbClr val="004A8F"/>
                  </a:solidFill>
                  <a:latin typeface="Cambria" panose="02040503050406030204" pitchFamily="18" charset="0"/>
                  <a:cs typeface="Segoe UI" panose="020B0502040204020203" pitchFamily="34" charset="0"/>
                </a:rPr>
                <a:t>the </a:t>
              </a:r>
              <a:r>
                <a:rPr lang="en-US" sz="2350" b="1" dirty="0">
                  <a:solidFill>
                    <a:srgbClr val="004A8F"/>
                  </a:solidFill>
                  <a:latin typeface="Cambria" panose="02040503050406030204" pitchFamily="18" charset="0"/>
                  <a:cs typeface="Segoe UI" panose="020B0502040204020203" pitchFamily="34" charset="0"/>
                </a:rPr>
                <a:t>state-of-the-art</a:t>
              </a:r>
              <a:r>
                <a:rPr lang="en-US" sz="2350" dirty="0">
                  <a:solidFill>
                    <a:srgbClr val="004A8F"/>
                  </a:solidFill>
                  <a:latin typeface="Cambria" panose="02040503050406030204" pitchFamily="18" charset="0"/>
                  <a:cs typeface="Segoe UI" panose="020B0502040204020203" pitchFamily="34" charset="0"/>
                </a:rPr>
                <a:t> DRAM-based PUF</a:t>
              </a:r>
              <a:endParaRPr lang="en-US" sz="2350" dirty="0">
                <a:solidFill>
                  <a:srgbClr val="004A8F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81ADF06-2037-7604-F0EF-60427C84EBFD}"/>
              </a:ext>
            </a:extLst>
          </p:cNvPr>
          <p:cNvGrpSpPr/>
          <p:nvPr/>
        </p:nvGrpSpPr>
        <p:grpSpPr>
          <a:xfrm>
            <a:off x="135426" y="1146861"/>
            <a:ext cx="8905032" cy="1068925"/>
            <a:chOff x="133814" y="1146861"/>
            <a:chExt cx="8905032" cy="1068925"/>
          </a:xfrm>
        </p:grpSpPr>
        <p:sp>
          <p:nvSpPr>
            <p:cNvPr id="3" name="Content Placeholder 2">
              <a:extLst>
                <a:ext uri="{FF2B5EF4-FFF2-40B4-BE49-F238E27FC236}">
                  <a16:creationId xmlns:a16="http://schemas.microsoft.com/office/drawing/2014/main" id="{360AA204-84BF-1917-7678-54BDD2C88235}"/>
                </a:ext>
              </a:extLst>
            </p:cNvPr>
            <p:cNvSpPr txBox="1">
              <a:spLocks/>
            </p:cNvSpPr>
            <p:nvPr/>
          </p:nvSpPr>
          <p:spPr>
            <a:xfrm>
              <a:off x="133814" y="1146862"/>
              <a:ext cx="8905032" cy="1057255"/>
            </a:xfrm>
            <a:prstGeom prst="roundRect">
              <a:avLst>
                <a:gd name="adj" fmla="val 6605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2"/>
              </a:solidFill>
            </a:ln>
          </p:spPr>
          <p:txBody>
            <a:bodyPr/>
            <a:lstStyle>
              <a:lvl1pPr marL="177800" indent="-1778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33350" indent="-1333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Wingdings" panose="05000000000000000000" pitchFamily="2" charset="2"/>
                <a:buChar char="§"/>
                <a:tabLst/>
                <a:defRPr sz="20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53340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9535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57300" indent="-182563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endParaRPr lang="en-CH" dirty="0">
                <a:solidFill>
                  <a:schemeClr val="accent4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436E661A-FAF6-7CAB-8877-DF446502FCF5}"/>
                </a:ext>
              </a:extLst>
            </p:cNvPr>
            <p:cNvSpPr txBox="1">
              <a:spLocks/>
            </p:cNvSpPr>
            <p:nvPr/>
          </p:nvSpPr>
          <p:spPr>
            <a:xfrm>
              <a:off x="133814" y="1146861"/>
              <a:ext cx="8876372" cy="1068925"/>
            </a:xfrm>
            <a:prstGeom prst="roundRect">
              <a:avLst>
                <a:gd name="adj" fmla="val 6605"/>
              </a:avLst>
            </a:prstGeom>
            <a:noFill/>
            <a:ln w="38100">
              <a:noFill/>
            </a:ln>
          </p:spPr>
          <p:txBody>
            <a:bodyPr anchor="ctr"/>
            <a:lstStyle>
              <a:lvl1pPr marL="177800" indent="-1778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33350" indent="-1333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Wingdings" panose="05000000000000000000" pitchFamily="2" charset="2"/>
                <a:buChar char="§"/>
                <a:tabLst/>
                <a:defRPr sz="20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53340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9535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57300" indent="-182563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350" dirty="0">
                  <a:solidFill>
                    <a:srgbClr val="A42433"/>
                  </a:solidFill>
                  <a:latin typeface="Cambria" panose="02040503050406030204" pitchFamily="18" charset="0"/>
                </a:rPr>
                <a:t>We experimentally demonstrate the potential of </a:t>
              </a:r>
              <a:br>
                <a:rPr lang="en-US" sz="2350" dirty="0">
                  <a:solidFill>
                    <a:srgbClr val="A42433"/>
                  </a:solidFill>
                  <a:latin typeface="Cambria" panose="02040503050406030204" pitchFamily="18" charset="0"/>
                </a:rPr>
              </a:br>
              <a:r>
                <a:rPr lang="en-US" sz="2350" b="1" dirty="0">
                  <a:solidFill>
                    <a:srgbClr val="A42433"/>
                  </a:solidFill>
                  <a:latin typeface="Cambria" panose="02040503050406030204" pitchFamily="18" charset="0"/>
                </a:rPr>
                <a:t>simultaneous multiple-row activation (SiMRA) </a:t>
              </a:r>
              <a:br>
                <a:rPr lang="en-US" sz="2350" b="1" dirty="0">
                  <a:solidFill>
                    <a:srgbClr val="A42433"/>
                  </a:solidFill>
                  <a:latin typeface="Cambria" panose="02040503050406030204" pitchFamily="18" charset="0"/>
                </a:rPr>
              </a:br>
              <a:r>
                <a:rPr lang="en-US" sz="2350" dirty="0">
                  <a:solidFill>
                    <a:srgbClr val="A42433"/>
                  </a:solidFill>
                  <a:latin typeface="Cambria" panose="02040503050406030204" pitchFamily="18" charset="0"/>
                </a:rPr>
                <a:t>to generate PUF responses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2A7A4B8-9C43-EDA6-4CAA-E9680EEB79A1}"/>
              </a:ext>
            </a:extLst>
          </p:cNvPr>
          <p:cNvGrpSpPr/>
          <p:nvPr/>
        </p:nvGrpSpPr>
        <p:grpSpPr>
          <a:xfrm>
            <a:off x="108084" y="2623789"/>
            <a:ext cx="8959716" cy="1995402"/>
            <a:chOff x="108084" y="2534394"/>
            <a:chExt cx="8928412" cy="1995402"/>
          </a:xfrm>
        </p:grpSpPr>
        <p:sp>
          <p:nvSpPr>
            <p:cNvPr id="5" name="Content Placeholder 2">
              <a:extLst>
                <a:ext uri="{FF2B5EF4-FFF2-40B4-BE49-F238E27FC236}">
                  <a16:creationId xmlns:a16="http://schemas.microsoft.com/office/drawing/2014/main" id="{69316954-372A-ACFE-3E47-2EF5244CFD0F}"/>
                </a:ext>
              </a:extLst>
            </p:cNvPr>
            <p:cNvSpPr txBox="1">
              <a:spLocks/>
            </p:cNvSpPr>
            <p:nvPr/>
          </p:nvSpPr>
          <p:spPr>
            <a:xfrm>
              <a:off x="133815" y="2546029"/>
              <a:ext cx="8876368" cy="1983767"/>
            </a:xfrm>
            <a:prstGeom prst="roundRect">
              <a:avLst>
                <a:gd name="adj" fmla="val 4538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accent4"/>
              </a:solidFill>
            </a:ln>
          </p:spPr>
          <p:txBody>
            <a:bodyPr/>
            <a:lstStyle>
              <a:lvl1pPr marL="177800" indent="-1778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33350" indent="-1333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Wingdings" panose="05000000000000000000" pitchFamily="2" charset="2"/>
                <a:buChar char="§"/>
                <a:tabLst/>
                <a:defRPr sz="20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53340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9535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57300" indent="-182563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endParaRPr lang="en-US" u="sng" dirty="0">
                <a:solidFill>
                  <a:schemeClr val="accent4"/>
                </a:solidFill>
                <a:latin typeface="Cambria" panose="02040503050406030204" pitchFamily="18" charset="0"/>
              </a:endParaRPr>
            </a:p>
            <a:p>
              <a:pPr marL="0" indent="0">
                <a:buNone/>
              </a:pPr>
              <a:endParaRPr lang="en-US" dirty="0">
                <a:solidFill>
                  <a:schemeClr val="accent4"/>
                </a:solidFill>
                <a:latin typeface="Cambria" panose="02040503050406030204" pitchFamily="18" charset="0"/>
              </a:endParaRPr>
            </a:p>
            <a:p>
              <a:pPr marL="0" indent="0">
                <a:buFont typeface="Arial" panose="020B0604020202020204" pitchFamily="34" charset="0"/>
                <a:buNone/>
              </a:pPr>
              <a:endParaRPr lang="en-CH" dirty="0">
                <a:solidFill>
                  <a:schemeClr val="accent4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0" name="Content Placeholder 2">
              <a:extLst>
                <a:ext uri="{FF2B5EF4-FFF2-40B4-BE49-F238E27FC236}">
                  <a16:creationId xmlns:a16="http://schemas.microsoft.com/office/drawing/2014/main" id="{1ACE91BE-299F-ED49-4CBF-2EB07BFF3750}"/>
                </a:ext>
              </a:extLst>
            </p:cNvPr>
            <p:cNvSpPr txBox="1">
              <a:spLocks/>
            </p:cNvSpPr>
            <p:nvPr/>
          </p:nvSpPr>
          <p:spPr>
            <a:xfrm>
              <a:off x="108084" y="2534394"/>
              <a:ext cx="8928412" cy="1983767"/>
            </a:xfrm>
            <a:prstGeom prst="roundRect">
              <a:avLst>
                <a:gd name="adj" fmla="val 4538"/>
              </a:avLst>
            </a:prstGeom>
            <a:noFill/>
            <a:ln w="38100">
              <a:noFill/>
            </a:ln>
          </p:spPr>
          <p:txBody>
            <a:bodyPr anchor="ctr"/>
            <a:lstStyle>
              <a:lvl1pPr marL="177800" indent="-1778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33350" indent="-1333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Wingdings" panose="05000000000000000000" pitchFamily="2" charset="2"/>
                <a:buChar char="§"/>
                <a:tabLst/>
                <a:defRPr sz="20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53340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9535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57300" indent="-182563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300"/>
                </a:spcBef>
                <a:buNone/>
              </a:pPr>
              <a:r>
                <a:rPr lang="en-US" sz="2350" b="1" u="sng" dirty="0">
                  <a:solidFill>
                    <a:srgbClr val="16803C"/>
                  </a:solidFill>
                  <a:latin typeface="Cambria" panose="02040503050406030204" pitchFamily="18" charset="0"/>
                </a:rPr>
                <a:t>We characterize 112 off-the-shelf DDR4 DRAM chips</a:t>
              </a:r>
            </a:p>
            <a:p>
              <a:pPr defTabSz="457200">
                <a:lnSpc>
                  <a:spcPct val="100000"/>
                </a:lnSpc>
                <a:spcBef>
                  <a:spcPts val="600"/>
                </a:spcBef>
                <a:buClr>
                  <a:srgbClr val="16803C"/>
                </a:buClr>
              </a:pPr>
              <a:r>
                <a:rPr lang="en-US" sz="2350" dirty="0">
                  <a:solidFill>
                    <a:srgbClr val="16803C"/>
                  </a:solidFill>
                  <a:latin typeface="Cambria" panose="02040503050406030204" pitchFamily="18" charset="0"/>
                </a:rPr>
                <a:t>DRAM </a:t>
              </a:r>
              <a:r>
                <a:rPr lang="en-US" sz="2350" b="1" dirty="0">
                  <a:solidFill>
                    <a:srgbClr val="16803C"/>
                  </a:solidFill>
                  <a:latin typeface="Cambria" panose="02040503050406030204" pitchFamily="18" charset="0"/>
                </a:rPr>
                <a:t>chip density &amp; die revision significantly</a:t>
              </a:r>
              <a:r>
                <a:rPr lang="en-US" sz="2350" dirty="0">
                  <a:solidFill>
                    <a:srgbClr val="16803C"/>
                  </a:solidFill>
                  <a:latin typeface="Cambria" panose="02040503050406030204" pitchFamily="18" charset="0"/>
                </a:rPr>
                <a:t> </a:t>
              </a:r>
              <a:r>
                <a:rPr lang="en-US" sz="2350" b="1" dirty="0">
                  <a:solidFill>
                    <a:srgbClr val="16803C"/>
                  </a:solidFill>
                  <a:latin typeface="Cambria" panose="02040503050406030204" pitchFamily="18" charset="0"/>
                </a:rPr>
                <a:t>affect</a:t>
              </a:r>
              <a:r>
                <a:rPr lang="en-US" sz="2350" dirty="0">
                  <a:solidFill>
                    <a:srgbClr val="16803C"/>
                  </a:solidFill>
                  <a:latin typeface="Cambria" panose="02040503050406030204" pitchFamily="18" charset="0"/>
                </a:rPr>
                <a:t> </a:t>
              </a:r>
              <a:br>
                <a:rPr lang="en-US" sz="2350" dirty="0">
                  <a:solidFill>
                    <a:srgbClr val="16803C"/>
                  </a:solidFill>
                  <a:latin typeface="Cambria" panose="02040503050406030204" pitchFamily="18" charset="0"/>
                </a:rPr>
              </a:br>
              <a:r>
                <a:rPr lang="en-US" sz="2350" dirty="0">
                  <a:solidFill>
                    <a:srgbClr val="16803C"/>
                  </a:solidFill>
                  <a:latin typeface="Cambria" panose="02040503050406030204" pitchFamily="18" charset="0"/>
                </a:rPr>
                <a:t>the </a:t>
              </a:r>
              <a:r>
                <a:rPr lang="en-US" sz="2350" b="1" dirty="0">
                  <a:solidFill>
                    <a:srgbClr val="16803C"/>
                  </a:solidFill>
                  <a:latin typeface="Cambria" panose="02040503050406030204" pitchFamily="18" charset="0"/>
                </a:rPr>
                <a:t>uniqueness of responses</a:t>
              </a:r>
            </a:p>
            <a:p>
              <a:pPr>
                <a:spcBef>
                  <a:spcPts val="600"/>
                </a:spcBef>
                <a:buClr>
                  <a:srgbClr val="16803C"/>
                </a:buClr>
              </a:pPr>
              <a:r>
                <a:rPr lang="en-US" sz="2350" b="1" dirty="0">
                  <a:solidFill>
                    <a:srgbClr val="16803C"/>
                  </a:solidFill>
                  <a:latin typeface="Cambria" panose="02040503050406030204" pitchFamily="18" charset="0"/>
                </a:rPr>
                <a:t>Increase in the temperature difference </a:t>
              </a:r>
              <a:r>
                <a:rPr lang="en-US" sz="2350" dirty="0">
                  <a:solidFill>
                    <a:srgbClr val="16803C"/>
                  </a:solidFill>
                  <a:latin typeface="Cambria" panose="02040503050406030204" pitchFamily="18" charset="0"/>
                </a:rPr>
                <a:t>between evaluations </a:t>
              </a:r>
              <a:r>
                <a:rPr lang="en-US" sz="2350" b="1" dirty="0">
                  <a:solidFill>
                    <a:srgbClr val="16803C"/>
                  </a:solidFill>
                  <a:latin typeface="Cambria" panose="02040503050406030204" pitchFamily="18" charset="0"/>
                </a:rPr>
                <a:t>degrades response similarity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C0BF3DE-F49D-1AA9-D3C6-112E7B323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Conclusion</a:t>
            </a:r>
            <a:endParaRPr lang="en-CH" b="1" dirty="0"/>
          </a:p>
        </p:txBody>
      </p:sp>
    </p:spTree>
    <p:extLst>
      <p:ext uri="{BB962C8B-B14F-4D97-AF65-F5344CB8AC3E}">
        <p14:creationId xmlns:p14="http://schemas.microsoft.com/office/powerpoint/2010/main" val="679097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C2EFB-9AED-4EE6-B4AA-A7246089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8BA04FA-8660-E379-56AE-EFAEF4CCE404}"/>
              </a:ext>
            </a:extLst>
          </p:cNvPr>
          <p:cNvSpPr txBox="1">
            <a:spLocks/>
          </p:cNvSpPr>
          <p:nvPr/>
        </p:nvSpPr>
        <p:spPr>
          <a:xfrm>
            <a:off x="1" y="-10913"/>
            <a:ext cx="9144000" cy="314990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noProof="0" dirty="0">
              <a:solidFill>
                <a:srgbClr val="70AD47"/>
              </a:solidFill>
              <a:latin typeface="Raleway" pitchFamily="2" charset="77"/>
              <a:cs typeface="Segoe UI" panose="020B0502040204020203" pitchFamily="34" charset="0"/>
            </a:endParaRPr>
          </a:p>
        </p:txBody>
      </p:sp>
      <p:sp>
        <p:nvSpPr>
          <p:cNvPr id="102" name="Title 1">
            <a:extLst>
              <a:ext uri="{FF2B5EF4-FFF2-40B4-BE49-F238E27FC236}">
                <a16:creationId xmlns:a16="http://schemas.microsoft.com/office/drawing/2014/main" id="{B5725DD3-AF1C-3D3D-EAA6-84E935D2C5BB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112263"/>
            <a:ext cx="9144000" cy="2912528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000" b="1" i="1" dirty="0">
                <a:solidFill>
                  <a:schemeClr val="bg1"/>
                </a:solidFill>
                <a:latin typeface="Cambria" panose="02040503050406030204" pitchFamily="18" charset="0"/>
              </a:rPr>
              <a:t>In-DRAM Signature Generation Using </a:t>
            </a:r>
            <a:br>
              <a:rPr lang="en-US" sz="4000" b="1" i="1" dirty="0">
                <a:solidFill>
                  <a:schemeClr val="bg1"/>
                </a:solidFill>
                <a:latin typeface="Cambria" panose="02040503050406030204" pitchFamily="18" charset="0"/>
              </a:rPr>
            </a:br>
            <a:r>
              <a:rPr lang="en-US" sz="4000" b="1" i="1" dirty="0">
                <a:solidFill>
                  <a:schemeClr val="bg1"/>
                </a:solidFill>
                <a:latin typeface="Cambria" panose="02040503050406030204" pitchFamily="18" charset="0"/>
              </a:rPr>
              <a:t>Simultaneous Multiple-Row Activation</a:t>
            </a:r>
            <a:br>
              <a:rPr lang="en-US" sz="4000" b="1" i="1" dirty="0">
                <a:solidFill>
                  <a:schemeClr val="bg1"/>
                </a:solidFill>
                <a:latin typeface="Cambria" panose="02040503050406030204" pitchFamily="18" charset="0"/>
              </a:rPr>
            </a:br>
            <a:r>
              <a:rPr lang="en-US" sz="3200" b="1" i="1" dirty="0">
                <a:solidFill>
                  <a:srgbClr val="D9D9D9"/>
                </a:solidFill>
                <a:latin typeface="Cambria" panose="02040503050406030204" pitchFamily="18" charset="0"/>
              </a:rPr>
              <a:t>An Experimental Study of </a:t>
            </a:r>
            <a:br>
              <a:rPr lang="en-US" sz="3200" b="1" i="1" dirty="0">
                <a:solidFill>
                  <a:srgbClr val="D9D9D9"/>
                </a:solidFill>
                <a:latin typeface="Cambria" panose="02040503050406030204" pitchFamily="18" charset="0"/>
              </a:rPr>
            </a:br>
            <a:r>
              <a:rPr lang="en-US" sz="3200" b="1" i="1" dirty="0">
                <a:solidFill>
                  <a:srgbClr val="D9D9D9"/>
                </a:solidFill>
                <a:latin typeface="Cambria" panose="02040503050406030204" pitchFamily="18" charset="0"/>
              </a:rPr>
              <a:t>Off-The-Shelf DRAM Chips</a:t>
            </a:r>
            <a:endParaRPr lang="en-US" sz="3200" b="1" i="1" noProof="0" dirty="0">
              <a:solidFill>
                <a:srgbClr val="D9D9D9"/>
              </a:solidFill>
              <a:latin typeface="Cambria" panose="02040503050406030204" pitchFamily="18" charset="0"/>
              <a:cs typeface="Segoe UI" panose="020B0502040204020203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2BC06431-11D3-5884-3BAE-DC58B7281C61}"/>
              </a:ext>
            </a:extLst>
          </p:cNvPr>
          <p:cNvSpPr txBox="1">
            <a:spLocks/>
          </p:cNvSpPr>
          <p:nvPr/>
        </p:nvSpPr>
        <p:spPr>
          <a:xfrm>
            <a:off x="8813" y="3449982"/>
            <a:ext cx="9144000" cy="415811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b="1" noProof="0" dirty="0" err="1">
                <a:latin typeface="Cambria" panose="02040503050406030204" pitchFamily="18" charset="0"/>
                <a:cs typeface="Segoe UI" panose="020B0502040204020203" pitchFamily="34" charset="0"/>
              </a:rPr>
              <a:t>Umut</a:t>
            </a:r>
            <a:r>
              <a:rPr lang="en-US" sz="2400" b="1" noProof="0" dirty="0">
                <a:latin typeface="Cambria" panose="02040503050406030204" pitchFamily="18" charset="0"/>
                <a:cs typeface="Segoe UI" panose="020B0502040204020203" pitchFamily="34" charset="0"/>
              </a:rPr>
              <a:t> </a:t>
            </a:r>
            <a:r>
              <a:rPr lang="en-US" sz="2400" b="1" noProof="0" dirty="0" err="1">
                <a:latin typeface="Cambria" panose="02040503050406030204" pitchFamily="18" charset="0"/>
                <a:cs typeface="Segoe UI" panose="020B0502040204020203" pitchFamily="34" charset="0"/>
              </a:rPr>
              <a:t>Başer</a:t>
            </a:r>
            <a:endParaRPr lang="en-US" sz="2400" b="1" noProof="0" dirty="0">
              <a:latin typeface="Cambria" panose="02040503050406030204" pitchFamily="18" charset="0"/>
              <a:cs typeface="Segoe UI" panose="020B0502040204020203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065BE9C-D293-97C3-07E3-A3C5486B778F}"/>
              </a:ext>
            </a:extLst>
          </p:cNvPr>
          <p:cNvSpPr txBox="1">
            <a:spLocks/>
          </p:cNvSpPr>
          <p:nvPr/>
        </p:nvSpPr>
        <p:spPr>
          <a:xfrm>
            <a:off x="-10798" y="3852353"/>
            <a:ext cx="9144000" cy="4342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latin typeface="Cambria" panose="02040503050406030204" pitchFamily="18" charset="0"/>
                <a:cs typeface="Cambria"/>
              </a:rPr>
              <a:t>İsmail</a:t>
            </a:r>
            <a:r>
              <a:rPr lang="en-US" sz="2400" noProof="0" dirty="0">
                <a:latin typeface="Cambria" panose="02040503050406030204" pitchFamily="18" charset="0"/>
                <a:cs typeface="Cambria"/>
              </a:rPr>
              <a:t> Emir </a:t>
            </a:r>
            <a:r>
              <a:rPr lang="en-US" sz="2400" noProof="0" dirty="0" err="1">
                <a:latin typeface="Cambria" panose="02040503050406030204" pitchFamily="18" charset="0"/>
                <a:cs typeface="Cambria"/>
              </a:rPr>
              <a:t>Yüksel</a:t>
            </a:r>
            <a:r>
              <a:rPr lang="en-US" sz="2400" noProof="0" dirty="0">
                <a:latin typeface="Cambria" panose="02040503050406030204" pitchFamily="18" charset="0"/>
                <a:cs typeface="Cambria"/>
              </a:rPr>
              <a:t>    F. </a:t>
            </a:r>
            <a:r>
              <a:rPr lang="en-US" sz="2400" dirty="0" err="1">
                <a:latin typeface="Cambria" panose="02040503050406030204" pitchFamily="18" charset="0"/>
              </a:rPr>
              <a:t>Nisa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</a:rPr>
              <a:t>Bostancı</a:t>
            </a:r>
            <a:r>
              <a:rPr lang="en-US" sz="2400" dirty="0">
                <a:latin typeface="Cambria" panose="02040503050406030204" pitchFamily="18" charset="0"/>
              </a:rPr>
              <a:t>    Konstantinos </a:t>
            </a:r>
            <a:r>
              <a:rPr lang="en-US" sz="2400" dirty="0" err="1">
                <a:latin typeface="Cambria" panose="02040503050406030204" pitchFamily="18" charset="0"/>
              </a:rPr>
              <a:t>Sgouras</a:t>
            </a:r>
            <a:r>
              <a:rPr lang="en-US" sz="2400" dirty="0">
                <a:latin typeface="Cambria" panose="02040503050406030204" pitchFamily="18" charset="0"/>
              </a:rPr>
              <a:t>    </a:t>
            </a:r>
            <a:endParaRPr lang="en-US" sz="2400" noProof="0" dirty="0">
              <a:latin typeface="Cambria" panose="02040503050406030204" pitchFamily="18" charset="0"/>
              <a:cs typeface="Cambria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A0F7B79-9A1A-308E-A588-75246B7BFB40}"/>
              </a:ext>
            </a:extLst>
          </p:cNvPr>
          <p:cNvSpPr txBox="1">
            <a:spLocks/>
          </p:cNvSpPr>
          <p:nvPr/>
        </p:nvSpPr>
        <p:spPr>
          <a:xfrm>
            <a:off x="8813" y="4693873"/>
            <a:ext cx="9152813" cy="4342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 err="1">
                <a:latin typeface="Cambria" panose="02040503050406030204" pitchFamily="18" charset="0"/>
              </a:rPr>
              <a:t>Oğuz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</a:rPr>
              <a:t>Ergin</a:t>
            </a:r>
            <a:r>
              <a:rPr lang="en-US" sz="2400" dirty="0">
                <a:latin typeface="Cambria" panose="02040503050406030204" pitchFamily="18" charset="0"/>
              </a:rPr>
              <a:t>    </a:t>
            </a:r>
            <a:r>
              <a:rPr lang="en-US" sz="2400" dirty="0" err="1">
                <a:latin typeface="Cambria" panose="02040503050406030204" pitchFamily="18" charset="0"/>
                <a:cs typeface="Cambria"/>
              </a:rPr>
              <a:t>Onur</a:t>
            </a:r>
            <a:r>
              <a:rPr lang="en-US" sz="2400" dirty="0">
                <a:latin typeface="Cambria" panose="02040503050406030204" pitchFamily="18" charset="0"/>
                <a:cs typeface="Cambria"/>
              </a:rPr>
              <a:t> Mutlu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6E66570D-6BEA-EEC2-3B9F-5775F15734B3}"/>
              </a:ext>
            </a:extLst>
          </p:cNvPr>
          <p:cNvSpPr txBox="1">
            <a:spLocks/>
          </p:cNvSpPr>
          <p:nvPr/>
        </p:nvSpPr>
        <p:spPr>
          <a:xfrm>
            <a:off x="0" y="4273114"/>
            <a:ext cx="9183219" cy="4342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 err="1">
                <a:latin typeface="Cambria" panose="02040503050406030204" pitchFamily="18" charset="0"/>
              </a:rPr>
              <a:t>Ataberk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</a:rPr>
              <a:t>Olgun</a:t>
            </a:r>
            <a:r>
              <a:rPr lang="en-US" sz="2400" dirty="0">
                <a:latin typeface="Cambria" panose="02040503050406030204" pitchFamily="18" charset="0"/>
              </a:rPr>
              <a:t>   Emre H. </a:t>
            </a:r>
            <a:r>
              <a:rPr lang="en-US" sz="2400" dirty="0" err="1">
                <a:latin typeface="Cambria" panose="02040503050406030204" pitchFamily="18" charset="0"/>
              </a:rPr>
              <a:t>Demirli</a:t>
            </a:r>
            <a:r>
              <a:rPr lang="en-US" sz="2400" dirty="0">
                <a:latin typeface="Cambria" panose="02040503050406030204" pitchFamily="18" charset="0"/>
              </a:rPr>
              <a:t>    </a:t>
            </a:r>
            <a:r>
              <a:rPr lang="en-US" sz="2400" dirty="0" err="1">
                <a:latin typeface="Cambria" panose="02040503050406030204" pitchFamily="18" charset="0"/>
              </a:rPr>
              <a:t>Zhiheng</a:t>
            </a:r>
            <a:r>
              <a:rPr lang="en-US" sz="2400" dirty="0">
                <a:latin typeface="Cambria" panose="02040503050406030204" pitchFamily="18" charset="0"/>
              </a:rPr>
              <a:t> Yue    Harsh </a:t>
            </a:r>
            <a:r>
              <a:rPr lang="en-US" sz="2400" dirty="0" err="1">
                <a:latin typeface="Cambria" panose="02040503050406030204" pitchFamily="18" charset="0"/>
              </a:rPr>
              <a:t>Songara</a:t>
            </a:r>
            <a:endParaRPr lang="en-US" sz="2400" noProof="0" dirty="0">
              <a:latin typeface="Raleway" pitchFamily="2" charset="77"/>
              <a:cs typeface="Cambria"/>
            </a:endParaRPr>
          </a:p>
        </p:txBody>
      </p:sp>
      <p:pic>
        <p:nvPicPr>
          <p:cNvPr id="36" name="Picture 35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26175454-D55D-756A-7DC9-A438E57579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673" y="6018943"/>
            <a:ext cx="2793012" cy="744804"/>
          </a:xfrm>
          <a:prstGeom prst="rect">
            <a:avLst/>
          </a:prstGeom>
        </p:spPr>
      </p:pic>
      <p:pic>
        <p:nvPicPr>
          <p:cNvPr id="37" name="Graphic 2">
            <a:extLst>
              <a:ext uri="{FF2B5EF4-FFF2-40B4-BE49-F238E27FC236}">
                <a16:creationId xmlns:a16="http://schemas.microsoft.com/office/drawing/2014/main" id="{8539D38D-DBF8-FFC3-8837-BCED48C4F2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26092" y="5416182"/>
            <a:ext cx="2157984" cy="41515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6A947DE6-ED09-903F-DDDD-E94F951F2B1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1820" t="33599" r="12247" b="30996"/>
          <a:stretch/>
        </p:blipFill>
        <p:spPr>
          <a:xfrm>
            <a:off x="137626" y="6183768"/>
            <a:ext cx="2413081" cy="415154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3E2A4628-BEEF-13F1-43AA-2C5227EB42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8328" y="6114277"/>
            <a:ext cx="2953512" cy="55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6397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C2EFB-9AED-4EE6-B4AA-A7246089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8BA04FA-8660-E379-56AE-EFAEF4CCE404}"/>
              </a:ext>
            </a:extLst>
          </p:cNvPr>
          <p:cNvSpPr txBox="1">
            <a:spLocks/>
          </p:cNvSpPr>
          <p:nvPr/>
        </p:nvSpPr>
        <p:spPr>
          <a:xfrm>
            <a:off x="1" y="-10913"/>
            <a:ext cx="9144000" cy="314990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noProof="0" dirty="0">
              <a:solidFill>
                <a:srgbClr val="70AD47"/>
              </a:solidFill>
              <a:latin typeface="Raleway" pitchFamily="2" charset="77"/>
              <a:cs typeface="Segoe UI" panose="020B0502040204020203" pitchFamily="34" charset="0"/>
            </a:endParaRPr>
          </a:p>
        </p:txBody>
      </p:sp>
      <p:sp>
        <p:nvSpPr>
          <p:cNvPr id="102" name="Title 1">
            <a:extLst>
              <a:ext uri="{FF2B5EF4-FFF2-40B4-BE49-F238E27FC236}">
                <a16:creationId xmlns:a16="http://schemas.microsoft.com/office/drawing/2014/main" id="{B5725DD3-AF1C-3D3D-EAA6-84E935D2C5BB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112263"/>
            <a:ext cx="9144000" cy="2912528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000" b="1" i="1" dirty="0">
                <a:solidFill>
                  <a:schemeClr val="bg1"/>
                </a:solidFill>
                <a:latin typeface="Cambria" panose="02040503050406030204" pitchFamily="18" charset="0"/>
              </a:rPr>
              <a:t>In-DRAM Signature Generation Using </a:t>
            </a:r>
            <a:br>
              <a:rPr lang="en-US" sz="4000" b="1" i="1" dirty="0">
                <a:solidFill>
                  <a:schemeClr val="bg1"/>
                </a:solidFill>
                <a:latin typeface="Cambria" panose="02040503050406030204" pitchFamily="18" charset="0"/>
              </a:rPr>
            </a:br>
            <a:r>
              <a:rPr lang="en-US" sz="4000" b="1" i="1" dirty="0">
                <a:solidFill>
                  <a:schemeClr val="bg1"/>
                </a:solidFill>
                <a:latin typeface="Cambria" panose="02040503050406030204" pitchFamily="18" charset="0"/>
              </a:rPr>
              <a:t>Simultaneous Multiple-Row Activation</a:t>
            </a:r>
            <a:br>
              <a:rPr lang="en-US" sz="4000" b="1" i="1" dirty="0">
                <a:solidFill>
                  <a:schemeClr val="bg1"/>
                </a:solidFill>
                <a:latin typeface="Cambria" panose="02040503050406030204" pitchFamily="18" charset="0"/>
              </a:rPr>
            </a:br>
            <a:r>
              <a:rPr lang="en-US" sz="3200" b="1" i="1" dirty="0">
                <a:solidFill>
                  <a:srgbClr val="D9D9D9"/>
                </a:solidFill>
                <a:latin typeface="Cambria" panose="02040503050406030204" pitchFamily="18" charset="0"/>
              </a:rPr>
              <a:t>An Experimental Study of </a:t>
            </a:r>
            <a:br>
              <a:rPr lang="en-US" sz="3200" b="1" i="1" dirty="0">
                <a:solidFill>
                  <a:srgbClr val="D9D9D9"/>
                </a:solidFill>
                <a:latin typeface="Cambria" panose="02040503050406030204" pitchFamily="18" charset="0"/>
              </a:rPr>
            </a:br>
            <a:r>
              <a:rPr lang="en-US" sz="3200" b="1" i="1" dirty="0">
                <a:solidFill>
                  <a:srgbClr val="D9D9D9"/>
                </a:solidFill>
                <a:latin typeface="Cambria" panose="02040503050406030204" pitchFamily="18" charset="0"/>
              </a:rPr>
              <a:t>Off-The-Shelf DRAM Chips</a:t>
            </a:r>
            <a:endParaRPr lang="en-US" sz="3200" b="1" i="1" noProof="0" dirty="0">
              <a:solidFill>
                <a:srgbClr val="D9D9D9"/>
              </a:solidFill>
              <a:latin typeface="Cambria" panose="02040503050406030204" pitchFamily="18" charset="0"/>
              <a:cs typeface="Segoe UI" panose="020B0502040204020203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2BC06431-11D3-5884-3BAE-DC58B7281C61}"/>
              </a:ext>
            </a:extLst>
          </p:cNvPr>
          <p:cNvSpPr txBox="1">
            <a:spLocks/>
          </p:cNvSpPr>
          <p:nvPr/>
        </p:nvSpPr>
        <p:spPr>
          <a:xfrm>
            <a:off x="8813" y="3449982"/>
            <a:ext cx="9144000" cy="415811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b="1" noProof="0" dirty="0" err="1">
                <a:latin typeface="Cambria" panose="02040503050406030204" pitchFamily="18" charset="0"/>
                <a:cs typeface="Segoe UI" panose="020B0502040204020203" pitchFamily="34" charset="0"/>
              </a:rPr>
              <a:t>Umut</a:t>
            </a:r>
            <a:r>
              <a:rPr lang="en-US" sz="2400" b="1" noProof="0" dirty="0">
                <a:latin typeface="Cambria" panose="02040503050406030204" pitchFamily="18" charset="0"/>
                <a:cs typeface="Segoe UI" panose="020B0502040204020203" pitchFamily="34" charset="0"/>
              </a:rPr>
              <a:t> </a:t>
            </a:r>
            <a:r>
              <a:rPr lang="en-US" sz="2400" b="1" noProof="0" dirty="0" err="1">
                <a:latin typeface="Cambria" panose="02040503050406030204" pitchFamily="18" charset="0"/>
                <a:cs typeface="Segoe UI" panose="020B0502040204020203" pitchFamily="34" charset="0"/>
              </a:rPr>
              <a:t>Başer</a:t>
            </a:r>
            <a:endParaRPr lang="en-US" sz="2400" b="1" noProof="0" dirty="0">
              <a:latin typeface="Cambria" panose="02040503050406030204" pitchFamily="18" charset="0"/>
              <a:cs typeface="Segoe UI" panose="020B0502040204020203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065BE9C-D293-97C3-07E3-A3C5486B778F}"/>
              </a:ext>
            </a:extLst>
          </p:cNvPr>
          <p:cNvSpPr txBox="1">
            <a:spLocks/>
          </p:cNvSpPr>
          <p:nvPr/>
        </p:nvSpPr>
        <p:spPr>
          <a:xfrm>
            <a:off x="-10798" y="3852353"/>
            <a:ext cx="9144000" cy="4342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latin typeface="Cambria" panose="02040503050406030204" pitchFamily="18" charset="0"/>
                <a:cs typeface="Cambria"/>
              </a:rPr>
              <a:t>İsmail</a:t>
            </a:r>
            <a:r>
              <a:rPr lang="en-US" sz="2400" noProof="0" dirty="0">
                <a:latin typeface="Cambria" panose="02040503050406030204" pitchFamily="18" charset="0"/>
                <a:cs typeface="Cambria"/>
              </a:rPr>
              <a:t> Emir </a:t>
            </a:r>
            <a:r>
              <a:rPr lang="en-US" sz="2400" noProof="0" dirty="0" err="1">
                <a:latin typeface="Cambria" panose="02040503050406030204" pitchFamily="18" charset="0"/>
                <a:cs typeface="Cambria"/>
              </a:rPr>
              <a:t>Yüksel</a:t>
            </a:r>
            <a:r>
              <a:rPr lang="en-US" sz="2400" noProof="0" dirty="0">
                <a:latin typeface="Cambria" panose="02040503050406030204" pitchFamily="18" charset="0"/>
                <a:cs typeface="Cambria"/>
              </a:rPr>
              <a:t>    F. </a:t>
            </a:r>
            <a:r>
              <a:rPr lang="en-US" sz="2400" dirty="0" err="1">
                <a:latin typeface="Cambria" panose="02040503050406030204" pitchFamily="18" charset="0"/>
              </a:rPr>
              <a:t>Nisa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</a:rPr>
              <a:t>Bostancı</a:t>
            </a:r>
            <a:r>
              <a:rPr lang="en-US" sz="2400" dirty="0">
                <a:latin typeface="Cambria" panose="02040503050406030204" pitchFamily="18" charset="0"/>
              </a:rPr>
              <a:t>    Konstantinos </a:t>
            </a:r>
            <a:r>
              <a:rPr lang="en-US" sz="2400" dirty="0" err="1">
                <a:latin typeface="Cambria" panose="02040503050406030204" pitchFamily="18" charset="0"/>
              </a:rPr>
              <a:t>Sgouras</a:t>
            </a:r>
            <a:r>
              <a:rPr lang="en-US" sz="2400" dirty="0">
                <a:latin typeface="Cambria" panose="02040503050406030204" pitchFamily="18" charset="0"/>
              </a:rPr>
              <a:t>    </a:t>
            </a:r>
            <a:endParaRPr lang="en-US" sz="2400" noProof="0" dirty="0">
              <a:latin typeface="Cambria" panose="02040503050406030204" pitchFamily="18" charset="0"/>
              <a:cs typeface="Cambria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A0F7B79-9A1A-308E-A588-75246B7BFB40}"/>
              </a:ext>
            </a:extLst>
          </p:cNvPr>
          <p:cNvSpPr txBox="1">
            <a:spLocks/>
          </p:cNvSpPr>
          <p:nvPr/>
        </p:nvSpPr>
        <p:spPr>
          <a:xfrm>
            <a:off x="8813" y="4693873"/>
            <a:ext cx="9152813" cy="4342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 err="1">
                <a:latin typeface="Cambria" panose="02040503050406030204" pitchFamily="18" charset="0"/>
              </a:rPr>
              <a:t>Oğuz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</a:rPr>
              <a:t>Ergin</a:t>
            </a:r>
            <a:r>
              <a:rPr lang="en-US" sz="2400" dirty="0">
                <a:latin typeface="Cambria" panose="02040503050406030204" pitchFamily="18" charset="0"/>
              </a:rPr>
              <a:t>    </a:t>
            </a:r>
            <a:r>
              <a:rPr lang="en-US" sz="2400" dirty="0" err="1">
                <a:latin typeface="Cambria" panose="02040503050406030204" pitchFamily="18" charset="0"/>
                <a:cs typeface="Cambria"/>
              </a:rPr>
              <a:t>Onur</a:t>
            </a:r>
            <a:r>
              <a:rPr lang="en-US" sz="2400" dirty="0">
                <a:latin typeface="Cambria" panose="02040503050406030204" pitchFamily="18" charset="0"/>
                <a:cs typeface="Cambria"/>
              </a:rPr>
              <a:t> Mutlu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6E66570D-6BEA-EEC2-3B9F-5775F15734B3}"/>
              </a:ext>
            </a:extLst>
          </p:cNvPr>
          <p:cNvSpPr txBox="1">
            <a:spLocks/>
          </p:cNvSpPr>
          <p:nvPr/>
        </p:nvSpPr>
        <p:spPr>
          <a:xfrm>
            <a:off x="0" y="4273114"/>
            <a:ext cx="9183219" cy="4342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 err="1">
                <a:latin typeface="Cambria" panose="02040503050406030204" pitchFamily="18" charset="0"/>
              </a:rPr>
              <a:t>Ataberk</a:t>
            </a:r>
            <a:r>
              <a:rPr lang="en-US" sz="2400" dirty="0">
                <a:latin typeface="Cambria" panose="02040503050406030204" pitchFamily="18" charset="0"/>
              </a:rPr>
              <a:t> </a:t>
            </a:r>
            <a:r>
              <a:rPr lang="en-US" sz="2400" dirty="0" err="1">
                <a:latin typeface="Cambria" panose="02040503050406030204" pitchFamily="18" charset="0"/>
              </a:rPr>
              <a:t>Olgun</a:t>
            </a:r>
            <a:r>
              <a:rPr lang="en-US" sz="2400" dirty="0">
                <a:latin typeface="Cambria" panose="02040503050406030204" pitchFamily="18" charset="0"/>
              </a:rPr>
              <a:t>   Emre H. </a:t>
            </a:r>
            <a:r>
              <a:rPr lang="en-US" sz="2400" dirty="0" err="1">
                <a:latin typeface="Cambria" panose="02040503050406030204" pitchFamily="18" charset="0"/>
              </a:rPr>
              <a:t>Demirli</a:t>
            </a:r>
            <a:r>
              <a:rPr lang="en-US" sz="2400" dirty="0">
                <a:latin typeface="Cambria" panose="02040503050406030204" pitchFamily="18" charset="0"/>
              </a:rPr>
              <a:t>    </a:t>
            </a:r>
            <a:r>
              <a:rPr lang="en-US" sz="2400" dirty="0" err="1">
                <a:latin typeface="Cambria" panose="02040503050406030204" pitchFamily="18" charset="0"/>
              </a:rPr>
              <a:t>Zhiheng</a:t>
            </a:r>
            <a:r>
              <a:rPr lang="en-US" sz="2400" dirty="0">
                <a:latin typeface="Cambria" panose="02040503050406030204" pitchFamily="18" charset="0"/>
              </a:rPr>
              <a:t> Yue    Harsh </a:t>
            </a:r>
            <a:r>
              <a:rPr lang="en-US" sz="2400" dirty="0" err="1">
                <a:latin typeface="Cambria" panose="02040503050406030204" pitchFamily="18" charset="0"/>
              </a:rPr>
              <a:t>Songara</a:t>
            </a:r>
            <a:endParaRPr lang="en-US" sz="2400" noProof="0" dirty="0">
              <a:latin typeface="Raleway" pitchFamily="2" charset="77"/>
              <a:cs typeface="Cambria"/>
            </a:endParaRPr>
          </a:p>
        </p:txBody>
      </p:sp>
      <p:pic>
        <p:nvPicPr>
          <p:cNvPr id="36" name="Picture 35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26175454-D55D-756A-7DC9-A438E57579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673" y="6018943"/>
            <a:ext cx="2793012" cy="744804"/>
          </a:xfrm>
          <a:prstGeom prst="rect">
            <a:avLst/>
          </a:prstGeom>
        </p:spPr>
      </p:pic>
      <p:pic>
        <p:nvPicPr>
          <p:cNvPr id="37" name="Graphic 2">
            <a:extLst>
              <a:ext uri="{FF2B5EF4-FFF2-40B4-BE49-F238E27FC236}">
                <a16:creationId xmlns:a16="http://schemas.microsoft.com/office/drawing/2014/main" id="{8539D38D-DBF8-FFC3-8837-BCED48C4F2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26092" y="5416182"/>
            <a:ext cx="2157984" cy="41515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6A947DE6-ED09-903F-DDDD-E94F951F2B1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1820" t="33599" r="12247" b="30996"/>
          <a:stretch/>
        </p:blipFill>
        <p:spPr>
          <a:xfrm>
            <a:off x="137626" y="6183768"/>
            <a:ext cx="2413081" cy="415154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3E2A4628-BEEF-13F1-43AA-2C5227EB42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8328" y="6114277"/>
            <a:ext cx="2953512" cy="554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72936E-A1E1-B8CC-E1B8-5B23A7654B83}"/>
              </a:ext>
            </a:extLst>
          </p:cNvPr>
          <p:cNvSpPr txBox="1">
            <a:spLocks/>
          </p:cNvSpPr>
          <p:nvPr/>
        </p:nvSpPr>
        <p:spPr>
          <a:xfrm>
            <a:off x="-93600" y="2978092"/>
            <a:ext cx="9348825" cy="500871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5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accent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426198269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80F39-46B4-FBD8-F805-37787935D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BF3DE-F49D-1AA9-D3C6-112E7B323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Future Work</a:t>
            </a:r>
            <a:endParaRPr lang="en-CH" b="1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A541F1F-A25F-0ED4-8EEF-999BFF682A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08050"/>
            <a:ext cx="9143999" cy="5447666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Understand the sources of similarities between different challenges on the same device</a:t>
            </a:r>
          </a:p>
          <a:p>
            <a:endParaRPr lang="en-US" dirty="0"/>
          </a:p>
          <a:p>
            <a:r>
              <a:rPr lang="en-US" dirty="0"/>
              <a:t>Enable the use of multiple SAR groups within a single subarray to expand the challenge-response space</a:t>
            </a:r>
          </a:p>
          <a:p>
            <a:endParaRPr lang="en-US" dirty="0"/>
          </a:p>
          <a:p>
            <a:r>
              <a:rPr lang="en-US" dirty="0"/>
              <a:t>Test more DRAM chips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4190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60513-2CC3-454F-99F0-BA50B88B1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Frac-based PUF</a:t>
            </a:r>
            <a:endParaRPr lang="en-TR" sz="40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AB72AE-FB9F-C100-BA4B-362A6E5B6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29000"/>
            <a:ext cx="9144000" cy="26314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8B93214-4D5F-B6CC-BD92-A630164192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36448"/>
            <a:ext cx="9144000" cy="1526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77282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80F39-46B4-FBD8-F805-37787935D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BF3DE-F49D-1AA9-D3C6-112E7B323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Frac-based PUF Results</a:t>
            </a:r>
            <a:endParaRPr lang="en-CH" b="1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8B7818B-9198-2008-96C9-EC349EDA1E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44552" y="2256207"/>
            <a:ext cx="6254893" cy="2345585"/>
          </a:xfrm>
        </p:spPr>
      </p:pic>
    </p:spTree>
    <p:extLst>
      <p:ext uri="{BB962C8B-B14F-4D97-AF65-F5344CB8AC3E}">
        <p14:creationId xmlns:p14="http://schemas.microsoft.com/office/powerpoint/2010/main" val="33526070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59671FF-2549-49F2-C1C0-AD8E1467B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4000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mbria" panose="02040503050406030204" pitchFamily="18" charset="0"/>
                <a:cs typeface="+mj-cs"/>
              </a:rPr>
              <a:t>Tested DRAM Modules</a:t>
            </a:r>
            <a:endParaRPr lang="en-US" sz="32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CF0D89-2DCE-50FB-83AE-4D17C3FFAD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276" r="60533"/>
          <a:stretch/>
        </p:blipFill>
        <p:spPr>
          <a:xfrm>
            <a:off x="385008" y="1421556"/>
            <a:ext cx="8373984" cy="24254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D00773E-9343-37AA-B64E-550A76F7E5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405" t="13276"/>
          <a:stretch/>
        </p:blipFill>
        <p:spPr>
          <a:xfrm>
            <a:off x="60917" y="4120588"/>
            <a:ext cx="9022165" cy="17020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ECF5002-36F6-84BD-76A5-F8A7DDD1659E}"/>
              </a:ext>
            </a:extLst>
          </p:cNvPr>
          <p:cNvSpPr txBox="1"/>
          <p:nvPr/>
        </p:nvSpPr>
        <p:spPr>
          <a:xfrm>
            <a:off x="121834" y="922223"/>
            <a:ext cx="90221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4A8F"/>
                </a:solidFill>
                <a:latin typeface="Cambria" panose="02040503050406030204" pitchFamily="18" charset="0"/>
              </a:rPr>
              <a:t>Detailed characteristics and per-module SiMRA-PUF Response Quality</a:t>
            </a:r>
            <a:endParaRPr lang="en-US" b="1" dirty="0">
              <a:solidFill>
                <a:srgbClr val="004A8F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403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Content Placeholder 2">
            <a:extLst>
              <a:ext uri="{FF2B5EF4-FFF2-40B4-BE49-F238E27FC236}">
                <a16:creationId xmlns:a16="http://schemas.microsoft.com/office/drawing/2014/main" id="{F6F19321-4A6B-D5FB-F51D-9C6C8EA30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08050"/>
            <a:ext cx="9143999" cy="5447666"/>
          </a:xfrm>
        </p:spPr>
        <p:txBody>
          <a:bodyPr/>
          <a:lstStyle/>
          <a:p>
            <a:pPr marL="0" indent="0">
              <a:buNone/>
            </a:pPr>
            <a:r>
              <a:rPr lang="en-US" sz="2500" dirty="0">
                <a:cs typeface="Gill Sans MT"/>
              </a:rPr>
              <a:t>Recent works experimentally demonstrate </a:t>
            </a:r>
            <a:br>
              <a:rPr lang="en-US" sz="2500" dirty="0">
                <a:cs typeface="Gill Sans MT"/>
              </a:rPr>
            </a:br>
            <a:r>
              <a:rPr lang="en-US" sz="2500" dirty="0">
                <a:cs typeface="Gill Sans MT"/>
              </a:rPr>
              <a:t>a new phenomenon called </a:t>
            </a:r>
            <a:r>
              <a:rPr lang="en-US" sz="2500" b="1" dirty="0">
                <a:solidFill>
                  <a:srgbClr val="3E4F8F"/>
                </a:solidFill>
                <a:cs typeface="Gill Sans MT"/>
              </a:rPr>
              <a:t>SiMRA to realize operations </a:t>
            </a:r>
            <a:r>
              <a:rPr lang="en-US" sz="2500" dirty="0">
                <a:cs typeface="Gill Sans MT"/>
              </a:rPr>
              <a:t>in-DRAM</a:t>
            </a:r>
          </a:p>
          <a:p>
            <a:endParaRPr lang="en-US" sz="2500" dirty="0"/>
          </a:p>
          <a:p>
            <a:r>
              <a:rPr lang="en-US" sz="2500" dirty="0"/>
              <a:t>Carefully engineered sequence of DRAM commands allows DRAM to exhibit out-of-spec behavior</a:t>
            </a:r>
            <a:endParaRPr lang="en-US" sz="2500" b="1" dirty="0">
              <a:solidFill>
                <a:srgbClr val="3E4F8F"/>
              </a:solidFill>
            </a:endParaRPr>
          </a:p>
          <a:p>
            <a:endParaRPr lang="en-US" sz="2500" dirty="0"/>
          </a:p>
          <a:p>
            <a:r>
              <a:rPr lang="en-US" sz="2500" dirty="0"/>
              <a:t>Prior work shows that SiMRA can be used to perform </a:t>
            </a:r>
            <a:br>
              <a:rPr lang="en-US" sz="2500" dirty="0"/>
            </a:br>
            <a:r>
              <a:rPr lang="en-US" sz="2500" b="1" dirty="0">
                <a:solidFill>
                  <a:srgbClr val="3E4F8F"/>
                </a:solidFill>
              </a:rPr>
              <a:t>many operations</a:t>
            </a:r>
            <a:endParaRPr lang="en-US" sz="2500" dirty="0"/>
          </a:p>
          <a:p>
            <a:pPr lvl="2"/>
            <a:r>
              <a:rPr lang="en-US" sz="2500" dirty="0"/>
              <a:t>Data copy &amp; initialization</a:t>
            </a:r>
          </a:p>
          <a:p>
            <a:pPr lvl="2"/>
            <a:r>
              <a:rPr lang="en-US" sz="2500" dirty="0"/>
              <a:t>Bulk bitwise operations</a:t>
            </a:r>
          </a:p>
          <a:p>
            <a:pPr lvl="2"/>
            <a:r>
              <a:rPr lang="en-US" sz="2500" dirty="0"/>
              <a:t>True random number generation</a:t>
            </a:r>
          </a:p>
          <a:p>
            <a:pPr marL="355600" lvl="2" indent="0">
              <a:buNone/>
            </a:pPr>
            <a:r>
              <a:rPr lang="en-US" sz="2500" b="1" dirty="0"/>
              <a:t>…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E7047A-CA24-2750-A77C-53D66E926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Simultaneous Multiple-Row Activation</a:t>
            </a:r>
          </a:p>
        </p:txBody>
      </p:sp>
    </p:spTree>
    <p:extLst>
      <p:ext uri="{BB962C8B-B14F-4D97-AF65-F5344CB8AC3E}">
        <p14:creationId xmlns:p14="http://schemas.microsoft.com/office/powerpoint/2010/main" val="8235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F2E3181E-BD5E-5540-9AA9-795E8EB7A31F}"/>
              </a:ext>
            </a:extLst>
          </p:cNvPr>
          <p:cNvCxnSpPr>
            <a:cxnSpLocks/>
          </p:cNvCxnSpPr>
          <p:nvPr/>
        </p:nvCxnSpPr>
        <p:spPr>
          <a:xfrm flipV="1">
            <a:off x="2075688" y="5762104"/>
            <a:ext cx="54161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1F2EBBAF-0733-334F-B8C0-9CA11B886884}"/>
              </a:ext>
            </a:extLst>
          </p:cNvPr>
          <p:cNvCxnSpPr>
            <a:cxnSpLocks/>
          </p:cNvCxnSpPr>
          <p:nvPr/>
        </p:nvCxnSpPr>
        <p:spPr>
          <a:xfrm>
            <a:off x="1785986" y="6090894"/>
            <a:ext cx="0" cy="36576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C860513-2CC3-454F-99F0-BA50B88B1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Generating Signatures via SiMRA</a:t>
            </a:r>
            <a:endParaRPr lang="en-TR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18D45-4E46-B147-B352-05B8DE26CF45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lang="en-TR" sz="2400" dirty="0"/>
          </a:p>
          <a:p>
            <a:pPr marL="0" indent="0">
              <a:buNone/>
            </a:pPr>
            <a:endParaRPr lang="en-TR" sz="2400" dirty="0"/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13BC8E63-1E10-AC40-8FC5-B60E01AB396B}"/>
              </a:ext>
            </a:extLst>
          </p:cNvPr>
          <p:cNvCxnSpPr>
            <a:stCxn id="93" idx="3"/>
            <a:endCxn id="93" idx="3"/>
          </p:cNvCxnSpPr>
          <p:nvPr/>
        </p:nvCxnSpPr>
        <p:spPr>
          <a:xfrm>
            <a:off x="4894104" y="243988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Group 88">
            <a:extLst>
              <a:ext uri="{FF2B5EF4-FFF2-40B4-BE49-F238E27FC236}">
                <a16:creationId xmlns:a16="http://schemas.microsoft.com/office/drawing/2014/main" id="{E863BC57-C18D-184C-AAA7-E2B856ACCE35}"/>
              </a:ext>
            </a:extLst>
          </p:cNvPr>
          <p:cNvGrpSpPr/>
          <p:nvPr/>
        </p:nvGrpSpPr>
        <p:grpSpPr>
          <a:xfrm>
            <a:off x="4250979" y="2209049"/>
            <a:ext cx="4235640" cy="3464136"/>
            <a:chOff x="-143452" y="2039849"/>
            <a:chExt cx="8727199" cy="3464136"/>
          </a:xfrm>
        </p:grpSpPr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04F1D5BD-E5FF-C240-BA7C-09F5606E6C81}"/>
                </a:ext>
              </a:extLst>
            </p:cNvPr>
            <p:cNvCxnSpPr/>
            <p:nvPr/>
          </p:nvCxnSpPr>
          <p:spPr>
            <a:xfrm>
              <a:off x="1125415" y="2350939"/>
              <a:ext cx="0" cy="3153046"/>
            </a:xfrm>
            <a:prstGeom prst="line">
              <a:avLst/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03748EBD-BE45-1341-B860-B73566BAF69C}"/>
                </a:ext>
              </a:extLst>
            </p:cNvPr>
            <p:cNvCxnSpPr/>
            <p:nvPr/>
          </p:nvCxnSpPr>
          <p:spPr>
            <a:xfrm flipH="1" flipV="1">
              <a:off x="1125415" y="5495194"/>
              <a:ext cx="7458332" cy="1979"/>
            </a:xfrm>
            <a:prstGeom prst="line">
              <a:avLst/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57665EA3-48D3-AA49-9F8A-F4734FDD08DE}"/>
                </a:ext>
              </a:extLst>
            </p:cNvPr>
            <p:cNvSpPr txBox="1"/>
            <p:nvPr/>
          </p:nvSpPr>
          <p:spPr>
            <a:xfrm>
              <a:off x="-143452" y="2039849"/>
              <a:ext cx="13251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Cambria" panose="02040503050406030204" pitchFamily="18" charset="0"/>
                </a:rPr>
                <a:t>V</a:t>
              </a:r>
              <a:r>
                <a:rPr lang="en-US" sz="2400" baseline="-25000" dirty="0">
                  <a:latin typeface="Cambria" panose="02040503050406030204" pitchFamily="18" charset="0"/>
                </a:rPr>
                <a:t>DD</a:t>
              </a:r>
              <a:endParaRPr lang="en-US" baseline="-25000" dirty="0">
                <a:latin typeface="Cambria" panose="02040503050406030204" pitchFamily="18" charset="0"/>
              </a:endParaRPr>
            </a:p>
          </p:txBody>
        </p:sp>
      </p:grp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935A8CFD-9A19-2F45-8EF9-FA923D17DF95}"/>
              </a:ext>
            </a:extLst>
          </p:cNvPr>
          <p:cNvCxnSpPr>
            <a:cxnSpLocks/>
          </p:cNvCxnSpPr>
          <p:nvPr/>
        </p:nvCxnSpPr>
        <p:spPr>
          <a:xfrm flipH="1">
            <a:off x="4871065" y="4194572"/>
            <a:ext cx="756312" cy="0"/>
          </a:xfrm>
          <a:prstGeom prst="line">
            <a:avLst/>
          </a:prstGeom>
          <a:ln w="44450">
            <a:solidFill>
              <a:srgbClr val="AFAB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CF05F2F6-DC1E-714B-8947-C0C4C1DE67E4}"/>
              </a:ext>
            </a:extLst>
          </p:cNvPr>
          <p:cNvCxnSpPr>
            <a:cxnSpLocks/>
          </p:cNvCxnSpPr>
          <p:nvPr/>
        </p:nvCxnSpPr>
        <p:spPr>
          <a:xfrm>
            <a:off x="4878033" y="4464162"/>
            <a:ext cx="3506078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005B36E8-ABC2-3745-9B71-2CBD875F330D}"/>
              </a:ext>
            </a:extLst>
          </p:cNvPr>
          <p:cNvSpPr txBox="1"/>
          <p:nvPr/>
        </p:nvSpPr>
        <p:spPr>
          <a:xfrm>
            <a:off x="7816468" y="5608234"/>
            <a:ext cx="997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</a:rPr>
              <a:t>Time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23837DB9-932A-0145-9228-2FB69F47AD8A}"/>
              </a:ext>
            </a:extLst>
          </p:cNvPr>
          <p:cNvSpPr txBox="1"/>
          <p:nvPr/>
        </p:nvSpPr>
        <p:spPr>
          <a:xfrm>
            <a:off x="4269045" y="3326313"/>
            <a:ext cx="670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</a:rPr>
              <a:t>V</a:t>
            </a:r>
            <a:r>
              <a:rPr lang="en-US" sz="2400" baseline="-25000" dirty="0">
                <a:latin typeface="Cambria" panose="02040503050406030204" pitchFamily="18" charset="0"/>
              </a:rPr>
              <a:t>TH</a:t>
            </a:r>
            <a:endParaRPr lang="en-US" baseline="-25000" dirty="0">
              <a:latin typeface="Cambria" panose="02040503050406030204" pitchFamily="18" charset="0"/>
            </a:endParaRPr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820BA252-8843-1D44-8E5D-1EE96E94AD6E}"/>
              </a:ext>
            </a:extLst>
          </p:cNvPr>
          <p:cNvCxnSpPr>
            <a:cxnSpLocks/>
          </p:cNvCxnSpPr>
          <p:nvPr/>
        </p:nvCxnSpPr>
        <p:spPr>
          <a:xfrm>
            <a:off x="4876432" y="3845751"/>
            <a:ext cx="3505481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8E75A24-B1A6-CD43-A4F0-3B6F49AF378F}"/>
              </a:ext>
            </a:extLst>
          </p:cNvPr>
          <p:cNvCxnSpPr>
            <a:cxnSpLocks/>
          </p:cNvCxnSpPr>
          <p:nvPr/>
        </p:nvCxnSpPr>
        <p:spPr>
          <a:xfrm>
            <a:off x="1158098" y="2160820"/>
            <a:ext cx="0" cy="3417673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9BFDE1F7-2938-C943-BB27-603CA1C1BFDF}"/>
              </a:ext>
            </a:extLst>
          </p:cNvPr>
          <p:cNvCxnSpPr>
            <a:cxnSpLocks/>
          </p:cNvCxnSpPr>
          <p:nvPr/>
        </p:nvCxnSpPr>
        <p:spPr>
          <a:xfrm>
            <a:off x="989064" y="2441433"/>
            <a:ext cx="90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38C1EFAA-CCDE-324F-AC64-A3167FBD013F}"/>
              </a:ext>
            </a:extLst>
          </p:cNvPr>
          <p:cNvCxnSpPr>
            <a:cxnSpLocks/>
          </p:cNvCxnSpPr>
          <p:nvPr/>
        </p:nvCxnSpPr>
        <p:spPr>
          <a:xfrm>
            <a:off x="989064" y="3172319"/>
            <a:ext cx="90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8FB95D02-9EB7-A240-914B-BF540399559B}"/>
              </a:ext>
            </a:extLst>
          </p:cNvPr>
          <p:cNvCxnSpPr>
            <a:cxnSpLocks/>
          </p:cNvCxnSpPr>
          <p:nvPr/>
        </p:nvCxnSpPr>
        <p:spPr>
          <a:xfrm>
            <a:off x="989064" y="3881433"/>
            <a:ext cx="90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3F0D6755-05DF-7640-9FF9-34D1D62F3063}"/>
              </a:ext>
            </a:extLst>
          </p:cNvPr>
          <p:cNvCxnSpPr>
            <a:cxnSpLocks/>
          </p:cNvCxnSpPr>
          <p:nvPr/>
        </p:nvCxnSpPr>
        <p:spPr>
          <a:xfrm>
            <a:off x="1001943" y="4900373"/>
            <a:ext cx="90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0F93C116-ADAF-0141-8A52-64EC760C4171}"/>
              </a:ext>
            </a:extLst>
          </p:cNvPr>
          <p:cNvSpPr/>
          <p:nvPr/>
        </p:nvSpPr>
        <p:spPr>
          <a:xfrm>
            <a:off x="1314254" y="2584553"/>
            <a:ext cx="360000" cy="3600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8A09F7B0-3DDF-2343-87FC-DB50755726F6}"/>
              </a:ext>
            </a:extLst>
          </p:cNvPr>
          <p:cNvSpPr/>
          <p:nvPr/>
        </p:nvSpPr>
        <p:spPr>
          <a:xfrm>
            <a:off x="1309998" y="3315439"/>
            <a:ext cx="360000" cy="360000"/>
          </a:xfrm>
          <a:prstGeom prst="ellipse">
            <a:avLst/>
          </a:prstGeom>
          <a:solidFill>
            <a:srgbClr val="AFABAB"/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98FA2942-EF81-F643-8754-F5AEB341F225}"/>
              </a:ext>
            </a:extLst>
          </p:cNvPr>
          <p:cNvSpPr/>
          <p:nvPr/>
        </p:nvSpPr>
        <p:spPr>
          <a:xfrm>
            <a:off x="1306902" y="4024553"/>
            <a:ext cx="360000" cy="3600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724F3E28-AAAC-1F4F-9ABA-7BD6CEDD842A}"/>
              </a:ext>
            </a:extLst>
          </p:cNvPr>
          <p:cNvSpPr/>
          <p:nvPr/>
        </p:nvSpPr>
        <p:spPr>
          <a:xfrm>
            <a:off x="1301834" y="5043493"/>
            <a:ext cx="360000" cy="360000"/>
          </a:xfrm>
          <a:prstGeom prst="ellipse">
            <a:avLst/>
          </a:prstGeom>
          <a:solidFill>
            <a:srgbClr val="AFABAB"/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dirty="0">
              <a:latin typeface="Cambria" panose="02040503050406030204" pitchFamily="18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1D1EF7F-B54A-5B42-BC35-C67A546B382C}"/>
              </a:ext>
            </a:extLst>
          </p:cNvPr>
          <p:cNvSpPr txBox="1"/>
          <p:nvPr/>
        </p:nvSpPr>
        <p:spPr>
          <a:xfrm>
            <a:off x="694594" y="1800000"/>
            <a:ext cx="927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mbria" panose="02040503050406030204" pitchFamily="18" charset="0"/>
              </a:rPr>
              <a:t>V</a:t>
            </a:r>
            <a:r>
              <a:rPr lang="en-US" sz="2000" baseline="-25000" dirty="0">
                <a:latin typeface="Cambria" panose="02040503050406030204" pitchFamily="18" charset="0"/>
              </a:rPr>
              <a:t>DD</a:t>
            </a:r>
            <a:r>
              <a:rPr lang="en-US" sz="2000" dirty="0">
                <a:latin typeface="Cambria" panose="02040503050406030204" pitchFamily="18" charset="0"/>
              </a:rPr>
              <a:t>/2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2EF832C-D7BE-F849-87F4-5BE57B17D303}"/>
              </a:ext>
            </a:extLst>
          </p:cNvPr>
          <p:cNvCxnSpPr>
            <a:cxnSpLocks/>
            <a:stCxn id="20" idx="0"/>
          </p:cNvCxnSpPr>
          <p:nvPr/>
        </p:nvCxnSpPr>
        <p:spPr>
          <a:xfrm flipH="1" flipV="1">
            <a:off x="1489998" y="2441433"/>
            <a:ext cx="0" cy="1431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39E178C8-65CE-F24E-B075-9EBA23549C79}"/>
              </a:ext>
            </a:extLst>
          </p:cNvPr>
          <p:cNvCxnSpPr>
            <a:cxnSpLocks/>
          </p:cNvCxnSpPr>
          <p:nvPr/>
        </p:nvCxnSpPr>
        <p:spPr>
          <a:xfrm flipH="1" flipV="1">
            <a:off x="1482378" y="3176219"/>
            <a:ext cx="0" cy="1431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ABF9427F-8F8C-574B-B7A4-C91E4C7DE737}"/>
              </a:ext>
            </a:extLst>
          </p:cNvPr>
          <p:cNvCxnSpPr>
            <a:cxnSpLocks/>
          </p:cNvCxnSpPr>
          <p:nvPr/>
        </p:nvCxnSpPr>
        <p:spPr>
          <a:xfrm flipH="1" flipV="1">
            <a:off x="1483200" y="3881433"/>
            <a:ext cx="0" cy="1431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87C15B66-D601-264F-AFD8-1DD850B25D82}"/>
              </a:ext>
            </a:extLst>
          </p:cNvPr>
          <p:cNvCxnSpPr>
            <a:cxnSpLocks/>
          </p:cNvCxnSpPr>
          <p:nvPr/>
        </p:nvCxnSpPr>
        <p:spPr>
          <a:xfrm flipH="1" flipV="1">
            <a:off x="1483200" y="4900373"/>
            <a:ext cx="0" cy="1431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>
            <a:extLst>
              <a:ext uri="{FF2B5EF4-FFF2-40B4-BE49-F238E27FC236}">
                <a16:creationId xmlns:a16="http://schemas.microsoft.com/office/drawing/2014/main" id="{57B34AEA-8785-D642-9069-414BF2ECD598}"/>
              </a:ext>
            </a:extLst>
          </p:cNvPr>
          <p:cNvSpPr txBox="1"/>
          <p:nvPr/>
        </p:nvSpPr>
        <p:spPr>
          <a:xfrm>
            <a:off x="2255653" y="5709422"/>
            <a:ext cx="9348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ambria" panose="02040503050406030204" pitchFamily="18" charset="0"/>
              </a:rPr>
              <a:t>Enable</a:t>
            </a:r>
            <a:endParaRPr lang="en-US" sz="1600" baseline="-25000" dirty="0">
              <a:latin typeface="Cambria" panose="02040503050406030204" pitchFamily="18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962FEE6-D08B-BB4B-B728-7190EC94F43A}"/>
              </a:ext>
            </a:extLst>
          </p:cNvPr>
          <p:cNvSpPr txBox="1"/>
          <p:nvPr/>
        </p:nvSpPr>
        <p:spPr>
          <a:xfrm>
            <a:off x="5229979" y="5706454"/>
            <a:ext cx="746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dirty="0">
                <a:solidFill>
                  <a:srgbClr val="FF0000"/>
                </a:solidFill>
                <a:latin typeface="Cambria" panose="02040503050406030204" pitchFamily="18" charset="0"/>
              </a:rPr>
              <a:t>ACT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B1C784C-E6ED-504E-B386-3DE441218F74}"/>
              </a:ext>
            </a:extLst>
          </p:cNvPr>
          <p:cNvSpPr txBox="1"/>
          <p:nvPr/>
        </p:nvSpPr>
        <p:spPr>
          <a:xfrm>
            <a:off x="5787138" y="5703482"/>
            <a:ext cx="814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dirty="0">
                <a:solidFill>
                  <a:srgbClr val="FF0000"/>
                </a:solidFill>
                <a:latin typeface="Cambria" panose="02040503050406030204" pitchFamily="18" charset="0"/>
              </a:rPr>
              <a:t>PRE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DC57CD3-CDD7-CF4E-BF90-FD58DCACF815}"/>
              </a:ext>
            </a:extLst>
          </p:cNvPr>
          <p:cNvSpPr txBox="1"/>
          <p:nvPr/>
        </p:nvSpPr>
        <p:spPr>
          <a:xfrm>
            <a:off x="6448505" y="5703482"/>
            <a:ext cx="659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dirty="0">
                <a:solidFill>
                  <a:srgbClr val="FF0000"/>
                </a:solidFill>
                <a:latin typeface="Cambria" panose="02040503050406030204" pitchFamily="18" charset="0"/>
              </a:rPr>
              <a:t>AC</a:t>
            </a:r>
            <a:r>
              <a:rPr lang="en-US" dirty="0">
                <a:solidFill>
                  <a:srgbClr val="FF0000"/>
                </a:solidFill>
                <a:latin typeface="Cambria" panose="02040503050406030204" pitchFamily="18" charset="0"/>
              </a:rPr>
              <a:t>T</a:t>
            </a:r>
            <a:endParaRPr lang="en-TR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75DE46BB-89A3-C74F-A808-90CDA141503F}"/>
              </a:ext>
            </a:extLst>
          </p:cNvPr>
          <p:cNvSpPr/>
          <p:nvPr/>
        </p:nvSpPr>
        <p:spPr>
          <a:xfrm>
            <a:off x="5608697" y="3952741"/>
            <a:ext cx="575977" cy="238803"/>
          </a:xfrm>
          <a:custGeom>
            <a:avLst/>
            <a:gdLst>
              <a:gd name="connsiteX0" fmla="*/ 0 w 510139"/>
              <a:gd name="connsiteY0" fmla="*/ 105878 h 105878"/>
              <a:gd name="connsiteX1" fmla="*/ 163630 w 510139"/>
              <a:gd name="connsiteY1" fmla="*/ 28876 h 105878"/>
              <a:gd name="connsiteX2" fmla="*/ 510139 w 510139"/>
              <a:gd name="connsiteY2" fmla="*/ 0 h 105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0139" h="105878">
                <a:moveTo>
                  <a:pt x="0" y="105878"/>
                </a:moveTo>
                <a:cubicBezTo>
                  <a:pt x="39303" y="76200"/>
                  <a:pt x="78607" y="46522"/>
                  <a:pt x="163630" y="28876"/>
                </a:cubicBezTo>
                <a:cubicBezTo>
                  <a:pt x="248653" y="11230"/>
                  <a:pt x="379396" y="5615"/>
                  <a:pt x="510139" y="0"/>
                </a:cubicBezTo>
              </a:path>
            </a:pathLst>
          </a:custGeom>
          <a:noFill/>
          <a:ln w="57150">
            <a:solidFill>
              <a:srgbClr val="AFAB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D168A80-D1CB-574F-99C0-5E263E50807F}"/>
              </a:ext>
            </a:extLst>
          </p:cNvPr>
          <p:cNvCxnSpPr>
            <a:cxnSpLocks/>
            <a:endCxn id="44" idx="0"/>
          </p:cNvCxnSpPr>
          <p:nvPr/>
        </p:nvCxnSpPr>
        <p:spPr>
          <a:xfrm>
            <a:off x="5603461" y="3832818"/>
            <a:ext cx="0" cy="1873636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DA415DDB-AFF9-A94E-B3C5-99AB9558031B}"/>
              </a:ext>
            </a:extLst>
          </p:cNvPr>
          <p:cNvCxnSpPr>
            <a:cxnSpLocks/>
          </p:cNvCxnSpPr>
          <p:nvPr/>
        </p:nvCxnSpPr>
        <p:spPr>
          <a:xfrm>
            <a:off x="6194156" y="3832818"/>
            <a:ext cx="0" cy="1873636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9D1296A9-4043-7643-A3CB-67692100F19B}"/>
              </a:ext>
            </a:extLst>
          </p:cNvPr>
          <p:cNvCxnSpPr>
            <a:cxnSpLocks/>
          </p:cNvCxnSpPr>
          <p:nvPr/>
        </p:nvCxnSpPr>
        <p:spPr>
          <a:xfrm>
            <a:off x="6775369" y="3829846"/>
            <a:ext cx="0" cy="1873636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B48AD9D-7187-B442-A904-56025F12BA43}"/>
              </a:ext>
            </a:extLst>
          </p:cNvPr>
          <p:cNvCxnSpPr/>
          <p:nvPr/>
        </p:nvCxnSpPr>
        <p:spPr>
          <a:xfrm flipV="1">
            <a:off x="6194156" y="3920750"/>
            <a:ext cx="581213" cy="24711"/>
          </a:xfrm>
          <a:prstGeom prst="line">
            <a:avLst/>
          </a:prstGeom>
          <a:ln w="57150">
            <a:solidFill>
              <a:srgbClr val="AFAB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1">
            <a:extLst>
              <a:ext uri="{FF2B5EF4-FFF2-40B4-BE49-F238E27FC236}">
                <a16:creationId xmlns:a16="http://schemas.microsoft.com/office/drawing/2014/main" id="{617F46D2-506A-324A-893D-1EB7E9642691}"/>
              </a:ext>
            </a:extLst>
          </p:cNvPr>
          <p:cNvSpPr/>
          <p:nvPr/>
        </p:nvSpPr>
        <p:spPr>
          <a:xfrm>
            <a:off x="6775925" y="3908692"/>
            <a:ext cx="961159" cy="171450"/>
          </a:xfrm>
          <a:custGeom>
            <a:avLst/>
            <a:gdLst>
              <a:gd name="connsiteX0" fmla="*/ 0 w 961159"/>
              <a:gd name="connsiteY0" fmla="*/ 0 h 171450"/>
              <a:gd name="connsiteX1" fmla="*/ 301336 w 961159"/>
              <a:gd name="connsiteY1" fmla="*/ 124691 h 171450"/>
              <a:gd name="connsiteX2" fmla="*/ 961159 w 961159"/>
              <a:gd name="connsiteY2" fmla="*/ 171450 h 17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61159" h="171450">
                <a:moveTo>
                  <a:pt x="0" y="0"/>
                </a:moveTo>
                <a:cubicBezTo>
                  <a:pt x="70571" y="48058"/>
                  <a:pt x="141143" y="96116"/>
                  <a:pt x="301336" y="124691"/>
                </a:cubicBezTo>
                <a:cubicBezTo>
                  <a:pt x="461529" y="153266"/>
                  <a:pt x="711344" y="162358"/>
                  <a:pt x="961159" y="171450"/>
                </a:cubicBezTo>
              </a:path>
            </a:pathLst>
          </a:custGeom>
          <a:noFill/>
          <a:ln w="57150">
            <a:solidFill>
              <a:srgbClr val="AFAB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53D6CB75-31D1-A448-85AD-1CBDD2FE9024}"/>
              </a:ext>
            </a:extLst>
          </p:cNvPr>
          <p:cNvCxnSpPr>
            <a:cxnSpLocks/>
          </p:cNvCxnSpPr>
          <p:nvPr/>
        </p:nvCxnSpPr>
        <p:spPr>
          <a:xfrm>
            <a:off x="7743456" y="3829846"/>
            <a:ext cx="0" cy="2234038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D3DB8465-3EAD-CA41-81D5-A58CEAFDDFAB}"/>
              </a:ext>
            </a:extLst>
          </p:cNvPr>
          <p:cNvSpPr txBox="1"/>
          <p:nvPr/>
        </p:nvSpPr>
        <p:spPr>
          <a:xfrm>
            <a:off x="6890145" y="6150972"/>
            <a:ext cx="1706621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TR" dirty="0">
                <a:solidFill>
                  <a:srgbClr val="FF0000"/>
                </a:solidFill>
                <a:latin typeface="Cambria" panose="02040503050406030204" pitchFamily="18" charset="0"/>
              </a:rPr>
              <a:t>Enable Sense Amplifiers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DD5BADDE-42E8-4447-BCBF-071923DA8EE9}"/>
              </a:ext>
            </a:extLst>
          </p:cNvPr>
          <p:cNvSpPr/>
          <p:nvPr/>
        </p:nvSpPr>
        <p:spPr>
          <a:xfrm>
            <a:off x="7735200" y="2542344"/>
            <a:ext cx="1205802" cy="1537398"/>
          </a:xfrm>
          <a:custGeom>
            <a:avLst/>
            <a:gdLst>
              <a:gd name="connsiteX0" fmla="*/ 0 w 1205802"/>
              <a:gd name="connsiteY0" fmla="*/ 1537398 h 1537398"/>
              <a:gd name="connsiteX1" fmla="*/ 452176 w 1205802"/>
              <a:gd name="connsiteY1" fmla="*/ 341644 h 1537398"/>
              <a:gd name="connsiteX2" fmla="*/ 1205802 w 1205802"/>
              <a:gd name="connsiteY2" fmla="*/ 0 h 15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5802" h="1537398">
                <a:moveTo>
                  <a:pt x="0" y="1537398"/>
                </a:moveTo>
                <a:cubicBezTo>
                  <a:pt x="125604" y="1067637"/>
                  <a:pt x="251209" y="597877"/>
                  <a:pt x="452176" y="341644"/>
                </a:cubicBezTo>
                <a:cubicBezTo>
                  <a:pt x="653143" y="85411"/>
                  <a:pt x="929472" y="42705"/>
                  <a:pt x="1205802" y="0"/>
                </a:cubicBezTo>
              </a:path>
            </a:pathLst>
          </a:custGeom>
          <a:noFill/>
          <a:ln w="571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53" name="Freeform 52">
            <a:extLst>
              <a:ext uri="{FF2B5EF4-FFF2-40B4-BE49-F238E27FC236}">
                <a16:creationId xmlns:a16="http://schemas.microsoft.com/office/drawing/2014/main" id="{B7F0D523-755E-454C-87F4-191872432527}"/>
              </a:ext>
            </a:extLst>
          </p:cNvPr>
          <p:cNvSpPr/>
          <p:nvPr/>
        </p:nvSpPr>
        <p:spPr>
          <a:xfrm flipV="1">
            <a:off x="7735200" y="4102891"/>
            <a:ext cx="1205802" cy="1386533"/>
          </a:xfrm>
          <a:custGeom>
            <a:avLst/>
            <a:gdLst>
              <a:gd name="connsiteX0" fmla="*/ 0 w 1205802"/>
              <a:gd name="connsiteY0" fmla="*/ 1537398 h 1537398"/>
              <a:gd name="connsiteX1" fmla="*/ 452176 w 1205802"/>
              <a:gd name="connsiteY1" fmla="*/ 341644 h 1537398"/>
              <a:gd name="connsiteX2" fmla="*/ 1205802 w 1205802"/>
              <a:gd name="connsiteY2" fmla="*/ 0 h 15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5802" h="1537398">
                <a:moveTo>
                  <a:pt x="0" y="1537398"/>
                </a:moveTo>
                <a:cubicBezTo>
                  <a:pt x="125604" y="1067637"/>
                  <a:pt x="251209" y="597877"/>
                  <a:pt x="452176" y="341644"/>
                </a:cubicBezTo>
                <a:cubicBezTo>
                  <a:pt x="653143" y="85411"/>
                  <a:pt x="929472" y="42705"/>
                  <a:pt x="1205802" y="0"/>
                </a:cubicBezTo>
              </a:path>
            </a:pathLst>
          </a:custGeom>
          <a:noFill/>
          <a:ln w="57150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>
              <a:latin typeface="Cambria" panose="02040503050406030204" pitchFamily="18" charset="0"/>
            </a:endParaRPr>
          </a:p>
        </p:txBody>
      </p:sp>
      <p:sp>
        <p:nvSpPr>
          <p:cNvPr id="54" name="Rounded Rectangle 22">
            <a:extLst>
              <a:ext uri="{FF2B5EF4-FFF2-40B4-BE49-F238E27FC236}">
                <a16:creationId xmlns:a16="http://schemas.microsoft.com/office/drawing/2014/main" id="{CCECF878-59D8-44A6-A45A-9DF92016A1C3}"/>
              </a:ext>
            </a:extLst>
          </p:cNvPr>
          <p:cNvSpPr/>
          <p:nvPr/>
        </p:nvSpPr>
        <p:spPr>
          <a:xfrm>
            <a:off x="788894" y="5489182"/>
            <a:ext cx="1286793" cy="578911"/>
          </a:xfrm>
          <a:prstGeom prst="roundRect">
            <a:avLst/>
          </a:prstGeom>
          <a:solidFill>
            <a:srgbClr val="3D8AFF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TR" dirty="0">
                <a:latin typeface="Cambria" panose="02040503050406030204" pitchFamily="18" charset="0"/>
                <a:cs typeface="Calibri" panose="020F0502020204030204" pitchFamily="34" charset="0"/>
              </a:rPr>
              <a:t>Sense Amplifier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86820CF-1BCB-4016-8BCB-D91D69F6DB02}"/>
              </a:ext>
            </a:extLst>
          </p:cNvPr>
          <p:cNvSpPr txBox="1"/>
          <p:nvPr/>
        </p:nvSpPr>
        <p:spPr>
          <a:xfrm>
            <a:off x="407569" y="4646165"/>
            <a:ext cx="6511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</a:rPr>
              <a:t>RN</a:t>
            </a:r>
            <a:endParaRPr lang="en-US" sz="2000" dirty="0">
              <a:latin typeface="Cambria" panose="02040503050406030204" pitchFamily="18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E2D8F17-5071-4664-A15D-6F5B64FDBF11}"/>
              </a:ext>
            </a:extLst>
          </p:cNvPr>
          <p:cNvSpPr txBox="1"/>
          <p:nvPr/>
        </p:nvSpPr>
        <p:spPr>
          <a:xfrm>
            <a:off x="416851" y="3636086"/>
            <a:ext cx="611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</a:rPr>
              <a:t>R3</a:t>
            </a:r>
            <a:endParaRPr lang="en-US" sz="2000" dirty="0">
              <a:latin typeface="Cambria" panose="02040503050406030204" pitchFamily="18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04D0E32-D12F-41DA-97AA-89E1B336F913}"/>
              </a:ext>
            </a:extLst>
          </p:cNvPr>
          <p:cNvSpPr txBox="1"/>
          <p:nvPr/>
        </p:nvSpPr>
        <p:spPr>
          <a:xfrm>
            <a:off x="405518" y="2868986"/>
            <a:ext cx="6062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</a:rPr>
              <a:t>R2</a:t>
            </a:r>
            <a:endParaRPr lang="en-US" sz="2000" dirty="0">
              <a:latin typeface="Cambria" panose="02040503050406030204" pitchFamily="18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497E72B-7C45-4DAC-98EC-A0C683370176}"/>
              </a:ext>
            </a:extLst>
          </p:cNvPr>
          <p:cNvSpPr txBox="1"/>
          <p:nvPr/>
        </p:nvSpPr>
        <p:spPr>
          <a:xfrm>
            <a:off x="415892" y="2190001"/>
            <a:ext cx="6062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</a:rPr>
              <a:t>R1</a:t>
            </a:r>
            <a:endParaRPr lang="en-US" sz="2000" dirty="0">
              <a:latin typeface="Cambria" panose="0204050305040603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3631CB-79C4-0433-FAD9-8613B9706D69}"/>
              </a:ext>
            </a:extLst>
          </p:cNvPr>
          <p:cNvSpPr txBox="1"/>
          <p:nvPr/>
        </p:nvSpPr>
        <p:spPr>
          <a:xfrm>
            <a:off x="460411" y="4210480"/>
            <a:ext cx="453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</a:rPr>
              <a:t>…</a:t>
            </a:r>
            <a:endParaRPr lang="en-US" sz="2000" dirty="0">
              <a:latin typeface="Cambria" panose="0204050305040603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51A483-0EDB-7EB1-046F-03B50116E8E3}"/>
              </a:ext>
            </a:extLst>
          </p:cNvPr>
          <p:cNvSpPr txBox="1"/>
          <p:nvPr/>
        </p:nvSpPr>
        <p:spPr>
          <a:xfrm>
            <a:off x="1264733" y="4210480"/>
            <a:ext cx="453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</a:rPr>
              <a:t>…</a:t>
            </a:r>
            <a:endParaRPr lang="en-US" sz="2000" dirty="0">
              <a:latin typeface="Cambria" panose="0204050305040603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C0E31C-47D2-2C7B-1278-F58D7FE41E61}"/>
              </a:ext>
            </a:extLst>
          </p:cNvPr>
          <p:cNvSpPr txBox="1"/>
          <p:nvPr/>
        </p:nvSpPr>
        <p:spPr>
          <a:xfrm>
            <a:off x="1750916" y="6068641"/>
            <a:ext cx="927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mbria" panose="02040503050406030204" pitchFamily="18" charset="0"/>
              </a:rPr>
              <a:t>V</a:t>
            </a:r>
            <a:r>
              <a:rPr lang="en-US" sz="2000" baseline="-25000" dirty="0">
                <a:latin typeface="Cambria" panose="02040503050406030204" pitchFamily="18" charset="0"/>
              </a:rPr>
              <a:t>DD</a:t>
            </a:r>
            <a:r>
              <a:rPr lang="en-US" sz="2000" dirty="0">
                <a:latin typeface="Cambria" panose="02040503050406030204" pitchFamily="18" charset="0"/>
              </a:rPr>
              <a:t>/2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BEE05BE-2D18-6136-3B94-E1E514402D8E}"/>
                  </a:ext>
                </a:extLst>
              </p:cNvPr>
              <p:cNvSpPr txBox="1"/>
              <p:nvPr/>
            </p:nvSpPr>
            <p:spPr>
              <a:xfrm>
                <a:off x="1229966" y="1805642"/>
                <a:ext cx="92700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rgbClr val="EC6362"/>
                    </a:solidFill>
                    <a:latin typeface="Cambria" panose="02040503050406030204" pitchFamily="18" charset="0"/>
                  </a:rPr>
                  <a:t>+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EC636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endParaRPr lang="en-US" sz="2000" dirty="0">
                  <a:solidFill>
                    <a:srgbClr val="EC6362"/>
                  </a:solidFill>
                  <a:latin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BEE05BE-2D18-6136-3B94-E1E514402D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9966" y="1805642"/>
                <a:ext cx="927008" cy="400110"/>
              </a:xfrm>
              <a:prstGeom prst="rect">
                <a:avLst/>
              </a:prstGeom>
              <a:blipFill>
                <a:blip r:embed="rId3"/>
                <a:stretch>
                  <a:fillRect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83D0162E-E428-C092-080F-E3AB0C7D7140}"/>
              </a:ext>
            </a:extLst>
          </p:cNvPr>
          <p:cNvSpPr txBox="1"/>
          <p:nvPr/>
        </p:nvSpPr>
        <p:spPr>
          <a:xfrm>
            <a:off x="4145633" y="4354572"/>
            <a:ext cx="896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</a:rPr>
              <a:t>-V</a:t>
            </a:r>
            <a:r>
              <a:rPr lang="en-US" sz="2400" baseline="-25000" dirty="0">
                <a:latin typeface="Cambria" panose="02040503050406030204" pitchFamily="18" charset="0"/>
              </a:rPr>
              <a:t>TH</a:t>
            </a:r>
            <a:endParaRPr lang="en-US" baseline="-25000" dirty="0">
              <a:latin typeface="Cambria" panose="02040503050406030204" pitchFamily="18" charset="0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CAAB3EA-485A-BF97-5E92-B838AD0AA56F}"/>
              </a:ext>
            </a:extLst>
          </p:cNvPr>
          <p:cNvCxnSpPr>
            <a:cxnSpLocks/>
          </p:cNvCxnSpPr>
          <p:nvPr/>
        </p:nvCxnSpPr>
        <p:spPr>
          <a:xfrm flipH="1" flipV="1">
            <a:off x="1174864" y="2248629"/>
            <a:ext cx="714200" cy="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61AA440-298D-1FAA-6752-2711CD589862}"/>
              </a:ext>
            </a:extLst>
          </p:cNvPr>
          <p:cNvSpPr txBox="1"/>
          <p:nvPr/>
        </p:nvSpPr>
        <p:spPr>
          <a:xfrm>
            <a:off x="1848704" y="2063963"/>
            <a:ext cx="896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latin typeface="Cambria" panose="02040503050406030204" pitchFamily="18" charset="0"/>
              </a:rPr>
              <a:t>Bitline</a:t>
            </a:r>
            <a:endParaRPr lang="en-US" b="1" dirty="0">
              <a:latin typeface="Cambria" panose="020405030504060302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81FB2F3-DDA6-4BF2-655F-77FA8C60CE29}"/>
              </a:ext>
            </a:extLst>
          </p:cNvPr>
          <p:cNvSpPr txBox="1"/>
          <p:nvPr/>
        </p:nvSpPr>
        <p:spPr>
          <a:xfrm>
            <a:off x="3863415" y="3974636"/>
            <a:ext cx="1174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</a:rPr>
              <a:t>V</a:t>
            </a:r>
            <a:r>
              <a:rPr lang="en-US" sz="2400" baseline="-25000" dirty="0">
                <a:latin typeface="Cambria" panose="02040503050406030204" pitchFamily="18" charset="0"/>
              </a:rPr>
              <a:t>DD</a:t>
            </a:r>
            <a:r>
              <a:rPr lang="en-US" sz="2400" dirty="0">
                <a:latin typeface="Cambria" panose="02040503050406030204" pitchFamily="18" charset="0"/>
              </a:rPr>
              <a:t>/2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D0905D-4029-A094-4B56-A06C8A6E0B21}"/>
              </a:ext>
            </a:extLst>
          </p:cNvPr>
          <p:cNvSpPr txBox="1"/>
          <p:nvPr/>
        </p:nvSpPr>
        <p:spPr>
          <a:xfrm>
            <a:off x="4479207" y="5526193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</a:rPr>
              <a:t>0</a:t>
            </a:r>
            <a:endParaRPr lang="en-US" sz="2400" baseline="-250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05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ED0000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/>
      <p:bldP spid="132" grpId="0"/>
      <p:bldP spid="52" grpId="0" animBg="1"/>
      <p:bldP spid="5" grpId="0" animBg="1"/>
      <p:bldP spid="53" grpId="0" animBg="1"/>
      <p:bldP spid="1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60513-2CC3-454F-99F0-BA50B88B1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Generating Signatures via SiMRA</a:t>
            </a:r>
            <a:endParaRPr lang="en-TR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18D45-4E46-B147-B352-05B8DE26CF45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lang="en-TR" sz="2400" dirty="0"/>
          </a:p>
          <a:p>
            <a:pPr marL="0" indent="0">
              <a:buNone/>
            </a:pPr>
            <a:endParaRPr lang="en-TR" sz="2400" dirty="0"/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13BC8E63-1E10-AC40-8FC5-B60E01AB396B}"/>
              </a:ext>
            </a:extLst>
          </p:cNvPr>
          <p:cNvCxnSpPr>
            <a:cxnSpLocks/>
          </p:cNvCxnSpPr>
          <p:nvPr/>
        </p:nvCxnSpPr>
        <p:spPr>
          <a:xfrm>
            <a:off x="1007898" y="243988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Group 88">
            <a:extLst>
              <a:ext uri="{FF2B5EF4-FFF2-40B4-BE49-F238E27FC236}">
                <a16:creationId xmlns:a16="http://schemas.microsoft.com/office/drawing/2014/main" id="{E863BC57-C18D-184C-AAA7-E2B856ACCE35}"/>
              </a:ext>
            </a:extLst>
          </p:cNvPr>
          <p:cNvGrpSpPr/>
          <p:nvPr/>
        </p:nvGrpSpPr>
        <p:grpSpPr>
          <a:xfrm>
            <a:off x="304460" y="1214801"/>
            <a:ext cx="8182159" cy="4488681"/>
            <a:chOff x="-8274940" y="1045601"/>
            <a:chExt cx="16858687" cy="4488681"/>
          </a:xfrm>
        </p:grpSpPr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04F1D5BD-E5FF-C240-BA7C-09F5606E6C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6712031" y="1141916"/>
              <a:ext cx="49285" cy="4392366"/>
            </a:xfrm>
            <a:prstGeom prst="line">
              <a:avLst/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03748EBD-BE45-1341-B860-B73566BAF6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-6732054" y="5497173"/>
              <a:ext cx="15315801" cy="0"/>
            </a:xfrm>
            <a:prstGeom prst="line">
              <a:avLst/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57665EA3-48D3-AA49-9F8A-F4734FDD08DE}"/>
                </a:ext>
              </a:extLst>
            </p:cNvPr>
            <p:cNvSpPr txBox="1"/>
            <p:nvPr/>
          </p:nvSpPr>
          <p:spPr>
            <a:xfrm>
              <a:off x="-8274940" y="1045601"/>
              <a:ext cx="148034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Cambria" panose="02040503050406030204" pitchFamily="18" charset="0"/>
                </a:rPr>
                <a:t>V</a:t>
              </a:r>
              <a:r>
                <a:rPr lang="en-US" sz="2800" baseline="-25000" dirty="0">
                  <a:latin typeface="Cambria" panose="02040503050406030204" pitchFamily="18" charset="0"/>
                </a:rPr>
                <a:t>DD</a:t>
              </a:r>
              <a:endParaRPr lang="en-US" sz="2000" baseline="-25000" dirty="0">
                <a:latin typeface="Cambria" panose="02040503050406030204" pitchFamily="18" charset="0"/>
              </a:endParaRPr>
            </a:p>
          </p:txBody>
        </p:sp>
      </p:grpSp>
      <p:sp>
        <p:nvSpPr>
          <p:cNvPr id="108" name="TextBox 107">
            <a:extLst>
              <a:ext uri="{FF2B5EF4-FFF2-40B4-BE49-F238E27FC236}">
                <a16:creationId xmlns:a16="http://schemas.microsoft.com/office/drawing/2014/main" id="{005B36E8-ABC2-3745-9B71-2CBD875F330D}"/>
              </a:ext>
            </a:extLst>
          </p:cNvPr>
          <p:cNvSpPr txBox="1"/>
          <p:nvPr/>
        </p:nvSpPr>
        <p:spPr>
          <a:xfrm>
            <a:off x="7816468" y="5608234"/>
            <a:ext cx="997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</a:rPr>
              <a:t>Time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962FEE6-D08B-BB4B-B728-7190EC94F43A}"/>
              </a:ext>
            </a:extLst>
          </p:cNvPr>
          <p:cNvSpPr txBox="1"/>
          <p:nvPr/>
        </p:nvSpPr>
        <p:spPr>
          <a:xfrm>
            <a:off x="1689489" y="5707698"/>
            <a:ext cx="746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000" dirty="0">
                <a:solidFill>
                  <a:srgbClr val="FF0000"/>
                </a:solidFill>
                <a:latin typeface="Cambria" panose="02040503050406030204" pitchFamily="18" charset="0"/>
              </a:rPr>
              <a:t>ACT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B1C784C-E6ED-504E-B386-3DE441218F74}"/>
              </a:ext>
            </a:extLst>
          </p:cNvPr>
          <p:cNvSpPr txBox="1"/>
          <p:nvPr/>
        </p:nvSpPr>
        <p:spPr>
          <a:xfrm>
            <a:off x="2880059" y="5703482"/>
            <a:ext cx="814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000" dirty="0">
                <a:solidFill>
                  <a:srgbClr val="FF0000"/>
                </a:solidFill>
                <a:latin typeface="Cambria" panose="02040503050406030204" pitchFamily="18" charset="0"/>
              </a:rPr>
              <a:t>PRE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DC57CD3-CDD7-CF4E-BF90-FD58DCACF815}"/>
              </a:ext>
            </a:extLst>
          </p:cNvPr>
          <p:cNvSpPr txBox="1"/>
          <p:nvPr/>
        </p:nvSpPr>
        <p:spPr>
          <a:xfrm>
            <a:off x="4137703" y="5669789"/>
            <a:ext cx="659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TR" sz="2000" dirty="0">
                <a:solidFill>
                  <a:srgbClr val="FF0000"/>
                </a:solidFill>
                <a:latin typeface="Cambria" panose="02040503050406030204" pitchFamily="18" charset="0"/>
              </a:rPr>
              <a:t>AC</a:t>
            </a:r>
            <a:r>
              <a:rPr lang="en-US" sz="2000" dirty="0">
                <a:solidFill>
                  <a:srgbClr val="FF0000"/>
                </a:solidFill>
                <a:latin typeface="Cambria" panose="02040503050406030204" pitchFamily="18" charset="0"/>
              </a:rPr>
              <a:t>T</a:t>
            </a:r>
            <a:endParaRPr lang="en-TR" sz="2000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D168A80-D1CB-574F-99C0-5E263E50807F}"/>
              </a:ext>
            </a:extLst>
          </p:cNvPr>
          <p:cNvCxnSpPr>
            <a:cxnSpLocks/>
          </p:cNvCxnSpPr>
          <p:nvPr/>
        </p:nvCxnSpPr>
        <p:spPr>
          <a:xfrm>
            <a:off x="2024610" y="1311116"/>
            <a:ext cx="0" cy="4383812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DA415DDB-AFF9-A94E-B3C5-99AB9558031B}"/>
              </a:ext>
            </a:extLst>
          </p:cNvPr>
          <p:cNvCxnSpPr>
            <a:cxnSpLocks/>
          </p:cNvCxnSpPr>
          <p:nvPr/>
        </p:nvCxnSpPr>
        <p:spPr>
          <a:xfrm>
            <a:off x="3289300" y="1311116"/>
            <a:ext cx="0" cy="4395338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9D1296A9-4043-7643-A3CB-67692100F19B}"/>
              </a:ext>
            </a:extLst>
          </p:cNvPr>
          <p:cNvCxnSpPr>
            <a:cxnSpLocks/>
          </p:cNvCxnSpPr>
          <p:nvPr/>
        </p:nvCxnSpPr>
        <p:spPr>
          <a:xfrm>
            <a:off x="4486295" y="1311116"/>
            <a:ext cx="0" cy="4345046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53D6CB75-31D1-A448-85AD-1CBDD2FE9024}"/>
              </a:ext>
            </a:extLst>
          </p:cNvPr>
          <p:cNvCxnSpPr>
            <a:cxnSpLocks/>
          </p:cNvCxnSpPr>
          <p:nvPr/>
        </p:nvCxnSpPr>
        <p:spPr>
          <a:xfrm>
            <a:off x="6382080" y="1311116"/>
            <a:ext cx="0" cy="4383812"/>
          </a:xfrm>
          <a:prstGeom prst="line">
            <a:avLst/>
          </a:prstGeom>
          <a:ln w="1905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D3DB8465-3EAD-CA41-81D5-A58CEAFDDFAB}"/>
              </a:ext>
            </a:extLst>
          </p:cNvPr>
          <p:cNvSpPr txBox="1"/>
          <p:nvPr/>
        </p:nvSpPr>
        <p:spPr>
          <a:xfrm>
            <a:off x="5487235" y="5813650"/>
            <a:ext cx="1706621" cy="7078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TR" sz="2000" dirty="0">
                <a:solidFill>
                  <a:srgbClr val="FF0000"/>
                </a:solidFill>
                <a:latin typeface="Cambria" panose="02040503050406030204" pitchFamily="18" charset="0"/>
              </a:rPr>
              <a:t>Enable Sense Amplifiers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81AB99C-F584-AF6B-62C9-7D8FBA1401A9}"/>
              </a:ext>
            </a:extLst>
          </p:cNvPr>
          <p:cNvSpPr txBox="1"/>
          <p:nvPr/>
        </p:nvSpPr>
        <p:spPr>
          <a:xfrm>
            <a:off x="38718" y="3217740"/>
            <a:ext cx="11746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</a:rPr>
              <a:t>V</a:t>
            </a:r>
            <a:r>
              <a:rPr lang="en-US" sz="2800" baseline="-25000" dirty="0">
                <a:latin typeface="Cambria" panose="02040503050406030204" pitchFamily="18" charset="0"/>
              </a:rPr>
              <a:t>DD</a:t>
            </a:r>
            <a:r>
              <a:rPr lang="en-US" sz="2800" dirty="0">
                <a:latin typeface="Cambria" panose="02040503050406030204" pitchFamily="18" charset="0"/>
              </a:rPr>
              <a:t>/2</a:t>
            </a:r>
            <a:endParaRPr lang="en-US" sz="2000" dirty="0">
              <a:latin typeface="Cambria" panose="020405030504060302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94E5AA-8C6B-EBD5-C846-3210A0193B50}"/>
              </a:ext>
            </a:extLst>
          </p:cNvPr>
          <p:cNvSpPr txBox="1"/>
          <p:nvPr/>
        </p:nvSpPr>
        <p:spPr>
          <a:xfrm>
            <a:off x="700878" y="5529167"/>
            <a:ext cx="3834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</a:rPr>
              <a:t>0</a:t>
            </a:r>
            <a:endParaRPr lang="en-US" sz="2800" baseline="-25000" dirty="0">
              <a:latin typeface="Cambria" panose="02040503050406030204" pitchFamily="18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6C80FB7-D19F-B9CC-8F50-B37DAFD08688}"/>
              </a:ext>
            </a:extLst>
          </p:cNvPr>
          <p:cNvCxnSpPr>
            <a:cxnSpLocks/>
          </p:cNvCxnSpPr>
          <p:nvPr/>
        </p:nvCxnSpPr>
        <p:spPr>
          <a:xfrm>
            <a:off x="1094569" y="4115691"/>
            <a:ext cx="740461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93F1C32-C660-B9C6-2D22-3DADB32A01EE}"/>
              </a:ext>
            </a:extLst>
          </p:cNvPr>
          <p:cNvSpPr txBox="1"/>
          <p:nvPr/>
        </p:nvSpPr>
        <p:spPr>
          <a:xfrm>
            <a:off x="365108" y="2502430"/>
            <a:ext cx="7169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</a:rPr>
              <a:t>V</a:t>
            </a:r>
            <a:r>
              <a:rPr lang="en-US" sz="2800" baseline="-25000" dirty="0">
                <a:latin typeface="Cambria" panose="02040503050406030204" pitchFamily="18" charset="0"/>
              </a:rPr>
              <a:t>TH</a:t>
            </a:r>
            <a:endParaRPr lang="en-US" sz="2000" baseline="-25000" dirty="0">
              <a:latin typeface="Cambria" panose="02040503050406030204" pitchFamily="18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E31CC45-4B0D-8A82-27E2-C7A5251D5022}"/>
              </a:ext>
            </a:extLst>
          </p:cNvPr>
          <p:cNvCxnSpPr>
            <a:cxnSpLocks/>
          </p:cNvCxnSpPr>
          <p:nvPr/>
        </p:nvCxnSpPr>
        <p:spPr>
          <a:xfrm>
            <a:off x="1148563" y="2771610"/>
            <a:ext cx="7338056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D965B853-0287-CB77-4CCF-BF5169E7051F}"/>
              </a:ext>
            </a:extLst>
          </p:cNvPr>
          <p:cNvSpPr txBox="1"/>
          <p:nvPr/>
        </p:nvSpPr>
        <p:spPr>
          <a:xfrm>
            <a:off x="252096" y="3904881"/>
            <a:ext cx="8964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</a:rPr>
              <a:t>-V</a:t>
            </a:r>
            <a:r>
              <a:rPr lang="en-US" sz="2800" baseline="-25000" dirty="0">
                <a:latin typeface="Cambria" panose="02040503050406030204" pitchFamily="18" charset="0"/>
              </a:rPr>
              <a:t>TH</a:t>
            </a:r>
            <a:endParaRPr lang="en-US" sz="2000" baseline="-25000" dirty="0">
              <a:latin typeface="Cambria" panose="02040503050406030204" pitchFamily="18" charset="0"/>
            </a:endParaRP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935A8CFD-9A19-2F45-8EF9-FA923D17DF95}"/>
              </a:ext>
            </a:extLst>
          </p:cNvPr>
          <p:cNvCxnSpPr>
            <a:cxnSpLocks/>
          </p:cNvCxnSpPr>
          <p:nvPr/>
        </p:nvCxnSpPr>
        <p:spPr>
          <a:xfrm flipH="1">
            <a:off x="1074959" y="3465513"/>
            <a:ext cx="949651" cy="0"/>
          </a:xfrm>
          <a:prstGeom prst="line">
            <a:avLst/>
          </a:prstGeom>
          <a:ln w="57150">
            <a:solidFill>
              <a:srgbClr val="AFAB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5">
            <a:extLst>
              <a:ext uri="{FF2B5EF4-FFF2-40B4-BE49-F238E27FC236}">
                <a16:creationId xmlns:a16="http://schemas.microsoft.com/office/drawing/2014/main" id="{75DE46BB-89A3-C74F-A808-90CDA141503F}"/>
              </a:ext>
            </a:extLst>
          </p:cNvPr>
          <p:cNvSpPr/>
          <p:nvPr/>
        </p:nvSpPr>
        <p:spPr>
          <a:xfrm>
            <a:off x="1998447" y="2974065"/>
            <a:ext cx="1285942" cy="523220"/>
          </a:xfrm>
          <a:custGeom>
            <a:avLst/>
            <a:gdLst>
              <a:gd name="connsiteX0" fmla="*/ 0 w 510139"/>
              <a:gd name="connsiteY0" fmla="*/ 105878 h 105878"/>
              <a:gd name="connsiteX1" fmla="*/ 163630 w 510139"/>
              <a:gd name="connsiteY1" fmla="*/ 28876 h 105878"/>
              <a:gd name="connsiteX2" fmla="*/ 510139 w 510139"/>
              <a:gd name="connsiteY2" fmla="*/ 0 h 105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0139" h="105878">
                <a:moveTo>
                  <a:pt x="0" y="105878"/>
                </a:moveTo>
                <a:cubicBezTo>
                  <a:pt x="39303" y="76200"/>
                  <a:pt x="78607" y="46522"/>
                  <a:pt x="163630" y="28876"/>
                </a:cubicBezTo>
                <a:cubicBezTo>
                  <a:pt x="248653" y="11230"/>
                  <a:pt x="379396" y="5615"/>
                  <a:pt x="510139" y="0"/>
                </a:cubicBezTo>
              </a:path>
            </a:pathLst>
          </a:custGeom>
          <a:noFill/>
          <a:ln w="57150">
            <a:solidFill>
              <a:srgbClr val="AFAB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2000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B48AD9D-7187-B442-A904-56025F12BA43}"/>
              </a:ext>
            </a:extLst>
          </p:cNvPr>
          <p:cNvCxnSpPr>
            <a:cxnSpLocks/>
            <a:stCxn id="6" idx="2"/>
          </p:cNvCxnSpPr>
          <p:nvPr/>
        </p:nvCxnSpPr>
        <p:spPr>
          <a:xfrm flipV="1">
            <a:off x="3284389" y="2970650"/>
            <a:ext cx="1196993" cy="3415"/>
          </a:xfrm>
          <a:prstGeom prst="line">
            <a:avLst/>
          </a:prstGeom>
          <a:ln w="57150">
            <a:solidFill>
              <a:srgbClr val="AFAB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 16">
            <a:extLst>
              <a:ext uri="{FF2B5EF4-FFF2-40B4-BE49-F238E27FC236}">
                <a16:creationId xmlns:a16="http://schemas.microsoft.com/office/drawing/2014/main" id="{401826FE-98B5-DC40-7EC4-2CD8C382F39B}"/>
              </a:ext>
            </a:extLst>
          </p:cNvPr>
          <p:cNvSpPr/>
          <p:nvPr/>
        </p:nvSpPr>
        <p:spPr>
          <a:xfrm>
            <a:off x="4469979" y="2958659"/>
            <a:ext cx="1928418" cy="1273443"/>
          </a:xfrm>
          <a:custGeom>
            <a:avLst/>
            <a:gdLst>
              <a:gd name="connsiteX0" fmla="*/ 0 w 961159"/>
              <a:gd name="connsiteY0" fmla="*/ 0 h 171450"/>
              <a:gd name="connsiteX1" fmla="*/ 301336 w 961159"/>
              <a:gd name="connsiteY1" fmla="*/ 124691 h 171450"/>
              <a:gd name="connsiteX2" fmla="*/ 961159 w 961159"/>
              <a:gd name="connsiteY2" fmla="*/ 171450 h 17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61159" h="171450">
                <a:moveTo>
                  <a:pt x="0" y="0"/>
                </a:moveTo>
                <a:cubicBezTo>
                  <a:pt x="70571" y="48058"/>
                  <a:pt x="141143" y="96116"/>
                  <a:pt x="301336" y="124691"/>
                </a:cubicBezTo>
                <a:cubicBezTo>
                  <a:pt x="461529" y="153266"/>
                  <a:pt x="711344" y="162358"/>
                  <a:pt x="961159" y="171450"/>
                </a:cubicBezTo>
              </a:path>
            </a:pathLst>
          </a:custGeom>
          <a:noFill/>
          <a:ln w="57150">
            <a:solidFill>
              <a:srgbClr val="AFAB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2000" dirty="0">
              <a:latin typeface="Cambria" panose="02040503050406030204" pitchFamily="18" charset="0"/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DD5BADDE-42E8-4447-BCBF-071923DA8EE9}"/>
              </a:ext>
            </a:extLst>
          </p:cNvPr>
          <p:cNvSpPr/>
          <p:nvPr/>
        </p:nvSpPr>
        <p:spPr>
          <a:xfrm flipV="1">
            <a:off x="6372226" y="4205882"/>
            <a:ext cx="1954578" cy="1431936"/>
          </a:xfrm>
          <a:custGeom>
            <a:avLst/>
            <a:gdLst>
              <a:gd name="connsiteX0" fmla="*/ 0 w 1205802"/>
              <a:gd name="connsiteY0" fmla="*/ 1537398 h 1537398"/>
              <a:gd name="connsiteX1" fmla="*/ 452176 w 1205802"/>
              <a:gd name="connsiteY1" fmla="*/ 341644 h 1537398"/>
              <a:gd name="connsiteX2" fmla="*/ 1205802 w 1205802"/>
              <a:gd name="connsiteY2" fmla="*/ 0 h 15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5802" h="1537398">
                <a:moveTo>
                  <a:pt x="0" y="1537398"/>
                </a:moveTo>
                <a:cubicBezTo>
                  <a:pt x="125604" y="1067637"/>
                  <a:pt x="251209" y="597877"/>
                  <a:pt x="452176" y="341644"/>
                </a:cubicBezTo>
                <a:cubicBezTo>
                  <a:pt x="653143" y="85411"/>
                  <a:pt x="929472" y="42705"/>
                  <a:pt x="1205802" y="0"/>
                </a:cubicBezTo>
              </a:path>
            </a:pathLst>
          </a:custGeom>
          <a:noFill/>
          <a:ln w="57150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2000">
              <a:latin typeface="Cambria" panose="02040503050406030204" pitchFamily="18" charset="0"/>
            </a:endParaRPr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B6D5301B-6668-0BE4-9426-9C69AD2B4861}"/>
              </a:ext>
            </a:extLst>
          </p:cNvPr>
          <p:cNvSpPr/>
          <p:nvPr/>
        </p:nvSpPr>
        <p:spPr>
          <a:xfrm>
            <a:off x="2024943" y="2857655"/>
            <a:ext cx="1275762" cy="621695"/>
          </a:xfrm>
          <a:custGeom>
            <a:avLst/>
            <a:gdLst>
              <a:gd name="connsiteX0" fmla="*/ 0 w 510139"/>
              <a:gd name="connsiteY0" fmla="*/ 105878 h 105878"/>
              <a:gd name="connsiteX1" fmla="*/ 163630 w 510139"/>
              <a:gd name="connsiteY1" fmla="*/ 28876 h 105878"/>
              <a:gd name="connsiteX2" fmla="*/ 510139 w 510139"/>
              <a:gd name="connsiteY2" fmla="*/ 0 h 105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0139" h="105878">
                <a:moveTo>
                  <a:pt x="0" y="105878"/>
                </a:moveTo>
                <a:cubicBezTo>
                  <a:pt x="39303" y="76200"/>
                  <a:pt x="78607" y="46522"/>
                  <a:pt x="163630" y="28876"/>
                </a:cubicBezTo>
                <a:cubicBezTo>
                  <a:pt x="248653" y="11230"/>
                  <a:pt x="379396" y="5615"/>
                  <a:pt x="510139" y="0"/>
                </a:cubicBezTo>
              </a:path>
            </a:pathLst>
          </a:custGeom>
          <a:noFill/>
          <a:ln w="31750">
            <a:solidFill>
              <a:srgbClr val="AFAB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2000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A647550-243D-0EAC-693F-78A3C037FFDC}"/>
              </a:ext>
            </a:extLst>
          </p:cNvPr>
          <p:cNvCxnSpPr>
            <a:cxnSpLocks/>
          </p:cNvCxnSpPr>
          <p:nvPr/>
        </p:nvCxnSpPr>
        <p:spPr>
          <a:xfrm flipV="1">
            <a:off x="3297461" y="2867174"/>
            <a:ext cx="1196993" cy="3415"/>
          </a:xfrm>
          <a:prstGeom prst="line">
            <a:avLst/>
          </a:prstGeom>
          <a:ln w="31750">
            <a:solidFill>
              <a:srgbClr val="AFAB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Freeform 41">
            <a:extLst>
              <a:ext uri="{FF2B5EF4-FFF2-40B4-BE49-F238E27FC236}">
                <a16:creationId xmlns:a16="http://schemas.microsoft.com/office/drawing/2014/main" id="{9BD9BF78-CF54-BFC6-EA18-417BF62E742C}"/>
              </a:ext>
            </a:extLst>
          </p:cNvPr>
          <p:cNvSpPr/>
          <p:nvPr/>
        </p:nvSpPr>
        <p:spPr>
          <a:xfrm>
            <a:off x="4497698" y="2848251"/>
            <a:ext cx="1884381" cy="1215612"/>
          </a:xfrm>
          <a:custGeom>
            <a:avLst/>
            <a:gdLst>
              <a:gd name="connsiteX0" fmla="*/ 0 w 961159"/>
              <a:gd name="connsiteY0" fmla="*/ 0 h 171450"/>
              <a:gd name="connsiteX1" fmla="*/ 301336 w 961159"/>
              <a:gd name="connsiteY1" fmla="*/ 124691 h 171450"/>
              <a:gd name="connsiteX2" fmla="*/ 961159 w 961159"/>
              <a:gd name="connsiteY2" fmla="*/ 171450 h 17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61159" h="171450">
                <a:moveTo>
                  <a:pt x="0" y="0"/>
                </a:moveTo>
                <a:cubicBezTo>
                  <a:pt x="70571" y="48058"/>
                  <a:pt x="141143" y="96116"/>
                  <a:pt x="301336" y="124691"/>
                </a:cubicBezTo>
                <a:cubicBezTo>
                  <a:pt x="461529" y="153266"/>
                  <a:pt x="711344" y="162358"/>
                  <a:pt x="961159" y="171450"/>
                </a:cubicBezTo>
              </a:path>
            </a:pathLst>
          </a:custGeom>
          <a:noFill/>
          <a:ln w="31750">
            <a:solidFill>
              <a:srgbClr val="AFAB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2000" dirty="0">
              <a:latin typeface="Cambria" panose="02040503050406030204" pitchFamily="18" charset="0"/>
            </a:endParaRPr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FEEDC9F7-4DE4-B208-CA56-1E3C408E479D}"/>
              </a:ext>
            </a:extLst>
          </p:cNvPr>
          <p:cNvSpPr/>
          <p:nvPr/>
        </p:nvSpPr>
        <p:spPr>
          <a:xfrm>
            <a:off x="6390061" y="1337339"/>
            <a:ext cx="2031243" cy="2646084"/>
          </a:xfrm>
          <a:custGeom>
            <a:avLst/>
            <a:gdLst>
              <a:gd name="connsiteX0" fmla="*/ 0 w 1205802"/>
              <a:gd name="connsiteY0" fmla="*/ 1537398 h 1537398"/>
              <a:gd name="connsiteX1" fmla="*/ 452176 w 1205802"/>
              <a:gd name="connsiteY1" fmla="*/ 341644 h 1537398"/>
              <a:gd name="connsiteX2" fmla="*/ 1205802 w 1205802"/>
              <a:gd name="connsiteY2" fmla="*/ 0 h 15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5802" h="1537398">
                <a:moveTo>
                  <a:pt x="0" y="1537398"/>
                </a:moveTo>
                <a:cubicBezTo>
                  <a:pt x="125604" y="1067637"/>
                  <a:pt x="251209" y="597877"/>
                  <a:pt x="452176" y="341644"/>
                </a:cubicBezTo>
                <a:cubicBezTo>
                  <a:pt x="653143" y="85411"/>
                  <a:pt x="929472" y="42705"/>
                  <a:pt x="1205802" y="0"/>
                </a:cubicBezTo>
              </a:path>
            </a:pathLst>
          </a:custGeom>
          <a:noFill/>
          <a:ln w="317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2000">
              <a:latin typeface="Cambria" panose="02040503050406030204" pitchFamily="18" charset="0"/>
            </a:endParaRPr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id="{085C3F05-5CE7-1022-6893-2BA1D1A6C945}"/>
              </a:ext>
            </a:extLst>
          </p:cNvPr>
          <p:cNvSpPr/>
          <p:nvPr/>
        </p:nvSpPr>
        <p:spPr>
          <a:xfrm flipV="1">
            <a:off x="6372226" y="4071493"/>
            <a:ext cx="1928407" cy="1562961"/>
          </a:xfrm>
          <a:custGeom>
            <a:avLst/>
            <a:gdLst>
              <a:gd name="connsiteX0" fmla="*/ 0 w 1205802"/>
              <a:gd name="connsiteY0" fmla="*/ 1537398 h 1537398"/>
              <a:gd name="connsiteX1" fmla="*/ 452176 w 1205802"/>
              <a:gd name="connsiteY1" fmla="*/ 341644 h 1537398"/>
              <a:gd name="connsiteX2" fmla="*/ 1205802 w 1205802"/>
              <a:gd name="connsiteY2" fmla="*/ 0 h 15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5802" h="1537398">
                <a:moveTo>
                  <a:pt x="0" y="1537398"/>
                </a:moveTo>
                <a:cubicBezTo>
                  <a:pt x="125604" y="1067637"/>
                  <a:pt x="251209" y="597877"/>
                  <a:pt x="452176" y="341644"/>
                </a:cubicBezTo>
                <a:cubicBezTo>
                  <a:pt x="653143" y="85411"/>
                  <a:pt x="929472" y="42705"/>
                  <a:pt x="1205802" y="0"/>
                </a:cubicBezTo>
              </a:path>
            </a:pathLst>
          </a:custGeom>
          <a:noFill/>
          <a:ln w="31750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2000">
              <a:latin typeface="Cambria" panose="02040503050406030204" pitchFamily="18" charset="0"/>
            </a:endParaRPr>
          </a:p>
        </p:txBody>
      </p:sp>
      <p:sp>
        <p:nvSpPr>
          <p:cNvPr id="48" name="Freeform 47">
            <a:extLst>
              <a:ext uri="{FF2B5EF4-FFF2-40B4-BE49-F238E27FC236}">
                <a16:creationId xmlns:a16="http://schemas.microsoft.com/office/drawing/2014/main" id="{87762A93-E293-C4CD-BA62-9BAAD8784570}"/>
              </a:ext>
            </a:extLst>
          </p:cNvPr>
          <p:cNvSpPr/>
          <p:nvPr/>
        </p:nvSpPr>
        <p:spPr>
          <a:xfrm flipV="1">
            <a:off x="4487837" y="2623148"/>
            <a:ext cx="1877920" cy="214891"/>
          </a:xfrm>
          <a:custGeom>
            <a:avLst/>
            <a:gdLst>
              <a:gd name="connsiteX0" fmla="*/ 0 w 961159"/>
              <a:gd name="connsiteY0" fmla="*/ 0 h 171450"/>
              <a:gd name="connsiteX1" fmla="*/ 301336 w 961159"/>
              <a:gd name="connsiteY1" fmla="*/ 124691 h 171450"/>
              <a:gd name="connsiteX2" fmla="*/ 961159 w 961159"/>
              <a:gd name="connsiteY2" fmla="*/ 171450 h 17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61159" h="171450">
                <a:moveTo>
                  <a:pt x="0" y="0"/>
                </a:moveTo>
                <a:cubicBezTo>
                  <a:pt x="70571" y="48058"/>
                  <a:pt x="141143" y="96116"/>
                  <a:pt x="301336" y="124691"/>
                </a:cubicBezTo>
                <a:cubicBezTo>
                  <a:pt x="461529" y="153266"/>
                  <a:pt x="711344" y="162358"/>
                  <a:pt x="961159" y="171450"/>
                </a:cubicBezTo>
              </a:path>
            </a:pathLst>
          </a:custGeom>
          <a:noFill/>
          <a:ln w="31750">
            <a:solidFill>
              <a:srgbClr val="AFAB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2000" dirty="0">
              <a:latin typeface="Cambria" panose="02040503050406030204" pitchFamily="18" charset="0"/>
            </a:endParaRPr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ECD0E1F8-06EB-CA15-AED0-4B7FDF3BC629}"/>
              </a:ext>
            </a:extLst>
          </p:cNvPr>
          <p:cNvSpPr/>
          <p:nvPr/>
        </p:nvSpPr>
        <p:spPr>
          <a:xfrm>
            <a:off x="6372226" y="1337339"/>
            <a:ext cx="2042611" cy="1285808"/>
          </a:xfrm>
          <a:custGeom>
            <a:avLst/>
            <a:gdLst>
              <a:gd name="connsiteX0" fmla="*/ 0 w 1205802"/>
              <a:gd name="connsiteY0" fmla="*/ 1537398 h 1537398"/>
              <a:gd name="connsiteX1" fmla="*/ 452176 w 1205802"/>
              <a:gd name="connsiteY1" fmla="*/ 341644 h 1537398"/>
              <a:gd name="connsiteX2" fmla="*/ 1205802 w 1205802"/>
              <a:gd name="connsiteY2" fmla="*/ 0 h 15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5802" h="1537398">
                <a:moveTo>
                  <a:pt x="0" y="1537398"/>
                </a:moveTo>
                <a:cubicBezTo>
                  <a:pt x="125604" y="1067637"/>
                  <a:pt x="251209" y="597877"/>
                  <a:pt x="452176" y="341644"/>
                </a:cubicBezTo>
                <a:cubicBezTo>
                  <a:pt x="653143" y="85411"/>
                  <a:pt x="929472" y="42705"/>
                  <a:pt x="1205802" y="0"/>
                </a:cubicBezTo>
              </a:path>
            </a:pathLst>
          </a:custGeom>
          <a:noFill/>
          <a:ln w="317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2000">
              <a:latin typeface="Cambria" panose="02040503050406030204" pitchFamily="18" charset="0"/>
            </a:endParaRPr>
          </a:p>
        </p:txBody>
      </p:sp>
      <p:sp>
        <p:nvSpPr>
          <p:cNvPr id="53" name="Freeform 52">
            <a:extLst>
              <a:ext uri="{FF2B5EF4-FFF2-40B4-BE49-F238E27FC236}">
                <a16:creationId xmlns:a16="http://schemas.microsoft.com/office/drawing/2014/main" id="{311D32D0-D93E-F3BF-A805-963CFB133E91}"/>
              </a:ext>
            </a:extLst>
          </p:cNvPr>
          <p:cNvSpPr/>
          <p:nvPr/>
        </p:nvSpPr>
        <p:spPr>
          <a:xfrm flipV="1">
            <a:off x="2033101" y="3470328"/>
            <a:ext cx="1261141" cy="279186"/>
          </a:xfrm>
          <a:custGeom>
            <a:avLst/>
            <a:gdLst>
              <a:gd name="connsiteX0" fmla="*/ 0 w 510139"/>
              <a:gd name="connsiteY0" fmla="*/ 105878 h 105878"/>
              <a:gd name="connsiteX1" fmla="*/ 163630 w 510139"/>
              <a:gd name="connsiteY1" fmla="*/ 28876 h 105878"/>
              <a:gd name="connsiteX2" fmla="*/ 510139 w 510139"/>
              <a:gd name="connsiteY2" fmla="*/ 0 h 105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0139" h="105878">
                <a:moveTo>
                  <a:pt x="0" y="105878"/>
                </a:moveTo>
                <a:cubicBezTo>
                  <a:pt x="39303" y="76200"/>
                  <a:pt x="78607" y="46522"/>
                  <a:pt x="163630" y="28876"/>
                </a:cubicBezTo>
                <a:cubicBezTo>
                  <a:pt x="248653" y="11230"/>
                  <a:pt x="379396" y="5615"/>
                  <a:pt x="510139" y="0"/>
                </a:cubicBezTo>
              </a:path>
            </a:pathLst>
          </a:custGeom>
          <a:noFill/>
          <a:ln w="31750">
            <a:solidFill>
              <a:srgbClr val="AFAB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2000">
              <a:solidFill>
                <a:schemeClr val="bg2">
                  <a:lumMod val="25000"/>
                </a:schemeClr>
              </a:solidFill>
              <a:latin typeface="Cambria" panose="02040503050406030204" pitchFamily="18" charset="0"/>
            </a:endParaRP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403D1773-7929-9162-3F15-490B12CE4CAB}"/>
              </a:ext>
            </a:extLst>
          </p:cNvPr>
          <p:cNvCxnSpPr>
            <a:cxnSpLocks/>
          </p:cNvCxnSpPr>
          <p:nvPr/>
        </p:nvCxnSpPr>
        <p:spPr>
          <a:xfrm flipV="1">
            <a:off x="3295829" y="3742721"/>
            <a:ext cx="1196993" cy="3415"/>
          </a:xfrm>
          <a:prstGeom prst="line">
            <a:avLst/>
          </a:prstGeom>
          <a:ln w="31750">
            <a:solidFill>
              <a:srgbClr val="AFAB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Freeform 62">
            <a:extLst>
              <a:ext uri="{FF2B5EF4-FFF2-40B4-BE49-F238E27FC236}">
                <a16:creationId xmlns:a16="http://schemas.microsoft.com/office/drawing/2014/main" id="{1244EB77-BF7B-55FF-9F02-B9AB8F2A5939}"/>
              </a:ext>
            </a:extLst>
          </p:cNvPr>
          <p:cNvSpPr/>
          <p:nvPr/>
        </p:nvSpPr>
        <p:spPr>
          <a:xfrm flipV="1">
            <a:off x="4480433" y="3555673"/>
            <a:ext cx="1901638" cy="185208"/>
          </a:xfrm>
          <a:custGeom>
            <a:avLst/>
            <a:gdLst>
              <a:gd name="connsiteX0" fmla="*/ 0 w 961159"/>
              <a:gd name="connsiteY0" fmla="*/ 0 h 171450"/>
              <a:gd name="connsiteX1" fmla="*/ 301336 w 961159"/>
              <a:gd name="connsiteY1" fmla="*/ 124691 h 171450"/>
              <a:gd name="connsiteX2" fmla="*/ 961159 w 961159"/>
              <a:gd name="connsiteY2" fmla="*/ 171450 h 17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61159" h="171450">
                <a:moveTo>
                  <a:pt x="0" y="0"/>
                </a:moveTo>
                <a:cubicBezTo>
                  <a:pt x="70571" y="48058"/>
                  <a:pt x="141143" y="96116"/>
                  <a:pt x="301336" y="124691"/>
                </a:cubicBezTo>
                <a:cubicBezTo>
                  <a:pt x="461529" y="153266"/>
                  <a:pt x="711344" y="162358"/>
                  <a:pt x="961159" y="171450"/>
                </a:cubicBezTo>
              </a:path>
            </a:pathLst>
          </a:custGeom>
          <a:noFill/>
          <a:ln w="31750">
            <a:solidFill>
              <a:srgbClr val="AFAB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2000" dirty="0">
              <a:latin typeface="Cambria" panose="02040503050406030204" pitchFamily="18" charset="0"/>
            </a:endParaRPr>
          </a:p>
        </p:txBody>
      </p:sp>
      <p:sp>
        <p:nvSpPr>
          <p:cNvPr id="68" name="Freeform 67">
            <a:extLst>
              <a:ext uri="{FF2B5EF4-FFF2-40B4-BE49-F238E27FC236}">
                <a16:creationId xmlns:a16="http://schemas.microsoft.com/office/drawing/2014/main" id="{765D6355-90C4-B72B-4DC2-432B8E3EA0AD}"/>
              </a:ext>
            </a:extLst>
          </p:cNvPr>
          <p:cNvSpPr/>
          <p:nvPr/>
        </p:nvSpPr>
        <p:spPr>
          <a:xfrm>
            <a:off x="6390051" y="1324391"/>
            <a:ext cx="2028019" cy="2231282"/>
          </a:xfrm>
          <a:custGeom>
            <a:avLst/>
            <a:gdLst>
              <a:gd name="connsiteX0" fmla="*/ 0 w 1205802"/>
              <a:gd name="connsiteY0" fmla="*/ 1537398 h 1537398"/>
              <a:gd name="connsiteX1" fmla="*/ 452176 w 1205802"/>
              <a:gd name="connsiteY1" fmla="*/ 341644 h 1537398"/>
              <a:gd name="connsiteX2" fmla="*/ 1205802 w 1205802"/>
              <a:gd name="connsiteY2" fmla="*/ 0 h 15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5802" h="1537398">
                <a:moveTo>
                  <a:pt x="0" y="1537398"/>
                </a:moveTo>
                <a:cubicBezTo>
                  <a:pt x="125604" y="1067637"/>
                  <a:pt x="251209" y="597877"/>
                  <a:pt x="452176" y="341644"/>
                </a:cubicBezTo>
                <a:cubicBezTo>
                  <a:pt x="653143" y="85411"/>
                  <a:pt x="929472" y="42705"/>
                  <a:pt x="1205802" y="0"/>
                </a:cubicBezTo>
              </a:path>
            </a:pathLst>
          </a:custGeom>
          <a:noFill/>
          <a:ln w="317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2000">
              <a:latin typeface="Cambria" panose="02040503050406030204" pitchFamily="18" charset="0"/>
            </a:endParaRPr>
          </a:p>
        </p:txBody>
      </p:sp>
      <p:sp>
        <p:nvSpPr>
          <p:cNvPr id="69" name="Freeform 68">
            <a:extLst>
              <a:ext uri="{FF2B5EF4-FFF2-40B4-BE49-F238E27FC236}">
                <a16:creationId xmlns:a16="http://schemas.microsoft.com/office/drawing/2014/main" id="{5FDC5345-76F5-D84C-3C86-749F6E9CE21B}"/>
              </a:ext>
            </a:extLst>
          </p:cNvPr>
          <p:cNvSpPr/>
          <p:nvPr/>
        </p:nvSpPr>
        <p:spPr>
          <a:xfrm flipV="1">
            <a:off x="6383613" y="3553876"/>
            <a:ext cx="1900714" cy="2093954"/>
          </a:xfrm>
          <a:custGeom>
            <a:avLst/>
            <a:gdLst>
              <a:gd name="connsiteX0" fmla="*/ 0 w 1205802"/>
              <a:gd name="connsiteY0" fmla="*/ 1537398 h 1537398"/>
              <a:gd name="connsiteX1" fmla="*/ 452176 w 1205802"/>
              <a:gd name="connsiteY1" fmla="*/ 341644 h 1537398"/>
              <a:gd name="connsiteX2" fmla="*/ 1205802 w 1205802"/>
              <a:gd name="connsiteY2" fmla="*/ 0 h 15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5802" h="1537398">
                <a:moveTo>
                  <a:pt x="0" y="1537398"/>
                </a:moveTo>
                <a:cubicBezTo>
                  <a:pt x="125604" y="1067637"/>
                  <a:pt x="251209" y="597877"/>
                  <a:pt x="452176" y="341644"/>
                </a:cubicBezTo>
                <a:cubicBezTo>
                  <a:pt x="653143" y="85411"/>
                  <a:pt x="929472" y="42705"/>
                  <a:pt x="1205802" y="0"/>
                </a:cubicBezTo>
              </a:path>
            </a:pathLst>
          </a:custGeom>
          <a:noFill/>
          <a:ln w="31750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R" sz="200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320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7" grpId="0" animBg="1"/>
      <p:bldP spid="5" grpId="0" animBg="1"/>
      <p:bldP spid="40" grpId="0" animBg="1"/>
      <p:bldP spid="42" grpId="0" animBg="1"/>
      <p:bldP spid="43" grpId="0" animBg="1"/>
      <p:bldP spid="45" grpId="0" animBg="1"/>
      <p:bldP spid="48" grpId="0" animBg="1"/>
      <p:bldP spid="49" grpId="0" animBg="1"/>
      <p:bldP spid="53" grpId="0" animBg="1"/>
      <p:bldP spid="63" grpId="0" animBg="1"/>
      <p:bldP spid="68" grpId="0" animBg="1"/>
      <p:bldP spid="69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A23D88E-469D-A5BF-014B-A1C7CDEFB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3999" cy="770467"/>
          </a:xfrm>
        </p:spPr>
        <p:txBody>
          <a:bodyPr/>
          <a:lstStyle/>
          <a:p>
            <a:r>
              <a:rPr lang="en-US" sz="3600" dirty="0"/>
              <a:t>Limitations of Tested COTS DRAM Chips</a:t>
            </a:r>
            <a:endParaRPr lang="en-CH" sz="36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0E33DEE-D376-77BB-BC70-62F474C953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96739"/>
            <a:ext cx="9143999" cy="5585248"/>
          </a:xfrm>
        </p:spPr>
        <p:txBody>
          <a:bodyPr/>
          <a:lstStyle/>
          <a:p>
            <a:r>
              <a:rPr lang="en-US" b="1" dirty="0"/>
              <a:t>Some COTS DRAM chips do not support all in-DRAM operations</a:t>
            </a:r>
          </a:p>
          <a:p>
            <a:pPr lvl="2"/>
            <a:r>
              <a:rPr lang="en-US" dirty="0"/>
              <a:t>We do not observe simultaneous multiple-row activation </a:t>
            </a:r>
            <a:br>
              <a:rPr lang="en-US" dirty="0"/>
            </a:br>
            <a:r>
              <a:rPr lang="en-US" dirty="0"/>
              <a:t>in 32 tested Samsung &amp; Micron chips</a:t>
            </a:r>
          </a:p>
          <a:p>
            <a:pPr lvl="2"/>
            <a:endParaRPr lang="en-US" dirty="0"/>
          </a:p>
          <a:p>
            <a:pPr lvl="2"/>
            <a:r>
              <a:rPr lang="en-US" u="sng" dirty="0"/>
              <a:t>Hypothesis</a:t>
            </a:r>
          </a:p>
          <a:p>
            <a:pPr lvl="3"/>
            <a:r>
              <a:rPr lang="en-US" dirty="0"/>
              <a:t>Internal DRAM circuitry ignores the PRE command or </a:t>
            </a:r>
            <a:br>
              <a:rPr lang="en-US" dirty="0"/>
            </a:br>
            <a:r>
              <a:rPr lang="en-US" dirty="0"/>
              <a:t>the second ACT command when the timing parameters are greatly violated</a:t>
            </a:r>
          </a:p>
          <a:p>
            <a:pPr lvl="3"/>
            <a:endParaRPr lang="en-US" dirty="0"/>
          </a:p>
          <a:p>
            <a:pPr marL="355600" lvl="2" indent="0" algn="ctr">
              <a:buNone/>
            </a:pPr>
            <a:r>
              <a:rPr lang="en-US" sz="2800" b="1" dirty="0">
                <a:solidFill>
                  <a:schemeClr val="accent3"/>
                </a:solidFill>
              </a:rPr>
              <a:t>If such a limitation were not imposed, </a:t>
            </a:r>
            <a:br>
              <a:rPr lang="en-US" sz="2800" b="1" dirty="0">
                <a:solidFill>
                  <a:schemeClr val="accent3"/>
                </a:solidFill>
              </a:rPr>
            </a:br>
            <a:r>
              <a:rPr lang="en-US" sz="2800" b="1" dirty="0">
                <a:solidFill>
                  <a:schemeClr val="accent3"/>
                </a:solidFill>
              </a:rPr>
              <a:t>we believe these DRAM chips would also be</a:t>
            </a:r>
            <a:br>
              <a:rPr lang="en-US" sz="2800" b="1" dirty="0">
                <a:solidFill>
                  <a:schemeClr val="accent3"/>
                </a:solidFill>
              </a:rPr>
            </a:br>
            <a:r>
              <a:rPr lang="en-US" sz="2800" b="1" dirty="0">
                <a:solidFill>
                  <a:schemeClr val="accent3"/>
                </a:solidFill>
              </a:rPr>
              <a:t>fundamentally capable of performing the operations </a:t>
            </a:r>
            <a:br>
              <a:rPr lang="en-US" sz="2800" b="1" dirty="0">
                <a:solidFill>
                  <a:schemeClr val="accent3"/>
                </a:solidFill>
              </a:rPr>
            </a:br>
            <a:r>
              <a:rPr lang="en-US" sz="2800" b="1" dirty="0">
                <a:solidFill>
                  <a:schemeClr val="accent3"/>
                </a:solidFill>
              </a:rPr>
              <a:t>we examine in this work</a:t>
            </a:r>
            <a:endParaRPr lang="en-CH" sz="2800" b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11972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E3F92-370A-8374-659F-9817D7B71C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4" name="Başlık 1">
            <a:extLst>
              <a:ext uri="{FF2B5EF4-FFF2-40B4-BE49-F238E27FC236}">
                <a16:creationId xmlns:a16="http://schemas.microsoft.com/office/drawing/2014/main" id="{1B1C1C81-CBBD-7B07-999D-D84F384C2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3999" cy="770467"/>
          </a:xfrm>
        </p:spPr>
        <p:txBody>
          <a:bodyPr/>
          <a:lstStyle/>
          <a:p>
            <a:r>
              <a:rPr lang="en-US"/>
              <a:t>Hypothesis: Row Decoder Circuitry</a:t>
            </a:r>
          </a:p>
        </p:txBody>
      </p:sp>
      <p:sp>
        <p:nvSpPr>
          <p:cNvPr id="165" name="İçerik Yer Tutucusu 2">
            <a:extLst>
              <a:ext uri="{FF2B5EF4-FFF2-40B4-BE49-F238E27FC236}">
                <a16:creationId xmlns:a16="http://schemas.microsoft.com/office/drawing/2014/main" id="{27EE5A0E-59A3-243A-BC59-369EE7FFAFE6}"/>
              </a:ext>
            </a:extLst>
          </p:cNvPr>
          <p:cNvSpPr txBox="1">
            <a:spLocks/>
          </p:cNvSpPr>
          <p:nvPr/>
        </p:nvSpPr>
        <p:spPr>
          <a:xfrm>
            <a:off x="906077" y="1008769"/>
            <a:ext cx="7272723" cy="777103"/>
          </a:xfrm>
          <a:prstGeom prst="roundRect">
            <a:avLst>
              <a:gd name="adj" fmla="val 12745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800" b="0" i="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600" b="0" i="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>
                <a:latin typeface="+mj-lt"/>
              </a:rPr>
              <a:t>Simultaneous many-row activation is possible </a:t>
            </a:r>
            <a:br>
              <a:rPr lang="en-US" sz="2400" dirty="0">
                <a:latin typeface="+mj-lt"/>
              </a:rPr>
            </a:br>
            <a:r>
              <a:rPr lang="en-US" sz="2400" dirty="0">
                <a:latin typeface="+mj-lt"/>
              </a:rPr>
              <a:t>due to the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hierarchical DRAM row decoder design</a:t>
            </a:r>
          </a:p>
        </p:txBody>
      </p:sp>
      <p:grpSp>
        <p:nvGrpSpPr>
          <p:cNvPr id="166" name="Grup 41">
            <a:extLst>
              <a:ext uri="{FF2B5EF4-FFF2-40B4-BE49-F238E27FC236}">
                <a16:creationId xmlns:a16="http://schemas.microsoft.com/office/drawing/2014/main" id="{BFF0A71F-315A-F560-C9C2-4626010B6AA4}"/>
              </a:ext>
            </a:extLst>
          </p:cNvPr>
          <p:cNvGrpSpPr/>
          <p:nvPr/>
        </p:nvGrpSpPr>
        <p:grpSpPr>
          <a:xfrm>
            <a:off x="685986" y="2080179"/>
            <a:ext cx="1207247" cy="1358900"/>
            <a:chOff x="754903" y="2266949"/>
            <a:chExt cx="2655047" cy="2997201"/>
          </a:xfrm>
        </p:grpSpPr>
        <p:grpSp>
          <p:nvGrpSpPr>
            <p:cNvPr id="167" name="Grup 3">
              <a:extLst>
                <a:ext uri="{FF2B5EF4-FFF2-40B4-BE49-F238E27FC236}">
                  <a16:creationId xmlns:a16="http://schemas.microsoft.com/office/drawing/2014/main" id="{7565A0E2-CF0B-0884-B25A-CB2A369A8567}"/>
                </a:ext>
              </a:extLst>
            </p:cNvPr>
            <p:cNvGrpSpPr/>
            <p:nvPr/>
          </p:nvGrpSpPr>
          <p:grpSpPr>
            <a:xfrm>
              <a:off x="754903" y="2266949"/>
              <a:ext cx="2655047" cy="2997201"/>
              <a:chOff x="979581" y="1289049"/>
              <a:chExt cx="2224416" cy="2488823"/>
            </a:xfrm>
          </p:grpSpPr>
          <p:sp>
            <p:nvSpPr>
              <p:cNvPr id="171" name="Dikdörtgen 251">
                <a:extLst>
                  <a:ext uri="{FF2B5EF4-FFF2-40B4-BE49-F238E27FC236}">
                    <a16:creationId xmlns:a16="http://schemas.microsoft.com/office/drawing/2014/main" id="{598E293D-92E9-DDA8-FA98-C931B9DBCC14}"/>
                  </a:ext>
                </a:extLst>
              </p:cNvPr>
              <p:cNvSpPr/>
              <p:nvPr/>
            </p:nvSpPr>
            <p:spPr>
              <a:xfrm>
                <a:off x="979581" y="1289049"/>
                <a:ext cx="2224416" cy="2488823"/>
              </a:xfrm>
              <a:prstGeom prst="roundRect">
                <a:avLst>
                  <a:gd name="adj" fmla="val 4605"/>
                </a:avLst>
              </a:prstGeom>
              <a:solidFill>
                <a:schemeClr val="bg1"/>
              </a:solidFill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  <p:cxnSp>
            <p:nvCxnSpPr>
              <p:cNvPr id="172" name="Düz Bağlayıcı 440">
                <a:extLst>
                  <a:ext uri="{FF2B5EF4-FFF2-40B4-BE49-F238E27FC236}">
                    <a16:creationId xmlns:a16="http://schemas.microsoft.com/office/drawing/2014/main" id="{21801E81-9B40-FF72-2486-B7B603F83CFD}"/>
                  </a:ext>
                </a:extLst>
              </p:cNvPr>
              <p:cNvCxnSpPr>
                <a:cxnSpLocks/>
                <a:stCxn id="183" idx="0"/>
              </p:cNvCxnSpPr>
              <p:nvPr/>
            </p:nvCxnSpPr>
            <p:spPr>
              <a:xfrm flipH="1">
                <a:off x="1805888" y="1483702"/>
                <a:ext cx="3138" cy="1764781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Düz Bağlayıcı 440">
                <a:extLst>
                  <a:ext uri="{FF2B5EF4-FFF2-40B4-BE49-F238E27FC236}">
                    <a16:creationId xmlns:a16="http://schemas.microsoft.com/office/drawing/2014/main" id="{B4B6AC1F-D708-88CE-5459-71E3D32CB605}"/>
                  </a:ext>
                </a:extLst>
              </p:cNvPr>
              <p:cNvCxnSpPr>
                <a:cxnSpLocks/>
                <a:stCxn id="184" idx="4"/>
              </p:cNvCxnSpPr>
              <p:nvPr/>
            </p:nvCxnSpPr>
            <p:spPr>
              <a:xfrm>
                <a:off x="2308325" y="1813166"/>
                <a:ext cx="2814" cy="1435317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Düz Bağlayıcı 440">
                <a:extLst>
                  <a:ext uri="{FF2B5EF4-FFF2-40B4-BE49-F238E27FC236}">
                    <a16:creationId xmlns:a16="http://schemas.microsoft.com/office/drawing/2014/main" id="{F8721976-3D6D-FF26-2056-EBDBB9FB051F}"/>
                  </a:ext>
                </a:extLst>
              </p:cNvPr>
              <p:cNvCxnSpPr>
                <a:cxnSpLocks/>
                <a:stCxn id="186" idx="4"/>
              </p:cNvCxnSpPr>
              <p:nvPr/>
            </p:nvCxnSpPr>
            <p:spPr>
              <a:xfrm>
                <a:off x="2807625" y="1813166"/>
                <a:ext cx="8765" cy="1435317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Düz Bağlayıcı 440">
                <a:extLst>
                  <a:ext uri="{FF2B5EF4-FFF2-40B4-BE49-F238E27FC236}">
                    <a16:creationId xmlns:a16="http://schemas.microsoft.com/office/drawing/2014/main" id="{C7E0FDA2-20A1-306E-B08C-06D2AF6702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85111" y="2090481"/>
                <a:ext cx="1719179" cy="0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E2BD4F61-14B7-0FA9-B562-A9FCB17F4F16}"/>
                  </a:ext>
                </a:extLst>
              </p:cNvPr>
              <p:cNvSpPr/>
              <p:nvPr/>
            </p:nvSpPr>
            <p:spPr>
              <a:xfrm>
                <a:off x="1642929" y="1925748"/>
                <a:ext cx="332193" cy="329464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+mn-cs"/>
                </a:endParaRPr>
              </a:p>
            </p:txBody>
          </p:sp>
          <p:sp>
            <p:nvSpPr>
              <p:cNvPr id="177" name="Oval 176">
                <a:extLst>
                  <a:ext uri="{FF2B5EF4-FFF2-40B4-BE49-F238E27FC236}">
                    <a16:creationId xmlns:a16="http://schemas.microsoft.com/office/drawing/2014/main" id="{879287B4-751B-62A8-52A3-F6455426A615}"/>
                  </a:ext>
                </a:extLst>
              </p:cNvPr>
              <p:cNvSpPr/>
              <p:nvPr/>
            </p:nvSpPr>
            <p:spPr>
              <a:xfrm>
                <a:off x="2142228" y="1925748"/>
                <a:ext cx="332193" cy="329464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+mn-cs"/>
                </a:endParaRPr>
              </a:p>
            </p:txBody>
          </p:sp>
          <p:sp>
            <p:nvSpPr>
              <p:cNvPr id="178" name="Oval 177">
                <a:extLst>
                  <a:ext uri="{FF2B5EF4-FFF2-40B4-BE49-F238E27FC236}">
                    <a16:creationId xmlns:a16="http://schemas.microsoft.com/office/drawing/2014/main" id="{ADBA98CA-43D5-9A72-5792-462B9978F82C}"/>
                  </a:ext>
                </a:extLst>
              </p:cNvPr>
              <p:cNvSpPr/>
              <p:nvPr/>
            </p:nvSpPr>
            <p:spPr>
              <a:xfrm>
                <a:off x="2641528" y="1925748"/>
                <a:ext cx="332193" cy="329464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+mn-cs"/>
                </a:endParaRPr>
              </a:p>
            </p:txBody>
          </p:sp>
          <p:cxnSp>
            <p:nvCxnSpPr>
              <p:cNvPr id="179" name="Düz Bağlayıcı 440">
                <a:extLst>
                  <a:ext uri="{FF2B5EF4-FFF2-40B4-BE49-F238E27FC236}">
                    <a16:creationId xmlns:a16="http://schemas.microsoft.com/office/drawing/2014/main" id="{14BEA59E-0BBD-9B12-21DE-56B07E5D3E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09024" y="1400851"/>
                <a:ext cx="0" cy="329464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Düz Bağlayıcı 440">
                <a:extLst>
                  <a:ext uri="{FF2B5EF4-FFF2-40B4-BE49-F238E27FC236}">
                    <a16:creationId xmlns:a16="http://schemas.microsoft.com/office/drawing/2014/main" id="{D172FFB5-0AEB-78D3-16DB-85C954707B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08325" y="1400851"/>
                <a:ext cx="0" cy="329464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Düz Bağlayıcı 440">
                <a:extLst>
                  <a:ext uri="{FF2B5EF4-FFF2-40B4-BE49-F238E27FC236}">
                    <a16:creationId xmlns:a16="http://schemas.microsoft.com/office/drawing/2014/main" id="{914C6599-C579-24F6-C9E6-92602FBF5A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07625" y="1400851"/>
                <a:ext cx="0" cy="329464"/>
              </a:xfrm>
              <a:prstGeom prst="line">
                <a:avLst/>
              </a:prstGeom>
              <a:ln w="38100" cap="rnd">
                <a:solidFill>
                  <a:srgbClr val="FF000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Düz Bağlayıcı 440">
                <a:extLst>
                  <a:ext uri="{FF2B5EF4-FFF2-40B4-BE49-F238E27FC236}">
                    <a16:creationId xmlns:a16="http://schemas.microsoft.com/office/drawing/2014/main" id="{5E1F194B-DCF0-8C95-D4CA-E254726AED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85111" y="1648434"/>
                <a:ext cx="1719179" cy="0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3" name="Oval 182">
                <a:extLst>
                  <a:ext uri="{FF2B5EF4-FFF2-40B4-BE49-F238E27FC236}">
                    <a16:creationId xmlns:a16="http://schemas.microsoft.com/office/drawing/2014/main" id="{00A33816-0ED6-9998-A365-7C056B8F0877}"/>
                  </a:ext>
                </a:extLst>
              </p:cNvPr>
              <p:cNvSpPr/>
              <p:nvPr/>
            </p:nvSpPr>
            <p:spPr>
              <a:xfrm>
                <a:off x="1642929" y="1483702"/>
                <a:ext cx="332193" cy="329464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+mn-cs"/>
                </a:endParaRPr>
              </a:p>
            </p:txBody>
          </p:sp>
          <p:sp>
            <p:nvSpPr>
              <p:cNvPr id="184" name="Oval 183">
                <a:extLst>
                  <a:ext uri="{FF2B5EF4-FFF2-40B4-BE49-F238E27FC236}">
                    <a16:creationId xmlns:a16="http://schemas.microsoft.com/office/drawing/2014/main" id="{11375D73-6817-8D17-4558-01EF54B8D659}"/>
                  </a:ext>
                </a:extLst>
              </p:cNvPr>
              <p:cNvSpPr/>
              <p:nvPr/>
            </p:nvSpPr>
            <p:spPr>
              <a:xfrm>
                <a:off x="2142228" y="1483702"/>
                <a:ext cx="332193" cy="329464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+mn-cs"/>
                </a:endParaRPr>
              </a:p>
            </p:txBody>
          </p:sp>
          <p:cxnSp>
            <p:nvCxnSpPr>
              <p:cNvPr id="185" name="Düz Bağlayıcı 440">
                <a:extLst>
                  <a:ext uri="{FF2B5EF4-FFF2-40B4-BE49-F238E27FC236}">
                    <a16:creationId xmlns:a16="http://schemas.microsoft.com/office/drawing/2014/main" id="{ACC81161-35DF-9BB2-9986-AB8C78D785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07625" y="1400851"/>
                <a:ext cx="0" cy="329464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6" name="Oval 185">
                <a:extLst>
                  <a:ext uri="{FF2B5EF4-FFF2-40B4-BE49-F238E27FC236}">
                    <a16:creationId xmlns:a16="http://schemas.microsoft.com/office/drawing/2014/main" id="{44547572-03C2-470D-E1A5-F9156BF3F31F}"/>
                  </a:ext>
                </a:extLst>
              </p:cNvPr>
              <p:cNvSpPr/>
              <p:nvPr/>
            </p:nvSpPr>
            <p:spPr>
              <a:xfrm>
                <a:off x="2641528" y="1483702"/>
                <a:ext cx="332193" cy="329464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+mn-cs"/>
                </a:endParaRPr>
              </a:p>
            </p:txBody>
          </p:sp>
          <p:cxnSp>
            <p:nvCxnSpPr>
              <p:cNvPr id="187" name="Düz Bağlayıcı 440">
                <a:extLst>
                  <a:ext uri="{FF2B5EF4-FFF2-40B4-BE49-F238E27FC236}">
                    <a16:creationId xmlns:a16="http://schemas.microsoft.com/office/drawing/2014/main" id="{92FC9D2C-EBDE-1010-B8CF-98EE2D8B80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85111" y="2532527"/>
                <a:ext cx="1719179" cy="0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8" name="Oval 187">
                <a:extLst>
                  <a:ext uri="{FF2B5EF4-FFF2-40B4-BE49-F238E27FC236}">
                    <a16:creationId xmlns:a16="http://schemas.microsoft.com/office/drawing/2014/main" id="{9E8340B1-BB00-A273-BDF0-E9CF96B202AC}"/>
                  </a:ext>
                </a:extLst>
              </p:cNvPr>
              <p:cNvSpPr/>
              <p:nvPr/>
            </p:nvSpPr>
            <p:spPr>
              <a:xfrm>
                <a:off x="1642929" y="2367794"/>
                <a:ext cx="332193" cy="329464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+mn-cs"/>
                </a:endParaRPr>
              </a:p>
            </p:txBody>
          </p:sp>
          <p:sp>
            <p:nvSpPr>
              <p:cNvPr id="189" name="Oval 188">
                <a:extLst>
                  <a:ext uri="{FF2B5EF4-FFF2-40B4-BE49-F238E27FC236}">
                    <a16:creationId xmlns:a16="http://schemas.microsoft.com/office/drawing/2014/main" id="{B7C84384-054D-7981-06B1-73075482C897}"/>
                  </a:ext>
                </a:extLst>
              </p:cNvPr>
              <p:cNvSpPr/>
              <p:nvPr/>
            </p:nvSpPr>
            <p:spPr>
              <a:xfrm>
                <a:off x="2142228" y="2367794"/>
                <a:ext cx="332193" cy="329464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+mn-cs"/>
                </a:endParaRPr>
              </a:p>
            </p:txBody>
          </p:sp>
          <p:sp>
            <p:nvSpPr>
              <p:cNvPr id="190" name="Oval 189">
                <a:extLst>
                  <a:ext uri="{FF2B5EF4-FFF2-40B4-BE49-F238E27FC236}">
                    <a16:creationId xmlns:a16="http://schemas.microsoft.com/office/drawing/2014/main" id="{EF81612F-F881-C892-539C-3BE54EAB65AF}"/>
                  </a:ext>
                </a:extLst>
              </p:cNvPr>
              <p:cNvSpPr/>
              <p:nvPr/>
            </p:nvSpPr>
            <p:spPr>
              <a:xfrm>
                <a:off x="2641528" y="2367794"/>
                <a:ext cx="332193" cy="329464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+mn-cs"/>
                </a:endParaRPr>
              </a:p>
            </p:txBody>
          </p:sp>
          <p:cxnSp>
            <p:nvCxnSpPr>
              <p:cNvPr id="191" name="Düz Bağlayıcı 440">
                <a:extLst>
                  <a:ext uri="{FF2B5EF4-FFF2-40B4-BE49-F238E27FC236}">
                    <a16:creationId xmlns:a16="http://schemas.microsoft.com/office/drawing/2014/main" id="{10447CE0-3056-F5F5-564D-43BCC281CA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85111" y="2974572"/>
                <a:ext cx="1719179" cy="0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2" name="Oval 191">
                <a:extLst>
                  <a:ext uri="{FF2B5EF4-FFF2-40B4-BE49-F238E27FC236}">
                    <a16:creationId xmlns:a16="http://schemas.microsoft.com/office/drawing/2014/main" id="{AB2EA2B4-DFC4-B5B2-AEA8-20A616FF9EC2}"/>
                  </a:ext>
                </a:extLst>
              </p:cNvPr>
              <p:cNvSpPr/>
              <p:nvPr/>
            </p:nvSpPr>
            <p:spPr>
              <a:xfrm>
                <a:off x="1642929" y="2809839"/>
                <a:ext cx="332193" cy="329464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+mn-cs"/>
                </a:endParaRPr>
              </a:p>
            </p:txBody>
          </p:sp>
          <p:sp>
            <p:nvSpPr>
              <p:cNvPr id="193" name="Oval 192">
                <a:extLst>
                  <a:ext uri="{FF2B5EF4-FFF2-40B4-BE49-F238E27FC236}">
                    <a16:creationId xmlns:a16="http://schemas.microsoft.com/office/drawing/2014/main" id="{6F6254A1-E06E-2049-0B39-7AD267D87950}"/>
                  </a:ext>
                </a:extLst>
              </p:cNvPr>
              <p:cNvSpPr/>
              <p:nvPr/>
            </p:nvSpPr>
            <p:spPr>
              <a:xfrm>
                <a:off x="2142228" y="2809839"/>
                <a:ext cx="332193" cy="329464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+mn-cs"/>
                </a:endParaRPr>
              </a:p>
            </p:txBody>
          </p:sp>
          <p:sp>
            <p:nvSpPr>
              <p:cNvPr id="194" name="Oval 193">
                <a:extLst>
                  <a:ext uri="{FF2B5EF4-FFF2-40B4-BE49-F238E27FC236}">
                    <a16:creationId xmlns:a16="http://schemas.microsoft.com/office/drawing/2014/main" id="{41401499-6EF7-4044-9D9A-9897DD7E21E8}"/>
                  </a:ext>
                </a:extLst>
              </p:cNvPr>
              <p:cNvSpPr/>
              <p:nvPr/>
            </p:nvSpPr>
            <p:spPr>
              <a:xfrm>
                <a:off x="2641528" y="2809839"/>
                <a:ext cx="332193" cy="329464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+mn-cs"/>
                </a:endParaRPr>
              </a:p>
            </p:txBody>
          </p:sp>
          <p:sp>
            <p:nvSpPr>
              <p:cNvPr id="195" name="Dikdörtgen 256">
                <a:extLst>
                  <a:ext uri="{FF2B5EF4-FFF2-40B4-BE49-F238E27FC236}">
                    <a16:creationId xmlns:a16="http://schemas.microsoft.com/office/drawing/2014/main" id="{A5CD0C5B-2193-623C-E53C-BAD87A127C8D}"/>
                  </a:ext>
                </a:extLst>
              </p:cNvPr>
              <p:cNvSpPr/>
              <p:nvPr/>
            </p:nvSpPr>
            <p:spPr>
              <a:xfrm rot="5400000">
                <a:off x="280944" y="2199995"/>
                <a:ext cx="1890000" cy="332193"/>
              </a:xfrm>
              <a:prstGeom prst="roundRect">
                <a:avLst/>
              </a:prstGeom>
              <a:solidFill>
                <a:schemeClr val="accent5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</p:grpSp>
        <p:sp>
          <p:nvSpPr>
            <p:cNvPr id="168" name="Dikdörtgen 256">
              <a:extLst>
                <a:ext uri="{FF2B5EF4-FFF2-40B4-BE49-F238E27FC236}">
                  <a16:creationId xmlns:a16="http://schemas.microsoft.com/office/drawing/2014/main" id="{48EB27C4-A2E4-2501-0478-37A8AB97439E}"/>
                </a:ext>
              </a:extLst>
            </p:cNvPr>
            <p:cNvSpPr/>
            <p:nvPr/>
          </p:nvSpPr>
          <p:spPr>
            <a:xfrm>
              <a:off x="2164872" y="4626626"/>
              <a:ext cx="358739" cy="518108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169" name="Dikdörtgen 256">
              <a:extLst>
                <a:ext uri="{FF2B5EF4-FFF2-40B4-BE49-F238E27FC236}">
                  <a16:creationId xmlns:a16="http://schemas.microsoft.com/office/drawing/2014/main" id="{2A42DBB5-6D0C-3435-A7AA-F6B7389FD7A5}"/>
                </a:ext>
              </a:extLst>
            </p:cNvPr>
            <p:cNvSpPr/>
            <p:nvPr/>
          </p:nvSpPr>
          <p:spPr>
            <a:xfrm>
              <a:off x="2767936" y="4626626"/>
              <a:ext cx="358739" cy="518108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170" name="Dikdörtgen 256">
              <a:extLst>
                <a:ext uri="{FF2B5EF4-FFF2-40B4-BE49-F238E27FC236}">
                  <a16:creationId xmlns:a16="http://schemas.microsoft.com/office/drawing/2014/main" id="{4666C9E9-877B-FB09-3B74-98BAA84EBA75}"/>
                </a:ext>
              </a:extLst>
            </p:cNvPr>
            <p:cNvSpPr/>
            <p:nvPr/>
          </p:nvSpPr>
          <p:spPr>
            <a:xfrm>
              <a:off x="1561808" y="4626626"/>
              <a:ext cx="358739" cy="518108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</p:grpSp>
      <p:sp>
        <p:nvSpPr>
          <p:cNvPr id="196" name="Dikdörtgen 256">
            <a:extLst>
              <a:ext uri="{FF2B5EF4-FFF2-40B4-BE49-F238E27FC236}">
                <a16:creationId xmlns:a16="http://schemas.microsoft.com/office/drawing/2014/main" id="{5B85C883-DB81-FCB1-463C-D00E5064126D}"/>
              </a:ext>
            </a:extLst>
          </p:cNvPr>
          <p:cNvSpPr/>
          <p:nvPr/>
        </p:nvSpPr>
        <p:spPr>
          <a:xfrm>
            <a:off x="4088290" y="2469409"/>
            <a:ext cx="1358900" cy="732740"/>
          </a:xfrm>
          <a:prstGeom prst="roundRect">
            <a:avLst/>
          </a:prstGeom>
          <a:solidFill>
            <a:schemeClr val="accent5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Cascadia Mono" panose="020B0609020000020004" pitchFamily="49" charset="0"/>
              </a:rPr>
              <a:t>Row Decoder</a:t>
            </a:r>
          </a:p>
        </p:txBody>
      </p:sp>
      <p:sp>
        <p:nvSpPr>
          <p:cNvPr id="197" name="Arrow: Right 108">
            <a:extLst>
              <a:ext uri="{FF2B5EF4-FFF2-40B4-BE49-F238E27FC236}">
                <a16:creationId xmlns:a16="http://schemas.microsoft.com/office/drawing/2014/main" id="{8D635167-78CE-41FB-EB4C-DA1942933219}"/>
              </a:ext>
            </a:extLst>
          </p:cNvPr>
          <p:cNvSpPr/>
          <p:nvPr/>
        </p:nvSpPr>
        <p:spPr>
          <a:xfrm>
            <a:off x="5529740" y="2657483"/>
            <a:ext cx="987750" cy="365215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198" name="Arrow: Right 109">
            <a:extLst>
              <a:ext uri="{FF2B5EF4-FFF2-40B4-BE49-F238E27FC236}">
                <a16:creationId xmlns:a16="http://schemas.microsoft.com/office/drawing/2014/main" id="{8C62C69B-6A9A-AD7C-9BC0-7250F4DEA01F}"/>
              </a:ext>
            </a:extLst>
          </p:cNvPr>
          <p:cNvSpPr/>
          <p:nvPr/>
        </p:nvSpPr>
        <p:spPr>
          <a:xfrm>
            <a:off x="2808462" y="2676853"/>
            <a:ext cx="1184578" cy="365215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636B5AB4-4FDD-C141-674E-F05080DA6C3A}"/>
              </a:ext>
            </a:extLst>
          </p:cNvPr>
          <p:cNvSpPr txBox="1"/>
          <p:nvPr/>
        </p:nvSpPr>
        <p:spPr>
          <a:xfrm>
            <a:off x="2574416" y="2354008"/>
            <a:ext cx="1530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F2936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Row Address</a:t>
            </a:r>
            <a:endParaRPr kumimoji="0" lang="en-CH" sz="1800" b="1" i="0" u="none" strike="noStrike" kern="1200" cap="none" spc="0" normalizeH="0" baseline="0" noProof="0" dirty="0">
              <a:ln>
                <a:noFill/>
              </a:ln>
              <a:solidFill>
                <a:srgbClr val="9F2936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08B07F6B-81B2-3B5D-6827-072F718D77DD}"/>
              </a:ext>
            </a:extLst>
          </p:cNvPr>
          <p:cNvSpPr txBox="1"/>
          <p:nvPr/>
        </p:nvSpPr>
        <p:spPr>
          <a:xfrm>
            <a:off x="5258440" y="2320915"/>
            <a:ext cx="1530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E8542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Wordline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4E8542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D4E91D00-FF74-EFD1-3CC7-013B4080AF5F}"/>
              </a:ext>
            </a:extLst>
          </p:cNvPr>
          <p:cNvGrpSpPr/>
          <p:nvPr/>
        </p:nvGrpSpPr>
        <p:grpSpPr>
          <a:xfrm>
            <a:off x="6688943" y="2672609"/>
            <a:ext cx="1761340" cy="336246"/>
            <a:chOff x="5648592" y="2443956"/>
            <a:chExt cx="954995" cy="179888"/>
          </a:xfrm>
        </p:grpSpPr>
        <p:cxnSp>
          <p:nvCxnSpPr>
            <p:cNvPr id="202" name="Düz Bağlayıcı 440">
              <a:extLst>
                <a:ext uri="{FF2B5EF4-FFF2-40B4-BE49-F238E27FC236}">
                  <a16:creationId xmlns:a16="http://schemas.microsoft.com/office/drawing/2014/main" id="{094E5AF0-8297-8C92-BE68-31B052E3C3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48592" y="2527106"/>
              <a:ext cx="954995" cy="6451"/>
            </a:xfrm>
            <a:prstGeom prst="line">
              <a:avLst/>
            </a:prstGeom>
            <a:ln w="38100" cap="rnd">
              <a:solidFill>
                <a:schemeClr val="accent4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7CE18206-BD00-615E-DC3B-74A3A446E66C}"/>
                </a:ext>
              </a:extLst>
            </p:cNvPr>
            <p:cNvSpPr/>
            <p:nvPr/>
          </p:nvSpPr>
          <p:spPr>
            <a:xfrm>
              <a:off x="5800140" y="2443956"/>
              <a:ext cx="180290" cy="17988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210899CE-288D-6A51-D3FC-A98A5AB01479}"/>
                </a:ext>
              </a:extLst>
            </p:cNvPr>
            <p:cNvSpPr/>
            <p:nvPr/>
          </p:nvSpPr>
          <p:spPr>
            <a:xfrm>
              <a:off x="6071122" y="2443956"/>
              <a:ext cx="180290" cy="17988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7460A7A4-898F-94B2-E2E3-6890DDBD8B96}"/>
                </a:ext>
              </a:extLst>
            </p:cNvPr>
            <p:cNvSpPr/>
            <p:nvPr/>
          </p:nvSpPr>
          <p:spPr>
            <a:xfrm>
              <a:off x="6342105" y="2443956"/>
              <a:ext cx="180290" cy="17988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+mn-cs"/>
              </a:endParaRPr>
            </a:p>
          </p:txBody>
        </p:sp>
      </p:grpSp>
      <p:sp>
        <p:nvSpPr>
          <p:cNvPr id="206" name="TextBox 205">
            <a:extLst>
              <a:ext uri="{FF2B5EF4-FFF2-40B4-BE49-F238E27FC236}">
                <a16:creationId xmlns:a16="http://schemas.microsoft.com/office/drawing/2014/main" id="{6A7A466C-70C4-98ED-D034-2A3A72033C50}"/>
              </a:ext>
            </a:extLst>
          </p:cNvPr>
          <p:cNvSpPr txBox="1"/>
          <p:nvPr/>
        </p:nvSpPr>
        <p:spPr>
          <a:xfrm>
            <a:off x="408390" y="1748689"/>
            <a:ext cx="1765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DRAM Subarray</a:t>
            </a:r>
            <a:endParaRPr kumimoji="0" lang="en-CH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D59CBA4D-313F-AAB4-5C7C-A6BBB8642E99}"/>
              </a:ext>
            </a:extLst>
          </p:cNvPr>
          <p:cNvGrpSpPr/>
          <p:nvPr/>
        </p:nvGrpSpPr>
        <p:grpSpPr>
          <a:xfrm>
            <a:off x="906078" y="3509626"/>
            <a:ext cx="3435348" cy="2788811"/>
            <a:chOff x="906078" y="3408026"/>
            <a:chExt cx="3435348" cy="2788811"/>
          </a:xfrm>
        </p:grpSpPr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id="{7C538284-D98C-B94B-6D31-3FBE4C79215D}"/>
                </a:ext>
              </a:extLst>
            </p:cNvPr>
            <p:cNvGrpSpPr/>
            <p:nvPr/>
          </p:nvGrpSpPr>
          <p:grpSpPr>
            <a:xfrm rot="5400000">
              <a:off x="2047628" y="2624566"/>
              <a:ext cx="180291" cy="2463391"/>
              <a:chOff x="1317428" y="3563092"/>
              <a:chExt cx="180291" cy="3025240"/>
            </a:xfrm>
          </p:grpSpPr>
          <p:sp>
            <p:nvSpPr>
              <p:cNvPr id="215" name="Rectangle 214">
                <a:extLst>
                  <a:ext uri="{FF2B5EF4-FFF2-40B4-BE49-F238E27FC236}">
                    <a16:creationId xmlns:a16="http://schemas.microsoft.com/office/drawing/2014/main" id="{5453C448-3005-ED92-D3AE-B48FA089171C}"/>
                  </a:ext>
                </a:extLst>
              </p:cNvPr>
              <p:cNvSpPr/>
              <p:nvPr/>
            </p:nvSpPr>
            <p:spPr>
              <a:xfrm>
                <a:off x="1317429" y="3563092"/>
                <a:ext cx="180290" cy="60504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  <p:sp>
            <p:nvSpPr>
              <p:cNvPr id="216" name="Rectangle 215">
                <a:extLst>
                  <a:ext uri="{FF2B5EF4-FFF2-40B4-BE49-F238E27FC236}">
                    <a16:creationId xmlns:a16="http://schemas.microsoft.com/office/drawing/2014/main" id="{95468029-3712-4BBE-69D0-EA11125EE2D9}"/>
                  </a:ext>
                </a:extLst>
              </p:cNvPr>
              <p:cNvSpPr/>
              <p:nvPr/>
            </p:nvSpPr>
            <p:spPr>
              <a:xfrm>
                <a:off x="1317429" y="4168140"/>
                <a:ext cx="180290" cy="60504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  <p:sp>
            <p:nvSpPr>
              <p:cNvPr id="217" name="Rectangle 216">
                <a:extLst>
                  <a:ext uri="{FF2B5EF4-FFF2-40B4-BE49-F238E27FC236}">
                    <a16:creationId xmlns:a16="http://schemas.microsoft.com/office/drawing/2014/main" id="{A207628A-D3FD-1771-12F2-5BE3B0DA5FA1}"/>
                  </a:ext>
                </a:extLst>
              </p:cNvPr>
              <p:cNvSpPr/>
              <p:nvPr/>
            </p:nvSpPr>
            <p:spPr>
              <a:xfrm>
                <a:off x="1317428" y="4773188"/>
                <a:ext cx="180290" cy="60504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  <p:sp>
            <p:nvSpPr>
              <p:cNvPr id="218" name="Rectangle 217">
                <a:extLst>
                  <a:ext uri="{FF2B5EF4-FFF2-40B4-BE49-F238E27FC236}">
                    <a16:creationId xmlns:a16="http://schemas.microsoft.com/office/drawing/2014/main" id="{574A8068-510E-B94E-9292-A1F82BDA6F2C}"/>
                  </a:ext>
                </a:extLst>
              </p:cNvPr>
              <p:cNvSpPr/>
              <p:nvPr/>
            </p:nvSpPr>
            <p:spPr>
              <a:xfrm>
                <a:off x="1317428" y="5378236"/>
                <a:ext cx="180290" cy="60504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  <p:sp>
            <p:nvSpPr>
              <p:cNvPr id="219" name="Rectangle 218">
                <a:extLst>
                  <a:ext uri="{FF2B5EF4-FFF2-40B4-BE49-F238E27FC236}">
                    <a16:creationId xmlns:a16="http://schemas.microsoft.com/office/drawing/2014/main" id="{B5599611-CE5D-C960-F294-DCD71DB392A5}"/>
                  </a:ext>
                </a:extLst>
              </p:cNvPr>
              <p:cNvSpPr/>
              <p:nvPr/>
            </p:nvSpPr>
            <p:spPr>
              <a:xfrm>
                <a:off x="1317428" y="5983284"/>
                <a:ext cx="180290" cy="60504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</p:grpSp>
        <p:cxnSp>
          <p:nvCxnSpPr>
            <p:cNvPr id="209" name="Connector: Elbow 79">
              <a:extLst>
                <a:ext uri="{FF2B5EF4-FFF2-40B4-BE49-F238E27FC236}">
                  <a16:creationId xmlns:a16="http://schemas.microsoft.com/office/drawing/2014/main" id="{B9690D91-42C2-F06B-B950-63B6E62FF4AD}"/>
                </a:ext>
              </a:extLst>
            </p:cNvPr>
            <p:cNvCxnSpPr>
              <a:cxnSpLocks/>
              <a:stCxn id="219" idx="3"/>
            </p:cNvCxnSpPr>
            <p:nvPr/>
          </p:nvCxnSpPr>
          <p:spPr>
            <a:xfrm rot="16200000" flipH="1">
              <a:off x="953235" y="4145587"/>
              <a:ext cx="2250432" cy="1852068"/>
            </a:xfrm>
            <a:prstGeom prst="bentConnector3">
              <a:avLst>
                <a:gd name="adj1" fmla="val 100226"/>
              </a:avLst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7429E14C-7117-6172-9B8A-FAB59F8E09D6}"/>
                </a:ext>
              </a:extLst>
            </p:cNvPr>
            <p:cNvSpPr txBox="1"/>
            <p:nvPr/>
          </p:nvSpPr>
          <p:spPr>
            <a:xfrm>
              <a:off x="1127475" y="3408026"/>
              <a:ext cx="21243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9F2936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Row Address (RA)</a:t>
              </a:r>
              <a:endParaRPr kumimoji="0" lang="en-CH" sz="1800" b="1" i="0" u="none" strike="noStrike" kern="1200" cap="none" spc="0" normalizeH="0" baseline="0" noProof="0" dirty="0">
                <a:ln>
                  <a:noFill/>
                </a:ln>
                <a:solidFill>
                  <a:srgbClr val="9F2936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cxnSp>
          <p:nvCxnSpPr>
            <p:cNvPr id="211" name="Connector: Elbow 113">
              <a:extLst>
                <a:ext uri="{FF2B5EF4-FFF2-40B4-BE49-F238E27FC236}">
                  <a16:creationId xmlns:a16="http://schemas.microsoft.com/office/drawing/2014/main" id="{D54C3A9A-FC02-1728-8CF9-8CA07118A7E1}"/>
                </a:ext>
              </a:extLst>
            </p:cNvPr>
            <p:cNvCxnSpPr>
              <a:cxnSpLocks/>
              <a:stCxn id="218" idx="3"/>
            </p:cNvCxnSpPr>
            <p:nvPr/>
          </p:nvCxnSpPr>
          <p:spPr>
            <a:xfrm rot="16200000" flipH="1">
              <a:off x="1656500" y="3935000"/>
              <a:ext cx="1678030" cy="1700840"/>
            </a:xfrm>
            <a:prstGeom prst="bentConnector2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Connector: Elbow 116">
              <a:extLst>
                <a:ext uri="{FF2B5EF4-FFF2-40B4-BE49-F238E27FC236}">
                  <a16:creationId xmlns:a16="http://schemas.microsoft.com/office/drawing/2014/main" id="{A51DF8E3-2518-4564-8CA0-F65B8817D2F1}"/>
                </a:ext>
              </a:extLst>
            </p:cNvPr>
            <p:cNvCxnSpPr>
              <a:cxnSpLocks/>
              <a:stCxn id="217" idx="3"/>
            </p:cNvCxnSpPr>
            <p:nvPr/>
          </p:nvCxnSpPr>
          <p:spPr>
            <a:xfrm rot="16200000" flipH="1">
              <a:off x="2319882" y="3764296"/>
              <a:ext cx="1161962" cy="1526180"/>
            </a:xfrm>
            <a:prstGeom prst="bentConnector2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Connector: Elbow 122">
              <a:extLst>
                <a:ext uri="{FF2B5EF4-FFF2-40B4-BE49-F238E27FC236}">
                  <a16:creationId xmlns:a16="http://schemas.microsoft.com/office/drawing/2014/main" id="{0CDC44F1-9ECE-A59D-00A8-94E1FAACDA5F}"/>
                </a:ext>
              </a:extLst>
            </p:cNvPr>
            <p:cNvCxnSpPr>
              <a:cxnSpLocks/>
              <a:stCxn id="216" idx="3"/>
            </p:cNvCxnSpPr>
            <p:nvPr/>
          </p:nvCxnSpPr>
          <p:spPr>
            <a:xfrm rot="16200000" flipH="1">
              <a:off x="3038534" y="3538324"/>
              <a:ext cx="558116" cy="1374281"/>
            </a:xfrm>
            <a:prstGeom prst="bentConnector2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Connector: Elbow 128">
              <a:extLst>
                <a:ext uri="{FF2B5EF4-FFF2-40B4-BE49-F238E27FC236}">
                  <a16:creationId xmlns:a16="http://schemas.microsoft.com/office/drawing/2014/main" id="{8F43397E-FBDB-85F8-34C9-BA4C61BEF21A}"/>
                </a:ext>
              </a:extLst>
            </p:cNvPr>
            <p:cNvCxnSpPr>
              <a:cxnSpLocks/>
              <a:stCxn id="215" idx="3"/>
            </p:cNvCxnSpPr>
            <p:nvPr/>
          </p:nvCxnSpPr>
          <p:spPr>
            <a:xfrm rot="16200000" flipH="1">
              <a:off x="3704387" y="3365149"/>
              <a:ext cx="55782" cy="1218297"/>
            </a:xfrm>
            <a:prstGeom prst="bentConnector4">
              <a:avLst>
                <a:gd name="adj1" fmla="val 98184"/>
                <a:gd name="adj2" fmla="val -51"/>
              </a:avLst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4E29C1F3-15EF-D9E8-195A-A90C5C48911A}"/>
              </a:ext>
            </a:extLst>
          </p:cNvPr>
          <p:cNvGrpSpPr/>
          <p:nvPr/>
        </p:nvGrpSpPr>
        <p:grpSpPr>
          <a:xfrm>
            <a:off x="5132675" y="3455492"/>
            <a:ext cx="2871993" cy="1340882"/>
            <a:chOff x="5132675" y="3353892"/>
            <a:chExt cx="2871993" cy="1340882"/>
          </a:xfrm>
        </p:grpSpPr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B67BB474-9342-0A7B-F23A-1CC7040D373F}"/>
                </a:ext>
              </a:extLst>
            </p:cNvPr>
            <p:cNvSpPr/>
            <p:nvPr/>
          </p:nvSpPr>
          <p:spPr>
            <a:xfrm>
              <a:off x="6663786" y="3353892"/>
              <a:ext cx="1340882" cy="134088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222" name="Rectangle 221">
              <a:extLst>
                <a:ext uri="{FF2B5EF4-FFF2-40B4-BE49-F238E27FC236}">
                  <a16:creationId xmlns:a16="http://schemas.microsoft.com/office/drawing/2014/main" id="{030B379D-9D4E-7155-B03E-C3BFECF0317A}"/>
                </a:ext>
              </a:extLst>
            </p:cNvPr>
            <p:cNvSpPr/>
            <p:nvPr/>
          </p:nvSpPr>
          <p:spPr>
            <a:xfrm>
              <a:off x="7191348" y="3592194"/>
              <a:ext cx="277640" cy="86427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Cascadia Mono" panose="020B0609020000020004" pitchFamily="49" charset="0"/>
                </a:rPr>
                <a:t>2x4</a:t>
              </a:r>
              <a:endParaRPr kumimoji="0" lang="en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B973DBD5-1DEB-8439-3144-34AE40DB7A51}"/>
                </a:ext>
              </a:extLst>
            </p:cNvPr>
            <p:cNvCxnSpPr>
              <a:cxnSpLocks/>
            </p:cNvCxnSpPr>
            <p:nvPr/>
          </p:nvCxnSpPr>
          <p:spPr>
            <a:xfrm>
              <a:off x="6936173" y="3858891"/>
              <a:ext cx="252845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F68FEDF9-5ADD-7872-638B-A0C30CB6EA44}"/>
                </a:ext>
              </a:extLst>
            </p:cNvPr>
            <p:cNvCxnSpPr>
              <a:cxnSpLocks/>
            </p:cNvCxnSpPr>
            <p:nvPr/>
          </p:nvCxnSpPr>
          <p:spPr>
            <a:xfrm>
              <a:off x="6936173" y="4185072"/>
              <a:ext cx="252845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D200801F-59B9-8695-BE8E-E086CD330F22}"/>
                </a:ext>
              </a:extLst>
            </p:cNvPr>
            <p:cNvCxnSpPr>
              <a:cxnSpLocks/>
            </p:cNvCxnSpPr>
            <p:nvPr/>
          </p:nvCxnSpPr>
          <p:spPr>
            <a:xfrm>
              <a:off x="7468987" y="3720416"/>
              <a:ext cx="252845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>
              <a:extLst>
                <a:ext uri="{FF2B5EF4-FFF2-40B4-BE49-F238E27FC236}">
                  <a16:creationId xmlns:a16="http://schemas.microsoft.com/office/drawing/2014/main" id="{16AFC75C-E785-CFAC-3803-828F3E045CC0}"/>
                </a:ext>
              </a:extLst>
            </p:cNvPr>
            <p:cNvCxnSpPr>
              <a:cxnSpLocks/>
            </p:cNvCxnSpPr>
            <p:nvPr/>
          </p:nvCxnSpPr>
          <p:spPr>
            <a:xfrm>
              <a:off x="7468987" y="4330016"/>
              <a:ext cx="252845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C9877EA2-D713-60D4-D766-1528CD3772E6}"/>
                </a:ext>
              </a:extLst>
            </p:cNvPr>
            <p:cNvCxnSpPr>
              <a:cxnSpLocks/>
            </p:cNvCxnSpPr>
            <p:nvPr/>
          </p:nvCxnSpPr>
          <p:spPr>
            <a:xfrm>
              <a:off x="7468987" y="3923616"/>
              <a:ext cx="252845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8E9D6178-18DC-63A3-98C4-D6001F9C7BDC}"/>
                </a:ext>
              </a:extLst>
            </p:cNvPr>
            <p:cNvCxnSpPr>
              <a:cxnSpLocks/>
            </p:cNvCxnSpPr>
            <p:nvPr/>
          </p:nvCxnSpPr>
          <p:spPr>
            <a:xfrm>
              <a:off x="7468987" y="4126816"/>
              <a:ext cx="252845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Arrow Connector 228">
              <a:extLst>
                <a:ext uri="{FF2B5EF4-FFF2-40B4-BE49-F238E27FC236}">
                  <a16:creationId xmlns:a16="http://schemas.microsoft.com/office/drawing/2014/main" id="{F432200D-3557-730D-73E4-144EF677B9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32675" y="3487293"/>
              <a:ext cx="1745393" cy="548535"/>
            </a:xfrm>
            <a:prstGeom prst="straightConnector1">
              <a:avLst/>
            </a:prstGeom>
            <a:ln w="28575" cap="rnd">
              <a:solidFill>
                <a:schemeClr val="tx1"/>
              </a:solidFill>
              <a:prstDash val="dash"/>
              <a:headEnd type="none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Arrow Connector 229">
              <a:extLst>
                <a:ext uri="{FF2B5EF4-FFF2-40B4-BE49-F238E27FC236}">
                  <a16:creationId xmlns:a16="http://schemas.microsoft.com/office/drawing/2014/main" id="{1CE5D465-A128-E3A2-80AC-96C4CE5BBC8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132675" y="4035828"/>
              <a:ext cx="1763425" cy="531552"/>
            </a:xfrm>
            <a:prstGeom prst="straightConnector1">
              <a:avLst/>
            </a:prstGeom>
            <a:ln w="28575" cap="rnd">
              <a:solidFill>
                <a:schemeClr val="tx1"/>
              </a:solidFill>
              <a:prstDash val="dash"/>
              <a:headEnd type="none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1A5D3387-D67B-2A48-7968-D8E43C82DF4F}"/>
              </a:ext>
            </a:extLst>
          </p:cNvPr>
          <p:cNvGrpSpPr/>
          <p:nvPr/>
        </p:nvGrpSpPr>
        <p:grpSpPr>
          <a:xfrm>
            <a:off x="2773035" y="3498077"/>
            <a:ext cx="3915908" cy="3210730"/>
            <a:chOff x="2773035" y="3396477"/>
            <a:chExt cx="3915908" cy="3210730"/>
          </a:xfrm>
        </p:grpSpPr>
        <p:grpSp>
          <p:nvGrpSpPr>
            <p:cNvPr id="232" name="Group 231">
              <a:extLst>
                <a:ext uri="{FF2B5EF4-FFF2-40B4-BE49-F238E27FC236}">
                  <a16:creationId xmlns:a16="http://schemas.microsoft.com/office/drawing/2014/main" id="{BD56A81F-56B1-6E18-9963-F5FEBAE8DE9A}"/>
                </a:ext>
              </a:extLst>
            </p:cNvPr>
            <p:cNvGrpSpPr/>
            <p:nvPr/>
          </p:nvGrpSpPr>
          <p:grpSpPr>
            <a:xfrm>
              <a:off x="2773035" y="3396477"/>
              <a:ext cx="3915908" cy="3210730"/>
              <a:chOff x="2689215" y="3260387"/>
              <a:chExt cx="3915908" cy="3210730"/>
            </a:xfrm>
          </p:grpSpPr>
          <p:grpSp>
            <p:nvGrpSpPr>
              <p:cNvPr id="236" name="Group 235">
                <a:extLst>
                  <a:ext uri="{FF2B5EF4-FFF2-40B4-BE49-F238E27FC236}">
                    <a16:creationId xmlns:a16="http://schemas.microsoft.com/office/drawing/2014/main" id="{24DD3866-89D8-B918-79D2-F5032ACF6996}"/>
                  </a:ext>
                </a:extLst>
              </p:cNvPr>
              <p:cNvGrpSpPr/>
              <p:nvPr/>
            </p:nvGrpSpPr>
            <p:grpSpPr>
              <a:xfrm>
                <a:off x="2689215" y="3260387"/>
                <a:ext cx="3915908" cy="3210730"/>
                <a:chOff x="2689215" y="3260387"/>
                <a:chExt cx="3915908" cy="3210730"/>
              </a:xfrm>
            </p:grpSpPr>
            <p:sp>
              <p:nvSpPr>
                <p:cNvPr id="239" name="Isosceles Triangle 22">
                  <a:extLst>
                    <a:ext uri="{FF2B5EF4-FFF2-40B4-BE49-F238E27FC236}">
                      <a16:creationId xmlns:a16="http://schemas.microsoft.com/office/drawing/2014/main" id="{4A3F4806-4EC7-6FDC-224B-B828C50E07AA}"/>
                    </a:ext>
                  </a:extLst>
                </p:cNvPr>
                <p:cNvSpPr/>
                <p:nvPr/>
              </p:nvSpPr>
              <p:spPr>
                <a:xfrm>
                  <a:off x="2689215" y="3260387"/>
                  <a:ext cx="3915908" cy="3210730"/>
                </a:xfrm>
                <a:prstGeom prst="triangle">
                  <a:avLst/>
                </a:prstGeom>
                <a:solidFill>
                  <a:schemeClr val="accent5"/>
                </a:solidFill>
                <a:ln w="285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H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Aptos Display"/>
                    <a:ea typeface="Cambria" panose="02040503050406030204" pitchFamily="18" charset="0"/>
                    <a:cs typeface="Cascadia Mono" panose="020B0609020000020004" pitchFamily="49" charset="0"/>
                  </a:endParaRPr>
                </a:p>
              </p:txBody>
            </p:sp>
            <p:cxnSp>
              <p:nvCxnSpPr>
                <p:cNvPr id="240" name="Straight Connector 239">
                  <a:extLst>
                    <a:ext uri="{FF2B5EF4-FFF2-40B4-BE49-F238E27FC236}">
                      <a16:creationId xmlns:a16="http://schemas.microsoft.com/office/drawing/2014/main" id="{FE01E28D-8F54-0717-6E59-9700929823A7}"/>
                    </a:ext>
                  </a:extLst>
                </p:cNvPr>
                <p:cNvCxnSpPr/>
                <p:nvPr/>
              </p:nvCxnSpPr>
              <p:spPr>
                <a:xfrm>
                  <a:off x="3049747" y="5883942"/>
                  <a:ext cx="3204000" cy="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1" name="Straight Connector 240">
                  <a:extLst>
                    <a:ext uri="{FF2B5EF4-FFF2-40B4-BE49-F238E27FC236}">
                      <a16:creationId xmlns:a16="http://schemas.microsoft.com/office/drawing/2014/main" id="{ED7E5207-180C-8809-FB62-3ABDAAC0E918}"/>
                    </a:ext>
                  </a:extLst>
                </p:cNvPr>
                <p:cNvCxnSpPr/>
                <p:nvPr/>
              </p:nvCxnSpPr>
              <p:spPr>
                <a:xfrm>
                  <a:off x="3385345" y="5312008"/>
                  <a:ext cx="2520000" cy="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2" name="Straight Connector 241">
                  <a:extLst>
                    <a:ext uri="{FF2B5EF4-FFF2-40B4-BE49-F238E27FC236}">
                      <a16:creationId xmlns:a16="http://schemas.microsoft.com/office/drawing/2014/main" id="{70B995D9-4D30-EACA-80AA-3302C6915DAC}"/>
                    </a:ext>
                  </a:extLst>
                </p:cNvPr>
                <p:cNvCxnSpPr/>
                <p:nvPr/>
              </p:nvCxnSpPr>
              <p:spPr>
                <a:xfrm>
                  <a:off x="3745390" y="4740074"/>
                  <a:ext cx="1800000" cy="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3" name="Straight Connector 242">
                  <a:extLst>
                    <a:ext uri="{FF2B5EF4-FFF2-40B4-BE49-F238E27FC236}">
                      <a16:creationId xmlns:a16="http://schemas.microsoft.com/office/drawing/2014/main" id="{AFFD7E3F-6210-3D7C-6398-0E688ADB954A}"/>
                    </a:ext>
                  </a:extLst>
                </p:cNvPr>
                <p:cNvCxnSpPr/>
                <p:nvPr/>
              </p:nvCxnSpPr>
              <p:spPr>
                <a:xfrm>
                  <a:off x="4091227" y="4168140"/>
                  <a:ext cx="1116000" cy="0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37" name="TextBox 236">
                <a:extLst>
                  <a:ext uri="{FF2B5EF4-FFF2-40B4-BE49-F238E27FC236}">
                    <a16:creationId xmlns:a16="http://schemas.microsoft.com/office/drawing/2014/main" id="{66E3A1CA-D803-BB63-9755-ECF0A887FE93}"/>
                  </a:ext>
                </a:extLst>
              </p:cNvPr>
              <p:cNvSpPr txBox="1"/>
              <p:nvPr/>
            </p:nvSpPr>
            <p:spPr>
              <a:xfrm>
                <a:off x="4091140" y="3755646"/>
                <a:ext cx="1135540" cy="4723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7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 Display"/>
                    <a:ea typeface="+mn-ea"/>
                    <a:cs typeface="+mn-cs"/>
                  </a:rPr>
                  <a:t>Stage 1</a:t>
                </a:r>
                <a:b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 Display"/>
                    <a:ea typeface="+mn-ea"/>
                    <a:cs typeface="+mn-cs"/>
                  </a:rPr>
                </a:b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 Display"/>
                    <a:ea typeface="+mn-ea"/>
                    <a:cs typeface="+mn-cs"/>
                  </a:rPr>
                  <a:t>Decoder </a:t>
                </a:r>
                <a:endParaRPr kumimoji="0" lang="en-CH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38" name="TextBox 237">
                <a:extLst>
                  <a:ext uri="{FF2B5EF4-FFF2-40B4-BE49-F238E27FC236}">
                    <a16:creationId xmlns:a16="http://schemas.microsoft.com/office/drawing/2014/main" id="{0A47F9FD-32CE-9F7C-22DF-D99A7C34EEC7}"/>
                  </a:ext>
                </a:extLst>
              </p:cNvPr>
              <p:cNvSpPr txBox="1"/>
              <p:nvPr/>
            </p:nvSpPr>
            <p:spPr>
              <a:xfrm>
                <a:off x="3753822" y="4173472"/>
                <a:ext cx="178771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 Display"/>
                    <a:ea typeface="+mn-ea"/>
                    <a:cs typeface="+mn-cs"/>
                  </a:rPr>
                  <a:t>Stage 2</a:t>
                </a:r>
                <a:b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 Display"/>
                    <a:ea typeface="+mn-ea"/>
                    <a:cs typeface="+mn-cs"/>
                  </a:rPr>
                </a:b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 Display"/>
                    <a:ea typeface="+mn-ea"/>
                    <a:cs typeface="+mn-cs"/>
                  </a:rPr>
                  <a:t> Decoder</a:t>
                </a:r>
                <a:endParaRPr kumimoji="0" lang="en-CH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</p:grp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7B53BBCE-B370-48F4-362A-CAA9DFD15962}"/>
                </a:ext>
              </a:extLst>
            </p:cNvPr>
            <p:cNvSpPr txBox="1"/>
            <p:nvPr/>
          </p:nvSpPr>
          <p:spPr>
            <a:xfrm>
              <a:off x="3497164" y="4880496"/>
              <a:ext cx="24571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Stage 3</a:t>
              </a:r>
              <a:b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</a:b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 Decoder</a:t>
              </a:r>
              <a:endPara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0351A257-E5C1-7BA9-5880-3DB544A8E1F4}"/>
                </a:ext>
              </a:extLst>
            </p:cNvPr>
            <p:cNvSpPr txBox="1"/>
            <p:nvPr/>
          </p:nvSpPr>
          <p:spPr>
            <a:xfrm>
              <a:off x="3147069" y="5439195"/>
              <a:ext cx="31644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Stage 4</a:t>
              </a:r>
              <a:b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</a:b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 Decoder</a:t>
              </a:r>
              <a:endPara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0229E69E-B77C-7335-3302-A579CDA12F54}"/>
                </a:ext>
              </a:extLst>
            </p:cNvPr>
            <p:cNvSpPr txBox="1"/>
            <p:nvPr/>
          </p:nvSpPr>
          <p:spPr>
            <a:xfrm>
              <a:off x="2801318" y="6018537"/>
              <a:ext cx="385532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Stage 5</a:t>
              </a:r>
              <a:b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</a:b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 Decoder</a:t>
              </a:r>
              <a:endPara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7707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 uiExpand="1" build="p" animBg="1"/>
      <p:bldP spid="196" grpId="0" animBg="1"/>
      <p:bldP spid="197" grpId="0" animBg="1"/>
      <p:bldP spid="198" grpId="0" animBg="1"/>
      <p:bldP spid="199" grpId="0"/>
      <p:bldP spid="200" grpId="0"/>
      <p:bldP spid="206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31F0E3-862E-E76B-8A94-1826FBF14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Row Decoder: A Tree Example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F97E798-8174-EC68-80A3-3387BB0339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We can visualize the hierarchical row decoder circuitry as a tree</a:t>
            </a:r>
          </a:p>
        </p:txBody>
      </p: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0EE98154-93A1-D9BC-331E-DEEE85BF68CC}"/>
              </a:ext>
            </a:extLst>
          </p:cNvPr>
          <p:cNvGrpSpPr/>
          <p:nvPr/>
        </p:nvGrpSpPr>
        <p:grpSpPr>
          <a:xfrm>
            <a:off x="1776449" y="1259615"/>
            <a:ext cx="5545674" cy="4112524"/>
            <a:chOff x="2176499" y="1282071"/>
            <a:chExt cx="5545674" cy="4112524"/>
          </a:xfrm>
        </p:grpSpPr>
        <p:sp>
          <p:nvSpPr>
            <p:cNvPr id="31" name="Metin kutusu 26">
              <a:extLst>
                <a:ext uri="{FF2B5EF4-FFF2-40B4-BE49-F238E27FC236}">
                  <a16:creationId xmlns:a16="http://schemas.microsoft.com/office/drawing/2014/main" id="{EA741662-A5F7-D413-732D-7DE46DA197B5}"/>
                </a:ext>
              </a:extLst>
            </p:cNvPr>
            <p:cNvSpPr txBox="1"/>
            <p:nvPr/>
          </p:nvSpPr>
          <p:spPr>
            <a:xfrm>
              <a:off x="4861779" y="1897360"/>
              <a:ext cx="281675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latin typeface="Aptos Display"/>
                  <a:ea typeface="Cascadia Code" panose="020B0609020000020004" pitchFamily="49" charset="0"/>
                  <a:cs typeface="Cascadia Code" panose="020B0609020000020004" pitchFamily="49" charset="0"/>
                </a:rPr>
                <a:t>Wordline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latin typeface="Aptos Display"/>
                  <a:ea typeface="Cascadia Code" panose="020B0609020000020004" pitchFamily="49" charset="0"/>
                  <a:cs typeface="Cascadia Code" panose="020B0609020000020004" pitchFamily="49" charset="0"/>
                </a:rPr>
                <a:t> A</a:t>
              </a:r>
            </a:p>
          </p:txBody>
        </p: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1047635D-B546-1DD6-AB8C-656ABF6D0FCC}"/>
                </a:ext>
              </a:extLst>
            </p:cNvPr>
            <p:cNvGrpSpPr/>
            <p:nvPr/>
          </p:nvGrpSpPr>
          <p:grpSpPr>
            <a:xfrm>
              <a:off x="2176499" y="1293336"/>
              <a:ext cx="3312990" cy="4101259"/>
              <a:chOff x="2176499" y="1188291"/>
              <a:chExt cx="3312990" cy="4101259"/>
            </a:xfrm>
          </p:grpSpPr>
          <p:cxnSp>
            <p:nvCxnSpPr>
              <p:cNvPr id="133" name="Düz Bağlayıcı 621">
                <a:extLst>
                  <a:ext uri="{FF2B5EF4-FFF2-40B4-BE49-F238E27FC236}">
                    <a16:creationId xmlns:a16="http://schemas.microsoft.com/office/drawing/2014/main" id="{DCBFA5F9-151C-5D8A-E93E-05DC37193228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4242107" y="2693706"/>
                <a:ext cx="92159" cy="167303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Düz Bağlayıcı 557">
                <a:extLst>
                  <a:ext uri="{FF2B5EF4-FFF2-40B4-BE49-F238E27FC236}">
                    <a16:creationId xmlns:a16="http://schemas.microsoft.com/office/drawing/2014/main" id="{C1E21E4A-A5BA-7462-60F6-B678698301E5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3290616" y="2977168"/>
                <a:ext cx="30232" cy="174831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Düz Bağlayıcı 558">
                <a:extLst>
                  <a:ext uri="{FF2B5EF4-FFF2-40B4-BE49-F238E27FC236}">
                    <a16:creationId xmlns:a16="http://schemas.microsoft.com/office/drawing/2014/main" id="{B248E710-2C56-2398-246C-1ADCE9519382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3280789" y="2942960"/>
                <a:ext cx="44035" cy="16898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Düz Bağlayıcı 10">
                <a:extLst>
                  <a:ext uri="{FF2B5EF4-FFF2-40B4-BE49-F238E27FC236}">
                    <a16:creationId xmlns:a16="http://schemas.microsoft.com/office/drawing/2014/main" id="{F3D4F2C8-D6DC-41CA-D4EA-7A3EE536D968}"/>
                  </a:ext>
                </a:extLst>
              </p:cNvPr>
              <p:cNvCxnSpPr>
                <a:cxnSpLocks/>
                <a:stCxn id="62" idx="4"/>
              </p:cNvCxnSpPr>
              <p:nvPr/>
            </p:nvCxnSpPr>
            <p:spPr>
              <a:xfrm>
                <a:off x="3213909" y="4329301"/>
                <a:ext cx="142549" cy="102556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Düz Bağlayıcı 11">
                <a:extLst>
                  <a:ext uri="{FF2B5EF4-FFF2-40B4-BE49-F238E27FC236}">
                    <a16:creationId xmlns:a16="http://schemas.microsoft.com/office/drawing/2014/main" id="{A73B2BD3-083C-4913-E2A0-508E252222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12122" y="4300484"/>
                <a:ext cx="127046" cy="53645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Düz Bağlayıcı 12">
                <a:extLst>
                  <a:ext uri="{FF2B5EF4-FFF2-40B4-BE49-F238E27FC236}">
                    <a16:creationId xmlns:a16="http://schemas.microsoft.com/office/drawing/2014/main" id="{38326926-8C62-B055-3319-3DC319F968D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12123" y="4229151"/>
                <a:ext cx="138772" cy="124978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Düz Bağlayıcı 13">
                <a:extLst>
                  <a:ext uri="{FF2B5EF4-FFF2-40B4-BE49-F238E27FC236}">
                    <a16:creationId xmlns:a16="http://schemas.microsoft.com/office/drawing/2014/main" id="{3FE0C7E2-6F64-626F-4CDC-F7DC4014D7F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12121" y="4167060"/>
                <a:ext cx="127047" cy="18707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Düz Bağlayıcı 615">
                <a:extLst>
                  <a:ext uri="{FF2B5EF4-FFF2-40B4-BE49-F238E27FC236}">
                    <a16:creationId xmlns:a16="http://schemas.microsoft.com/office/drawing/2014/main" id="{1199D2D6-9CC9-57A1-5E5C-07EF99E6BE1C}"/>
                  </a:ext>
                </a:extLst>
              </p:cNvPr>
              <p:cNvCxnSpPr>
                <a:cxnSpLocks/>
                <a:stCxn id="74" idx="4"/>
              </p:cNvCxnSpPr>
              <p:nvPr/>
            </p:nvCxnSpPr>
            <p:spPr>
              <a:xfrm>
                <a:off x="4208234" y="4046218"/>
                <a:ext cx="208365" cy="78323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Düz Bağlayıcı 616">
                <a:extLst>
                  <a:ext uri="{FF2B5EF4-FFF2-40B4-BE49-F238E27FC236}">
                    <a16:creationId xmlns:a16="http://schemas.microsoft.com/office/drawing/2014/main" id="{A8E0CA26-68B3-7052-DE7F-DD1B7BDD5237}"/>
                  </a:ext>
                </a:extLst>
              </p:cNvPr>
              <p:cNvCxnSpPr>
                <a:cxnSpLocks/>
                <a:stCxn id="74" idx="4"/>
              </p:cNvCxnSpPr>
              <p:nvPr/>
            </p:nvCxnSpPr>
            <p:spPr>
              <a:xfrm flipV="1">
                <a:off x="4208234" y="4001804"/>
                <a:ext cx="172015" cy="44414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Düz Bağlayıcı 622">
                <a:extLst>
                  <a:ext uri="{FF2B5EF4-FFF2-40B4-BE49-F238E27FC236}">
                    <a16:creationId xmlns:a16="http://schemas.microsoft.com/office/drawing/2014/main" id="{6FD76EC9-FA9B-050D-4E50-0BD6A47EB094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4238492" y="2588600"/>
                <a:ext cx="108721" cy="176635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Düz Bağlayıcı 560">
                <a:extLst>
                  <a:ext uri="{FF2B5EF4-FFF2-40B4-BE49-F238E27FC236}">
                    <a16:creationId xmlns:a16="http://schemas.microsoft.com/office/drawing/2014/main" id="{7B16E814-F80A-2A0C-29FE-F66C86C6DCE6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3246722" y="2370231"/>
                <a:ext cx="117491" cy="169921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Düz Bağlayıcı 561">
                <a:extLst>
                  <a:ext uri="{FF2B5EF4-FFF2-40B4-BE49-F238E27FC236}">
                    <a16:creationId xmlns:a16="http://schemas.microsoft.com/office/drawing/2014/main" id="{4B8C2B10-0301-9023-870D-31D14A40D358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3292806" y="2324147"/>
                <a:ext cx="30232" cy="174831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Düz Bağlayıcı 562">
                <a:extLst>
                  <a:ext uri="{FF2B5EF4-FFF2-40B4-BE49-F238E27FC236}">
                    <a16:creationId xmlns:a16="http://schemas.microsoft.com/office/drawing/2014/main" id="{C83E2FDA-D775-7F11-28F6-3263D283E973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3282979" y="2289939"/>
                <a:ext cx="44035" cy="16898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Düz Bağlayıcı 563">
                <a:extLst>
                  <a:ext uri="{FF2B5EF4-FFF2-40B4-BE49-F238E27FC236}">
                    <a16:creationId xmlns:a16="http://schemas.microsoft.com/office/drawing/2014/main" id="{18EF8E4E-3472-B7CD-BAFD-97784BF054A8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3247514" y="2250555"/>
                <a:ext cx="118884" cy="172899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Düz Bağlayıcı 589">
                <a:extLst>
                  <a:ext uri="{FF2B5EF4-FFF2-40B4-BE49-F238E27FC236}">
                    <a16:creationId xmlns:a16="http://schemas.microsoft.com/office/drawing/2014/main" id="{F5973315-236D-C01F-9F32-D5E93E5646C9}"/>
                  </a:ext>
                </a:extLst>
              </p:cNvPr>
              <p:cNvCxnSpPr>
                <a:cxnSpLocks/>
                <a:stCxn id="122" idx="4"/>
              </p:cNvCxnSpPr>
              <p:nvPr/>
            </p:nvCxnSpPr>
            <p:spPr>
              <a:xfrm>
                <a:off x="3709137" y="4257549"/>
                <a:ext cx="132739" cy="64893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Düz Bağlayıcı 592">
                <a:extLst>
                  <a:ext uri="{FF2B5EF4-FFF2-40B4-BE49-F238E27FC236}">
                    <a16:creationId xmlns:a16="http://schemas.microsoft.com/office/drawing/2014/main" id="{7B106B8E-D19B-2D8B-225F-502C431D3057}"/>
                  </a:ext>
                </a:extLst>
              </p:cNvPr>
              <p:cNvCxnSpPr>
                <a:cxnSpLocks/>
                <a:stCxn id="122" idx="4"/>
              </p:cNvCxnSpPr>
              <p:nvPr/>
            </p:nvCxnSpPr>
            <p:spPr>
              <a:xfrm flipV="1">
                <a:off x="3709137" y="4192301"/>
                <a:ext cx="124628" cy="65248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Düz Bağlayıcı 603">
                <a:extLst>
                  <a:ext uri="{FF2B5EF4-FFF2-40B4-BE49-F238E27FC236}">
                    <a16:creationId xmlns:a16="http://schemas.microsoft.com/office/drawing/2014/main" id="{4BF0CD10-0D36-652A-62A2-53C99E61A28C}"/>
                  </a:ext>
                </a:extLst>
              </p:cNvPr>
              <p:cNvCxnSpPr>
                <a:cxnSpLocks/>
                <a:stCxn id="122" idx="4"/>
              </p:cNvCxnSpPr>
              <p:nvPr/>
            </p:nvCxnSpPr>
            <p:spPr>
              <a:xfrm>
                <a:off x="3709137" y="4257549"/>
                <a:ext cx="130961" cy="14529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Düz Bağlayıcı 604">
                <a:extLst>
                  <a:ext uri="{FF2B5EF4-FFF2-40B4-BE49-F238E27FC236}">
                    <a16:creationId xmlns:a16="http://schemas.microsoft.com/office/drawing/2014/main" id="{14D9A096-2020-0880-5B49-875869D44F56}"/>
                  </a:ext>
                </a:extLst>
              </p:cNvPr>
              <p:cNvCxnSpPr>
                <a:cxnSpLocks/>
                <a:stCxn id="122" idx="4"/>
              </p:cNvCxnSpPr>
              <p:nvPr/>
            </p:nvCxnSpPr>
            <p:spPr>
              <a:xfrm flipV="1">
                <a:off x="3709137" y="4234172"/>
                <a:ext cx="122870" cy="23377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Düz Bağlayıcı 565">
                <a:extLst>
                  <a:ext uri="{FF2B5EF4-FFF2-40B4-BE49-F238E27FC236}">
                    <a16:creationId xmlns:a16="http://schemas.microsoft.com/office/drawing/2014/main" id="{8C36AD8D-C2F3-464D-9703-9DA5E39FE180}"/>
                  </a:ext>
                </a:extLst>
              </p:cNvPr>
              <p:cNvCxnSpPr>
                <a:cxnSpLocks/>
                <a:stCxn id="121" idx="4"/>
              </p:cNvCxnSpPr>
              <p:nvPr/>
            </p:nvCxnSpPr>
            <p:spPr>
              <a:xfrm>
                <a:off x="3709137" y="2430235"/>
                <a:ext cx="132238" cy="70938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Düz Bağlayıcı 566">
                <a:extLst>
                  <a:ext uri="{FF2B5EF4-FFF2-40B4-BE49-F238E27FC236}">
                    <a16:creationId xmlns:a16="http://schemas.microsoft.com/office/drawing/2014/main" id="{AA4B5A87-BBB7-1D2C-9950-4D85F5DBBEE7}"/>
                  </a:ext>
                </a:extLst>
              </p:cNvPr>
              <p:cNvCxnSpPr>
                <a:cxnSpLocks/>
                <a:stCxn id="121" idx="4"/>
              </p:cNvCxnSpPr>
              <p:nvPr/>
            </p:nvCxnSpPr>
            <p:spPr>
              <a:xfrm>
                <a:off x="3709137" y="2430235"/>
                <a:ext cx="125568" cy="11859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Düz Bağlayıcı 567">
                <a:extLst>
                  <a:ext uri="{FF2B5EF4-FFF2-40B4-BE49-F238E27FC236}">
                    <a16:creationId xmlns:a16="http://schemas.microsoft.com/office/drawing/2014/main" id="{A3695C4A-C233-F7A8-8F9E-577CF244FE2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16371" y="2410289"/>
                <a:ext cx="119441" cy="20237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Düz Bağlayıcı 568">
                <a:extLst>
                  <a:ext uri="{FF2B5EF4-FFF2-40B4-BE49-F238E27FC236}">
                    <a16:creationId xmlns:a16="http://schemas.microsoft.com/office/drawing/2014/main" id="{45883F7B-7DFB-58A3-A6D6-EC5FAA0BAACC}"/>
                  </a:ext>
                </a:extLst>
              </p:cNvPr>
              <p:cNvCxnSpPr>
                <a:cxnSpLocks/>
                <a:stCxn id="121" idx="4"/>
              </p:cNvCxnSpPr>
              <p:nvPr/>
            </p:nvCxnSpPr>
            <p:spPr>
              <a:xfrm flipV="1">
                <a:off x="3709137" y="2364584"/>
                <a:ext cx="125568" cy="65651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Dikdörtgen 512">
                <a:extLst>
                  <a:ext uri="{FF2B5EF4-FFF2-40B4-BE49-F238E27FC236}">
                    <a16:creationId xmlns:a16="http://schemas.microsoft.com/office/drawing/2014/main" id="{E8DB3CA0-9F3E-0227-F8D7-987D75F75369}"/>
                  </a:ext>
                </a:extLst>
              </p:cNvPr>
              <p:cNvSpPr/>
              <p:nvPr/>
            </p:nvSpPr>
            <p:spPr>
              <a:xfrm rot="16200000">
                <a:off x="3082297" y="3152117"/>
                <a:ext cx="3892550" cy="38231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49" name="Dikdörtgen 511">
                <a:extLst>
                  <a:ext uri="{FF2B5EF4-FFF2-40B4-BE49-F238E27FC236}">
                    <a16:creationId xmlns:a16="http://schemas.microsoft.com/office/drawing/2014/main" id="{28327614-51A9-C666-9AFE-C965A7E915C8}"/>
                  </a:ext>
                </a:extLst>
              </p:cNvPr>
              <p:cNvSpPr/>
              <p:nvPr/>
            </p:nvSpPr>
            <p:spPr>
              <a:xfrm rot="16200000">
                <a:off x="2726878" y="3163274"/>
                <a:ext cx="3589317" cy="36000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50" name="Dikdörtgen 510">
                <a:extLst>
                  <a:ext uri="{FF2B5EF4-FFF2-40B4-BE49-F238E27FC236}">
                    <a16:creationId xmlns:a16="http://schemas.microsoft.com/office/drawing/2014/main" id="{B72FDB05-C9C2-DCA6-4AD5-AE991044B209}"/>
                  </a:ext>
                </a:extLst>
              </p:cNvPr>
              <p:cNvSpPr/>
              <p:nvPr/>
            </p:nvSpPr>
            <p:spPr>
              <a:xfrm rot="16200000">
                <a:off x="2424906" y="3163275"/>
                <a:ext cx="3201510" cy="36000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51" name="Dikdörtgen 509">
                <a:extLst>
                  <a:ext uri="{FF2B5EF4-FFF2-40B4-BE49-F238E27FC236}">
                    <a16:creationId xmlns:a16="http://schemas.microsoft.com/office/drawing/2014/main" id="{35A52F8E-F1BF-2C0F-70C8-70B65C02E655}"/>
                  </a:ext>
                </a:extLst>
              </p:cNvPr>
              <p:cNvSpPr/>
              <p:nvPr/>
            </p:nvSpPr>
            <p:spPr>
              <a:xfrm rot="16200000">
                <a:off x="2139153" y="3163275"/>
                <a:ext cx="2781264" cy="36000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52" name="Dikdörtgen 219">
                <a:extLst>
                  <a:ext uri="{FF2B5EF4-FFF2-40B4-BE49-F238E27FC236}">
                    <a16:creationId xmlns:a16="http://schemas.microsoft.com/office/drawing/2014/main" id="{DBA5CCEC-6668-1735-6C15-23A642136E88}"/>
                  </a:ext>
                </a:extLst>
              </p:cNvPr>
              <p:cNvSpPr/>
              <p:nvPr/>
            </p:nvSpPr>
            <p:spPr>
              <a:xfrm rot="16200000">
                <a:off x="1814601" y="3194975"/>
                <a:ext cx="2438616" cy="36000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53" name="Düz Bağlayıcı 82">
                <a:extLst>
                  <a:ext uri="{FF2B5EF4-FFF2-40B4-BE49-F238E27FC236}">
                    <a16:creationId xmlns:a16="http://schemas.microsoft.com/office/drawing/2014/main" id="{FA36A114-EC33-1A15-C70F-15A0EC3C8DD3}"/>
                  </a:ext>
                </a:extLst>
              </p:cNvPr>
              <p:cNvCxnSpPr>
                <a:stCxn id="62" idx="0"/>
                <a:endCxn id="58" idx="4"/>
              </p:cNvCxnSpPr>
              <p:nvPr/>
            </p:nvCxnSpPr>
            <p:spPr>
              <a:xfrm rot="16200000" flipV="1">
                <a:off x="2312011" y="3787403"/>
                <a:ext cx="910387" cy="17341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Düz Bağlayıcı 84">
                <a:extLst>
                  <a:ext uri="{FF2B5EF4-FFF2-40B4-BE49-F238E27FC236}">
                    <a16:creationId xmlns:a16="http://schemas.microsoft.com/office/drawing/2014/main" id="{FBD4A1E0-31B6-95C4-FD65-D2FC364A97F8}"/>
                  </a:ext>
                </a:extLst>
              </p:cNvPr>
              <p:cNvCxnSpPr>
                <a:stCxn id="58" idx="4"/>
                <a:endCxn id="59" idx="0"/>
              </p:cNvCxnSpPr>
              <p:nvPr/>
            </p:nvCxnSpPr>
            <p:spPr>
              <a:xfrm rot="16200000" flipH="1">
                <a:off x="2633124" y="3466289"/>
                <a:ext cx="268160" cy="17341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Düz Bağlayıcı 86">
                <a:extLst>
                  <a:ext uri="{FF2B5EF4-FFF2-40B4-BE49-F238E27FC236}">
                    <a16:creationId xmlns:a16="http://schemas.microsoft.com/office/drawing/2014/main" id="{B07435A6-37CA-BA5B-921B-2D648B6FF226}"/>
                  </a:ext>
                </a:extLst>
              </p:cNvPr>
              <p:cNvCxnSpPr>
                <a:stCxn id="58" idx="4"/>
                <a:endCxn id="60" idx="0"/>
              </p:cNvCxnSpPr>
              <p:nvPr/>
            </p:nvCxnSpPr>
            <p:spPr>
              <a:xfrm rot="16200000">
                <a:off x="2580171" y="3145176"/>
                <a:ext cx="374067" cy="17341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Düz Bağlayıcı 88">
                <a:extLst>
                  <a:ext uri="{FF2B5EF4-FFF2-40B4-BE49-F238E27FC236}">
                    <a16:creationId xmlns:a16="http://schemas.microsoft.com/office/drawing/2014/main" id="{B4D2D0B9-4874-8046-2820-6C72F90D6D14}"/>
                  </a:ext>
                </a:extLst>
              </p:cNvPr>
              <p:cNvCxnSpPr>
                <a:stCxn id="58" idx="4"/>
                <a:endCxn id="61" idx="0"/>
              </p:cNvCxnSpPr>
              <p:nvPr/>
            </p:nvCxnSpPr>
            <p:spPr>
              <a:xfrm rot="16200000">
                <a:off x="2259057" y="2824062"/>
                <a:ext cx="1016295" cy="17341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Düz Bağlayıcı 140">
                <a:extLst>
                  <a:ext uri="{FF2B5EF4-FFF2-40B4-BE49-F238E27FC236}">
                    <a16:creationId xmlns:a16="http://schemas.microsoft.com/office/drawing/2014/main" id="{D671F0ED-51D1-A675-0F86-341A2B6C86E4}"/>
                  </a:ext>
                </a:extLst>
              </p:cNvPr>
              <p:cNvCxnSpPr>
                <a:cxnSpLocks/>
                <a:stCxn id="60" idx="4"/>
                <a:endCxn id="69" idx="0"/>
              </p:cNvCxnSpPr>
              <p:nvPr/>
            </p:nvCxnSpPr>
            <p:spPr>
              <a:xfrm>
                <a:off x="3213909" y="3044847"/>
                <a:ext cx="144805" cy="382868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1DDAA4E2-9C4B-7C34-81DE-CBB42C9B051F}"/>
                  </a:ext>
                </a:extLst>
              </p:cNvPr>
              <p:cNvSpPr/>
              <p:nvPr/>
            </p:nvSpPr>
            <p:spPr>
              <a:xfrm rot="16200000">
                <a:off x="2176499" y="3166914"/>
                <a:ext cx="504000" cy="504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accent3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3CCEAF81-9D87-5BF8-5414-D35E04692E78}"/>
                  </a:ext>
                </a:extLst>
              </p:cNvPr>
              <p:cNvSpPr/>
              <p:nvPr/>
            </p:nvSpPr>
            <p:spPr>
              <a:xfrm rot="16200000">
                <a:off x="2853909" y="3507074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CFF515DA-0345-251F-0A60-581CB5CE4361}"/>
                  </a:ext>
                </a:extLst>
              </p:cNvPr>
              <p:cNvSpPr/>
              <p:nvPr/>
            </p:nvSpPr>
            <p:spPr>
              <a:xfrm rot="16200000">
                <a:off x="2853909" y="2864847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144D1CDE-C77F-5BEC-56E5-6D8FEEE1FE35}"/>
                  </a:ext>
                </a:extLst>
              </p:cNvPr>
              <p:cNvSpPr/>
              <p:nvPr/>
            </p:nvSpPr>
            <p:spPr>
              <a:xfrm rot="16200000">
                <a:off x="2853909" y="2222619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479443ED-D62A-832D-B0BF-A209198B07C6}"/>
                  </a:ext>
                </a:extLst>
              </p:cNvPr>
              <p:cNvSpPr/>
              <p:nvPr/>
            </p:nvSpPr>
            <p:spPr>
              <a:xfrm rot="16200000">
                <a:off x="2853909" y="4149301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63" name="Düz Bağlayıcı 164">
                <a:extLst>
                  <a:ext uri="{FF2B5EF4-FFF2-40B4-BE49-F238E27FC236}">
                    <a16:creationId xmlns:a16="http://schemas.microsoft.com/office/drawing/2014/main" id="{708936EB-EDE2-A2A0-020B-6D96D8A5E971}"/>
                  </a:ext>
                </a:extLst>
              </p:cNvPr>
              <p:cNvCxnSpPr>
                <a:cxnSpLocks/>
                <a:stCxn id="69" idx="4"/>
                <a:endCxn id="74" idx="0"/>
              </p:cNvCxnSpPr>
              <p:nvPr/>
            </p:nvCxnSpPr>
            <p:spPr>
              <a:xfrm>
                <a:off x="3718714" y="3427715"/>
                <a:ext cx="129520" cy="618503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Düz Bağlayıcı 258">
                <a:extLst>
                  <a:ext uri="{FF2B5EF4-FFF2-40B4-BE49-F238E27FC236}">
                    <a16:creationId xmlns:a16="http://schemas.microsoft.com/office/drawing/2014/main" id="{771EEC77-2604-3EF2-BDD5-4175ED755854}"/>
                  </a:ext>
                </a:extLst>
              </p:cNvPr>
              <p:cNvCxnSpPr>
                <a:cxnSpLocks/>
                <a:stCxn id="75" idx="4"/>
                <a:endCxn id="66" idx="0"/>
              </p:cNvCxnSpPr>
              <p:nvPr/>
            </p:nvCxnSpPr>
            <p:spPr>
              <a:xfrm>
                <a:off x="4208234" y="2736042"/>
                <a:ext cx="133017" cy="266066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Düz Bağlayıcı 259">
                <a:extLst>
                  <a:ext uri="{FF2B5EF4-FFF2-40B4-BE49-F238E27FC236}">
                    <a16:creationId xmlns:a16="http://schemas.microsoft.com/office/drawing/2014/main" id="{B0325535-4C06-E93E-2B25-1363797DBE8A}"/>
                  </a:ext>
                </a:extLst>
              </p:cNvPr>
              <p:cNvCxnSpPr>
                <a:cxnSpLocks/>
                <a:stCxn id="75" idx="4"/>
                <a:endCxn id="67" idx="0"/>
              </p:cNvCxnSpPr>
              <p:nvPr/>
            </p:nvCxnSpPr>
            <p:spPr>
              <a:xfrm flipV="1">
                <a:off x="4208234" y="2222618"/>
                <a:ext cx="133017" cy="513424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5B2464B4-58E8-CAB1-4DDD-0A1E753C248F}"/>
                  </a:ext>
                </a:extLst>
              </p:cNvPr>
              <p:cNvSpPr/>
              <p:nvPr/>
            </p:nvSpPr>
            <p:spPr>
              <a:xfrm rot="16200000">
                <a:off x="4341251" y="2822108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D3485E69-2D2F-0C31-70F7-4E3EB8FB7664}"/>
                  </a:ext>
                </a:extLst>
              </p:cNvPr>
              <p:cNvSpPr/>
              <p:nvPr/>
            </p:nvSpPr>
            <p:spPr>
              <a:xfrm rot="16200000">
                <a:off x="4341251" y="2042618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68" name="Düz Bağlayıcı 271">
                <a:extLst>
                  <a:ext uri="{FF2B5EF4-FFF2-40B4-BE49-F238E27FC236}">
                    <a16:creationId xmlns:a16="http://schemas.microsoft.com/office/drawing/2014/main" id="{CA161577-2286-6F04-97A4-A2B3B2E5CEAB}"/>
                  </a:ext>
                </a:extLst>
              </p:cNvPr>
              <p:cNvCxnSpPr>
                <a:cxnSpLocks/>
                <a:stCxn id="75" idx="0"/>
                <a:endCxn id="69" idx="4"/>
              </p:cNvCxnSpPr>
              <p:nvPr/>
            </p:nvCxnSpPr>
            <p:spPr>
              <a:xfrm flipH="1">
                <a:off x="3718714" y="2736042"/>
                <a:ext cx="129520" cy="691673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D5B29C79-443C-4F84-3F6E-9DE03B89AE71}"/>
                  </a:ext>
                </a:extLst>
              </p:cNvPr>
              <p:cNvSpPr/>
              <p:nvPr/>
            </p:nvSpPr>
            <p:spPr>
              <a:xfrm rot="16200000">
                <a:off x="3358714" y="3247715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70" name="Düz Bağlayıcı 290">
                <a:extLst>
                  <a:ext uri="{FF2B5EF4-FFF2-40B4-BE49-F238E27FC236}">
                    <a16:creationId xmlns:a16="http://schemas.microsoft.com/office/drawing/2014/main" id="{644FC818-9F55-C49A-52C0-0D3D2753E9F5}"/>
                  </a:ext>
                </a:extLst>
              </p:cNvPr>
              <p:cNvCxnSpPr>
                <a:cxnSpLocks/>
                <a:stCxn id="74" idx="4"/>
                <a:endCxn id="72" idx="0"/>
              </p:cNvCxnSpPr>
              <p:nvPr/>
            </p:nvCxnSpPr>
            <p:spPr>
              <a:xfrm>
                <a:off x="4208234" y="4046218"/>
                <a:ext cx="133017" cy="514869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Düz Bağlayıcı 291">
                <a:extLst>
                  <a:ext uri="{FF2B5EF4-FFF2-40B4-BE49-F238E27FC236}">
                    <a16:creationId xmlns:a16="http://schemas.microsoft.com/office/drawing/2014/main" id="{1BF60977-DE0F-3AFC-817A-FC5A345AE149}"/>
                  </a:ext>
                </a:extLst>
              </p:cNvPr>
              <p:cNvCxnSpPr>
                <a:cxnSpLocks/>
                <a:stCxn id="74" idx="4"/>
                <a:endCxn id="73" idx="0"/>
              </p:cNvCxnSpPr>
              <p:nvPr/>
            </p:nvCxnSpPr>
            <p:spPr>
              <a:xfrm flipV="1">
                <a:off x="4208234" y="3781598"/>
                <a:ext cx="133017" cy="26462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1DD45C6B-ECC1-7327-1582-403C78C71F73}"/>
                  </a:ext>
                </a:extLst>
              </p:cNvPr>
              <p:cNvSpPr/>
              <p:nvPr/>
            </p:nvSpPr>
            <p:spPr>
              <a:xfrm rot="16200000">
                <a:off x="4341251" y="4381087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ABE94511-3E1C-3BB4-1A6A-A5139218B311}"/>
                  </a:ext>
                </a:extLst>
              </p:cNvPr>
              <p:cNvSpPr/>
              <p:nvPr/>
            </p:nvSpPr>
            <p:spPr>
              <a:xfrm rot="16200000">
                <a:off x="4341251" y="3601598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66D6F6FF-8960-229C-F9F7-BC58BD2DDEA4}"/>
                  </a:ext>
                </a:extLst>
              </p:cNvPr>
              <p:cNvSpPr/>
              <p:nvPr/>
            </p:nvSpPr>
            <p:spPr>
              <a:xfrm rot="16200000">
                <a:off x="3848234" y="3866218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F20D5DDE-46DB-F776-7F3D-5C9F3CE6278A}"/>
                  </a:ext>
                </a:extLst>
              </p:cNvPr>
              <p:cNvSpPr/>
              <p:nvPr/>
            </p:nvSpPr>
            <p:spPr>
              <a:xfrm rot="16200000">
                <a:off x="3848234" y="2556042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76" name="Düz Bağlayıcı 380">
                <a:extLst>
                  <a:ext uri="{FF2B5EF4-FFF2-40B4-BE49-F238E27FC236}">
                    <a16:creationId xmlns:a16="http://schemas.microsoft.com/office/drawing/2014/main" id="{510A2FCA-F488-DAD1-2342-DE7F503FBFAD}"/>
                  </a:ext>
                </a:extLst>
              </p:cNvPr>
              <p:cNvCxnSpPr>
                <a:cxnSpLocks/>
                <a:stCxn id="73" idx="4"/>
                <a:endCxn id="78" idx="0"/>
              </p:cNvCxnSpPr>
              <p:nvPr/>
            </p:nvCxnSpPr>
            <p:spPr>
              <a:xfrm>
                <a:off x="4701251" y="3781598"/>
                <a:ext cx="155866" cy="20805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Düz Bağlayıcı 381">
                <a:extLst>
                  <a:ext uri="{FF2B5EF4-FFF2-40B4-BE49-F238E27FC236}">
                    <a16:creationId xmlns:a16="http://schemas.microsoft.com/office/drawing/2014/main" id="{29C3B044-14C7-6AAC-E09E-1E70D0B85AD7}"/>
                  </a:ext>
                </a:extLst>
              </p:cNvPr>
              <p:cNvCxnSpPr>
                <a:cxnSpLocks/>
                <a:stCxn id="73" idx="4"/>
                <a:endCxn id="79" idx="0"/>
              </p:cNvCxnSpPr>
              <p:nvPr/>
            </p:nvCxnSpPr>
            <p:spPr>
              <a:xfrm flipV="1">
                <a:off x="4701251" y="3597331"/>
                <a:ext cx="155866" cy="184267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68E6CAC3-84D6-6AA3-9758-7F5F06218C96}"/>
                  </a:ext>
                </a:extLst>
              </p:cNvPr>
              <p:cNvSpPr/>
              <p:nvPr/>
            </p:nvSpPr>
            <p:spPr>
              <a:xfrm rot="16200000">
                <a:off x="4857117" y="3809648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F1B31B4F-BC21-9D4A-E4BB-943AEDA73CC1}"/>
                  </a:ext>
                </a:extLst>
              </p:cNvPr>
              <p:cNvSpPr/>
              <p:nvPr/>
            </p:nvSpPr>
            <p:spPr>
              <a:xfrm rot="16200000">
                <a:off x="4857117" y="3417331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80" name="Düz Bağlayıcı 385">
                <a:extLst>
                  <a:ext uri="{FF2B5EF4-FFF2-40B4-BE49-F238E27FC236}">
                    <a16:creationId xmlns:a16="http://schemas.microsoft.com/office/drawing/2014/main" id="{243EFAE4-56A9-250A-BE03-70D3E09EA60C}"/>
                  </a:ext>
                </a:extLst>
              </p:cNvPr>
              <p:cNvCxnSpPr>
                <a:cxnSpLocks/>
                <a:stCxn id="66" idx="4"/>
                <a:endCxn id="82" idx="0"/>
              </p:cNvCxnSpPr>
              <p:nvPr/>
            </p:nvCxnSpPr>
            <p:spPr>
              <a:xfrm>
                <a:off x="4701251" y="3002108"/>
                <a:ext cx="155866" cy="202906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Düz Bağlayıcı 386">
                <a:extLst>
                  <a:ext uri="{FF2B5EF4-FFF2-40B4-BE49-F238E27FC236}">
                    <a16:creationId xmlns:a16="http://schemas.microsoft.com/office/drawing/2014/main" id="{E3D39A83-ACC1-153C-5704-A793DA55E86E}"/>
                  </a:ext>
                </a:extLst>
              </p:cNvPr>
              <p:cNvCxnSpPr>
                <a:cxnSpLocks/>
                <a:stCxn id="66" idx="4"/>
                <a:endCxn id="83" idx="0"/>
              </p:cNvCxnSpPr>
              <p:nvPr/>
            </p:nvCxnSpPr>
            <p:spPr>
              <a:xfrm flipV="1">
                <a:off x="4701251" y="2812697"/>
                <a:ext cx="155866" cy="189411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F5D7B4A2-8873-A311-F866-EAB9AD42BAB8}"/>
                  </a:ext>
                </a:extLst>
              </p:cNvPr>
              <p:cNvSpPr/>
              <p:nvPr/>
            </p:nvSpPr>
            <p:spPr>
              <a:xfrm rot="16200000">
                <a:off x="4857117" y="3025014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9F57AC6B-032C-0460-354E-28A18F2C826B}"/>
                  </a:ext>
                </a:extLst>
              </p:cNvPr>
              <p:cNvSpPr/>
              <p:nvPr/>
            </p:nvSpPr>
            <p:spPr>
              <a:xfrm rot="16200000">
                <a:off x="4857117" y="2632697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84" name="Düz Bağlayıcı 389">
                <a:extLst>
                  <a:ext uri="{FF2B5EF4-FFF2-40B4-BE49-F238E27FC236}">
                    <a16:creationId xmlns:a16="http://schemas.microsoft.com/office/drawing/2014/main" id="{9A08ADA3-9ED6-9EE3-8977-5BB4BD5D92E3}"/>
                  </a:ext>
                </a:extLst>
              </p:cNvPr>
              <p:cNvCxnSpPr>
                <a:cxnSpLocks/>
                <a:stCxn id="67" idx="4"/>
                <a:endCxn id="86" idx="0"/>
              </p:cNvCxnSpPr>
              <p:nvPr/>
            </p:nvCxnSpPr>
            <p:spPr>
              <a:xfrm>
                <a:off x="4701251" y="2222618"/>
                <a:ext cx="155866" cy="197762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Düz Bağlayıcı 390">
                <a:extLst>
                  <a:ext uri="{FF2B5EF4-FFF2-40B4-BE49-F238E27FC236}">
                    <a16:creationId xmlns:a16="http://schemas.microsoft.com/office/drawing/2014/main" id="{9B31FCF8-96C4-FB41-2DD6-C49CAAFA3757}"/>
                  </a:ext>
                </a:extLst>
              </p:cNvPr>
              <p:cNvCxnSpPr>
                <a:cxnSpLocks/>
                <a:stCxn id="67" idx="4"/>
                <a:endCxn id="87" idx="0"/>
              </p:cNvCxnSpPr>
              <p:nvPr/>
            </p:nvCxnSpPr>
            <p:spPr>
              <a:xfrm flipV="1">
                <a:off x="4701251" y="2028063"/>
                <a:ext cx="155866" cy="194555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5F4D8B85-B147-8DB3-13DC-167442EC5903}"/>
                  </a:ext>
                </a:extLst>
              </p:cNvPr>
              <p:cNvSpPr/>
              <p:nvPr/>
            </p:nvSpPr>
            <p:spPr>
              <a:xfrm rot="16200000">
                <a:off x="4857117" y="2240380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C46BACC2-52DA-0E2C-5A12-853A6A962E0C}"/>
                  </a:ext>
                </a:extLst>
              </p:cNvPr>
              <p:cNvSpPr/>
              <p:nvPr/>
            </p:nvSpPr>
            <p:spPr>
              <a:xfrm rot="16200000">
                <a:off x="4857117" y="1848063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95" name="Düz Bağlayıcı 476">
                <a:extLst>
                  <a:ext uri="{FF2B5EF4-FFF2-40B4-BE49-F238E27FC236}">
                    <a16:creationId xmlns:a16="http://schemas.microsoft.com/office/drawing/2014/main" id="{2D9DADF6-C580-0C36-1C7B-AE67FE74BA19}"/>
                  </a:ext>
                </a:extLst>
              </p:cNvPr>
              <p:cNvCxnSpPr>
                <a:cxnSpLocks/>
                <a:endCxn id="97" idx="0"/>
              </p:cNvCxnSpPr>
              <p:nvPr/>
            </p:nvCxnSpPr>
            <p:spPr>
              <a:xfrm rot="16200000" flipH="1">
                <a:off x="4694013" y="4611181"/>
                <a:ext cx="197312" cy="128896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Düz Bağlayıcı 477">
                <a:extLst>
                  <a:ext uri="{FF2B5EF4-FFF2-40B4-BE49-F238E27FC236}">
                    <a16:creationId xmlns:a16="http://schemas.microsoft.com/office/drawing/2014/main" id="{85B97B98-0CB7-C4C5-6451-7F21CA480AB7}"/>
                  </a:ext>
                </a:extLst>
              </p:cNvPr>
              <p:cNvCxnSpPr>
                <a:cxnSpLocks/>
                <a:endCxn id="98" idx="0"/>
              </p:cNvCxnSpPr>
              <p:nvPr/>
            </p:nvCxnSpPr>
            <p:spPr>
              <a:xfrm flipV="1">
                <a:off x="4728222" y="4381965"/>
                <a:ext cx="128895" cy="195009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AA4BD9CF-96F3-46E3-F34D-64E114787960}"/>
                  </a:ext>
                </a:extLst>
              </p:cNvPr>
              <p:cNvSpPr/>
              <p:nvPr/>
            </p:nvSpPr>
            <p:spPr>
              <a:xfrm rot="16200000">
                <a:off x="4857117" y="4594285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45A37DD7-F607-7040-1AB4-7B889DE7EEAA}"/>
                  </a:ext>
                </a:extLst>
              </p:cNvPr>
              <p:cNvSpPr/>
              <p:nvPr/>
            </p:nvSpPr>
            <p:spPr>
              <a:xfrm rot="16200000">
                <a:off x="4857117" y="4201965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112" name="Düz Bağlayıcı 552">
                <a:extLst>
                  <a:ext uri="{FF2B5EF4-FFF2-40B4-BE49-F238E27FC236}">
                    <a16:creationId xmlns:a16="http://schemas.microsoft.com/office/drawing/2014/main" id="{DA9F0D46-D330-C475-402A-CB7C3921B1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16036" y="3682277"/>
                <a:ext cx="130890" cy="77829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Düz Bağlayıcı 553">
                <a:extLst>
                  <a:ext uri="{FF2B5EF4-FFF2-40B4-BE49-F238E27FC236}">
                    <a16:creationId xmlns:a16="http://schemas.microsoft.com/office/drawing/2014/main" id="{23C7B4AA-DEB7-5EB9-70D9-E048753570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16037" y="3682278"/>
                <a:ext cx="130443" cy="25191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Düz Bağlayıcı 554">
                <a:extLst>
                  <a:ext uri="{FF2B5EF4-FFF2-40B4-BE49-F238E27FC236}">
                    <a16:creationId xmlns:a16="http://schemas.microsoft.com/office/drawing/2014/main" id="{26ED4ACB-C983-35E2-0E24-10054A904A4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16038" y="3667285"/>
                <a:ext cx="123132" cy="14993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Düz Bağlayıcı 555">
                <a:extLst>
                  <a:ext uri="{FF2B5EF4-FFF2-40B4-BE49-F238E27FC236}">
                    <a16:creationId xmlns:a16="http://schemas.microsoft.com/office/drawing/2014/main" id="{99CCD870-211A-7615-4284-49B4765F3DB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16037" y="3592138"/>
                <a:ext cx="123133" cy="9014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Düz Bağlayıcı 559">
                <a:extLst>
                  <a:ext uri="{FF2B5EF4-FFF2-40B4-BE49-F238E27FC236}">
                    <a16:creationId xmlns:a16="http://schemas.microsoft.com/office/drawing/2014/main" id="{F4595177-0670-3B0E-C60F-E272DFB89D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18316" y="3049468"/>
                <a:ext cx="128164" cy="109347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Düz Bağlayıcı 597">
                <a:extLst>
                  <a:ext uri="{FF2B5EF4-FFF2-40B4-BE49-F238E27FC236}">
                    <a16:creationId xmlns:a16="http://schemas.microsoft.com/office/drawing/2014/main" id="{9CFF10EA-0884-59C4-6287-E96205630C45}"/>
                  </a:ext>
                </a:extLst>
              </p:cNvPr>
              <p:cNvCxnSpPr>
                <a:cxnSpLocks/>
                <a:stCxn id="69" idx="4"/>
              </p:cNvCxnSpPr>
              <p:nvPr/>
            </p:nvCxnSpPr>
            <p:spPr>
              <a:xfrm>
                <a:off x="3718714" y="3427715"/>
                <a:ext cx="125189" cy="20886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Düz Bağlayıcı 598">
                <a:extLst>
                  <a:ext uri="{FF2B5EF4-FFF2-40B4-BE49-F238E27FC236}">
                    <a16:creationId xmlns:a16="http://schemas.microsoft.com/office/drawing/2014/main" id="{BB2EEAA2-ADDA-634C-7CE9-AFC5078C3CE4}"/>
                  </a:ext>
                </a:extLst>
              </p:cNvPr>
              <p:cNvCxnSpPr>
                <a:cxnSpLocks/>
                <a:stCxn id="69" idx="4"/>
              </p:cNvCxnSpPr>
              <p:nvPr/>
            </p:nvCxnSpPr>
            <p:spPr>
              <a:xfrm flipV="1">
                <a:off x="3718714" y="3410695"/>
                <a:ext cx="117098" cy="1702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38EBC78B-47E5-F73F-EC1A-02ECF5D64A23}"/>
                  </a:ext>
                </a:extLst>
              </p:cNvPr>
              <p:cNvSpPr/>
              <p:nvPr/>
            </p:nvSpPr>
            <p:spPr>
              <a:xfrm rot="16200000">
                <a:off x="3349137" y="2250235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EDF96D35-48B8-4867-DE6A-582562FB7930}"/>
                  </a:ext>
                </a:extLst>
              </p:cNvPr>
              <p:cNvSpPr/>
              <p:nvPr/>
            </p:nvSpPr>
            <p:spPr>
              <a:xfrm rot="16200000">
                <a:off x="3349137" y="4077549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123" name="Metin kutusu 605">
                <a:extLst>
                  <a:ext uri="{FF2B5EF4-FFF2-40B4-BE49-F238E27FC236}">
                    <a16:creationId xmlns:a16="http://schemas.microsoft.com/office/drawing/2014/main" id="{0EC56C12-7031-6EF5-E62A-EEBA55494CF9}"/>
                  </a:ext>
                </a:extLst>
              </p:cNvPr>
              <p:cNvSpPr txBox="1"/>
              <p:nvPr/>
            </p:nvSpPr>
            <p:spPr>
              <a:xfrm rot="16200000">
                <a:off x="3158986" y="3566998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124" name="Metin kutusu 606">
                <a:extLst>
                  <a:ext uri="{FF2B5EF4-FFF2-40B4-BE49-F238E27FC236}">
                    <a16:creationId xmlns:a16="http://schemas.microsoft.com/office/drawing/2014/main" id="{4EFBA987-CBC8-95A5-BBE3-19EFD761E704}"/>
                  </a:ext>
                </a:extLst>
              </p:cNvPr>
              <p:cNvSpPr txBox="1"/>
              <p:nvPr/>
            </p:nvSpPr>
            <p:spPr>
              <a:xfrm rot="16200000">
                <a:off x="3158307" y="2670485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126" name="Metin kutusu 608">
                <a:extLst>
                  <a:ext uri="{FF2B5EF4-FFF2-40B4-BE49-F238E27FC236}">
                    <a16:creationId xmlns:a16="http://schemas.microsoft.com/office/drawing/2014/main" id="{F3C15A9F-21F6-0C9D-0839-B4929A5F42FD}"/>
                  </a:ext>
                </a:extLst>
              </p:cNvPr>
              <p:cNvSpPr txBox="1"/>
              <p:nvPr/>
            </p:nvSpPr>
            <p:spPr>
              <a:xfrm rot="16200000">
                <a:off x="3672408" y="4280287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127" name="Metin kutusu 609">
                <a:extLst>
                  <a:ext uri="{FF2B5EF4-FFF2-40B4-BE49-F238E27FC236}">
                    <a16:creationId xmlns:a16="http://schemas.microsoft.com/office/drawing/2014/main" id="{3D871538-E327-1F6C-B052-E65327EFA154}"/>
                  </a:ext>
                </a:extLst>
              </p:cNvPr>
              <p:cNvSpPr txBox="1"/>
              <p:nvPr/>
            </p:nvSpPr>
            <p:spPr>
              <a:xfrm rot="16200000">
                <a:off x="3657774" y="3177306"/>
                <a:ext cx="645758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128" name="Metin kutusu 610">
                <a:extLst>
                  <a:ext uri="{FF2B5EF4-FFF2-40B4-BE49-F238E27FC236}">
                    <a16:creationId xmlns:a16="http://schemas.microsoft.com/office/drawing/2014/main" id="{97574E5A-DB7C-3F44-40EA-A851E70EBFAB}"/>
                  </a:ext>
                </a:extLst>
              </p:cNvPr>
              <p:cNvSpPr txBox="1"/>
              <p:nvPr/>
            </p:nvSpPr>
            <p:spPr>
              <a:xfrm rot="16200000">
                <a:off x="3678641" y="1834494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129" name="Metin kutusu 612">
                <a:extLst>
                  <a:ext uri="{FF2B5EF4-FFF2-40B4-BE49-F238E27FC236}">
                    <a16:creationId xmlns:a16="http://schemas.microsoft.com/office/drawing/2014/main" id="{7B96D93F-A4C1-D844-D00F-9AA23DCC8C52}"/>
                  </a:ext>
                </a:extLst>
              </p:cNvPr>
              <p:cNvSpPr txBox="1"/>
              <p:nvPr/>
            </p:nvSpPr>
            <p:spPr>
              <a:xfrm rot="16200000">
                <a:off x="4164120" y="3904638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130" name="Metin kutusu 613">
                <a:extLst>
                  <a:ext uri="{FF2B5EF4-FFF2-40B4-BE49-F238E27FC236}">
                    <a16:creationId xmlns:a16="http://schemas.microsoft.com/office/drawing/2014/main" id="{4D152518-15E1-327E-2722-C8DF4D988BB4}"/>
                  </a:ext>
                </a:extLst>
              </p:cNvPr>
              <p:cNvSpPr txBox="1"/>
              <p:nvPr/>
            </p:nvSpPr>
            <p:spPr>
              <a:xfrm rot="16200000">
                <a:off x="4164120" y="3116887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131" name="Metin kutusu 614">
                <a:extLst>
                  <a:ext uri="{FF2B5EF4-FFF2-40B4-BE49-F238E27FC236}">
                    <a16:creationId xmlns:a16="http://schemas.microsoft.com/office/drawing/2014/main" id="{3DA98C3C-A75C-1B9E-9822-9B9A57F366B4}"/>
                  </a:ext>
                </a:extLst>
              </p:cNvPr>
              <p:cNvSpPr txBox="1"/>
              <p:nvPr/>
            </p:nvSpPr>
            <p:spPr>
              <a:xfrm rot="16200000">
                <a:off x="4164120" y="2329136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cxnSp>
            <p:nvCxnSpPr>
              <p:cNvPr id="15" name="Düz Ok Bağlayıcısı 4">
                <a:extLst>
                  <a:ext uri="{FF2B5EF4-FFF2-40B4-BE49-F238E27FC236}">
                    <a16:creationId xmlns:a16="http://schemas.microsoft.com/office/drawing/2014/main" id="{8DBF87FA-E19B-412F-2EC9-8C86C90103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62" y="2028063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Düz Ok Bağlayıcısı 7">
                <a:extLst>
                  <a:ext uri="{FF2B5EF4-FFF2-40B4-BE49-F238E27FC236}">
                    <a16:creationId xmlns:a16="http://schemas.microsoft.com/office/drawing/2014/main" id="{E5CE4695-E9CB-60E2-91F0-139299BB65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61" y="2413352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Düz Ok Bağlayıcısı 8">
                <a:extLst>
                  <a:ext uri="{FF2B5EF4-FFF2-40B4-BE49-F238E27FC236}">
                    <a16:creationId xmlns:a16="http://schemas.microsoft.com/office/drawing/2014/main" id="{046A940A-EC8C-E23E-357E-166DA3345E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60" y="2822108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Düz Ok Bağlayıcısı 9">
                <a:extLst>
                  <a:ext uri="{FF2B5EF4-FFF2-40B4-BE49-F238E27FC236}">
                    <a16:creationId xmlns:a16="http://schemas.microsoft.com/office/drawing/2014/main" id="{834B223E-F6F8-D5E1-7562-323BC55606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60" y="3248294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Düz Ok Bağlayıcısı 14">
                <a:extLst>
                  <a:ext uri="{FF2B5EF4-FFF2-40B4-BE49-F238E27FC236}">
                    <a16:creationId xmlns:a16="http://schemas.microsoft.com/office/drawing/2014/main" id="{7081E9A1-D80B-EBC9-C4EE-9A38FD2FFF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59" y="3631849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Düz Ok Bağlayıcısı 15">
                <a:extLst>
                  <a:ext uri="{FF2B5EF4-FFF2-40B4-BE49-F238E27FC236}">
                    <a16:creationId xmlns:a16="http://schemas.microsoft.com/office/drawing/2014/main" id="{A133C07B-10EF-A197-E3F3-AAC3CFCE78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59" y="4010405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Düz Ok Bağlayıcısı 16">
                <a:extLst>
                  <a:ext uri="{FF2B5EF4-FFF2-40B4-BE49-F238E27FC236}">
                    <a16:creationId xmlns:a16="http://schemas.microsoft.com/office/drawing/2014/main" id="{0ED5D0F1-E00A-444A-F939-8CE3C5FE57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58" y="4389123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Düz Ok Bağlayıcısı 17">
                <a:extLst>
                  <a:ext uri="{FF2B5EF4-FFF2-40B4-BE49-F238E27FC236}">
                    <a16:creationId xmlns:a16="http://schemas.microsoft.com/office/drawing/2014/main" id="{A1097E28-D862-AEE5-AEF1-531A0FB7F7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58" y="4774201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Metin kutusu 614">
                <a:extLst>
                  <a:ext uri="{FF2B5EF4-FFF2-40B4-BE49-F238E27FC236}">
                    <a16:creationId xmlns:a16="http://schemas.microsoft.com/office/drawing/2014/main" id="{834E463B-0255-15CD-0F89-60BEB5436AE6}"/>
                  </a:ext>
                </a:extLst>
              </p:cNvPr>
              <p:cNvSpPr txBox="1"/>
              <p:nvPr/>
            </p:nvSpPr>
            <p:spPr>
              <a:xfrm rot="16200000">
                <a:off x="4164120" y="1541385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8" name="Metin kutusu 614">
                <a:extLst>
                  <a:ext uri="{FF2B5EF4-FFF2-40B4-BE49-F238E27FC236}">
                    <a16:creationId xmlns:a16="http://schemas.microsoft.com/office/drawing/2014/main" id="{6AB7E31D-59C9-529F-EF03-DCA315D60885}"/>
                  </a:ext>
                </a:extLst>
              </p:cNvPr>
              <p:cNvSpPr txBox="1"/>
              <p:nvPr/>
            </p:nvSpPr>
            <p:spPr>
              <a:xfrm rot="16200000">
                <a:off x="4164120" y="4692389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25" name="Metin kutusu 614">
                <a:extLst>
                  <a:ext uri="{FF2B5EF4-FFF2-40B4-BE49-F238E27FC236}">
                    <a16:creationId xmlns:a16="http://schemas.microsoft.com/office/drawing/2014/main" id="{D3B13458-786A-28EB-3508-1ED14AF3667F}"/>
                  </a:ext>
                </a:extLst>
              </p:cNvPr>
              <p:cNvSpPr txBox="1"/>
              <p:nvPr/>
            </p:nvSpPr>
            <p:spPr>
              <a:xfrm rot="16200000">
                <a:off x="4663207" y="1305637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26" name="Metin kutusu 614">
                <a:extLst>
                  <a:ext uri="{FF2B5EF4-FFF2-40B4-BE49-F238E27FC236}">
                    <a16:creationId xmlns:a16="http://schemas.microsoft.com/office/drawing/2014/main" id="{E88566EF-E459-617C-4A6C-8206A7B93C1C}"/>
                  </a:ext>
                </a:extLst>
              </p:cNvPr>
              <p:cNvSpPr txBox="1"/>
              <p:nvPr/>
            </p:nvSpPr>
            <p:spPr>
              <a:xfrm rot="16200000">
                <a:off x="4663207" y="4799310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153" name="Metin kutusu 606">
                <a:extLst>
                  <a:ext uri="{FF2B5EF4-FFF2-40B4-BE49-F238E27FC236}">
                    <a16:creationId xmlns:a16="http://schemas.microsoft.com/office/drawing/2014/main" id="{53CEB93F-0F65-3810-49A3-4B8F0C18A050}"/>
                  </a:ext>
                </a:extLst>
              </p:cNvPr>
              <p:cNvSpPr txBox="1"/>
              <p:nvPr/>
            </p:nvSpPr>
            <p:spPr>
              <a:xfrm rot="16200000">
                <a:off x="3158307" y="1804825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154" name="Metin kutusu 606">
                <a:extLst>
                  <a:ext uri="{FF2B5EF4-FFF2-40B4-BE49-F238E27FC236}">
                    <a16:creationId xmlns:a16="http://schemas.microsoft.com/office/drawing/2014/main" id="{0EA23957-9F37-927F-BB5C-EEEB6FEC08F3}"/>
                  </a:ext>
                </a:extLst>
              </p:cNvPr>
              <p:cNvSpPr txBox="1"/>
              <p:nvPr/>
            </p:nvSpPr>
            <p:spPr>
              <a:xfrm rot="16200000">
                <a:off x="3170059" y="4273548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</p:grpSp>
        <p:sp>
          <p:nvSpPr>
            <p:cNvPr id="199" name="Metin kutusu 26">
              <a:extLst>
                <a:ext uri="{FF2B5EF4-FFF2-40B4-BE49-F238E27FC236}">
                  <a16:creationId xmlns:a16="http://schemas.microsoft.com/office/drawing/2014/main" id="{1FFB1903-A6E5-824A-9DA0-CE45CE4FA24A}"/>
                </a:ext>
              </a:extLst>
            </p:cNvPr>
            <p:cNvSpPr txBox="1"/>
            <p:nvPr/>
          </p:nvSpPr>
          <p:spPr>
            <a:xfrm>
              <a:off x="4905423" y="4641177"/>
              <a:ext cx="281675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latin typeface="Aptos Display"/>
                  <a:ea typeface="Cascadia Code" panose="020B0609020000020004" pitchFamily="49" charset="0"/>
                  <a:cs typeface="Cascadia Code" panose="020B0609020000020004" pitchFamily="49" charset="0"/>
                </a:rPr>
                <a:t>Wordline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latin typeface="Aptos Display"/>
                  <a:ea typeface="Cascadia Code" panose="020B0609020000020004" pitchFamily="49" charset="0"/>
                  <a:cs typeface="Cascadia Code" panose="020B0609020000020004" pitchFamily="49" charset="0"/>
                </a:rPr>
                <a:t> B</a:t>
              </a:r>
            </a:p>
          </p:txBody>
        </p:sp>
        <p:sp>
          <p:nvSpPr>
            <p:cNvPr id="169" name="Metin kutusu 614">
              <a:extLst>
                <a:ext uri="{FF2B5EF4-FFF2-40B4-BE49-F238E27FC236}">
                  <a16:creationId xmlns:a16="http://schemas.microsoft.com/office/drawing/2014/main" id="{EEEBC58A-C83D-A64A-D025-708ED0B99754}"/>
                </a:ext>
              </a:extLst>
            </p:cNvPr>
            <p:cNvSpPr txBox="1"/>
            <p:nvPr/>
          </p:nvSpPr>
          <p:spPr>
            <a:xfrm rot="16200000">
              <a:off x="5002807" y="1399417"/>
              <a:ext cx="604024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Cascadia Code" panose="020B0609020000020004" pitchFamily="49" charset="0"/>
                  <a:cs typeface="Cascadia Code" panose="020B0609020000020004" pitchFamily="49" charset="0"/>
                </a:rPr>
                <a:t>...</a:t>
              </a:r>
            </a:p>
          </p:txBody>
        </p:sp>
        <p:sp>
          <p:nvSpPr>
            <p:cNvPr id="170" name="Metin kutusu 614">
              <a:extLst>
                <a:ext uri="{FF2B5EF4-FFF2-40B4-BE49-F238E27FC236}">
                  <a16:creationId xmlns:a16="http://schemas.microsoft.com/office/drawing/2014/main" id="{FF868B98-02EC-09ED-4842-1849E7515238}"/>
                </a:ext>
              </a:extLst>
            </p:cNvPr>
            <p:cNvSpPr txBox="1"/>
            <p:nvPr/>
          </p:nvSpPr>
          <p:spPr>
            <a:xfrm rot="16200000">
              <a:off x="4981029" y="4904355"/>
              <a:ext cx="604024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Cascadia Code" panose="020B0609020000020004" pitchFamily="49" charset="0"/>
                  <a:cs typeface="Cascadia Code" panose="020B0609020000020004" pitchFamily="49" charset="0"/>
                </a:rPr>
                <a:t>...</a:t>
              </a:r>
            </a:p>
          </p:txBody>
        </p:sp>
      </p:grpSp>
      <p:sp>
        <p:nvSpPr>
          <p:cNvPr id="4" name="Arrow: Right 3">
            <a:extLst>
              <a:ext uri="{FF2B5EF4-FFF2-40B4-BE49-F238E27FC236}">
                <a16:creationId xmlns:a16="http://schemas.microsoft.com/office/drawing/2014/main" id="{A39A2122-753C-A2ED-CEE5-95A6505D6FC8}"/>
              </a:ext>
            </a:extLst>
          </p:cNvPr>
          <p:cNvSpPr/>
          <p:nvPr/>
        </p:nvSpPr>
        <p:spPr>
          <a:xfrm rot="5400000">
            <a:off x="2284295" y="5000653"/>
            <a:ext cx="729991" cy="193115"/>
          </a:xfrm>
          <a:prstGeom prst="rightArrow">
            <a:avLst>
              <a:gd name="adj1" fmla="val 46970"/>
              <a:gd name="adj2" fmla="val 110158"/>
            </a:avLst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5" name="Metin kutusu 26">
            <a:extLst>
              <a:ext uri="{FF2B5EF4-FFF2-40B4-BE49-F238E27FC236}">
                <a16:creationId xmlns:a16="http://schemas.microsoft.com/office/drawing/2014/main" id="{FC59CDD9-8D2B-C2D0-5367-F12B80B169FC}"/>
              </a:ext>
            </a:extLst>
          </p:cNvPr>
          <p:cNvSpPr txBox="1"/>
          <p:nvPr/>
        </p:nvSpPr>
        <p:spPr>
          <a:xfrm>
            <a:off x="1757188" y="5441167"/>
            <a:ext cx="1784203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Aptos Display"/>
                <a:ea typeface="Cascadia Code" panose="020B0609020000020004" pitchFamily="49" charset="0"/>
                <a:cs typeface="Cascadia Code" panose="020B0609020000020004" pitchFamily="49" charset="0"/>
              </a:rPr>
              <a:t>Stage 1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Aptos Display"/>
                <a:ea typeface="Cascadia Code" panose="020B0609020000020004" pitchFamily="49" charset="0"/>
                <a:cs typeface="Cascadia Code" panose="020B0609020000020004" pitchFamily="49" charset="0"/>
              </a:rPr>
              <a:t>Decoder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Aptos Display"/>
                <a:ea typeface="Cascadia Code" panose="020B0609020000020004" pitchFamily="49" charset="0"/>
                <a:cs typeface="Cascadia Code" panose="020B0609020000020004" pitchFamily="49" charset="0"/>
              </a:rPr>
            </a:b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1B587C"/>
              </a:solidFill>
              <a:effectLst/>
              <a:uLnTx/>
              <a:uFillTx/>
              <a:latin typeface="Aptos Display"/>
              <a:ea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1FD58820-4F08-9AFB-F367-E20738DE53EA}"/>
              </a:ext>
            </a:extLst>
          </p:cNvPr>
          <p:cNvSpPr/>
          <p:nvPr/>
        </p:nvSpPr>
        <p:spPr>
          <a:xfrm rot="5400000">
            <a:off x="4259969" y="5681697"/>
            <a:ext cx="729991" cy="193115"/>
          </a:xfrm>
          <a:prstGeom prst="rightArrow">
            <a:avLst>
              <a:gd name="adj1" fmla="val 46970"/>
              <a:gd name="adj2" fmla="val 110158"/>
            </a:avLst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9" name="Metin kutusu 26">
            <a:extLst>
              <a:ext uri="{FF2B5EF4-FFF2-40B4-BE49-F238E27FC236}">
                <a16:creationId xmlns:a16="http://schemas.microsoft.com/office/drawing/2014/main" id="{6030F73E-2C41-2060-E3B0-2ADBC69BAF88}"/>
              </a:ext>
            </a:extLst>
          </p:cNvPr>
          <p:cNvSpPr txBox="1"/>
          <p:nvPr/>
        </p:nvSpPr>
        <p:spPr>
          <a:xfrm>
            <a:off x="3765269" y="6103481"/>
            <a:ext cx="1784203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Aptos Display"/>
                <a:ea typeface="Cascadia Code" panose="020B0609020000020004" pitchFamily="49" charset="0"/>
                <a:cs typeface="Cascadia Code" panose="020B0609020000020004" pitchFamily="49" charset="0"/>
              </a:rPr>
              <a:t>Stage 5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Aptos Display"/>
                <a:ea typeface="Cascadia Code" panose="020B0609020000020004" pitchFamily="49" charset="0"/>
                <a:cs typeface="Cascadia Code" panose="020B0609020000020004" pitchFamily="49" charset="0"/>
              </a:rPr>
              <a:t>Decoder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Aptos Display"/>
                <a:ea typeface="Cascadia Code" panose="020B0609020000020004" pitchFamily="49" charset="0"/>
                <a:cs typeface="Cascadia Code" panose="020B0609020000020004" pitchFamily="49" charset="0"/>
              </a:rPr>
            </a:b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1B587C"/>
              </a:solidFill>
              <a:effectLst/>
              <a:uLnTx/>
              <a:uFillTx/>
              <a:latin typeface="Aptos Display"/>
              <a:ea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328DF08E-8651-D39A-9C40-CE7DE3587458}"/>
              </a:ext>
            </a:extLst>
          </p:cNvPr>
          <p:cNvSpPr/>
          <p:nvPr/>
        </p:nvSpPr>
        <p:spPr>
          <a:xfrm rot="13640001">
            <a:off x="1956635" y="2062374"/>
            <a:ext cx="729991" cy="193115"/>
          </a:xfrm>
          <a:prstGeom prst="rightArrow">
            <a:avLst>
              <a:gd name="adj1" fmla="val 46970"/>
              <a:gd name="adj2" fmla="val 110158"/>
            </a:avLst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23" name="Metin kutusu 26">
            <a:extLst>
              <a:ext uri="{FF2B5EF4-FFF2-40B4-BE49-F238E27FC236}">
                <a16:creationId xmlns:a16="http://schemas.microsoft.com/office/drawing/2014/main" id="{E6AB3878-0C60-61DC-4647-038F4CEDF1AA}"/>
              </a:ext>
            </a:extLst>
          </p:cNvPr>
          <p:cNvSpPr txBox="1"/>
          <p:nvPr/>
        </p:nvSpPr>
        <p:spPr>
          <a:xfrm>
            <a:off x="658400" y="1394542"/>
            <a:ext cx="178420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Aptos Display"/>
                <a:ea typeface="Cascadia Code" panose="020B0609020000020004" pitchFamily="49" charset="0"/>
                <a:cs typeface="Cascadia Code" panose="020B0609020000020004" pitchFamily="49" charset="0"/>
              </a:rPr>
              <a:t>Decoder Output</a:t>
            </a:r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4E096547-D337-7DA8-B6A2-7E2CF5869C41}"/>
              </a:ext>
            </a:extLst>
          </p:cNvPr>
          <p:cNvGrpSpPr/>
          <p:nvPr/>
        </p:nvGrpSpPr>
        <p:grpSpPr>
          <a:xfrm>
            <a:off x="468879" y="5013927"/>
            <a:ext cx="1701175" cy="1340882"/>
            <a:chOff x="468879" y="5013927"/>
            <a:chExt cx="1701175" cy="1340882"/>
          </a:xfrm>
        </p:grpSpPr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973CD5FB-1E62-6212-EEFB-C2D4EC1A415A}"/>
                </a:ext>
              </a:extLst>
            </p:cNvPr>
            <p:cNvCxnSpPr>
              <a:cxnSpLocks/>
            </p:cNvCxnSpPr>
            <p:nvPr/>
          </p:nvCxnSpPr>
          <p:spPr>
            <a:xfrm>
              <a:off x="1504344" y="5145206"/>
              <a:ext cx="665710" cy="373720"/>
            </a:xfrm>
            <a:prstGeom prst="straightConnector1">
              <a:avLst/>
            </a:prstGeom>
            <a:ln w="28575" cap="rnd">
              <a:solidFill>
                <a:schemeClr val="tx1"/>
              </a:solidFill>
              <a:prstDash val="dash"/>
              <a:headEnd type="none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023426F4-F54C-B3C4-5E26-E1EB8F69C509}"/>
                </a:ext>
              </a:extLst>
            </p:cNvPr>
            <p:cNvSpPr/>
            <p:nvPr/>
          </p:nvSpPr>
          <p:spPr>
            <a:xfrm>
              <a:off x="468879" y="5013927"/>
              <a:ext cx="1340882" cy="134088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277FD48-4DBF-894E-76B5-AD612820D8B4}"/>
                </a:ext>
              </a:extLst>
            </p:cNvPr>
            <p:cNvSpPr/>
            <p:nvPr/>
          </p:nvSpPr>
          <p:spPr>
            <a:xfrm>
              <a:off x="996441" y="5252229"/>
              <a:ext cx="277640" cy="86427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Cambria" panose="02040503050406030204" pitchFamily="18" charset="0"/>
                  <a:cs typeface="Cascadia Mono" panose="020B0609020000020004" pitchFamily="49" charset="0"/>
                </a:rPr>
                <a:t>2x4</a:t>
              </a:r>
              <a:endParaRPr kumimoji="0" lang="en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ABD4030-6DBD-3988-CE64-771E8D29DB02}"/>
                </a:ext>
              </a:extLst>
            </p:cNvPr>
            <p:cNvCxnSpPr>
              <a:cxnSpLocks/>
            </p:cNvCxnSpPr>
            <p:nvPr/>
          </p:nvCxnSpPr>
          <p:spPr>
            <a:xfrm>
              <a:off x="741266" y="5518926"/>
              <a:ext cx="252845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0982014-8003-63E2-C1F8-98C1BF4F8EBF}"/>
                </a:ext>
              </a:extLst>
            </p:cNvPr>
            <p:cNvCxnSpPr>
              <a:cxnSpLocks/>
            </p:cNvCxnSpPr>
            <p:nvPr/>
          </p:nvCxnSpPr>
          <p:spPr>
            <a:xfrm>
              <a:off x="741266" y="5845107"/>
              <a:ext cx="252845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ECCF6ACB-112E-1894-E01F-84102A39E2B0}"/>
                </a:ext>
              </a:extLst>
            </p:cNvPr>
            <p:cNvCxnSpPr>
              <a:cxnSpLocks/>
            </p:cNvCxnSpPr>
            <p:nvPr/>
          </p:nvCxnSpPr>
          <p:spPr>
            <a:xfrm>
              <a:off x="1274080" y="5380451"/>
              <a:ext cx="252845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C6EC10F-4C4B-5FFC-41FA-27E576A1811E}"/>
                </a:ext>
              </a:extLst>
            </p:cNvPr>
            <p:cNvCxnSpPr>
              <a:cxnSpLocks/>
            </p:cNvCxnSpPr>
            <p:nvPr/>
          </p:nvCxnSpPr>
          <p:spPr>
            <a:xfrm>
              <a:off x="1274080" y="5990051"/>
              <a:ext cx="252845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18BD75B9-7BB4-3F4F-6A4F-3BF068A9FECB}"/>
                </a:ext>
              </a:extLst>
            </p:cNvPr>
            <p:cNvCxnSpPr>
              <a:cxnSpLocks/>
            </p:cNvCxnSpPr>
            <p:nvPr/>
          </p:nvCxnSpPr>
          <p:spPr>
            <a:xfrm>
              <a:off x="1274080" y="5583651"/>
              <a:ext cx="252845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6D432CF0-3E37-876D-41E4-A4DA3C7D7FDD}"/>
                </a:ext>
              </a:extLst>
            </p:cNvPr>
            <p:cNvCxnSpPr>
              <a:cxnSpLocks/>
            </p:cNvCxnSpPr>
            <p:nvPr/>
          </p:nvCxnSpPr>
          <p:spPr>
            <a:xfrm>
              <a:off x="1274080" y="5786851"/>
              <a:ext cx="252845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BD50C641-63FE-D622-BD06-2F07E09BED7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11304" y="6087532"/>
              <a:ext cx="682615" cy="226832"/>
            </a:xfrm>
            <a:prstGeom prst="straightConnector1">
              <a:avLst/>
            </a:prstGeom>
            <a:ln w="28575" cap="rnd">
              <a:solidFill>
                <a:schemeClr val="tx1"/>
              </a:solidFill>
              <a:prstDash val="dash"/>
              <a:headEnd type="none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3986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9" grpId="0"/>
      <p:bldP spid="10" grpId="0" animBg="1"/>
      <p:bldP spid="2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roup 170">
            <a:extLst>
              <a:ext uri="{FF2B5EF4-FFF2-40B4-BE49-F238E27FC236}">
                <a16:creationId xmlns:a16="http://schemas.microsoft.com/office/drawing/2014/main" id="{0EE98154-93A1-D9BC-331E-DEEE85BF68CC}"/>
              </a:ext>
            </a:extLst>
          </p:cNvPr>
          <p:cNvGrpSpPr/>
          <p:nvPr/>
        </p:nvGrpSpPr>
        <p:grpSpPr>
          <a:xfrm>
            <a:off x="568757" y="2007493"/>
            <a:ext cx="5607766" cy="4106451"/>
            <a:chOff x="2176499" y="1306927"/>
            <a:chExt cx="5607766" cy="4106451"/>
          </a:xfrm>
        </p:grpSpPr>
        <p:sp>
          <p:nvSpPr>
            <p:cNvPr id="199" name="Metin kutusu 26">
              <a:extLst>
                <a:ext uri="{FF2B5EF4-FFF2-40B4-BE49-F238E27FC236}">
                  <a16:creationId xmlns:a16="http://schemas.microsoft.com/office/drawing/2014/main" id="{1FFB1903-A6E5-824A-9DA0-CE45CE4FA24A}"/>
                </a:ext>
              </a:extLst>
            </p:cNvPr>
            <p:cNvSpPr txBox="1"/>
            <p:nvPr/>
          </p:nvSpPr>
          <p:spPr>
            <a:xfrm>
              <a:off x="4967515" y="4630040"/>
              <a:ext cx="281675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latin typeface="Aptos Display"/>
                  <a:ea typeface="Cascadia Code" panose="020B0609020000020004" pitchFamily="49" charset="0"/>
                  <a:cs typeface="Cascadia Code" panose="020B0609020000020004" pitchFamily="49" charset="0"/>
                </a:rPr>
                <a:t>Wordline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latin typeface="Aptos Display"/>
                  <a:ea typeface="Cascadia Code" panose="020B0609020000020004" pitchFamily="49" charset="0"/>
                  <a:cs typeface="Cascadia Code" panose="020B0609020000020004" pitchFamily="49" charset="0"/>
                </a:rPr>
                <a:t>  B</a:t>
              </a:r>
            </a:p>
          </p:txBody>
        </p:sp>
        <p:sp>
          <p:nvSpPr>
            <p:cNvPr id="31" name="Metin kutusu 26">
              <a:extLst>
                <a:ext uri="{FF2B5EF4-FFF2-40B4-BE49-F238E27FC236}">
                  <a16:creationId xmlns:a16="http://schemas.microsoft.com/office/drawing/2014/main" id="{EA741662-A5F7-D413-732D-7DE46DA197B5}"/>
                </a:ext>
              </a:extLst>
            </p:cNvPr>
            <p:cNvSpPr txBox="1"/>
            <p:nvPr/>
          </p:nvSpPr>
          <p:spPr>
            <a:xfrm>
              <a:off x="4918146" y="1897360"/>
              <a:ext cx="281675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latin typeface="Aptos Display"/>
                  <a:ea typeface="Cascadia Code" panose="020B0609020000020004" pitchFamily="49" charset="0"/>
                  <a:cs typeface="Cascadia Code" panose="020B0609020000020004" pitchFamily="49" charset="0"/>
                </a:rPr>
                <a:t>Wordline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latin typeface="Aptos Display"/>
                  <a:ea typeface="Cascadia Code" panose="020B0609020000020004" pitchFamily="49" charset="0"/>
                  <a:cs typeface="Cascadia Code" panose="020B0609020000020004" pitchFamily="49" charset="0"/>
                </a:rPr>
                <a:t>  A</a:t>
              </a:r>
            </a:p>
          </p:txBody>
        </p: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1047635D-B546-1DD6-AB8C-656ABF6D0FCC}"/>
                </a:ext>
              </a:extLst>
            </p:cNvPr>
            <p:cNvGrpSpPr/>
            <p:nvPr/>
          </p:nvGrpSpPr>
          <p:grpSpPr>
            <a:xfrm>
              <a:off x="2176499" y="1306927"/>
              <a:ext cx="3312990" cy="4097697"/>
              <a:chOff x="2176499" y="1201882"/>
              <a:chExt cx="3312990" cy="4097697"/>
            </a:xfrm>
          </p:grpSpPr>
          <p:cxnSp>
            <p:nvCxnSpPr>
              <p:cNvPr id="133" name="Düz Bağlayıcı 621">
                <a:extLst>
                  <a:ext uri="{FF2B5EF4-FFF2-40B4-BE49-F238E27FC236}">
                    <a16:creationId xmlns:a16="http://schemas.microsoft.com/office/drawing/2014/main" id="{DCBFA5F9-151C-5D8A-E93E-05DC37193228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4242107" y="2693706"/>
                <a:ext cx="92159" cy="167303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Düz Bağlayıcı 557">
                <a:extLst>
                  <a:ext uri="{FF2B5EF4-FFF2-40B4-BE49-F238E27FC236}">
                    <a16:creationId xmlns:a16="http://schemas.microsoft.com/office/drawing/2014/main" id="{C1E21E4A-A5BA-7462-60F6-B678698301E5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3290616" y="2977168"/>
                <a:ext cx="30232" cy="174831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Düz Bağlayıcı 558">
                <a:extLst>
                  <a:ext uri="{FF2B5EF4-FFF2-40B4-BE49-F238E27FC236}">
                    <a16:creationId xmlns:a16="http://schemas.microsoft.com/office/drawing/2014/main" id="{B248E710-2C56-2398-246C-1ADCE9519382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3280789" y="2942960"/>
                <a:ext cx="44035" cy="16898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Düz Bağlayıcı 10">
                <a:extLst>
                  <a:ext uri="{FF2B5EF4-FFF2-40B4-BE49-F238E27FC236}">
                    <a16:creationId xmlns:a16="http://schemas.microsoft.com/office/drawing/2014/main" id="{F3D4F2C8-D6DC-41CA-D4EA-7A3EE536D968}"/>
                  </a:ext>
                </a:extLst>
              </p:cNvPr>
              <p:cNvCxnSpPr>
                <a:cxnSpLocks/>
                <a:stCxn id="62" idx="4"/>
              </p:cNvCxnSpPr>
              <p:nvPr/>
            </p:nvCxnSpPr>
            <p:spPr>
              <a:xfrm>
                <a:off x="3213909" y="4329301"/>
                <a:ext cx="142549" cy="102556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Düz Bağlayıcı 11">
                <a:extLst>
                  <a:ext uri="{FF2B5EF4-FFF2-40B4-BE49-F238E27FC236}">
                    <a16:creationId xmlns:a16="http://schemas.microsoft.com/office/drawing/2014/main" id="{A73B2BD3-083C-4913-E2A0-508E252222C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12122" y="4300484"/>
                <a:ext cx="127046" cy="53645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Düz Bağlayıcı 12">
                <a:extLst>
                  <a:ext uri="{FF2B5EF4-FFF2-40B4-BE49-F238E27FC236}">
                    <a16:creationId xmlns:a16="http://schemas.microsoft.com/office/drawing/2014/main" id="{38326926-8C62-B055-3319-3DC319F968D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12123" y="4229151"/>
                <a:ext cx="138772" cy="124978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Düz Bağlayıcı 13">
                <a:extLst>
                  <a:ext uri="{FF2B5EF4-FFF2-40B4-BE49-F238E27FC236}">
                    <a16:creationId xmlns:a16="http://schemas.microsoft.com/office/drawing/2014/main" id="{3FE0C7E2-6F64-626F-4CDC-F7DC4014D7F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12121" y="4167060"/>
                <a:ext cx="127047" cy="18707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Düz Bağlayıcı 615">
                <a:extLst>
                  <a:ext uri="{FF2B5EF4-FFF2-40B4-BE49-F238E27FC236}">
                    <a16:creationId xmlns:a16="http://schemas.microsoft.com/office/drawing/2014/main" id="{1199D2D6-9CC9-57A1-5E5C-07EF99E6BE1C}"/>
                  </a:ext>
                </a:extLst>
              </p:cNvPr>
              <p:cNvCxnSpPr>
                <a:cxnSpLocks/>
                <a:stCxn id="74" idx="4"/>
              </p:cNvCxnSpPr>
              <p:nvPr/>
            </p:nvCxnSpPr>
            <p:spPr>
              <a:xfrm>
                <a:off x="4208234" y="4046218"/>
                <a:ext cx="208365" cy="78323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Düz Bağlayıcı 616">
                <a:extLst>
                  <a:ext uri="{FF2B5EF4-FFF2-40B4-BE49-F238E27FC236}">
                    <a16:creationId xmlns:a16="http://schemas.microsoft.com/office/drawing/2014/main" id="{A8E0CA26-68B3-7052-DE7F-DD1B7BDD5237}"/>
                  </a:ext>
                </a:extLst>
              </p:cNvPr>
              <p:cNvCxnSpPr>
                <a:cxnSpLocks/>
                <a:stCxn id="74" idx="4"/>
              </p:cNvCxnSpPr>
              <p:nvPr/>
            </p:nvCxnSpPr>
            <p:spPr>
              <a:xfrm flipV="1">
                <a:off x="4208234" y="4001804"/>
                <a:ext cx="172015" cy="44414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Düz Bağlayıcı 622">
                <a:extLst>
                  <a:ext uri="{FF2B5EF4-FFF2-40B4-BE49-F238E27FC236}">
                    <a16:creationId xmlns:a16="http://schemas.microsoft.com/office/drawing/2014/main" id="{6FD76EC9-FA9B-050D-4E50-0BD6A47EB094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4238492" y="2588600"/>
                <a:ext cx="108721" cy="176635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Düz Bağlayıcı 560">
                <a:extLst>
                  <a:ext uri="{FF2B5EF4-FFF2-40B4-BE49-F238E27FC236}">
                    <a16:creationId xmlns:a16="http://schemas.microsoft.com/office/drawing/2014/main" id="{7B16E814-F80A-2A0C-29FE-F66C86C6DCE6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3246722" y="2370231"/>
                <a:ext cx="117491" cy="169921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Düz Bağlayıcı 561">
                <a:extLst>
                  <a:ext uri="{FF2B5EF4-FFF2-40B4-BE49-F238E27FC236}">
                    <a16:creationId xmlns:a16="http://schemas.microsoft.com/office/drawing/2014/main" id="{4B8C2B10-0301-9023-870D-31D14A40D358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3292806" y="2324147"/>
                <a:ext cx="30232" cy="174831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Düz Bağlayıcı 562">
                <a:extLst>
                  <a:ext uri="{FF2B5EF4-FFF2-40B4-BE49-F238E27FC236}">
                    <a16:creationId xmlns:a16="http://schemas.microsoft.com/office/drawing/2014/main" id="{C83E2FDA-D775-7F11-28F6-3263D283E973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3282979" y="2289939"/>
                <a:ext cx="44035" cy="16898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Düz Bağlayıcı 563">
                <a:extLst>
                  <a:ext uri="{FF2B5EF4-FFF2-40B4-BE49-F238E27FC236}">
                    <a16:creationId xmlns:a16="http://schemas.microsoft.com/office/drawing/2014/main" id="{18EF8E4E-3472-B7CD-BAFD-97784BF054A8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3247514" y="2250555"/>
                <a:ext cx="118884" cy="172899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Düz Bağlayıcı 589">
                <a:extLst>
                  <a:ext uri="{FF2B5EF4-FFF2-40B4-BE49-F238E27FC236}">
                    <a16:creationId xmlns:a16="http://schemas.microsoft.com/office/drawing/2014/main" id="{F5973315-236D-C01F-9F32-D5E93E5646C9}"/>
                  </a:ext>
                </a:extLst>
              </p:cNvPr>
              <p:cNvCxnSpPr>
                <a:cxnSpLocks/>
                <a:stCxn id="122" idx="4"/>
              </p:cNvCxnSpPr>
              <p:nvPr/>
            </p:nvCxnSpPr>
            <p:spPr>
              <a:xfrm>
                <a:off x="3709137" y="4257549"/>
                <a:ext cx="132739" cy="64893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Düz Bağlayıcı 592">
                <a:extLst>
                  <a:ext uri="{FF2B5EF4-FFF2-40B4-BE49-F238E27FC236}">
                    <a16:creationId xmlns:a16="http://schemas.microsoft.com/office/drawing/2014/main" id="{7B106B8E-D19B-2D8B-225F-502C431D3057}"/>
                  </a:ext>
                </a:extLst>
              </p:cNvPr>
              <p:cNvCxnSpPr>
                <a:cxnSpLocks/>
                <a:stCxn id="122" idx="4"/>
              </p:cNvCxnSpPr>
              <p:nvPr/>
            </p:nvCxnSpPr>
            <p:spPr>
              <a:xfrm flipV="1">
                <a:off x="3709137" y="4192301"/>
                <a:ext cx="124628" cy="65248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Düz Bağlayıcı 603">
                <a:extLst>
                  <a:ext uri="{FF2B5EF4-FFF2-40B4-BE49-F238E27FC236}">
                    <a16:creationId xmlns:a16="http://schemas.microsoft.com/office/drawing/2014/main" id="{4BF0CD10-0D36-652A-62A2-53C99E61A28C}"/>
                  </a:ext>
                </a:extLst>
              </p:cNvPr>
              <p:cNvCxnSpPr>
                <a:cxnSpLocks/>
                <a:stCxn id="122" idx="4"/>
              </p:cNvCxnSpPr>
              <p:nvPr/>
            </p:nvCxnSpPr>
            <p:spPr>
              <a:xfrm>
                <a:off x="3709137" y="4257549"/>
                <a:ext cx="130961" cy="14529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Düz Bağlayıcı 604">
                <a:extLst>
                  <a:ext uri="{FF2B5EF4-FFF2-40B4-BE49-F238E27FC236}">
                    <a16:creationId xmlns:a16="http://schemas.microsoft.com/office/drawing/2014/main" id="{14D9A096-2020-0880-5B49-875869D44F56}"/>
                  </a:ext>
                </a:extLst>
              </p:cNvPr>
              <p:cNvCxnSpPr>
                <a:cxnSpLocks/>
                <a:stCxn id="122" idx="4"/>
              </p:cNvCxnSpPr>
              <p:nvPr/>
            </p:nvCxnSpPr>
            <p:spPr>
              <a:xfrm flipV="1">
                <a:off x="3709137" y="4234172"/>
                <a:ext cx="122870" cy="23377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Düz Bağlayıcı 565">
                <a:extLst>
                  <a:ext uri="{FF2B5EF4-FFF2-40B4-BE49-F238E27FC236}">
                    <a16:creationId xmlns:a16="http://schemas.microsoft.com/office/drawing/2014/main" id="{8C36AD8D-C2F3-464D-9703-9DA5E39FE180}"/>
                  </a:ext>
                </a:extLst>
              </p:cNvPr>
              <p:cNvCxnSpPr>
                <a:cxnSpLocks/>
                <a:stCxn id="121" idx="4"/>
              </p:cNvCxnSpPr>
              <p:nvPr/>
            </p:nvCxnSpPr>
            <p:spPr>
              <a:xfrm>
                <a:off x="3709137" y="2430235"/>
                <a:ext cx="132238" cy="70938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Düz Bağlayıcı 566">
                <a:extLst>
                  <a:ext uri="{FF2B5EF4-FFF2-40B4-BE49-F238E27FC236}">
                    <a16:creationId xmlns:a16="http://schemas.microsoft.com/office/drawing/2014/main" id="{AA4B5A87-BBB7-1D2C-9950-4D85F5DBBEE7}"/>
                  </a:ext>
                </a:extLst>
              </p:cNvPr>
              <p:cNvCxnSpPr>
                <a:cxnSpLocks/>
                <a:stCxn id="121" idx="4"/>
              </p:cNvCxnSpPr>
              <p:nvPr/>
            </p:nvCxnSpPr>
            <p:spPr>
              <a:xfrm>
                <a:off x="3709137" y="2430235"/>
                <a:ext cx="125568" cy="11859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Düz Bağlayıcı 567">
                <a:extLst>
                  <a:ext uri="{FF2B5EF4-FFF2-40B4-BE49-F238E27FC236}">
                    <a16:creationId xmlns:a16="http://schemas.microsoft.com/office/drawing/2014/main" id="{A3695C4A-C233-F7A8-8F9E-577CF244FE2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16371" y="2410289"/>
                <a:ext cx="119441" cy="20237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Düz Bağlayıcı 568">
                <a:extLst>
                  <a:ext uri="{FF2B5EF4-FFF2-40B4-BE49-F238E27FC236}">
                    <a16:creationId xmlns:a16="http://schemas.microsoft.com/office/drawing/2014/main" id="{45883F7B-7DFB-58A3-A6D6-EC5FAA0BAACC}"/>
                  </a:ext>
                </a:extLst>
              </p:cNvPr>
              <p:cNvCxnSpPr>
                <a:cxnSpLocks/>
                <a:stCxn id="121" idx="4"/>
              </p:cNvCxnSpPr>
              <p:nvPr/>
            </p:nvCxnSpPr>
            <p:spPr>
              <a:xfrm flipV="1">
                <a:off x="3709137" y="2364584"/>
                <a:ext cx="125568" cy="65651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Dikdörtgen 512">
                <a:extLst>
                  <a:ext uri="{FF2B5EF4-FFF2-40B4-BE49-F238E27FC236}">
                    <a16:creationId xmlns:a16="http://schemas.microsoft.com/office/drawing/2014/main" id="{E8DB3CA0-9F3E-0227-F8D7-987D75F75369}"/>
                  </a:ext>
                </a:extLst>
              </p:cNvPr>
              <p:cNvSpPr/>
              <p:nvPr/>
            </p:nvSpPr>
            <p:spPr>
              <a:xfrm rot="16200000">
                <a:off x="3082297" y="3152117"/>
                <a:ext cx="3892550" cy="38231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49" name="Dikdörtgen 511">
                <a:extLst>
                  <a:ext uri="{FF2B5EF4-FFF2-40B4-BE49-F238E27FC236}">
                    <a16:creationId xmlns:a16="http://schemas.microsoft.com/office/drawing/2014/main" id="{28327614-51A9-C666-9AFE-C965A7E915C8}"/>
                  </a:ext>
                </a:extLst>
              </p:cNvPr>
              <p:cNvSpPr/>
              <p:nvPr/>
            </p:nvSpPr>
            <p:spPr>
              <a:xfrm rot="16200000">
                <a:off x="2726878" y="3163274"/>
                <a:ext cx="3589317" cy="36000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50" name="Dikdörtgen 510">
                <a:extLst>
                  <a:ext uri="{FF2B5EF4-FFF2-40B4-BE49-F238E27FC236}">
                    <a16:creationId xmlns:a16="http://schemas.microsoft.com/office/drawing/2014/main" id="{B72FDB05-C9C2-DCA6-4AD5-AE991044B209}"/>
                  </a:ext>
                </a:extLst>
              </p:cNvPr>
              <p:cNvSpPr/>
              <p:nvPr/>
            </p:nvSpPr>
            <p:spPr>
              <a:xfrm rot="16200000">
                <a:off x="2424906" y="3163275"/>
                <a:ext cx="3201510" cy="36000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51" name="Dikdörtgen 509">
                <a:extLst>
                  <a:ext uri="{FF2B5EF4-FFF2-40B4-BE49-F238E27FC236}">
                    <a16:creationId xmlns:a16="http://schemas.microsoft.com/office/drawing/2014/main" id="{35A52F8E-F1BF-2C0F-70C8-70B65C02E655}"/>
                  </a:ext>
                </a:extLst>
              </p:cNvPr>
              <p:cNvSpPr/>
              <p:nvPr/>
            </p:nvSpPr>
            <p:spPr>
              <a:xfrm rot="16200000">
                <a:off x="2139153" y="3163275"/>
                <a:ext cx="2781264" cy="36000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52" name="Dikdörtgen 219">
                <a:extLst>
                  <a:ext uri="{FF2B5EF4-FFF2-40B4-BE49-F238E27FC236}">
                    <a16:creationId xmlns:a16="http://schemas.microsoft.com/office/drawing/2014/main" id="{DBA5CCEC-6668-1735-6C15-23A642136E88}"/>
                  </a:ext>
                </a:extLst>
              </p:cNvPr>
              <p:cNvSpPr/>
              <p:nvPr/>
            </p:nvSpPr>
            <p:spPr>
              <a:xfrm rot="16200000">
                <a:off x="1814601" y="3194975"/>
                <a:ext cx="2438616" cy="36000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53" name="Düz Bağlayıcı 82">
                <a:extLst>
                  <a:ext uri="{FF2B5EF4-FFF2-40B4-BE49-F238E27FC236}">
                    <a16:creationId xmlns:a16="http://schemas.microsoft.com/office/drawing/2014/main" id="{FA36A114-EC33-1A15-C70F-15A0EC3C8DD3}"/>
                  </a:ext>
                </a:extLst>
              </p:cNvPr>
              <p:cNvCxnSpPr>
                <a:stCxn id="62" idx="0"/>
                <a:endCxn id="58" idx="4"/>
              </p:cNvCxnSpPr>
              <p:nvPr/>
            </p:nvCxnSpPr>
            <p:spPr>
              <a:xfrm rot="16200000" flipV="1">
                <a:off x="2312011" y="3787403"/>
                <a:ext cx="910387" cy="17341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Düz Bağlayıcı 84">
                <a:extLst>
                  <a:ext uri="{FF2B5EF4-FFF2-40B4-BE49-F238E27FC236}">
                    <a16:creationId xmlns:a16="http://schemas.microsoft.com/office/drawing/2014/main" id="{FBD4A1E0-31B6-95C4-FD65-D2FC364A97F8}"/>
                  </a:ext>
                </a:extLst>
              </p:cNvPr>
              <p:cNvCxnSpPr>
                <a:stCxn id="58" idx="4"/>
                <a:endCxn id="59" idx="0"/>
              </p:cNvCxnSpPr>
              <p:nvPr/>
            </p:nvCxnSpPr>
            <p:spPr>
              <a:xfrm rot="16200000" flipH="1">
                <a:off x="2633124" y="3466289"/>
                <a:ext cx="268160" cy="17341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Düz Bağlayıcı 86">
                <a:extLst>
                  <a:ext uri="{FF2B5EF4-FFF2-40B4-BE49-F238E27FC236}">
                    <a16:creationId xmlns:a16="http://schemas.microsoft.com/office/drawing/2014/main" id="{B07435A6-37CA-BA5B-921B-2D648B6FF226}"/>
                  </a:ext>
                </a:extLst>
              </p:cNvPr>
              <p:cNvCxnSpPr>
                <a:stCxn id="58" idx="4"/>
                <a:endCxn id="60" idx="0"/>
              </p:cNvCxnSpPr>
              <p:nvPr/>
            </p:nvCxnSpPr>
            <p:spPr>
              <a:xfrm rot="16200000">
                <a:off x="2580171" y="3145176"/>
                <a:ext cx="374067" cy="17341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Düz Bağlayıcı 88">
                <a:extLst>
                  <a:ext uri="{FF2B5EF4-FFF2-40B4-BE49-F238E27FC236}">
                    <a16:creationId xmlns:a16="http://schemas.microsoft.com/office/drawing/2014/main" id="{B4D2D0B9-4874-8046-2820-6C72F90D6D14}"/>
                  </a:ext>
                </a:extLst>
              </p:cNvPr>
              <p:cNvCxnSpPr>
                <a:stCxn id="58" idx="4"/>
                <a:endCxn id="61" idx="0"/>
              </p:cNvCxnSpPr>
              <p:nvPr/>
            </p:nvCxnSpPr>
            <p:spPr>
              <a:xfrm rot="16200000">
                <a:off x="2259057" y="2824062"/>
                <a:ext cx="1016295" cy="17341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Düz Bağlayıcı 140">
                <a:extLst>
                  <a:ext uri="{FF2B5EF4-FFF2-40B4-BE49-F238E27FC236}">
                    <a16:creationId xmlns:a16="http://schemas.microsoft.com/office/drawing/2014/main" id="{D671F0ED-51D1-A675-0F86-341A2B6C86E4}"/>
                  </a:ext>
                </a:extLst>
              </p:cNvPr>
              <p:cNvCxnSpPr>
                <a:cxnSpLocks/>
                <a:stCxn id="60" idx="4"/>
                <a:endCxn id="69" idx="0"/>
              </p:cNvCxnSpPr>
              <p:nvPr/>
            </p:nvCxnSpPr>
            <p:spPr>
              <a:xfrm>
                <a:off x="3213909" y="3044847"/>
                <a:ext cx="144805" cy="382868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1DDAA4E2-9C4B-7C34-81DE-CBB42C9B051F}"/>
                  </a:ext>
                </a:extLst>
              </p:cNvPr>
              <p:cNvSpPr/>
              <p:nvPr/>
            </p:nvSpPr>
            <p:spPr>
              <a:xfrm rot="16200000">
                <a:off x="2176499" y="3166914"/>
                <a:ext cx="504000" cy="504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accent3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3CCEAF81-9D87-5BF8-5414-D35E04692E78}"/>
                  </a:ext>
                </a:extLst>
              </p:cNvPr>
              <p:cNvSpPr/>
              <p:nvPr/>
            </p:nvSpPr>
            <p:spPr>
              <a:xfrm rot="16200000">
                <a:off x="2853909" y="3507074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CFF515DA-0345-251F-0A60-581CB5CE4361}"/>
                  </a:ext>
                </a:extLst>
              </p:cNvPr>
              <p:cNvSpPr/>
              <p:nvPr/>
            </p:nvSpPr>
            <p:spPr>
              <a:xfrm rot="16200000">
                <a:off x="2853909" y="2864847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144D1CDE-C77F-5BEC-56E5-6D8FEEE1FE35}"/>
                  </a:ext>
                </a:extLst>
              </p:cNvPr>
              <p:cNvSpPr/>
              <p:nvPr/>
            </p:nvSpPr>
            <p:spPr>
              <a:xfrm rot="16200000">
                <a:off x="2853909" y="2222619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479443ED-D62A-832D-B0BF-A209198B07C6}"/>
                  </a:ext>
                </a:extLst>
              </p:cNvPr>
              <p:cNvSpPr/>
              <p:nvPr/>
            </p:nvSpPr>
            <p:spPr>
              <a:xfrm rot="16200000">
                <a:off x="2853909" y="4149301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63" name="Düz Bağlayıcı 164">
                <a:extLst>
                  <a:ext uri="{FF2B5EF4-FFF2-40B4-BE49-F238E27FC236}">
                    <a16:creationId xmlns:a16="http://schemas.microsoft.com/office/drawing/2014/main" id="{708936EB-EDE2-A2A0-020B-6D96D8A5E971}"/>
                  </a:ext>
                </a:extLst>
              </p:cNvPr>
              <p:cNvCxnSpPr>
                <a:cxnSpLocks/>
                <a:stCxn id="69" idx="4"/>
                <a:endCxn id="74" idx="0"/>
              </p:cNvCxnSpPr>
              <p:nvPr/>
            </p:nvCxnSpPr>
            <p:spPr>
              <a:xfrm>
                <a:off x="3718714" y="3427715"/>
                <a:ext cx="129520" cy="618503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Düz Bağlayıcı 258">
                <a:extLst>
                  <a:ext uri="{FF2B5EF4-FFF2-40B4-BE49-F238E27FC236}">
                    <a16:creationId xmlns:a16="http://schemas.microsoft.com/office/drawing/2014/main" id="{771EEC77-2604-3EF2-BDD5-4175ED755854}"/>
                  </a:ext>
                </a:extLst>
              </p:cNvPr>
              <p:cNvCxnSpPr>
                <a:cxnSpLocks/>
                <a:stCxn id="75" idx="4"/>
                <a:endCxn id="66" idx="0"/>
              </p:cNvCxnSpPr>
              <p:nvPr/>
            </p:nvCxnSpPr>
            <p:spPr>
              <a:xfrm>
                <a:off x="4208234" y="2736042"/>
                <a:ext cx="133017" cy="266066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Düz Bağlayıcı 259">
                <a:extLst>
                  <a:ext uri="{FF2B5EF4-FFF2-40B4-BE49-F238E27FC236}">
                    <a16:creationId xmlns:a16="http://schemas.microsoft.com/office/drawing/2014/main" id="{B0325535-4C06-E93E-2B25-1363797DBE8A}"/>
                  </a:ext>
                </a:extLst>
              </p:cNvPr>
              <p:cNvCxnSpPr>
                <a:cxnSpLocks/>
                <a:stCxn id="75" idx="4"/>
                <a:endCxn id="67" idx="0"/>
              </p:cNvCxnSpPr>
              <p:nvPr/>
            </p:nvCxnSpPr>
            <p:spPr>
              <a:xfrm flipV="1">
                <a:off x="4208234" y="2222618"/>
                <a:ext cx="133017" cy="513424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5B2464B4-58E8-CAB1-4DDD-0A1E753C248F}"/>
                  </a:ext>
                </a:extLst>
              </p:cNvPr>
              <p:cNvSpPr/>
              <p:nvPr/>
            </p:nvSpPr>
            <p:spPr>
              <a:xfrm rot="16200000">
                <a:off x="4341251" y="2822108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D3485E69-2D2F-0C31-70F7-4E3EB8FB7664}"/>
                  </a:ext>
                </a:extLst>
              </p:cNvPr>
              <p:cNvSpPr/>
              <p:nvPr/>
            </p:nvSpPr>
            <p:spPr>
              <a:xfrm rot="16200000">
                <a:off x="4341251" y="2042618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68" name="Düz Bağlayıcı 271">
                <a:extLst>
                  <a:ext uri="{FF2B5EF4-FFF2-40B4-BE49-F238E27FC236}">
                    <a16:creationId xmlns:a16="http://schemas.microsoft.com/office/drawing/2014/main" id="{CA161577-2286-6F04-97A4-A2B3B2E5CEAB}"/>
                  </a:ext>
                </a:extLst>
              </p:cNvPr>
              <p:cNvCxnSpPr>
                <a:cxnSpLocks/>
                <a:stCxn id="75" idx="0"/>
                <a:endCxn id="69" idx="4"/>
              </p:cNvCxnSpPr>
              <p:nvPr/>
            </p:nvCxnSpPr>
            <p:spPr>
              <a:xfrm flipH="1">
                <a:off x="3718714" y="2736042"/>
                <a:ext cx="129520" cy="691673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D5B29C79-443C-4F84-3F6E-9DE03B89AE71}"/>
                  </a:ext>
                </a:extLst>
              </p:cNvPr>
              <p:cNvSpPr/>
              <p:nvPr/>
            </p:nvSpPr>
            <p:spPr>
              <a:xfrm rot="16200000">
                <a:off x="3358714" y="3247715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70" name="Düz Bağlayıcı 290">
                <a:extLst>
                  <a:ext uri="{FF2B5EF4-FFF2-40B4-BE49-F238E27FC236}">
                    <a16:creationId xmlns:a16="http://schemas.microsoft.com/office/drawing/2014/main" id="{644FC818-9F55-C49A-52C0-0D3D2753E9F5}"/>
                  </a:ext>
                </a:extLst>
              </p:cNvPr>
              <p:cNvCxnSpPr>
                <a:cxnSpLocks/>
                <a:stCxn id="74" idx="4"/>
                <a:endCxn id="72" idx="0"/>
              </p:cNvCxnSpPr>
              <p:nvPr/>
            </p:nvCxnSpPr>
            <p:spPr>
              <a:xfrm>
                <a:off x="4208234" y="4046218"/>
                <a:ext cx="133017" cy="514869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Düz Bağlayıcı 291">
                <a:extLst>
                  <a:ext uri="{FF2B5EF4-FFF2-40B4-BE49-F238E27FC236}">
                    <a16:creationId xmlns:a16="http://schemas.microsoft.com/office/drawing/2014/main" id="{1BF60977-DE0F-3AFC-817A-FC5A345AE149}"/>
                  </a:ext>
                </a:extLst>
              </p:cNvPr>
              <p:cNvCxnSpPr>
                <a:cxnSpLocks/>
                <a:stCxn id="74" idx="4"/>
                <a:endCxn id="73" idx="0"/>
              </p:cNvCxnSpPr>
              <p:nvPr/>
            </p:nvCxnSpPr>
            <p:spPr>
              <a:xfrm flipV="1">
                <a:off x="4208234" y="3781598"/>
                <a:ext cx="133017" cy="26462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1DD45C6B-ECC1-7327-1582-403C78C71F73}"/>
                  </a:ext>
                </a:extLst>
              </p:cNvPr>
              <p:cNvSpPr/>
              <p:nvPr/>
            </p:nvSpPr>
            <p:spPr>
              <a:xfrm rot="16200000">
                <a:off x="4341251" y="4381087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ABE94511-3E1C-3BB4-1A6A-A5139218B311}"/>
                  </a:ext>
                </a:extLst>
              </p:cNvPr>
              <p:cNvSpPr/>
              <p:nvPr/>
            </p:nvSpPr>
            <p:spPr>
              <a:xfrm rot="16200000">
                <a:off x="4341251" y="3601598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66D6F6FF-8960-229C-F9F7-BC58BD2DDEA4}"/>
                  </a:ext>
                </a:extLst>
              </p:cNvPr>
              <p:cNvSpPr/>
              <p:nvPr/>
            </p:nvSpPr>
            <p:spPr>
              <a:xfrm rot="16200000">
                <a:off x="3848234" y="3866218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F20D5DDE-46DB-F776-7F3D-5C9F3CE6278A}"/>
                  </a:ext>
                </a:extLst>
              </p:cNvPr>
              <p:cNvSpPr/>
              <p:nvPr/>
            </p:nvSpPr>
            <p:spPr>
              <a:xfrm rot="16200000">
                <a:off x="3848234" y="2556042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76" name="Düz Bağlayıcı 380">
                <a:extLst>
                  <a:ext uri="{FF2B5EF4-FFF2-40B4-BE49-F238E27FC236}">
                    <a16:creationId xmlns:a16="http://schemas.microsoft.com/office/drawing/2014/main" id="{510A2FCA-F488-DAD1-2342-DE7F503FBFAD}"/>
                  </a:ext>
                </a:extLst>
              </p:cNvPr>
              <p:cNvCxnSpPr>
                <a:cxnSpLocks/>
                <a:stCxn id="73" idx="4"/>
                <a:endCxn id="78" idx="0"/>
              </p:cNvCxnSpPr>
              <p:nvPr/>
            </p:nvCxnSpPr>
            <p:spPr>
              <a:xfrm>
                <a:off x="4701251" y="3781598"/>
                <a:ext cx="155866" cy="20805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Düz Bağlayıcı 381">
                <a:extLst>
                  <a:ext uri="{FF2B5EF4-FFF2-40B4-BE49-F238E27FC236}">
                    <a16:creationId xmlns:a16="http://schemas.microsoft.com/office/drawing/2014/main" id="{29C3B044-14C7-6AAC-E09E-1E70D0B85AD7}"/>
                  </a:ext>
                </a:extLst>
              </p:cNvPr>
              <p:cNvCxnSpPr>
                <a:cxnSpLocks/>
                <a:stCxn id="73" idx="4"/>
                <a:endCxn id="79" idx="0"/>
              </p:cNvCxnSpPr>
              <p:nvPr/>
            </p:nvCxnSpPr>
            <p:spPr>
              <a:xfrm flipV="1">
                <a:off x="4701251" y="3597331"/>
                <a:ext cx="155866" cy="184267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68E6CAC3-84D6-6AA3-9758-7F5F06218C96}"/>
                  </a:ext>
                </a:extLst>
              </p:cNvPr>
              <p:cNvSpPr/>
              <p:nvPr/>
            </p:nvSpPr>
            <p:spPr>
              <a:xfrm rot="16200000">
                <a:off x="4857117" y="3809648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F1B31B4F-BC21-9D4A-E4BB-943AEDA73CC1}"/>
                  </a:ext>
                </a:extLst>
              </p:cNvPr>
              <p:cNvSpPr/>
              <p:nvPr/>
            </p:nvSpPr>
            <p:spPr>
              <a:xfrm rot="16200000">
                <a:off x="4857117" y="3417331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80" name="Düz Bağlayıcı 385">
                <a:extLst>
                  <a:ext uri="{FF2B5EF4-FFF2-40B4-BE49-F238E27FC236}">
                    <a16:creationId xmlns:a16="http://schemas.microsoft.com/office/drawing/2014/main" id="{243EFAE4-56A9-250A-BE03-70D3E09EA60C}"/>
                  </a:ext>
                </a:extLst>
              </p:cNvPr>
              <p:cNvCxnSpPr>
                <a:cxnSpLocks/>
                <a:stCxn id="66" idx="4"/>
                <a:endCxn id="82" idx="0"/>
              </p:cNvCxnSpPr>
              <p:nvPr/>
            </p:nvCxnSpPr>
            <p:spPr>
              <a:xfrm>
                <a:off x="4701251" y="3002108"/>
                <a:ext cx="155866" cy="202906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Düz Bağlayıcı 386">
                <a:extLst>
                  <a:ext uri="{FF2B5EF4-FFF2-40B4-BE49-F238E27FC236}">
                    <a16:creationId xmlns:a16="http://schemas.microsoft.com/office/drawing/2014/main" id="{E3D39A83-ACC1-153C-5704-A793DA55E86E}"/>
                  </a:ext>
                </a:extLst>
              </p:cNvPr>
              <p:cNvCxnSpPr>
                <a:cxnSpLocks/>
                <a:stCxn id="66" idx="4"/>
                <a:endCxn id="83" idx="0"/>
              </p:cNvCxnSpPr>
              <p:nvPr/>
            </p:nvCxnSpPr>
            <p:spPr>
              <a:xfrm flipV="1">
                <a:off x="4701251" y="2812697"/>
                <a:ext cx="155866" cy="189411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F5D7B4A2-8873-A311-F866-EAB9AD42BAB8}"/>
                  </a:ext>
                </a:extLst>
              </p:cNvPr>
              <p:cNvSpPr/>
              <p:nvPr/>
            </p:nvSpPr>
            <p:spPr>
              <a:xfrm rot="16200000">
                <a:off x="4857117" y="3025014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9F57AC6B-032C-0460-354E-28A18F2C826B}"/>
                  </a:ext>
                </a:extLst>
              </p:cNvPr>
              <p:cNvSpPr/>
              <p:nvPr/>
            </p:nvSpPr>
            <p:spPr>
              <a:xfrm rot="16200000">
                <a:off x="4857117" y="2632697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84" name="Düz Bağlayıcı 389">
                <a:extLst>
                  <a:ext uri="{FF2B5EF4-FFF2-40B4-BE49-F238E27FC236}">
                    <a16:creationId xmlns:a16="http://schemas.microsoft.com/office/drawing/2014/main" id="{9A08ADA3-9ED6-9EE3-8977-5BB4BD5D92E3}"/>
                  </a:ext>
                </a:extLst>
              </p:cNvPr>
              <p:cNvCxnSpPr>
                <a:cxnSpLocks/>
                <a:stCxn id="67" idx="4"/>
                <a:endCxn id="86" idx="0"/>
              </p:cNvCxnSpPr>
              <p:nvPr/>
            </p:nvCxnSpPr>
            <p:spPr>
              <a:xfrm>
                <a:off x="4701251" y="2222618"/>
                <a:ext cx="155866" cy="197762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Düz Bağlayıcı 390">
                <a:extLst>
                  <a:ext uri="{FF2B5EF4-FFF2-40B4-BE49-F238E27FC236}">
                    <a16:creationId xmlns:a16="http://schemas.microsoft.com/office/drawing/2014/main" id="{9B31FCF8-96C4-FB41-2DD6-C49CAAFA3757}"/>
                  </a:ext>
                </a:extLst>
              </p:cNvPr>
              <p:cNvCxnSpPr>
                <a:cxnSpLocks/>
                <a:stCxn id="67" idx="4"/>
                <a:endCxn id="87" idx="0"/>
              </p:cNvCxnSpPr>
              <p:nvPr/>
            </p:nvCxnSpPr>
            <p:spPr>
              <a:xfrm flipV="1">
                <a:off x="4701251" y="2028063"/>
                <a:ext cx="155866" cy="194555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5F4D8B85-B147-8DB3-13DC-167442EC5903}"/>
                  </a:ext>
                </a:extLst>
              </p:cNvPr>
              <p:cNvSpPr/>
              <p:nvPr/>
            </p:nvSpPr>
            <p:spPr>
              <a:xfrm rot="16200000">
                <a:off x="4857117" y="2240380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C46BACC2-52DA-0E2C-5A12-853A6A962E0C}"/>
                  </a:ext>
                </a:extLst>
              </p:cNvPr>
              <p:cNvSpPr/>
              <p:nvPr/>
            </p:nvSpPr>
            <p:spPr>
              <a:xfrm rot="16200000">
                <a:off x="4857117" y="1848063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95" name="Düz Bağlayıcı 476">
                <a:extLst>
                  <a:ext uri="{FF2B5EF4-FFF2-40B4-BE49-F238E27FC236}">
                    <a16:creationId xmlns:a16="http://schemas.microsoft.com/office/drawing/2014/main" id="{2D9DADF6-C580-0C36-1C7B-AE67FE74BA19}"/>
                  </a:ext>
                </a:extLst>
              </p:cNvPr>
              <p:cNvCxnSpPr>
                <a:cxnSpLocks/>
                <a:endCxn id="97" idx="0"/>
              </p:cNvCxnSpPr>
              <p:nvPr/>
            </p:nvCxnSpPr>
            <p:spPr>
              <a:xfrm rot="16200000" flipH="1">
                <a:off x="4694013" y="4611181"/>
                <a:ext cx="197312" cy="128896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Düz Bağlayıcı 477">
                <a:extLst>
                  <a:ext uri="{FF2B5EF4-FFF2-40B4-BE49-F238E27FC236}">
                    <a16:creationId xmlns:a16="http://schemas.microsoft.com/office/drawing/2014/main" id="{85B97B98-0CB7-C4C5-6451-7F21CA480AB7}"/>
                  </a:ext>
                </a:extLst>
              </p:cNvPr>
              <p:cNvCxnSpPr>
                <a:cxnSpLocks/>
                <a:endCxn id="98" idx="0"/>
              </p:cNvCxnSpPr>
              <p:nvPr/>
            </p:nvCxnSpPr>
            <p:spPr>
              <a:xfrm flipV="1">
                <a:off x="4728222" y="4381965"/>
                <a:ext cx="128895" cy="195009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AA4BD9CF-96F3-46E3-F34D-64E114787960}"/>
                  </a:ext>
                </a:extLst>
              </p:cNvPr>
              <p:cNvSpPr/>
              <p:nvPr/>
            </p:nvSpPr>
            <p:spPr>
              <a:xfrm rot="16200000">
                <a:off x="4857117" y="4594285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45A37DD7-F607-7040-1AB4-7B889DE7EEAA}"/>
                  </a:ext>
                </a:extLst>
              </p:cNvPr>
              <p:cNvSpPr/>
              <p:nvPr/>
            </p:nvSpPr>
            <p:spPr>
              <a:xfrm rot="16200000">
                <a:off x="4857117" y="4201965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112" name="Düz Bağlayıcı 552">
                <a:extLst>
                  <a:ext uri="{FF2B5EF4-FFF2-40B4-BE49-F238E27FC236}">
                    <a16:creationId xmlns:a16="http://schemas.microsoft.com/office/drawing/2014/main" id="{DA9F0D46-D330-C475-402A-CB7C3921B1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16036" y="3682277"/>
                <a:ext cx="130890" cy="77829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Düz Bağlayıcı 553">
                <a:extLst>
                  <a:ext uri="{FF2B5EF4-FFF2-40B4-BE49-F238E27FC236}">
                    <a16:creationId xmlns:a16="http://schemas.microsoft.com/office/drawing/2014/main" id="{23C7B4AA-DEB7-5EB9-70D9-E048753570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16037" y="3682278"/>
                <a:ext cx="130443" cy="25191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Düz Bağlayıcı 554">
                <a:extLst>
                  <a:ext uri="{FF2B5EF4-FFF2-40B4-BE49-F238E27FC236}">
                    <a16:creationId xmlns:a16="http://schemas.microsoft.com/office/drawing/2014/main" id="{26ED4ACB-C983-35E2-0E24-10054A904A4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16038" y="3667285"/>
                <a:ext cx="123132" cy="14993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Düz Bağlayıcı 555">
                <a:extLst>
                  <a:ext uri="{FF2B5EF4-FFF2-40B4-BE49-F238E27FC236}">
                    <a16:creationId xmlns:a16="http://schemas.microsoft.com/office/drawing/2014/main" id="{99CCD870-211A-7615-4284-49B4765F3DB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16037" y="3592138"/>
                <a:ext cx="123133" cy="9014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Düz Bağlayıcı 559">
                <a:extLst>
                  <a:ext uri="{FF2B5EF4-FFF2-40B4-BE49-F238E27FC236}">
                    <a16:creationId xmlns:a16="http://schemas.microsoft.com/office/drawing/2014/main" id="{F4595177-0670-3B0E-C60F-E272DFB89D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18316" y="3049468"/>
                <a:ext cx="128164" cy="109347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Düz Bağlayıcı 597">
                <a:extLst>
                  <a:ext uri="{FF2B5EF4-FFF2-40B4-BE49-F238E27FC236}">
                    <a16:creationId xmlns:a16="http://schemas.microsoft.com/office/drawing/2014/main" id="{9CFF10EA-0884-59C4-6287-E96205630C45}"/>
                  </a:ext>
                </a:extLst>
              </p:cNvPr>
              <p:cNvCxnSpPr>
                <a:cxnSpLocks/>
                <a:stCxn id="69" idx="4"/>
              </p:cNvCxnSpPr>
              <p:nvPr/>
            </p:nvCxnSpPr>
            <p:spPr>
              <a:xfrm>
                <a:off x="3718714" y="3427715"/>
                <a:ext cx="125189" cy="20886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Düz Bağlayıcı 598">
                <a:extLst>
                  <a:ext uri="{FF2B5EF4-FFF2-40B4-BE49-F238E27FC236}">
                    <a16:creationId xmlns:a16="http://schemas.microsoft.com/office/drawing/2014/main" id="{BB2EEAA2-ADDA-634C-7CE9-AFC5078C3CE4}"/>
                  </a:ext>
                </a:extLst>
              </p:cNvPr>
              <p:cNvCxnSpPr>
                <a:cxnSpLocks/>
                <a:stCxn id="69" idx="4"/>
              </p:cNvCxnSpPr>
              <p:nvPr/>
            </p:nvCxnSpPr>
            <p:spPr>
              <a:xfrm flipV="1">
                <a:off x="3718714" y="3410695"/>
                <a:ext cx="117098" cy="1702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38EBC78B-47E5-F73F-EC1A-02ECF5D64A23}"/>
                  </a:ext>
                </a:extLst>
              </p:cNvPr>
              <p:cNvSpPr/>
              <p:nvPr/>
            </p:nvSpPr>
            <p:spPr>
              <a:xfrm rot="16200000">
                <a:off x="3349137" y="2250235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EDF96D35-48B8-4867-DE6A-582562FB7930}"/>
                  </a:ext>
                </a:extLst>
              </p:cNvPr>
              <p:cNvSpPr/>
              <p:nvPr/>
            </p:nvSpPr>
            <p:spPr>
              <a:xfrm rot="16200000">
                <a:off x="3349137" y="4077549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123" name="Metin kutusu 605">
                <a:extLst>
                  <a:ext uri="{FF2B5EF4-FFF2-40B4-BE49-F238E27FC236}">
                    <a16:creationId xmlns:a16="http://schemas.microsoft.com/office/drawing/2014/main" id="{0EC56C12-7031-6EF5-E62A-EEBA55494CF9}"/>
                  </a:ext>
                </a:extLst>
              </p:cNvPr>
              <p:cNvSpPr txBox="1"/>
              <p:nvPr/>
            </p:nvSpPr>
            <p:spPr>
              <a:xfrm rot="16200000">
                <a:off x="3175920" y="3456927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124" name="Metin kutusu 606">
                <a:extLst>
                  <a:ext uri="{FF2B5EF4-FFF2-40B4-BE49-F238E27FC236}">
                    <a16:creationId xmlns:a16="http://schemas.microsoft.com/office/drawing/2014/main" id="{4EFBA987-CBC8-95A5-BBE3-19EFD761E704}"/>
                  </a:ext>
                </a:extLst>
              </p:cNvPr>
              <p:cNvSpPr txBox="1"/>
              <p:nvPr/>
            </p:nvSpPr>
            <p:spPr>
              <a:xfrm rot="16200000">
                <a:off x="3175920" y="2632227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126" name="Metin kutusu 608">
                <a:extLst>
                  <a:ext uri="{FF2B5EF4-FFF2-40B4-BE49-F238E27FC236}">
                    <a16:creationId xmlns:a16="http://schemas.microsoft.com/office/drawing/2014/main" id="{F3C15A9F-21F6-0C9D-0839-B4929A5F42FD}"/>
                  </a:ext>
                </a:extLst>
              </p:cNvPr>
              <p:cNvSpPr txBox="1"/>
              <p:nvPr/>
            </p:nvSpPr>
            <p:spPr>
              <a:xfrm rot="16200000">
                <a:off x="3678641" y="4376178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127" name="Metin kutusu 609">
                <a:extLst>
                  <a:ext uri="{FF2B5EF4-FFF2-40B4-BE49-F238E27FC236}">
                    <a16:creationId xmlns:a16="http://schemas.microsoft.com/office/drawing/2014/main" id="{3D871538-E327-1F6C-B052-E65327EFA154}"/>
                  </a:ext>
                </a:extLst>
              </p:cNvPr>
              <p:cNvSpPr txBox="1"/>
              <p:nvPr/>
            </p:nvSpPr>
            <p:spPr>
              <a:xfrm rot="16200000">
                <a:off x="3657774" y="3033367"/>
                <a:ext cx="645758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128" name="Metin kutusu 610">
                <a:extLst>
                  <a:ext uri="{FF2B5EF4-FFF2-40B4-BE49-F238E27FC236}">
                    <a16:creationId xmlns:a16="http://schemas.microsoft.com/office/drawing/2014/main" id="{97574E5A-DB7C-3F44-40EA-A851E70EBFAB}"/>
                  </a:ext>
                </a:extLst>
              </p:cNvPr>
              <p:cNvSpPr txBox="1"/>
              <p:nvPr/>
            </p:nvSpPr>
            <p:spPr>
              <a:xfrm rot="16200000">
                <a:off x="3678641" y="1690555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129" name="Metin kutusu 612">
                <a:extLst>
                  <a:ext uri="{FF2B5EF4-FFF2-40B4-BE49-F238E27FC236}">
                    <a16:creationId xmlns:a16="http://schemas.microsoft.com/office/drawing/2014/main" id="{7B96D93F-A4C1-D844-D00F-9AA23DCC8C52}"/>
                  </a:ext>
                </a:extLst>
              </p:cNvPr>
              <p:cNvSpPr txBox="1"/>
              <p:nvPr/>
            </p:nvSpPr>
            <p:spPr>
              <a:xfrm rot="16200000">
                <a:off x="4164617" y="3850263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130" name="Metin kutusu 613">
                <a:extLst>
                  <a:ext uri="{FF2B5EF4-FFF2-40B4-BE49-F238E27FC236}">
                    <a16:creationId xmlns:a16="http://schemas.microsoft.com/office/drawing/2014/main" id="{4D152518-15E1-327E-2722-C8DF4D988BB4}"/>
                  </a:ext>
                </a:extLst>
              </p:cNvPr>
              <p:cNvSpPr txBox="1"/>
              <p:nvPr/>
            </p:nvSpPr>
            <p:spPr>
              <a:xfrm rot="16200000">
                <a:off x="4164617" y="3062512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131" name="Metin kutusu 614">
                <a:extLst>
                  <a:ext uri="{FF2B5EF4-FFF2-40B4-BE49-F238E27FC236}">
                    <a16:creationId xmlns:a16="http://schemas.microsoft.com/office/drawing/2014/main" id="{3DA98C3C-A75C-1B9E-9822-9B9A57F366B4}"/>
                  </a:ext>
                </a:extLst>
              </p:cNvPr>
              <p:cNvSpPr txBox="1"/>
              <p:nvPr/>
            </p:nvSpPr>
            <p:spPr>
              <a:xfrm rot="16200000">
                <a:off x="4164617" y="2274761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cxnSp>
            <p:nvCxnSpPr>
              <p:cNvPr id="15" name="Düz Ok Bağlayıcısı 4">
                <a:extLst>
                  <a:ext uri="{FF2B5EF4-FFF2-40B4-BE49-F238E27FC236}">
                    <a16:creationId xmlns:a16="http://schemas.microsoft.com/office/drawing/2014/main" id="{8DBF87FA-E19B-412F-2EC9-8C86C90103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62" y="2028063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Düz Ok Bağlayıcısı 7">
                <a:extLst>
                  <a:ext uri="{FF2B5EF4-FFF2-40B4-BE49-F238E27FC236}">
                    <a16:creationId xmlns:a16="http://schemas.microsoft.com/office/drawing/2014/main" id="{E5CE4695-E9CB-60E2-91F0-139299BB65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61" y="2413352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Düz Ok Bağlayıcısı 8">
                <a:extLst>
                  <a:ext uri="{FF2B5EF4-FFF2-40B4-BE49-F238E27FC236}">
                    <a16:creationId xmlns:a16="http://schemas.microsoft.com/office/drawing/2014/main" id="{046A940A-EC8C-E23E-357E-166DA3345E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60" y="2822108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Düz Ok Bağlayıcısı 9">
                <a:extLst>
                  <a:ext uri="{FF2B5EF4-FFF2-40B4-BE49-F238E27FC236}">
                    <a16:creationId xmlns:a16="http://schemas.microsoft.com/office/drawing/2014/main" id="{834B223E-F6F8-D5E1-7562-323BC55606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60" y="3248294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Düz Ok Bağlayıcısı 14">
                <a:extLst>
                  <a:ext uri="{FF2B5EF4-FFF2-40B4-BE49-F238E27FC236}">
                    <a16:creationId xmlns:a16="http://schemas.microsoft.com/office/drawing/2014/main" id="{7081E9A1-D80B-EBC9-C4EE-9A38FD2FFF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59" y="3631849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Düz Ok Bağlayıcısı 15">
                <a:extLst>
                  <a:ext uri="{FF2B5EF4-FFF2-40B4-BE49-F238E27FC236}">
                    <a16:creationId xmlns:a16="http://schemas.microsoft.com/office/drawing/2014/main" id="{A133C07B-10EF-A197-E3F3-AAC3CFCE78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59" y="4010405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Düz Ok Bağlayıcısı 16">
                <a:extLst>
                  <a:ext uri="{FF2B5EF4-FFF2-40B4-BE49-F238E27FC236}">
                    <a16:creationId xmlns:a16="http://schemas.microsoft.com/office/drawing/2014/main" id="{0ED5D0F1-E00A-444A-F939-8CE3C5FE57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58" y="4389123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Düz Ok Bağlayıcısı 17">
                <a:extLst>
                  <a:ext uri="{FF2B5EF4-FFF2-40B4-BE49-F238E27FC236}">
                    <a16:creationId xmlns:a16="http://schemas.microsoft.com/office/drawing/2014/main" id="{A1097E28-D862-AEE5-AEF1-531A0FB7F7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58" y="4774201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Metin kutusu 614">
                <a:extLst>
                  <a:ext uri="{FF2B5EF4-FFF2-40B4-BE49-F238E27FC236}">
                    <a16:creationId xmlns:a16="http://schemas.microsoft.com/office/drawing/2014/main" id="{834E463B-0255-15CD-0F89-60BEB5436AE6}"/>
                  </a:ext>
                </a:extLst>
              </p:cNvPr>
              <p:cNvSpPr txBox="1"/>
              <p:nvPr/>
            </p:nvSpPr>
            <p:spPr>
              <a:xfrm rot="16200000">
                <a:off x="4164617" y="1487010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8" name="Metin kutusu 614">
                <a:extLst>
                  <a:ext uri="{FF2B5EF4-FFF2-40B4-BE49-F238E27FC236}">
                    <a16:creationId xmlns:a16="http://schemas.microsoft.com/office/drawing/2014/main" id="{6AB7E31D-59C9-529F-EF03-DCA315D60885}"/>
                  </a:ext>
                </a:extLst>
              </p:cNvPr>
              <p:cNvSpPr txBox="1"/>
              <p:nvPr/>
            </p:nvSpPr>
            <p:spPr>
              <a:xfrm rot="16200000">
                <a:off x="4164617" y="4638014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25" name="Metin kutusu 614">
                <a:extLst>
                  <a:ext uri="{FF2B5EF4-FFF2-40B4-BE49-F238E27FC236}">
                    <a16:creationId xmlns:a16="http://schemas.microsoft.com/office/drawing/2014/main" id="{D3B13458-786A-28EB-3508-1ED14AF3667F}"/>
                  </a:ext>
                </a:extLst>
              </p:cNvPr>
              <p:cNvSpPr txBox="1"/>
              <p:nvPr/>
            </p:nvSpPr>
            <p:spPr>
              <a:xfrm rot="16200000">
                <a:off x="4673888" y="1319228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26" name="Metin kutusu 614">
                <a:extLst>
                  <a:ext uri="{FF2B5EF4-FFF2-40B4-BE49-F238E27FC236}">
                    <a16:creationId xmlns:a16="http://schemas.microsoft.com/office/drawing/2014/main" id="{E88566EF-E459-617C-4A6C-8206A7B93C1C}"/>
                  </a:ext>
                </a:extLst>
              </p:cNvPr>
              <p:cNvSpPr txBox="1"/>
              <p:nvPr/>
            </p:nvSpPr>
            <p:spPr>
              <a:xfrm rot="16200000">
                <a:off x="4673888" y="4812901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153" name="Metin kutusu 606">
                <a:extLst>
                  <a:ext uri="{FF2B5EF4-FFF2-40B4-BE49-F238E27FC236}">
                    <a16:creationId xmlns:a16="http://schemas.microsoft.com/office/drawing/2014/main" id="{53CEB93F-0F65-3810-49A3-4B8F0C18A050}"/>
                  </a:ext>
                </a:extLst>
              </p:cNvPr>
              <p:cNvSpPr txBox="1"/>
              <p:nvPr/>
            </p:nvSpPr>
            <p:spPr>
              <a:xfrm rot="16200000">
                <a:off x="3175920" y="1807527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154" name="Metin kutusu 606">
                <a:extLst>
                  <a:ext uri="{FF2B5EF4-FFF2-40B4-BE49-F238E27FC236}">
                    <a16:creationId xmlns:a16="http://schemas.microsoft.com/office/drawing/2014/main" id="{0EA23957-9F37-927F-BB5C-EEEB6FEC08F3}"/>
                  </a:ext>
                </a:extLst>
              </p:cNvPr>
              <p:cNvSpPr txBox="1"/>
              <p:nvPr/>
            </p:nvSpPr>
            <p:spPr>
              <a:xfrm rot="16200000">
                <a:off x="3175920" y="4281626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</p:grpSp>
        <p:sp>
          <p:nvSpPr>
            <p:cNvPr id="169" name="Metin kutusu 614">
              <a:extLst>
                <a:ext uri="{FF2B5EF4-FFF2-40B4-BE49-F238E27FC236}">
                  <a16:creationId xmlns:a16="http://schemas.microsoft.com/office/drawing/2014/main" id="{EEEBC58A-C83D-A64A-D025-708ED0B99754}"/>
                </a:ext>
              </a:extLst>
            </p:cNvPr>
            <p:cNvSpPr txBox="1"/>
            <p:nvPr/>
          </p:nvSpPr>
          <p:spPr>
            <a:xfrm rot="16200000">
              <a:off x="5004226" y="1433027"/>
              <a:ext cx="604024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Cascadia Code" panose="020B0609020000020004" pitchFamily="49" charset="0"/>
                  <a:cs typeface="Cascadia Code" panose="020B0609020000020004" pitchFamily="49" charset="0"/>
                </a:rPr>
                <a:t>...</a:t>
              </a:r>
            </a:p>
          </p:txBody>
        </p:sp>
        <p:sp>
          <p:nvSpPr>
            <p:cNvPr id="170" name="Metin kutusu 614">
              <a:extLst>
                <a:ext uri="{FF2B5EF4-FFF2-40B4-BE49-F238E27FC236}">
                  <a16:creationId xmlns:a16="http://schemas.microsoft.com/office/drawing/2014/main" id="{FF868B98-02EC-09ED-4842-1849E7515238}"/>
                </a:ext>
              </a:extLst>
            </p:cNvPr>
            <p:cNvSpPr txBox="1"/>
            <p:nvPr/>
          </p:nvSpPr>
          <p:spPr>
            <a:xfrm rot="16200000">
              <a:off x="5004226" y="4926700"/>
              <a:ext cx="604024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Cascadia Code" panose="020B0609020000020004" pitchFamily="49" charset="0"/>
                  <a:cs typeface="Cascadia Code" panose="020B0609020000020004" pitchFamily="49" charset="0"/>
                </a:rPr>
                <a:t>...</a:t>
              </a:r>
            </a:p>
          </p:txBody>
        </p:sp>
      </p:grpSp>
      <p:sp>
        <p:nvSpPr>
          <p:cNvPr id="144" name="Metin kutusu 26">
            <a:extLst>
              <a:ext uri="{FF2B5EF4-FFF2-40B4-BE49-F238E27FC236}">
                <a16:creationId xmlns:a16="http://schemas.microsoft.com/office/drawing/2014/main" id="{2870B993-605B-CF57-DA42-665782CC9D92}"/>
              </a:ext>
            </a:extLst>
          </p:cNvPr>
          <p:cNvSpPr txBox="1"/>
          <p:nvPr/>
        </p:nvSpPr>
        <p:spPr>
          <a:xfrm>
            <a:off x="3308077" y="2594979"/>
            <a:ext cx="281675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F2936"/>
                </a:solidFill>
                <a:effectLst/>
                <a:uLnTx/>
                <a:uFillTx/>
                <a:latin typeface="Aptos Display"/>
                <a:ea typeface="Cascadia Code" panose="020B0609020000020004" pitchFamily="49" charset="0"/>
                <a:cs typeface="Cascadia Code" panose="020B0609020000020004" pitchFamily="49" charset="0"/>
              </a:rPr>
              <a:t>Wordline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F2936"/>
                </a:solidFill>
                <a:effectLst/>
                <a:uLnTx/>
                <a:uFillTx/>
                <a:latin typeface="Aptos Display"/>
                <a:ea typeface="Cascadia Code" panose="020B0609020000020004" pitchFamily="49" charset="0"/>
                <a:cs typeface="Cascadia Code" panose="020B0609020000020004" pitchFamily="49" charset="0"/>
              </a:rPr>
              <a:t>  A</a:t>
            </a: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3431F0E3-862E-E76B-8A94-1826FBF14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Activating a Single Row</a:t>
            </a:r>
          </a:p>
        </p:txBody>
      </p:sp>
      <p:sp>
        <p:nvSpPr>
          <p:cNvPr id="28" name="Dikdörtgen 256">
            <a:extLst>
              <a:ext uri="{FF2B5EF4-FFF2-40B4-BE49-F238E27FC236}">
                <a16:creationId xmlns:a16="http://schemas.microsoft.com/office/drawing/2014/main" id="{F4A0F2C6-E778-AAFC-92AE-17CEBCC864C8}"/>
              </a:ext>
            </a:extLst>
          </p:cNvPr>
          <p:cNvSpPr/>
          <p:nvPr/>
        </p:nvSpPr>
        <p:spPr>
          <a:xfrm>
            <a:off x="641437" y="1386556"/>
            <a:ext cx="1769017" cy="53232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78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Cascadia Mono" panose="020B0609020000020004" pitchFamily="49" charset="0"/>
              </a:rPr>
              <a:t>ACT Row A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srgbClr val="1B587C"/>
              </a:solidFill>
              <a:effectLst/>
              <a:uLnTx/>
              <a:uFillTx/>
              <a:latin typeface="Aptos Display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29" name="Dikdörtgen 256">
            <a:extLst>
              <a:ext uri="{FF2B5EF4-FFF2-40B4-BE49-F238E27FC236}">
                <a16:creationId xmlns:a16="http://schemas.microsoft.com/office/drawing/2014/main" id="{1FF41B8B-74B6-EB3B-4A9D-E02F1932CA43}"/>
              </a:ext>
            </a:extLst>
          </p:cNvPr>
          <p:cNvSpPr/>
          <p:nvPr/>
        </p:nvSpPr>
        <p:spPr>
          <a:xfrm>
            <a:off x="3728512" y="1386556"/>
            <a:ext cx="1326104" cy="53232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78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Cascadia Mono" panose="020B0609020000020004" pitchFamily="49" charset="0"/>
              </a:rPr>
              <a:t>PRE</a:t>
            </a:r>
            <a:endParaRPr kumimoji="0" lang="en-US" sz="2400" b="1" i="0" u="none" strike="noStrike" kern="1200" cap="none" spc="0" normalizeH="0" baseline="-25000" noProof="0">
              <a:ln>
                <a:noFill/>
              </a:ln>
              <a:solidFill>
                <a:srgbClr val="1B587C"/>
              </a:solidFill>
              <a:effectLst/>
              <a:uLnTx/>
              <a:uFillTx/>
              <a:latin typeface="Aptos Display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cxnSp>
        <p:nvCxnSpPr>
          <p:cNvPr id="30" name="Düz Ok Bağlayıcısı 185">
            <a:extLst>
              <a:ext uri="{FF2B5EF4-FFF2-40B4-BE49-F238E27FC236}">
                <a16:creationId xmlns:a16="http://schemas.microsoft.com/office/drawing/2014/main" id="{2B86C8E9-1448-8E46-2BB5-0B0D75814256}"/>
              </a:ext>
            </a:extLst>
          </p:cNvPr>
          <p:cNvCxnSpPr>
            <a:cxnSpLocks/>
            <a:stCxn id="28" idx="3"/>
            <a:endCxn id="29" idx="1"/>
          </p:cNvCxnSpPr>
          <p:nvPr/>
        </p:nvCxnSpPr>
        <p:spPr>
          <a:xfrm>
            <a:off x="2410454" y="1652719"/>
            <a:ext cx="1318058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Metin kutusu 16">
            <a:extLst>
              <a:ext uri="{FF2B5EF4-FFF2-40B4-BE49-F238E27FC236}">
                <a16:creationId xmlns:a16="http://schemas.microsoft.com/office/drawing/2014/main" id="{44B517ED-FD66-A024-BE34-EAD688A9A439}"/>
              </a:ext>
            </a:extLst>
          </p:cNvPr>
          <p:cNvSpPr txBox="1"/>
          <p:nvPr/>
        </p:nvSpPr>
        <p:spPr>
          <a:xfrm>
            <a:off x="2441573" y="1198881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+mn-cs"/>
              </a:rPr>
              <a:t>36ns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BCD8D444-1725-F20F-5BD7-8F1DC1C5E590}"/>
              </a:ext>
            </a:extLst>
          </p:cNvPr>
          <p:cNvGrpSpPr/>
          <p:nvPr/>
        </p:nvGrpSpPr>
        <p:grpSpPr>
          <a:xfrm>
            <a:off x="1072754" y="2815868"/>
            <a:ext cx="2854771" cy="1399652"/>
            <a:chOff x="2432850" y="2986074"/>
            <a:chExt cx="2854771" cy="1399652"/>
          </a:xfrm>
        </p:grpSpPr>
        <p:cxnSp>
          <p:nvCxnSpPr>
            <p:cNvPr id="103" name="Düz Bağlayıcı 86">
              <a:extLst>
                <a:ext uri="{FF2B5EF4-FFF2-40B4-BE49-F238E27FC236}">
                  <a16:creationId xmlns:a16="http://schemas.microsoft.com/office/drawing/2014/main" id="{1B752134-AED5-A176-87FD-0586D211E4A8}"/>
                </a:ext>
              </a:extLst>
            </p:cNvPr>
            <p:cNvCxnSpPr/>
            <p:nvPr/>
          </p:nvCxnSpPr>
          <p:spPr>
            <a:xfrm rot="16200000">
              <a:off x="2332521" y="4103187"/>
              <a:ext cx="374067" cy="173410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Düz Bağlayıcı 140">
              <a:extLst>
                <a:ext uri="{FF2B5EF4-FFF2-40B4-BE49-F238E27FC236}">
                  <a16:creationId xmlns:a16="http://schemas.microsoft.com/office/drawing/2014/main" id="{A3FB491F-BF33-3DBD-D4AD-863FE92E98AE}"/>
                </a:ext>
              </a:extLst>
            </p:cNvPr>
            <p:cNvCxnSpPr>
              <a:cxnSpLocks/>
            </p:cNvCxnSpPr>
            <p:nvPr/>
          </p:nvCxnSpPr>
          <p:spPr>
            <a:xfrm>
              <a:off x="2966259" y="4002858"/>
              <a:ext cx="144805" cy="382868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Düz Bağlayıcı 259">
              <a:extLst>
                <a:ext uri="{FF2B5EF4-FFF2-40B4-BE49-F238E27FC236}">
                  <a16:creationId xmlns:a16="http://schemas.microsoft.com/office/drawing/2014/main" id="{27FBFA13-D9EE-D98F-A1FE-B6ACBE9EAB9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60584" y="3180629"/>
              <a:ext cx="133017" cy="513424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Düz Bağlayıcı 271">
              <a:extLst>
                <a:ext uri="{FF2B5EF4-FFF2-40B4-BE49-F238E27FC236}">
                  <a16:creationId xmlns:a16="http://schemas.microsoft.com/office/drawing/2014/main" id="{2D6919BB-2EED-204A-80AC-EB1C27455B0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71064" y="3694053"/>
              <a:ext cx="129520" cy="691673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Düz Bağlayıcı 390">
              <a:extLst>
                <a:ext uri="{FF2B5EF4-FFF2-40B4-BE49-F238E27FC236}">
                  <a16:creationId xmlns:a16="http://schemas.microsoft.com/office/drawing/2014/main" id="{F1BABF9F-AA3B-A8CA-06B6-1C6F4A7180F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53601" y="2986074"/>
              <a:ext cx="155866" cy="194555"/>
            </a:xfrm>
            <a:prstGeom prst="line">
              <a:avLst/>
            </a:prstGeom>
            <a:ln w="571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Düz Ok Bağlayıcısı 4">
              <a:extLst>
                <a:ext uri="{FF2B5EF4-FFF2-40B4-BE49-F238E27FC236}">
                  <a16:creationId xmlns:a16="http://schemas.microsoft.com/office/drawing/2014/main" id="{477321E1-4322-6778-E40E-75BE00926B4B}"/>
                </a:ext>
              </a:extLst>
            </p:cNvPr>
            <p:cNvCxnSpPr>
              <a:cxnSpLocks/>
            </p:cNvCxnSpPr>
            <p:nvPr/>
          </p:nvCxnSpPr>
          <p:spPr>
            <a:xfrm>
              <a:off x="4969412" y="2996013"/>
              <a:ext cx="318209" cy="0"/>
            </a:xfrm>
            <a:prstGeom prst="straightConnector1">
              <a:avLst/>
            </a:prstGeom>
            <a:ln w="5715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BD0EF06B-4240-2E1C-5DCD-61A579BE1B0B}"/>
              </a:ext>
            </a:extLst>
          </p:cNvPr>
          <p:cNvGrpSpPr/>
          <p:nvPr/>
        </p:nvGrpSpPr>
        <p:grpSpPr>
          <a:xfrm>
            <a:off x="560429" y="2652981"/>
            <a:ext cx="3040618" cy="2713902"/>
            <a:chOff x="1928849" y="2806074"/>
            <a:chExt cx="3040618" cy="2713902"/>
          </a:xfrm>
        </p:grpSpPr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71C197EA-A8A1-14AB-4B9E-C198E83B9EE0}"/>
                </a:ext>
              </a:extLst>
            </p:cNvPr>
            <p:cNvSpPr/>
            <p:nvPr/>
          </p:nvSpPr>
          <p:spPr>
            <a:xfrm rot="16200000">
              <a:off x="1928849" y="4124925"/>
              <a:ext cx="504000" cy="504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B7609CD3-52C8-0FD6-ECC8-DF3657BF507E}"/>
                </a:ext>
              </a:extLst>
            </p:cNvPr>
            <p:cNvSpPr/>
            <p:nvPr/>
          </p:nvSpPr>
          <p:spPr>
            <a:xfrm rot="16200000">
              <a:off x="2606259" y="3822858"/>
              <a:ext cx="360000" cy="360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A53DC2B4-E5A2-B48A-CF9A-154D68C1FB62}"/>
                </a:ext>
              </a:extLst>
            </p:cNvPr>
            <p:cNvSpPr/>
            <p:nvPr/>
          </p:nvSpPr>
          <p:spPr>
            <a:xfrm rot="16200000">
              <a:off x="4093601" y="3000629"/>
              <a:ext cx="360000" cy="360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252D204D-B5E1-02B8-ADB7-5F62D8602029}"/>
                </a:ext>
              </a:extLst>
            </p:cNvPr>
            <p:cNvSpPr/>
            <p:nvPr/>
          </p:nvSpPr>
          <p:spPr>
            <a:xfrm rot="16200000">
              <a:off x="3111064" y="4205726"/>
              <a:ext cx="360000" cy="360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2622A03E-41FA-4749-3672-83AFBBF8469F}"/>
                </a:ext>
              </a:extLst>
            </p:cNvPr>
            <p:cNvSpPr/>
            <p:nvPr/>
          </p:nvSpPr>
          <p:spPr>
            <a:xfrm rot="16200000">
              <a:off x="4093601" y="4559609"/>
              <a:ext cx="360000" cy="360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A45CBFDA-1F5E-7459-C2A0-1C73C5B7C906}"/>
                </a:ext>
              </a:extLst>
            </p:cNvPr>
            <p:cNvSpPr/>
            <p:nvPr/>
          </p:nvSpPr>
          <p:spPr>
            <a:xfrm rot="16200000">
              <a:off x="3600584" y="3514053"/>
              <a:ext cx="360000" cy="360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9859A0F3-45FB-0A16-F984-C00C36C3B3DA}"/>
                </a:ext>
              </a:extLst>
            </p:cNvPr>
            <p:cNvSpPr/>
            <p:nvPr/>
          </p:nvSpPr>
          <p:spPr>
            <a:xfrm rot="16200000">
              <a:off x="4609467" y="4375342"/>
              <a:ext cx="360000" cy="360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5F51D579-4396-030B-9FC3-87B9EE3ADD7E}"/>
                </a:ext>
              </a:extLst>
            </p:cNvPr>
            <p:cNvSpPr/>
            <p:nvPr/>
          </p:nvSpPr>
          <p:spPr>
            <a:xfrm rot="16200000">
              <a:off x="4609467" y="3590708"/>
              <a:ext cx="360000" cy="360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3C20B437-08E6-64A5-17F2-AE25E7137CD3}"/>
                </a:ext>
              </a:extLst>
            </p:cNvPr>
            <p:cNvSpPr/>
            <p:nvPr/>
          </p:nvSpPr>
          <p:spPr>
            <a:xfrm rot="16200000">
              <a:off x="4609467" y="2806074"/>
              <a:ext cx="360000" cy="360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43E7B560-A045-BE3C-EB57-70582E19F09C}"/>
                </a:ext>
              </a:extLst>
            </p:cNvPr>
            <p:cNvSpPr/>
            <p:nvPr/>
          </p:nvSpPr>
          <p:spPr>
            <a:xfrm rot="16200000">
              <a:off x="4609467" y="5159976"/>
              <a:ext cx="360000" cy="360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</p:grpSp>
      <p:sp>
        <p:nvSpPr>
          <p:cNvPr id="145" name="Rounded Rectangle 73">
            <a:extLst>
              <a:ext uri="{FF2B5EF4-FFF2-40B4-BE49-F238E27FC236}">
                <a16:creationId xmlns:a16="http://schemas.microsoft.com/office/drawing/2014/main" id="{F39BC6D5-6D59-CD9F-4D67-09DED3BD5C4F}"/>
              </a:ext>
            </a:extLst>
          </p:cNvPr>
          <p:cNvSpPr/>
          <p:nvPr/>
        </p:nvSpPr>
        <p:spPr>
          <a:xfrm>
            <a:off x="5748191" y="1390797"/>
            <a:ext cx="3121061" cy="936000"/>
          </a:xfrm>
          <a:prstGeom prst="roundRect">
            <a:avLst>
              <a:gd name="adj" fmla="val 9685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743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Arial" pitchFamily="34" charset="0"/>
              </a:rPr>
              <a:t>1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. Decode 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Row A address </a:t>
            </a:r>
          </a:p>
        </p:txBody>
      </p:sp>
      <p:sp>
        <p:nvSpPr>
          <p:cNvPr id="146" name="Rounded Rectangle 73">
            <a:extLst>
              <a:ext uri="{FF2B5EF4-FFF2-40B4-BE49-F238E27FC236}">
                <a16:creationId xmlns:a16="http://schemas.microsoft.com/office/drawing/2014/main" id="{E1FB2840-2E73-EC37-7B73-F81304F2DA7E}"/>
              </a:ext>
            </a:extLst>
          </p:cNvPr>
          <p:cNvSpPr/>
          <p:nvPr/>
        </p:nvSpPr>
        <p:spPr>
          <a:xfrm>
            <a:off x="5748191" y="2661649"/>
            <a:ext cx="3121061" cy="936000"/>
          </a:xfrm>
          <a:prstGeom prst="roundRect">
            <a:avLst>
              <a:gd name="adj" fmla="val 9685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743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Arial" pitchFamily="34" charset="0"/>
              </a:rPr>
              <a:t>2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. Assert 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corresponding signals</a:t>
            </a:r>
          </a:p>
        </p:txBody>
      </p:sp>
      <p:sp>
        <p:nvSpPr>
          <p:cNvPr id="147" name="Rounded Rectangle 73">
            <a:extLst>
              <a:ext uri="{FF2B5EF4-FFF2-40B4-BE49-F238E27FC236}">
                <a16:creationId xmlns:a16="http://schemas.microsoft.com/office/drawing/2014/main" id="{7A684E53-B313-1BDC-76BB-A83B501757E6}"/>
              </a:ext>
            </a:extLst>
          </p:cNvPr>
          <p:cNvSpPr/>
          <p:nvPr/>
        </p:nvSpPr>
        <p:spPr>
          <a:xfrm>
            <a:off x="5748191" y="3932501"/>
            <a:ext cx="3121061" cy="936000"/>
          </a:xfrm>
          <a:prstGeom prst="roundRect">
            <a:avLst>
              <a:gd name="adj" fmla="val 9685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743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Arial" pitchFamily="34" charset="0"/>
              </a:rPr>
              <a:t>3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. Follow 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asserted nodes path from root to leaf</a:t>
            </a:r>
          </a:p>
        </p:txBody>
      </p:sp>
      <p:sp>
        <p:nvSpPr>
          <p:cNvPr id="148" name="Rounded Rectangle 73">
            <a:extLst>
              <a:ext uri="{FF2B5EF4-FFF2-40B4-BE49-F238E27FC236}">
                <a16:creationId xmlns:a16="http://schemas.microsoft.com/office/drawing/2014/main" id="{E58239FE-E80D-2F75-D869-DC69950263A2}"/>
              </a:ext>
            </a:extLst>
          </p:cNvPr>
          <p:cNvSpPr/>
          <p:nvPr/>
        </p:nvSpPr>
        <p:spPr>
          <a:xfrm>
            <a:off x="5748191" y="5203353"/>
            <a:ext cx="3121061" cy="936000"/>
          </a:xfrm>
          <a:prstGeom prst="roundRect">
            <a:avLst>
              <a:gd name="adj" fmla="val 9685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743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Arial" pitchFamily="34" charset="0"/>
              </a:rPr>
              <a:t>4. Assert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Arial" pitchFamily="34" charset="0"/>
              </a:rPr>
              <a:t>wordline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E8542">
                  <a:lumMod val="75000"/>
                </a:srgbClr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7951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/>
      <p:bldP spid="144" grpId="1"/>
      <p:bldP spid="28" grpId="0" animBg="1"/>
      <p:bldP spid="29" grpId="0" animBg="1"/>
      <p:bldP spid="32" grpId="0"/>
      <p:bldP spid="145" grpId="0" animBg="1"/>
      <p:bldP spid="146" grpId="0" animBg="1"/>
      <p:bldP spid="147" grpId="0" animBg="1"/>
      <p:bldP spid="148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BF8856A-3C43-90A3-39B4-6DD62C65C4B6}"/>
              </a:ext>
            </a:extLst>
          </p:cNvPr>
          <p:cNvGrpSpPr/>
          <p:nvPr/>
        </p:nvGrpSpPr>
        <p:grpSpPr>
          <a:xfrm>
            <a:off x="480288" y="2558791"/>
            <a:ext cx="5502030" cy="4122811"/>
            <a:chOff x="2176499" y="1281813"/>
            <a:chExt cx="5502030" cy="4122811"/>
          </a:xfrm>
        </p:grpSpPr>
        <p:sp>
          <p:nvSpPr>
            <p:cNvPr id="5" name="Metin kutusu 26">
              <a:extLst>
                <a:ext uri="{FF2B5EF4-FFF2-40B4-BE49-F238E27FC236}">
                  <a16:creationId xmlns:a16="http://schemas.microsoft.com/office/drawing/2014/main" id="{D0DE0C1A-07B8-455A-478C-5FEFF624E975}"/>
                </a:ext>
              </a:extLst>
            </p:cNvPr>
            <p:cNvSpPr txBox="1"/>
            <p:nvPr/>
          </p:nvSpPr>
          <p:spPr>
            <a:xfrm>
              <a:off x="4861779" y="1897360"/>
              <a:ext cx="281675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latin typeface="Aptos Display"/>
                  <a:ea typeface="Cascadia Code" panose="020B0609020000020004" pitchFamily="49" charset="0"/>
                  <a:cs typeface="Cascadia Code" panose="020B0609020000020004" pitchFamily="49" charset="0"/>
                </a:rPr>
                <a:t>Wordline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latin typeface="Aptos Display"/>
                  <a:ea typeface="Cascadia Code" panose="020B0609020000020004" pitchFamily="49" charset="0"/>
                  <a:cs typeface="Cascadia Code" panose="020B0609020000020004" pitchFamily="49" charset="0"/>
                </a:rPr>
                <a:t> A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11FA94F-A480-9C67-070F-E0ADCC2EEB31}"/>
                </a:ext>
              </a:extLst>
            </p:cNvPr>
            <p:cNvGrpSpPr/>
            <p:nvPr/>
          </p:nvGrpSpPr>
          <p:grpSpPr>
            <a:xfrm>
              <a:off x="2176499" y="1306927"/>
              <a:ext cx="3312990" cy="4097697"/>
              <a:chOff x="2176499" y="1201882"/>
              <a:chExt cx="3312990" cy="4097697"/>
            </a:xfrm>
          </p:grpSpPr>
          <p:cxnSp>
            <p:nvCxnSpPr>
              <p:cNvPr id="27" name="Düz Bağlayıcı 621">
                <a:extLst>
                  <a:ext uri="{FF2B5EF4-FFF2-40B4-BE49-F238E27FC236}">
                    <a16:creationId xmlns:a16="http://schemas.microsoft.com/office/drawing/2014/main" id="{3DE7ACA7-228C-7AE5-7FC4-5B92F179A10D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4242107" y="2693706"/>
                <a:ext cx="92159" cy="167303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Düz Bağlayıcı 557">
                <a:extLst>
                  <a:ext uri="{FF2B5EF4-FFF2-40B4-BE49-F238E27FC236}">
                    <a16:creationId xmlns:a16="http://schemas.microsoft.com/office/drawing/2014/main" id="{98F1785B-3183-E597-BB0E-3923E1ED1374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3290616" y="2977168"/>
                <a:ext cx="30232" cy="174831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Düz Bağlayıcı 558">
                <a:extLst>
                  <a:ext uri="{FF2B5EF4-FFF2-40B4-BE49-F238E27FC236}">
                    <a16:creationId xmlns:a16="http://schemas.microsoft.com/office/drawing/2014/main" id="{5966758B-C70C-CA63-DDD6-FC870E422A7A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3280789" y="2942960"/>
                <a:ext cx="44035" cy="16898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Düz Bağlayıcı 10">
                <a:extLst>
                  <a:ext uri="{FF2B5EF4-FFF2-40B4-BE49-F238E27FC236}">
                    <a16:creationId xmlns:a16="http://schemas.microsoft.com/office/drawing/2014/main" id="{EAF5BB1C-5527-51AB-4029-DCD9D94E8DC7}"/>
                  </a:ext>
                </a:extLst>
              </p:cNvPr>
              <p:cNvCxnSpPr>
                <a:cxnSpLocks/>
                <a:stCxn id="203" idx="4"/>
              </p:cNvCxnSpPr>
              <p:nvPr/>
            </p:nvCxnSpPr>
            <p:spPr>
              <a:xfrm>
                <a:off x="3213909" y="4329301"/>
                <a:ext cx="142549" cy="102556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Düz Bağlayıcı 11">
                <a:extLst>
                  <a:ext uri="{FF2B5EF4-FFF2-40B4-BE49-F238E27FC236}">
                    <a16:creationId xmlns:a16="http://schemas.microsoft.com/office/drawing/2014/main" id="{ADE9381A-637D-6B79-B548-12CB6570460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12122" y="4300484"/>
                <a:ext cx="127046" cy="53645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Düz Bağlayıcı 12">
                <a:extLst>
                  <a:ext uri="{FF2B5EF4-FFF2-40B4-BE49-F238E27FC236}">
                    <a16:creationId xmlns:a16="http://schemas.microsoft.com/office/drawing/2014/main" id="{9005771F-7BD5-7E13-AFC4-69155E47FF4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12123" y="4229151"/>
                <a:ext cx="138772" cy="124978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Düz Bağlayıcı 13">
                <a:extLst>
                  <a:ext uri="{FF2B5EF4-FFF2-40B4-BE49-F238E27FC236}">
                    <a16:creationId xmlns:a16="http://schemas.microsoft.com/office/drawing/2014/main" id="{FBCBB73D-BD2F-513A-A56B-8976715502E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12121" y="4167060"/>
                <a:ext cx="127047" cy="18707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Düz Bağlayıcı 615">
                <a:extLst>
                  <a:ext uri="{FF2B5EF4-FFF2-40B4-BE49-F238E27FC236}">
                    <a16:creationId xmlns:a16="http://schemas.microsoft.com/office/drawing/2014/main" id="{25C928DA-2579-9A69-0A43-385318AA94B8}"/>
                  </a:ext>
                </a:extLst>
              </p:cNvPr>
              <p:cNvCxnSpPr>
                <a:cxnSpLocks/>
                <a:stCxn id="215" idx="4"/>
              </p:cNvCxnSpPr>
              <p:nvPr/>
            </p:nvCxnSpPr>
            <p:spPr>
              <a:xfrm>
                <a:off x="4208234" y="4046218"/>
                <a:ext cx="208365" cy="78323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Düz Bağlayıcı 616">
                <a:extLst>
                  <a:ext uri="{FF2B5EF4-FFF2-40B4-BE49-F238E27FC236}">
                    <a16:creationId xmlns:a16="http://schemas.microsoft.com/office/drawing/2014/main" id="{4CA8E7DD-54E7-4D3F-C8CC-6303AFF7254A}"/>
                  </a:ext>
                </a:extLst>
              </p:cNvPr>
              <p:cNvCxnSpPr>
                <a:cxnSpLocks/>
                <a:stCxn id="215" idx="4"/>
              </p:cNvCxnSpPr>
              <p:nvPr/>
            </p:nvCxnSpPr>
            <p:spPr>
              <a:xfrm flipV="1">
                <a:off x="4208234" y="4001804"/>
                <a:ext cx="172015" cy="44414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Düz Bağlayıcı 622">
                <a:extLst>
                  <a:ext uri="{FF2B5EF4-FFF2-40B4-BE49-F238E27FC236}">
                    <a16:creationId xmlns:a16="http://schemas.microsoft.com/office/drawing/2014/main" id="{17E35F2B-8480-6390-ECB7-A7A8DD1575C2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4238492" y="2588600"/>
                <a:ext cx="108721" cy="176635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Düz Bağlayıcı 560">
                <a:extLst>
                  <a:ext uri="{FF2B5EF4-FFF2-40B4-BE49-F238E27FC236}">
                    <a16:creationId xmlns:a16="http://schemas.microsoft.com/office/drawing/2014/main" id="{97DFC49F-18CE-4E63-1CD2-B10564FA58FC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3246722" y="2370231"/>
                <a:ext cx="117491" cy="169921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Düz Bağlayıcı 561">
                <a:extLst>
                  <a:ext uri="{FF2B5EF4-FFF2-40B4-BE49-F238E27FC236}">
                    <a16:creationId xmlns:a16="http://schemas.microsoft.com/office/drawing/2014/main" id="{6A10773F-6BB8-4F01-C56A-0F36C7A4E12F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3292806" y="2324147"/>
                <a:ext cx="30232" cy="174831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Düz Bağlayıcı 562">
                <a:extLst>
                  <a:ext uri="{FF2B5EF4-FFF2-40B4-BE49-F238E27FC236}">
                    <a16:creationId xmlns:a16="http://schemas.microsoft.com/office/drawing/2014/main" id="{9F1801D4-BAF6-FDE8-5D8E-4E47FD6E0F18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3282979" y="2289939"/>
                <a:ext cx="44035" cy="16898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Düz Bağlayıcı 563">
                <a:extLst>
                  <a:ext uri="{FF2B5EF4-FFF2-40B4-BE49-F238E27FC236}">
                    <a16:creationId xmlns:a16="http://schemas.microsoft.com/office/drawing/2014/main" id="{6DF7E393-723F-90BD-2BDD-ECBB1E2B188D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3247514" y="2250555"/>
                <a:ext cx="118884" cy="172899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Düz Bağlayıcı 589">
                <a:extLst>
                  <a:ext uri="{FF2B5EF4-FFF2-40B4-BE49-F238E27FC236}">
                    <a16:creationId xmlns:a16="http://schemas.microsoft.com/office/drawing/2014/main" id="{6D7F1D52-BFF5-F444-F2FD-F7320E0581DE}"/>
                  </a:ext>
                </a:extLst>
              </p:cNvPr>
              <p:cNvCxnSpPr>
                <a:cxnSpLocks/>
                <a:stCxn id="241" idx="4"/>
              </p:cNvCxnSpPr>
              <p:nvPr/>
            </p:nvCxnSpPr>
            <p:spPr>
              <a:xfrm>
                <a:off x="3709137" y="4257549"/>
                <a:ext cx="132739" cy="64893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Düz Bağlayıcı 592">
                <a:extLst>
                  <a:ext uri="{FF2B5EF4-FFF2-40B4-BE49-F238E27FC236}">
                    <a16:creationId xmlns:a16="http://schemas.microsoft.com/office/drawing/2014/main" id="{F02F67CC-DF09-7F8B-24A0-AD3BC9B719D1}"/>
                  </a:ext>
                </a:extLst>
              </p:cNvPr>
              <p:cNvCxnSpPr>
                <a:cxnSpLocks/>
                <a:stCxn id="241" idx="4"/>
              </p:cNvCxnSpPr>
              <p:nvPr/>
            </p:nvCxnSpPr>
            <p:spPr>
              <a:xfrm flipV="1">
                <a:off x="3709137" y="4192301"/>
                <a:ext cx="124628" cy="65248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Düz Bağlayıcı 603">
                <a:extLst>
                  <a:ext uri="{FF2B5EF4-FFF2-40B4-BE49-F238E27FC236}">
                    <a16:creationId xmlns:a16="http://schemas.microsoft.com/office/drawing/2014/main" id="{8E9EBD75-C0E6-CE6C-113D-78D85531DF02}"/>
                  </a:ext>
                </a:extLst>
              </p:cNvPr>
              <p:cNvCxnSpPr>
                <a:cxnSpLocks/>
                <a:stCxn id="241" idx="4"/>
              </p:cNvCxnSpPr>
              <p:nvPr/>
            </p:nvCxnSpPr>
            <p:spPr>
              <a:xfrm>
                <a:off x="3709137" y="4257549"/>
                <a:ext cx="130961" cy="14529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Düz Bağlayıcı 604">
                <a:extLst>
                  <a:ext uri="{FF2B5EF4-FFF2-40B4-BE49-F238E27FC236}">
                    <a16:creationId xmlns:a16="http://schemas.microsoft.com/office/drawing/2014/main" id="{FF47C975-EB30-AFE7-C201-9339840EDD5E}"/>
                  </a:ext>
                </a:extLst>
              </p:cNvPr>
              <p:cNvCxnSpPr>
                <a:cxnSpLocks/>
                <a:stCxn id="241" idx="4"/>
              </p:cNvCxnSpPr>
              <p:nvPr/>
            </p:nvCxnSpPr>
            <p:spPr>
              <a:xfrm flipV="1">
                <a:off x="3709137" y="4234172"/>
                <a:ext cx="122870" cy="23377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Düz Bağlayıcı 565">
                <a:extLst>
                  <a:ext uri="{FF2B5EF4-FFF2-40B4-BE49-F238E27FC236}">
                    <a16:creationId xmlns:a16="http://schemas.microsoft.com/office/drawing/2014/main" id="{5CD056E1-1FC6-3CC8-0B18-1378D36E322A}"/>
                  </a:ext>
                </a:extLst>
              </p:cNvPr>
              <p:cNvCxnSpPr>
                <a:cxnSpLocks/>
                <a:stCxn id="240" idx="4"/>
              </p:cNvCxnSpPr>
              <p:nvPr/>
            </p:nvCxnSpPr>
            <p:spPr>
              <a:xfrm>
                <a:off x="3709137" y="2430235"/>
                <a:ext cx="132238" cy="70938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Düz Bağlayıcı 566">
                <a:extLst>
                  <a:ext uri="{FF2B5EF4-FFF2-40B4-BE49-F238E27FC236}">
                    <a16:creationId xmlns:a16="http://schemas.microsoft.com/office/drawing/2014/main" id="{BE178612-AF15-442C-A5D0-830503966492}"/>
                  </a:ext>
                </a:extLst>
              </p:cNvPr>
              <p:cNvCxnSpPr>
                <a:cxnSpLocks/>
                <a:stCxn id="240" idx="4"/>
              </p:cNvCxnSpPr>
              <p:nvPr/>
            </p:nvCxnSpPr>
            <p:spPr>
              <a:xfrm>
                <a:off x="3709137" y="2430235"/>
                <a:ext cx="125568" cy="11859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Düz Bağlayıcı 567">
                <a:extLst>
                  <a:ext uri="{FF2B5EF4-FFF2-40B4-BE49-F238E27FC236}">
                    <a16:creationId xmlns:a16="http://schemas.microsoft.com/office/drawing/2014/main" id="{2AB17FA5-1E04-15D5-A98C-EA13B35635D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16371" y="2410289"/>
                <a:ext cx="119441" cy="20237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Düz Bağlayıcı 568">
                <a:extLst>
                  <a:ext uri="{FF2B5EF4-FFF2-40B4-BE49-F238E27FC236}">
                    <a16:creationId xmlns:a16="http://schemas.microsoft.com/office/drawing/2014/main" id="{0E22C14E-A06D-9C0E-1DA0-CAC1B345E17D}"/>
                  </a:ext>
                </a:extLst>
              </p:cNvPr>
              <p:cNvCxnSpPr>
                <a:cxnSpLocks/>
                <a:stCxn id="240" idx="4"/>
              </p:cNvCxnSpPr>
              <p:nvPr/>
            </p:nvCxnSpPr>
            <p:spPr>
              <a:xfrm flipV="1">
                <a:off x="3709137" y="2364584"/>
                <a:ext cx="125568" cy="65651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6" name="Dikdörtgen 512">
                <a:extLst>
                  <a:ext uri="{FF2B5EF4-FFF2-40B4-BE49-F238E27FC236}">
                    <a16:creationId xmlns:a16="http://schemas.microsoft.com/office/drawing/2014/main" id="{CE85C8E9-0891-1850-39F9-354414BF9AE2}"/>
                  </a:ext>
                </a:extLst>
              </p:cNvPr>
              <p:cNvSpPr/>
              <p:nvPr/>
            </p:nvSpPr>
            <p:spPr>
              <a:xfrm rot="16200000">
                <a:off x="3082297" y="3152117"/>
                <a:ext cx="3892550" cy="38231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187" name="Dikdörtgen 511">
                <a:extLst>
                  <a:ext uri="{FF2B5EF4-FFF2-40B4-BE49-F238E27FC236}">
                    <a16:creationId xmlns:a16="http://schemas.microsoft.com/office/drawing/2014/main" id="{C10FAE31-F958-FE54-1A26-D6A525197678}"/>
                  </a:ext>
                </a:extLst>
              </p:cNvPr>
              <p:cNvSpPr/>
              <p:nvPr/>
            </p:nvSpPr>
            <p:spPr>
              <a:xfrm rot="16200000">
                <a:off x="2726878" y="3163274"/>
                <a:ext cx="3589317" cy="36000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191" name="Dikdörtgen 510">
                <a:extLst>
                  <a:ext uri="{FF2B5EF4-FFF2-40B4-BE49-F238E27FC236}">
                    <a16:creationId xmlns:a16="http://schemas.microsoft.com/office/drawing/2014/main" id="{534A5221-0C4C-3256-6757-63D47A15ABFD}"/>
                  </a:ext>
                </a:extLst>
              </p:cNvPr>
              <p:cNvSpPr/>
              <p:nvPr/>
            </p:nvSpPr>
            <p:spPr>
              <a:xfrm rot="16200000">
                <a:off x="2424906" y="3163275"/>
                <a:ext cx="3201510" cy="36000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192" name="Dikdörtgen 509">
                <a:extLst>
                  <a:ext uri="{FF2B5EF4-FFF2-40B4-BE49-F238E27FC236}">
                    <a16:creationId xmlns:a16="http://schemas.microsoft.com/office/drawing/2014/main" id="{1A2E2B6B-C749-D5E3-359C-F3F6390E38CD}"/>
                  </a:ext>
                </a:extLst>
              </p:cNvPr>
              <p:cNvSpPr/>
              <p:nvPr/>
            </p:nvSpPr>
            <p:spPr>
              <a:xfrm rot="16200000">
                <a:off x="2139153" y="3163275"/>
                <a:ext cx="2781264" cy="36000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193" name="Dikdörtgen 219">
                <a:extLst>
                  <a:ext uri="{FF2B5EF4-FFF2-40B4-BE49-F238E27FC236}">
                    <a16:creationId xmlns:a16="http://schemas.microsoft.com/office/drawing/2014/main" id="{F230DC6D-AC60-58E6-06DA-FAB26E14258E}"/>
                  </a:ext>
                </a:extLst>
              </p:cNvPr>
              <p:cNvSpPr/>
              <p:nvPr/>
            </p:nvSpPr>
            <p:spPr>
              <a:xfrm rot="16200000">
                <a:off x="1814601" y="3194975"/>
                <a:ext cx="2438616" cy="36000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194" name="Düz Bağlayıcı 82">
                <a:extLst>
                  <a:ext uri="{FF2B5EF4-FFF2-40B4-BE49-F238E27FC236}">
                    <a16:creationId xmlns:a16="http://schemas.microsoft.com/office/drawing/2014/main" id="{25609ADF-08EB-9149-395E-8DBCF463F720}"/>
                  </a:ext>
                </a:extLst>
              </p:cNvPr>
              <p:cNvCxnSpPr>
                <a:stCxn id="203" idx="0"/>
                <a:endCxn id="199" idx="4"/>
              </p:cNvCxnSpPr>
              <p:nvPr/>
            </p:nvCxnSpPr>
            <p:spPr>
              <a:xfrm rot="16200000" flipV="1">
                <a:off x="2312011" y="3787403"/>
                <a:ext cx="910387" cy="17341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Düz Bağlayıcı 84">
                <a:extLst>
                  <a:ext uri="{FF2B5EF4-FFF2-40B4-BE49-F238E27FC236}">
                    <a16:creationId xmlns:a16="http://schemas.microsoft.com/office/drawing/2014/main" id="{A587264E-92CB-6D5F-A9EF-F942E38FFBC7}"/>
                  </a:ext>
                </a:extLst>
              </p:cNvPr>
              <p:cNvCxnSpPr>
                <a:stCxn id="199" idx="4"/>
                <a:endCxn id="200" idx="0"/>
              </p:cNvCxnSpPr>
              <p:nvPr/>
            </p:nvCxnSpPr>
            <p:spPr>
              <a:xfrm rot="16200000" flipH="1">
                <a:off x="2633124" y="3466289"/>
                <a:ext cx="268160" cy="17341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Düz Bağlayıcı 86">
                <a:extLst>
                  <a:ext uri="{FF2B5EF4-FFF2-40B4-BE49-F238E27FC236}">
                    <a16:creationId xmlns:a16="http://schemas.microsoft.com/office/drawing/2014/main" id="{15E655C0-C3E6-B5F8-0BF2-B68E8FACB73C}"/>
                  </a:ext>
                </a:extLst>
              </p:cNvPr>
              <p:cNvCxnSpPr>
                <a:stCxn id="199" idx="4"/>
                <a:endCxn id="201" idx="0"/>
              </p:cNvCxnSpPr>
              <p:nvPr/>
            </p:nvCxnSpPr>
            <p:spPr>
              <a:xfrm rot="16200000">
                <a:off x="2580171" y="3145176"/>
                <a:ext cx="374067" cy="17341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Düz Bağlayıcı 88">
                <a:extLst>
                  <a:ext uri="{FF2B5EF4-FFF2-40B4-BE49-F238E27FC236}">
                    <a16:creationId xmlns:a16="http://schemas.microsoft.com/office/drawing/2014/main" id="{FD2188CA-E458-BC1A-B346-FF738A297863}"/>
                  </a:ext>
                </a:extLst>
              </p:cNvPr>
              <p:cNvCxnSpPr>
                <a:stCxn id="199" idx="4"/>
                <a:endCxn id="202" idx="0"/>
              </p:cNvCxnSpPr>
              <p:nvPr/>
            </p:nvCxnSpPr>
            <p:spPr>
              <a:xfrm rot="16200000">
                <a:off x="2259057" y="2824062"/>
                <a:ext cx="1016295" cy="17341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Düz Bağlayıcı 140">
                <a:extLst>
                  <a:ext uri="{FF2B5EF4-FFF2-40B4-BE49-F238E27FC236}">
                    <a16:creationId xmlns:a16="http://schemas.microsoft.com/office/drawing/2014/main" id="{08C01C85-2261-B2E0-B30F-D7F4D415EBB3}"/>
                  </a:ext>
                </a:extLst>
              </p:cNvPr>
              <p:cNvCxnSpPr>
                <a:cxnSpLocks/>
                <a:stCxn id="201" idx="4"/>
                <a:endCxn id="210" idx="0"/>
              </p:cNvCxnSpPr>
              <p:nvPr/>
            </p:nvCxnSpPr>
            <p:spPr>
              <a:xfrm>
                <a:off x="3213909" y="3044847"/>
                <a:ext cx="144805" cy="382868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9" name="Oval 198">
                <a:extLst>
                  <a:ext uri="{FF2B5EF4-FFF2-40B4-BE49-F238E27FC236}">
                    <a16:creationId xmlns:a16="http://schemas.microsoft.com/office/drawing/2014/main" id="{64E460A9-5E1C-CBC9-3849-E2B3F5BC8EE9}"/>
                  </a:ext>
                </a:extLst>
              </p:cNvPr>
              <p:cNvSpPr/>
              <p:nvPr/>
            </p:nvSpPr>
            <p:spPr>
              <a:xfrm rot="16200000">
                <a:off x="2176499" y="3166914"/>
                <a:ext cx="504000" cy="504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accent3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00" name="Oval 199">
                <a:extLst>
                  <a:ext uri="{FF2B5EF4-FFF2-40B4-BE49-F238E27FC236}">
                    <a16:creationId xmlns:a16="http://schemas.microsoft.com/office/drawing/2014/main" id="{4F43C2D2-DDA3-81A2-7F60-AA28BD107F5D}"/>
                  </a:ext>
                </a:extLst>
              </p:cNvPr>
              <p:cNvSpPr/>
              <p:nvPr/>
            </p:nvSpPr>
            <p:spPr>
              <a:xfrm rot="16200000">
                <a:off x="2853909" y="3507074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01" name="Oval 200">
                <a:extLst>
                  <a:ext uri="{FF2B5EF4-FFF2-40B4-BE49-F238E27FC236}">
                    <a16:creationId xmlns:a16="http://schemas.microsoft.com/office/drawing/2014/main" id="{E18DEA06-B321-12D3-C011-5BA0666E4389}"/>
                  </a:ext>
                </a:extLst>
              </p:cNvPr>
              <p:cNvSpPr/>
              <p:nvPr/>
            </p:nvSpPr>
            <p:spPr>
              <a:xfrm rot="16200000">
                <a:off x="2853909" y="2864847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02" name="Oval 201">
                <a:extLst>
                  <a:ext uri="{FF2B5EF4-FFF2-40B4-BE49-F238E27FC236}">
                    <a16:creationId xmlns:a16="http://schemas.microsoft.com/office/drawing/2014/main" id="{EC931B16-94D4-69FC-2924-6BB8088B7713}"/>
                  </a:ext>
                </a:extLst>
              </p:cNvPr>
              <p:cNvSpPr/>
              <p:nvPr/>
            </p:nvSpPr>
            <p:spPr>
              <a:xfrm rot="16200000">
                <a:off x="2853909" y="2222619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03" name="Oval 202">
                <a:extLst>
                  <a:ext uri="{FF2B5EF4-FFF2-40B4-BE49-F238E27FC236}">
                    <a16:creationId xmlns:a16="http://schemas.microsoft.com/office/drawing/2014/main" id="{A5EA9B85-E9C7-B742-C691-335EF81C99BA}"/>
                  </a:ext>
                </a:extLst>
              </p:cNvPr>
              <p:cNvSpPr/>
              <p:nvPr/>
            </p:nvSpPr>
            <p:spPr>
              <a:xfrm rot="16200000">
                <a:off x="2853909" y="4149301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204" name="Düz Bağlayıcı 164">
                <a:extLst>
                  <a:ext uri="{FF2B5EF4-FFF2-40B4-BE49-F238E27FC236}">
                    <a16:creationId xmlns:a16="http://schemas.microsoft.com/office/drawing/2014/main" id="{EA7A35F0-7E6F-CE72-FFB8-FE41E668D464}"/>
                  </a:ext>
                </a:extLst>
              </p:cNvPr>
              <p:cNvCxnSpPr>
                <a:cxnSpLocks/>
                <a:stCxn id="210" idx="4"/>
                <a:endCxn id="215" idx="0"/>
              </p:cNvCxnSpPr>
              <p:nvPr/>
            </p:nvCxnSpPr>
            <p:spPr>
              <a:xfrm>
                <a:off x="3718714" y="3427715"/>
                <a:ext cx="129520" cy="618503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Düz Bağlayıcı 258">
                <a:extLst>
                  <a:ext uri="{FF2B5EF4-FFF2-40B4-BE49-F238E27FC236}">
                    <a16:creationId xmlns:a16="http://schemas.microsoft.com/office/drawing/2014/main" id="{C2D43734-D132-2A9A-0668-46465C6B8C93}"/>
                  </a:ext>
                </a:extLst>
              </p:cNvPr>
              <p:cNvCxnSpPr>
                <a:cxnSpLocks/>
                <a:stCxn id="216" idx="4"/>
                <a:endCxn id="207" idx="0"/>
              </p:cNvCxnSpPr>
              <p:nvPr/>
            </p:nvCxnSpPr>
            <p:spPr>
              <a:xfrm>
                <a:off x="4208234" y="2736042"/>
                <a:ext cx="133017" cy="266066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Düz Bağlayıcı 259">
                <a:extLst>
                  <a:ext uri="{FF2B5EF4-FFF2-40B4-BE49-F238E27FC236}">
                    <a16:creationId xmlns:a16="http://schemas.microsoft.com/office/drawing/2014/main" id="{E0095BC3-40A4-65B5-C540-88CE5152A9C2}"/>
                  </a:ext>
                </a:extLst>
              </p:cNvPr>
              <p:cNvCxnSpPr>
                <a:cxnSpLocks/>
                <a:stCxn id="216" idx="4"/>
                <a:endCxn id="208" idx="0"/>
              </p:cNvCxnSpPr>
              <p:nvPr/>
            </p:nvCxnSpPr>
            <p:spPr>
              <a:xfrm flipV="1">
                <a:off x="4208234" y="2222618"/>
                <a:ext cx="133017" cy="513424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7" name="Oval 206">
                <a:extLst>
                  <a:ext uri="{FF2B5EF4-FFF2-40B4-BE49-F238E27FC236}">
                    <a16:creationId xmlns:a16="http://schemas.microsoft.com/office/drawing/2014/main" id="{F7F9263B-6D26-39B9-3F4D-25F281AEFD77}"/>
                  </a:ext>
                </a:extLst>
              </p:cNvPr>
              <p:cNvSpPr/>
              <p:nvPr/>
            </p:nvSpPr>
            <p:spPr>
              <a:xfrm rot="16200000">
                <a:off x="4341251" y="2822108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08" name="Oval 207">
                <a:extLst>
                  <a:ext uri="{FF2B5EF4-FFF2-40B4-BE49-F238E27FC236}">
                    <a16:creationId xmlns:a16="http://schemas.microsoft.com/office/drawing/2014/main" id="{E48FDC1A-BD6A-FA53-3359-61BC9531D69B}"/>
                  </a:ext>
                </a:extLst>
              </p:cNvPr>
              <p:cNvSpPr/>
              <p:nvPr/>
            </p:nvSpPr>
            <p:spPr>
              <a:xfrm rot="16200000">
                <a:off x="4341251" y="2042618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209" name="Düz Bağlayıcı 271">
                <a:extLst>
                  <a:ext uri="{FF2B5EF4-FFF2-40B4-BE49-F238E27FC236}">
                    <a16:creationId xmlns:a16="http://schemas.microsoft.com/office/drawing/2014/main" id="{5FA13221-D3C8-A6BB-AE8F-713A2F23C896}"/>
                  </a:ext>
                </a:extLst>
              </p:cNvPr>
              <p:cNvCxnSpPr>
                <a:cxnSpLocks/>
                <a:stCxn id="216" idx="0"/>
                <a:endCxn id="210" idx="4"/>
              </p:cNvCxnSpPr>
              <p:nvPr/>
            </p:nvCxnSpPr>
            <p:spPr>
              <a:xfrm flipH="1">
                <a:off x="3718714" y="2736042"/>
                <a:ext cx="129520" cy="691673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5B97C09D-8BB1-75E0-5CDD-C9EEBFDAD92F}"/>
                  </a:ext>
                </a:extLst>
              </p:cNvPr>
              <p:cNvSpPr/>
              <p:nvPr/>
            </p:nvSpPr>
            <p:spPr>
              <a:xfrm rot="16200000">
                <a:off x="3358714" y="3247715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211" name="Düz Bağlayıcı 290">
                <a:extLst>
                  <a:ext uri="{FF2B5EF4-FFF2-40B4-BE49-F238E27FC236}">
                    <a16:creationId xmlns:a16="http://schemas.microsoft.com/office/drawing/2014/main" id="{F670FDA8-F684-EED7-5A3F-E0D153D9B4EC}"/>
                  </a:ext>
                </a:extLst>
              </p:cNvPr>
              <p:cNvCxnSpPr>
                <a:cxnSpLocks/>
                <a:stCxn id="215" idx="4"/>
                <a:endCxn id="213" idx="0"/>
              </p:cNvCxnSpPr>
              <p:nvPr/>
            </p:nvCxnSpPr>
            <p:spPr>
              <a:xfrm>
                <a:off x="4208234" y="4046218"/>
                <a:ext cx="133017" cy="514869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Düz Bağlayıcı 291">
                <a:extLst>
                  <a:ext uri="{FF2B5EF4-FFF2-40B4-BE49-F238E27FC236}">
                    <a16:creationId xmlns:a16="http://schemas.microsoft.com/office/drawing/2014/main" id="{86DD2194-1DD6-97D4-3DB5-ECED113C429E}"/>
                  </a:ext>
                </a:extLst>
              </p:cNvPr>
              <p:cNvCxnSpPr>
                <a:cxnSpLocks/>
                <a:stCxn id="215" idx="4"/>
                <a:endCxn id="214" idx="0"/>
              </p:cNvCxnSpPr>
              <p:nvPr/>
            </p:nvCxnSpPr>
            <p:spPr>
              <a:xfrm flipV="1">
                <a:off x="4208234" y="3781598"/>
                <a:ext cx="133017" cy="26462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E2972210-697D-3F0F-BE92-4C2048A50F1A}"/>
                  </a:ext>
                </a:extLst>
              </p:cNvPr>
              <p:cNvSpPr/>
              <p:nvPr/>
            </p:nvSpPr>
            <p:spPr>
              <a:xfrm rot="16200000">
                <a:off x="4341251" y="4381087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14" name="Oval 213">
                <a:extLst>
                  <a:ext uri="{FF2B5EF4-FFF2-40B4-BE49-F238E27FC236}">
                    <a16:creationId xmlns:a16="http://schemas.microsoft.com/office/drawing/2014/main" id="{1D642709-7054-39A5-93BB-0E8FEB6506BA}"/>
                  </a:ext>
                </a:extLst>
              </p:cNvPr>
              <p:cNvSpPr/>
              <p:nvPr/>
            </p:nvSpPr>
            <p:spPr>
              <a:xfrm rot="16200000">
                <a:off x="4341251" y="3601598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15" name="Oval 214">
                <a:extLst>
                  <a:ext uri="{FF2B5EF4-FFF2-40B4-BE49-F238E27FC236}">
                    <a16:creationId xmlns:a16="http://schemas.microsoft.com/office/drawing/2014/main" id="{2214CB4B-41E0-07FE-28D2-3B7D7DB5424A}"/>
                  </a:ext>
                </a:extLst>
              </p:cNvPr>
              <p:cNvSpPr/>
              <p:nvPr/>
            </p:nvSpPr>
            <p:spPr>
              <a:xfrm rot="16200000">
                <a:off x="3848234" y="3866218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16" name="Oval 215">
                <a:extLst>
                  <a:ext uri="{FF2B5EF4-FFF2-40B4-BE49-F238E27FC236}">
                    <a16:creationId xmlns:a16="http://schemas.microsoft.com/office/drawing/2014/main" id="{5456F3D9-3DDA-3206-45AC-D4CBCE259122}"/>
                  </a:ext>
                </a:extLst>
              </p:cNvPr>
              <p:cNvSpPr/>
              <p:nvPr/>
            </p:nvSpPr>
            <p:spPr>
              <a:xfrm rot="16200000">
                <a:off x="3848234" y="2556042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217" name="Düz Bağlayıcı 380">
                <a:extLst>
                  <a:ext uri="{FF2B5EF4-FFF2-40B4-BE49-F238E27FC236}">
                    <a16:creationId xmlns:a16="http://schemas.microsoft.com/office/drawing/2014/main" id="{BD192F30-F39D-0CA7-1DDE-4B682461AE60}"/>
                  </a:ext>
                </a:extLst>
              </p:cNvPr>
              <p:cNvCxnSpPr>
                <a:cxnSpLocks/>
                <a:stCxn id="214" idx="4"/>
                <a:endCxn id="219" idx="0"/>
              </p:cNvCxnSpPr>
              <p:nvPr/>
            </p:nvCxnSpPr>
            <p:spPr>
              <a:xfrm>
                <a:off x="4701251" y="3781598"/>
                <a:ext cx="155866" cy="20805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Düz Bağlayıcı 381">
                <a:extLst>
                  <a:ext uri="{FF2B5EF4-FFF2-40B4-BE49-F238E27FC236}">
                    <a16:creationId xmlns:a16="http://schemas.microsoft.com/office/drawing/2014/main" id="{4F7FC786-42A4-B6FF-63BD-CE8FD174D6FF}"/>
                  </a:ext>
                </a:extLst>
              </p:cNvPr>
              <p:cNvCxnSpPr>
                <a:cxnSpLocks/>
                <a:stCxn id="214" idx="4"/>
                <a:endCxn id="220" idx="0"/>
              </p:cNvCxnSpPr>
              <p:nvPr/>
            </p:nvCxnSpPr>
            <p:spPr>
              <a:xfrm flipV="1">
                <a:off x="4701251" y="3597331"/>
                <a:ext cx="155866" cy="184267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9" name="Oval 218">
                <a:extLst>
                  <a:ext uri="{FF2B5EF4-FFF2-40B4-BE49-F238E27FC236}">
                    <a16:creationId xmlns:a16="http://schemas.microsoft.com/office/drawing/2014/main" id="{E5D84D6E-770A-53C3-4777-A0F059DC1C5B}"/>
                  </a:ext>
                </a:extLst>
              </p:cNvPr>
              <p:cNvSpPr/>
              <p:nvPr/>
            </p:nvSpPr>
            <p:spPr>
              <a:xfrm rot="16200000">
                <a:off x="4857117" y="3809648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20" name="Oval 219">
                <a:extLst>
                  <a:ext uri="{FF2B5EF4-FFF2-40B4-BE49-F238E27FC236}">
                    <a16:creationId xmlns:a16="http://schemas.microsoft.com/office/drawing/2014/main" id="{05604DCC-A56F-FB1C-E9C0-65A1B007CA9A}"/>
                  </a:ext>
                </a:extLst>
              </p:cNvPr>
              <p:cNvSpPr/>
              <p:nvPr/>
            </p:nvSpPr>
            <p:spPr>
              <a:xfrm rot="16200000">
                <a:off x="4857117" y="3417331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221" name="Düz Bağlayıcı 385">
                <a:extLst>
                  <a:ext uri="{FF2B5EF4-FFF2-40B4-BE49-F238E27FC236}">
                    <a16:creationId xmlns:a16="http://schemas.microsoft.com/office/drawing/2014/main" id="{B0231E03-1BDF-3ABE-FF2C-A66BDFC85DC3}"/>
                  </a:ext>
                </a:extLst>
              </p:cNvPr>
              <p:cNvCxnSpPr>
                <a:cxnSpLocks/>
                <a:stCxn id="207" idx="4"/>
                <a:endCxn id="223" idx="0"/>
              </p:cNvCxnSpPr>
              <p:nvPr/>
            </p:nvCxnSpPr>
            <p:spPr>
              <a:xfrm>
                <a:off x="4701251" y="3002108"/>
                <a:ext cx="155866" cy="202906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Düz Bağlayıcı 386">
                <a:extLst>
                  <a:ext uri="{FF2B5EF4-FFF2-40B4-BE49-F238E27FC236}">
                    <a16:creationId xmlns:a16="http://schemas.microsoft.com/office/drawing/2014/main" id="{7E091F69-0599-74CD-4CAD-E0DFEF4373FE}"/>
                  </a:ext>
                </a:extLst>
              </p:cNvPr>
              <p:cNvCxnSpPr>
                <a:cxnSpLocks/>
                <a:stCxn id="207" idx="4"/>
                <a:endCxn id="224" idx="0"/>
              </p:cNvCxnSpPr>
              <p:nvPr/>
            </p:nvCxnSpPr>
            <p:spPr>
              <a:xfrm flipV="1">
                <a:off x="4701251" y="2812697"/>
                <a:ext cx="155866" cy="189411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3" name="Oval 222">
                <a:extLst>
                  <a:ext uri="{FF2B5EF4-FFF2-40B4-BE49-F238E27FC236}">
                    <a16:creationId xmlns:a16="http://schemas.microsoft.com/office/drawing/2014/main" id="{4CD6A851-4104-55AD-D44E-B477B7CE1F39}"/>
                  </a:ext>
                </a:extLst>
              </p:cNvPr>
              <p:cNvSpPr/>
              <p:nvPr/>
            </p:nvSpPr>
            <p:spPr>
              <a:xfrm rot="16200000">
                <a:off x="4857117" y="3025014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24" name="Oval 223">
                <a:extLst>
                  <a:ext uri="{FF2B5EF4-FFF2-40B4-BE49-F238E27FC236}">
                    <a16:creationId xmlns:a16="http://schemas.microsoft.com/office/drawing/2014/main" id="{2BB63188-A6AA-F687-A7BC-C36D380F7269}"/>
                  </a:ext>
                </a:extLst>
              </p:cNvPr>
              <p:cNvSpPr/>
              <p:nvPr/>
            </p:nvSpPr>
            <p:spPr>
              <a:xfrm rot="16200000">
                <a:off x="4857117" y="2632697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225" name="Düz Bağlayıcı 389">
                <a:extLst>
                  <a:ext uri="{FF2B5EF4-FFF2-40B4-BE49-F238E27FC236}">
                    <a16:creationId xmlns:a16="http://schemas.microsoft.com/office/drawing/2014/main" id="{EEB680E8-E665-843C-E1EC-7E09A77FC142}"/>
                  </a:ext>
                </a:extLst>
              </p:cNvPr>
              <p:cNvCxnSpPr>
                <a:cxnSpLocks/>
                <a:stCxn id="208" idx="4"/>
                <a:endCxn id="227" idx="0"/>
              </p:cNvCxnSpPr>
              <p:nvPr/>
            </p:nvCxnSpPr>
            <p:spPr>
              <a:xfrm>
                <a:off x="4701251" y="2222618"/>
                <a:ext cx="155866" cy="197762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Düz Bağlayıcı 390">
                <a:extLst>
                  <a:ext uri="{FF2B5EF4-FFF2-40B4-BE49-F238E27FC236}">
                    <a16:creationId xmlns:a16="http://schemas.microsoft.com/office/drawing/2014/main" id="{B18CE026-850D-B8CD-A7BA-74883219A075}"/>
                  </a:ext>
                </a:extLst>
              </p:cNvPr>
              <p:cNvCxnSpPr>
                <a:cxnSpLocks/>
                <a:stCxn id="208" idx="4"/>
                <a:endCxn id="228" idx="0"/>
              </p:cNvCxnSpPr>
              <p:nvPr/>
            </p:nvCxnSpPr>
            <p:spPr>
              <a:xfrm flipV="1">
                <a:off x="4701251" y="2028063"/>
                <a:ext cx="155866" cy="194555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7" name="Oval 226">
                <a:extLst>
                  <a:ext uri="{FF2B5EF4-FFF2-40B4-BE49-F238E27FC236}">
                    <a16:creationId xmlns:a16="http://schemas.microsoft.com/office/drawing/2014/main" id="{D1A37035-6227-70F4-B801-F9D92537764D}"/>
                  </a:ext>
                </a:extLst>
              </p:cNvPr>
              <p:cNvSpPr/>
              <p:nvPr/>
            </p:nvSpPr>
            <p:spPr>
              <a:xfrm rot="16200000">
                <a:off x="4857117" y="2240380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28" name="Oval 227">
                <a:extLst>
                  <a:ext uri="{FF2B5EF4-FFF2-40B4-BE49-F238E27FC236}">
                    <a16:creationId xmlns:a16="http://schemas.microsoft.com/office/drawing/2014/main" id="{E3492B92-EF1B-0F39-E42B-9A6CF2562B23}"/>
                  </a:ext>
                </a:extLst>
              </p:cNvPr>
              <p:cNvSpPr/>
              <p:nvPr/>
            </p:nvSpPr>
            <p:spPr>
              <a:xfrm rot="16200000">
                <a:off x="4857117" y="1848063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229" name="Düz Bağlayıcı 476">
                <a:extLst>
                  <a:ext uri="{FF2B5EF4-FFF2-40B4-BE49-F238E27FC236}">
                    <a16:creationId xmlns:a16="http://schemas.microsoft.com/office/drawing/2014/main" id="{8F1215C1-B870-BF68-4857-3DB246828D0B}"/>
                  </a:ext>
                </a:extLst>
              </p:cNvPr>
              <p:cNvCxnSpPr>
                <a:cxnSpLocks/>
                <a:endCxn id="231" idx="0"/>
              </p:cNvCxnSpPr>
              <p:nvPr/>
            </p:nvCxnSpPr>
            <p:spPr>
              <a:xfrm rot="16200000" flipH="1">
                <a:off x="4694013" y="4611181"/>
                <a:ext cx="197312" cy="128896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" name="Düz Bağlayıcı 477">
                <a:extLst>
                  <a:ext uri="{FF2B5EF4-FFF2-40B4-BE49-F238E27FC236}">
                    <a16:creationId xmlns:a16="http://schemas.microsoft.com/office/drawing/2014/main" id="{2D92EE3C-A9C7-4B54-5C99-E2FBA2294910}"/>
                  </a:ext>
                </a:extLst>
              </p:cNvPr>
              <p:cNvCxnSpPr>
                <a:cxnSpLocks/>
                <a:endCxn id="232" idx="0"/>
              </p:cNvCxnSpPr>
              <p:nvPr/>
            </p:nvCxnSpPr>
            <p:spPr>
              <a:xfrm flipV="1">
                <a:off x="4728222" y="4381965"/>
                <a:ext cx="128895" cy="195009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1" name="Oval 230">
                <a:extLst>
                  <a:ext uri="{FF2B5EF4-FFF2-40B4-BE49-F238E27FC236}">
                    <a16:creationId xmlns:a16="http://schemas.microsoft.com/office/drawing/2014/main" id="{0AF67D2B-741C-4BEA-330A-21E682C9F904}"/>
                  </a:ext>
                </a:extLst>
              </p:cNvPr>
              <p:cNvSpPr/>
              <p:nvPr/>
            </p:nvSpPr>
            <p:spPr>
              <a:xfrm rot="16200000">
                <a:off x="4857117" y="4594285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32" name="Oval 231">
                <a:extLst>
                  <a:ext uri="{FF2B5EF4-FFF2-40B4-BE49-F238E27FC236}">
                    <a16:creationId xmlns:a16="http://schemas.microsoft.com/office/drawing/2014/main" id="{242FF8A8-2246-ECA7-CB6A-0D5F94228D8C}"/>
                  </a:ext>
                </a:extLst>
              </p:cNvPr>
              <p:cNvSpPr/>
              <p:nvPr/>
            </p:nvSpPr>
            <p:spPr>
              <a:xfrm rot="16200000">
                <a:off x="4857117" y="4201965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233" name="Düz Bağlayıcı 552">
                <a:extLst>
                  <a:ext uri="{FF2B5EF4-FFF2-40B4-BE49-F238E27FC236}">
                    <a16:creationId xmlns:a16="http://schemas.microsoft.com/office/drawing/2014/main" id="{A80510C9-4FA3-6708-9B22-C2C041F905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16036" y="3682277"/>
                <a:ext cx="130890" cy="77829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Düz Bağlayıcı 553">
                <a:extLst>
                  <a:ext uri="{FF2B5EF4-FFF2-40B4-BE49-F238E27FC236}">
                    <a16:creationId xmlns:a16="http://schemas.microsoft.com/office/drawing/2014/main" id="{2E01324F-788E-492D-5966-A0238D9486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16037" y="3682278"/>
                <a:ext cx="130443" cy="25191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" name="Düz Bağlayıcı 554">
                <a:extLst>
                  <a:ext uri="{FF2B5EF4-FFF2-40B4-BE49-F238E27FC236}">
                    <a16:creationId xmlns:a16="http://schemas.microsoft.com/office/drawing/2014/main" id="{CB1BEF9D-D85A-F090-E31C-503E61CBCBC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16038" y="3667285"/>
                <a:ext cx="123132" cy="14993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6" name="Düz Bağlayıcı 555">
                <a:extLst>
                  <a:ext uri="{FF2B5EF4-FFF2-40B4-BE49-F238E27FC236}">
                    <a16:creationId xmlns:a16="http://schemas.microsoft.com/office/drawing/2014/main" id="{508B10DA-8450-AE8C-FF38-4D8B3B793CD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16037" y="3592138"/>
                <a:ext cx="123133" cy="9014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Düz Bağlayıcı 559">
                <a:extLst>
                  <a:ext uri="{FF2B5EF4-FFF2-40B4-BE49-F238E27FC236}">
                    <a16:creationId xmlns:a16="http://schemas.microsoft.com/office/drawing/2014/main" id="{873B3DB5-E158-EE10-9D13-F7145BF0B9E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18316" y="3049468"/>
                <a:ext cx="128164" cy="109347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" name="Düz Bağlayıcı 597">
                <a:extLst>
                  <a:ext uri="{FF2B5EF4-FFF2-40B4-BE49-F238E27FC236}">
                    <a16:creationId xmlns:a16="http://schemas.microsoft.com/office/drawing/2014/main" id="{B5B48D8C-D9ED-0D2E-7B79-7BF47CA6AA57}"/>
                  </a:ext>
                </a:extLst>
              </p:cNvPr>
              <p:cNvCxnSpPr>
                <a:cxnSpLocks/>
                <a:stCxn id="210" idx="4"/>
              </p:cNvCxnSpPr>
              <p:nvPr/>
            </p:nvCxnSpPr>
            <p:spPr>
              <a:xfrm>
                <a:off x="3718714" y="3427715"/>
                <a:ext cx="125189" cy="20886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9" name="Düz Bağlayıcı 598">
                <a:extLst>
                  <a:ext uri="{FF2B5EF4-FFF2-40B4-BE49-F238E27FC236}">
                    <a16:creationId xmlns:a16="http://schemas.microsoft.com/office/drawing/2014/main" id="{B82133DC-EA35-4C17-311B-9CD84EA89C19}"/>
                  </a:ext>
                </a:extLst>
              </p:cNvPr>
              <p:cNvCxnSpPr>
                <a:cxnSpLocks/>
                <a:stCxn id="210" idx="4"/>
              </p:cNvCxnSpPr>
              <p:nvPr/>
            </p:nvCxnSpPr>
            <p:spPr>
              <a:xfrm flipV="1">
                <a:off x="3718714" y="3410695"/>
                <a:ext cx="117098" cy="1702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0" name="Oval 239">
                <a:extLst>
                  <a:ext uri="{FF2B5EF4-FFF2-40B4-BE49-F238E27FC236}">
                    <a16:creationId xmlns:a16="http://schemas.microsoft.com/office/drawing/2014/main" id="{961FDA2A-257C-5EA5-27BE-80E763CEAB01}"/>
                  </a:ext>
                </a:extLst>
              </p:cNvPr>
              <p:cNvSpPr/>
              <p:nvPr/>
            </p:nvSpPr>
            <p:spPr>
              <a:xfrm rot="16200000">
                <a:off x="3349137" y="2250235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41" name="Oval 240">
                <a:extLst>
                  <a:ext uri="{FF2B5EF4-FFF2-40B4-BE49-F238E27FC236}">
                    <a16:creationId xmlns:a16="http://schemas.microsoft.com/office/drawing/2014/main" id="{5E592891-1CEA-271F-C44D-B90CF335BF29}"/>
                  </a:ext>
                </a:extLst>
              </p:cNvPr>
              <p:cNvSpPr/>
              <p:nvPr/>
            </p:nvSpPr>
            <p:spPr>
              <a:xfrm rot="16200000">
                <a:off x="3349137" y="4077549"/>
                <a:ext cx="360000" cy="3600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42" name="Metin kutusu 605">
                <a:extLst>
                  <a:ext uri="{FF2B5EF4-FFF2-40B4-BE49-F238E27FC236}">
                    <a16:creationId xmlns:a16="http://schemas.microsoft.com/office/drawing/2014/main" id="{C3E3AE91-40F3-5976-FE69-59AF50E44CDB}"/>
                  </a:ext>
                </a:extLst>
              </p:cNvPr>
              <p:cNvSpPr txBox="1"/>
              <p:nvPr/>
            </p:nvSpPr>
            <p:spPr>
              <a:xfrm rot="16200000">
                <a:off x="3175920" y="3465399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243" name="Metin kutusu 606">
                <a:extLst>
                  <a:ext uri="{FF2B5EF4-FFF2-40B4-BE49-F238E27FC236}">
                    <a16:creationId xmlns:a16="http://schemas.microsoft.com/office/drawing/2014/main" id="{2DDE7FD5-50E4-38CB-0C0D-3B34CBBB0FFA}"/>
                  </a:ext>
                </a:extLst>
              </p:cNvPr>
              <p:cNvSpPr txBox="1"/>
              <p:nvPr/>
            </p:nvSpPr>
            <p:spPr>
              <a:xfrm rot="16200000">
                <a:off x="3175920" y="2640699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244" name="Metin kutusu 608">
                <a:extLst>
                  <a:ext uri="{FF2B5EF4-FFF2-40B4-BE49-F238E27FC236}">
                    <a16:creationId xmlns:a16="http://schemas.microsoft.com/office/drawing/2014/main" id="{68880F26-38A4-B9B1-E879-B829E82B66D5}"/>
                  </a:ext>
                </a:extLst>
              </p:cNvPr>
              <p:cNvSpPr txBox="1"/>
              <p:nvPr/>
            </p:nvSpPr>
            <p:spPr>
              <a:xfrm rot="16200000">
                <a:off x="3678641" y="4393120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245" name="Metin kutusu 609">
                <a:extLst>
                  <a:ext uri="{FF2B5EF4-FFF2-40B4-BE49-F238E27FC236}">
                    <a16:creationId xmlns:a16="http://schemas.microsoft.com/office/drawing/2014/main" id="{CA5BB3EB-28A1-61FC-A639-D77A4E2DDF07}"/>
                  </a:ext>
                </a:extLst>
              </p:cNvPr>
              <p:cNvSpPr txBox="1"/>
              <p:nvPr/>
            </p:nvSpPr>
            <p:spPr>
              <a:xfrm rot="16200000">
                <a:off x="3657774" y="3050309"/>
                <a:ext cx="645758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246" name="Metin kutusu 610">
                <a:extLst>
                  <a:ext uri="{FF2B5EF4-FFF2-40B4-BE49-F238E27FC236}">
                    <a16:creationId xmlns:a16="http://schemas.microsoft.com/office/drawing/2014/main" id="{10DBF616-7497-C056-CFC7-885197BF86AE}"/>
                  </a:ext>
                </a:extLst>
              </p:cNvPr>
              <p:cNvSpPr txBox="1"/>
              <p:nvPr/>
            </p:nvSpPr>
            <p:spPr>
              <a:xfrm rot="16200000">
                <a:off x="3678641" y="1707497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247" name="Metin kutusu 612">
                <a:extLst>
                  <a:ext uri="{FF2B5EF4-FFF2-40B4-BE49-F238E27FC236}">
                    <a16:creationId xmlns:a16="http://schemas.microsoft.com/office/drawing/2014/main" id="{1EED878B-970F-C8B9-BA13-61BF1E18034E}"/>
                  </a:ext>
                </a:extLst>
              </p:cNvPr>
              <p:cNvSpPr txBox="1"/>
              <p:nvPr/>
            </p:nvSpPr>
            <p:spPr>
              <a:xfrm rot="16200000">
                <a:off x="4164617" y="3824862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248" name="Metin kutusu 613">
                <a:extLst>
                  <a:ext uri="{FF2B5EF4-FFF2-40B4-BE49-F238E27FC236}">
                    <a16:creationId xmlns:a16="http://schemas.microsoft.com/office/drawing/2014/main" id="{96295362-9102-9EBA-AB5C-39C1E9F40515}"/>
                  </a:ext>
                </a:extLst>
              </p:cNvPr>
              <p:cNvSpPr txBox="1"/>
              <p:nvPr/>
            </p:nvSpPr>
            <p:spPr>
              <a:xfrm rot="16200000">
                <a:off x="4164617" y="3037111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249" name="Metin kutusu 614">
                <a:extLst>
                  <a:ext uri="{FF2B5EF4-FFF2-40B4-BE49-F238E27FC236}">
                    <a16:creationId xmlns:a16="http://schemas.microsoft.com/office/drawing/2014/main" id="{6BFA1C34-A15A-6FC9-5CDC-13F069DAADB3}"/>
                  </a:ext>
                </a:extLst>
              </p:cNvPr>
              <p:cNvSpPr txBox="1"/>
              <p:nvPr/>
            </p:nvSpPr>
            <p:spPr>
              <a:xfrm rot="16200000">
                <a:off x="4164617" y="2249360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cxnSp>
            <p:nvCxnSpPr>
              <p:cNvPr id="250" name="Düz Ok Bağlayıcısı 4">
                <a:extLst>
                  <a:ext uri="{FF2B5EF4-FFF2-40B4-BE49-F238E27FC236}">
                    <a16:creationId xmlns:a16="http://schemas.microsoft.com/office/drawing/2014/main" id="{FC75717A-44AB-205D-6465-E2FDA88727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62" y="2028063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1" name="Düz Ok Bağlayıcısı 7">
                <a:extLst>
                  <a:ext uri="{FF2B5EF4-FFF2-40B4-BE49-F238E27FC236}">
                    <a16:creationId xmlns:a16="http://schemas.microsoft.com/office/drawing/2014/main" id="{27ECB79A-19F0-3CA0-E858-C913D52EF8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61" y="2413352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Düz Ok Bağlayıcısı 8">
                <a:extLst>
                  <a:ext uri="{FF2B5EF4-FFF2-40B4-BE49-F238E27FC236}">
                    <a16:creationId xmlns:a16="http://schemas.microsoft.com/office/drawing/2014/main" id="{8C627C9C-943C-D4BA-C776-7CEABD1EEC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60" y="2822108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Düz Ok Bağlayıcısı 9">
                <a:extLst>
                  <a:ext uri="{FF2B5EF4-FFF2-40B4-BE49-F238E27FC236}">
                    <a16:creationId xmlns:a16="http://schemas.microsoft.com/office/drawing/2014/main" id="{7BF98A69-C5EF-4ADB-8791-260C468F91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60" y="3248294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Düz Ok Bağlayıcısı 14">
                <a:extLst>
                  <a:ext uri="{FF2B5EF4-FFF2-40B4-BE49-F238E27FC236}">
                    <a16:creationId xmlns:a16="http://schemas.microsoft.com/office/drawing/2014/main" id="{E965A720-08A8-9B7D-12FD-EEECCEC6A2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59" y="3631849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Düz Ok Bağlayıcısı 15">
                <a:extLst>
                  <a:ext uri="{FF2B5EF4-FFF2-40B4-BE49-F238E27FC236}">
                    <a16:creationId xmlns:a16="http://schemas.microsoft.com/office/drawing/2014/main" id="{E44AEDF6-C204-7B1B-C4AF-69DBAE1EB9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59" y="4010405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6" name="Düz Ok Bağlayıcısı 16">
                <a:extLst>
                  <a:ext uri="{FF2B5EF4-FFF2-40B4-BE49-F238E27FC236}">
                    <a16:creationId xmlns:a16="http://schemas.microsoft.com/office/drawing/2014/main" id="{52D5638D-3195-CA53-0B8D-DEE6ECC82F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58" y="4389123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7" name="Düz Ok Bağlayıcısı 17">
                <a:extLst>
                  <a:ext uri="{FF2B5EF4-FFF2-40B4-BE49-F238E27FC236}">
                    <a16:creationId xmlns:a16="http://schemas.microsoft.com/office/drawing/2014/main" id="{BBABA8E7-E354-93B7-E0EF-6A0F9A342C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17058" y="4774201"/>
                <a:ext cx="272427" cy="0"/>
              </a:xfrm>
              <a:prstGeom prst="straightConnector1">
                <a:avLst/>
              </a:prstGeom>
              <a:ln w="19050">
                <a:solidFill>
                  <a:schemeClr val="accent4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8" name="Metin kutusu 614">
                <a:extLst>
                  <a:ext uri="{FF2B5EF4-FFF2-40B4-BE49-F238E27FC236}">
                    <a16:creationId xmlns:a16="http://schemas.microsoft.com/office/drawing/2014/main" id="{A4F3A02D-601C-52D1-F0AC-A3912BBDCC7C}"/>
                  </a:ext>
                </a:extLst>
              </p:cNvPr>
              <p:cNvSpPr txBox="1"/>
              <p:nvPr/>
            </p:nvSpPr>
            <p:spPr>
              <a:xfrm rot="16200000">
                <a:off x="4164617" y="1461609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259" name="Metin kutusu 614">
                <a:extLst>
                  <a:ext uri="{FF2B5EF4-FFF2-40B4-BE49-F238E27FC236}">
                    <a16:creationId xmlns:a16="http://schemas.microsoft.com/office/drawing/2014/main" id="{37EEAFA4-2226-D895-C4D7-14B6B6665BD8}"/>
                  </a:ext>
                </a:extLst>
              </p:cNvPr>
              <p:cNvSpPr txBox="1"/>
              <p:nvPr/>
            </p:nvSpPr>
            <p:spPr>
              <a:xfrm rot="16200000">
                <a:off x="4164617" y="4612613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260" name="Metin kutusu 614">
                <a:extLst>
                  <a:ext uri="{FF2B5EF4-FFF2-40B4-BE49-F238E27FC236}">
                    <a16:creationId xmlns:a16="http://schemas.microsoft.com/office/drawing/2014/main" id="{8BAF8C10-41EF-B632-397D-8CB8DE6BC4EB}"/>
                  </a:ext>
                </a:extLst>
              </p:cNvPr>
              <p:cNvSpPr txBox="1"/>
              <p:nvPr/>
            </p:nvSpPr>
            <p:spPr>
              <a:xfrm rot="16200000">
                <a:off x="4673888" y="1319228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261" name="Metin kutusu 614">
                <a:extLst>
                  <a:ext uri="{FF2B5EF4-FFF2-40B4-BE49-F238E27FC236}">
                    <a16:creationId xmlns:a16="http://schemas.microsoft.com/office/drawing/2014/main" id="{2DFD4A28-95EF-AA4A-4949-8A5AD638D60C}"/>
                  </a:ext>
                </a:extLst>
              </p:cNvPr>
              <p:cNvSpPr txBox="1"/>
              <p:nvPr/>
            </p:nvSpPr>
            <p:spPr>
              <a:xfrm rot="16200000">
                <a:off x="4673888" y="4812901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262" name="Metin kutusu 606">
                <a:extLst>
                  <a:ext uri="{FF2B5EF4-FFF2-40B4-BE49-F238E27FC236}">
                    <a16:creationId xmlns:a16="http://schemas.microsoft.com/office/drawing/2014/main" id="{9976B895-029C-9665-4366-4C8F0640FCDA}"/>
                  </a:ext>
                </a:extLst>
              </p:cNvPr>
              <p:cNvSpPr txBox="1"/>
              <p:nvPr/>
            </p:nvSpPr>
            <p:spPr>
              <a:xfrm rot="16200000">
                <a:off x="3175920" y="1815999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  <p:sp>
            <p:nvSpPr>
              <p:cNvPr id="263" name="Metin kutusu 606">
                <a:extLst>
                  <a:ext uri="{FF2B5EF4-FFF2-40B4-BE49-F238E27FC236}">
                    <a16:creationId xmlns:a16="http://schemas.microsoft.com/office/drawing/2014/main" id="{9D850FDA-F45E-9294-BCD3-44B17D7DDBEF}"/>
                  </a:ext>
                </a:extLst>
              </p:cNvPr>
              <p:cNvSpPr txBox="1"/>
              <p:nvPr/>
            </p:nvSpPr>
            <p:spPr>
              <a:xfrm rot="16200000">
                <a:off x="3175920" y="4290098"/>
                <a:ext cx="6040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 Display"/>
                    <a:ea typeface="Cascadia Code" panose="020B0609020000020004" pitchFamily="49" charset="0"/>
                    <a:cs typeface="Cascadia Code" panose="020B0609020000020004" pitchFamily="49" charset="0"/>
                  </a:rPr>
                  <a:t>...</a:t>
                </a:r>
              </a:p>
            </p:txBody>
          </p:sp>
        </p:grpSp>
        <p:sp>
          <p:nvSpPr>
            <p:cNvPr id="10" name="Metin kutusu 26">
              <a:extLst>
                <a:ext uri="{FF2B5EF4-FFF2-40B4-BE49-F238E27FC236}">
                  <a16:creationId xmlns:a16="http://schemas.microsoft.com/office/drawing/2014/main" id="{6C40BF71-6260-A222-5EDC-4E5CD0D6ADBF}"/>
                </a:ext>
              </a:extLst>
            </p:cNvPr>
            <p:cNvSpPr txBox="1"/>
            <p:nvPr/>
          </p:nvSpPr>
          <p:spPr>
            <a:xfrm>
              <a:off x="5425021" y="4630088"/>
              <a:ext cx="1776192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latin typeface="Aptos Display"/>
                  <a:ea typeface="Cascadia Code" panose="020B0609020000020004" pitchFamily="49" charset="0"/>
                  <a:cs typeface="Cascadia Code" panose="020B0609020000020004" pitchFamily="49" charset="0"/>
                </a:rPr>
                <a:t>Wordline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latin typeface="Aptos Display"/>
                  <a:ea typeface="Cascadia Code" panose="020B0609020000020004" pitchFamily="49" charset="0"/>
                  <a:cs typeface="Cascadia Code" panose="020B0609020000020004" pitchFamily="49" charset="0"/>
                </a:rPr>
                <a:t> B</a:t>
              </a:r>
            </a:p>
          </p:txBody>
        </p:sp>
        <p:sp>
          <p:nvSpPr>
            <p:cNvPr id="24" name="Metin kutusu 614">
              <a:extLst>
                <a:ext uri="{FF2B5EF4-FFF2-40B4-BE49-F238E27FC236}">
                  <a16:creationId xmlns:a16="http://schemas.microsoft.com/office/drawing/2014/main" id="{DF0C4FE3-42D1-B82F-8413-12B109ED271E}"/>
                </a:ext>
              </a:extLst>
            </p:cNvPr>
            <p:cNvSpPr txBox="1"/>
            <p:nvPr/>
          </p:nvSpPr>
          <p:spPr>
            <a:xfrm rot="16200000">
              <a:off x="5004226" y="1399159"/>
              <a:ext cx="604024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Cascadia Code" panose="020B0609020000020004" pitchFamily="49" charset="0"/>
                  <a:cs typeface="Cascadia Code" panose="020B0609020000020004" pitchFamily="49" charset="0"/>
                </a:rPr>
                <a:t>...</a:t>
              </a:r>
            </a:p>
          </p:txBody>
        </p:sp>
        <p:sp>
          <p:nvSpPr>
            <p:cNvPr id="26" name="Metin kutusu 614">
              <a:extLst>
                <a:ext uri="{FF2B5EF4-FFF2-40B4-BE49-F238E27FC236}">
                  <a16:creationId xmlns:a16="http://schemas.microsoft.com/office/drawing/2014/main" id="{60506CFC-3D54-4C17-282F-607C41D0E8CA}"/>
                </a:ext>
              </a:extLst>
            </p:cNvPr>
            <p:cNvSpPr txBox="1"/>
            <p:nvPr/>
          </p:nvSpPr>
          <p:spPr>
            <a:xfrm rot="16200000">
              <a:off x="5004226" y="4892832"/>
              <a:ext cx="604024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Cascadia Code" panose="020B0609020000020004" pitchFamily="49" charset="0"/>
                  <a:cs typeface="Cascadia Code" panose="020B0609020000020004" pitchFamily="49" charset="0"/>
                </a:rPr>
                <a:t>...</a:t>
              </a:r>
            </a:p>
          </p:txBody>
        </p:sp>
      </p:grpSp>
      <p:sp>
        <p:nvSpPr>
          <p:cNvPr id="305" name="Metin kutusu 26">
            <a:extLst>
              <a:ext uri="{FF2B5EF4-FFF2-40B4-BE49-F238E27FC236}">
                <a16:creationId xmlns:a16="http://schemas.microsoft.com/office/drawing/2014/main" id="{7521F54C-F1A0-0249-0E23-413CF351F13A}"/>
              </a:ext>
            </a:extLst>
          </p:cNvPr>
          <p:cNvSpPr txBox="1"/>
          <p:nvPr/>
        </p:nvSpPr>
        <p:spPr>
          <a:xfrm>
            <a:off x="3728066" y="5904991"/>
            <a:ext cx="177619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07F09"/>
                </a:solidFill>
                <a:effectLst/>
                <a:uLnTx/>
                <a:uFillTx/>
                <a:latin typeface="Aptos Display"/>
                <a:ea typeface="Cascadia Code" panose="020B0609020000020004" pitchFamily="49" charset="0"/>
                <a:cs typeface="Cascadia Code" panose="020B0609020000020004" pitchFamily="49" charset="0"/>
              </a:rPr>
              <a:t>Wordline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07F09"/>
                </a:solidFill>
                <a:effectLst/>
                <a:uLnTx/>
                <a:uFillTx/>
                <a:latin typeface="Aptos Display"/>
                <a:ea typeface="Cascadia Code" panose="020B0609020000020004" pitchFamily="49" charset="0"/>
                <a:cs typeface="Cascadia Code" panose="020B0609020000020004" pitchFamily="49" charset="0"/>
              </a:rPr>
              <a:t> B</a:t>
            </a:r>
          </a:p>
        </p:txBody>
      </p:sp>
      <p:sp>
        <p:nvSpPr>
          <p:cNvPr id="280" name="Metin kutusu 26">
            <a:extLst>
              <a:ext uri="{FF2B5EF4-FFF2-40B4-BE49-F238E27FC236}">
                <a16:creationId xmlns:a16="http://schemas.microsoft.com/office/drawing/2014/main" id="{711EEF77-BCCE-73EC-076D-A6112735A348}"/>
              </a:ext>
            </a:extLst>
          </p:cNvPr>
          <p:cNvSpPr txBox="1"/>
          <p:nvPr/>
        </p:nvSpPr>
        <p:spPr>
          <a:xfrm>
            <a:off x="3167483" y="3174353"/>
            <a:ext cx="281675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F2936"/>
                </a:solidFill>
                <a:effectLst/>
                <a:uLnTx/>
                <a:uFillTx/>
                <a:latin typeface="Aptos Display"/>
                <a:ea typeface="Cascadia Code" panose="020B0609020000020004" pitchFamily="49" charset="0"/>
                <a:cs typeface="Cascadia Code" panose="020B0609020000020004" pitchFamily="49" charset="0"/>
              </a:rPr>
              <a:t>Wordline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F2936"/>
                </a:solidFill>
                <a:effectLst/>
                <a:uLnTx/>
                <a:uFillTx/>
                <a:latin typeface="Aptos Display"/>
                <a:ea typeface="Cascadia Code" panose="020B0609020000020004" pitchFamily="49" charset="0"/>
                <a:cs typeface="Cascadia Code" panose="020B0609020000020004" pitchFamily="49" charset="0"/>
              </a:rPr>
              <a:t> A</a:t>
            </a:r>
          </a:p>
        </p:txBody>
      </p:sp>
      <p:sp>
        <p:nvSpPr>
          <p:cNvPr id="4" name="İçerik Yer Tutucusu 2">
            <a:extLst>
              <a:ext uri="{FF2B5EF4-FFF2-40B4-BE49-F238E27FC236}">
                <a16:creationId xmlns:a16="http://schemas.microsoft.com/office/drawing/2014/main" id="{780EE998-A451-A78E-874B-02E659AFCA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4287" y="926671"/>
            <a:ext cx="7164033" cy="7910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Back-to-back </a:t>
            </a:r>
            <a:r>
              <a:rPr lang="en-US" sz="2400" dirty="0">
                <a:latin typeface="+mj-lt"/>
              </a:rPr>
              <a:t>ACT commands with violated timings </a:t>
            </a:r>
            <a:br>
              <a:rPr lang="en-US" sz="2400" dirty="0">
                <a:latin typeface="+mj-lt"/>
              </a:rPr>
            </a:b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asserts many more signals </a:t>
            </a:r>
            <a:r>
              <a:rPr lang="en-US" sz="2400" dirty="0">
                <a:latin typeface="+mj-lt"/>
              </a:rPr>
              <a:t>in the row decoder</a:t>
            </a: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3431F0E3-862E-E76B-8A94-1826FBF14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Activating Many Rows: A Walkthrough</a:t>
            </a:r>
            <a:endParaRPr lang="en-US" sz="3600" dirty="0"/>
          </a:p>
        </p:txBody>
      </p:sp>
      <p:sp>
        <p:nvSpPr>
          <p:cNvPr id="7" name="Dikdörtgen 256">
            <a:extLst>
              <a:ext uri="{FF2B5EF4-FFF2-40B4-BE49-F238E27FC236}">
                <a16:creationId xmlns:a16="http://schemas.microsoft.com/office/drawing/2014/main" id="{CB2B7F84-A0F9-0803-2D66-9AFF0D11D9C1}"/>
              </a:ext>
            </a:extLst>
          </p:cNvPr>
          <p:cNvSpPr/>
          <p:nvPr/>
        </p:nvSpPr>
        <p:spPr>
          <a:xfrm>
            <a:off x="876640" y="2029088"/>
            <a:ext cx="1769017" cy="53232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78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Cascadia Mono" panose="020B0609020000020004" pitchFamily="49" charset="0"/>
              </a:rPr>
              <a:t>ACT Row A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srgbClr val="1B587C"/>
              </a:solidFill>
              <a:effectLst/>
              <a:uLnTx/>
              <a:uFillTx/>
              <a:latin typeface="Aptos Display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8" name="Dikdörtgen 256">
            <a:extLst>
              <a:ext uri="{FF2B5EF4-FFF2-40B4-BE49-F238E27FC236}">
                <a16:creationId xmlns:a16="http://schemas.microsoft.com/office/drawing/2014/main" id="{9D9F3928-50E8-76C6-7FCD-696A261FDB90}"/>
              </a:ext>
            </a:extLst>
          </p:cNvPr>
          <p:cNvSpPr/>
          <p:nvPr/>
        </p:nvSpPr>
        <p:spPr>
          <a:xfrm>
            <a:off x="3963715" y="2029088"/>
            <a:ext cx="1326104" cy="53232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78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Cascadia Mono" panose="020B0609020000020004" pitchFamily="49" charset="0"/>
              </a:rPr>
              <a:t>PRE</a:t>
            </a:r>
            <a:endParaRPr kumimoji="0" lang="en-US" sz="2400" b="1" i="0" u="none" strike="noStrike" kern="1200" cap="none" spc="0" normalizeH="0" baseline="-25000" noProof="0">
              <a:ln>
                <a:noFill/>
              </a:ln>
              <a:solidFill>
                <a:srgbClr val="1B587C"/>
              </a:solidFill>
              <a:effectLst/>
              <a:uLnTx/>
              <a:uFillTx/>
              <a:latin typeface="Aptos Display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cxnSp>
        <p:nvCxnSpPr>
          <p:cNvPr id="9" name="Düz Ok Bağlayıcısı 185">
            <a:extLst>
              <a:ext uri="{FF2B5EF4-FFF2-40B4-BE49-F238E27FC236}">
                <a16:creationId xmlns:a16="http://schemas.microsoft.com/office/drawing/2014/main" id="{4F05F859-61CB-06A2-10AD-29762006A620}"/>
              </a:ext>
            </a:extLst>
          </p:cNvPr>
          <p:cNvCxnSpPr>
            <a:cxnSpLocks/>
            <a:stCxn id="7" idx="3"/>
            <a:endCxn id="8" idx="1"/>
          </p:cNvCxnSpPr>
          <p:nvPr/>
        </p:nvCxnSpPr>
        <p:spPr>
          <a:xfrm>
            <a:off x="2645657" y="2295251"/>
            <a:ext cx="1318058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Metin kutusu 16">
            <a:extLst>
              <a:ext uri="{FF2B5EF4-FFF2-40B4-BE49-F238E27FC236}">
                <a16:creationId xmlns:a16="http://schemas.microsoft.com/office/drawing/2014/main" id="{403FF150-10D3-AEA9-A6A3-F23D0A1ACFD1}"/>
              </a:ext>
            </a:extLst>
          </p:cNvPr>
          <p:cNvSpPr txBox="1"/>
          <p:nvPr/>
        </p:nvSpPr>
        <p:spPr>
          <a:xfrm>
            <a:off x="2684765" y="1813907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+mn-cs"/>
              </a:rPr>
              <a:t>36ns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29" name="Dikdörtgen 256">
            <a:extLst>
              <a:ext uri="{FF2B5EF4-FFF2-40B4-BE49-F238E27FC236}">
                <a16:creationId xmlns:a16="http://schemas.microsoft.com/office/drawing/2014/main" id="{1BD26891-59E4-51CF-651E-5DAF207B343B}"/>
              </a:ext>
            </a:extLst>
          </p:cNvPr>
          <p:cNvSpPr/>
          <p:nvPr/>
        </p:nvSpPr>
        <p:spPr>
          <a:xfrm>
            <a:off x="6498606" y="2013756"/>
            <a:ext cx="1769017" cy="53232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78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B587C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Cascadia Mono" panose="020B0609020000020004" pitchFamily="49" charset="0"/>
              </a:rPr>
              <a:t>ACT Row B</a:t>
            </a:r>
            <a:endParaRPr kumimoji="0" lang="en-US" sz="2400" b="1" i="0" u="none" strike="noStrike" kern="1200" cap="none" spc="0" normalizeH="0" baseline="-25000" noProof="0" dirty="0">
              <a:ln>
                <a:noFill/>
              </a:ln>
              <a:solidFill>
                <a:srgbClr val="1B587C"/>
              </a:solidFill>
              <a:effectLst/>
              <a:uLnTx/>
              <a:uFillTx/>
              <a:latin typeface="Aptos Display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cxnSp>
        <p:nvCxnSpPr>
          <p:cNvPr id="30" name="Düz Ok Bağlayıcısı 60">
            <a:extLst>
              <a:ext uri="{FF2B5EF4-FFF2-40B4-BE49-F238E27FC236}">
                <a16:creationId xmlns:a16="http://schemas.microsoft.com/office/drawing/2014/main" id="{6DB22B1C-5446-62CE-0819-AE8EE8C236C7}"/>
              </a:ext>
            </a:extLst>
          </p:cNvPr>
          <p:cNvCxnSpPr>
            <a:cxnSpLocks/>
            <a:endCxn id="29" idx="1"/>
          </p:cNvCxnSpPr>
          <p:nvPr/>
        </p:nvCxnSpPr>
        <p:spPr>
          <a:xfrm>
            <a:off x="5297528" y="2279919"/>
            <a:ext cx="1201078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Grafik 18" descr="Kapat düz dolguyla">
            <a:extLst>
              <a:ext uri="{FF2B5EF4-FFF2-40B4-BE49-F238E27FC236}">
                <a16:creationId xmlns:a16="http://schemas.microsoft.com/office/drawing/2014/main" id="{E7AE4121-3572-83BC-D8C3-680AE24191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55181" y="1759399"/>
            <a:ext cx="557585" cy="557585"/>
          </a:xfrm>
          <a:prstGeom prst="rect">
            <a:avLst/>
          </a:prstGeom>
        </p:spPr>
      </p:pic>
      <p:sp>
        <p:nvSpPr>
          <p:cNvPr id="88" name="Metin kutusu 16">
            <a:extLst>
              <a:ext uri="{FF2B5EF4-FFF2-40B4-BE49-F238E27FC236}">
                <a16:creationId xmlns:a16="http://schemas.microsoft.com/office/drawing/2014/main" id="{AF8EAC3E-12C5-6E98-9DBF-0D127FB4FA1E}"/>
              </a:ext>
            </a:extLst>
          </p:cNvPr>
          <p:cNvSpPr txBox="1"/>
          <p:nvPr/>
        </p:nvSpPr>
        <p:spPr>
          <a:xfrm>
            <a:off x="5292660" y="1813907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+mn-cs"/>
              </a:rPr>
              <a:t>14ns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pic>
        <p:nvPicPr>
          <p:cNvPr id="89" name="Grafik 18" descr="Kapat düz dolguyla">
            <a:extLst>
              <a:ext uri="{FF2B5EF4-FFF2-40B4-BE49-F238E27FC236}">
                <a16:creationId xmlns:a16="http://schemas.microsoft.com/office/drawing/2014/main" id="{A4906E53-2AC4-9E4A-7002-66A55486EE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33622" y="1759399"/>
            <a:ext cx="557585" cy="557585"/>
          </a:xfrm>
          <a:prstGeom prst="rect">
            <a:avLst/>
          </a:prstGeom>
        </p:spPr>
      </p:pic>
      <p:sp>
        <p:nvSpPr>
          <p:cNvPr id="90" name="Metin kutusu 16">
            <a:extLst>
              <a:ext uri="{FF2B5EF4-FFF2-40B4-BE49-F238E27FC236}">
                <a16:creationId xmlns:a16="http://schemas.microsoft.com/office/drawing/2014/main" id="{B3F65345-E09F-9955-3B45-9834D65B539B}"/>
              </a:ext>
            </a:extLst>
          </p:cNvPr>
          <p:cNvSpPr txBox="1"/>
          <p:nvPr/>
        </p:nvSpPr>
        <p:spPr>
          <a:xfrm>
            <a:off x="2681150" y="2245608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+mn-cs"/>
              </a:rPr>
              <a:t>&lt;3ns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91" name="Metin kutusu 16">
            <a:extLst>
              <a:ext uri="{FF2B5EF4-FFF2-40B4-BE49-F238E27FC236}">
                <a16:creationId xmlns:a16="http://schemas.microsoft.com/office/drawing/2014/main" id="{FDDF653F-214F-5249-15AC-82E0BBD46A48}"/>
              </a:ext>
            </a:extLst>
          </p:cNvPr>
          <p:cNvSpPr txBox="1"/>
          <p:nvPr/>
        </p:nvSpPr>
        <p:spPr>
          <a:xfrm>
            <a:off x="5284018" y="2232996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 Display"/>
                <a:ea typeface="Cambria" panose="02040503050406030204" pitchFamily="18" charset="0"/>
                <a:cs typeface="+mn-cs"/>
              </a:rPr>
              <a:t>&lt;3ns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97EF2586-1708-F643-37B4-FEB777392AC0}"/>
              </a:ext>
            </a:extLst>
          </p:cNvPr>
          <p:cNvGrpSpPr/>
          <p:nvPr/>
        </p:nvGrpSpPr>
        <p:grpSpPr>
          <a:xfrm>
            <a:off x="2012792" y="3599947"/>
            <a:ext cx="1146538" cy="2551667"/>
            <a:chOff x="2012792" y="3356107"/>
            <a:chExt cx="1146538" cy="2551667"/>
          </a:xfrm>
        </p:grpSpPr>
        <p:grpSp>
          <p:nvGrpSpPr>
            <p:cNvPr id="296" name="Group 295">
              <a:extLst>
                <a:ext uri="{FF2B5EF4-FFF2-40B4-BE49-F238E27FC236}">
                  <a16:creationId xmlns:a16="http://schemas.microsoft.com/office/drawing/2014/main" id="{86E865B1-F820-2089-FC79-AD683CA6738D}"/>
                </a:ext>
              </a:extLst>
            </p:cNvPr>
            <p:cNvGrpSpPr/>
            <p:nvPr/>
          </p:nvGrpSpPr>
          <p:grpSpPr>
            <a:xfrm>
              <a:off x="2012792" y="3356107"/>
              <a:ext cx="1138403" cy="2551667"/>
              <a:chOff x="2174903" y="3513201"/>
              <a:chExt cx="1138403" cy="2551667"/>
            </a:xfrm>
          </p:grpSpPr>
          <p:cxnSp>
            <p:nvCxnSpPr>
              <p:cNvPr id="290" name="Düz Bağlayıcı 164">
                <a:extLst>
                  <a:ext uri="{FF2B5EF4-FFF2-40B4-BE49-F238E27FC236}">
                    <a16:creationId xmlns:a16="http://schemas.microsoft.com/office/drawing/2014/main" id="{978D7A61-B519-A345-28A1-F6DBBE0A6D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74903" y="4718298"/>
                <a:ext cx="129520" cy="618503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1" name="Düz Bağlayıcı 290">
                <a:extLst>
                  <a:ext uri="{FF2B5EF4-FFF2-40B4-BE49-F238E27FC236}">
                    <a16:creationId xmlns:a16="http://schemas.microsoft.com/office/drawing/2014/main" id="{BBA15969-8A4A-C639-FCB5-FCBACE0650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64423" y="5336801"/>
                <a:ext cx="133017" cy="514869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2" name="Düz Bağlayıcı 380">
                <a:extLst>
                  <a:ext uri="{FF2B5EF4-FFF2-40B4-BE49-F238E27FC236}">
                    <a16:creationId xmlns:a16="http://schemas.microsoft.com/office/drawing/2014/main" id="{0843A649-3894-BAB7-0B8F-0AB0B94997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57440" y="5072181"/>
                <a:ext cx="155866" cy="208050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3" name="Düz Bağlayıcı 389">
                <a:extLst>
                  <a:ext uri="{FF2B5EF4-FFF2-40B4-BE49-F238E27FC236}">
                    <a16:creationId xmlns:a16="http://schemas.microsoft.com/office/drawing/2014/main" id="{50D077E5-D9CA-BA52-D4F3-1843B1E0E2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57440" y="3513201"/>
                <a:ext cx="155866" cy="197762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4" name="Düz Bağlayıcı 476">
                <a:extLst>
                  <a:ext uri="{FF2B5EF4-FFF2-40B4-BE49-F238E27FC236}">
                    <a16:creationId xmlns:a16="http://schemas.microsoft.com/office/drawing/2014/main" id="{CBCFF30E-2385-9673-B9FD-1D1FD1B17016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3150202" y="5901764"/>
                <a:ext cx="197312" cy="128896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5" name="Düz Bağlayıcı 477">
                <a:extLst>
                  <a:ext uri="{FF2B5EF4-FFF2-40B4-BE49-F238E27FC236}">
                    <a16:creationId xmlns:a16="http://schemas.microsoft.com/office/drawing/2014/main" id="{E35062EA-892F-DAE7-D6AD-86942881AE9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184411" y="5672548"/>
                <a:ext cx="128895" cy="195009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97" name="Düz Bağlayıcı 381">
              <a:extLst>
                <a:ext uri="{FF2B5EF4-FFF2-40B4-BE49-F238E27FC236}">
                  <a16:creationId xmlns:a16="http://schemas.microsoft.com/office/drawing/2014/main" id="{1D621FC3-8FC5-9A45-759E-713D4B19C9B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03464" y="4748576"/>
              <a:ext cx="155866" cy="184267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9" name="Group 288">
            <a:extLst>
              <a:ext uri="{FF2B5EF4-FFF2-40B4-BE49-F238E27FC236}">
                <a16:creationId xmlns:a16="http://schemas.microsoft.com/office/drawing/2014/main" id="{597E2277-AE0D-B7C7-EB88-7BE6958F5D94}"/>
              </a:ext>
            </a:extLst>
          </p:cNvPr>
          <p:cNvGrpSpPr/>
          <p:nvPr/>
        </p:nvGrpSpPr>
        <p:grpSpPr>
          <a:xfrm>
            <a:off x="490139" y="3229505"/>
            <a:ext cx="3312990" cy="2713902"/>
            <a:chOff x="490139" y="2985665"/>
            <a:chExt cx="3312990" cy="2713902"/>
          </a:xfrm>
        </p:grpSpPr>
        <p:grpSp>
          <p:nvGrpSpPr>
            <p:cNvPr id="279" name="Group 278">
              <a:extLst>
                <a:ext uri="{FF2B5EF4-FFF2-40B4-BE49-F238E27FC236}">
                  <a16:creationId xmlns:a16="http://schemas.microsoft.com/office/drawing/2014/main" id="{6F2CC81A-32C0-3410-8AAA-B925AD0FE677}"/>
                </a:ext>
              </a:extLst>
            </p:cNvPr>
            <p:cNvGrpSpPr/>
            <p:nvPr/>
          </p:nvGrpSpPr>
          <p:grpSpPr>
            <a:xfrm>
              <a:off x="490139" y="2985665"/>
              <a:ext cx="3312990" cy="2713902"/>
              <a:chOff x="632688" y="3138646"/>
              <a:chExt cx="3312990" cy="2713902"/>
            </a:xfrm>
          </p:grpSpPr>
          <p:cxnSp>
            <p:nvCxnSpPr>
              <p:cNvPr id="264" name="Düz Bağlayıcı 86">
                <a:extLst>
                  <a:ext uri="{FF2B5EF4-FFF2-40B4-BE49-F238E27FC236}">
                    <a16:creationId xmlns:a16="http://schemas.microsoft.com/office/drawing/2014/main" id="{C7A22A3E-4B36-C4E6-A914-5E5D3C335C5F}"/>
                  </a:ext>
                </a:extLst>
              </p:cNvPr>
              <p:cNvCxnSpPr>
                <a:stCxn id="266" idx="4"/>
                <a:endCxn id="267" idx="0"/>
              </p:cNvCxnSpPr>
              <p:nvPr/>
            </p:nvCxnSpPr>
            <p:spPr>
              <a:xfrm rot="16200000">
                <a:off x="1036360" y="4435759"/>
                <a:ext cx="374067" cy="173410"/>
              </a:xfrm>
              <a:prstGeom prst="line">
                <a:avLst/>
              </a:prstGeom>
              <a:ln w="571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5" name="Düz Bağlayıcı 140">
                <a:extLst>
                  <a:ext uri="{FF2B5EF4-FFF2-40B4-BE49-F238E27FC236}">
                    <a16:creationId xmlns:a16="http://schemas.microsoft.com/office/drawing/2014/main" id="{0AD6A55A-58C6-ED39-CE0C-BAD574F7799D}"/>
                  </a:ext>
                </a:extLst>
              </p:cNvPr>
              <p:cNvCxnSpPr>
                <a:cxnSpLocks/>
                <a:stCxn id="267" idx="4"/>
                <a:endCxn id="271" idx="0"/>
              </p:cNvCxnSpPr>
              <p:nvPr/>
            </p:nvCxnSpPr>
            <p:spPr>
              <a:xfrm>
                <a:off x="1670098" y="4335430"/>
                <a:ext cx="144805" cy="382868"/>
              </a:xfrm>
              <a:prstGeom prst="line">
                <a:avLst/>
              </a:prstGeom>
              <a:ln w="571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8" name="Düz Bağlayıcı 259">
                <a:extLst>
                  <a:ext uri="{FF2B5EF4-FFF2-40B4-BE49-F238E27FC236}">
                    <a16:creationId xmlns:a16="http://schemas.microsoft.com/office/drawing/2014/main" id="{FEB49DC4-A53E-CB4D-49A2-9FA17E5EED75}"/>
                  </a:ext>
                </a:extLst>
              </p:cNvPr>
              <p:cNvCxnSpPr>
                <a:cxnSpLocks/>
                <a:stCxn id="273" idx="4"/>
                <a:endCxn id="269" idx="0"/>
              </p:cNvCxnSpPr>
              <p:nvPr/>
            </p:nvCxnSpPr>
            <p:spPr>
              <a:xfrm flipV="1">
                <a:off x="2664423" y="3513201"/>
                <a:ext cx="133017" cy="513424"/>
              </a:xfrm>
              <a:prstGeom prst="line">
                <a:avLst/>
              </a:prstGeom>
              <a:ln w="571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0" name="Düz Bağlayıcı 271">
                <a:extLst>
                  <a:ext uri="{FF2B5EF4-FFF2-40B4-BE49-F238E27FC236}">
                    <a16:creationId xmlns:a16="http://schemas.microsoft.com/office/drawing/2014/main" id="{2AF6C107-94BC-A185-103B-1445090E2E4F}"/>
                  </a:ext>
                </a:extLst>
              </p:cNvPr>
              <p:cNvCxnSpPr>
                <a:cxnSpLocks/>
                <a:stCxn id="273" idx="0"/>
                <a:endCxn id="271" idx="4"/>
              </p:cNvCxnSpPr>
              <p:nvPr/>
            </p:nvCxnSpPr>
            <p:spPr>
              <a:xfrm flipH="1">
                <a:off x="2174903" y="4026625"/>
                <a:ext cx="129520" cy="691673"/>
              </a:xfrm>
              <a:prstGeom prst="line">
                <a:avLst/>
              </a:prstGeom>
              <a:ln w="571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2" name="Oval 271">
                <a:extLst>
                  <a:ext uri="{FF2B5EF4-FFF2-40B4-BE49-F238E27FC236}">
                    <a16:creationId xmlns:a16="http://schemas.microsoft.com/office/drawing/2014/main" id="{691712D2-1FF7-B0D8-194E-9F248C4EB832}"/>
                  </a:ext>
                </a:extLst>
              </p:cNvPr>
              <p:cNvSpPr/>
              <p:nvPr/>
            </p:nvSpPr>
            <p:spPr>
              <a:xfrm rot="16200000">
                <a:off x="2797440" y="4892181"/>
                <a:ext cx="360000" cy="36000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accent2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74" name="Oval 273">
                <a:extLst>
                  <a:ext uri="{FF2B5EF4-FFF2-40B4-BE49-F238E27FC236}">
                    <a16:creationId xmlns:a16="http://schemas.microsoft.com/office/drawing/2014/main" id="{C5BB0527-8D38-4B14-2A5C-18984560B186}"/>
                  </a:ext>
                </a:extLst>
              </p:cNvPr>
              <p:cNvSpPr/>
              <p:nvPr/>
            </p:nvSpPr>
            <p:spPr>
              <a:xfrm rot="16200000">
                <a:off x="3313306" y="4707914"/>
                <a:ext cx="360000" cy="36000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accent2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275" name="Düz Bağlayıcı 390">
                <a:extLst>
                  <a:ext uri="{FF2B5EF4-FFF2-40B4-BE49-F238E27FC236}">
                    <a16:creationId xmlns:a16="http://schemas.microsoft.com/office/drawing/2014/main" id="{C43A54FE-C04D-2C38-B83B-636FBA59F58C}"/>
                  </a:ext>
                </a:extLst>
              </p:cNvPr>
              <p:cNvCxnSpPr>
                <a:cxnSpLocks/>
                <a:stCxn id="269" idx="4"/>
                <a:endCxn id="276" idx="0"/>
              </p:cNvCxnSpPr>
              <p:nvPr/>
            </p:nvCxnSpPr>
            <p:spPr>
              <a:xfrm flipV="1">
                <a:off x="3157440" y="3318646"/>
                <a:ext cx="155866" cy="194555"/>
              </a:xfrm>
              <a:prstGeom prst="line">
                <a:avLst/>
              </a:prstGeom>
              <a:ln w="571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7" name="Oval 276">
                <a:extLst>
                  <a:ext uri="{FF2B5EF4-FFF2-40B4-BE49-F238E27FC236}">
                    <a16:creationId xmlns:a16="http://schemas.microsoft.com/office/drawing/2014/main" id="{D144FEF3-8E4C-FF0E-EE6F-C2F26973BA77}"/>
                  </a:ext>
                </a:extLst>
              </p:cNvPr>
              <p:cNvSpPr/>
              <p:nvPr/>
            </p:nvSpPr>
            <p:spPr>
              <a:xfrm rot="16200000">
                <a:off x="3313306" y="5492548"/>
                <a:ext cx="360000" cy="36000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accent2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cxnSp>
            <p:nvCxnSpPr>
              <p:cNvPr id="278" name="Düz Ok Bağlayıcısı 4">
                <a:extLst>
                  <a:ext uri="{FF2B5EF4-FFF2-40B4-BE49-F238E27FC236}">
                    <a16:creationId xmlns:a16="http://schemas.microsoft.com/office/drawing/2014/main" id="{731A59F4-8909-93BE-D18C-E72AE8D98B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73251" y="3318646"/>
                <a:ext cx="272427" cy="0"/>
              </a:xfrm>
              <a:prstGeom prst="straightConnector1">
                <a:avLst/>
              </a:prstGeom>
              <a:ln w="57150">
                <a:solidFill>
                  <a:schemeClr val="accent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6" name="Oval 265">
                <a:extLst>
                  <a:ext uri="{FF2B5EF4-FFF2-40B4-BE49-F238E27FC236}">
                    <a16:creationId xmlns:a16="http://schemas.microsoft.com/office/drawing/2014/main" id="{28D11F10-32DE-0B24-251E-196B03536ECC}"/>
                  </a:ext>
                </a:extLst>
              </p:cNvPr>
              <p:cNvSpPr/>
              <p:nvPr/>
            </p:nvSpPr>
            <p:spPr>
              <a:xfrm rot="16200000">
                <a:off x="632688" y="4457497"/>
                <a:ext cx="504000" cy="50400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accent2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67" name="Oval 266">
                <a:extLst>
                  <a:ext uri="{FF2B5EF4-FFF2-40B4-BE49-F238E27FC236}">
                    <a16:creationId xmlns:a16="http://schemas.microsoft.com/office/drawing/2014/main" id="{CB31CABE-AC7B-DB66-3686-88BD91940D90}"/>
                  </a:ext>
                </a:extLst>
              </p:cNvPr>
              <p:cNvSpPr/>
              <p:nvPr/>
            </p:nvSpPr>
            <p:spPr>
              <a:xfrm rot="16200000">
                <a:off x="1310098" y="4155430"/>
                <a:ext cx="360000" cy="36000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accent2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69" name="Oval 268">
                <a:extLst>
                  <a:ext uri="{FF2B5EF4-FFF2-40B4-BE49-F238E27FC236}">
                    <a16:creationId xmlns:a16="http://schemas.microsoft.com/office/drawing/2014/main" id="{B0B727F7-3E98-E8A5-C48A-C4FE68E9339A}"/>
                  </a:ext>
                </a:extLst>
              </p:cNvPr>
              <p:cNvSpPr/>
              <p:nvPr/>
            </p:nvSpPr>
            <p:spPr>
              <a:xfrm rot="16200000">
                <a:off x="2797440" y="3333201"/>
                <a:ext cx="360000" cy="36000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accent2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71" name="Oval 270">
                <a:extLst>
                  <a:ext uri="{FF2B5EF4-FFF2-40B4-BE49-F238E27FC236}">
                    <a16:creationId xmlns:a16="http://schemas.microsoft.com/office/drawing/2014/main" id="{56DBD381-F24D-03C2-1AB8-25365DD48927}"/>
                  </a:ext>
                </a:extLst>
              </p:cNvPr>
              <p:cNvSpPr/>
              <p:nvPr/>
            </p:nvSpPr>
            <p:spPr>
              <a:xfrm rot="16200000">
                <a:off x="1814903" y="4538298"/>
                <a:ext cx="360000" cy="36000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accent2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73" name="Oval 272">
                <a:extLst>
                  <a:ext uri="{FF2B5EF4-FFF2-40B4-BE49-F238E27FC236}">
                    <a16:creationId xmlns:a16="http://schemas.microsoft.com/office/drawing/2014/main" id="{74C63287-B1CF-927E-D041-937DB87EE10B}"/>
                  </a:ext>
                </a:extLst>
              </p:cNvPr>
              <p:cNvSpPr/>
              <p:nvPr/>
            </p:nvSpPr>
            <p:spPr>
              <a:xfrm rot="16200000">
                <a:off x="2304423" y="3846625"/>
                <a:ext cx="360000" cy="36000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accent2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276" name="Oval 275">
                <a:extLst>
                  <a:ext uri="{FF2B5EF4-FFF2-40B4-BE49-F238E27FC236}">
                    <a16:creationId xmlns:a16="http://schemas.microsoft.com/office/drawing/2014/main" id="{8B296F48-844C-65AB-9692-CFC805FF01FC}"/>
                  </a:ext>
                </a:extLst>
              </p:cNvPr>
              <p:cNvSpPr/>
              <p:nvPr/>
            </p:nvSpPr>
            <p:spPr>
              <a:xfrm rot="16200000">
                <a:off x="3313306" y="3138646"/>
                <a:ext cx="360000" cy="36000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accent2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</p:grpSp>
        <p:sp>
          <p:nvSpPr>
            <p:cNvPr id="288" name="Oval 287">
              <a:extLst>
                <a:ext uri="{FF2B5EF4-FFF2-40B4-BE49-F238E27FC236}">
                  <a16:creationId xmlns:a16="http://schemas.microsoft.com/office/drawing/2014/main" id="{68C2EEDD-316D-A979-31AB-022B94CB9743}"/>
                </a:ext>
              </a:extLst>
            </p:cNvPr>
            <p:cNvSpPr/>
            <p:nvPr/>
          </p:nvSpPr>
          <p:spPr>
            <a:xfrm rot="16200000">
              <a:off x="3165680" y="3769555"/>
              <a:ext cx="360000" cy="360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</p:grp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27212D5E-BBBF-1C60-77D7-AE6811758D09}"/>
              </a:ext>
            </a:extLst>
          </p:cNvPr>
          <p:cNvGrpSpPr/>
          <p:nvPr/>
        </p:nvGrpSpPr>
        <p:grpSpPr>
          <a:xfrm>
            <a:off x="2145071" y="3625976"/>
            <a:ext cx="1368883" cy="2713905"/>
            <a:chOff x="2304423" y="3530963"/>
            <a:chExt cx="1368883" cy="271390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958F4614-027E-8F4E-D721-FEB7CEA17E2C}"/>
                </a:ext>
              </a:extLst>
            </p:cNvPr>
            <p:cNvSpPr/>
            <p:nvPr/>
          </p:nvSpPr>
          <p:spPr>
            <a:xfrm rot="16200000">
              <a:off x="2797440" y="5671670"/>
              <a:ext cx="360000" cy="360000"/>
            </a:xfrm>
            <a:prstGeom prst="ellipse">
              <a:avLst/>
            </a:prstGeom>
            <a:grpFill/>
            <a:ln w="28575">
              <a:solidFill>
                <a:schemeClr val="accent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EFADF13F-6A05-A5FA-1A3A-2CF2AE973C05}"/>
                </a:ext>
              </a:extLst>
            </p:cNvPr>
            <p:cNvSpPr/>
            <p:nvPr/>
          </p:nvSpPr>
          <p:spPr>
            <a:xfrm rot="16200000">
              <a:off x="2304423" y="5156801"/>
              <a:ext cx="360000" cy="360000"/>
            </a:xfrm>
            <a:prstGeom prst="ellipse">
              <a:avLst/>
            </a:prstGeom>
            <a:grpFill/>
            <a:ln w="28575">
              <a:solidFill>
                <a:schemeClr val="accent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283" name="Oval 282">
              <a:extLst>
                <a:ext uri="{FF2B5EF4-FFF2-40B4-BE49-F238E27FC236}">
                  <a16:creationId xmlns:a16="http://schemas.microsoft.com/office/drawing/2014/main" id="{21C12BEF-DE08-3408-3B7D-7378EF3B9A11}"/>
                </a:ext>
              </a:extLst>
            </p:cNvPr>
            <p:cNvSpPr/>
            <p:nvPr/>
          </p:nvSpPr>
          <p:spPr>
            <a:xfrm rot="16200000">
              <a:off x="3313306" y="5100231"/>
              <a:ext cx="360000" cy="360000"/>
            </a:xfrm>
            <a:prstGeom prst="ellipse">
              <a:avLst/>
            </a:prstGeom>
            <a:grpFill/>
            <a:ln w="28575">
              <a:solidFill>
                <a:schemeClr val="accent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284" name="Oval 283">
              <a:extLst>
                <a:ext uri="{FF2B5EF4-FFF2-40B4-BE49-F238E27FC236}">
                  <a16:creationId xmlns:a16="http://schemas.microsoft.com/office/drawing/2014/main" id="{A16220BD-C28F-5BF3-37E5-91CD9F0AF63D}"/>
                </a:ext>
              </a:extLst>
            </p:cNvPr>
            <p:cNvSpPr/>
            <p:nvPr/>
          </p:nvSpPr>
          <p:spPr>
            <a:xfrm rot="16200000">
              <a:off x="3313306" y="4315597"/>
              <a:ext cx="360000" cy="360000"/>
            </a:xfrm>
            <a:prstGeom prst="ellipse">
              <a:avLst/>
            </a:prstGeom>
            <a:grpFill/>
            <a:ln w="28575">
              <a:solidFill>
                <a:schemeClr val="accent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285" name="Oval 284">
              <a:extLst>
                <a:ext uri="{FF2B5EF4-FFF2-40B4-BE49-F238E27FC236}">
                  <a16:creationId xmlns:a16="http://schemas.microsoft.com/office/drawing/2014/main" id="{69321117-4C80-4484-3625-8CB8D166B89C}"/>
                </a:ext>
              </a:extLst>
            </p:cNvPr>
            <p:cNvSpPr/>
            <p:nvPr/>
          </p:nvSpPr>
          <p:spPr>
            <a:xfrm rot="16200000">
              <a:off x="3313306" y="3530963"/>
              <a:ext cx="360000" cy="360000"/>
            </a:xfrm>
            <a:prstGeom prst="ellipse">
              <a:avLst/>
            </a:prstGeom>
            <a:grpFill/>
            <a:ln w="28575">
              <a:solidFill>
                <a:schemeClr val="accent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286" name="Oval 285">
              <a:extLst>
                <a:ext uri="{FF2B5EF4-FFF2-40B4-BE49-F238E27FC236}">
                  <a16:creationId xmlns:a16="http://schemas.microsoft.com/office/drawing/2014/main" id="{1BF19635-85FA-7F08-0494-213069B70ADC}"/>
                </a:ext>
              </a:extLst>
            </p:cNvPr>
            <p:cNvSpPr/>
            <p:nvPr/>
          </p:nvSpPr>
          <p:spPr>
            <a:xfrm rot="16200000">
              <a:off x="3313306" y="5884868"/>
              <a:ext cx="360000" cy="360000"/>
            </a:xfrm>
            <a:prstGeom prst="ellipse">
              <a:avLst/>
            </a:prstGeom>
            <a:grpFill/>
            <a:ln w="28575">
              <a:solidFill>
                <a:schemeClr val="accent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</p:grp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85079B00-F57A-6E40-8DD5-E8A5AEC3BDD0}"/>
              </a:ext>
            </a:extLst>
          </p:cNvPr>
          <p:cNvGrpSpPr/>
          <p:nvPr/>
        </p:nvGrpSpPr>
        <p:grpSpPr>
          <a:xfrm>
            <a:off x="3534099" y="3798685"/>
            <a:ext cx="272430" cy="2360849"/>
            <a:chOff x="3673247" y="3703935"/>
            <a:chExt cx="272430" cy="2360849"/>
          </a:xfrm>
        </p:grpSpPr>
        <p:cxnSp>
          <p:nvCxnSpPr>
            <p:cNvPr id="299" name="Düz Ok Bağlayıcısı 7">
              <a:extLst>
                <a:ext uri="{FF2B5EF4-FFF2-40B4-BE49-F238E27FC236}">
                  <a16:creationId xmlns:a16="http://schemas.microsoft.com/office/drawing/2014/main" id="{6C8C1D17-F952-835B-6EBF-272B5153A6E3}"/>
                </a:ext>
              </a:extLst>
            </p:cNvPr>
            <p:cNvCxnSpPr>
              <a:cxnSpLocks/>
            </p:cNvCxnSpPr>
            <p:nvPr/>
          </p:nvCxnSpPr>
          <p:spPr>
            <a:xfrm>
              <a:off x="3673250" y="3703935"/>
              <a:ext cx="272427" cy="0"/>
            </a:xfrm>
            <a:prstGeom prst="straightConnector1">
              <a:avLst/>
            </a:prstGeom>
            <a:ln w="5715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Düz Ok Bağlayıcısı 14">
              <a:extLst>
                <a:ext uri="{FF2B5EF4-FFF2-40B4-BE49-F238E27FC236}">
                  <a16:creationId xmlns:a16="http://schemas.microsoft.com/office/drawing/2014/main" id="{03D171F7-EA90-1C95-8331-599A6A58131D}"/>
                </a:ext>
              </a:extLst>
            </p:cNvPr>
            <p:cNvCxnSpPr>
              <a:cxnSpLocks/>
            </p:cNvCxnSpPr>
            <p:nvPr/>
          </p:nvCxnSpPr>
          <p:spPr>
            <a:xfrm>
              <a:off x="3673248" y="4922432"/>
              <a:ext cx="272427" cy="0"/>
            </a:xfrm>
            <a:prstGeom prst="straightConnector1">
              <a:avLst/>
            </a:prstGeom>
            <a:ln w="5715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Düz Ok Bağlayıcısı 15">
              <a:extLst>
                <a:ext uri="{FF2B5EF4-FFF2-40B4-BE49-F238E27FC236}">
                  <a16:creationId xmlns:a16="http://schemas.microsoft.com/office/drawing/2014/main" id="{C65E66D4-3BD4-CC25-791D-716F5539F8C1}"/>
                </a:ext>
              </a:extLst>
            </p:cNvPr>
            <p:cNvCxnSpPr>
              <a:cxnSpLocks/>
            </p:cNvCxnSpPr>
            <p:nvPr/>
          </p:nvCxnSpPr>
          <p:spPr>
            <a:xfrm>
              <a:off x="3673248" y="5300988"/>
              <a:ext cx="272427" cy="0"/>
            </a:xfrm>
            <a:prstGeom prst="straightConnector1">
              <a:avLst/>
            </a:prstGeom>
            <a:ln w="5715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Düz Ok Bağlayıcısı 16">
              <a:extLst>
                <a:ext uri="{FF2B5EF4-FFF2-40B4-BE49-F238E27FC236}">
                  <a16:creationId xmlns:a16="http://schemas.microsoft.com/office/drawing/2014/main" id="{60F1C9A0-504E-8ED9-4C95-C6ADF697FAD5}"/>
                </a:ext>
              </a:extLst>
            </p:cNvPr>
            <p:cNvCxnSpPr>
              <a:cxnSpLocks/>
            </p:cNvCxnSpPr>
            <p:nvPr/>
          </p:nvCxnSpPr>
          <p:spPr>
            <a:xfrm>
              <a:off x="3673247" y="5679706"/>
              <a:ext cx="272427" cy="0"/>
            </a:xfrm>
            <a:prstGeom prst="straightConnector1">
              <a:avLst/>
            </a:prstGeom>
            <a:ln w="5715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Düz Ok Bağlayıcısı 17">
              <a:extLst>
                <a:ext uri="{FF2B5EF4-FFF2-40B4-BE49-F238E27FC236}">
                  <a16:creationId xmlns:a16="http://schemas.microsoft.com/office/drawing/2014/main" id="{6712BD86-6211-2670-3D52-78398D7EB7F5}"/>
                </a:ext>
              </a:extLst>
            </p:cNvPr>
            <p:cNvCxnSpPr>
              <a:cxnSpLocks/>
            </p:cNvCxnSpPr>
            <p:nvPr/>
          </p:nvCxnSpPr>
          <p:spPr>
            <a:xfrm>
              <a:off x="3673247" y="6064784"/>
              <a:ext cx="272427" cy="0"/>
            </a:xfrm>
            <a:prstGeom prst="straightConnector1">
              <a:avLst/>
            </a:prstGeom>
            <a:ln w="5715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6" name="Rounded Rectangle 73">
            <a:extLst>
              <a:ext uri="{FF2B5EF4-FFF2-40B4-BE49-F238E27FC236}">
                <a16:creationId xmlns:a16="http://schemas.microsoft.com/office/drawing/2014/main" id="{4BE1C845-A78E-41A9-2739-55A13BB5F18B}"/>
              </a:ext>
            </a:extLst>
          </p:cNvPr>
          <p:cNvSpPr/>
          <p:nvPr/>
        </p:nvSpPr>
        <p:spPr>
          <a:xfrm>
            <a:off x="5659520" y="2925747"/>
            <a:ext cx="3204000" cy="648000"/>
          </a:xfrm>
          <a:prstGeom prst="roundRect">
            <a:avLst>
              <a:gd name="adj" fmla="val 9685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743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Arial" pitchFamily="34" charset="0"/>
              </a:rPr>
              <a:t>1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. Keep the previously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F2936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asserted signals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active</a:t>
            </a:r>
          </a:p>
        </p:txBody>
      </p:sp>
      <p:sp>
        <p:nvSpPr>
          <p:cNvPr id="307" name="Rounded Rectangle 73">
            <a:extLst>
              <a:ext uri="{FF2B5EF4-FFF2-40B4-BE49-F238E27FC236}">
                <a16:creationId xmlns:a16="http://schemas.microsoft.com/office/drawing/2014/main" id="{EC0B22A4-366C-E52D-6DCD-140994EEC7B1}"/>
              </a:ext>
            </a:extLst>
          </p:cNvPr>
          <p:cNvSpPr/>
          <p:nvPr/>
        </p:nvSpPr>
        <p:spPr>
          <a:xfrm>
            <a:off x="5659520" y="3868830"/>
            <a:ext cx="3204000" cy="648000"/>
          </a:xfrm>
          <a:prstGeom prst="roundRect">
            <a:avLst>
              <a:gd name="adj" fmla="val 9685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743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Arial" pitchFamily="34" charset="0"/>
              </a:rPr>
              <a:t>2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. Decode Row B &amp;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assert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07F09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corresponding signals</a:t>
            </a:r>
          </a:p>
        </p:txBody>
      </p:sp>
      <p:sp>
        <p:nvSpPr>
          <p:cNvPr id="308" name="Rounded Rectangle 73">
            <a:extLst>
              <a:ext uri="{FF2B5EF4-FFF2-40B4-BE49-F238E27FC236}">
                <a16:creationId xmlns:a16="http://schemas.microsoft.com/office/drawing/2014/main" id="{54939D4D-570B-D316-2422-6D37F8C7A195}"/>
              </a:ext>
            </a:extLst>
          </p:cNvPr>
          <p:cNvSpPr/>
          <p:nvPr/>
        </p:nvSpPr>
        <p:spPr>
          <a:xfrm>
            <a:off x="5659520" y="4811913"/>
            <a:ext cx="3204000" cy="648000"/>
          </a:xfrm>
          <a:prstGeom prst="roundRect">
            <a:avLst>
              <a:gd name="adj" fmla="val 9685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743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Arial" pitchFamily="34" charset="0"/>
              </a:rPr>
              <a:t>3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. Follow 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07F09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newly asserted nodes’ path</a:t>
            </a:r>
          </a:p>
        </p:txBody>
      </p:sp>
      <p:sp>
        <p:nvSpPr>
          <p:cNvPr id="309" name="Rounded Rectangle 73">
            <a:extLst>
              <a:ext uri="{FF2B5EF4-FFF2-40B4-BE49-F238E27FC236}">
                <a16:creationId xmlns:a16="http://schemas.microsoft.com/office/drawing/2014/main" id="{BCAF4BDC-7581-5422-48DC-5E7C857C6C9F}"/>
              </a:ext>
            </a:extLst>
          </p:cNvPr>
          <p:cNvSpPr/>
          <p:nvPr/>
        </p:nvSpPr>
        <p:spPr>
          <a:xfrm>
            <a:off x="5659520" y="5754996"/>
            <a:ext cx="3204000" cy="648000"/>
          </a:xfrm>
          <a:prstGeom prst="roundRect">
            <a:avLst>
              <a:gd name="adj" fmla="val 9685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743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Arial" pitchFamily="34" charset="0"/>
              </a:rPr>
              <a:t>4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. Simultaneously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E8542">
                    <a:lumMod val="75000"/>
                  </a:srgbClr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activate many rows</a:t>
            </a:r>
          </a:p>
        </p:txBody>
      </p:sp>
    </p:spTree>
    <p:extLst>
      <p:ext uri="{BB962C8B-B14F-4D97-AF65-F5344CB8AC3E}">
        <p14:creationId xmlns:p14="http://schemas.microsoft.com/office/powerpoint/2010/main" val="928787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75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5" grpId="0"/>
      <p:bldP spid="280" grpId="0"/>
      <p:bldP spid="4" grpId="0" uiExpand="1" build="p" animBg="1"/>
      <p:bldP spid="7" grpId="0" animBg="1"/>
      <p:bldP spid="8" grpId="0" animBg="1"/>
      <p:bldP spid="25" grpId="0"/>
      <p:bldP spid="29" grpId="0" animBg="1"/>
      <p:bldP spid="88" grpId="0"/>
      <p:bldP spid="90" grpId="0"/>
      <p:bldP spid="91" grpId="0"/>
      <p:bldP spid="306" grpId="0" animBg="1"/>
      <p:bldP spid="307" grpId="0" animBg="1"/>
      <p:bldP spid="308" grpId="0" animBg="1"/>
      <p:bldP spid="309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Rectangle 440">
            <a:extLst>
              <a:ext uri="{FF2B5EF4-FFF2-40B4-BE49-F238E27FC236}">
                <a16:creationId xmlns:a16="http://schemas.microsoft.com/office/drawing/2014/main" id="{B2C5BC87-9FA3-FB8B-3A28-3F242F89A54A}"/>
              </a:ext>
            </a:extLst>
          </p:cNvPr>
          <p:cNvSpPr>
            <a:spLocks noChangeAspect="1"/>
          </p:cNvSpPr>
          <p:nvPr/>
        </p:nvSpPr>
        <p:spPr>
          <a:xfrm>
            <a:off x="5554979" y="2454380"/>
            <a:ext cx="36576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0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440" name="Rectangle 439">
            <a:extLst>
              <a:ext uri="{FF2B5EF4-FFF2-40B4-BE49-F238E27FC236}">
                <a16:creationId xmlns:a16="http://schemas.microsoft.com/office/drawing/2014/main" id="{0428DE3E-13F6-7DCA-BD0B-28F8721422F1}"/>
              </a:ext>
            </a:extLst>
          </p:cNvPr>
          <p:cNvSpPr>
            <a:spLocks noChangeAspect="1"/>
          </p:cNvSpPr>
          <p:nvPr/>
        </p:nvSpPr>
        <p:spPr>
          <a:xfrm>
            <a:off x="5556613" y="2706364"/>
            <a:ext cx="365760" cy="4876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0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97CF6C-CACD-C885-6EBF-DD62D9EA113E}"/>
              </a:ext>
            </a:extLst>
          </p:cNvPr>
          <p:cNvSpPr>
            <a:spLocks noGrp="1" noChangeAspect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Simultaneous Multiple-Row Activation</a:t>
            </a: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F5ABE533-C609-8203-EE55-CE2BB7DB8D93}"/>
              </a:ext>
            </a:extLst>
          </p:cNvPr>
          <p:cNvSpPr>
            <a:spLocks noChangeAspect="1"/>
          </p:cNvSpPr>
          <p:nvPr/>
        </p:nvSpPr>
        <p:spPr>
          <a:xfrm>
            <a:off x="5548424" y="1288627"/>
            <a:ext cx="36576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0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ED312174-1031-BA8E-A50C-A97FBC98503B}"/>
              </a:ext>
            </a:extLst>
          </p:cNvPr>
          <p:cNvSpPr>
            <a:spLocks noChangeAspect="1"/>
          </p:cNvSpPr>
          <p:nvPr/>
        </p:nvSpPr>
        <p:spPr>
          <a:xfrm>
            <a:off x="5549796" y="1532467"/>
            <a:ext cx="365760" cy="4876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0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C0532502-1B78-A4B0-948F-89DDD2047D1E}"/>
              </a:ext>
            </a:extLst>
          </p:cNvPr>
          <p:cNvGrpSpPr>
            <a:grpSpLocks noChangeAspect="1"/>
          </p:cNvGrpSpPr>
          <p:nvPr/>
        </p:nvGrpSpPr>
        <p:grpSpPr>
          <a:xfrm>
            <a:off x="5064656" y="1288627"/>
            <a:ext cx="1036320" cy="731520"/>
            <a:chOff x="1295400" y="2438400"/>
            <a:chExt cx="1295400" cy="914400"/>
          </a:xfrm>
        </p:grpSpPr>
        <p:grpSp>
          <p:nvGrpSpPr>
            <p:cNvPr id="197" name="Group 196">
              <a:extLst>
                <a:ext uri="{FF2B5EF4-FFF2-40B4-BE49-F238E27FC236}">
                  <a16:creationId xmlns:a16="http://schemas.microsoft.com/office/drawing/2014/main" id="{F5A56692-5D40-6436-3BF8-BBCE311EE5AE}"/>
                </a:ext>
              </a:extLst>
            </p:cNvPr>
            <p:cNvGrpSpPr/>
            <p:nvPr/>
          </p:nvGrpSpPr>
          <p:grpSpPr>
            <a:xfrm>
              <a:off x="1295400" y="2438400"/>
              <a:ext cx="1063625" cy="914400"/>
              <a:chOff x="2060575" y="2438400"/>
              <a:chExt cx="1063625" cy="914400"/>
            </a:xfrm>
          </p:grpSpPr>
          <p:grpSp>
            <p:nvGrpSpPr>
              <p:cNvPr id="199" name="Group 198">
                <a:extLst>
                  <a:ext uri="{FF2B5EF4-FFF2-40B4-BE49-F238E27FC236}">
                    <a16:creationId xmlns:a16="http://schemas.microsoft.com/office/drawing/2014/main" id="{D163E346-9A04-C665-E345-95CFD2E84B0A}"/>
                  </a:ext>
                </a:extLst>
              </p:cNvPr>
              <p:cNvGrpSpPr/>
              <p:nvPr/>
            </p:nvGrpSpPr>
            <p:grpSpPr>
              <a:xfrm>
                <a:off x="2667000" y="2438400"/>
                <a:ext cx="457200" cy="914400"/>
                <a:chOff x="2667000" y="2438400"/>
                <a:chExt cx="457200" cy="914400"/>
              </a:xfrm>
            </p:grpSpPr>
            <p:cxnSp>
              <p:nvCxnSpPr>
                <p:cNvPr id="201" name="Straight Connector 200">
                  <a:extLst>
                    <a:ext uri="{FF2B5EF4-FFF2-40B4-BE49-F238E27FC236}">
                      <a16:creationId xmlns:a16="http://schemas.microsoft.com/office/drawing/2014/main" id="{19232D13-D3E2-079F-700B-EED704123850}"/>
                    </a:ext>
                  </a:extLst>
                </p:cNvPr>
                <p:cNvCxnSpPr/>
                <p:nvPr/>
              </p:nvCxnSpPr>
              <p:spPr>
                <a:xfrm flipV="1">
                  <a:off x="3124200" y="2438400"/>
                  <a:ext cx="0" cy="9144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2" name="Straight Connector 201">
                  <a:extLst>
                    <a:ext uri="{FF2B5EF4-FFF2-40B4-BE49-F238E27FC236}">
                      <a16:creationId xmlns:a16="http://schemas.microsoft.com/office/drawing/2014/main" id="{631AE207-0976-6AF2-2AFD-2CAC33F8BAE3}"/>
                    </a:ext>
                  </a:extLst>
                </p:cNvPr>
                <p:cNvCxnSpPr/>
                <p:nvPr/>
              </p:nvCxnSpPr>
              <p:spPr>
                <a:xfrm flipV="1">
                  <a:off x="2667000" y="2438400"/>
                  <a:ext cx="0" cy="9144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3" name="Straight Connector 202">
                  <a:extLst>
                    <a:ext uri="{FF2B5EF4-FFF2-40B4-BE49-F238E27FC236}">
                      <a16:creationId xmlns:a16="http://schemas.microsoft.com/office/drawing/2014/main" id="{5A597AAD-F59E-7B4E-00EE-B180E0417750}"/>
                    </a:ext>
                  </a:extLst>
                </p:cNvPr>
                <p:cNvCxnSpPr/>
                <p:nvPr/>
              </p:nvCxnSpPr>
              <p:spPr>
                <a:xfrm>
                  <a:off x="2667000" y="3352800"/>
                  <a:ext cx="4572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0" name="Elbow Connector 199">
                <a:extLst>
                  <a:ext uri="{FF2B5EF4-FFF2-40B4-BE49-F238E27FC236}">
                    <a16:creationId xmlns:a16="http://schemas.microsoft.com/office/drawing/2014/main" id="{04083130-7A1E-DDAF-8033-9620D2856940}"/>
                  </a:ext>
                </a:extLst>
              </p:cNvPr>
              <p:cNvCxnSpPr/>
              <p:nvPr/>
            </p:nvCxnSpPr>
            <p:spPr>
              <a:xfrm rot="10800000" flipV="1">
                <a:off x="2060575" y="2895600"/>
                <a:ext cx="606425" cy="457200"/>
              </a:xfrm>
              <a:prstGeom prst="bentConnector2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437334C7-936D-5B0C-29B4-D4BA3C9A5508}"/>
                </a:ext>
              </a:extLst>
            </p:cNvPr>
            <p:cNvCxnSpPr/>
            <p:nvPr/>
          </p:nvCxnSpPr>
          <p:spPr>
            <a:xfrm flipH="1">
              <a:off x="2362203" y="2895600"/>
              <a:ext cx="228597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93F15D8D-7FFB-09BB-4F28-998822C31BCB}"/>
              </a:ext>
            </a:extLst>
          </p:cNvPr>
          <p:cNvGrpSpPr>
            <a:grpSpLocks noChangeAspect="1"/>
          </p:cNvGrpSpPr>
          <p:nvPr/>
        </p:nvGrpSpPr>
        <p:grpSpPr>
          <a:xfrm>
            <a:off x="6375296" y="1227667"/>
            <a:ext cx="731520" cy="426720"/>
            <a:chOff x="2933700" y="2362200"/>
            <a:chExt cx="914400" cy="533400"/>
          </a:xfrm>
        </p:grpSpPr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17C59D33-BE90-F5F7-0C91-7F3AC6E1BE39}"/>
                </a:ext>
              </a:extLst>
            </p:cNvPr>
            <p:cNvCxnSpPr/>
            <p:nvPr/>
          </p:nvCxnSpPr>
          <p:spPr>
            <a:xfrm flipV="1">
              <a:off x="3124200" y="2438400"/>
              <a:ext cx="0" cy="45720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9BBB98DB-356B-CDC2-418D-075D76B83602}"/>
                </a:ext>
              </a:extLst>
            </p:cNvPr>
            <p:cNvCxnSpPr/>
            <p:nvPr/>
          </p:nvCxnSpPr>
          <p:spPr>
            <a:xfrm flipV="1">
              <a:off x="3657600" y="2438400"/>
              <a:ext cx="0" cy="45720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2498281E-A618-EDC7-36A4-F43E99FE6690}"/>
                </a:ext>
              </a:extLst>
            </p:cNvPr>
            <p:cNvCxnSpPr/>
            <p:nvPr/>
          </p:nvCxnSpPr>
          <p:spPr>
            <a:xfrm flipH="1">
              <a:off x="3124200" y="2438400"/>
              <a:ext cx="5334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6EF618AE-098D-C803-ACBC-ECD57AF24E81}"/>
                </a:ext>
              </a:extLst>
            </p:cNvPr>
            <p:cNvCxnSpPr/>
            <p:nvPr/>
          </p:nvCxnSpPr>
          <p:spPr>
            <a:xfrm flipH="1">
              <a:off x="3124200" y="2362200"/>
              <a:ext cx="5334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54E896C5-3A12-E171-226B-C99BEF40BFAD}"/>
                </a:ext>
              </a:extLst>
            </p:cNvPr>
            <p:cNvCxnSpPr/>
            <p:nvPr/>
          </p:nvCxnSpPr>
          <p:spPr>
            <a:xfrm>
              <a:off x="3657600" y="2895600"/>
              <a:ext cx="1905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744D3BD8-60AD-9AC5-A8A2-3160CB2FFC27}"/>
                </a:ext>
              </a:extLst>
            </p:cNvPr>
            <p:cNvCxnSpPr/>
            <p:nvPr/>
          </p:nvCxnSpPr>
          <p:spPr>
            <a:xfrm>
              <a:off x="2933700" y="2895600"/>
              <a:ext cx="1905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1" name="Straight Connector 210">
            <a:extLst>
              <a:ext uri="{FF2B5EF4-FFF2-40B4-BE49-F238E27FC236}">
                <a16:creationId xmlns:a16="http://schemas.microsoft.com/office/drawing/2014/main" id="{3E5599E1-8AFB-1F02-93A2-B31A12280C07}"/>
              </a:ext>
            </a:extLst>
          </p:cNvPr>
          <p:cNvCxnSpPr>
            <a:cxnSpLocks noChangeAspect="1"/>
          </p:cNvCxnSpPr>
          <p:nvPr/>
        </p:nvCxnSpPr>
        <p:spPr>
          <a:xfrm>
            <a:off x="6100976" y="1654387"/>
            <a:ext cx="27432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Connector 211">
            <a:extLst>
              <a:ext uri="{FF2B5EF4-FFF2-40B4-BE49-F238E27FC236}">
                <a16:creationId xmlns:a16="http://schemas.microsoft.com/office/drawing/2014/main" id="{FB5B019F-D40B-7787-3286-97457BFC3E05}"/>
              </a:ext>
            </a:extLst>
          </p:cNvPr>
          <p:cNvCxnSpPr>
            <a:cxnSpLocks noChangeAspect="1"/>
            <a:stCxn id="224" idx="0"/>
          </p:cNvCxnSpPr>
          <p:nvPr/>
        </p:nvCxnSpPr>
        <p:spPr>
          <a:xfrm flipV="1">
            <a:off x="7598409" y="1196788"/>
            <a:ext cx="0" cy="4139000"/>
          </a:xfrm>
          <a:prstGeom prst="line">
            <a:avLst/>
          </a:prstGeom>
          <a:ln w="34925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Connector 212">
            <a:extLst>
              <a:ext uri="{FF2B5EF4-FFF2-40B4-BE49-F238E27FC236}">
                <a16:creationId xmlns:a16="http://schemas.microsoft.com/office/drawing/2014/main" id="{915A8C58-FCEA-B65C-951D-1312EF2D7A64}"/>
              </a:ext>
            </a:extLst>
          </p:cNvPr>
          <p:cNvCxnSpPr>
            <a:cxnSpLocks noChangeAspect="1"/>
          </p:cNvCxnSpPr>
          <p:nvPr/>
        </p:nvCxnSpPr>
        <p:spPr>
          <a:xfrm>
            <a:off x="7106816" y="1654387"/>
            <a:ext cx="48768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Connector 213">
            <a:extLst>
              <a:ext uri="{FF2B5EF4-FFF2-40B4-BE49-F238E27FC236}">
                <a16:creationId xmlns:a16="http://schemas.microsoft.com/office/drawing/2014/main" id="{BE0B1AF3-3BFF-8CA3-A291-D3C9BF785B50}"/>
              </a:ext>
            </a:extLst>
          </p:cNvPr>
          <p:cNvCxnSpPr>
            <a:cxnSpLocks noChangeAspect="1"/>
          </p:cNvCxnSpPr>
          <p:nvPr/>
        </p:nvCxnSpPr>
        <p:spPr>
          <a:xfrm>
            <a:off x="4820816" y="1097603"/>
            <a:ext cx="237744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Straight Connector 214">
            <a:extLst>
              <a:ext uri="{FF2B5EF4-FFF2-40B4-BE49-F238E27FC236}">
                <a16:creationId xmlns:a16="http://schemas.microsoft.com/office/drawing/2014/main" id="{696584BF-ABE1-60FA-236F-AF8C02AB872B}"/>
              </a:ext>
            </a:extLst>
          </p:cNvPr>
          <p:cNvCxnSpPr>
            <a:cxnSpLocks noChangeAspect="1"/>
          </p:cNvCxnSpPr>
          <p:nvPr/>
        </p:nvCxnSpPr>
        <p:spPr>
          <a:xfrm>
            <a:off x="6741056" y="1089459"/>
            <a:ext cx="0" cy="138208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Straight Connector 215">
            <a:extLst>
              <a:ext uri="{FF2B5EF4-FFF2-40B4-BE49-F238E27FC236}">
                <a16:creationId xmlns:a16="http://schemas.microsoft.com/office/drawing/2014/main" id="{5471F251-61B9-C094-D2EA-58F10ED46101}"/>
              </a:ext>
            </a:extLst>
          </p:cNvPr>
          <p:cNvCxnSpPr>
            <a:cxnSpLocks noChangeAspect="1"/>
            <a:stCxn id="224" idx="1"/>
          </p:cNvCxnSpPr>
          <p:nvPr/>
        </p:nvCxnSpPr>
        <p:spPr>
          <a:xfrm flipH="1">
            <a:off x="4824729" y="5792988"/>
            <a:ext cx="231648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8" name="TextBox 217">
            <a:extLst>
              <a:ext uri="{FF2B5EF4-FFF2-40B4-BE49-F238E27FC236}">
                <a16:creationId xmlns:a16="http://schemas.microsoft.com/office/drawing/2014/main" id="{7F1C9BCC-7510-0820-48A6-94BD6BFBCC4F}"/>
              </a:ext>
            </a:extLst>
          </p:cNvPr>
          <p:cNvSpPr txBox="1">
            <a:spLocks noChangeAspect="1"/>
          </p:cNvSpPr>
          <p:nvPr/>
        </p:nvSpPr>
        <p:spPr>
          <a:xfrm>
            <a:off x="4446787" y="5579628"/>
            <a:ext cx="293926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20" b="1" dirty="0">
                <a:solidFill>
                  <a:srgbClr val="C00000"/>
                </a:solidFill>
                <a:latin typeface="Cambria" panose="02040503050406030204" pitchFamily="18" charset="0"/>
              </a:rPr>
              <a:t>1</a:t>
            </a:r>
          </a:p>
        </p:txBody>
      </p:sp>
      <p:cxnSp>
        <p:nvCxnSpPr>
          <p:cNvPr id="219" name="Straight Connector 218">
            <a:extLst>
              <a:ext uri="{FF2B5EF4-FFF2-40B4-BE49-F238E27FC236}">
                <a16:creationId xmlns:a16="http://schemas.microsoft.com/office/drawing/2014/main" id="{472A23EC-1AEA-88DB-C2E6-7ECFBA815A44}"/>
              </a:ext>
            </a:extLst>
          </p:cNvPr>
          <p:cNvCxnSpPr>
            <a:cxnSpLocks noChangeAspect="1"/>
          </p:cNvCxnSpPr>
          <p:nvPr/>
        </p:nvCxnSpPr>
        <p:spPr>
          <a:xfrm>
            <a:off x="4820816" y="1097603"/>
            <a:ext cx="237744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Straight Connector 219">
            <a:extLst>
              <a:ext uri="{FF2B5EF4-FFF2-40B4-BE49-F238E27FC236}">
                <a16:creationId xmlns:a16="http://schemas.microsoft.com/office/drawing/2014/main" id="{1D4632E9-AFD1-510C-D0FC-6A7EE50889CD}"/>
              </a:ext>
            </a:extLst>
          </p:cNvPr>
          <p:cNvCxnSpPr>
            <a:cxnSpLocks noChangeAspect="1"/>
          </p:cNvCxnSpPr>
          <p:nvPr/>
        </p:nvCxnSpPr>
        <p:spPr>
          <a:xfrm>
            <a:off x="6100976" y="1654387"/>
            <a:ext cx="27432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Straight Connector 220">
            <a:extLst>
              <a:ext uri="{FF2B5EF4-FFF2-40B4-BE49-F238E27FC236}">
                <a16:creationId xmlns:a16="http://schemas.microsoft.com/office/drawing/2014/main" id="{E2864D02-865E-9DA5-6050-B58E69BFA366}"/>
              </a:ext>
            </a:extLst>
          </p:cNvPr>
          <p:cNvCxnSpPr>
            <a:cxnSpLocks noChangeAspect="1"/>
          </p:cNvCxnSpPr>
          <p:nvPr/>
        </p:nvCxnSpPr>
        <p:spPr>
          <a:xfrm>
            <a:off x="7106816" y="1654387"/>
            <a:ext cx="48768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Straight Connector 221">
            <a:extLst>
              <a:ext uri="{FF2B5EF4-FFF2-40B4-BE49-F238E27FC236}">
                <a16:creationId xmlns:a16="http://schemas.microsoft.com/office/drawing/2014/main" id="{249BC1FF-0E96-6F7C-1CFF-ADC6BA0731FB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4824729" y="5792988"/>
            <a:ext cx="231648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3" name="TextBox 222">
            <a:extLst>
              <a:ext uri="{FF2B5EF4-FFF2-40B4-BE49-F238E27FC236}">
                <a16:creationId xmlns:a16="http://schemas.microsoft.com/office/drawing/2014/main" id="{108D61E0-08F3-6822-EF85-34299BDC018A}"/>
              </a:ext>
            </a:extLst>
          </p:cNvPr>
          <p:cNvSpPr txBox="1">
            <a:spLocks noChangeAspect="1"/>
          </p:cNvSpPr>
          <p:nvPr/>
        </p:nvSpPr>
        <p:spPr>
          <a:xfrm>
            <a:off x="5549797" y="5823468"/>
            <a:ext cx="1347572" cy="601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840" b="1" dirty="0">
                <a:solidFill>
                  <a:srgbClr val="C00000"/>
                </a:solidFill>
                <a:latin typeface="Cambria" panose="02040503050406030204" pitchFamily="18" charset="0"/>
              </a:rPr>
              <a:t>enable sense amp</a:t>
            </a:r>
          </a:p>
        </p:txBody>
      </p:sp>
      <p:sp>
        <p:nvSpPr>
          <p:cNvPr id="224" name="Rounded Rectangle 223">
            <a:extLst>
              <a:ext uri="{FF2B5EF4-FFF2-40B4-BE49-F238E27FC236}">
                <a16:creationId xmlns:a16="http://schemas.microsoft.com/office/drawing/2014/main" id="{F5B4B4F6-AA24-D12D-3112-1BBD7F34FD8F}"/>
              </a:ext>
            </a:extLst>
          </p:cNvPr>
          <p:cNvSpPr>
            <a:spLocks noChangeAspect="1"/>
          </p:cNvSpPr>
          <p:nvPr/>
        </p:nvSpPr>
        <p:spPr>
          <a:xfrm>
            <a:off x="7141209" y="5335788"/>
            <a:ext cx="914400" cy="914400"/>
          </a:xfrm>
          <a:prstGeom prst="roundRect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</a:rPr>
              <a:t>Sense Amp</a:t>
            </a: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FA3C7F0F-C89A-EFEB-F440-22F3A232F3C8}"/>
              </a:ext>
            </a:extLst>
          </p:cNvPr>
          <p:cNvSpPr txBox="1">
            <a:spLocks noChangeAspect="1"/>
          </p:cNvSpPr>
          <p:nvPr/>
        </p:nvSpPr>
        <p:spPr>
          <a:xfrm>
            <a:off x="2970614" y="912722"/>
            <a:ext cx="1485518" cy="347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840" b="1" dirty="0">
                <a:solidFill>
                  <a:srgbClr val="3E4F8F"/>
                </a:solidFill>
                <a:latin typeface="Cambria" panose="02040503050406030204" pitchFamily="18" charset="0"/>
              </a:rPr>
              <a:t>Row 0</a:t>
            </a:r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180D3B33-32F3-67C4-68D6-1294F1149A13}"/>
              </a:ext>
            </a:extLst>
          </p:cNvPr>
          <p:cNvSpPr>
            <a:spLocks noChangeAspect="1"/>
          </p:cNvSpPr>
          <p:nvPr/>
        </p:nvSpPr>
        <p:spPr>
          <a:xfrm>
            <a:off x="5552337" y="3567948"/>
            <a:ext cx="36576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0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5B904A35-C187-43A0-82DA-BEA11656332D}"/>
              </a:ext>
            </a:extLst>
          </p:cNvPr>
          <p:cNvSpPr>
            <a:spLocks noChangeAspect="1"/>
          </p:cNvSpPr>
          <p:nvPr/>
        </p:nvSpPr>
        <p:spPr>
          <a:xfrm>
            <a:off x="5549797" y="3811788"/>
            <a:ext cx="365760" cy="4876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0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9EC434DA-E950-DA1E-5304-BCBE0B495D36}"/>
              </a:ext>
            </a:extLst>
          </p:cNvPr>
          <p:cNvGrpSpPr>
            <a:grpSpLocks noChangeAspect="1"/>
          </p:cNvGrpSpPr>
          <p:nvPr/>
        </p:nvGrpSpPr>
        <p:grpSpPr>
          <a:xfrm>
            <a:off x="5064657" y="3567948"/>
            <a:ext cx="1036320" cy="731520"/>
            <a:chOff x="1295400" y="2438400"/>
            <a:chExt cx="1295400" cy="914400"/>
          </a:xfrm>
        </p:grpSpPr>
        <p:grpSp>
          <p:nvGrpSpPr>
            <p:cNvPr id="229" name="Group 228">
              <a:extLst>
                <a:ext uri="{FF2B5EF4-FFF2-40B4-BE49-F238E27FC236}">
                  <a16:creationId xmlns:a16="http://schemas.microsoft.com/office/drawing/2014/main" id="{53E8C95E-E1AC-2E5F-33A5-6DC8703EE8FF}"/>
                </a:ext>
              </a:extLst>
            </p:cNvPr>
            <p:cNvGrpSpPr/>
            <p:nvPr/>
          </p:nvGrpSpPr>
          <p:grpSpPr>
            <a:xfrm>
              <a:off x="1295400" y="2438400"/>
              <a:ext cx="1063625" cy="914400"/>
              <a:chOff x="2060575" y="2438400"/>
              <a:chExt cx="1063625" cy="914400"/>
            </a:xfrm>
          </p:grpSpPr>
          <p:grpSp>
            <p:nvGrpSpPr>
              <p:cNvPr id="231" name="Group 230">
                <a:extLst>
                  <a:ext uri="{FF2B5EF4-FFF2-40B4-BE49-F238E27FC236}">
                    <a16:creationId xmlns:a16="http://schemas.microsoft.com/office/drawing/2014/main" id="{1A2C5DC3-8289-AE5F-A3CE-BACEBE2A82A6}"/>
                  </a:ext>
                </a:extLst>
              </p:cNvPr>
              <p:cNvGrpSpPr/>
              <p:nvPr/>
            </p:nvGrpSpPr>
            <p:grpSpPr>
              <a:xfrm>
                <a:off x="2667000" y="2438400"/>
                <a:ext cx="457200" cy="914400"/>
                <a:chOff x="2667000" y="2438400"/>
                <a:chExt cx="457200" cy="914400"/>
              </a:xfrm>
            </p:grpSpPr>
            <p:cxnSp>
              <p:nvCxnSpPr>
                <p:cNvPr id="233" name="Straight Connector 232">
                  <a:extLst>
                    <a:ext uri="{FF2B5EF4-FFF2-40B4-BE49-F238E27FC236}">
                      <a16:creationId xmlns:a16="http://schemas.microsoft.com/office/drawing/2014/main" id="{AFD22051-09D8-84AA-9A09-6DB496E74809}"/>
                    </a:ext>
                  </a:extLst>
                </p:cNvPr>
                <p:cNvCxnSpPr/>
                <p:nvPr/>
              </p:nvCxnSpPr>
              <p:spPr>
                <a:xfrm flipV="1">
                  <a:off x="3124200" y="2438400"/>
                  <a:ext cx="0" cy="9144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4" name="Straight Connector 233">
                  <a:extLst>
                    <a:ext uri="{FF2B5EF4-FFF2-40B4-BE49-F238E27FC236}">
                      <a16:creationId xmlns:a16="http://schemas.microsoft.com/office/drawing/2014/main" id="{7BB5D100-CA87-CF74-5793-F2926D7531D0}"/>
                    </a:ext>
                  </a:extLst>
                </p:cNvPr>
                <p:cNvCxnSpPr/>
                <p:nvPr/>
              </p:nvCxnSpPr>
              <p:spPr>
                <a:xfrm flipV="1">
                  <a:off x="2667000" y="2438400"/>
                  <a:ext cx="0" cy="9144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5" name="Straight Connector 234">
                  <a:extLst>
                    <a:ext uri="{FF2B5EF4-FFF2-40B4-BE49-F238E27FC236}">
                      <a16:creationId xmlns:a16="http://schemas.microsoft.com/office/drawing/2014/main" id="{A09CC947-F8FE-2717-61FA-2F8D576AA32A}"/>
                    </a:ext>
                  </a:extLst>
                </p:cNvPr>
                <p:cNvCxnSpPr/>
                <p:nvPr/>
              </p:nvCxnSpPr>
              <p:spPr>
                <a:xfrm>
                  <a:off x="2667000" y="3352800"/>
                  <a:ext cx="4572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32" name="Elbow Connector 231">
                <a:extLst>
                  <a:ext uri="{FF2B5EF4-FFF2-40B4-BE49-F238E27FC236}">
                    <a16:creationId xmlns:a16="http://schemas.microsoft.com/office/drawing/2014/main" id="{DC5D3FAF-7DA6-D606-E02C-2644673503B6}"/>
                  </a:ext>
                </a:extLst>
              </p:cNvPr>
              <p:cNvCxnSpPr/>
              <p:nvPr/>
            </p:nvCxnSpPr>
            <p:spPr>
              <a:xfrm rot="10800000" flipV="1">
                <a:off x="2060575" y="2895600"/>
                <a:ext cx="606425" cy="457200"/>
              </a:xfrm>
              <a:prstGeom prst="bentConnector2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64475AB5-6081-BD78-285F-0851EE48DC0F}"/>
                </a:ext>
              </a:extLst>
            </p:cNvPr>
            <p:cNvCxnSpPr/>
            <p:nvPr/>
          </p:nvCxnSpPr>
          <p:spPr>
            <a:xfrm flipH="1">
              <a:off x="2362203" y="2895600"/>
              <a:ext cx="228597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15819FBF-FB35-13C3-99A8-9161A9849089}"/>
              </a:ext>
            </a:extLst>
          </p:cNvPr>
          <p:cNvGrpSpPr>
            <a:grpSpLocks noChangeAspect="1"/>
          </p:cNvGrpSpPr>
          <p:nvPr/>
        </p:nvGrpSpPr>
        <p:grpSpPr>
          <a:xfrm>
            <a:off x="6375297" y="3506988"/>
            <a:ext cx="731520" cy="426720"/>
            <a:chOff x="2933700" y="2362200"/>
            <a:chExt cx="914400" cy="533400"/>
          </a:xfrm>
        </p:grpSpPr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E47A9575-9059-41DB-6303-0C102A8F4889}"/>
                </a:ext>
              </a:extLst>
            </p:cNvPr>
            <p:cNvCxnSpPr/>
            <p:nvPr/>
          </p:nvCxnSpPr>
          <p:spPr>
            <a:xfrm flipV="1">
              <a:off x="3124200" y="2438400"/>
              <a:ext cx="0" cy="45720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84768E36-1754-9395-10F4-4D12D14F3468}"/>
                </a:ext>
              </a:extLst>
            </p:cNvPr>
            <p:cNvCxnSpPr/>
            <p:nvPr/>
          </p:nvCxnSpPr>
          <p:spPr>
            <a:xfrm flipV="1">
              <a:off x="3657600" y="2438400"/>
              <a:ext cx="0" cy="45720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76FCE2B3-6ECB-247F-EB50-93C627A36FF3}"/>
                </a:ext>
              </a:extLst>
            </p:cNvPr>
            <p:cNvCxnSpPr/>
            <p:nvPr/>
          </p:nvCxnSpPr>
          <p:spPr>
            <a:xfrm flipH="1">
              <a:off x="3124200" y="2438400"/>
              <a:ext cx="5334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F84FECC7-C6D0-4F33-312B-4ACCEDF966B2}"/>
                </a:ext>
              </a:extLst>
            </p:cNvPr>
            <p:cNvCxnSpPr/>
            <p:nvPr/>
          </p:nvCxnSpPr>
          <p:spPr>
            <a:xfrm flipH="1">
              <a:off x="3124200" y="2362200"/>
              <a:ext cx="5334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CA812A64-993B-1C18-6AC1-7EC779E647D1}"/>
                </a:ext>
              </a:extLst>
            </p:cNvPr>
            <p:cNvCxnSpPr/>
            <p:nvPr/>
          </p:nvCxnSpPr>
          <p:spPr>
            <a:xfrm>
              <a:off x="3657600" y="2895600"/>
              <a:ext cx="1905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0FCE29F8-25BE-30CB-0FFB-8AD397EC2CE1}"/>
                </a:ext>
              </a:extLst>
            </p:cNvPr>
            <p:cNvCxnSpPr/>
            <p:nvPr/>
          </p:nvCxnSpPr>
          <p:spPr>
            <a:xfrm>
              <a:off x="2933700" y="2895600"/>
              <a:ext cx="1905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3" name="Straight Connector 242">
            <a:extLst>
              <a:ext uri="{FF2B5EF4-FFF2-40B4-BE49-F238E27FC236}">
                <a16:creationId xmlns:a16="http://schemas.microsoft.com/office/drawing/2014/main" id="{D52970EB-4BFF-211E-E74C-1AB939E89F1C}"/>
              </a:ext>
            </a:extLst>
          </p:cNvPr>
          <p:cNvCxnSpPr>
            <a:cxnSpLocks noChangeAspect="1"/>
          </p:cNvCxnSpPr>
          <p:nvPr/>
        </p:nvCxnSpPr>
        <p:spPr>
          <a:xfrm>
            <a:off x="6100977" y="3933708"/>
            <a:ext cx="27432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Straight Connector 243">
            <a:extLst>
              <a:ext uri="{FF2B5EF4-FFF2-40B4-BE49-F238E27FC236}">
                <a16:creationId xmlns:a16="http://schemas.microsoft.com/office/drawing/2014/main" id="{9B9E2A90-14EA-8B83-C3D0-339D7AA41F0D}"/>
              </a:ext>
            </a:extLst>
          </p:cNvPr>
          <p:cNvCxnSpPr>
            <a:cxnSpLocks noChangeAspect="1"/>
          </p:cNvCxnSpPr>
          <p:nvPr/>
        </p:nvCxnSpPr>
        <p:spPr>
          <a:xfrm>
            <a:off x="7106817" y="3933708"/>
            <a:ext cx="48768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Straight Connector 244">
            <a:extLst>
              <a:ext uri="{FF2B5EF4-FFF2-40B4-BE49-F238E27FC236}">
                <a16:creationId xmlns:a16="http://schemas.microsoft.com/office/drawing/2014/main" id="{F371027C-286B-795C-D837-1553D2ABF823}"/>
              </a:ext>
            </a:extLst>
          </p:cNvPr>
          <p:cNvCxnSpPr>
            <a:cxnSpLocks noChangeAspect="1"/>
          </p:cNvCxnSpPr>
          <p:nvPr/>
        </p:nvCxnSpPr>
        <p:spPr>
          <a:xfrm>
            <a:off x="4820817" y="3376924"/>
            <a:ext cx="237744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Straight Connector 245">
            <a:extLst>
              <a:ext uri="{FF2B5EF4-FFF2-40B4-BE49-F238E27FC236}">
                <a16:creationId xmlns:a16="http://schemas.microsoft.com/office/drawing/2014/main" id="{75EB090C-ED2A-8E60-14BD-58B61827D2CC}"/>
              </a:ext>
            </a:extLst>
          </p:cNvPr>
          <p:cNvCxnSpPr>
            <a:cxnSpLocks noChangeAspect="1"/>
          </p:cNvCxnSpPr>
          <p:nvPr/>
        </p:nvCxnSpPr>
        <p:spPr>
          <a:xfrm>
            <a:off x="6741057" y="3368780"/>
            <a:ext cx="0" cy="138208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Straight Connector 246">
            <a:extLst>
              <a:ext uri="{FF2B5EF4-FFF2-40B4-BE49-F238E27FC236}">
                <a16:creationId xmlns:a16="http://schemas.microsoft.com/office/drawing/2014/main" id="{358B0A71-7879-1CA1-D119-0E694AF7504A}"/>
              </a:ext>
            </a:extLst>
          </p:cNvPr>
          <p:cNvCxnSpPr>
            <a:cxnSpLocks noChangeAspect="1"/>
          </p:cNvCxnSpPr>
          <p:nvPr/>
        </p:nvCxnSpPr>
        <p:spPr>
          <a:xfrm>
            <a:off x="4820817" y="3376924"/>
            <a:ext cx="237744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Straight Connector 247">
            <a:extLst>
              <a:ext uri="{FF2B5EF4-FFF2-40B4-BE49-F238E27FC236}">
                <a16:creationId xmlns:a16="http://schemas.microsoft.com/office/drawing/2014/main" id="{1275C15A-B747-C4C0-2645-919BDAC05E1B}"/>
              </a:ext>
            </a:extLst>
          </p:cNvPr>
          <p:cNvCxnSpPr>
            <a:cxnSpLocks noChangeAspect="1"/>
          </p:cNvCxnSpPr>
          <p:nvPr/>
        </p:nvCxnSpPr>
        <p:spPr>
          <a:xfrm>
            <a:off x="6100977" y="3933708"/>
            <a:ext cx="27432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Straight Connector 248">
            <a:extLst>
              <a:ext uri="{FF2B5EF4-FFF2-40B4-BE49-F238E27FC236}">
                <a16:creationId xmlns:a16="http://schemas.microsoft.com/office/drawing/2014/main" id="{6857CBB9-E4C1-1B80-019F-2BA4038E37FB}"/>
              </a:ext>
            </a:extLst>
          </p:cNvPr>
          <p:cNvCxnSpPr>
            <a:cxnSpLocks noChangeAspect="1"/>
          </p:cNvCxnSpPr>
          <p:nvPr/>
        </p:nvCxnSpPr>
        <p:spPr>
          <a:xfrm>
            <a:off x="7106817" y="3933708"/>
            <a:ext cx="48768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0" name="Rectangle 249">
            <a:extLst>
              <a:ext uri="{FF2B5EF4-FFF2-40B4-BE49-F238E27FC236}">
                <a16:creationId xmlns:a16="http://schemas.microsoft.com/office/drawing/2014/main" id="{75B7A2B2-BDB6-E741-7DD4-91F19C4BF47E}"/>
              </a:ext>
            </a:extLst>
          </p:cNvPr>
          <p:cNvSpPr>
            <a:spLocks noChangeAspect="1"/>
          </p:cNvSpPr>
          <p:nvPr/>
        </p:nvSpPr>
        <p:spPr>
          <a:xfrm>
            <a:off x="5552337" y="4742476"/>
            <a:ext cx="365760" cy="731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0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F4EE3DCB-C237-00D5-EB61-82BAF131E98B}"/>
              </a:ext>
            </a:extLst>
          </p:cNvPr>
          <p:cNvSpPr>
            <a:spLocks noChangeAspect="1"/>
          </p:cNvSpPr>
          <p:nvPr/>
        </p:nvSpPr>
        <p:spPr>
          <a:xfrm>
            <a:off x="5549797" y="4986316"/>
            <a:ext cx="365760" cy="4876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0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grpSp>
        <p:nvGrpSpPr>
          <p:cNvPr id="252" name="Group 251">
            <a:extLst>
              <a:ext uri="{FF2B5EF4-FFF2-40B4-BE49-F238E27FC236}">
                <a16:creationId xmlns:a16="http://schemas.microsoft.com/office/drawing/2014/main" id="{7C5DE7E8-6457-FC99-85C5-14168F1FAC9E}"/>
              </a:ext>
            </a:extLst>
          </p:cNvPr>
          <p:cNvGrpSpPr>
            <a:grpSpLocks noChangeAspect="1"/>
          </p:cNvGrpSpPr>
          <p:nvPr/>
        </p:nvGrpSpPr>
        <p:grpSpPr>
          <a:xfrm>
            <a:off x="5064657" y="4742476"/>
            <a:ext cx="1036320" cy="731520"/>
            <a:chOff x="1295400" y="2438400"/>
            <a:chExt cx="1295400" cy="914400"/>
          </a:xfrm>
        </p:grpSpPr>
        <p:grpSp>
          <p:nvGrpSpPr>
            <p:cNvPr id="253" name="Group 252">
              <a:extLst>
                <a:ext uri="{FF2B5EF4-FFF2-40B4-BE49-F238E27FC236}">
                  <a16:creationId xmlns:a16="http://schemas.microsoft.com/office/drawing/2014/main" id="{AC87E03F-330A-1459-33C9-3389EE285CC1}"/>
                </a:ext>
              </a:extLst>
            </p:cNvPr>
            <p:cNvGrpSpPr/>
            <p:nvPr/>
          </p:nvGrpSpPr>
          <p:grpSpPr>
            <a:xfrm>
              <a:off x="1295400" y="2438400"/>
              <a:ext cx="1063625" cy="914400"/>
              <a:chOff x="2060575" y="2438400"/>
              <a:chExt cx="1063625" cy="914400"/>
            </a:xfrm>
          </p:grpSpPr>
          <p:grpSp>
            <p:nvGrpSpPr>
              <p:cNvPr id="255" name="Group 254">
                <a:extLst>
                  <a:ext uri="{FF2B5EF4-FFF2-40B4-BE49-F238E27FC236}">
                    <a16:creationId xmlns:a16="http://schemas.microsoft.com/office/drawing/2014/main" id="{7F62F4F6-6A3A-650F-7450-10378E48BF13}"/>
                  </a:ext>
                </a:extLst>
              </p:cNvPr>
              <p:cNvGrpSpPr/>
              <p:nvPr/>
            </p:nvGrpSpPr>
            <p:grpSpPr>
              <a:xfrm>
                <a:off x="2667000" y="2438400"/>
                <a:ext cx="457200" cy="914400"/>
                <a:chOff x="2667000" y="2438400"/>
                <a:chExt cx="457200" cy="914400"/>
              </a:xfrm>
            </p:grpSpPr>
            <p:cxnSp>
              <p:nvCxnSpPr>
                <p:cNvPr id="257" name="Straight Connector 256">
                  <a:extLst>
                    <a:ext uri="{FF2B5EF4-FFF2-40B4-BE49-F238E27FC236}">
                      <a16:creationId xmlns:a16="http://schemas.microsoft.com/office/drawing/2014/main" id="{C02D083B-0958-5DE2-3005-5192D87AB2D5}"/>
                    </a:ext>
                  </a:extLst>
                </p:cNvPr>
                <p:cNvCxnSpPr/>
                <p:nvPr/>
              </p:nvCxnSpPr>
              <p:spPr>
                <a:xfrm flipV="1">
                  <a:off x="3124200" y="2438400"/>
                  <a:ext cx="0" cy="9144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8" name="Straight Connector 257">
                  <a:extLst>
                    <a:ext uri="{FF2B5EF4-FFF2-40B4-BE49-F238E27FC236}">
                      <a16:creationId xmlns:a16="http://schemas.microsoft.com/office/drawing/2014/main" id="{4572793F-32EC-0DA9-2AA6-C3C5A5F16DCB}"/>
                    </a:ext>
                  </a:extLst>
                </p:cNvPr>
                <p:cNvCxnSpPr/>
                <p:nvPr/>
              </p:nvCxnSpPr>
              <p:spPr>
                <a:xfrm flipV="1">
                  <a:off x="2667000" y="2438400"/>
                  <a:ext cx="0" cy="9144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9" name="Straight Connector 258">
                  <a:extLst>
                    <a:ext uri="{FF2B5EF4-FFF2-40B4-BE49-F238E27FC236}">
                      <a16:creationId xmlns:a16="http://schemas.microsoft.com/office/drawing/2014/main" id="{D20E2CAC-B181-7E2E-9955-12E408CE83EE}"/>
                    </a:ext>
                  </a:extLst>
                </p:cNvPr>
                <p:cNvCxnSpPr/>
                <p:nvPr/>
              </p:nvCxnSpPr>
              <p:spPr>
                <a:xfrm>
                  <a:off x="2667000" y="3352800"/>
                  <a:ext cx="4572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56" name="Elbow Connector 255">
                <a:extLst>
                  <a:ext uri="{FF2B5EF4-FFF2-40B4-BE49-F238E27FC236}">
                    <a16:creationId xmlns:a16="http://schemas.microsoft.com/office/drawing/2014/main" id="{99F5A866-F445-6414-E89C-37E101151E9A}"/>
                  </a:ext>
                </a:extLst>
              </p:cNvPr>
              <p:cNvCxnSpPr/>
              <p:nvPr/>
            </p:nvCxnSpPr>
            <p:spPr>
              <a:xfrm rot="10800000" flipV="1">
                <a:off x="2060575" y="2895600"/>
                <a:ext cx="606425" cy="457200"/>
              </a:xfrm>
              <a:prstGeom prst="bentConnector2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BE83CDFE-E500-B940-D758-295CFDD8C82C}"/>
                </a:ext>
              </a:extLst>
            </p:cNvPr>
            <p:cNvCxnSpPr/>
            <p:nvPr/>
          </p:nvCxnSpPr>
          <p:spPr>
            <a:xfrm flipH="1">
              <a:off x="2362203" y="2895600"/>
              <a:ext cx="228597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191511BA-738F-879F-3BCD-858C71D7AA5F}"/>
              </a:ext>
            </a:extLst>
          </p:cNvPr>
          <p:cNvGrpSpPr>
            <a:grpSpLocks noChangeAspect="1"/>
          </p:cNvGrpSpPr>
          <p:nvPr/>
        </p:nvGrpSpPr>
        <p:grpSpPr>
          <a:xfrm>
            <a:off x="6375297" y="4681516"/>
            <a:ext cx="731520" cy="426720"/>
            <a:chOff x="2933700" y="2362200"/>
            <a:chExt cx="914400" cy="533400"/>
          </a:xfrm>
        </p:grpSpPr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54A67FCA-E57B-E640-C5F5-833F50612768}"/>
                </a:ext>
              </a:extLst>
            </p:cNvPr>
            <p:cNvCxnSpPr/>
            <p:nvPr/>
          </p:nvCxnSpPr>
          <p:spPr>
            <a:xfrm flipV="1">
              <a:off x="3124200" y="2438400"/>
              <a:ext cx="0" cy="45720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CDF6977D-0B95-CD1D-4869-3CA4BC2BACCE}"/>
                </a:ext>
              </a:extLst>
            </p:cNvPr>
            <p:cNvCxnSpPr/>
            <p:nvPr/>
          </p:nvCxnSpPr>
          <p:spPr>
            <a:xfrm flipV="1">
              <a:off x="3657600" y="2438400"/>
              <a:ext cx="0" cy="45720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E965C379-5924-5F9F-BA0D-C9DEC2DDF034}"/>
                </a:ext>
              </a:extLst>
            </p:cNvPr>
            <p:cNvCxnSpPr/>
            <p:nvPr/>
          </p:nvCxnSpPr>
          <p:spPr>
            <a:xfrm flipH="1">
              <a:off x="3124200" y="2438400"/>
              <a:ext cx="5334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BFB7FE7A-3E2C-1FF2-D85D-8937E5424046}"/>
                </a:ext>
              </a:extLst>
            </p:cNvPr>
            <p:cNvCxnSpPr/>
            <p:nvPr/>
          </p:nvCxnSpPr>
          <p:spPr>
            <a:xfrm flipH="1">
              <a:off x="3124200" y="2362200"/>
              <a:ext cx="5334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2358403E-368F-6652-7961-DA044D9E0997}"/>
                </a:ext>
              </a:extLst>
            </p:cNvPr>
            <p:cNvCxnSpPr/>
            <p:nvPr/>
          </p:nvCxnSpPr>
          <p:spPr>
            <a:xfrm>
              <a:off x="3657600" y="2895600"/>
              <a:ext cx="1905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48F8A633-6570-E629-B0C8-2FFB86EDBC50}"/>
                </a:ext>
              </a:extLst>
            </p:cNvPr>
            <p:cNvCxnSpPr/>
            <p:nvPr/>
          </p:nvCxnSpPr>
          <p:spPr>
            <a:xfrm>
              <a:off x="2933700" y="2895600"/>
              <a:ext cx="1905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7" name="Straight Connector 266">
            <a:extLst>
              <a:ext uri="{FF2B5EF4-FFF2-40B4-BE49-F238E27FC236}">
                <a16:creationId xmlns:a16="http://schemas.microsoft.com/office/drawing/2014/main" id="{076958E2-7FB1-2492-ED94-1C6C2E589DBE}"/>
              </a:ext>
            </a:extLst>
          </p:cNvPr>
          <p:cNvCxnSpPr>
            <a:cxnSpLocks noChangeAspect="1"/>
          </p:cNvCxnSpPr>
          <p:nvPr/>
        </p:nvCxnSpPr>
        <p:spPr>
          <a:xfrm>
            <a:off x="6100977" y="5108236"/>
            <a:ext cx="27432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Straight Connector 267">
            <a:extLst>
              <a:ext uri="{FF2B5EF4-FFF2-40B4-BE49-F238E27FC236}">
                <a16:creationId xmlns:a16="http://schemas.microsoft.com/office/drawing/2014/main" id="{A5DAAD6F-1C0F-F5B0-A2E0-D47C6AEA1D4A}"/>
              </a:ext>
            </a:extLst>
          </p:cNvPr>
          <p:cNvCxnSpPr>
            <a:cxnSpLocks noChangeAspect="1"/>
          </p:cNvCxnSpPr>
          <p:nvPr/>
        </p:nvCxnSpPr>
        <p:spPr>
          <a:xfrm>
            <a:off x="7106817" y="5108236"/>
            <a:ext cx="48768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Straight Connector 268">
            <a:extLst>
              <a:ext uri="{FF2B5EF4-FFF2-40B4-BE49-F238E27FC236}">
                <a16:creationId xmlns:a16="http://schemas.microsoft.com/office/drawing/2014/main" id="{E0CAA045-1305-1999-EE5D-1C100D12CA5E}"/>
              </a:ext>
            </a:extLst>
          </p:cNvPr>
          <p:cNvCxnSpPr>
            <a:cxnSpLocks noChangeAspect="1"/>
          </p:cNvCxnSpPr>
          <p:nvPr/>
        </p:nvCxnSpPr>
        <p:spPr>
          <a:xfrm>
            <a:off x="4820817" y="4551452"/>
            <a:ext cx="237744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Straight Connector 269">
            <a:extLst>
              <a:ext uri="{FF2B5EF4-FFF2-40B4-BE49-F238E27FC236}">
                <a16:creationId xmlns:a16="http://schemas.microsoft.com/office/drawing/2014/main" id="{6653EDAA-6B08-2979-C01D-A3067382EDD6}"/>
              </a:ext>
            </a:extLst>
          </p:cNvPr>
          <p:cNvCxnSpPr>
            <a:cxnSpLocks noChangeAspect="1"/>
          </p:cNvCxnSpPr>
          <p:nvPr/>
        </p:nvCxnSpPr>
        <p:spPr>
          <a:xfrm>
            <a:off x="6741057" y="4543308"/>
            <a:ext cx="0" cy="138208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Straight Connector 270">
            <a:extLst>
              <a:ext uri="{FF2B5EF4-FFF2-40B4-BE49-F238E27FC236}">
                <a16:creationId xmlns:a16="http://schemas.microsoft.com/office/drawing/2014/main" id="{13CFBDF1-9E9C-6A4D-0B28-DCF514CFDE76}"/>
              </a:ext>
            </a:extLst>
          </p:cNvPr>
          <p:cNvCxnSpPr>
            <a:cxnSpLocks noChangeAspect="1"/>
          </p:cNvCxnSpPr>
          <p:nvPr/>
        </p:nvCxnSpPr>
        <p:spPr>
          <a:xfrm>
            <a:off x="4820817" y="4551452"/>
            <a:ext cx="237744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Straight Connector 271">
            <a:extLst>
              <a:ext uri="{FF2B5EF4-FFF2-40B4-BE49-F238E27FC236}">
                <a16:creationId xmlns:a16="http://schemas.microsoft.com/office/drawing/2014/main" id="{F7C40479-DFA0-53C0-BEB2-3D5E4DF77329}"/>
              </a:ext>
            </a:extLst>
          </p:cNvPr>
          <p:cNvCxnSpPr>
            <a:cxnSpLocks noChangeAspect="1"/>
          </p:cNvCxnSpPr>
          <p:nvPr/>
        </p:nvCxnSpPr>
        <p:spPr>
          <a:xfrm>
            <a:off x="6100977" y="5108236"/>
            <a:ext cx="27432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Straight Connector 272">
            <a:extLst>
              <a:ext uri="{FF2B5EF4-FFF2-40B4-BE49-F238E27FC236}">
                <a16:creationId xmlns:a16="http://schemas.microsoft.com/office/drawing/2014/main" id="{DE6F25D6-EBB9-C3BE-6C1E-7ADC6CBF8706}"/>
              </a:ext>
            </a:extLst>
          </p:cNvPr>
          <p:cNvCxnSpPr>
            <a:cxnSpLocks noChangeAspect="1"/>
          </p:cNvCxnSpPr>
          <p:nvPr/>
        </p:nvCxnSpPr>
        <p:spPr>
          <a:xfrm>
            <a:off x="7106817" y="5108236"/>
            <a:ext cx="48768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4" name="TextBox 273">
            <a:extLst>
              <a:ext uri="{FF2B5EF4-FFF2-40B4-BE49-F238E27FC236}">
                <a16:creationId xmlns:a16="http://schemas.microsoft.com/office/drawing/2014/main" id="{566E0D40-C5B0-BAEE-BEA2-7EA39C4111A4}"/>
              </a:ext>
            </a:extLst>
          </p:cNvPr>
          <p:cNvSpPr txBox="1">
            <a:spLocks noChangeAspect="1"/>
          </p:cNvSpPr>
          <p:nvPr/>
        </p:nvSpPr>
        <p:spPr>
          <a:xfrm>
            <a:off x="4442875" y="3167636"/>
            <a:ext cx="293926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2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</a:rPr>
              <a:t>0</a:t>
            </a:r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5DE9D1CF-1F00-D624-341D-51AD3E17A251}"/>
              </a:ext>
            </a:extLst>
          </p:cNvPr>
          <p:cNvSpPr txBox="1">
            <a:spLocks noChangeAspect="1"/>
          </p:cNvSpPr>
          <p:nvPr/>
        </p:nvSpPr>
        <p:spPr>
          <a:xfrm>
            <a:off x="4442875" y="3141228"/>
            <a:ext cx="293926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20" b="1" dirty="0">
                <a:solidFill>
                  <a:srgbClr val="C00000"/>
                </a:solidFill>
                <a:latin typeface="Cambria" panose="02040503050406030204" pitchFamily="18" charset="0"/>
              </a:rPr>
              <a:t>1</a:t>
            </a:r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64ECA52A-7A42-23C6-20D3-8CAB4E35F392}"/>
              </a:ext>
            </a:extLst>
          </p:cNvPr>
          <p:cNvSpPr txBox="1">
            <a:spLocks noChangeAspect="1"/>
          </p:cNvSpPr>
          <p:nvPr/>
        </p:nvSpPr>
        <p:spPr>
          <a:xfrm>
            <a:off x="4442875" y="4368572"/>
            <a:ext cx="293926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2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</a:rPr>
              <a:t>0</a:t>
            </a:r>
          </a:p>
        </p:txBody>
      </p:sp>
      <p:sp>
        <p:nvSpPr>
          <p:cNvPr id="277" name="TextBox 276">
            <a:extLst>
              <a:ext uri="{FF2B5EF4-FFF2-40B4-BE49-F238E27FC236}">
                <a16:creationId xmlns:a16="http://schemas.microsoft.com/office/drawing/2014/main" id="{8DABC717-2EBD-84C4-5A4E-9DED4089A8E9}"/>
              </a:ext>
            </a:extLst>
          </p:cNvPr>
          <p:cNvSpPr txBox="1">
            <a:spLocks noChangeAspect="1"/>
          </p:cNvSpPr>
          <p:nvPr/>
        </p:nvSpPr>
        <p:spPr>
          <a:xfrm>
            <a:off x="4442875" y="4342164"/>
            <a:ext cx="293926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20" b="1" dirty="0">
                <a:solidFill>
                  <a:srgbClr val="C00000"/>
                </a:solidFill>
                <a:latin typeface="Cambria" panose="02040503050406030204" pitchFamily="18" charset="0"/>
              </a:rPr>
              <a:t>1</a:t>
            </a:r>
          </a:p>
        </p:txBody>
      </p:sp>
      <p:sp>
        <p:nvSpPr>
          <p:cNvPr id="383" name="TextBox 382">
            <a:extLst>
              <a:ext uri="{FF2B5EF4-FFF2-40B4-BE49-F238E27FC236}">
                <a16:creationId xmlns:a16="http://schemas.microsoft.com/office/drawing/2014/main" id="{C324EA2E-B3AE-A8D3-5E3A-08FDC25E260A}"/>
              </a:ext>
            </a:extLst>
          </p:cNvPr>
          <p:cNvSpPr txBox="1"/>
          <p:nvPr/>
        </p:nvSpPr>
        <p:spPr>
          <a:xfrm>
            <a:off x="3029704" y="6477000"/>
            <a:ext cx="2510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[Seshadri+ MICRO’17]</a:t>
            </a:r>
          </a:p>
        </p:txBody>
      </p:sp>
      <p:grpSp>
        <p:nvGrpSpPr>
          <p:cNvPr id="386" name="Group 385">
            <a:extLst>
              <a:ext uri="{FF2B5EF4-FFF2-40B4-BE49-F238E27FC236}">
                <a16:creationId xmlns:a16="http://schemas.microsoft.com/office/drawing/2014/main" id="{EB91C2CC-4E9F-0C69-EB96-6EF40B01437F}"/>
              </a:ext>
            </a:extLst>
          </p:cNvPr>
          <p:cNvGrpSpPr>
            <a:grpSpLocks noChangeAspect="1"/>
          </p:cNvGrpSpPr>
          <p:nvPr/>
        </p:nvGrpSpPr>
        <p:grpSpPr>
          <a:xfrm>
            <a:off x="5068569" y="2470668"/>
            <a:ext cx="1036320" cy="731520"/>
            <a:chOff x="1295400" y="2438400"/>
            <a:chExt cx="1295400" cy="914400"/>
          </a:xfrm>
        </p:grpSpPr>
        <p:grpSp>
          <p:nvGrpSpPr>
            <p:cNvPr id="387" name="Group 386">
              <a:extLst>
                <a:ext uri="{FF2B5EF4-FFF2-40B4-BE49-F238E27FC236}">
                  <a16:creationId xmlns:a16="http://schemas.microsoft.com/office/drawing/2014/main" id="{C563A4C9-25AD-DDAC-A347-2E640630F8B1}"/>
                </a:ext>
              </a:extLst>
            </p:cNvPr>
            <p:cNvGrpSpPr/>
            <p:nvPr/>
          </p:nvGrpSpPr>
          <p:grpSpPr>
            <a:xfrm>
              <a:off x="1295400" y="2438400"/>
              <a:ext cx="1063625" cy="914400"/>
              <a:chOff x="2060575" y="2438400"/>
              <a:chExt cx="1063625" cy="914400"/>
            </a:xfrm>
          </p:grpSpPr>
          <p:grpSp>
            <p:nvGrpSpPr>
              <p:cNvPr id="389" name="Group 388">
                <a:extLst>
                  <a:ext uri="{FF2B5EF4-FFF2-40B4-BE49-F238E27FC236}">
                    <a16:creationId xmlns:a16="http://schemas.microsoft.com/office/drawing/2014/main" id="{C85F00B4-0F1E-33E8-A16B-575A5BDDBF01}"/>
                  </a:ext>
                </a:extLst>
              </p:cNvPr>
              <p:cNvGrpSpPr/>
              <p:nvPr/>
            </p:nvGrpSpPr>
            <p:grpSpPr>
              <a:xfrm>
                <a:off x="2667000" y="2438400"/>
                <a:ext cx="457200" cy="914400"/>
                <a:chOff x="2667000" y="2438400"/>
                <a:chExt cx="457200" cy="914400"/>
              </a:xfrm>
            </p:grpSpPr>
            <p:cxnSp>
              <p:nvCxnSpPr>
                <p:cNvPr id="391" name="Straight Connector 390">
                  <a:extLst>
                    <a:ext uri="{FF2B5EF4-FFF2-40B4-BE49-F238E27FC236}">
                      <a16:creationId xmlns:a16="http://schemas.microsoft.com/office/drawing/2014/main" id="{DBE62470-79C9-53D4-4D47-3FFDFA9DFC01}"/>
                    </a:ext>
                  </a:extLst>
                </p:cNvPr>
                <p:cNvCxnSpPr/>
                <p:nvPr/>
              </p:nvCxnSpPr>
              <p:spPr>
                <a:xfrm flipV="1">
                  <a:off x="3124200" y="2438400"/>
                  <a:ext cx="0" cy="9144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2" name="Straight Connector 391">
                  <a:extLst>
                    <a:ext uri="{FF2B5EF4-FFF2-40B4-BE49-F238E27FC236}">
                      <a16:creationId xmlns:a16="http://schemas.microsoft.com/office/drawing/2014/main" id="{6AB53C78-0D6A-025F-D300-7970CBBCB18F}"/>
                    </a:ext>
                  </a:extLst>
                </p:cNvPr>
                <p:cNvCxnSpPr/>
                <p:nvPr/>
              </p:nvCxnSpPr>
              <p:spPr>
                <a:xfrm flipV="1">
                  <a:off x="2667000" y="2438400"/>
                  <a:ext cx="0" cy="9144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3" name="Straight Connector 392">
                  <a:extLst>
                    <a:ext uri="{FF2B5EF4-FFF2-40B4-BE49-F238E27FC236}">
                      <a16:creationId xmlns:a16="http://schemas.microsoft.com/office/drawing/2014/main" id="{FC1B4147-2988-D6E6-A760-51A3DCF21306}"/>
                    </a:ext>
                  </a:extLst>
                </p:cNvPr>
                <p:cNvCxnSpPr/>
                <p:nvPr/>
              </p:nvCxnSpPr>
              <p:spPr>
                <a:xfrm>
                  <a:off x="2667000" y="3352800"/>
                  <a:ext cx="4572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90" name="Elbow Connector 389">
                <a:extLst>
                  <a:ext uri="{FF2B5EF4-FFF2-40B4-BE49-F238E27FC236}">
                    <a16:creationId xmlns:a16="http://schemas.microsoft.com/office/drawing/2014/main" id="{1B126F25-8515-E5CF-0235-8B8CCC877811}"/>
                  </a:ext>
                </a:extLst>
              </p:cNvPr>
              <p:cNvCxnSpPr/>
              <p:nvPr/>
            </p:nvCxnSpPr>
            <p:spPr>
              <a:xfrm rot="10800000" flipV="1">
                <a:off x="2060575" y="2895600"/>
                <a:ext cx="606425" cy="457200"/>
              </a:xfrm>
              <a:prstGeom prst="bentConnector2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88" name="Straight Connector 387">
              <a:extLst>
                <a:ext uri="{FF2B5EF4-FFF2-40B4-BE49-F238E27FC236}">
                  <a16:creationId xmlns:a16="http://schemas.microsoft.com/office/drawing/2014/main" id="{D0C5A93B-C785-B14E-DE34-E8A1ABEC9499}"/>
                </a:ext>
              </a:extLst>
            </p:cNvPr>
            <p:cNvCxnSpPr/>
            <p:nvPr/>
          </p:nvCxnSpPr>
          <p:spPr>
            <a:xfrm flipH="1">
              <a:off x="2362203" y="2895600"/>
              <a:ext cx="228597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4" name="Group 393">
            <a:extLst>
              <a:ext uri="{FF2B5EF4-FFF2-40B4-BE49-F238E27FC236}">
                <a16:creationId xmlns:a16="http://schemas.microsoft.com/office/drawing/2014/main" id="{F0FA16E7-12E1-248D-AFEC-296E576C0EBF}"/>
              </a:ext>
            </a:extLst>
          </p:cNvPr>
          <p:cNvGrpSpPr>
            <a:grpSpLocks noChangeAspect="1"/>
          </p:cNvGrpSpPr>
          <p:nvPr/>
        </p:nvGrpSpPr>
        <p:grpSpPr>
          <a:xfrm>
            <a:off x="6379209" y="2409708"/>
            <a:ext cx="731520" cy="426720"/>
            <a:chOff x="2933700" y="2362200"/>
            <a:chExt cx="914400" cy="533400"/>
          </a:xfrm>
        </p:grpSpPr>
        <p:cxnSp>
          <p:nvCxnSpPr>
            <p:cNvPr id="395" name="Straight Connector 394">
              <a:extLst>
                <a:ext uri="{FF2B5EF4-FFF2-40B4-BE49-F238E27FC236}">
                  <a16:creationId xmlns:a16="http://schemas.microsoft.com/office/drawing/2014/main" id="{31136B9D-8EBA-99DA-2B62-EFA2F7711ED9}"/>
                </a:ext>
              </a:extLst>
            </p:cNvPr>
            <p:cNvCxnSpPr/>
            <p:nvPr/>
          </p:nvCxnSpPr>
          <p:spPr>
            <a:xfrm flipV="1">
              <a:off x="3124200" y="2438400"/>
              <a:ext cx="0" cy="45720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6" name="Straight Connector 395">
              <a:extLst>
                <a:ext uri="{FF2B5EF4-FFF2-40B4-BE49-F238E27FC236}">
                  <a16:creationId xmlns:a16="http://schemas.microsoft.com/office/drawing/2014/main" id="{EF825FE6-8601-AA53-A9E3-4331BF78DCD1}"/>
                </a:ext>
              </a:extLst>
            </p:cNvPr>
            <p:cNvCxnSpPr/>
            <p:nvPr/>
          </p:nvCxnSpPr>
          <p:spPr>
            <a:xfrm flipV="1">
              <a:off x="3657600" y="2438400"/>
              <a:ext cx="0" cy="45720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7" name="Straight Connector 396">
              <a:extLst>
                <a:ext uri="{FF2B5EF4-FFF2-40B4-BE49-F238E27FC236}">
                  <a16:creationId xmlns:a16="http://schemas.microsoft.com/office/drawing/2014/main" id="{4C7A9F36-7FA4-4900-94BB-750DB0182F3B}"/>
                </a:ext>
              </a:extLst>
            </p:cNvPr>
            <p:cNvCxnSpPr/>
            <p:nvPr/>
          </p:nvCxnSpPr>
          <p:spPr>
            <a:xfrm flipH="1">
              <a:off x="3124200" y="2438400"/>
              <a:ext cx="5334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Straight Connector 397">
              <a:extLst>
                <a:ext uri="{FF2B5EF4-FFF2-40B4-BE49-F238E27FC236}">
                  <a16:creationId xmlns:a16="http://schemas.microsoft.com/office/drawing/2014/main" id="{D049DDF6-B060-DE0B-2801-07CBE0D3A59B}"/>
                </a:ext>
              </a:extLst>
            </p:cNvPr>
            <p:cNvCxnSpPr/>
            <p:nvPr/>
          </p:nvCxnSpPr>
          <p:spPr>
            <a:xfrm flipH="1">
              <a:off x="3124200" y="2362200"/>
              <a:ext cx="5334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Straight Connector 398">
              <a:extLst>
                <a:ext uri="{FF2B5EF4-FFF2-40B4-BE49-F238E27FC236}">
                  <a16:creationId xmlns:a16="http://schemas.microsoft.com/office/drawing/2014/main" id="{B32CFC3F-087D-F55F-1F90-4E3572F663EA}"/>
                </a:ext>
              </a:extLst>
            </p:cNvPr>
            <p:cNvCxnSpPr/>
            <p:nvPr/>
          </p:nvCxnSpPr>
          <p:spPr>
            <a:xfrm>
              <a:off x="3657600" y="2895600"/>
              <a:ext cx="1905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Straight Connector 399">
              <a:extLst>
                <a:ext uri="{FF2B5EF4-FFF2-40B4-BE49-F238E27FC236}">
                  <a16:creationId xmlns:a16="http://schemas.microsoft.com/office/drawing/2014/main" id="{2EE82B0E-A399-0EF4-81A2-9F2AB0DF0D2D}"/>
                </a:ext>
              </a:extLst>
            </p:cNvPr>
            <p:cNvCxnSpPr/>
            <p:nvPr/>
          </p:nvCxnSpPr>
          <p:spPr>
            <a:xfrm>
              <a:off x="2933700" y="2895600"/>
              <a:ext cx="190500" cy="0"/>
            </a:xfrm>
            <a:prstGeom prst="line">
              <a:avLst/>
            </a:prstGeom>
            <a:ln w="28575">
              <a:solidFill>
                <a:schemeClr val="accent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1" name="Straight Connector 400">
            <a:extLst>
              <a:ext uri="{FF2B5EF4-FFF2-40B4-BE49-F238E27FC236}">
                <a16:creationId xmlns:a16="http://schemas.microsoft.com/office/drawing/2014/main" id="{36B52B51-2547-EDA0-B723-FF3E257677E2}"/>
              </a:ext>
            </a:extLst>
          </p:cNvPr>
          <p:cNvCxnSpPr>
            <a:cxnSpLocks noChangeAspect="1"/>
          </p:cNvCxnSpPr>
          <p:nvPr/>
        </p:nvCxnSpPr>
        <p:spPr>
          <a:xfrm>
            <a:off x="6104889" y="2836428"/>
            <a:ext cx="27432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2" name="Straight Connector 401">
            <a:extLst>
              <a:ext uri="{FF2B5EF4-FFF2-40B4-BE49-F238E27FC236}">
                <a16:creationId xmlns:a16="http://schemas.microsoft.com/office/drawing/2014/main" id="{E54EB64D-1D11-548E-13D4-44F6B6442FA6}"/>
              </a:ext>
            </a:extLst>
          </p:cNvPr>
          <p:cNvCxnSpPr>
            <a:cxnSpLocks noChangeAspect="1"/>
          </p:cNvCxnSpPr>
          <p:nvPr/>
        </p:nvCxnSpPr>
        <p:spPr>
          <a:xfrm>
            <a:off x="7110729" y="2836428"/>
            <a:ext cx="48768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7" name="TextBox 216">
            <a:extLst>
              <a:ext uri="{FF2B5EF4-FFF2-40B4-BE49-F238E27FC236}">
                <a16:creationId xmlns:a16="http://schemas.microsoft.com/office/drawing/2014/main" id="{748B56E3-2F74-E09A-E469-DD872A3C8177}"/>
              </a:ext>
            </a:extLst>
          </p:cNvPr>
          <p:cNvSpPr txBox="1">
            <a:spLocks noChangeAspect="1"/>
          </p:cNvSpPr>
          <p:nvPr/>
        </p:nvSpPr>
        <p:spPr>
          <a:xfrm>
            <a:off x="4446787" y="5587772"/>
            <a:ext cx="293926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2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</a:rPr>
              <a:t>0</a:t>
            </a:r>
          </a:p>
        </p:txBody>
      </p:sp>
      <p:cxnSp>
        <p:nvCxnSpPr>
          <p:cNvPr id="403" name="Straight Connector 402">
            <a:extLst>
              <a:ext uri="{FF2B5EF4-FFF2-40B4-BE49-F238E27FC236}">
                <a16:creationId xmlns:a16="http://schemas.microsoft.com/office/drawing/2014/main" id="{E489F89A-07B7-F4D1-3662-487C264299B1}"/>
              </a:ext>
            </a:extLst>
          </p:cNvPr>
          <p:cNvCxnSpPr>
            <a:cxnSpLocks noChangeAspect="1"/>
          </p:cNvCxnSpPr>
          <p:nvPr/>
        </p:nvCxnSpPr>
        <p:spPr>
          <a:xfrm>
            <a:off x="4824729" y="2279644"/>
            <a:ext cx="237744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4" name="Straight Connector 403">
            <a:extLst>
              <a:ext uri="{FF2B5EF4-FFF2-40B4-BE49-F238E27FC236}">
                <a16:creationId xmlns:a16="http://schemas.microsoft.com/office/drawing/2014/main" id="{E4787F4F-AE44-D676-3371-43936229710D}"/>
              </a:ext>
            </a:extLst>
          </p:cNvPr>
          <p:cNvCxnSpPr>
            <a:cxnSpLocks noChangeAspect="1"/>
          </p:cNvCxnSpPr>
          <p:nvPr/>
        </p:nvCxnSpPr>
        <p:spPr>
          <a:xfrm>
            <a:off x="6744969" y="2271500"/>
            <a:ext cx="0" cy="138208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5" name="Straight Connector 404">
            <a:extLst>
              <a:ext uri="{FF2B5EF4-FFF2-40B4-BE49-F238E27FC236}">
                <a16:creationId xmlns:a16="http://schemas.microsoft.com/office/drawing/2014/main" id="{8DF647CD-65C4-953A-11D8-A85259207CB4}"/>
              </a:ext>
            </a:extLst>
          </p:cNvPr>
          <p:cNvCxnSpPr>
            <a:cxnSpLocks noChangeAspect="1"/>
          </p:cNvCxnSpPr>
          <p:nvPr/>
        </p:nvCxnSpPr>
        <p:spPr>
          <a:xfrm>
            <a:off x="4824729" y="2279644"/>
            <a:ext cx="237744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6" name="Straight Connector 405">
            <a:extLst>
              <a:ext uri="{FF2B5EF4-FFF2-40B4-BE49-F238E27FC236}">
                <a16:creationId xmlns:a16="http://schemas.microsoft.com/office/drawing/2014/main" id="{F13DDA54-96B1-B1B0-4747-1C90447A9D99}"/>
              </a:ext>
            </a:extLst>
          </p:cNvPr>
          <p:cNvCxnSpPr>
            <a:cxnSpLocks noChangeAspect="1"/>
          </p:cNvCxnSpPr>
          <p:nvPr/>
        </p:nvCxnSpPr>
        <p:spPr>
          <a:xfrm>
            <a:off x="6104889" y="2836428"/>
            <a:ext cx="27432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7" name="Straight Connector 406">
            <a:extLst>
              <a:ext uri="{FF2B5EF4-FFF2-40B4-BE49-F238E27FC236}">
                <a16:creationId xmlns:a16="http://schemas.microsoft.com/office/drawing/2014/main" id="{8CB5529F-D301-A3FB-7855-C06C5EB8A785}"/>
              </a:ext>
            </a:extLst>
          </p:cNvPr>
          <p:cNvCxnSpPr>
            <a:cxnSpLocks noChangeAspect="1"/>
          </p:cNvCxnSpPr>
          <p:nvPr/>
        </p:nvCxnSpPr>
        <p:spPr>
          <a:xfrm>
            <a:off x="7110729" y="2836428"/>
            <a:ext cx="487680" cy="0"/>
          </a:xfrm>
          <a:prstGeom prst="line">
            <a:avLst/>
          </a:prstGeom>
          <a:ln w="5715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" name="TextBox 409">
            <a:extLst>
              <a:ext uri="{FF2B5EF4-FFF2-40B4-BE49-F238E27FC236}">
                <a16:creationId xmlns:a16="http://schemas.microsoft.com/office/drawing/2014/main" id="{94823717-352C-350D-C004-F4F5448A957F}"/>
              </a:ext>
            </a:extLst>
          </p:cNvPr>
          <p:cNvSpPr txBox="1">
            <a:spLocks noChangeAspect="1"/>
          </p:cNvSpPr>
          <p:nvPr/>
        </p:nvSpPr>
        <p:spPr>
          <a:xfrm>
            <a:off x="4449800" y="2067540"/>
            <a:ext cx="293926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2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</a:rPr>
              <a:t>0</a:t>
            </a:r>
          </a:p>
        </p:txBody>
      </p:sp>
      <p:sp>
        <p:nvSpPr>
          <p:cNvPr id="411" name="TextBox 410">
            <a:extLst>
              <a:ext uri="{FF2B5EF4-FFF2-40B4-BE49-F238E27FC236}">
                <a16:creationId xmlns:a16="http://schemas.microsoft.com/office/drawing/2014/main" id="{F4C68A98-646E-8EA2-B7DF-002C2BA74DFE}"/>
              </a:ext>
            </a:extLst>
          </p:cNvPr>
          <p:cNvSpPr txBox="1">
            <a:spLocks noChangeAspect="1"/>
          </p:cNvSpPr>
          <p:nvPr/>
        </p:nvSpPr>
        <p:spPr>
          <a:xfrm>
            <a:off x="4449800" y="2041132"/>
            <a:ext cx="293926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20" b="1" dirty="0">
                <a:solidFill>
                  <a:srgbClr val="C00000"/>
                </a:solidFill>
                <a:latin typeface="Cambria" panose="02040503050406030204" pitchFamily="18" charset="0"/>
              </a:rPr>
              <a:t>1</a:t>
            </a:r>
          </a:p>
        </p:txBody>
      </p:sp>
      <p:sp>
        <p:nvSpPr>
          <p:cNvPr id="413" name="TextBox 412">
            <a:extLst>
              <a:ext uri="{FF2B5EF4-FFF2-40B4-BE49-F238E27FC236}">
                <a16:creationId xmlns:a16="http://schemas.microsoft.com/office/drawing/2014/main" id="{79F510EB-F3FC-9300-CFB2-2070352E324A}"/>
              </a:ext>
            </a:extLst>
          </p:cNvPr>
          <p:cNvSpPr txBox="1">
            <a:spLocks noChangeAspect="1"/>
          </p:cNvSpPr>
          <p:nvPr/>
        </p:nvSpPr>
        <p:spPr>
          <a:xfrm>
            <a:off x="4445887" y="843755"/>
            <a:ext cx="293926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20" b="1" dirty="0">
                <a:solidFill>
                  <a:srgbClr val="C00000"/>
                </a:solidFill>
                <a:latin typeface="Cambria" panose="02040503050406030204" pitchFamily="18" charset="0"/>
              </a:rPr>
              <a:t>1</a:t>
            </a:r>
          </a:p>
        </p:txBody>
      </p:sp>
      <p:sp>
        <p:nvSpPr>
          <p:cNvPr id="417" name="TextBox 416">
            <a:extLst>
              <a:ext uri="{FF2B5EF4-FFF2-40B4-BE49-F238E27FC236}">
                <a16:creationId xmlns:a16="http://schemas.microsoft.com/office/drawing/2014/main" id="{92C08769-C482-17C6-6630-4CB5F7256831}"/>
              </a:ext>
            </a:extLst>
          </p:cNvPr>
          <p:cNvSpPr txBox="1"/>
          <p:nvPr/>
        </p:nvSpPr>
        <p:spPr>
          <a:xfrm>
            <a:off x="7697306" y="1143000"/>
            <a:ext cx="1290739" cy="375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4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</a:rPr>
              <a:t>½ V</a:t>
            </a:r>
            <a:r>
              <a:rPr lang="en-US" sz="1840" b="1" baseline="-250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</a:rPr>
              <a:t>DD </a:t>
            </a:r>
            <a:r>
              <a:rPr lang="en-US" sz="1840" b="1" dirty="0">
                <a:solidFill>
                  <a:srgbClr val="C00000"/>
                </a:solidFill>
                <a:latin typeface="Cambria" panose="02040503050406030204" pitchFamily="18" charset="0"/>
              </a:rPr>
              <a:t>+ </a:t>
            </a:r>
            <a:r>
              <a:rPr lang="el-GR" sz="1840" b="1" dirty="0">
                <a:solidFill>
                  <a:srgbClr val="C00000"/>
                </a:solidFill>
                <a:latin typeface="Cambria" panose="02040503050406030204" pitchFamily="18" charset="0"/>
              </a:rPr>
              <a:t>δ</a:t>
            </a:r>
            <a:r>
              <a:rPr lang="en-US" sz="1840" b="1" baseline="-25000" dirty="0">
                <a:solidFill>
                  <a:srgbClr val="C00000"/>
                </a:solidFill>
                <a:latin typeface="Cambria" panose="02040503050406030204" pitchFamily="18" charset="0"/>
              </a:rPr>
              <a:t>1</a:t>
            </a:r>
            <a:endParaRPr lang="en-US" sz="184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418" name="TextBox 417">
            <a:extLst>
              <a:ext uri="{FF2B5EF4-FFF2-40B4-BE49-F238E27FC236}">
                <a16:creationId xmlns:a16="http://schemas.microsoft.com/office/drawing/2014/main" id="{05028C4C-1433-6D5A-F043-731748FB5280}"/>
              </a:ext>
            </a:extLst>
          </p:cNvPr>
          <p:cNvSpPr txBox="1"/>
          <p:nvPr/>
        </p:nvSpPr>
        <p:spPr>
          <a:xfrm>
            <a:off x="7703477" y="1143000"/>
            <a:ext cx="837089" cy="375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4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</a:rPr>
              <a:t>½ V</a:t>
            </a:r>
            <a:r>
              <a:rPr lang="en-US" sz="1840" b="1" baseline="-250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</a:rPr>
              <a:t>DD</a:t>
            </a:r>
          </a:p>
        </p:txBody>
      </p:sp>
      <p:sp>
        <p:nvSpPr>
          <p:cNvPr id="419" name="TextBox 418">
            <a:extLst>
              <a:ext uri="{FF2B5EF4-FFF2-40B4-BE49-F238E27FC236}">
                <a16:creationId xmlns:a16="http://schemas.microsoft.com/office/drawing/2014/main" id="{EA305E04-41F5-E349-986D-4A21D2BFE5C6}"/>
              </a:ext>
            </a:extLst>
          </p:cNvPr>
          <p:cNvSpPr txBox="1"/>
          <p:nvPr/>
        </p:nvSpPr>
        <p:spPr>
          <a:xfrm>
            <a:off x="7657039" y="1143000"/>
            <a:ext cx="554960" cy="375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40" b="1" dirty="0">
                <a:solidFill>
                  <a:srgbClr val="C00000"/>
                </a:solidFill>
                <a:latin typeface="Cambria" panose="02040503050406030204" pitchFamily="18" charset="0"/>
              </a:rPr>
              <a:t>V</a:t>
            </a:r>
            <a:r>
              <a:rPr lang="en-US" sz="1840" b="1" baseline="-25000" dirty="0">
                <a:solidFill>
                  <a:srgbClr val="C00000"/>
                </a:solidFill>
                <a:latin typeface="Cambria" panose="02040503050406030204" pitchFamily="18" charset="0"/>
              </a:rPr>
              <a:t>DD</a:t>
            </a:r>
          </a:p>
        </p:txBody>
      </p:sp>
      <p:sp>
        <p:nvSpPr>
          <p:cNvPr id="421" name="Dikdörtgen 256">
            <a:extLst>
              <a:ext uri="{FF2B5EF4-FFF2-40B4-BE49-F238E27FC236}">
                <a16:creationId xmlns:a16="http://schemas.microsoft.com/office/drawing/2014/main" id="{49B5913D-ACE6-B62F-718E-7FC3983CD707}"/>
              </a:ext>
            </a:extLst>
          </p:cNvPr>
          <p:cNvSpPr/>
          <p:nvPr/>
        </p:nvSpPr>
        <p:spPr>
          <a:xfrm>
            <a:off x="547517" y="1930147"/>
            <a:ext cx="1769017" cy="53232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78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accent3"/>
                </a:solidFill>
                <a:latin typeface="Cambria" panose="02040503050406030204" pitchFamily="18" charset="0"/>
                <a:ea typeface="Cambria" panose="02040503050406030204" pitchFamily="18" charset="0"/>
                <a:cs typeface="Cascadia Mono" panose="020B0609020000020004" pitchFamily="49" charset="0"/>
              </a:rPr>
              <a:t>ACT Row 0</a:t>
            </a:r>
            <a:endParaRPr lang="en-US" sz="2000" baseline="-25000" dirty="0">
              <a:solidFill>
                <a:schemeClr val="accent3"/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422" name="Dikdörtgen 256">
            <a:extLst>
              <a:ext uri="{FF2B5EF4-FFF2-40B4-BE49-F238E27FC236}">
                <a16:creationId xmlns:a16="http://schemas.microsoft.com/office/drawing/2014/main" id="{CF116D23-C8DA-B56D-F788-962C8431497F}"/>
              </a:ext>
            </a:extLst>
          </p:cNvPr>
          <p:cNvSpPr/>
          <p:nvPr/>
        </p:nvSpPr>
        <p:spPr>
          <a:xfrm>
            <a:off x="768973" y="3453135"/>
            <a:ext cx="1326104" cy="53232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78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accent3"/>
                </a:solidFill>
                <a:latin typeface="Cambria" panose="02040503050406030204" pitchFamily="18" charset="0"/>
                <a:ea typeface="Cambria" panose="02040503050406030204" pitchFamily="18" charset="0"/>
                <a:cs typeface="Cascadia Mono" panose="020B0609020000020004" pitchFamily="49" charset="0"/>
              </a:rPr>
              <a:t>PRE</a:t>
            </a:r>
            <a:endParaRPr lang="en-US" sz="2000" baseline="-25000" dirty="0">
              <a:solidFill>
                <a:schemeClr val="accent3"/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cxnSp>
        <p:nvCxnSpPr>
          <p:cNvPr id="423" name="Düz Ok Bağlayıcısı 185">
            <a:extLst>
              <a:ext uri="{FF2B5EF4-FFF2-40B4-BE49-F238E27FC236}">
                <a16:creationId xmlns:a16="http://schemas.microsoft.com/office/drawing/2014/main" id="{931DACAA-38ED-44C3-2CEE-291891065E17}"/>
              </a:ext>
            </a:extLst>
          </p:cNvPr>
          <p:cNvCxnSpPr>
            <a:cxnSpLocks/>
            <a:stCxn id="421" idx="2"/>
            <a:endCxn id="422" idx="0"/>
          </p:cNvCxnSpPr>
          <p:nvPr/>
        </p:nvCxnSpPr>
        <p:spPr>
          <a:xfrm flipH="1">
            <a:off x="1432025" y="2462473"/>
            <a:ext cx="1" cy="990662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4" name="Dikdörtgen 256">
            <a:extLst>
              <a:ext uri="{FF2B5EF4-FFF2-40B4-BE49-F238E27FC236}">
                <a16:creationId xmlns:a16="http://schemas.microsoft.com/office/drawing/2014/main" id="{F0393673-C782-4B7A-60FF-A9A2422D8BEC}"/>
              </a:ext>
            </a:extLst>
          </p:cNvPr>
          <p:cNvSpPr/>
          <p:nvPr/>
        </p:nvSpPr>
        <p:spPr>
          <a:xfrm>
            <a:off x="547516" y="4786877"/>
            <a:ext cx="1769017" cy="53232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78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accent3"/>
                </a:solidFill>
                <a:latin typeface="Cambria" panose="02040503050406030204" pitchFamily="18" charset="0"/>
                <a:ea typeface="Cambria" panose="02040503050406030204" pitchFamily="18" charset="0"/>
                <a:cs typeface="Cascadia Mono" panose="020B0609020000020004" pitchFamily="49" charset="0"/>
              </a:rPr>
              <a:t>ACT Row 3</a:t>
            </a:r>
            <a:endParaRPr lang="en-US" sz="2000" baseline="-25000" dirty="0">
              <a:solidFill>
                <a:schemeClr val="accent3"/>
              </a:solidFill>
              <a:latin typeface="Cambria" panose="02040503050406030204" pitchFamily="18" charset="0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cxnSp>
        <p:nvCxnSpPr>
          <p:cNvPr id="425" name="Düz Ok Bağlayıcısı 60">
            <a:extLst>
              <a:ext uri="{FF2B5EF4-FFF2-40B4-BE49-F238E27FC236}">
                <a16:creationId xmlns:a16="http://schemas.microsoft.com/office/drawing/2014/main" id="{C8D5C445-FC69-A0E3-35CA-8CB41467D089}"/>
              </a:ext>
            </a:extLst>
          </p:cNvPr>
          <p:cNvCxnSpPr>
            <a:cxnSpLocks/>
            <a:stCxn id="422" idx="2"/>
            <a:endCxn id="424" idx="0"/>
          </p:cNvCxnSpPr>
          <p:nvPr/>
        </p:nvCxnSpPr>
        <p:spPr>
          <a:xfrm>
            <a:off x="1432025" y="3985461"/>
            <a:ext cx="0" cy="801416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6" name="Metin kutusu 16">
            <a:extLst>
              <a:ext uri="{FF2B5EF4-FFF2-40B4-BE49-F238E27FC236}">
                <a16:creationId xmlns:a16="http://schemas.microsoft.com/office/drawing/2014/main" id="{B4B4D832-61E7-64CE-E6AE-90DF4C797F3D}"/>
              </a:ext>
            </a:extLst>
          </p:cNvPr>
          <p:cNvSpPr txBox="1"/>
          <p:nvPr/>
        </p:nvSpPr>
        <p:spPr>
          <a:xfrm>
            <a:off x="1450025" y="2700834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&lt; 3ns</a:t>
            </a:r>
            <a:endParaRPr lang="en-US" sz="2400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427" name="Metin kutusu 16">
            <a:extLst>
              <a:ext uri="{FF2B5EF4-FFF2-40B4-BE49-F238E27FC236}">
                <a16:creationId xmlns:a16="http://schemas.microsoft.com/office/drawing/2014/main" id="{49B94BCD-F549-656F-0AD6-736B07512E5D}"/>
              </a:ext>
            </a:extLst>
          </p:cNvPr>
          <p:cNvSpPr txBox="1"/>
          <p:nvPr/>
        </p:nvSpPr>
        <p:spPr>
          <a:xfrm>
            <a:off x="1447968" y="4111701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&lt; 3ns</a:t>
            </a:r>
            <a:endParaRPr lang="en-US" sz="2400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412" name="TextBox 411">
            <a:extLst>
              <a:ext uri="{FF2B5EF4-FFF2-40B4-BE49-F238E27FC236}">
                <a16:creationId xmlns:a16="http://schemas.microsoft.com/office/drawing/2014/main" id="{DE30BC96-0A9D-2D9F-CF40-B327332AB1C5}"/>
              </a:ext>
            </a:extLst>
          </p:cNvPr>
          <p:cNvSpPr txBox="1">
            <a:spLocks noChangeAspect="1"/>
          </p:cNvSpPr>
          <p:nvPr/>
        </p:nvSpPr>
        <p:spPr>
          <a:xfrm>
            <a:off x="4445887" y="870163"/>
            <a:ext cx="293926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2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</a:rPr>
              <a:t>0</a:t>
            </a:r>
          </a:p>
        </p:txBody>
      </p:sp>
      <p:cxnSp>
        <p:nvCxnSpPr>
          <p:cNvPr id="438" name="Düz Ok Bağlayıcısı 60">
            <a:extLst>
              <a:ext uri="{FF2B5EF4-FFF2-40B4-BE49-F238E27FC236}">
                <a16:creationId xmlns:a16="http://schemas.microsoft.com/office/drawing/2014/main" id="{28091BA5-2478-0751-91AB-BAB36CF1B1C9}"/>
              </a:ext>
            </a:extLst>
          </p:cNvPr>
          <p:cNvCxnSpPr>
            <a:cxnSpLocks/>
          </p:cNvCxnSpPr>
          <p:nvPr/>
        </p:nvCxnSpPr>
        <p:spPr>
          <a:xfrm>
            <a:off x="1447968" y="5339388"/>
            <a:ext cx="0" cy="801416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9" name="TextBox 408">
            <a:extLst>
              <a:ext uri="{FF2B5EF4-FFF2-40B4-BE49-F238E27FC236}">
                <a16:creationId xmlns:a16="http://schemas.microsoft.com/office/drawing/2014/main" id="{2A4FD38F-32BF-E2DC-5F8D-6C1E904A4887}"/>
              </a:ext>
            </a:extLst>
          </p:cNvPr>
          <p:cNvSpPr txBox="1">
            <a:spLocks noChangeAspect="1"/>
          </p:cNvSpPr>
          <p:nvPr/>
        </p:nvSpPr>
        <p:spPr>
          <a:xfrm>
            <a:off x="2969591" y="4386169"/>
            <a:ext cx="1485518" cy="347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840" b="1" dirty="0">
                <a:solidFill>
                  <a:srgbClr val="3E4F8F"/>
                </a:solidFill>
                <a:latin typeface="Cambria" panose="02040503050406030204" pitchFamily="18" charset="0"/>
              </a:rPr>
              <a:t>Row 3</a:t>
            </a:r>
          </a:p>
        </p:txBody>
      </p:sp>
      <p:sp>
        <p:nvSpPr>
          <p:cNvPr id="442" name="Rectangle 441">
            <a:extLst>
              <a:ext uri="{FF2B5EF4-FFF2-40B4-BE49-F238E27FC236}">
                <a16:creationId xmlns:a16="http://schemas.microsoft.com/office/drawing/2014/main" id="{F2557C2C-2F26-4381-7B36-4BE81EDFB9FD}"/>
              </a:ext>
            </a:extLst>
          </p:cNvPr>
          <p:cNvSpPr/>
          <p:nvPr/>
        </p:nvSpPr>
        <p:spPr>
          <a:xfrm>
            <a:off x="123205" y="1037654"/>
            <a:ext cx="3690851" cy="5136801"/>
          </a:xfrm>
          <a:prstGeom prst="rect">
            <a:avLst/>
          </a:prstGeom>
          <a:solidFill>
            <a:srgbClr val="FFFFFF">
              <a:alpha val="80000"/>
            </a:srgb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443" name="TextBox 442">
            <a:extLst>
              <a:ext uri="{FF2B5EF4-FFF2-40B4-BE49-F238E27FC236}">
                <a16:creationId xmlns:a16="http://schemas.microsoft.com/office/drawing/2014/main" id="{26C90642-788E-E185-B4E1-49B8A67E3F3C}"/>
              </a:ext>
            </a:extLst>
          </p:cNvPr>
          <p:cNvSpPr txBox="1"/>
          <p:nvPr/>
        </p:nvSpPr>
        <p:spPr>
          <a:xfrm>
            <a:off x="-295986" y="2899254"/>
            <a:ext cx="43269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7030A0"/>
                </a:solidFill>
                <a:latin typeface="Cambria" panose="02040503050406030204" pitchFamily="18" charset="0"/>
              </a:rPr>
              <a:t>Simultaneously Activated Row </a:t>
            </a:r>
            <a:br>
              <a:rPr lang="en-US" b="1" dirty="0">
                <a:solidFill>
                  <a:srgbClr val="7030A0"/>
                </a:solidFill>
                <a:latin typeface="Cambria" panose="02040503050406030204" pitchFamily="18" charset="0"/>
              </a:rPr>
            </a:br>
            <a:r>
              <a:rPr lang="en-US" b="1" dirty="0">
                <a:solidFill>
                  <a:srgbClr val="7030A0"/>
                </a:solidFill>
                <a:latin typeface="Cambria" panose="02040503050406030204" pitchFamily="18" charset="0"/>
              </a:rPr>
              <a:t>(SAR) Group</a:t>
            </a:r>
          </a:p>
        </p:txBody>
      </p:sp>
      <p:sp>
        <p:nvSpPr>
          <p:cNvPr id="444" name="Right Brace 443">
            <a:extLst>
              <a:ext uri="{FF2B5EF4-FFF2-40B4-BE49-F238E27FC236}">
                <a16:creationId xmlns:a16="http://schemas.microsoft.com/office/drawing/2014/main" id="{C532473A-9870-C19E-FF77-E54CF2B8A168}"/>
              </a:ext>
            </a:extLst>
          </p:cNvPr>
          <p:cNvSpPr/>
          <p:nvPr/>
        </p:nvSpPr>
        <p:spPr>
          <a:xfrm rot="10800000">
            <a:off x="3838225" y="912720"/>
            <a:ext cx="747767" cy="4516185"/>
          </a:xfrm>
          <a:prstGeom prst="rightBrace">
            <a:avLst/>
          </a:prstGeom>
          <a:ln w="444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</a:endParaRPr>
          </a:p>
        </p:txBody>
      </p:sp>
      <p:sp>
        <p:nvSpPr>
          <p:cNvPr id="445" name="TextBox 444">
            <a:extLst>
              <a:ext uri="{FF2B5EF4-FFF2-40B4-BE49-F238E27FC236}">
                <a16:creationId xmlns:a16="http://schemas.microsoft.com/office/drawing/2014/main" id="{F3593361-0E26-F592-9F33-99F0AC8B65F5}"/>
              </a:ext>
            </a:extLst>
          </p:cNvPr>
          <p:cNvSpPr txBox="1"/>
          <p:nvPr/>
        </p:nvSpPr>
        <p:spPr>
          <a:xfrm>
            <a:off x="7697306" y="1142999"/>
            <a:ext cx="1290739" cy="375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4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</a:rPr>
              <a:t>½ V</a:t>
            </a:r>
            <a:r>
              <a:rPr lang="en-US" sz="1840" b="1" baseline="-250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</a:rPr>
              <a:t>DD </a:t>
            </a:r>
            <a:r>
              <a:rPr lang="en-US" sz="1840" b="1" dirty="0">
                <a:solidFill>
                  <a:srgbClr val="C00000"/>
                </a:solidFill>
                <a:latin typeface="Cambria" panose="02040503050406030204" pitchFamily="18" charset="0"/>
              </a:rPr>
              <a:t>+ </a:t>
            </a:r>
            <a:r>
              <a:rPr lang="el-GR" sz="1840" b="1" dirty="0">
                <a:solidFill>
                  <a:srgbClr val="C00000"/>
                </a:solidFill>
                <a:latin typeface="Cambria" panose="02040503050406030204" pitchFamily="18" charset="0"/>
              </a:rPr>
              <a:t>δ</a:t>
            </a:r>
            <a:r>
              <a:rPr lang="en-US" sz="1840" b="1" baseline="-25000" dirty="0">
                <a:solidFill>
                  <a:srgbClr val="C00000"/>
                </a:solidFill>
                <a:latin typeface="Cambria" panose="02040503050406030204" pitchFamily="18" charset="0"/>
              </a:rPr>
              <a:t>2</a:t>
            </a:r>
            <a:endParaRPr lang="en-US" sz="184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208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7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1" grpId="0" animBg="1"/>
      <p:bldP spid="440" grpId="0" animBg="1"/>
      <p:bldP spid="194" grpId="0" animBg="1"/>
      <p:bldP spid="194" grpId="1" animBg="1"/>
      <p:bldP spid="218" grpId="0"/>
      <p:bldP spid="225" grpId="0"/>
      <p:bldP spid="226" grpId="0" animBg="1"/>
      <p:bldP spid="226" grpId="1" animBg="1"/>
      <p:bldP spid="250" grpId="0" animBg="1"/>
      <p:bldP spid="250" grpId="1" animBg="1"/>
      <p:bldP spid="274" grpId="0"/>
      <p:bldP spid="275" grpId="0"/>
      <p:bldP spid="276" grpId="0"/>
      <p:bldP spid="277" grpId="0"/>
      <p:bldP spid="217" grpId="0"/>
      <p:bldP spid="410" grpId="0"/>
      <p:bldP spid="411" grpId="0"/>
      <p:bldP spid="413" grpId="0"/>
      <p:bldP spid="417" grpId="0"/>
      <p:bldP spid="417" grpId="1"/>
      <p:bldP spid="418" grpId="0"/>
      <p:bldP spid="419" grpId="0"/>
      <p:bldP spid="421" grpId="0" animBg="1"/>
      <p:bldP spid="422" grpId="0" animBg="1"/>
      <p:bldP spid="424" grpId="0" animBg="1"/>
      <p:bldP spid="426" grpId="0"/>
      <p:bldP spid="427" grpId="0"/>
      <p:bldP spid="412" grpId="0"/>
      <p:bldP spid="409" grpId="0"/>
      <p:bldP spid="442" grpId="0" animBg="1"/>
      <p:bldP spid="443" grpId="0"/>
      <p:bldP spid="444" grpId="0" animBg="1"/>
      <p:bldP spid="445" grpId="0"/>
      <p:bldP spid="445" grpId="1"/>
    </p:bldLst>
  </p:timing>
</p:sld>
</file>

<file path=ppt/theme/theme1.xml><?xml version="1.0" encoding="utf-8"?>
<a:theme xmlns:a="http://schemas.openxmlformats.org/drawingml/2006/main" name="Office Them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Custom 1">
      <a:majorFont>
        <a:latin typeface="Aptos Display"/>
        <a:ea typeface=""/>
        <a:cs typeface=""/>
      </a:majorFont>
      <a:minorFont>
        <a:latin typeface="Aptos Display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19050">
          <a:solidFill>
            <a:schemeClr val="tx1">
              <a:lumMod val="75000"/>
              <a:lumOff val="25000"/>
            </a:schemeClr>
          </a:solidFill>
        </a:ln>
      </a:spPr>
      <a:bodyPr rtlCol="0" anchor="ctr"/>
      <a:lstStyle>
        <a:defPPr algn="ctr">
          <a:defRPr sz="2000" dirty="0" smtClean="0">
            <a:solidFill>
              <a:schemeClr val="tx1">
                <a:lumMod val="75000"/>
                <a:lumOff val="25000"/>
              </a:schemeClr>
            </a:solidFill>
            <a:latin typeface="+mj-lt"/>
            <a:ea typeface="Cambria" panose="02040503050406030204" pitchFamily="18" charset="0"/>
            <a:cs typeface="Cascadia Mono" panose="020B0609020000020004" pitchFamily="49" charset="0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162DCA8D-2DD9-F14B-9B6C-89BFBA18628B}">
  <we:reference id="wa200010001" version="1.0.0.1" store="en-US" storeType="OMEX"/>
  <we:alternateReferences>
    <we:reference id="wa200010001" version="1.0.0.1" store="WA200010001" storeType="OMEX"/>
  </we:alternateReferences>
  <we:properties>
    <we:property name="claude.fileId" value="&quot;0069015e-6ec3-4fd1-9727-2cd708848470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5AEE43C18193D746A58381678047E0AA" ma:contentTypeVersion="10" ma:contentTypeDescription="Yeni belge oluşturun." ma:contentTypeScope="" ma:versionID="aee96e1fe2c1200e1d23e65152c87909">
  <xsd:schema xmlns:xsd="http://www.w3.org/2001/XMLSchema" xmlns:xs="http://www.w3.org/2001/XMLSchema" xmlns:p="http://schemas.microsoft.com/office/2006/metadata/properties" xmlns:ns3="d5c48231-85e2-4662-81b9-2c430d8af21a" targetNamespace="http://schemas.microsoft.com/office/2006/metadata/properties" ma:root="true" ma:fieldsID="62e6105e9dedd85b72bd5ff2448439a1" ns3:_="">
    <xsd:import namespace="d5c48231-85e2-4662-81b9-2c430d8af21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DateTaken" minOccurs="0"/>
                <xsd:element ref="ns3:MediaServiceSystem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SearchPropertie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c48231-85e2-4662-81b9-2c430d8af2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d5c48231-85e2-4662-81b9-2c430d8af21a" xsi:nil="true"/>
  </documentManagement>
</p:properties>
</file>

<file path=customXml/itemProps1.xml><?xml version="1.0" encoding="utf-8"?>
<ds:datastoreItem xmlns:ds="http://schemas.openxmlformats.org/officeDocument/2006/customXml" ds:itemID="{E32AECC4-48BC-46DE-A7B6-B2DC0AD8FD29}">
  <ds:schemaRefs>
    <ds:schemaRef ds:uri="d5c48231-85e2-4662-81b9-2c430d8af21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3F4B38C-9B62-4D68-BA94-328164729EB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ABE88B2-4537-4FFC-86D6-98711D93821D}">
  <ds:schemaRefs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infopath/2007/PartnerControls"/>
    <ds:schemaRef ds:uri="d5c48231-85e2-4662-81b9-2c430d8af21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49910</TotalTime>
  <Words>5638</Words>
  <Application>Microsoft Macintosh PowerPoint</Application>
  <PresentationFormat>On-screen Show (4:3)</PresentationFormat>
  <Paragraphs>968</Paragraphs>
  <Slides>62</Slides>
  <Notes>61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71" baseType="lpstr">
      <vt:lpstr>Calibri</vt:lpstr>
      <vt:lpstr>Cambria Math</vt:lpstr>
      <vt:lpstr>Raleway</vt:lpstr>
      <vt:lpstr>Wingdings</vt:lpstr>
      <vt:lpstr>Aptos Display</vt:lpstr>
      <vt:lpstr>Cambria</vt:lpstr>
      <vt:lpstr>Arial</vt:lpstr>
      <vt:lpstr>-webkit-standard</vt:lpstr>
      <vt:lpstr>Office Theme</vt:lpstr>
      <vt:lpstr>In-DRAM Signature Generation Using  Simultaneous Multiple-Row Activation An Experimental Study of  Off-The-Shelf DRAM Chips</vt:lpstr>
      <vt:lpstr>Outline</vt:lpstr>
      <vt:lpstr>Physical Unclonable Functions (PUFs)</vt:lpstr>
      <vt:lpstr>Physical Unclonable Functions (PUFs)</vt:lpstr>
      <vt:lpstr>Physical Unclonable Functions (PUFs)</vt:lpstr>
      <vt:lpstr>DRAM-Based PUFs </vt:lpstr>
      <vt:lpstr>DRAM-Based PUFs </vt:lpstr>
      <vt:lpstr>Outline</vt:lpstr>
      <vt:lpstr>DRAM Organization</vt:lpstr>
      <vt:lpstr>DRAM Organization</vt:lpstr>
      <vt:lpstr>Accessing a DRAM Cell</vt:lpstr>
      <vt:lpstr>Accessing a DRAM Cell</vt:lpstr>
      <vt:lpstr>DRAM Operation</vt:lpstr>
      <vt:lpstr>Simultaneous Multiple-Row Activation</vt:lpstr>
      <vt:lpstr>Our Goal</vt:lpstr>
      <vt:lpstr>Outline</vt:lpstr>
      <vt:lpstr>Key Idea</vt:lpstr>
      <vt:lpstr>Generating Signatures via SiMRA</vt:lpstr>
      <vt:lpstr>Generating Signatures via SiMRA</vt:lpstr>
      <vt:lpstr>Generating Signatures via SiMRA</vt:lpstr>
      <vt:lpstr>Generating Signatures via SiMRA</vt:lpstr>
      <vt:lpstr>Generating Signatures via SiMRA</vt:lpstr>
      <vt:lpstr>SiMRA-PUF Designs</vt:lpstr>
      <vt:lpstr>Outline</vt:lpstr>
      <vt:lpstr>DDR4 DRAM Testing Infrastructure</vt:lpstr>
      <vt:lpstr>Laboratory for Understanding Memory</vt:lpstr>
      <vt:lpstr>Tested DRAM Chips</vt:lpstr>
      <vt:lpstr>Characterization Methodology</vt:lpstr>
      <vt:lpstr>PUF Quality Metric</vt:lpstr>
      <vt:lpstr>Outline</vt:lpstr>
      <vt:lpstr>Major Characterization Results</vt:lpstr>
      <vt:lpstr>Major Characterization Results</vt:lpstr>
      <vt:lpstr>Effect of Simultaneously Activated Row Count</vt:lpstr>
      <vt:lpstr>Effect of Simultaneously Activated Row Count</vt:lpstr>
      <vt:lpstr>Effect of Simultaneously Activated Row Count</vt:lpstr>
      <vt:lpstr>Major Characterization Results</vt:lpstr>
      <vt:lpstr>Effect of Chip Density &amp; Die Revision</vt:lpstr>
      <vt:lpstr>Major Characterization Results</vt:lpstr>
      <vt:lpstr>Effect of Temperature </vt:lpstr>
      <vt:lpstr>Effect of Temperature </vt:lpstr>
      <vt:lpstr>Latency Evaluation</vt:lpstr>
      <vt:lpstr>Latency Evaluation</vt:lpstr>
      <vt:lpstr>Latency Evaluation</vt:lpstr>
      <vt:lpstr>Latency Evaluation</vt:lpstr>
      <vt:lpstr>Available on arXiv</vt:lpstr>
      <vt:lpstr>Outline</vt:lpstr>
      <vt:lpstr>Conclusion</vt:lpstr>
      <vt:lpstr>In-DRAM Signature Generation Using  Simultaneous Multiple-Row Activation An Experimental Study of  Off-The-Shelf DRAM Chips</vt:lpstr>
      <vt:lpstr>In-DRAM Signature Generation Using  Simultaneous Multiple-Row Activation An Experimental Study of  Off-The-Shelf DRAM Chips</vt:lpstr>
      <vt:lpstr>Future Work</vt:lpstr>
      <vt:lpstr>Frac-based PUF</vt:lpstr>
      <vt:lpstr>Frac-based PUF Results</vt:lpstr>
      <vt:lpstr>Tested DRAM Modules</vt:lpstr>
      <vt:lpstr>Simultaneous Multiple-Row Activation</vt:lpstr>
      <vt:lpstr>Generating Signatures via SiMRA</vt:lpstr>
      <vt:lpstr>Generating Signatures via SiMRA</vt:lpstr>
      <vt:lpstr>Limitations of Tested COTS DRAM Chips</vt:lpstr>
      <vt:lpstr>Hypothesis: Row Decoder Circuitry</vt:lpstr>
      <vt:lpstr>Row Decoder: A Tree Example</vt:lpstr>
      <vt:lpstr>Activating a Single Row</vt:lpstr>
      <vt:lpstr>Activating Many Rows: A Walkthrough</vt:lpstr>
      <vt:lpstr>Simultaneous Multiple-Row Activation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Microsoft Office User</dc:creator>
  <cp:keywords/>
  <dc:description/>
  <cp:lastModifiedBy>Umut BAŞER</cp:lastModifiedBy>
  <cp:revision>121</cp:revision>
  <cp:lastPrinted>2024-06-22T08:09:07Z</cp:lastPrinted>
  <dcterms:created xsi:type="dcterms:W3CDTF">2021-03-24T08:19:39Z</dcterms:created>
  <dcterms:modified xsi:type="dcterms:W3CDTF">2026-07-01T14:47:04Z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0x0101005AEE43C18193D746A58381678047E0AA</vt:lpwstr>
  </property>
</Properties>
</file>