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5.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26.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theme/theme27.xml" ContentType="application/vnd.openxmlformats-officedocument.theme+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28.xml" ContentType="application/vnd.openxmlformats-officedocument.theme+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theme/theme30.xml" ContentType="application/vnd.openxmlformats-officedocument.theme+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theme/theme31.xml" ContentType="application/vnd.openxmlformats-officedocument.theme+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theme/theme32.xml" ContentType="application/vnd.openxmlformats-officedocument.theme+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theme/theme33.xml" ContentType="application/vnd.openxmlformats-officedocument.theme+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theme/theme34.xml" ContentType="application/vnd.openxmlformats-officedocument.theme+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theme/theme35.xml" ContentType="application/vnd.openxmlformats-officedocument.theme+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theme/theme36.xml" ContentType="application/vnd.openxmlformats-officedocument.theme+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theme/theme37.xml" ContentType="application/vnd.openxmlformats-officedocument.theme+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theme/theme38.xml" ContentType="application/vnd.openxmlformats-officedocument.theme+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theme/theme39.xml" ContentType="application/vnd.openxmlformats-officedocument.theme+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theme/theme41.xml" ContentType="application/vnd.openxmlformats-officedocument.theme+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theme/theme42.xml" ContentType="application/vnd.openxmlformats-officedocument.theme+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theme/theme43.xml" ContentType="application/vnd.openxmlformats-officedocument.theme+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5.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theme/theme46.xml" ContentType="application/vnd.openxmlformats-officedocument.theme+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theme/theme47.xml" ContentType="application/vnd.openxmlformats-officedocument.theme+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theme/theme48.xml" ContentType="application/vnd.openxmlformats-officedocument.theme+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theme/theme49.xml" ContentType="application/vnd.openxmlformats-officedocument.theme+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theme/theme50.xml" ContentType="application/vnd.openxmlformats-officedocument.theme+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theme/theme51.xml" ContentType="application/vnd.openxmlformats-officedocument.theme+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theme/theme52.xml" ContentType="application/vnd.openxmlformats-officedocument.theme+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theme/theme53.xml" ContentType="application/vnd.openxmlformats-officedocument.theme+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theme/theme54.xml" ContentType="application/vnd.openxmlformats-officedocument.theme+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theme/theme55.xml" ContentType="application/vnd.openxmlformats-officedocument.theme+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theme/theme56.xml" ContentType="application/vnd.openxmlformats-officedocument.theme+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theme/theme57.xml" ContentType="application/vnd.openxmlformats-officedocument.theme+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theme/theme58.xml" ContentType="application/vnd.openxmlformats-officedocument.theme+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theme/theme59.xml" ContentType="application/vnd.openxmlformats-officedocument.theme+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theme/theme60.xml" ContentType="application/vnd.openxmlformats-officedocument.theme+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theme/theme61.xml" ContentType="application/vnd.openxmlformats-officedocument.theme+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theme/theme62.xml" ContentType="application/vnd.openxmlformats-officedocument.theme+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63.xml" ContentType="application/vnd.openxmlformats-officedocument.theme+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theme/theme64.xml" ContentType="application/vnd.openxmlformats-officedocument.theme+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theme/theme65.xml" ContentType="application/vnd.openxmlformats-officedocument.theme+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theme/theme66.xml" ContentType="application/vnd.openxmlformats-officedocument.theme+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theme/theme67.xml" ContentType="application/vnd.openxmlformats-officedocument.theme+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theme/theme68.xml" ContentType="application/vnd.openxmlformats-officedocument.theme+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theme/theme69.xml" ContentType="application/vnd.openxmlformats-officedocument.theme+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theme/theme70.xml" ContentType="application/vnd.openxmlformats-officedocument.theme+xml"/>
  <Override PartName="/ppt/theme/theme71.xml" ContentType="application/vnd.openxmlformats-officedocument.theme+xml"/>
  <Override PartName="/ppt/theme/theme7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1.xml" ContentType="application/vnd.openxmlformats-officedocument.presentationml.tags+xml"/>
  <Override PartName="/ppt/notesSlides/notesSlide36.xml" ContentType="application/vnd.openxmlformats-officedocument.presentationml.notesSlide+xml"/>
  <Override PartName="/ppt/tags/tag2.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3.xml" ContentType="application/vnd.openxmlformats-officedocument.presentationml.tags+xml"/>
  <Override PartName="/ppt/notesSlides/notesSlide39.xml" ContentType="application/vnd.openxmlformats-officedocument.presentationml.notesSlide+xml"/>
  <Override PartName="/ppt/tags/tag4.xml" ContentType="application/vnd.openxmlformats-officedocument.presentationml.tags+xml"/>
  <Override PartName="/ppt/notesSlides/notesSlide40.xml" ContentType="application/vnd.openxmlformats-officedocument.presentationml.notesSlide+xml"/>
  <Override PartName="/ppt/tags/tag5.xml" ContentType="application/vnd.openxmlformats-officedocument.presentationml.tags+xml"/>
  <Override PartName="/ppt/notesSlides/notesSlide41.xml" ContentType="application/vnd.openxmlformats-officedocument.presentationml.notesSlide+xml"/>
  <Override PartName="/ppt/tags/tag6.xml" ContentType="application/vnd.openxmlformats-officedocument.presentationml.tags+xml"/>
  <Override PartName="/ppt/notesSlides/notesSlide42.xml" ContentType="application/vnd.openxmlformats-officedocument.presentationml.notesSlide+xml"/>
  <Override PartName="/ppt/tags/tag7.xml" ContentType="application/vnd.openxmlformats-officedocument.presentationml.tags+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omments/comment1.xml" ContentType="application/vnd.openxmlformats-officedocument.presentationml.comments+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tags/tag8.xml" ContentType="application/vnd.openxmlformats-officedocument.presentationml.tags+xml"/>
  <Override PartName="/ppt/notesSlides/notesSlide74.xml" ContentType="application/vnd.openxmlformats-officedocument.presentationml.notesSlide+xml"/>
  <Override PartName="/ppt/tags/tag9.xml" ContentType="application/vnd.openxmlformats-officedocument.presentationml.tags+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65" r:id="rId23"/>
    <p:sldMasterId id="2147485714" r:id="rId24"/>
    <p:sldMasterId id="2147486472" r:id="rId25"/>
    <p:sldMasterId id="2147486594" r:id="rId26"/>
    <p:sldMasterId id="2147486871" r:id="rId27"/>
    <p:sldMasterId id="2147487120" r:id="rId28"/>
    <p:sldMasterId id="2147487144" r:id="rId29"/>
    <p:sldMasterId id="2147487194" r:id="rId30"/>
    <p:sldMasterId id="2147487206" r:id="rId31"/>
    <p:sldMasterId id="2147487258" r:id="rId32"/>
    <p:sldMasterId id="2147487574" r:id="rId33"/>
    <p:sldMasterId id="2147487623" r:id="rId34"/>
    <p:sldMasterId id="2147487743" r:id="rId35"/>
    <p:sldMasterId id="2147488085" r:id="rId36"/>
    <p:sldMasterId id="2147488097" r:id="rId37"/>
    <p:sldMasterId id="2147488265" r:id="rId38"/>
    <p:sldMasterId id="2147488331" r:id="rId39"/>
    <p:sldMasterId id="2147488343" r:id="rId40"/>
    <p:sldMasterId id="2147488381" r:id="rId41"/>
    <p:sldMasterId id="2147488393" r:id="rId42"/>
    <p:sldMasterId id="2147488405" r:id="rId43"/>
    <p:sldMasterId id="2147488417" r:id="rId44"/>
    <p:sldMasterId id="2147488442" r:id="rId45"/>
    <p:sldMasterId id="2147488455" r:id="rId46"/>
    <p:sldMasterId id="2147488480" r:id="rId47"/>
    <p:sldMasterId id="2147488547" r:id="rId48"/>
    <p:sldMasterId id="2147488560" r:id="rId49"/>
    <p:sldMasterId id="2147488573" r:id="rId50"/>
    <p:sldMasterId id="2147488599" r:id="rId51"/>
    <p:sldMasterId id="2147488661" r:id="rId52"/>
    <p:sldMasterId id="2147488674" r:id="rId53"/>
    <p:sldMasterId id="2147488687" r:id="rId54"/>
    <p:sldMasterId id="2147488713" r:id="rId55"/>
    <p:sldMasterId id="2147488725" r:id="rId56"/>
    <p:sldMasterId id="2147488738" r:id="rId57"/>
    <p:sldMasterId id="2147488750" r:id="rId58"/>
    <p:sldMasterId id="2147488762" r:id="rId59"/>
    <p:sldMasterId id="2147488775" r:id="rId60"/>
    <p:sldMasterId id="2147488778" r:id="rId61"/>
    <p:sldMasterId id="2147488790" r:id="rId62"/>
    <p:sldMasterId id="2147488802" r:id="rId63"/>
    <p:sldMasterId id="2147488805" r:id="rId64"/>
    <p:sldMasterId id="2147488808" r:id="rId65"/>
    <p:sldMasterId id="2147488821" r:id="rId66"/>
    <p:sldMasterId id="2147488846" r:id="rId67"/>
    <p:sldMasterId id="2147488849" r:id="rId68"/>
    <p:sldMasterId id="2147488862" r:id="rId69"/>
    <p:sldMasterId id="2147488874" r:id="rId70"/>
  </p:sldMasterIdLst>
  <p:notesMasterIdLst>
    <p:notesMasterId r:id="rId404"/>
  </p:notesMasterIdLst>
  <p:handoutMasterIdLst>
    <p:handoutMasterId r:id="rId405"/>
  </p:handoutMasterIdLst>
  <p:sldIdLst>
    <p:sldId id="7083" r:id="rId71"/>
    <p:sldId id="6850" r:id="rId72"/>
    <p:sldId id="6851" r:id="rId73"/>
    <p:sldId id="6852" r:id="rId74"/>
    <p:sldId id="2690" r:id="rId75"/>
    <p:sldId id="656" r:id="rId76"/>
    <p:sldId id="5603" r:id="rId77"/>
    <p:sldId id="3581" r:id="rId78"/>
    <p:sldId id="3582" r:id="rId79"/>
    <p:sldId id="3609" r:id="rId80"/>
    <p:sldId id="4145" r:id="rId81"/>
    <p:sldId id="3583" r:id="rId82"/>
    <p:sldId id="3614" r:id="rId83"/>
    <p:sldId id="6863" r:id="rId84"/>
    <p:sldId id="3584" r:id="rId85"/>
    <p:sldId id="3585" r:id="rId86"/>
    <p:sldId id="3586" r:id="rId87"/>
    <p:sldId id="3848" r:id="rId88"/>
    <p:sldId id="3712" r:id="rId89"/>
    <p:sldId id="6894" r:id="rId90"/>
    <p:sldId id="6895" r:id="rId91"/>
    <p:sldId id="3943" r:id="rId92"/>
    <p:sldId id="3944" r:id="rId93"/>
    <p:sldId id="3945" r:id="rId94"/>
    <p:sldId id="3946" r:id="rId95"/>
    <p:sldId id="3947" r:id="rId96"/>
    <p:sldId id="3948" r:id="rId97"/>
    <p:sldId id="3719" r:id="rId98"/>
    <p:sldId id="3950" r:id="rId99"/>
    <p:sldId id="3720" r:id="rId100"/>
    <p:sldId id="4860" r:id="rId101"/>
    <p:sldId id="3721" r:id="rId102"/>
    <p:sldId id="3722" r:id="rId103"/>
    <p:sldId id="4894" r:id="rId104"/>
    <p:sldId id="4895" r:id="rId105"/>
    <p:sldId id="4699" r:id="rId106"/>
    <p:sldId id="5521" r:id="rId107"/>
    <p:sldId id="5924" r:id="rId108"/>
    <p:sldId id="5923" r:id="rId109"/>
    <p:sldId id="5036" r:id="rId110"/>
    <p:sldId id="3723" r:id="rId111"/>
    <p:sldId id="6795" r:id="rId112"/>
    <p:sldId id="7287" r:id="rId113"/>
    <p:sldId id="5938" r:id="rId114"/>
    <p:sldId id="5654" r:id="rId115"/>
    <p:sldId id="5941" r:id="rId116"/>
    <p:sldId id="5942" r:id="rId117"/>
    <p:sldId id="5943" r:id="rId118"/>
    <p:sldId id="6864" r:id="rId119"/>
    <p:sldId id="6865" r:id="rId120"/>
    <p:sldId id="6866" r:id="rId121"/>
    <p:sldId id="6867" r:id="rId122"/>
    <p:sldId id="6884" r:id="rId123"/>
    <p:sldId id="6796" r:id="rId124"/>
    <p:sldId id="6797" r:id="rId125"/>
    <p:sldId id="6798" r:id="rId126"/>
    <p:sldId id="6868" r:id="rId127"/>
    <p:sldId id="1863" r:id="rId128"/>
    <p:sldId id="5045" r:id="rId129"/>
    <p:sldId id="4899" r:id="rId130"/>
    <p:sldId id="3958" r:id="rId131"/>
    <p:sldId id="3978" r:id="rId132"/>
    <p:sldId id="4901" r:id="rId133"/>
    <p:sldId id="5951" r:id="rId134"/>
    <p:sldId id="5029" r:id="rId135"/>
    <p:sldId id="5028" r:id="rId136"/>
    <p:sldId id="5971" r:id="rId137"/>
    <p:sldId id="3855" r:id="rId138"/>
    <p:sldId id="5952" r:id="rId139"/>
    <p:sldId id="5006" r:id="rId140"/>
    <p:sldId id="5963" r:id="rId141"/>
    <p:sldId id="5972" r:id="rId142"/>
    <p:sldId id="5973" r:id="rId143"/>
    <p:sldId id="5974" r:id="rId144"/>
    <p:sldId id="6793" r:id="rId145"/>
    <p:sldId id="6803" r:id="rId146"/>
    <p:sldId id="6505" r:id="rId147"/>
    <p:sldId id="6655" r:id="rId148"/>
    <p:sldId id="6869" r:id="rId149"/>
    <p:sldId id="6870" r:id="rId150"/>
    <p:sldId id="6801" r:id="rId151"/>
    <p:sldId id="6802" r:id="rId152"/>
    <p:sldId id="6871" r:id="rId153"/>
    <p:sldId id="6804" r:id="rId154"/>
    <p:sldId id="6808" r:id="rId155"/>
    <p:sldId id="5908" r:id="rId156"/>
    <p:sldId id="6799" r:id="rId157"/>
    <p:sldId id="5910" r:id="rId158"/>
    <p:sldId id="5956" r:id="rId159"/>
    <p:sldId id="5912" r:id="rId160"/>
    <p:sldId id="5957" r:id="rId161"/>
    <p:sldId id="5958" r:id="rId162"/>
    <p:sldId id="5959" r:id="rId163"/>
    <p:sldId id="5913" r:id="rId164"/>
    <p:sldId id="5918" r:id="rId165"/>
    <p:sldId id="5960" r:id="rId166"/>
    <p:sldId id="6800" r:id="rId167"/>
    <p:sldId id="6805" r:id="rId168"/>
    <p:sldId id="6506" r:id="rId169"/>
    <p:sldId id="6807" r:id="rId170"/>
    <p:sldId id="6301" r:id="rId171"/>
    <p:sldId id="1208" r:id="rId172"/>
    <p:sldId id="1174" r:id="rId173"/>
    <p:sldId id="1179" r:id="rId174"/>
    <p:sldId id="1175" r:id="rId175"/>
    <p:sldId id="1180" r:id="rId176"/>
    <p:sldId id="1206" r:id="rId177"/>
    <p:sldId id="1190" r:id="rId178"/>
    <p:sldId id="1218" r:id="rId179"/>
    <p:sldId id="6809" r:id="rId180"/>
    <p:sldId id="6806" r:id="rId181"/>
    <p:sldId id="6297" r:id="rId182"/>
    <p:sldId id="718" r:id="rId183"/>
    <p:sldId id="6811" r:id="rId184"/>
    <p:sldId id="692" r:id="rId185"/>
    <p:sldId id="6812" r:id="rId186"/>
    <p:sldId id="721" r:id="rId187"/>
    <p:sldId id="727" r:id="rId188"/>
    <p:sldId id="710" r:id="rId189"/>
    <p:sldId id="1008" r:id="rId190"/>
    <p:sldId id="1025" r:id="rId191"/>
    <p:sldId id="712" r:id="rId192"/>
    <p:sldId id="1034" r:id="rId193"/>
    <p:sldId id="6813" r:id="rId194"/>
    <p:sldId id="7086" r:id="rId195"/>
    <p:sldId id="6887" r:id="rId196"/>
    <p:sldId id="6904" r:id="rId197"/>
    <p:sldId id="6905" r:id="rId198"/>
    <p:sldId id="1109" r:id="rId199"/>
    <p:sldId id="7085" r:id="rId200"/>
    <p:sldId id="6810" r:id="rId201"/>
    <p:sldId id="6047" r:id="rId202"/>
    <p:sldId id="6847" r:id="rId203"/>
    <p:sldId id="660" r:id="rId204"/>
    <p:sldId id="645" r:id="rId205"/>
    <p:sldId id="672" r:id="rId206"/>
    <p:sldId id="999" r:id="rId207"/>
    <p:sldId id="6888" r:id="rId208"/>
    <p:sldId id="616" r:id="rId209"/>
    <p:sldId id="611" r:id="rId210"/>
    <p:sldId id="998" r:id="rId211"/>
    <p:sldId id="995" r:id="rId212"/>
    <p:sldId id="6829" r:id="rId213"/>
    <p:sldId id="7079" r:id="rId214"/>
    <p:sldId id="7078" r:id="rId215"/>
    <p:sldId id="6823" r:id="rId216"/>
    <p:sldId id="5964" r:id="rId217"/>
    <p:sldId id="5755" r:id="rId218"/>
    <p:sldId id="5756" r:id="rId219"/>
    <p:sldId id="5757" r:id="rId220"/>
    <p:sldId id="6824" r:id="rId221"/>
    <p:sldId id="6825" r:id="rId222"/>
    <p:sldId id="6826" r:id="rId223"/>
    <p:sldId id="6848" r:id="rId224"/>
    <p:sldId id="6849" r:id="rId225"/>
    <p:sldId id="6885" r:id="rId226"/>
    <p:sldId id="6906" r:id="rId227"/>
    <p:sldId id="7068" r:id="rId228"/>
    <p:sldId id="7066" r:id="rId229"/>
    <p:sldId id="6909" r:id="rId230"/>
    <p:sldId id="6893" r:id="rId231"/>
    <p:sldId id="6907" r:id="rId232"/>
    <p:sldId id="1239" r:id="rId233"/>
    <p:sldId id="1269" r:id="rId234"/>
    <p:sldId id="1094" r:id="rId235"/>
    <p:sldId id="7067" r:id="rId236"/>
    <p:sldId id="7064" r:id="rId237"/>
    <p:sldId id="7065" r:id="rId238"/>
    <p:sldId id="7081" r:id="rId239"/>
    <p:sldId id="5920" r:id="rId240"/>
    <p:sldId id="4879" r:id="rId241"/>
    <p:sldId id="4948" r:id="rId242"/>
    <p:sldId id="6827" r:id="rId243"/>
    <p:sldId id="6830" r:id="rId244"/>
    <p:sldId id="6828" r:id="rId245"/>
    <p:sldId id="6872" r:id="rId246"/>
    <p:sldId id="7084" r:id="rId247"/>
    <p:sldId id="7290" r:id="rId248"/>
    <p:sldId id="6897" r:id="rId249"/>
    <p:sldId id="6908" r:id="rId250"/>
    <p:sldId id="6873" r:id="rId251"/>
    <p:sldId id="6874" r:id="rId252"/>
    <p:sldId id="6613" r:id="rId253"/>
    <p:sldId id="5215" r:id="rId254"/>
    <p:sldId id="6889" r:id="rId255"/>
    <p:sldId id="6890" r:id="rId256"/>
    <p:sldId id="6891" r:id="rId257"/>
    <p:sldId id="5875" r:id="rId258"/>
    <p:sldId id="5934" r:id="rId259"/>
    <p:sldId id="5935" r:id="rId260"/>
    <p:sldId id="6819" r:id="rId261"/>
    <p:sldId id="5880" r:id="rId262"/>
    <p:sldId id="5881" r:id="rId263"/>
    <p:sldId id="5042" r:id="rId264"/>
    <p:sldId id="5043" r:id="rId265"/>
    <p:sldId id="6814" r:id="rId266"/>
    <p:sldId id="6821" r:id="rId267"/>
    <p:sldId id="5217" r:id="rId268"/>
    <p:sldId id="5775" r:id="rId269"/>
    <p:sldId id="5776" r:id="rId270"/>
    <p:sldId id="5700" r:id="rId271"/>
    <p:sldId id="6659" r:id="rId272"/>
    <p:sldId id="6896" r:id="rId273"/>
    <p:sldId id="7072" r:id="rId274"/>
    <p:sldId id="7073" r:id="rId275"/>
    <p:sldId id="7075" r:id="rId276"/>
    <p:sldId id="7082" r:id="rId277"/>
    <p:sldId id="5214" r:id="rId278"/>
    <p:sldId id="3615" r:id="rId279"/>
    <p:sldId id="6854" r:id="rId280"/>
    <p:sldId id="6855" r:id="rId281"/>
    <p:sldId id="6856" r:id="rId282"/>
    <p:sldId id="6857" r:id="rId283"/>
    <p:sldId id="6858" r:id="rId284"/>
    <p:sldId id="6881" r:id="rId285"/>
    <p:sldId id="6882" r:id="rId286"/>
    <p:sldId id="6859" r:id="rId287"/>
    <p:sldId id="6860" r:id="rId288"/>
    <p:sldId id="6861" r:id="rId289"/>
    <p:sldId id="6862" r:id="rId290"/>
    <p:sldId id="6576" r:id="rId291"/>
    <p:sldId id="6883" r:id="rId292"/>
    <p:sldId id="6875" r:id="rId293"/>
    <p:sldId id="6876" r:id="rId294"/>
    <p:sldId id="6877" r:id="rId295"/>
    <p:sldId id="6878" r:id="rId296"/>
    <p:sldId id="6902" r:id="rId297"/>
    <p:sldId id="6899" r:id="rId298"/>
    <p:sldId id="6900" r:id="rId299"/>
    <p:sldId id="6901" r:id="rId300"/>
    <p:sldId id="1053" r:id="rId301"/>
    <p:sldId id="1170" r:id="rId302"/>
    <p:sldId id="7070" r:id="rId303"/>
    <p:sldId id="1176" r:id="rId304"/>
    <p:sldId id="5970" r:id="rId305"/>
    <p:sldId id="5939" r:id="rId306"/>
    <p:sldId id="5782" r:id="rId307"/>
    <p:sldId id="4900" r:id="rId308"/>
    <p:sldId id="5038" r:id="rId309"/>
    <p:sldId id="3604" r:id="rId310"/>
    <p:sldId id="5916" r:id="rId311"/>
    <p:sldId id="257" r:id="rId312"/>
    <p:sldId id="544" r:id="rId313"/>
    <p:sldId id="535" r:id="rId314"/>
    <p:sldId id="517" r:id="rId315"/>
    <p:sldId id="533" r:id="rId316"/>
    <p:sldId id="587" r:id="rId317"/>
    <p:sldId id="524" r:id="rId318"/>
    <p:sldId id="589" r:id="rId319"/>
    <p:sldId id="552" r:id="rId320"/>
    <p:sldId id="569" r:id="rId321"/>
    <p:sldId id="570" r:id="rId322"/>
    <p:sldId id="571" r:id="rId323"/>
    <p:sldId id="553" r:id="rId324"/>
    <p:sldId id="511" r:id="rId325"/>
    <p:sldId id="557" r:id="rId326"/>
    <p:sldId id="5961" r:id="rId327"/>
    <p:sldId id="5754" r:id="rId328"/>
    <p:sldId id="492" r:id="rId329"/>
    <p:sldId id="555" r:id="rId330"/>
    <p:sldId id="556" r:id="rId331"/>
    <p:sldId id="583" r:id="rId332"/>
    <p:sldId id="518" r:id="rId333"/>
    <p:sldId id="536" r:id="rId334"/>
    <p:sldId id="526" r:id="rId335"/>
    <p:sldId id="501" r:id="rId336"/>
    <p:sldId id="531" r:id="rId337"/>
    <p:sldId id="505" r:id="rId338"/>
    <p:sldId id="585" r:id="rId339"/>
    <p:sldId id="522" r:id="rId340"/>
    <p:sldId id="504" r:id="rId341"/>
    <p:sldId id="507" r:id="rId342"/>
    <p:sldId id="506" r:id="rId343"/>
    <p:sldId id="500" r:id="rId344"/>
    <p:sldId id="573" r:id="rId345"/>
    <p:sldId id="510" r:id="rId346"/>
    <p:sldId id="549" r:id="rId347"/>
    <p:sldId id="548" r:id="rId348"/>
    <p:sldId id="547" r:id="rId349"/>
    <p:sldId id="546" r:id="rId350"/>
    <p:sldId id="543" r:id="rId351"/>
    <p:sldId id="534" r:id="rId352"/>
    <p:sldId id="5781" r:id="rId353"/>
    <p:sldId id="5587" r:id="rId354"/>
    <p:sldId id="5511" r:id="rId355"/>
    <p:sldId id="5512" r:id="rId356"/>
    <p:sldId id="5589" r:id="rId357"/>
    <p:sldId id="5931" r:id="rId358"/>
    <p:sldId id="5596" r:id="rId359"/>
    <p:sldId id="5891" r:id="rId360"/>
    <p:sldId id="5892" r:id="rId361"/>
    <p:sldId id="5893" r:id="rId362"/>
    <p:sldId id="5895" r:id="rId363"/>
    <p:sldId id="5894" r:id="rId364"/>
    <p:sldId id="5896" r:id="rId365"/>
    <p:sldId id="5897" r:id="rId366"/>
    <p:sldId id="5898" r:id="rId367"/>
    <p:sldId id="5899" r:id="rId368"/>
    <p:sldId id="5900" r:id="rId369"/>
    <p:sldId id="5901" r:id="rId370"/>
    <p:sldId id="5902" r:id="rId371"/>
    <p:sldId id="5903" r:id="rId372"/>
    <p:sldId id="5904" r:id="rId373"/>
    <p:sldId id="5905" r:id="rId374"/>
    <p:sldId id="5906" r:id="rId375"/>
    <p:sldId id="5965" r:id="rId376"/>
    <p:sldId id="5966" r:id="rId377"/>
    <p:sldId id="5967" r:id="rId378"/>
    <p:sldId id="5513" r:id="rId379"/>
    <p:sldId id="5932" r:id="rId380"/>
    <p:sldId id="5933" r:id="rId381"/>
    <p:sldId id="5488" r:id="rId382"/>
    <p:sldId id="5486" r:id="rId383"/>
    <p:sldId id="5487" r:id="rId384"/>
    <p:sldId id="5886" r:id="rId385"/>
    <p:sldId id="6818" r:id="rId386"/>
    <p:sldId id="6815" r:id="rId387"/>
    <p:sldId id="6816" r:id="rId388"/>
    <p:sldId id="6820" r:id="rId389"/>
    <p:sldId id="4861" r:id="rId390"/>
    <p:sldId id="4862" r:id="rId391"/>
    <p:sldId id="4863" r:id="rId392"/>
    <p:sldId id="2408" r:id="rId393"/>
    <p:sldId id="2409" r:id="rId394"/>
    <p:sldId id="4864" r:id="rId395"/>
    <p:sldId id="2406" r:id="rId396"/>
    <p:sldId id="2410" r:id="rId397"/>
    <p:sldId id="4865" r:id="rId398"/>
    <p:sldId id="4893" r:id="rId399"/>
    <p:sldId id="5066" r:id="rId400"/>
    <p:sldId id="5067" r:id="rId401"/>
    <p:sldId id="475" r:id="rId402"/>
    <p:sldId id="5030" r:id="rId40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el  Minesh Hamenbhai" initials="PH" lastIdx="2" clrIdx="0">
    <p:extLst>
      <p:ext uri="{19B8F6BF-5375-455C-9EA6-DF929625EA0E}">
        <p15:presenceInfo xmlns:p15="http://schemas.microsoft.com/office/powerpoint/2012/main" userId="S::mpatel@ethz.ch::6a2c18ab-280a-4d17-9acd-93b2f4ff5d5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432FF"/>
    <a:srgbClr val="006633"/>
    <a:srgbClr val="8C0000"/>
    <a:srgbClr val="1A5712"/>
    <a:srgbClr val="0000FF"/>
    <a:srgbClr val="711A6A"/>
    <a:srgbClr val="CC8D2A"/>
    <a:srgbClr val="FF00C4"/>
    <a:srgbClr val="948A54"/>
    <a:srgbClr val="2A55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38" autoAdjust="0"/>
    <p:restoredTop sz="93081" autoAdjust="0"/>
  </p:normalViewPr>
  <p:slideViewPr>
    <p:cSldViewPr>
      <p:cViewPr varScale="1">
        <p:scale>
          <a:sx n="136" d="100"/>
          <a:sy n="136" d="100"/>
        </p:scale>
        <p:origin x="1816" y="192"/>
      </p:cViewPr>
      <p:guideLst>
        <p:guide orient="horz" pos="2160"/>
        <p:guide pos="2880"/>
      </p:guideLst>
    </p:cSldViewPr>
  </p:slideViewPr>
  <p:notesTextViewPr>
    <p:cViewPr>
      <p:scale>
        <a:sx n="400" d="100"/>
        <a:sy n="400" d="100"/>
      </p:scale>
      <p:origin x="0" y="0"/>
    </p:cViewPr>
  </p:notesTextViewPr>
  <p:sorterViewPr>
    <p:cViewPr>
      <p:scale>
        <a:sx n="100" d="100"/>
        <a:sy n="100"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47.xml"/><Relationship Id="rId299" Type="http://schemas.openxmlformats.org/officeDocument/2006/relationships/slide" Target="slides/slide229.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89.xml"/><Relationship Id="rId324" Type="http://schemas.openxmlformats.org/officeDocument/2006/relationships/slide" Target="slides/slide254.xml"/><Relationship Id="rId366" Type="http://schemas.openxmlformats.org/officeDocument/2006/relationships/slide" Target="slides/slide296.xml"/><Relationship Id="rId170" Type="http://schemas.openxmlformats.org/officeDocument/2006/relationships/slide" Target="slides/slide100.xml"/><Relationship Id="rId226" Type="http://schemas.openxmlformats.org/officeDocument/2006/relationships/slide" Target="slides/slide156.xml"/><Relationship Id="rId268" Type="http://schemas.openxmlformats.org/officeDocument/2006/relationships/slide" Target="slides/slide198.xml"/><Relationship Id="rId32" Type="http://schemas.openxmlformats.org/officeDocument/2006/relationships/slideMaster" Target="slideMasters/slideMaster32.xml"/><Relationship Id="rId74" Type="http://schemas.openxmlformats.org/officeDocument/2006/relationships/slide" Target="slides/slide4.xml"/><Relationship Id="rId128" Type="http://schemas.openxmlformats.org/officeDocument/2006/relationships/slide" Target="slides/slide58.xml"/><Relationship Id="rId335" Type="http://schemas.openxmlformats.org/officeDocument/2006/relationships/slide" Target="slides/slide265.xml"/><Relationship Id="rId377" Type="http://schemas.openxmlformats.org/officeDocument/2006/relationships/slide" Target="slides/slide307.xml"/><Relationship Id="rId5" Type="http://schemas.openxmlformats.org/officeDocument/2006/relationships/slideMaster" Target="slideMasters/slideMaster5.xml"/><Relationship Id="rId181" Type="http://schemas.openxmlformats.org/officeDocument/2006/relationships/slide" Target="slides/slide111.xml"/><Relationship Id="rId237" Type="http://schemas.openxmlformats.org/officeDocument/2006/relationships/slide" Target="slides/slide167.xml"/><Relationship Id="rId402" Type="http://schemas.openxmlformats.org/officeDocument/2006/relationships/slide" Target="slides/slide332.xml"/><Relationship Id="rId279" Type="http://schemas.openxmlformats.org/officeDocument/2006/relationships/slide" Target="slides/slide209.xml"/><Relationship Id="rId43" Type="http://schemas.openxmlformats.org/officeDocument/2006/relationships/slideMaster" Target="slideMasters/slideMaster43.xml"/><Relationship Id="rId139" Type="http://schemas.openxmlformats.org/officeDocument/2006/relationships/slide" Target="slides/slide69.xml"/><Relationship Id="rId290" Type="http://schemas.openxmlformats.org/officeDocument/2006/relationships/slide" Target="slides/slide220.xml"/><Relationship Id="rId304" Type="http://schemas.openxmlformats.org/officeDocument/2006/relationships/slide" Target="slides/slide234.xml"/><Relationship Id="rId346" Type="http://schemas.openxmlformats.org/officeDocument/2006/relationships/slide" Target="slides/slide276.xml"/><Relationship Id="rId388" Type="http://schemas.openxmlformats.org/officeDocument/2006/relationships/slide" Target="slides/slide318.xml"/><Relationship Id="rId85" Type="http://schemas.openxmlformats.org/officeDocument/2006/relationships/slide" Target="slides/slide15.xml"/><Relationship Id="rId150" Type="http://schemas.openxmlformats.org/officeDocument/2006/relationships/slide" Target="slides/slide80.xml"/><Relationship Id="rId192" Type="http://schemas.openxmlformats.org/officeDocument/2006/relationships/slide" Target="slides/slide122.xml"/><Relationship Id="rId206" Type="http://schemas.openxmlformats.org/officeDocument/2006/relationships/slide" Target="slides/slide136.xml"/><Relationship Id="rId248" Type="http://schemas.openxmlformats.org/officeDocument/2006/relationships/slide" Target="slides/slide178.xml"/><Relationship Id="rId12" Type="http://schemas.openxmlformats.org/officeDocument/2006/relationships/slideMaster" Target="slideMasters/slideMaster12.xml"/><Relationship Id="rId108" Type="http://schemas.openxmlformats.org/officeDocument/2006/relationships/slide" Target="slides/slide38.xml"/><Relationship Id="rId315" Type="http://schemas.openxmlformats.org/officeDocument/2006/relationships/slide" Target="slides/slide245.xml"/><Relationship Id="rId357" Type="http://schemas.openxmlformats.org/officeDocument/2006/relationships/slide" Target="slides/slide287.xml"/><Relationship Id="rId54" Type="http://schemas.openxmlformats.org/officeDocument/2006/relationships/slideMaster" Target="slideMasters/slideMaster54.xml"/><Relationship Id="rId96" Type="http://schemas.openxmlformats.org/officeDocument/2006/relationships/slide" Target="slides/slide26.xml"/><Relationship Id="rId161" Type="http://schemas.openxmlformats.org/officeDocument/2006/relationships/slide" Target="slides/slide91.xml"/><Relationship Id="rId217" Type="http://schemas.openxmlformats.org/officeDocument/2006/relationships/slide" Target="slides/slide147.xml"/><Relationship Id="rId399" Type="http://schemas.openxmlformats.org/officeDocument/2006/relationships/slide" Target="slides/slide329.xml"/><Relationship Id="rId259" Type="http://schemas.openxmlformats.org/officeDocument/2006/relationships/slide" Target="slides/slide189.xml"/><Relationship Id="rId23" Type="http://schemas.openxmlformats.org/officeDocument/2006/relationships/slideMaster" Target="slideMasters/slideMaster23.xml"/><Relationship Id="rId119" Type="http://schemas.openxmlformats.org/officeDocument/2006/relationships/slide" Target="slides/slide49.xml"/><Relationship Id="rId270" Type="http://schemas.openxmlformats.org/officeDocument/2006/relationships/slide" Target="slides/slide200.xml"/><Relationship Id="rId326" Type="http://schemas.openxmlformats.org/officeDocument/2006/relationships/slide" Target="slides/slide256.xml"/><Relationship Id="rId65" Type="http://schemas.openxmlformats.org/officeDocument/2006/relationships/slideMaster" Target="slideMasters/slideMaster65.xml"/><Relationship Id="rId130" Type="http://schemas.openxmlformats.org/officeDocument/2006/relationships/slide" Target="slides/slide60.xml"/><Relationship Id="rId368" Type="http://schemas.openxmlformats.org/officeDocument/2006/relationships/slide" Target="slides/slide298.xml"/><Relationship Id="rId172" Type="http://schemas.openxmlformats.org/officeDocument/2006/relationships/slide" Target="slides/slide102.xml"/><Relationship Id="rId228" Type="http://schemas.openxmlformats.org/officeDocument/2006/relationships/slide" Target="slides/slide158.xml"/><Relationship Id="rId281" Type="http://schemas.openxmlformats.org/officeDocument/2006/relationships/slide" Target="slides/slide211.xml"/><Relationship Id="rId337" Type="http://schemas.openxmlformats.org/officeDocument/2006/relationships/slide" Target="slides/slide267.xml"/><Relationship Id="rId34" Type="http://schemas.openxmlformats.org/officeDocument/2006/relationships/slideMaster" Target="slideMasters/slideMaster34.xml"/><Relationship Id="rId76" Type="http://schemas.openxmlformats.org/officeDocument/2006/relationships/slide" Target="slides/slide6.xml"/><Relationship Id="rId141" Type="http://schemas.openxmlformats.org/officeDocument/2006/relationships/slide" Target="slides/slide71.xml"/><Relationship Id="rId379" Type="http://schemas.openxmlformats.org/officeDocument/2006/relationships/slide" Target="slides/slide309.xml"/><Relationship Id="rId7" Type="http://schemas.openxmlformats.org/officeDocument/2006/relationships/slideMaster" Target="slideMasters/slideMaster7.xml"/><Relationship Id="rId183" Type="http://schemas.openxmlformats.org/officeDocument/2006/relationships/slide" Target="slides/slide113.xml"/><Relationship Id="rId239" Type="http://schemas.openxmlformats.org/officeDocument/2006/relationships/slide" Target="slides/slide169.xml"/><Relationship Id="rId390" Type="http://schemas.openxmlformats.org/officeDocument/2006/relationships/slide" Target="slides/slide320.xml"/><Relationship Id="rId404" Type="http://schemas.openxmlformats.org/officeDocument/2006/relationships/notesMaster" Target="notesMasters/notesMaster1.xml"/><Relationship Id="rId250" Type="http://schemas.openxmlformats.org/officeDocument/2006/relationships/slide" Target="slides/slide180.xml"/><Relationship Id="rId292" Type="http://schemas.openxmlformats.org/officeDocument/2006/relationships/slide" Target="slides/slide222.xml"/><Relationship Id="rId306" Type="http://schemas.openxmlformats.org/officeDocument/2006/relationships/slide" Target="slides/slide236.xml"/><Relationship Id="rId45" Type="http://schemas.openxmlformats.org/officeDocument/2006/relationships/slideMaster" Target="slideMasters/slideMaster45.xml"/><Relationship Id="rId87" Type="http://schemas.openxmlformats.org/officeDocument/2006/relationships/slide" Target="slides/slide17.xml"/><Relationship Id="rId110" Type="http://schemas.openxmlformats.org/officeDocument/2006/relationships/slide" Target="slides/slide40.xml"/><Relationship Id="rId348" Type="http://schemas.openxmlformats.org/officeDocument/2006/relationships/slide" Target="slides/slide278.xml"/><Relationship Id="rId152" Type="http://schemas.openxmlformats.org/officeDocument/2006/relationships/slide" Target="slides/slide82.xml"/><Relationship Id="rId194" Type="http://schemas.openxmlformats.org/officeDocument/2006/relationships/slide" Target="slides/slide124.xml"/><Relationship Id="rId208" Type="http://schemas.openxmlformats.org/officeDocument/2006/relationships/slide" Target="slides/slide138.xml"/><Relationship Id="rId261" Type="http://schemas.openxmlformats.org/officeDocument/2006/relationships/slide" Target="slides/slide191.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47.xml"/><Relationship Id="rId359" Type="http://schemas.openxmlformats.org/officeDocument/2006/relationships/slide" Target="slides/slide289.xml"/><Relationship Id="rId98" Type="http://schemas.openxmlformats.org/officeDocument/2006/relationships/slide" Target="slides/slide28.xml"/><Relationship Id="rId121" Type="http://schemas.openxmlformats.org/officeDocument/2006/relationships/slide" Target="slides/slide51.xml"/><Relationship Id="rId163" Type="http://schemas.openxmlformats.org/officeDocument/2006/relationships/slide" Target="slides/slide93.xml"/><Relationship Id="rId219" Type="http://schemas.openxmlformats.org/officeDocument/2006/relationships/slide" Target="slides/slide149.xml"/><Relationship Id="rId370" Type="http://schemas.openxmlformats.org/officeDocument/2006/relationships/slide" Target="slides/slide300.xml"/><Relationship Id="rId230" Type="http://schemas.openxmlformats.org/officeDocument/2006/relationships/slide" Target="slides/slide160.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202.xml"/><Relationship Id="rId328" Type="http://schemas.openxmlformats.org/officeDocument/2006/relationships/slide" Target="slides/slide258.xml"/><Relationship Id="rId132" Type="http://schemas.openxmlformats.org/officeDocument/2006/relationships/slide" Target="slides/slide62.xml"/><Relationship Id="rId174" Type="http://schemas.openxmlformats.org/officeDocument/2006/relationships/slide" Target="slides/slide104.xml"/><Relationship Id="rId381" Type="http://schemas.openxmlformats.org/officeDocument/2006/relationships/slide" Target="slides/slide311.xml"/><Relationship Id="rId241" Type="http://schemas.openxmlformats.org/officeDocument/2006/relationships/slide" Target="slides/slide171.xml"/><Relationship Id="rId36" Type="http://schemas.openxmlformats.org/officeDocument/2006/relationships/slideMaster" Target="slideMasters/slideMaster36.xml"/><Relationship Id="rId283" Type="http://schemas.openxmlformats.org/officeDocument/2006/relationships/slide" Target="slides/slide213.xml"/><Relationship Id="rId339" Type="http://schemas.openxmlformats.org/officeDocument/2006/relationships/slide" Target="slides/slide269.xml"/><Relationship Id="rId78" Type="http://schemas.openxmlformats.org/officeDocument/2006/relationships/slide" Target="slides/slide8.xml"/><Relationship Id="rId101" Type="http://schemas.openxmlformats.org/officeDocument/2006/relationships/slide" Target="slides/slide31.xml"/><Relationship Id="rId143" Type="http://schemas.openxmlformats.org/officeDocument/2006/relationships/slide" Target="slides/slide73.xml"/><Relationship Id="rId185" Type="http://schemas.openxmlformats.org/officeDocument/2006/relationships/slide" Target="slides/slide115.xml"/><Relationship Id="rId350" Type="http://schemas.openxmlformats.org/officeDocument/2006/relationships/slide" Target="slides/slide280.xml"/><Relationship Id="rId406" Type="http://schemas.openxmlformats.org/officeDocument/2006/relationships/commentAuthors" Target="commentAuthors.xml"/><Relationship Id="rId9" Type="http://schemas.openxmlformats.org/officeDocument/2006/relationships/slideMaster" Target="slideMasters/slideMaster9.xml"/><Relationship Id="rId210" Type="http://schemas.openxmlformats.org/officeDocument/2006/relationships/slide" Target="slides/slide140.xml"/><Relationship Id="rId392" Type="http://schemas.openxmlformats.org/officeDocument/2006/relationships/slide" Target="slides/slide322.xml"/><Relationship Id="rId252" Type="http://schemas.openxmlformats.org/officeDocument/2006/relationships/slide" Target="slides/slide182.xml"/><Relationship Id="rId294" Type="http://schemas.openxmlformats.org/officeDocument/2006/relationships/slide" Target="slides/slide224.xml"/><Relationship Id="rId308" Type="http://schemas.openxmlformats.org/officeDocument/2006/relationships/slide" Target="slides/slide238.xml"/><Relationship Id="rId47" Type="http://schemas.openxmlformats.org/officeDocument/2006/relationships/slideMaster" Target="slideMasters/slideMaster47.xml"/><Relationship Id="rId89" Type="http://schemas.openxmlformats.org/officeDocument/2006/relationships/slide" Target="slides/slide19.xml"/><Relationship Id="rId112" Type="http://schemas.openxmlformats.org/officeDocument/2006/relationships/slide" Target="slides/slide42.xml"/><Relationship Id="rId154" Type="http://schemas.openxmlformats.org/officeDocument/2006/relationships/slide" Target="slides/slide84.xml"/><Relationship Id="rId361" Type="http://schemas.openxmlformats.org/officeDocument/2006/relationships/slide" Target="slides/slide291.xml"/><Relationship Id="rId196" Type="http://schemas.openxmlformats.org/officeDocument/2006/relationships/slide" Target="slides/slide126.xml"/><Relationship Id="rId16" Type="http://schemas.openxmlformats.org/officeDocument/2006/relationships/slideMaster" Target="slideMasters/slideMaster16.xml"/><Relationship Id="rId221" Type="http://schemas.openxmlformats.org/officeDocument/2006/relationships/slide" Target="slides/slide151.xml"/><Relationship Id="rId263" Type="http://schemas.openxmlformats.org/officeDocument/2006/relationships/slide" Target="slides/slide193.xml"/><Relationship Id="rId319" Type="http://schemas.openxmlformats.org/officeDocument/2006/relationships/slide" Target="slides/slide249.xml"/><Relationship Id="rId58" Type="http://schemas.openxmlformats.org/officeDocument/2006/relationships/slideMaster" Target="slideMasters/slideMaster58.xml"/><Relationship Id="rId123" Type="http://schemas.openxmlformats.org/officeDocument/2006/relationships/slide" Target="slides/slide53.xml"/><Relationship Id="rId330" Type="http://schemas.openxmlformats.org/officeDocument/2006/relationships/slide" Target="slides/slide260.xml"/><Relationship Id="rId165" Type="http://schemas.openxmlformats.org/officeDocument/2006/relationships/slide" Target="slides/slide95.xml"/><Relationship Id="rId372" Type="http://schemas.openxmlformats.org/officeDocument/2006/relationships/slide" Target="slides/slide302.xml"/><Relationship Id="rId232" Type="http://schemas.openxmlformats.org/officeDocument/2006/relationships/slide" Target="slides/slide162.xml"/><Relationship Id="rId274" Type="http://schemas.openxmlformats.org/officeDocument/2006/relationships/slide" Target="slides/slide204.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Master" Target="slideMasters/slideMaster69.xml"/><Relationship Id="rId113" Type="http://schemas.openxmlformats.org/officeDocument/2006/relationships/slide" Target="slides/slide43.xml"/><Relationship Id="rId134" Type="http://schemas.openxmlformats.org/officeDocument/2006/relationships/slide" Target="slides/slide64.xml"/><Relationship Id="rId320" Type="http://schemas.openxmlformats.org/officeDocument/2006/relationships/slide" Target="slides/slide250.xml"/><Relationship Id="rId80" Type="http://schemas.openxmlformats.org/officeDocument/2006/relationships/slide" Target="slides/slide10.xml"/><Relationship Id="rId155" Type="http://schemas.openxmlformats.org/officeDocument/2006/relationships/slide" Target="slides/slide85.xml"/><Relationship Id="rId176" Type="http://schemas.openxmlformats.org/officeDocument/2006/relationships/slide" Target="slides/slide106.xml"/><Relationship Id="rId197" Type="http://schemas.openxmlformats.org/officeDocument/2006/relationships/slide" Target="slides/slide127.xml"/><Relationship Id="rId341" Type="http://schemas.openxmlformats.org/officeDocument/2006/relationships/slide" Target="slides/slide271.xml"/><Relationship Id="rId362" Type="http://schemas.openxmlformats.org/officeDocument/2006/relationships/slide" Target="slides/slide292.xml"/><Relationship Id="rId383" Type="http://schemas.openxmlformats.org/officeDocument/2006/relationships/slide" Target="slides/slide313.xml"/><Relationship Id="rId201" Type="http://schemas.openxmlformats.org/officeDocument/2006/relationships/slide" Target="slides/slide131.xml"/><Relationship Id="rId222" Type="http://schemas.openxmlformats.org/officeDocument/2006/relationships/slide" Target="slides/slide152.xml"/><Relationship Id="rId243" Type="http://schemas.openxmlformats.org/officeDocument/2006/relationships/slide" Target="slides/slide173.xml"/><Relationship Id="rId264" Type="http://schemas.openxmlformats.org/officeDocument/2006/relationships/slide" Target="slides/slide194.xml"/><Relationship Id="rId285" Type="http://schemas.openxmlformats.org/officeDocument/2006/relationships/slide" Target="slides/slide215.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33.xml"/><Relationship Id="rId124" Type="http://schemas.openxmlformats.org/officeDocument/2006/relationships/slide" Target="slides/slide54.xml"/><Relationship Id="rId310" Type="http://schemas.openxmlformats.org/officeDocument/2006/relationships/slide" Target="slides/slide240.xml"/><Relationship Id="rId70" Type="http://schemas.openxmlformats.org/officeDocument/2006/relationships/slideMaster" Target="slideMasters/slideMaster70.xml"/><Relationship Id="rId91" Type="http://schemas.openxmlformats.org/officeDocument/2006/relationships/slide" Target="slides/slide21.xml"/><Relationship Id="rId145" Type="http://schemas.openxmlformats.org/officeDocument/2006/relationships/slide" Target="slides/slide75.xml"/><Relationship Id="rId166" Type="http://schemas.openxmlformats.org/officeDocument/2006/relationships/slide" Target="slides/slide96.xml"/><Relationship Id="rId187" Type="http://schemas.openxmlformats.org/officeDocument/2006/relationships/slide" Target="slides/slide117.xml"/><Relationship Id="rId331" Type="http://schemas.openxmlformats.org/officeDocument/2006/relationships/slide" Target="slides/slide261.xml"/><Relationship Id="rId352" Type="http://schemas.openxmlformats.org/officeDocument/2006/relationships/slide" Target="slides/slide282.xml"/><Relationship Id="rId373" Type="http://schemas.openxmlformats.org/officeDocument/2006/relationships/slide" Target="slides/slide303.xml"/><Relationship Id="rId394" Type="http://schemas.openxmlformats.org/officeDocument/2006/relationships/slide" Target="slides/slide324.xml"/><Relationship Id="rId408" Type="http://schemas.openxmlformats.org/officeDocument/2006/relationships/viewProps" Target="viewProps.xml"/><Relationship Id="rId1" Type="http://schemas.openxmlformats.org/officeDocument/2006/relationships/slideMaster" Target="slideMasters/slideMaster1.xml"/><Relationship Id="rId212" Type="http://schemas.openxmlformats.org/officeDocument/2006/relationships/slide" Target="slides/slide142.xml"/><Relationship Id="rId233" Type="http://schemas.openxmlformats.org/officeDocument/2006/relationships/slide" Target="slides/slide163.xml"/><Relationship Id="rId254" Type="http://schemas.openxmlformats.org/officeDocument/2006/relationships/slide" Target="slides/slide184.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44.xml"/><Relationship Id="rId275" Type="http://schemas.openxmlformats.org/officeDocument/2006/relationships/slide" Target="slides/slide205.xml"/><Relationship Id="rId296" Type="http://schemas.openxmlformats.org/officeDocument/2006/relationships/slide" Target="slides/slide226.xml"/><Relationship Id="rId300" Type="http://schemas.openxmlformats.org/officeDocument/2006/relationships/slide" Target="slides/slide230.xml"/><Relationship Id="rId60" Type="http://schemas.openxmlformats.org/officeDocument/2006/relationships/slideMaster" Target="slideMasters/slideMaster60.xml"/><Relationship Id="rId81" Type="http://schemas.openxmlformats.org/officeDocument/2006/relationships/slide" Target="slides/slide11.xml"/><Relationship Id="rId135" Type="http://schemas.openxmlformats.org/officeDocument/2006/relationships/slide" Target="slides/slide65.xml"/><Relationship Id="rId156" Type="http://schemas.openxmlformats.org/officeDocument/2006/relationships/slide" Target="slides/slide86.xml"/><Relationship Id="rId177" Type="http://schemas.openxmlformats.org/officeDocument/2006/relationships/slide" Target="slides/slide107.xml"/><Relationship Id="rId198" Type="http://schemas.openxmlformats.org/officeDocument/2006/relationships/slide" Target="slides/slide128.xml"/><Relationship Id="rId321" Type="http://schemas.openxmlformats.org/officeDocument/2006/relationships/slide" Target="slides/slide251.xml"/><Relationship Id="rId342" Type="http://schemas.openxmlformats.org/officeDocument/2006/relationships/slide" Target="slides/slide272.xml"/><Relationship Id="rId363" Type="http://schemas.openxmlformats.org/officeDocument/2006/relationships/slide" Target="slides/slide293.xml"/><Relationship Id="rId384" Type="http://schemas.openxmlformats.org/officeDocument/2006/relationships/slide" Target="slides/slide314.xml"/><Relationship Id="rId202" Type="http://schemas.openxmlformats.org/officeDocument/2006/relationships/slide" Target="slides/slide132.xml"/><Relationship Id="rId223" Type="http://schemas.openxmlformats.org/officeDocument/2006/relationships/slide" Target="slides/slide153.xml"/><Relationship Id="rId244" Type="http://schemas.openxmlformats.org/officeDocument/2006/relationships/slide" Target="slides/slide174.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95.xml"/><Relationship Id="rId286" Type="http://schemas.openxmlformats.org/officeDocument/2006/relationships/slide" Target="slides/slide216.xml"/><Relationship Id="rId50" Type="http://schemas.openxmlformats.org/officeDocument/2006/relationships/slideMaster" Target="slideMasters/slideMaster50.xml"/><Relationship Id="rId104" Type="http://schemas.openxmlformats.org/officeDocument/2006/relationships/slide" Target="slides/slide34.xml"/><Relationship Id="rId125" Type="http://schemas.openxmlformats.org/officeDocument/2006/relationships/slide" Target="slides/slide55.xml"/><Relationship Id="rId146" Type="http://schemas.openxmlformats.org/officeDocument/2006/relationships/slide" Target="slides/slide76.xml"/><Relationship Id="rId167" Type="http://schemas.openxmlformats.org/officeDocument/2006/relationships/slide" Target="slides/slide97.xml"/><Relationship Id="rId188" Type="http://schemas.openxmlformats.org/officeDocument/2006/relationships/slide" Target="slides/slide118.xml"/><Relationship Id="rId311" Type="http://schemas.openxmlformats.org/officeDocument/2006/relationships/slide" Target="slides/slide241.xml"/><Relationship Id="rId332" Type="http://schemas.openxmlformats.org/officeDocument/2006/relationships/slide" Target="slides/slide262.xml"/><Relationship Id="rId353" Type="http://schemas.openxmlformats.org/officeDocument/2006/relationships/slide" Target="slides/slide283.xml"/><Relationship Id="rId374" Type="http://schemas.openxmlformats.org/officeDocument/2006/relationships/slide" Target="slides/slide304.xml"/><Relationship Id="rId395" Type="http://schemas.openxmlformats.org/officeDocument/2006/relationships/slide" Target="slides/slide325.xml"/><Relationship Id="rId409" Type="http://schemas.openxmlformats.org/officeDocument/2006/relationships/theme" Target="theme/theme1.xml"/><Relationship Id="rId71" Type="http://schemas.openxmlformats.org/officeDocument/2006/relationships/slide" Target="slides/slide1.xml"/><Relationship Id="rId92" Type="http://schemas.openxmlformats.org/officeDocument/2006/relationships/slide" Target="slides/slide22.xml"/><Relationship Id="rId213" Type="http://schemas.openxmlformats.org/officeDocument/2006/relationships/slide" Target="slides/slide143.xml"/><Relationship Id="rId234" Type="http://schemas.openxmlformats.org/officeDocument/2006/relationships/slide" Target="slides/slide164.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85.xml"/><Relationship Id="rId276" Type="http://schemas.openxmlformats.org/officeDocument/2006/relationships/slide" Target="slides/slide206.xml"/><Relationship Id="rId297" Type="http://schemas.openxmlformats.org/officeDocument/2006/relationships/slide" Target="slides/slide227.xml"/><Relationship Id="rId40" Type="http://schemas.openxmlformats.org/officeDocument/2006/relationships/slideMaster" Target="slideMasters/slideMaster40.xml"/><Relationship Id="rId115" Type="http://schemas.openxmlformats.org/officeDocument/2006/relationships/slide" Target="slides/slide45.xml"/><Relationship Id="rId136" Type="http://schemas.openxmlformats.org/officeDocument/2006/relationships/slide" Target="slides/slide66.xml"/><Relationship Id="rId157" Type="http://schemas.openxmlformats.org/officeDocument/2006/relationships/slide" Target="slides/slide87.xml"/><Relationship Id="rId178" Type="http://schemas.openxmlformats.org/officeDocument/2006/relationships/slide" Target="slides/slide108.xml"/><Relationship Id="rId301" Type="http://schemas.openxmlformats.org/officeDocument/2006/relationships/slide" Target="slides/slide231.xml"/><Relationship Id="rId322" Type="http://schemas.openxmlformats.org/officeDocument/2006/relationships/slide" Target="slides/slide252.xml"/><Relationship Id="rId343" Type="http://schemas.openxmlformats.org/officeDocument/2006/relationships/slide" Target="slides/slide273.xml"/><Relationship Id="rId364" Type="http://schemas.openxmlformats.org/officeDocument/2006/relationships/slide" Target="slides/slide294.xml"/><Relationship Id="rId61" Type="http://schemas.openxmlformats.org/officeDocument/2006/relationships/slideMaster" Target="slideMasters/slideMaster61.xml"/><Relationship Id="rId82" Type="http://schemas.openxmlformats.org/officeDocument/2006/relationships/slide" Target="slides/slide12.xml"/><Relationship Id="rId199" Type="http://schemas.openxmlformats.org/officeDocument/2006/relationships/slide" Target="slides/slide129.xml"/><Relationship Id="rId203" Type="http://schemas.openxmlformats.org/officeDocument/2006/relationships/slide" Target="slides/slide133.xml"/><Relationship Id="rId385" Type="http://schemas.openxmlformats.org/officeDocument/2006/relationships/slide" Target="slides/slide315.xml"/><Relationship Id="rId19" Type="http://schemas.openxmlformats.org/officeDocument/2006/relationships/slideMaster" Target="slideMasters/slideMaster19.xml"/><Relationship Id="rId224" Type="http://schemas.openxmlformats.org/officeDocument/2006/relationships/slide" Target="slides/slide154.xml"/><Relationship Id="rId245" Type="http://schemas.openxmlformats.org/officeDocument/2006/relationships/slide" Target="slides/slide175.xml"/><Relationship Id="rId266" Type="http://schemas.openxmlformats.org/officeDocument/2006/relationships/slide" Target="slides/slide196.xml"/><Relationship Id="rId287" Type="http://schemas.openxmlformats.org/officeDocument/2006/relationships/slide" Target="slides/slide217.xml"/><Relationship Id="rId410" Type="http://schemas.openxmlformats.org/officeDocument/2006/relationships/tableStyles" Target="tableStyles.xml"/><Relationship Id="rId30" Type="http://schemas.openxmlformats.org/officeDocument/2006/relationships/slideMaster" Target="slideMasters/slideMaster30.xml"/><Relationship Id="rId105" Type="http://schemas.openxmlformats.org/officeDocument/2006/relationships/slide" Target="slides/slide35.xml"/><Relationship Id="rId126" Type="http://schemas.openxmlformats.org/officeDocument/2006/relationships/slide" Target="slides/slide56.xml"/><Relationship Id="rId147" Type="http://schemas.openxmlformats.org/officeDocument/2006/relationships/slide" Target="slides/slide77.xml"/><Relationship Id="rId168" Type="http://schemas.openxmlformats.org/officeDocument/2006/relationships/slide" Target="slides/slide98.xml"/><Relationship Id="rId312" Type="http://schemas.openxmlformats.org/officeDocument/2006/relationships/slide" Target="slides/slide242.xml"/><Relationship Id="rId333" Type="http://schemas.openxmlformats.org/officeDocument/2006/relationships/slide" Target="slides/slide263.xml"/><Relationship Id="rId354" Type="http://schemas.openxmlformats.org/officeDocument/2006/relationships/slide" Target="slides/slide284.xml"/><Relationship Id="rId51" Type="http://schemas.openxmlformats.org/officeDocument/2006/relationships/slideMaster" Target="slideMasters/slideMaster51.xml"/><Relationship Id="rId72" Type="http://schemas.openxmlformats.org/officeDocument/2006/relationships/slide" Target="slides/slide2.xml"/><Relationship Id="rId93" Type="http://schemas.openxmlformats.org/officeDocument/2006/relationships/slide" Target="slides/slide23.xml"/><Relationship Id="rId189" Type="http://schemas.openxmlformats.org/officeDocument/2006/relationships/slide" Target="slides/slide119.xml"/><Relationship Id="rId375" Type="http://schemas.openxmlformats.org/officeDocument/2006/relationships/slide" Target="slides/slide305.xml"/><Relationship Id="rId396" Type="http://schemas.openxmlformats.org/officeDocument/2006/relationships/slide" Target="slides/slide326.xml"/><Relationship Id="rId3" Type="http://schemas.openxmlformats.org/officeDocument/2006/relationships/slideMaster" Target="slideMasters/slideMaster3.xml"/><Relationship Id="rId214" Type="http://schemas.openxmlformats.org/officeDocument/2006/relationships/slide" Target="slides/slide144.xml"/><Relationship Id="rId235" Type="http://schemas.openxmlformats.org/officeDocument/2006/relationships/slide" Target="slides/slide165.xml"/><Relationship Id="rId256" Type="http://schemas.openxmlformats.org/officeDocument/2006/relationships/slide" Target="slides/slide186.xml"/><Relationship Id="rId277" Type="http://schemas.openxmlformats.org/officeDocument/2006/relationships/slide" Target="slides/slide207.xml"/><Relationship Id="rId298" Type="http://schemas.openxmlformats.org/officeDocument/2006/relationships/slide" Target="slides/slide228.xml"/><Relationship Id="rId400" Type="http://schemas.openxmlformats.org/officeDocument/2006/relationships/slide" Target="slides/slide330.xml"/><Relationship Id="rId116" Type="http://schemas.openxmlformats.org/officeDocument/2006/relationships/slide" Target="slides/slide46.xml"/><Relationship Id="rId137" Type="http://schemas.openxmlformats.org/officeDocument/2006/relationships/slide" Target="slides/slide67.xml"/><Relationship Id="rId158" Type="http://schemas.openxmlformats.org/officeDocument/2006/relationships/slide" Target="slides/slide88.xml"/><Relationship Id="rId302" Type="http://schemas.openxmlformats.org/officeDocument/2006/relationships/slide" Target="slides/slide232.xml"/><Relationship Id="rId323" Type="http://schemas.openxmlformats.org/officeDocument/2006/relationships/slide" Target="slides/slide253.xml"/><Relationship Id="rId344" Type="http://schemas.openxmlformats.org/officeDocument/2006/relationships/slide" Target="slides/slide274.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3.xml"/><Relationship Id="rId179" Type="http://schemas.openxmlformats.org/officeDocument/2006/relationships/slide" Target="slides/slide109.xml"/><Relationship Id="rId365" Type="http://schemas.openxmlformats.org/officeDocument/2006/relationships/slide" Target="slides/slide295.xml"/><Relationship Id="rId386" Type="http://schemas.openxmlformats.org/officeDocument/2006/relationships/slide" Target="slides/slide316.xml"/><Relationship Id="rId190" Type="http://schemas.openxmlformats.org/officeDocument/2006/relationships/slide" Target="slides/slide120.xml"/><Relationship Id="rId204" Type="http://schemas.openxmlformats.org/officeDocument/2006/relationships/slide" Target="slides/slide134.xml"/><Relationship Id="rId225" Type="http://schemas.openxmlformats.org/officeDocument/2006/relationships/slide" Target="slides/slide155.xml"/><Relationship Id="rId246" Type="http://schemas.openxmlformats.org/officeDocument/2006/relationships/slide" Target="slides/slide176.xml"/><Relationship Id="rId267" Type="http://schemas.openxmlformats.org/officeDocument/2006/relationships/slide" Target="slides/slide197.xml"/><Relationship Id="rId288" Type="http://schemas.openxmlformats.org/officeDocument/2006/relationships/slide" Target="slides/slide218.xml"/><Relationship Id="rId106" Type="http://schemas.openxmlformats.org/officeDocument/2006/relationships/slide" Target="slides/slide36.xml"/><Relationship Id="rId127" Type="http://schemas.openxmlformats.org/officeDocument/2006/relationships/slide" Target="slides/slide57.xml"/><Relationship Id="rId313" Type="http://schemas.openxmlformats.org/officeDocument/2006/relationships/slide" Target="slides/slide243.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3.xml"/><Relationship Id="rId94" Type="http://schemas.openxmlformats.org/officeDocument/2006/relationships/slide" Target="slides/slide24.xml"/><Relationship Id="rId148" Type="http://schemas.openxmlformats.org/officeDocument/2006/relationships/slide" Target="slides/slide78.xml"/><Relationship Id="rId169" Type="http://schemas.openxmlformats.org/officeDocument/2006/relationships/slide" Target="slides/slide99.xml"/><Relationship Id="rId334" Type="http://schemas.openxmlformats.org/officeDocument/2006/relationships/slide" Target="slides/slide264.xml"/><Relationship Id="rId355" Type="http://schemas.openxmlformats.org/officeDocument/2006/relationships/slide" Target="slides/slide285.xml"/><Relationship Id="rId376" Type="http://schemas.openxmlformats.org/officeDocument/2006/relationships/slide" Target="slides/slide306.xml"/><Relationship Id="rId397" Type="http://schemas.openxmlformats.org/officeDocument/2006/relationships/slide" Target="slides/slide327.xml"/><Relationship Id="rId4" Type="http://schemas.openxmlformats.org/officeDocument/2006/relationships/slideMaster" Target="slideMasters/slideMaster4.xml"/><Relationship Id="rId180" Type="http://schemas.openxmlformats.org/officeDocument/2006/relationships/slide" Target="slides/slide110.xml"/><Relationship Id="rId215" Type="http://schemas.openxmlformats.org/officeDocument/2006/relationships/slide" Target="slides/slide145.xml"/><Relationship Id="rId236" Type="http://schemas.openxmlformats.org/officeDocument/2006/relationships/slide" Target="slides/slide166.xml"/><Relationship Id="rId257" Type="http://schemas.openxmlformats.org/officeDocument/2006/relationships/slide" Target="slides/slide187.xml"/><Relationship Id="rId278" Type="http://schemas.openxmlformats.org/officeDocument/2006/relationships/slide" Target="slides/slide208.xml"/><Relationship Id="rId401" Type="http://schemas.openxmlformats.org/officeDocument/2006/relationships/slide" Target="slides/slide331.xml"/><Relationship Id="rId303" Type="http://schemas.openxmlformats.org/officeDocument/2006/relationships/slide" Target="slides/slide233.xml"/><Relationship Id="rId42" Type="http://schemas.openxmlformats.org/officeDocument/2006/relationships/slideMaster" Target="slideMasters/slideMaster42.xml"/><Relationship Id="rId84" Type="http://schemas.openxmlformats.org/officeDocument/2006/relationships/slide" Target="slides/slide14.xml"/><Relationship Id="rId138" Type="http://schemas.openxmlformats.org/officeDocument/2006/relationships/slide" Target="slides/slide68.xml"/><Relationship Id="rId345" Type="http://schemas.openxmlformats.org/officeDocument/2006/relationships/slide" Target="slides/slide275.xml"/><Relationship Id="rId387" Type="http://schemas.openxmlformats.org/officeDocument/2006/relationships/slide" Target="slides/slide317.xml"/><Relationship Id="rId191" Type="http://schemas.openxmlformats.org/officeDocument/2006/relationships/slide" Target="slides/slide121.xml"/><Relationship Id="rId205" Type="http://schemas.openxmlformats.org/officeDocument/2006/relationships/slide" Target="slides/slide135.xml"/><Relationship Id="rId247" Type="http://schemas.openxmlformats.org/officeDocument/2006/relationships/slide" Target="slides/slide177.xml"/><Relationship Id="rId107" Type="http://schemas.openxmlformats.org/officeDocument/2006/relationships/slide" Target="slides/slide37.xml"/><Relationship Id="rId289" Type="http://schemas.openxmlformats.org/officeDocument/2006/relationships/slide" Target="slides/slide219.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79.xml"/><Relationship Id="rId314" Type="http://schemas.openxmlformats.org/officeDocument/2006/relationships/slide" Target="slides/slide244.xml"/><Relationship Id="rId356" Type="http://schemas.openxmlformats.org/officeDocument/2006/relationships/slide" Target="slides/slide286.xml"/><Relationship Id="rId398" Type="http://schemas.openxmlformats.org/officeDocument/2006/relationships/slide" Target="slides/slide328.xml"/><Relationship Id="rId95" Type="http://schemas.openxmlformats.org/officeDocument/2006/relationships/slide" Target="slides/slide25.xml"/><Relationship Id="rId160" Type="http://schemas.openxmlformats.org/officeDocument/2006/relationships/slide" Target="slides/slide90.xml"/><Relationship Id="rId216" Type="http://schemas.openxmlformats.org/officeDocument/2006/relationships/slide" Target="slides/slide146.xml"/><Relationship Id="rId258" Type="http://schemas.openxmlformats.org/officeDocument/2006/relationships/slide" Target="slides/slide188.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48.xml"/><Relationship Id="rId325" Type="http://schemas.openxmlformats.org/officeDocument/2006/relationships/slide" Target="slides/slide255.xml"/><Relationship Id="rId367" Type="http://schemas.openxmlformats.org/officeDocument/2006/relationships/slide" Target="slides/slide297.xml"/><Relationship Id="rId171" Type="http://schemas.openxmlformats.org/officeDocument/2006/relationships/slide" Target="slides/slide101.xml"/><Relationship Id="rId227" Type="http://schemas.openxmlformats.org/officeDocument/2006/relationships/slide" Target="slides/slide157.xml"/><Relationship Id="rId269" Type="http://schemas.openxmlformats.org/officeDocument/2006/relationships/slide" Target="slides/slide199.xml"/><Relationship Id="rId33" Type="http://schemas.openxmlformats.org/officeDocument/2006/relationships/slideMaster" Target="slideMasters/slideMaster33.xml"/><Relationship Id="rId129" Type="http://schemas.openxmlformats.org/officeDocument/2006/relationships/slide" Target="slides/slide59.xml"/><Relationship Id="rId280" Type="http://schemas.openxmlformats.org/officeDocument/2006/relationships/slide" Target="slides/slide210.xml"/><Relationship Id="rId336" Type="http://schemas.openxmlformats.org/officeDocument/2006/relationships/slide" Target="slides/slide266.xml"/><Relationship Id="rId75" Type="http://schemas.openxmlformats.org/officeDocument/2006/relationships/slide" Target="slides/slide5.xml"/><Relationship Id="rId140" Type="http://schemas.openxmlformats.org/officeDocument/2006/relationships/slide" Target="slides/slide70.xml"/><Relationship Id="rId182" Type="http://schemas.openxmlformats.org/officeDocument/2006/relationships/slide" Target="slides/slide112.xml"/><Relationship Id="rId378" Type="http://schemas.openxmlformats.org/officeDocument/2006/relationships/slide" Target="slides/slide308.xml"/><Relationship Id="rId403" Type="http://schemas.openxmlformats.org/officeDocument/2006/relationships/slide" Target="slides/slide333.xml"/><Relationship Id="rId6" Type="http://schemas.openxmlformats.org/officeDocument/2006/relationships/slideMaster" Target="slideMasters/slideMaster6.xml"/><Relationship Id="rId238" Type="http://schemas.openxmlformats.org/officeDocument/2006/relationships/slide" Target="slides/slide168.xml"/><Relationship Id="rId291" Type="http://schemas.openxmlformats.org/officeDocument/2006/relationships/slide" Target="slides/slide221.xml"/><Relationship Id="rId305" Type="http://schemas.openxmlformats.org/officeDocument/2006/relationships/slide" Target="slides/slide235.xml"/><Relationship Id="rId347" Type="http://schemas.openxmlformats.org/officeDocument/2006/relationships/slide" Target="slides/slide277.xml"/><Relationship Id="rId44" Type="http://schemas.openxmlformats.org/officeDocument/2006/relationships/slideMaster" Target="slideMasters/slideMaster44.xml"/><Relationship Id="rId86" Type="http://schemas.openxmlformats.org/officeDocument/2006/relationships/slide" Target="slides/slide16.xml"/><Relationship Id="rId151" Type="http://schemas.openxmlformats.org/officeDocument/2006/relationships/slide" Target="slides/slide81.xml"/><Relationship Id="rId389" Type="http://schemas.openxmlformats.org/officeDocument/2006/relationships/slide" Target="slides/slide319.xml"/><Relationship Id="rId193" Type="http://schemas.openxmlformats.org/officeDocument/2006/relationships/slide" Target="slides/slide123.xml"/><Relationship Id="rId207" Type="http://schemas.openxmlformats.org/officeDocument/2006/relationships/slide" Target="slides/slide137.xml"/><Relationship Id="rId249" Type="http://schemas.openxmlformats.org/officeDocument/2006/relationships/slide" Target="slides/slide179.xml"/><Relationship Id="rId13" Type="http://schemas.openxmlformats.org/officeDocument/2006/relationships/slideMaster" Target="slideMasters/slideMaster13.xml"/><Relationship Id="rId109" Type="http://schemas.openxmlformats.org/officeDocument/2006/relationships/slide" Target="slides/slide39.xml"/><Relationship Id="rId260" Type="http://schemas.openxmlformats.org/officeDocument/2006/relationships/slide" Target="slides/slide190.xml"/><Relationship Id="rId316" Type="http://schemas.openxmlformats.org/officeDocument/2006/relationships/slide" Target="slides/slide246.xml"/><Relationship Id="rId55" Type="http://schemas.openxmlformats.org/officeDocument/2006/relationships/slideMaster" Target="slideMasters/slideMaster55.xml"/><Relationship Id="rId97" Type="http://schemas.openxmlformats.org/officeDocument/2006/relationships/slide" Target="slides/slide27.xml"/><Relationship Id="rId120" Type="http://schemas.openxmlformats.org/officeDocument/2006/relationships/slide" Target="slides/slide50.xml"/><Relationship Id="rId358" Type="http://schemas.openxmlformats.org/officeDocument/2006/relationships/slide" Target="slides/slide288.xml"/><Relationship Id="rId162" Type="http://schemas.openxmlformats.org/officeDocument/2006/relationships/slide" Target="slides/slide92.xml"/><Relationship Id="rId218" Type="http://schemas.openxmlformats.org/officeDocument/2006/relationships/slide" Target="slides/slide148.xml"/><Relationship Id="rId271" Type="http://schemas.openxmlformats.org/officeDocument/2006/relationships/slide" Target="slides/slide201.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61.xml"/><Relationship Id="rId327" Type="http://schemas.openxmlformats.org/officeDocument/2006/relationships/slide" Target="slides/slide257.xml"/><Relationship Id="rId369" Type="http://schemas.openxmlformats.org/officeDocument/2006/relationships/slide" Target="slides/slide299.xml"/><Relationship Id="rId173" Type="http://schemas.openxmlformats.org/officeDocument/2006/relationships/slide" Target="slides/slide103.xml"/><Relationship Id="rId229" Type="http://schemas.openxmlformats.org/officeDocument/2006/relationships/slide" Target="slides/slide159.xml"/><Relationship Id="rId380" Type="http://schemas.openxmlformats.org/officeDocument/2006/relationships/slide" Target="slides/slide310.xml"/><Relationship Id="rId240" Type="http://schemas.openxmlformats.org/officeDocument/2006/relationships/slide" Target="slides/slide170.xml"/><Relationship Id="rId35" Type="http://schemas.openxmlformats.org/officeDocument/2006/relationships/slideMaster" Target="slideMasters/slideMaster35.xml"/><Relationship Id="rId77" Type="http://schemas.openxmlformats.org/officeDocument/2006/relationships/slide" Target="slides/slide7.xml"/><Relationship Id="rId100" Type="http://schemas.openxmlformats.org/officeDocument/2006/relationships/slide" Target="slides/slide30.xml"/><Relationship Id="rId282" Type="http://schemas.openxmlformats.org/officeDocument/2006/relationships/slide" Target="slides/slide212.xml"/><Relationship Id="rId338" Type="http://schemas.openxmlformats.org/officeDocument/2006/relationships/slide" Target="slides/slide268.xml"/><Relationship Id="rId8" Type="http://schemas.openxmlformats.org/officeDocument/2006/relationships/slideMaster" Target="slideMasters/slideMaster8.xml"/><Relationship Id="rId142" Type="http://schemas.openxmlformats.org/officeDocument/2006/relationships/slide" Target="slides/slide72.xml"/><Relationship Id="rId184" Type="http://schemas.openxmlformats.org/officeDocument/2006/relationships/slide" Target="slides/slide114.xml"/><Relationship Id="rId391" Type="http://schemas.openxmlformats.org/officeDocument/2006/relationships/slide" Target="slides/slide321.xml"/><Relationship Id="rId405" Type="http://schemas.openxmlformats.org/officeDocument/2006/relationships/handoutMaster" Target="handoutMasters/handoutMaster1.xml"/><Relationship Id="rId251" Type="http://schemas.openxmlformats.org/officeDocument/2006/relationships/slide" Target="slides/slide181.xml"/><Relationship Id="rId46" Type="http://schemas.openxmlformats.org/officeDocument/2006/relationships/slideMaster" Target="slideMasters/slideMaster46.xml"/><Relationship Id="rId293" Type="http://schemas.openxmlformats.org/officeDocument/2006/relationships/slide" Target="slides/slide223.xml"/><Relationship Id="rId307" Type="http://schemas.openxmlformats.org/officeDocument/2006/relationships/slide" Target="slides/slide237.xml"/><Relationship Id="rId349" Type="http://schemas.openxmlformats.org/officeDocument/2006/relationships/slide" Target="slides/slide279.xml"/><Relationship Id="rId88" Type="http://schemas.openxmlformats.org/officeDocument/2006/relationships/slide" Target="slides/slide18.xml"/><Relationship Id="rId111" Type="http://schemas.openxmlformats.org/officeDocument/2006/relationships/slide" Target="slides/slide41.xml"/><Relationship Id="rId153" Type="http://schemas.openxmlformats.org/officeDocument/2006/relationships/slide" Target="slides/slide83.xml"/><Relationship Id="rId195" Type="http://schemas.openxmlformats.org/officeDocument/2006/relationships/slide" Target="slides/slide125.xml"/><Relationship Id="rId209" Type="http://schemas.openxmlformats.org/officeDocument/2006/relationships/slide" Target="slides/slide139.xml"/><Relationship Id="rId360" Type="http://schemas.openxmlformats.org/officeDocument/2006/relationships/slide" Target="slides/slide290.xml"/><Relationship Id="rId220" Type="http://schemas.openxmlformats.org/officeDocument/2006/relationships/slide" Target="slides/slide150.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92.xml"/><Relationship Id="rId318" Type="http://schemas.openxmlformats.org/officeDocument/2006/relationships/slide" Target="slides/slide248.xml"/><Relationship Id="rId99" Type="http://schemas.openxmlformats.org/officeDocument/2006/relationships/slide" Target="slides/slide29.xml"/><Relationship Id="rId122" Type="http://schemas.openxmlformats.org/officeDocument/2006/relationships/slide" Target="slides/slide52.xml"/><Relationship Id="rId164" Type="http://schemas.openxmlformats.org/officeDocument/2006/relationships/slide" Target="slides/slide94.xml"/><Relationship Id="rId371" Type="http://schemas.openxmlformats.org/officeDocument/2006/relationships/slide" Target="slides/slide301.xml"/><Relationship Id="rId26" Type="http://schemas.openxmlformats.org/officeDocument/2006/relationships/slideMaster" Target="slideMasters/slideMaster26.xml"/><Relationship Id="rId231" Type="http://schemas.openxmlformats.org/officeDocument/2006/relationships/slide" Target="slides/slide161.xml"/><Relationship Id="rId273" Type="http://schemas.openxmlformats.org/officeDocument/2006/relationships/slide" Target="slides/slide203.xml"/><Relationship Id="rId329" Type="http://schemas.openxmlformats.org/officeDocument/2006/relationships/slide" Target="slides/slide259.xml"/><Relationship Id="rId68" Type="http://schemas.openxmlformats.org/officeDocument/2006/relationships/slideMaster" Target="slideMasters/slideMaster68.xml"/><Relationship Id="rId133" Type="http://schemas.openxmlformats.org/officeDocument/2006/relationships/slide" Target="slides/slide63.xml"/><Relationship Id="rId175" Type="http://schemas.openxmlformats.org/officeDocument/2006/relationships/slide" Target="slides/slide105.xml"/><Relationship Id="rId340" Type="http://schemas.openxmlformats.org/officeDocument/2006/relationships/slide" Target="slides/slide270.xml"/><Relationship Id="rId200" Type="http://schemas.openxmlformats.org/officeDocument/2006/relationships/slide" Target="slides/slide130.xml"/><Relationship Id="rId382" Type="http://schemas.openxmlformats.org/officeDocument/2006/relationships/slide" Target="slides/slide312.xml"/><Relationship Id="rId242" Type="http://schemas.openxmlformats.org/officeDocument/2006/relationships/slide" Target="slides/slide172.xml"/><Relationship Id="rId284" Type="http://schemas.openxmlformats.org/officeDocument/2006/relationships/slide" Target="slides/slide214.xml"/><Relationship Id="rId37" Type="http://schemas.openxmlformats.org/officeDocument/2006/relationships/slideMaster" Target="slideMasters/slideMaster37.xml"/><Relationship Id="rId79" Type="http://schemas.openxmlformats.org/officeDocument/2006/relationships/slide" Target="slides/slide9.xml"/><Relationship Id="rId102" Type="http://schemas.openxmlformats.org/officeDocument/2006/relationships/slide" Target="slides/slide32.xml"/><Relationship Id="rId144" Type="http://schemas.openxmlformats.org/officeDocument/2006/relationships/slide" Target="slides/slide74.xml"/><Relationship Id="rId90" Type="http://schemas.openxmlformats.org/officeDocument/2006/relationships/slide" Target="slides/slide20.xml"/><Relationship Id="rId186" Type="http://schemas.openxmlformats.org/officeDocument/2006/relationships/slide" Target="slides/slide116.xml"/><Relationship Id="rId351" Type="http://schemas.openxmlformats.org/officeDocument/2006/relationships/slide" Target="slides/slide281.xml"/><Relationship Id="rId393" Type="http://schemas.openxmlformats.org/officeDocument/2006/relationships/slide" Target="slides/slide323.xml"/><Relationship Id="rId407" Type="http://schemas.openxmlformats.org/officeDocument/2006/relationships/presProps" Target="presProps.xml"/><Relationship Id="rId211" Type="http://schemas.openxmlformats.org/officeDocument/2006/relationships/slide" Target="slides/slide141.xml"/><Relationship Id="rId253" Type="http://schemas.openxmlformats.org/officeDocument/2006/relationships/slide" Target="slides/slide183.xml"/><Relationship Id="rId295" Type="http://schemas.openxmlformats.org/officeDocument/2006/relationships/slide" Target="slides/slide225.xml"/><Relationship Id="rId309" Type="http://schemas.openxmlformats.org/officeDocument/2006/relationships/slide" Target="slides/slide239.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10-11T17:29:47.141" idx="2">
    <p:pos x="5754" y="63"/>
    <p:text>Why is this orange in the previous slide but red here?
</p:text>
    <p:extLst>
      <p:ext uri="{C676402C-5697-4E1C-873F-D02D1690AC5C}">
        <p15:threadingInfo xmlns:p15="http://schemas.microsoft.com/office/powerpoint/2012/main" timeZoneBias="42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7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1/18/23</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1/18/23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31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319.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332.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3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261957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604891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2385812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9975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71404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9768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78409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90015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45246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67177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0592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7985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32552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9426712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present the characterization</a:t>
            </a:r>
            <a:r>
              <a:rPr lang="en-US" baseline="0" dirty="0"/>
              <a:t> results, one-by-one.</a:t>
            </a:r>
          </a:p>
          <a:p>
            <a:endParaRPr lang="en-US" baseline="0" dirty="0"/>
          </a:p>
          <a:p>
            <a:r>
              <a:rPr lang="en-US" baseline="0" dirty="0"/>
              <a:t>First, I show that most modules are at risk. Second, I show the number of errors in a module as a function of the manufacture date. Third, I show that the errors are symptomatic of charge loss. Fourth, I show that an aggressor induces errors in adjacent rows. Fifth, I show several sensitivity studies. And, finally, I briefly describe other results in the paper.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73692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a:t>
            </a:r>
            <a:r>
              <a:rPr lang="en-US" dirty="0"/>
              <a:t> row-address difference</a:t>
            </a:r>
            <a:r>
              <a:rPr lang="en-US" baseline="0" dirty="0"/>
              <a:t> between an aggressor and its victims. And the y-axis is the number of victim-aggressor pairs that correspond to the row-address difference. For all three modules, we see strong peaks at plus/minus 1. This implies that aggressors and victims have consecutive row-addresses, in other words, they are adjacent.</a:t>
            </a:r>
          </a:p>
          <a:p>
            <a:endParaRPr lang="en-US" baseline="0" dirty="0"/>
          </a:p>
          <a:p>
            <a:r>
              <a:rPr lang="en-US" baseline="0" dirty="0"/>
              <a:t>However, the figure also shows some victims that are not adjacent to the aggressor. We believe this could be caused by two reasons. First, depending on the mapping, two rows that are physically adjacent within the DRAM chip may not have consecutive row-addresses. Second, fault rows are often re-mapped to spare rows that may reside on a different portion of the DRAM chip.</a:t>
            </a:r>
          </a:p>
          <a:p>
            <a:endParaRPr lang="en-US" baseline="0" dirty="0"/>
          </a:p>
          <a:p>
            <a:r>
              <a:rPr lang="en-US" baseline="0" dirty="0"/>
              <a:t>Nevertheless, we conclude that the vast majority of aggressors &amp; victims are adjacent.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73293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interval at which we access the aggressor. And the y-axis is the number of errors. To comply with the DRAM standard, we employ a default value of 55ns in our experiments. However, as we increase the access-interval, we see that the number of errors decreases. In particular, at 500ns, there are no errors for all three modules.</a:t>
            </a:r>
          </a:p>
          <a:p>
            <a:endParaRPr lang="en-US" baseline="0" dirty="0"/>
          </a:p>
          <a:p>
            <a:r>
              <a:rPr lang="en-US" baseline="0" dirty="0"/>
              <a:t>From this, we conclude that less frequent accesses induce fewer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65763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refresh-interval. And the y-axis is the number of errors. To comply with the DRAM standard, we employ a default value of 64ms in our experiments. However, as we decrease the refresh-interval, we see that the number of errors decreases. In particular, when the refresh is shortened by 7x, there are no errors for all three modules.</a:t>
            </a:r>
          </a:p>
          <a:p>
            <a:endParaRPr lang="en-US" baseline="0" dirty="0"/>
          </a:p>
          <a:p>
            <a:r>
              <a:rPr lang="en-US" baseline="0" dirty="0"/>
              <a:t>From this, we conclude that more frequent accesses induce fewer errors.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076280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tested the modules with four different data-patterns:</a:t>
            </a:r>
            <a:r>
              <a:rPr lang="en-US" baseline="0" dirty="0"/>
              <a:t> Solid, inverse Solid, </a:t>
            </a:r>
            <a:r>
              <a:rPr lang="en-US" baseline="0" dirty="0" err="1"/>
              <a:t>RowStripe</a:t>
            </a:r>
            <a:r>
              <a:rPr lang="en-US" baseline="0" dirty="0"/>
              <a:t>, and inverse </a:t>
            </a:r>
            <a:r>
              <a:rPr lang="en-US" baseline="0" dirty="0" err="1"/>
              <a:t>RowStripe</a:t>
            </a:r>
            <a:r>
              <a:rPr lang="en-US" baseline="0" dirty="0"/>
              <a:t>. Solid and inverse Solid give us full coverage since each cell is tested with both 1s and 0s. And the same applies to </a:t>
            </a:r>
            <a:r>
              <a:rPr lang="en-US" baseline="0" dirty="0" err="1"/>
              <a:t>RowStripe</a:t>
            </a:r>
            <a:r>
              <a:rPr lang="en-US" baseline="0" dirty="0"/>
              <a:t> and its inverse.</a:t>
            </a:r>
          </a:p>
          <a:p>
            <a:endParaRPr lang="en-US" baseline="0" dirty="0"/>
          </a:p>
          <a:p>
            <a:r>
              <a:rPr lang="en-US" baseline="0" dirty="0"/>
              <a:t>However, we found that the </a:t>
            </a:r>
            <a:r>
              <a:rPr lang="en-US" baseline="0" dirty="0" err="1"/>
              <a:t>rowstripe</a:t>
            </a:r>
            <a:r>
              <a:rPr lang="en-US" baseline="0" dirty="0"/>
              <a:t> pattern had 10 times as more errors than the solid pattern. We also tested many other data-patterns, including random, but found </a:t>
            </a:r>
            <a:r>
              <a:rPr lang="en-US" baseline="0" dirty="0" err="1"/>
              <a:t>RowStripe</a:t>
            </a:r>
            <a:r>
              <a:rPr lang="en-US" baseline="0" dirty="0"/>
              <a:t> to induce the most errors.</a:t>
            </a:r>
          </a:p>
          <a:p>
            <a:endParaRPr lang="en-US" baseline="0" dirty="0"/>
          </a:p>
          <a:p>
            <a:r>
              <a:rPr lang="en-US" baseline="0" dirty="0"/>
              <a:t>Therefore, we conclude that errors are affected by data stored in other cells due to differences in coupling effects between the cells.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918169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a:t>
            </a:r>
            <a:r>
              <a:rPr lang="en-US" baseline="0" dirty="0"/>
              <a:t> we show that victim cells are not weak cells, which are cells that are inherently leaky. According to our experiments, we saw almost no overlap between them.</a:t>
            </a:r>
          </a:p>
          <a:p>
            <a:endParaRPr lang="en-US" baseline="0" dirty="0"/>
          </a:p>
          <a:p>
            <a:r>
              <a:rPr lang="en-US" baseline="0" dirty="0"/>
              <a:t>Second, we show that errors are not strongly affected by temperature. In all of the tests so far, we set the temperature to 50 degrees Celsius. But even when we changed the temperature by 20 degrees, the number of errors changed by less than 15 percent.</a:t>
            </a:r>
          </a:p>
          <a:p>
            <a:endParaRPr lang="en-US" baseline="0" dirty="0"/>
          </a:p>
          <a:p>
            <a:r>
              <a:rPr lang="en-US" baseline="0" dirty="0"/>
              <a:t>Third, we show that errors are repeatable. Across ten iterations of testing, more than 70% of victim cells had errors in every iteration.</a:t>
            </a:r>
          </a:p>
          <a:p>
            <a:r>
              <a:rPr lang="en-US" baseline="0" dirty="0"/>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35270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4758074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a:t>
            </a:r>
            <a:r>
              <a:rPr lang="en-US" baseline="0" dirty="0"/>
              <a:t> a list of four potential solutions to disturbance errors: making better DRAM chips, refreshing more frequently, employing sophisticated ECC schemes, and using hardware counters to track the number of accesses to different rows.</a:t>
            </a:r>
          </a:p>
          <a:p>
            <a:endParaRPr lang="en-US" baseline="0" dirty="0"/>
          </a:p>
          <a:p>
            <a:r>
              <a:rPr lang="en-US" baseline="0" dirty="0"/>
              <a:t>However, all of these solutions incur a large overhead in terms cost, power, performance, and/or complexity.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51094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421907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04946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5046916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095230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16506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three separate testing infrastructures for each DRAM standard or type that we characterize in this work. </a:t>
            </a:r>
          </a:p>
          <a:p>
            <a:r>
              <a:rPr lang="en-US" dirty="0"/>
              <a:t>We use one FPGA-based </a:t>
            </a:r>
            <a:r>
              <a:rPr lang="en-US" dirty="0" err="1"/>
              <a:t>SoftMC</a:t>
            </a:r>
            <a:r>
              <a:rPr lang="en-US" dirty="0"/>
              <a:t> infrastructure for DDR3 chips and another for DDR4 chips. </a:t>
            </a:r>
          </a:p>
          <a:p>
            <a:r>
              <a:rPr lang="en-US" dirty="0"/>
              <a:t>We also use an in-house testing hardware infrastructure to examine LPDDR4 chips </a:t>
            </a:r>
          </a:p>
          <a:p>
            <a:endParaRPr lang="en-US" dirty="0"/>
          </a:p>
          <a:p>
            <a:r>
              <a:rPr lang="en-US" dirty="0"/>
              <a:t>Across our infrastructures, we have fine-grained control over DRAM commands, timing parameters, and temperatures </a:t>
            </a:r>
          </a:p>
          <a:p>
            <a:r>
              <a:rPr lang="en-US" dirty="0"/>
              <a:t>Below is an example of our FPGA-based DDR4 testing infrastructure.</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12176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show a table that lists all the DRAM chips that we test</a:t>
            </a:r>
          </a:p>
          <a:p>
            <a:r>
              <a:rPr lang="en-US" dirty="0"/>
              <a:t>[CLICK] We characterize over 1500 DRAM chips from 300 DRAM modules </a:t>
            </a:r>
          </a:p>
          <a:p>
            <a:r>
              <a:rPr lang="en-US" dirty="0"/>
              <a:t>[CLICK] spanning the three major DRAM manufacturers which we anonymize as A, B, and C</a:t>
            </a:r>
          </a:p>
          <a:p>
            <a:r>
              <a:rPr lang="en-US" dirty="0"/>
              <a:t>[CLICK] of three DRAM types or standards DDR3, DDR4, and LPDDR4. We note that LPDDR4 chips that we test implement on-die ECC. </a:t>
            </a:r>
          </a:p>
          <a:p>
            <a:r>
              <a:rPr lang="en-US" dirty="0"/>
              <a:t>[CLICK] We identify two technology nodes per DRAM type (old/new, 1x and 1y) , which we categorize based on manufacturing date, datasheet publication date, purchase date, and characterization results</a:t>
            </a:r>
          </a:p>
          <a:p>
            <a:endParaRPr lang="en-US" dirty="0"/>
          </a:p>
          <a:p>
            <a:r>
              <a:rPr lang="en-US" dirty="0"/>
              <a:t>[CLICK] we define the term type-node which refers to the configuration describing a chip’s type and technology node generation. Across the chips we characterize, we identify the 6 DRAM type-node configurations listed</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83264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LinLibertineTI"/>
              </a:rPr>
              <a:t>We plot each of these curves across our DRAM type-node configurations per manufacturer</a:t>
            </a:r>
          </a:p>
          <a:p>
            <a:endParaRPr lang="en-US" dirty="0">
              <a:latin typeface="LinLibertineTI"/>
            </a:endParaRPr>
          </a:p>
          <a:p>
            <a:r>
              <a:rPr lang="en-US" dirty="0">
                <a:latin typeface="LinLibertineTI"/>
              </a:rPr>
              <a:t>[CLICK] We find that newer DDR4 DRAM technology nodes show a clear trend of increasing </a:t>
            </a:r>
            <a:r>
              <a:rPr lang="en-US" dirty="0" err="1">
                <a:latin typeface="LinLibertineTI"/>
              </a:rPr>
              <a:t>RowHammer</a:t>
            </a:r>
            <a:r>
              <a:rPr lang="en-US" dirty="0">
                <a:latin typeface="LinLibertineTI"/>
              </a:rPr>
              <a:t> bit flip rates. </a:t>
            </a:r>
          </a:p>
          <a:p>
            <a:r>
              <a:rPr lang="en-US" dirty="0">
                <a:latin typeface="LinLibertineTI"/>
              </a:rPr>
              <a:t>the </a:t>
            </a:r>
            <a:r>
              <a:rPr lang="en-US" dirty="0">
                <a:latin typeface="LinLibertineT"/>
              </a:rPr>
              <a:t>same </a:t>
            </a:r>
            <a:r>
              <a:rPr lang="en-US" dirty="0">
                <a:latin typeface="LinLibertineTI"/>
              </a:rPr>
              <a:t>Hammer count value causes an increased </a:t>
            </a:r>
            <a:r>
              <a:rPr lang="en-US" dirty="0" err="1">
                <a:latin typeface="LinLibertineTI"/>
              </a:rPr>
              <a:t>RowHammer</a:t>
            </a:r>
            <a:r>
              <a:rPr lang="en-US" dirty="0">
                <a:latin typeface="LinLibertineTI"/>
              </a:rPr>
              <a:t> bit flip rate from DDR4-old to DDR4-new DRAM chips of all DRAM manufacturers </a:t>
            </a:r>
          </a:p>
          <a:p>
            <a:endParaRPr lang="en-US" dirty="0">
              <a:latin typeface="LinLibertineTI"/>
            </a:endParaRPr>
          </a:p>
          <a:p>
            <a:r>
              <a:rPr lang="en-US" dirty="0">
                <a:latin typeface="LinLibertineTI"/>
              </a:rPr>
              <a:t>[CLICK] This indicates that </a:t>
            </a:r>
            <a:r>
              <a:rPr lang="en-US" dirty="0" err="1">
                <a:latin typeface="LinLibertineTI"/>
              </a:rPr>
              <a:t>RowHammer</a:t>
            </a:r>
            <a:r>
              <a:rPr lang="en-US" dirty="0">
                <a:latin typeface="LinLibertineTI"/>
              </a:rPr>
              <a:t> bit flip rates are increasing with newer technology node generations.</a:t>
            </a:r>
          </a:p>
          <a:p>
            <a:endParaRPr lang="en-US" dirty="0">
              <a:latin typeface="LinLibertineTI"/>
            </a:endParaRPr>
          </a:p>
          <a:p>
            <a:r>
              <a:rPr lang="en-US" dirty="0">
                <a:latin typeface="LinLibertineTI"/>
              </a:rPr>
              <a:t>=======</a:t>
            </a:r>
          </a:p>
          <a:p>
            <a:r>
              <a:rPr lang="en-US" dirty="0">
                <a:latin typeface="LinLibertineTI"/>
              </a:rPr>
              <a:t>spend more time.</a:t>
            </a:r>
          </a:p>
          <a:p>
            <a:r>
              <a:rPr lang="en-US" dirty="0">
                <a:latin typeface="LinLibertineTI"/>
              </a:rPr>
              <a:t>Stronger second conclusion. Clear from this that rh bit flips increase with technology node generation. and we show DDR4 as an example. </a:t>
            </a:r>
          </a:p>
          <a:p>
            <a:endParaRPr lang="en-US" dirty="0"/>
          </a:p>
          <a:p>
            <a:r>
              <a:rPr lang="en-US" dirty="0" err="1"/>
              <a:t>rowhammer</a:t>
            </a:r>
            <a:r>
              <a:rPr lang="en-US" dirty="0"/>
              <a:t> bit flip rates are increasing when going from old to new DDR4 technology nodes.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40022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17406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44518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0411319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3565418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0587219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sz="500" dirty="0"/>
              <a:t>[CLICK] The RowHammer vulnerability of modern DRAM is a critical reliability and security threat.</a:t>
            </a:r>
          </a:p>
          <a:p>
            <a:r>
              <a:rPr lang="en-US" sz="500" dirty="0"/>
              <a:t>[CLICK] The security guarantees of TRR, which is the commonly used RowHammer protection mechanism, cannot be easily studied as TRR is obscure, undocumented, and proprietary.</a:t>
            </a:r>
          </a:p>
          <a:p>
            <a:endParaRPr lang="en-US" sz="500" dirty="0"/>
          </a:p>
          <a:p>
            <a:r>
              <a:rPr lang="en-US" sz="500" dirty="0"/>
              <a:t>[CLICK] In this work, our main goal is to answer the following questions. Is TRR fully secure? How can we validate the security guarantees of different TRR mechanisms? </a:t>
            </a:r>
          </a:p>
          <a:p>
            <a:endParaRPr lang="en-US" sz="500" dirty="0"/>
          </a:p>
          <a:p>
            <a:r>
              <a:rPr lang="en-US" sz="500" dirty="0"/>
              <a:t>[CLICK] To this end, we propose U-TRR, a new methodology that leverages data retention failures in DRAM to uncover the inner workings of TRR and study its security.</a:t>
            </a:r>
          </a:p>
          <a:p>
            <a:endParaRPr lang="en-US" sz="500" dirty="0"/>
          </a:p>
          <a:p>
            <a:r>
              <a:rPr lang="en-US" sz="500" dirty="0"/>
              <a:t>[CLICK] Using U-TRR, we analyze 15 DDR4 DRAM modules from each of the three major DRAM vendors. </a:t>
            </a:r>
          </a:p>
          <a:p>
            <a:r>
              <a:rPr lang="en-US" sz="500" dirty="0"/>
              <a:t>[CLICK] Through these analyses, we make several observations regarding the TRR mechanisms implemented in these modules and craft new custom RowHammer access patterns that cause RowHammer bit flips in TRR-protected DRAM modules.</a:t>
            </a:r>
          </a:p>
          <a:p>
            <a:r>
              <a:rPr lang="en-US" sz="500" dirty="0"/>
              <a:t>[CLICK] Our results show that: First, all 45 modules that we test across three vendors are vulnerable to our new RowHammer access patterns.</a:t>
            </a:r>
          </a:p>
          <a:p>
            <a:r>
              <a:rPr lang="en-US" sz="500" dirty="0"/>
              <a:t>[CLICK] Second, our access pattern cause at least one bit flip in almost all DRAM rows in many modules. This makes system-level RowHammer attacks easier to mount as the attacker would have the ability to cause bit flips in almost any DRAM row </a:t>
            </a:r>
            <a:br>
              <a:rPr lang="en-US" sz="500" dirty="0"/>
            </a:br>
            <a:r>
              <a:rPr lang="en-US" sz="500" dirty="0"/>
              <a:t>[CLICK] Third, we observe that our access patterns cause up to 7 RowHammer bit flips in an 8-byte </a:t>
            </a:r>
            <a:r>
              <a:rPr lang="en-US" sz="500" dirty="0" err="1"/>
              <a:t>dataword</a:t>
            </a:r>
            <a:r>
              <a:rPr lang="en-US" sz="500" dirty="0"/>
              <a:t>, making ECC ineffective and systems equipped with ECC also susceptible to RowHammer attacks</a:t>
            </a:r>
          </a:p>
          <a:p>
            <a:endParaRPr lang="en-US" sz="5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500" dirty="0"/>
              <a:t>[CLICK] We conclude that TRR does not provide security against RowHammer and can be easily circumvented using the new understanding provided by U-TRR.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500" dirty="0"/>
              <a:t>[CLICK] We believe and hope that U-TRR will facilitate future research by enabling rigorous and open analysis of RowHammer mitigation mechanisms, leading to the development of both new RowHammer attacks and more secure RowHammer protection mechanisms.</a:t>
            </a:r>
          </a:p>
          <a:p>
            <a:endParaRPr lang="en-US" sz="5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147848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To this end, we propose U-TRR, a new methodology to uncover the inner workings of TRR.</a:t>
            </a:r>
          </a:p>
          <a:p>
            <a:endParaRPr lang="en-US" dirty="0"/>
          </a:p>
          <a:p>
            <a:r>
              <a:rPr lang="en-US" dirty="0"/>
              <a:t>[CLICK] The key idea of U-TRR is to use data retention failures in DRAM as a side channel to detect when a certain row is refreshed by TRR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547209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implement U-TRR using SoftMC, an FPGA-based infrastructure with precise temperature control which we enhanced for DDR4</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052346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Using U-TRR, [CLICK] we analyze 45 DDR4 modules from three major DRAM vendors. [CLICK] Based on the understanding we develop from our analysis, we craft new RowHammer access patterns that circumvent the TRR mechanisms implemented today.</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70161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summary, we find that all 45 modules we test are vulnerable to our new RowHammer access patterns</a:t>
            </a:r>
          </a:p>
          <a:p>
            <a:r>
              <a:rPr lang="en-US" dirty="0"/>
              <a:t>[CLICK] almost all rows in a DRAM bank experience at least one RowHammer bit flip</a:t>
            </a:r>
          </a:p>
          <a:p>
            <a:r>
              <a:rPr lang="en-US" dirty="0"/>
              <a:t>[CLICK] a single 8-byte </a:t>
            </a:r>
            <a:r>
              <a:rPr lang="en-US" dirty="0" err="1"/>
              <a:t>dataword</a:t>
            </a:r>
            <a:r>
              <a:rPr lang="en-US" dirty="0"/>
              <a:t> experiences up to 7 Rowhammer bit flips, making ECC ineffective against our RowHammer access patterns.</a:t>
            </a:r>
            <a:endParaRPr lang="en-CH" dirty="0"/>
          </a:p>
          <a:p>
            <a:r>
              <a:rPr lang="en-US" dirty="0"/>
              <a:t>[CLICK] </a:t>
            </a:r>
            <a:r>
              <a:rPr lang="en-US" sz="1200" b="0" i="0" kern="1200" dirty="0">
                <a:solidFill>
                  <a:schemeClr val="tx1"/>
                </a:solidFill>
                <a:effectLst/>
                <a:latin typeface="+mn-lt"/>
                <a:ea typeface="+mn-ea"/>
                <a:cs typeface="+mn-cs"/>
              </a:rPr>
              <a:t>Our paper has detailed descriptions and analyses of each of the 45 modules and we encourage you to read it and attend our full talk</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869464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find that </a:t>
            </a:r>
            <a:r>
              <a:rPr lang="en-US" sz="1200" dirty="0">
                <a:solidFill>
                  <a:srgbClr val="009900"/>
                </a:solidFill>
              </a:rPr>
              <a:t>all 45 modules </a:t>
            </a:r>
            <a:r>
              <a:rPr lang="en-US" sz="1200" dirty="0">
                <a:solidFill>
                  <a:schemeClr val="tx1">
                    <a:lumMod val="65000"/>
                    <a:lumOff val="35000"/>
                  </a:schemeClr>
                </a:solidFill>
              </a:rPr>
              <a:t>we tested are </a:t>
            </a:r>
            <a:r>
              <a:rPr lang="en-US" sz="1200" dirty="0">
                <a:solidFill>
                  <a:srgbClr val="C00000"/>
                </a:solidFill>
              </a:rPr>
              <a:t>vulnerable</a:t>
            </a:r>
            <a:r>
              <a:rPr lang="en-US" sz="1200" dirty="0">
                <a:solidFill>
                  <a:schemeClr val="tx1">
                    <a:lumMod val="65000"/>
                    <a:lumOff val="35000"/>
                  </a:schemeClr>
                </a:solidFill>
              </a:rPr>
              <a:t> to our new RowHammer access patterns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65000"/>
                    <a:lumOff val="35000"/>
                  </a:schemeClr>
                </a:solidFill>
              </a:rPr>
              <a:t>[CLICK] Further, in 20 of the modules, our RowHammer access patterns cause bit flips in almost all</a:t>
            </a:r>
            <a:r>
              <a:rPr lang="en-US" sz="1200" dirty="0">
                <a:solidFill>
                  <a:srgbClr val="009900"/>
                </a:solidFill>
              </a:rPr>
              <a:t> of the rows</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273376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new RowHammer access patterns cause a lot of RowHammer bit flips. But can conventional DRAM ECC protect against those bit flips?</a:t>
            </a:r>
          </a:p>
          <a:p>
            <a:endParaRPr lang="en-US" dirty="0"/>
          </a:p>
          <a:p>
            <a:r>
              <a:rPr lang="en-US" dirty="0"/>
              <a:t>When we look at how RowHammer bit flips are distributed across 8-byte data chunks, we find that [CLICK] our RowHammer access patterns can cause at least 3 bit flips in modules of all three vendors. Further, [CLICK] we see up to 7 bit flips in many </a:t>
            </a:r>
            <a:r>
              <a:rPr lang="en-US" dirty="0" err="1"/>
              <a:t>datawords</a:t>
            </a:r>
            <a:r>
              <a:rPr lang="en-US" dirty="0"/>
              <a:t>, which the conventional SECDED ECC cannot correct or detect</a:t>
            </a:r>
          </a:p>
          <a:p>
            <a:endParaRPr lang="en-US" dirty="0"/>
          </a:p>
          <a:p>
            <a:r>
              <a:rPr lang="en-US" dirty="0"/>
              <a:t>[CLICK] We conclude that conventional DRAM ECC cannot protect against our new RowHammer patterns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97135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many </a:t>
            </a:r>
            <a:r>
              <a:rPr lang="en-US" b="0" i="0" dirty="0">
                <a:solidFill>
                  <a:srgbClr val="222222"/>
                </a:solidFill>
                <a:effectLst/>
                <a:latin typeface="Arial" panose="020B0604020202020204" pitchFamily="34" charset="0"/>
              </a:rPr>
              <a:t>other observations and results, we invite you to read our paper.</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344978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7095944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Our goal in this work is to </a:t>
            </a:r>
            <a:r>
              <a:rPr lang="en-US" sz="2400"/>
              <a:t>Provide </a:t>
            </a:r>
            <a:r>
              <a:rPr lang="en-US" sz="2400" b="1">
                <a:solidFill>
                  <a:srgbClr val="8B278C"/>
                </a:solidFill>
              </a:rPr>
              <a:t>insights into three fundamental properties </a:t>
            </a:r>
            <a:r>
              <a:rPr lang="en-US" sz="2400"/>
              <a:t>of RowHammer</a:t>
            </a:r>
            <a:r>
              <a:rPr lang="en-US" sz="2400" b="1">
                <a:solidFill>
                  <a:srgbClr val="8B278C"/>
                </a:solidFill>
              </a:rPr>
              <a:t>:</a:t>
            </a:r>
            <a:endParaRPr lang="en-US" sz="2400" b="1">
              <a:solidFill>
                <a:srgbClr val="8B278C"/>
              </a:solidFill>
              <a:latin typeface="Cambria"/>
              <a:ea typeface="Cambria" panose="02040503050406030204" pitchFamily="18" charset="0"/>
            </a:endParaRPr>
          </a:p>
          <a:p>
            <a:pPr marL="0" lvl="0" indent="0">
              <a:buNone/>
            </a:pPr>
            <a:r>
              <a:rPr lang="en-US" sz="2400">
                <a:latin typeface="Cambria"/>
                <a:ea typeface="Cambria"/>
              </a:rPr>
              <a:t>Temperature [CLICK]</a:t>
            </a:r>
            <a:endParaRPr lang="en-US" sz="2400">
              <a:latin typeface="Cambria" panose="02040503050406030204" pitchFamily="18" charset="0"/>
              <a:ea typeface="Cambria" panose="02040503050406030204" pitchFamily="18" charset="0"/>
            </a:endParaRPr>
          </a:p>
          <a:p>
            <a:pPr marL="0" lvl="0" indent="0">
              <a:buNone/>
            </a:pPr>
            <a:r>
              <a:rPr lang="en-US" sz="2400">
                <a:latin typeface="Cambria"/>
                <a:ea typeface="Cambria"/>
              </a:rPr>
              <a:t>Aggressor row active time [CLICK]</a:t>
            </a:r>
            <a:endParaRPr lang="en-US" sz="2400">
              <a:latin typeface="Cambria" panose="02040503050406030204" pitchFamily="18" charset="0"/>
              <a:ea typeface="Cambria" panose="02040503050406030204" pitchFamily="18" charset="0"/>
            </a:endParaRPr>
          </a:p>
          <a:p>
            <a:pPr marL="0" lvl="0" indent="0">
              <a:buNone/>
            </a:pPr>
            <a:r>
              <a:rPr lang="en-US" sz="2400">
                <a:latin typeface="Cambria"/>
                <a:ea typeface="Cambria"/>
              </a:rPr>
              <a:t>Victim DRAM cell's physical location [CLICK]</a:t>
            </a:r>
          </a:p>
          <a:p>
            <a:pPr marL="0" lvl="0" indent="0">
              <a:buNone/>
            </a:pPr>
            <a:r>
              <a:rPr lang="en-US" sz="2400">
                <a:latin typeface="Cambria"/>
                <a:ea typeface="Cambria" panose="02040503050406030204" pitchFamily="18" charset="0"/>
              </a:rPr>
              <a:t>By doing so we aim enabling research to find effective and efficient attacks and defenses [CLICK]</a:t>
            </a:r>
            <a:endParaRPr lang="en-US" sz="2400">
              <a:latin typeface="Cambria" panose="02040503050406030204" pitchFamily="18" charset="0"/>
              <a:ea typeface="Cambria" panose="02040503050406030204" pitchFamily="18" charset="0"/>
            </a:endParaRPr>
          </a:p>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84375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a:t>We use two FPGA-based experimental setups for DDR3 and DDR4 DRAM modules, both programmed with a modified version of </a:t>
            </a:r>
            <a:r>
              <a:rPr lang="en-US" b="0" err="1"/>
              <a:t>SoftMC</a:t>
            </a:r>
            <a:r>
              <a:rPr lang="en-US" b="0"/>
              <a:t> [CLICK]</a:t>
            </a:r>
            <a:endParaRPr lang="en-US"/>
          </a:p>
          <a:p>
            <a:r>
              <a:rPr lang="en-US"/>
              <a:t>We control the chip temperature using a pair of heaters [CLICK] connected to a temperature controller [CLICK]</a:t>
            </a:r>
          </a:p>
          <a:p>
            <a:r>
              <a:rPr lang="en-US"/>
              <a:t>These infrastructures provide fine-grained control over DRAM commands, timing parameters, and temperature [CLICK]</a:t>
            </a:r>
          </a:p>
          <a:p>
            <a:r>
              <a:rPr lang="en-US"/>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5006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In our characterization, [CLICK] </a:t>
            </a:r>
          </a:p>
          <a:p>
            <a:r>
              <a:rPr lang="en-US" b="1">
                <a:cs typeface="Calibri"/>
              </a:rPr>
              <a:t>we test 272 real DRAM chips [CLICK] </a:t>
            </a:r>
          </a:p>
          <a:p>
            <a:r>
              <a:rPr lang="en-US" b="1">
                <a:cs typeface="Calibri"/>
              </a:rPr>
              <a:t>from four major manufacturers,  [CLICK] </a:t>
            </a:r>
          </a:p>
          <a:p>
            <a:r>
              <a:rPr lang="en-US" b="1">
                <a:cs typeface="Calibri"/>
              </a:rPr>
              <a:t>that implement DDR3 and DDR4 DRAM standards [CLICK] </a:t>
            </a:r>
          </a:p>
          <a:p>
            <a:r>
              <a:rPr lang="en-US" b="1">
                <a:cs typeface="Calibri"/>
              </a:rPr>
              <a:t>and with different densities, die revisions, and chip organizations[CLICK]  </a:t>
            </a:r>
          </a:p>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34269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a:t>Denser DRAM chips are more vulnerable to RowHammer [CLICK]</a:t>
            </a:r>
          </a:p>
          <a:p>
            <a:r>
              <a:rPr lang="en-US" b="0" baseline="0"/>
              <a:t>And Understanding RowHammer is critical to find effective and efficient solutions. However, no rigorous study demonstrates how this vulnerability varies under different conditions [CLICK]</a:t>
            </a:r>
          </a:p>
          <a:p>
            <a:r>
              <a:rPr lang="en-US" b="0" baseline="0"/>
              <a:t>In this work, our goal is to provide insights into three fundamental properties of RowHammer that can be leveraged to design more effective and efficient attacks and defenses These three properties are  [CLICK]</a:t>
            </a:r>
          </a:p>
          <a:p>
            <a:r>
              <a:rPr lang="en-US" b="0" baseline="0"/>
              <a:t>DRAM chip temperature, [CLICK]</a:t>
            </a:r>
          </a:p>
          <a:p>
            <a:r>
              <a:rPr lang="en-US" b="0" baseline="0"/>
              <a:t>The time that an aggressor row stays active [CLICK]</a:t>
            </a:r>
          </a:p>
          <a:p>
            <a:r>
              <a:rPr lang="en-US" b="0" baseline="0"/>
              <a:t>and victim DRAM cell’s physical location [CLICK]</a:t>
            </a:r>
          </a:p>
          <a:p>
            <a:r>
              <a:rPr lang="en-US" b="0" baseline="0"/>
              <a:t>In this study, we test 272 real DRAM chips of DDR3 and DDR4 modules from four major manufacturers [CLICK]</a:t>
            </a:r>
          </a:p>
          <a:p>
            <a:r>
              <a:rPr lang="en-US" b="0" baseline="0"/>
              <a:t>Based on our analyses, we draw 6 key takeaway lessons from 16 novel observations. Among these, we highlight that [CLICK]</a:t>
            </a:r>
          </a:p>
          <a:p>
            <a:r>
              <a:rPr lang="en-US" b="0" baseline="0"/>
              <a:t>A RowHammer bit flip is more likely to occur [CLICK] </a:t>
            </a:r>
          </a:p>
          <a:p>
            <a:r>
              <a:rPr lang="en-US" b="0" baseline="0"/>
              <a:t>in a bounded range of temperature [CLICK]</a:t>
            </a:r>
          </a:p>
          <a:p>
            <a:r>
              <a:rPr lang="en-US" b="0" baseline="0"/>
              <a:t>if the aggressor row is active for longer time [CLICK] </a:t>
            </a:r>
          </a:p>
          <a:p>
            <a:r>
              <a:rPr lang="en-US" b="0" baseline="0"/>
              <a:t>And in certain physical regions of the DRAM module under attack [CLICK]</a:t>
            </a:r>
          </a:p>
          <a:p>
            <a:r>
              <a:rPr lang="en-US" b="0" baseline="0"/>
              <a:t>Based on our findings, we propose several improvements. We believe and hope that our novel observations will inspire and aid future work on crafting more effective attacks and designing more effective and efficient defense mechanisms [END]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256225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the third example, an attacker can leverage the effect of aggressor row active time [CLICK]</a:t>
            </a:r>
          </a:p>
          <a:p>
            <a:r>
              <a:rPr lang="en-US"/>
              <a:t>In this scenario, instead of activating aggressor rows as frequently as possible, [CLICK]</a:t>
            </a:r>
          </a:p>
          <a:p>
            <a:r>
              <a:rPr lang="en-US"/>
              <a:t>the attacker can keep the aggressor rows active for longer time [CLICK]</a:t>
            </a:r>
          </a:p>
          <a:p>
            <a:r>
              <a:rPr lang="en-US"/>
              <a:t>Based on our analyses, </a:t>
            </a:r>
            <a:r>
              <a:rPr lang="en-US" err="1"/>
              <a:t>HCfirst</a:t>
            </a:r>
            <a:r>
              <a:rPr lang="en-US"/>
              <a:t> reduces by 36% on average with the proposed access pattern</a:t>
            </a:r>
          </a:p>
          <a:p>
            <a:r>
              <a:rPr lang="en-US"/>
              <a:t>With this reduction, an attacker can bypass RowHammer defenses that do not account for this reduction [CLICK]</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598768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In this analysis, we investigate how the RowHammer vulnerability varies based on a victim DRAM cell's physical location</a:t>
            </a:r>
          </a:p>
          <a:p>
            <a:r>
              <a:rPr lang="en-US" b="0"/>
              <a:t>We have two key takeaways from this analysis. [CLICK]</a:t>
            </a:r>
          </a:p>
          <a:p>
            <a:r>
              <a:rPr lang="en-US" b="0"/>
              <a:t>First, The RowHammer vulnerability significantly varies across DRAM rows and columns due to both design induced and manufacturing process induced variation [CLICK]</a:t>
            </a:r>
          </a:p>
          <a:p>
            <a:r>
              <a:rPr lang="en-US" b="0"/>
              <a:t>Second, the distribution of </a:t>
            </a:r>
            <a:r>
              <a:rPr lang="en-US" b="0" err="1"/>
              <a:t>HCfirst</a:t>
            </a:r>
            <a:r>
              <a:rPr lang="en-US" b="0"/>
              <a:t> exhibits </a:t>
            </a:r>
          </a:p>
          <a:p>
            <a:r>
              <a:rPr lang="en-US" b="0"/>
              <a:t>- a diverse set of values within a subarray</a:t>
            </a:r>
          </a:p>
          <a:p>
            <a:r>
              <a:rPr lang="en-US" b="0"/>
              <a:t>- But similar values across subarrays within a DRAM module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40043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do this analysis, we first investigate how </a:t>
            </a:r>
            <a:r>
              <a:rPr lang="en-US" err="1"/>
              <a:t>Hcfirst</a:t>
            </a:r>
            <a:r>
              <a:rPr lang="en-US"/>
              <a:t>, [CLICK] </a:t>
            </a:r>
          </a:p>
          <a:p>
            <a:r>
              <a:rPr lang="en-US"/>
              <a:t>the minimum activation count to observe bit flips, varies [CLICK]</a:t>
            </a:r>
          </a:p>
          <a:p>
            <a:r>
              <a:rPr lang="en-US"/>
              <a:t>across different DRAM rows sorted by reducing </a:t>
            </a:r>
            <a:r>
              <a:rPr lang="en-US" err="1"/>
              <a:t>Hcfirst</a:t>
            </a:r>
            <a:r>
              <a:rPr lang="en-US"/>
              <a:t> value on the x-axis.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Each curve in this plot represents a different DRAM module [CLICK] </a:t>
            </a:r>
          </a:p>
          <a:p>
            <a:r>
              <a:rPr lang="en-US"/>
              <a:t>We observe that </a:t>
            </a:r>
            <a:r>
              <a:rPr lang="en-US" err="1"/>
              <a:t>Hcfirst</a:t>
            </a:r>
            <a:r>
              <a:rPr lang="en-US"/>
              <a:t> values and thus the RowHammer vulnerability significantly varies across DRAM rows, as we highlight [CLICK]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69507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significant variation can be observed on modules from all four manufacturers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31220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Zooming into the most vulnerable DRAM rows, [CLICK] </a:t>
            </a:r>
          </a:p>
          <a:p>
            <a:r>
              <a:rPr lang="en-US"/>
              <a:t>We observe that the most vulnerable 10% of the rows experience bit flips at activation counts about half the </a:t>
            </a:r>
            <a:r>
              <a:rPr lang="en-US" err="1"/>
              <a:t>Hcfirst</a:t>
            </a:r>
            <a:r>
              <a:rPr lang="en-US"/>
              <a:t> of the other rows [CLICK]</a:t>
            </a:r>
          </a:p>
          <a:p>
            <a:r>
              <a:rPr lang="en-US"/>
              <a:t>Therefore, we conclude that a small fraction of DRAM rows are significantly more vulnerable to RowHammer than the vast majority of the rows [CLICK]</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318399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investigate how the RowHammer vulnerability varies across columns, we generate a heatmap plot of [CLICK]</a:t>
            </a:r>
          </a:p>
          <a:p>
            <a:r>
              <a:rPr lang="en-US"/>
              <a:t>bit error rates [CLICK]</a:t>
            </a:r>
          </a:p>
          <a:p>
            <a:r>
              <a:rPr lang="en-US"/>
              <a:t>across columns [CLICK] </a:t>
            </a:r>
          </a:p>
          <a:p>
            <a:r>
              <a:rPr lang="en-US"/>
              <a:t>and chips [CLICK]</a:t>
            </a:r>
          </a:p>
          <a:p>
            <a:r>
              <a:rPr lang="en-US"/>
              <a:t>We observe that bit errors concentrate on certain DRAM columns more than others, implying that certain columns are significantly more vulnerable to RowHammer than other columns [CLICK]</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016752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also explain two improvements for defense mechanisms in this slide, but you can find more in the paper [CLICK]</a:t>
            </a:r>
          </a:p>
          <a:p>
            <a:r>
              <a:rPr lang="en-US" dirty="0"/>
              <a:t>The first improvement leverages the variation across rows [CLICK]</a:t>
            </a:r>
          </a:p>
          <a:p>
            <a:r>
              <a:rPr lang="en-US" dirty="0"/>
              <a:t>We observe that 90% of the rows do not experience bit flips until the activation count reaches the double </a:t>
            </a:r>
            <a:r>
              <a:rPr lang="en-US" dirty="0" err="1"/>
              <a:t>Hcfirst</a:t>
            </a:r>
            <a:r>
              <a:rPr lang="en-US" dirty="0"/>
              <a:t> of the 10% of the rows.[CLICK]</a:t>
            </a:r>
          </a:p>
          <a:p>
            <a:endParaRPr lang="en-US" dirty="0"/>
          </a:p>
          <a:p>
            <a:r>
              <a:rPr lang="en-US" dirty="0"/>
              <a:t>Therefore, we can reduce the aggressiveness of defense mechanisms for 90% of the rows, which can reduce the area overheads of state-of-the-art defense mechanisms: [CLICK] </a:t>
            </a:r>
            <a:r>
              <a:rPr lang="en-US" dirty="0" err="1"/>
              <a:t>BlockHammer</a:t>
            </a:r>
            <a:r>
              <a:rPr lang="en-US" dirty="0"/>
              <a:t> and [CLICK] Graphene, by 33 and 80%, respectively [CLICK]</a:t>
            </a:r>
          </a:p>
          <a:p>
            <a:endParaRPr lang="en-US" dirty="0"/>
          </a:p>
          <a:p>
            <a:r>
              <a:rPr lang="en-US" dirty="0"/>
              <a:t>The second example leverages the variation in RowHammer vulnerability with temperature [CLICK]</a:t>
            </a:r>
          </a:p>
          <a:p>
            <a:r>
              <a:rPr lang="en-US" dirty="0"/>
              <a:t>We show that DRAM cells experience bit flips in bounded temperature ranges [CLICK]</a:t>
            </a:r>
          </a:p>
          <a:p>
            <a:r>
              <a:rPr lang="en-US" dirty="0"/>
              <a:t>To avoid bit flips, A DRAM row can be disabled when its cells are vulnerable to RowHammer at the current operating temperature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666845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3378223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We use an FPGA-based experimental setup programmed with a modified version of </a:t>
            </a:r>
            <a:r>
              <a:rPr lang="en-US" b="0" dirty="0" err="1"/>
              <a:t>SoftMC</a:t>
            </a:r>
            <a:r>
              <a:rPr lang="en-US" b="0" dirty="0"/>
              <a:t> [CLICK]</a:t>
            </a:r>
            <a:endParaRPr lang="en-US" dirty="0"/>
          </a:p>
          <a:p>
            <a:r>
              <a:rPr lang="en-US" dirty="0"/>
              <a:t>We control the chip temperature using a pair of heaters [CLICK] connected to a temperature controller [CLICK]</a:t>
            </a:r>
          </a:p>
          <a:p>
            <a:r>
              <a:rPr lang="en-US" dirty="0"/>
              <a:t>We supply the </a:t>
            </a:r>
            <a:r>
              <a:rPr lang="en-US" dirty="0" err="1"/>
              <a:t>wordline</a:t>
            </a:r>
            <a:r>
              <a:rPr lang="en-US" dirty="0"/>
              <a:t> voltage using the VPP power rail from an external power supply [CLICK]</a:t>
            </a:r>
          </a:p>
          <a:p>
            <a:r>
              <a:rPr lang="en-US" dirty="0"/>
              <a:t>This infrastructure provides fine-grained control over DRAM commands, timing parameters, temperature, and </a:t>
            </a:r>
            <a:r>
              <a:rPr lang="en-US" dirty="0" err="1"/>
              <a:t>wordline</a:t>
            </a:r>
            <a:r>
              <a:rPr lang="en-US" dirty="0"/>
              <a:t> voltage [CLICK]</a:t>
            </a:r>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50061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a:lnSpc>
                <a:spcPct val="100000"/>
              </a:lnSpc>
              <a:spcBef>
                <a:spcPts val="0"/>
              </a:spcBef>
            </a:pPr>
            <a:r>
              <a:rPr lang="en-US" sz="2000" dirty="0"/>
              <a:t>We provide </a:t>
            </a:r>
            <a:r>
              <a:rPr lang="en-US" sz="2000" i="1" dirty="0"/>
              <a:t>the first </a:t>
            </a:r>
            <a:r>
              <a:rPr lang="en-US" sz="2000" dirty="0"/>
              <a:t>RowHammer characterization</a:t>
            </a:r>
            <a:r>
              <a:rPr lang="en-US" sz="2000" b="1" dirty="0">
                <a:solidFill>
                  <a:schemeClr val="accent5">
                    <a:lumMod val="75000"/>
                  </a:schemeClr>
                </a:solidFill>
              </a:rPr>
              <a:t> using real DRAM chips </a:t>
            </a:r>
            <a:r>
              <a:rPr lang="en-US" sz="2000" b="1" dirty="0">
                <a:solidFill>
                  <a:srgbClr val="C00000"/>
                </a:solidFill>
              </a:rPr>
              <a:t>under reduced </a:t>
            </a:r>
            <a:r>
              <a:rPr lang="en-US" sz="2000" b="1" dirty="0" err="1">
                <a:solidFill>
                  <a:srgbClr val="C00000"/>
                </a:solidFill>
              </a:rPr>
              <a:t>wordline</a:t>
            </a:r>
            <a:r>
              <a:rPr lang="en-US" sz="2000" b="1" dirty="0">
                <a:solidFill>
                  <a:srgbClr val="C00000"/>
                </a:solidFill>
              </a:rPr>
              <a:t> voltage [CLICK]</a:t>
            </a:r>
          </a:p>
          <a:p>
            <a:pPr marL="0" indent="0">
              <a:lnSpc>
                <a:spcPct val="100000"/>
              </a:lnSpc>
              <a:spcBef>
                <a:spcPts val="0"/>
              </a:spcBef>
              <a:buNone/>
            </a:pPr>
            <a:endParaRPr lang="en-US" sz="2000" dirty="0"/>
          </a:p>
          <a:p>
            <a:pPr marL="0" indent="0">
              <a:lnSpc>
                <a:spcPct val="100000"/>
              </a:lnSpc>
              <a:spcBef>
                <a:spcPts val="0"/>
              </a:spcBef>
              <a:buNone/>
            </a:pPr>
            <a:r>
              <a:rPr lang="en-US" sz="2000" dirty="0"/>
              <a:t>Our experimental results using 272 real DRAM chips show that with reduced </a:t>
            </a:r>
            <a:r>
              <a:rPr lang="en-US" sz="2000" dirty="0" err="1"/>
              <a:t>wordline</a:t>
            </a:r>
            <a:r>
              <a:rPr lang="en-US" sz="2000" dirty="0"/>
              <a:t> voltage, [CLICK]</a:t>
            </a:r>
          </a:p>
          <a:p>
            <a:pPr marL="0" indent="0">
              <a:lnSpc>
                <a:spcPct val="100000"/>
              </a:lnSpc>
              <a:spcBef>
                <a:spcPts val="0"/>
              </a:spcBef>
              <a:buNone/>
            </a:pPr>
            <a:endParaRPr lang="en-US" sz="2000" dirty="0"/>
          </a:p>
          <a:p>
            <a:pPr lvl="0">
              <a:lnSpc>
                <a:spcPct val="100000"/>
              </a:lnSpc>
              <a:spcBef>
                <a:spcPts val="0"/>
              </a:spcBef>
            </a:pPr>
            <a:r>
              <a:rPr lang="en-US" sz="2000" b="1" dirty="0">
                <a:solidFill>
                  <a:srgbClr val="00B050"/>
                </a:solidFill>
              </a:rPr>
              <a:t>RowHammer vulnerability reduces </a:t>
            </a:r>
            <a:r>
              <a:rPr lang="en-US" sz="2000" b="0" dirty="0">
                <a:solidFill>
                  <a:srgbClr val="00B050"/>
                </a:solidFill>
              </a:rPr>
              <a:t>such that </a:t>
            </a:r>
            <a:r>
              <a:rPr lang="en-US" sz="1800" dirty="0"/>
              <a:t>Bit flips occur at </a:t>
            </a:r>
            <a:r>
              <a:rPr lang="en-US" sz="1800" b="1" dirty="0">
                <a:solidFill>
                  <a:srgbClr val="7030A0"/>
                </a:solidFill>
              </a:rPr>
              <a:t>larger activation counts and </a:t>
            </a:r>
            <a:r>
              <a:rPr lang="en-US" sz="2000" b="1" dirty="0">
                <a:solidFill>
                  <a:srgbClr val="7030A0"/>
                </a:solidFill>
              </a:rPr>
              <a:t>fewer DRAM cells experience RowHammer bit flip </a:t>
            </a:r>
            <a:r>
              <a:rPr lang="en-US" sz="2000" b="0" dirty="0">
                <a:solidFill>
                  <a:srgbClr val="00B050"/>
                </a:solidFill>
              </a:rPr>
              <a:t>[CLICK]</a:t>
            </a:r>
            <a:endParaRPr lang="en-US" sz="2000" b="1" dirty="0">
              <a:solidFill>
                <a:srgbClr val="7030A0"/>
              </a:solidFill>
            </a:endParaRPr>
          </a:p>
          <a:p>
            <a:pPr marL="0" lvl="0" indent="0">
              <a:lnSpc>
                <a:spcPct val="100000"/>
              </a:lnSpc>
              <a:spcBef>
                <a:spcPts val="0"/>
              </a:spcBef>
              <a:buNone/>
            </a:pPr>
            <a:endParaRPr lang="en-US" sz="2000" dirty="0"/>
          </a:p>
          <a:p>
            <a:pPr lvl="0">
              <a:lnSpc>
                <a:spcPct val="100000"/>
              </a:lnSpc>
              <a:spcBef>
                <a:spcPts val="0"/>
              </a:spcBef>
            </a:pPr>
            <a:r>
              <a:rPr lang="en-US" sz="2000" dirty="0"/>
              <a:t>Reducing </a:t>
            </a:r>
            <a:r>
              <a:rPr lang="en-US" sz="2000" dirty="0" err="1"/>
              <a:t>wordline</a:t>
            </a:r>
            <a:r>
              <a:rPr lang="en-US" sz="2000" dirty="0"/>
              <a:t> voltage </a:t>
            </a:r>
            <a:r>
              <a:rPr lang="en-US" sz="2000" b="1" dirty="0">
                <a:solidFill>
                  <a:srgbClr val="C00000"/>
                </a:solidFill>
              </a:rPr>
              <a:t>can increase row activation latency</a:t>
            </a:r>
          </a:p>
          <a:p>
            <a:pPr lvl="1">
              <a:lnSpc>
                <a:spcPct val="100000"/>
              </a:lnSpc>
              <a:spcBef>
                <a:spcPts val="0"/>
              </a:spcBef>
            </a:pPr>
            <a:r>
              <a:rPr lang="en-US" sz="1600" dirty="0"/>
              <a:t>However, more than 75% of the tested DRAM chips </a:t>
            </a:r>
            <a:r>
              <a:rPr lang="en-US" sz="1600" b="1" dirty="0">
                <a:solidFill>
                  <a:srgbClr val="002060"/>
                </a:solidFill>
              </a:rPr>
              <a:t>reliably operate using nominal timing parameters</a:t>
            </a:r>
          </a:p>
          <a:p>
            <a:pPr lvl="1">
              <a:lnSpc>
                <a:spcPct val="100000"/>
              </a:lnSpc>
              <a:spcBef>
                <a:spcPts val="0"/>
              </a:spcBef>
            </a:pPr>
            <a:r>
              <a:rPr lang="en-US" sz="1600" dirty="0"/>
              <a:t>And remaining 25% </a:t>
            </a:r>
            <a:r>
              <a:rPr lang="en-US" sz="1600" b="1" dirty="0">
                <a:solidFill>
                  <a:srgbClr val="002060"/>
                </a:solidFill>
              </a:rPr>
              <a:t>still reliably operate </a:t>
            </a:r>
            <a:r>
              <a:rPr lang="en-US" sz="1600" dirty="0"/>
              <a:t>with increased row activation latency </a:t>
            </a:r>
            <a:r>
              <a:rPr lang="en-US" sz="1600" b="0" dirty="0">
                <a:solidFill>
                  <a:srgbClr val="00B050"/>
                </a:solidFill>
              </a:rPr>
              <a:t>[CLICK]</a:t>
            </a:r>
            <a:endParaRPr lang="en-US" sz="1600" dirty="0"/>
          </a:p>
          <a:p>
            <a:pPr marL="0" lvl="0" indent="0">
              <a:lnSpc>
                <a:spcPct val="100000"/>
              </a:lnSpc>
              <a:spcBef>
                <a:spcPts val="0"/>
              </a:spcBef>
              <a:buNone/>
            </a:pPr>
            <a:endParaRPr lang="en-US" sz="2000" dirty="0"/>
          </a:p>
          <a:p>
            <a:pPr lvl="0">
              <a:lnSpc>
                <a:spcPct val="100000"/>
              </a:lnSpc>
              <a:spcBef>
                <a:spcPts val="0"/>
              </a:spcBef>
            </a:pPr>
            <a:r>
              <a:rPr lang="en-US" sz="2000" dirty="0"/>
              <a:t>Reducing </a:t>
            </a:r>
            <a:r>
              <a:rPr lang="en-US" sz="2000" dirty="0" err="1"/>
              <a:t>wordline</a:t>
            </a:r>
            <a:r>
              <a:rPr lang="en-US" sz="2000" dirty="0"/>
              <a:t> voltage </a:t>
            </a:r>
            <a:r>
              <a:rPr lang="en-US" sz="2000" b="1" dirty="0">
                <a:solidFill>
                  <a:srgbClr val="C00000"/>
                </a:solidFill>
              </a:rPr>
              <a:t>can worsen data retention time</a:t>
            </a:r>
          </a:p>
          <a:p>
            <a:pPr lvl="1">
              <a:lnSpc>
                <a:spcPct val="100000"/>
              </a:lnSpc>
              <a:spcBef>
                <a:spcPts val="0"/>
              </a:spcBef>
            </a:pPr>
            <a:r>
              <a:rPr lang="en-US" sz="1600" dirty="0"/>
              <a:t>However, 80% of the tested DRAM chips </a:t>
            </a:r>
            <a:r>
              <a:rPr lang="en-US" sz="1600" b="1" dirty="0">
                <a:solidFill>
                  <a:srgbClr val="002060"/>
                </a:solidFill>
              </a:rPr>
              <a:t>reliably operate using nominal refresh rate </a:t>
            </a:r>
          </a:p>
          <a:p>
            <a:pPr lvl="1">
              <a:lnSpc>
                <a:spcPct val="100000"/>
              </a:lnSpc>
              <a:spcBef>
                <a:spcPts val="0"/>
              </a:spcBef>
            </a:pPr>
            <a:r>
              <a:rPr lang="en-US" sz="1600" dirty="0"/>
              <a:t>And remaining 20% experience bit flips that</a:t>
            </a:r>
          </a:p>
          <a:p>
            <a:pPr lvl="2">
              <a:lnSpc>
                <a:spcPct val="100000"/>
              </a:lnSpc>
              <a:spcBef>
                <a:spcPts val="0"/>
              </a:spcBef>
            </a:pPr>
            <a:r>
              <a:rPr lang="en-US" sz="1600" dirty="0"/>
              <a:t>can be corrected using </a:t>
            </a:r>
            <a:r>
              <a:rPr lang="en-US" sz="1600" b="1" dirty="0">
                <a:solidFill>
                  <a:srgbClr val="F68D45"/>
                </a:solidFill>
              </a:rPr>
              <a:t>single error correcting codes </a:t>
            </a:r>
          </a:p>
          <a:p>
            <a:pPr lvl="2">
              <a:lnSpc>
                <a:spcPct val="100000"/>
              </a:lnSpc>
              <a:spcBef>
                <a:spcPts val="0"/>
              </a:spcBef>
            </a:pPr>
            <a:r>
              <a:rPr lang="en-US" sz="1600" dirty="0"/>
              <a:t>or can be avoided by </a:t>
            </a:r>
            <a:r>
              <a:rPr lang="en-US" sz="1600" b="1" dirty="0">
                <a:solidFill>
                  <a:srgbClr val="C00000"/>
                </a:solidFill>
              </a:rPr>
              <a:t>doubling the refresh rate</a:t>
            </a:r>
            <a:r>
              <a:rPr lang="en-US" sz="1600" dirty="0"/>
              <a:t> for </a:t>
            </a:r>
            <a:r>
              <a:rPr lang="en-US" sz="1600" b="1" dirty="0">
                <a:solidFill>
                  <a:srgbClr val="00B050"/>
                </a:solidFill>
              </a:rPr>
              <a:t>a small fraction (16.4%) of DRAM rows </a:t>
            </a:r>
            <a:r>
              <a:rPr lang="en-US" sz="1600" b="0" dirty="0">
                <a:solidFill>
                  <a:srgbClr val="00B050"/>
                </a:solidFill>
              </a:rPr>
              <a:t>[CLICK]</a:t>
            </a:r>
            <a:endParaRPr lang="en-US" sz="1600" b="1" dirty="0">
              <a:solidFill>
                <a:srgbClr val="00B050"/>
              </a:solidFill>
            </a:endParaRPr>
          </a:p>
          <a:p>
            <a:pPr lvl="2">
              <a:lnSpc>
                <a:spcPct val="100000"/>
              </a:lnSpc>
              <a:spcBef>
                <a:spcPts val="0"/>
              </a:spcBef>
            </a:pPr>
            <a:endParaRPr lang="en-US" sz="1600" dirty="0"/>
          </a:p>
          <a:p>
            <a:pPr>
              <a:lnSpc>
                <a:spcPct val="100000"/>
              </a:lnSpc>
              <a:spcBef>
                <a:spcPts val="0"/>
              </a:spcBef>
            </a:pPr>
            <a:r>
              <a:rPr lang="en-US" sz="2000" dirty="0"/>
              <a:t>Therefore we concluded that reducing </a:t>
            </a:r>
            <a:r>
              <a:rPr lang="en-US" sz="2000" dirty="0" err="1"/>
              <a:t>wordline</a:t>
            </a:r>
            <a:r>
              <a:rPr lang="en-US" sz="2000" dirty="0"/>
              <a:t> voltage can </a:t>
            </a:r>
            <a:r>
              <a:rPr lang="en-US" sz="2000" b="1" dirty="0">
                <a:solidFill>
                  <a:srgbClr val="00B050"/>
                </a:solidFill>
              </a:rPr>
              <a:t>reduce RowHammer vulnerability </a:t>
            </a:r>
            <a:r>
              <a:rPr lang="en-US" sz="2000" i="1" dirty="0"/>
              <a:t>without</a:t>
            </a:r>
            <a:r>
              <a:rPr lang="en-US" sz="2000" dirty="0"/>
              <a:t> significantly affecting </a:t>
            </a:r>
            <a:r>
              <a:rPr lang="en-US" sz="2000" b="1" dirty="0">
                <a:solidFill>
                  <a:schemeClr val="accent5">
                    <a:lumMod val="75000"/>
                  </a:schemeClr>
                </a:solidFill>
              </a:rPr>
              <a:t>reliable DRAM operation </a:t>
            </a:r>
            <a:r>
              <a:rPr lang="en-US" sz="2000" b="0" dirty="0">
                <a:solidFill>
                  <a:srgbClr val="00B050"/>
                </a:solidFill>
              </a:rPr>
              <a:t>[CLICK]</a:t>
            </a:r>
            <a:endParaRPr lang="en-US" sz="2000" dirty="0">
              <a:solidFill>
                <a:schemeClr val="accent5">
                  <a:lumMod val="75000"/>
                </a:schemeClr>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82096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37698076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four high-level RowHammer mitigation approaches. </a:t>
            </a:r>
          </a:p>
          <a:p>
            <a:r>
              <a:rPr lang="en-US" b="1" dirty="0"/>
              <a:t>[CLICK] </a:t>
            </a:r>
            <a:r>
              <a:rPr lang="en-US" b="0" dirty="0"/>
              <a:t>The first approach is to increase refresh rate </a:t>
            </a:r>
          </a:p>
          <a:p>
            <a:r>
              <a:rPr lang="en-US" b="1" dirty="0"/>
              <a:t>[CLICK]</a:t>
            </a:r>
            <a:r>
              <a:rPr lang="en-US" b="0" dirty="0"/>
              <a:t> which reduces the refresh window,</a:t>
            </a:r>
          </a:p>
          <a:p>
            <a:r>
              <a:rPr lang="en-US" b="1" dirty="0"/>
              <a:t>[CLICK]</a:t>
            </a:r>
            <a:r>
              <a:rPr lang="en-US" b="0" dirty="0"/>
              <a:t> and thus the activation count that an attacker can reach in a refresh window.</a:t>
            </a:r>
          </a:p>
          <a:p>
            <a:r>
              <a:rPr lang="en-US" b="1" dirty="0"/>
              <a:t>[CLICK] </a:t>
            </a:r>
            <a:r>
              <a:rPr lang="en-US" b="0" dirty="0"/>
              <a:t>The second approach is to physically isolate </a:t>
            </a:r>
          </a:p>
          <a:p>
            <a:r>
              <a:rPr lang="en-US" b="1" dirty="0"/>
              <a:t>[CLICK] </a:t>
            </a:r>
            <a:r>
              <a:rPr lang="en-US" b="0" dirty="0"/>
              <a:t>potential victim rows with sensitive data</a:t>
            </a:r>
          </a:p>
          <a:p>
            <a:r>
              <a:rPr lang="en-US" b="1" dirty="0"/>
              <a:t>[CLICK]</a:t>
            </a:r>
            <a:r>
              <a:rPr lang="en-US" b="0" dirty="0"/>
              <a:t> from aggressor rows that a potential attacker can hammer</a:t>
            </a:r>
          </a:p>
          <a:p>
            <a:r>
              <a:rPr lang="en-US" b="1" dirty="0"/>
              <a:t>[CLICK] </a:t>
            </a:r>
            <a:r>
              <a:rPr lang="en-US" b="0" dirty="0"/>
              <a:t>by allocating isolation rows in between</a:t>
            </a:r>
          </a:p>
          <a:p>
            <a:r>
              <a:rPr lang="en-US" b="0" dirty="0"/>
              <a:t>such that the attacker cannot disturb sensitive data by performing RowHammer attack.</a:t>
            </a:r>
          </a:p>
          <a:p>
            <a:r>
              <a:rPr lang="en-US" b="1" dirty="0"/>
              <a:t>[CLICK] </a:t>
            </a:r>
            <a:r>
              <a:rPr lang="en-US" b="0" dirty="0"/>
              <a:t>The third approach is reactive refresh.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In this approach, when an aggressor row is hammered </a:t>
            </a:r>
          </a:p>
          <a:p>
            <a:r>
              <a:rPr lang="en-US" b="1" dirty="0"/>
              <a:t>[CLICK]</a:t>
            </a:r>
            <a:r>
              <a:rPr lang="en-US" b="0" dirty="0"/>
              <a:t> potential victim rows are refreshed to avoid bit-flips. </a:t>
            </a:r>
          </a:p>
          <a:p>
            <a:r>
              <a:rPr lang="en-US" b="1" dirty="0"/>
              <a:t>[CLICK]</a:t>
            </a:r>
            <a:r>
              <a:rPr lang="en-US" b="0" dirty="0"/>
              <a:t> Finally the fourth approach suggests </a:t>
            </a:r>
          </a:p>
          <a:p>
            <a:r>
              <a:rPr lang="en-US" b="1" dirty="0"/>
              <a:t>[CLICK]</a:t>
            </a:r>
            <a:r>
              <a:rPr lang="en-US" b="0" dirty="0"/>
              <a:t> throttling or slowing down memory accesses proactively such that no row’s activation rate can reach RowHammer threshold.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353256202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Unfortunately, existing mechanisms face two key challenges. </a:t>
            </a:r>
          </a:p>
          <a:p>
            <a:r>
              <a:rPr lang="en-US" dirty="0"/>
              <a:t>[CLICK] Let's begin with the scalability challenge.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444375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To address these two challenges,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OUR GOAL in this paper is to prevent </a:t>
            </a:r>
            <a:r>
              <a:rPr lang="en-US" sz="1200" b="0" dirty="0"/>
              <a:t>RowHammer </a:t>
            </a:r>
            <a:r>
              <a:rPr lang="en-US" sz="1200" b="1" dirty="0">
                <a:solidFill>
                  <a:srgbClr val="00B050"/>
                </a:solidFill>
              </a:rPr>
              <a:t>efficiently</a:t>
            </a:r>
            <a:r>
              <a:rPr lang="en-US" sz="1200" b="0" dirty="0"/>
              <a:t> and </a:t>
            </a:r>
            <a:r>
              <a:rPr lang="en-US" sz="1200" b="1" dirty="0">
                <a:solidFill>
                  <a:srgbClr val="00B050"/>
                </a:solidFill>
              </a:rPr>
              <a:t>scalably</a:t>
            </a:r>
            <a:r>
              <a:rPr lang="en-US" sz="1200" b="0" dirty="0"/>
              <a:t> </a:t>
            </a:r>
            <a:r>
              <a:rPr lang="en-US" sz="1200" b="1" i="1" u="sng" dirty="0"/>
              <a:t>without</a:t>
            </a:r>
            <a:r>
              <a:rPr lang="en-US" sz="1200" b="0" u="sng" dirty="0"/>
              <a:t> </a:t>
            </a:r>
            <a:r>
              <a:rPr lang="en-US" sz="1200" b="1" u="sng" dirty="0"/>
              <a:t>knowledge</a:t>
            </a:r>
            <a:r>
              <a:rPr lang="en-US" sz="1200" b="0" u="sng" dirty="0"/>
              <a:t> of or </a:t>
            </a:r>
            <a:r>
              <a:rPr lang="en-US" sz="1200" b="1" u="sng" dirty="0"/>
              <a:t>modification</a:t>
            </a:r>
            <a:r>
              <a:rPr lang="en-US" sz="1200" b="0" u="sng" dirty="0"/>
              <a:t> to</a:t>
            </a:r>
            <a:r>
              <a:rPr lang="en-US" sz="1200" b="0" dirty="0"/>
              <a:t> DRAM internals.</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33764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BlockHammer's key idea is to selectively throttle memory accesses </a:t>
            </a:r>
          </a:p>
          <a:p>
            <a:r>
              <a:rPr lang="en-US" dirty="0"/>
              <a:t>that may cause RowHammer bit-flips.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872462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contrast, BlockHammer does not need this information [CLICK]</a:t>
            </a:r>
          </a:p>
          <a:p>
            <a:r>
              <a:rPr lang="en-US" dirty="0"/>
              <a:t>It detects an attack using area-efficient Bloom filters [CLICK]</a:t>
            </a:r>
          </a:p>
          <a:p>
            <a:r>
              <a:rPr lang="en-US" dirty="0"/>
              <a:t>And selectively throttles the attack’s memory accesses from within the memory controller [CLICK]</a:t>
            </a:r>
          </a:p>
          <a:p>
            <a:r>
              <a:rPr lang="en-US" dirty="0"/>
              <a:t>Due to throttling, the row’s activation count cannot reach critical levels, and no bit flip occurs [CLICK]</a:t>
            </a:r>
          </a:p>
          <a:p>
            <a:r>
              <a:rPr lang="en-US" dirty="0"/>
              <a:t>BlockHammer can optionally inform the system software about the attack for higher-level countermeasures [CLICK]</a:t>
            </a:r>
          </a:p>
          <a:p>
            <a:r>
              <a:rPr lang="en-US" dirty="0"/>
              <a:t>BlockHammer achieves all of these without needing proprietary information of or modifications to commodity DRAM chips, thereby overcoming the compatibility challenge[CLICK]</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701951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BlockHammer consists of two mechanisms </a:t>
            </a:r>
            <a:r>
              <a:rPr lang="en-US" b="1" dirty="0"/>
              <a:t>[CLICK] </a:t>
            </a:r>
            <a:r>
              <a:rPr lang="en-US" dirty="0" err="1"/>
              <a:t>RowBlocker</a:t>
            </a:r>
            <a:r>
              <a:rPr lang="en-US" dirty="0"/>
              <a:t> </a:t>
            </a:r>
            <a:r>
              <a:rPr lang="en-US" b="1" dirty="0"/>
              <a:t>[CLICK] </a:t>
            </a:r>
            <a:r>
              <a:rPr lang="en-US" dirty="0"/>
              <a:t>and </a:t>
            </a:r>
            <a:r>
              <a:rPr lang="en-US" dirty="0" err="1"/>
              <a:t>AttackThrottler</a:t>
            </a:r>
            <a:r>
              <a:rPr lang="en-US" dirty="0"/>
              <a:t>.</a:t>
            </a:r>
          </a:p>
          <a:p>
            <a:endParaRPr lang="en-US" dirty="0"/>
          </a:p>
          <a:p>
            <a:r>
              <a:rPr lang="en-US" dirty="0" err="1"/>
              <a:t>RowBlocker</a:t>
            </a:r>
            <a:r>
              <a:rPr lang="en-US" dirty="0"/>
              <a:t> </a:t>
            </a:r>
            <a:r>
              <a:rPr lang="en-US" b="1" dirty="0"/>
              <a:t>[CLICK] </a:t>
            </a:r>
            <a:r>
              <a:rPr lang="en-US" dirty="0"/>
              <a:t>tracks </a:t>
            </a:r>
            <a:r>
              <a:rPr lang="en-US" b="1" dirty="0"/>
              <a:t>ROW ACTIVATION RATES </a:t>
            </a:r>
            <a:r>
              <a:rPr lang="en-US" dirty="0"/>
              <a:t>using area-efficient Bloom filters </a:t>
            </a:r>
          </a:p>
          <a:p>
            <a:r>
              <a:rPr lang="en-US" b="1" dirty="0"/>
              <a:t>[CLICK] BLACKLISTS </a:t>
            </a:r>
            <a:r>
              <a:rPr lang="en-US" b="0" dirty="0"/>
              <a:t>rows that are activated at a high rate</a:t>
            </a:r>
          </a:p>
          <a:p>
            <a:r>
              <a:rPr lang="en-US" b="1" dirty="0"/>
              <a:t>[CLICK]</a:t>
            </a:r>
            <a:r>
              <a:rPr lang="en-US" b="0" dirty="0"/>
              <a:t> </a:t>
            </a:r>
            <a:r>
              <a:rPr lang="en-US" b="1" dirty="0"/>
              <a:t>THROTTLES </a:t>
            </a:r>
            <a:r>
              <a:rPr lang="en-US" b="0" dirty="0"/>
              <a:t>(or enforces a certain delay between) activations targeting a blacklisted row. </a:t>
            </a:r>
          </a:p>
          <a:p>
            <a:r>
              <a:rPr lang="en-US" b="1" dirty="0"/>
              <a:t>[CLICK] </a:t>
            </a:r>
            <a:r>
              <a:rPr lang="en-US" b="0" dirty="0"/>
              <a:t>By doing so, </a:t>
            </a:r>
            <a:r>
              <a:rPr lang="en-US" b="0" dirty="0" err="1"/>
              <a:t>RowBlocker</a:t>
            </a:r>
            <a:r>
              <a:rPr lang="en-US" b="0" dirty="0"/>
              <a:t> ensures that </a:t>
            </a:r>
            <a:r>
              <a:rPr lang="en-US" b="1" dirty="0"/>
              <a:t>NO ROW</a:t>
            </a:r>
            <a:r>
              <a:rPr lang="en-US" b="0" dirty="0"/>
              <a:t> can be activated at a high enough rate to induce RowHammer bit-flips. </a:t>
            </a:r>
          </a:p>
          <a:p>
            <a:r>
              <a:rPr lang="en-US" b="1" dirty="0"/>
              <a:t>[CLICK] </a:t>
            </a:r>
            <a:r>
              <a:rPr lang="en-US" b="0" dirty="0" err="1"/>
              <a:t>AttackThrottler</a:t>
            </a:r>
            <a:r>
              <a:rPr lang="en-US" b="0" dirty="0"/>
              <a:t> </a:t>
            </a:r>
            <a:r>
              <a:rPr lang="en-US" b="1" dirty="0"/>
              <a:t>IDENTIFIES</a:t>
            </a:r>
            <a:r>
              <a:rPr lang="en-US" b="0" dirty="0"/>
              <a:t> threads that try activating blacklisted rows. </a:t>
            </a:r>
          </a:p>
          <a:p>
            <a:r>
              <a:rPr lang="en-US" b="0" dirty="0"/>
              <a:t>[CLICK] and reduces their memory bandwidth consumption by throttling their memory requests.</a:t>
            </a:r>
          </a:p>
          <a:p>
            <a:r>
              <a:rPr lang="en-US" b="1" dirty="0"/>
              <a:t>[CLICK] </a:t>
            </a:r>
            <a:r>
              <a:rPr lang="en-US" b="0" dirty="0"/>
              <a:t>By doing so, </a:t>
            </a:r>
            <a:r>
              <a:rPr lang="en-US" b="0" dirty="0" err="1"/>
              <a:t>AttackThrottler</a:t>
            </a:r>
            <a:r>
              <a:rPr lang="en-US" b="0" dirty="0"/>
              <a:t> greatly reduces the performance degradation and energy wastage a RowHammer attack inflicts on a system.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205049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conduct a scalability study with worsening RowHammer vulnerability. </a:t>
            </a:r>
          </a:p>
          <a:p>
            <a:r>
              <a:rPr lang="en-US" dirty="0"/>
              <a:t>[CLICK] again for the cases where there is no RowHammer attack </a:t>
            </a:r>
          </a:p>
          <a:p>
            <a:r>
              <a:rPr lang="en-US" dirty="0"/>
              <a:t>[CLICK] and when there is a RowHammer attack present. </a:t>
            </a:r>
          </a:p>
          <a:p>
            <a:r>
              <a:rPr lang="en-US" dirty="0"/>
              <a:t>We scale the RowHammer threshold from 32K down to 1K.</a:t>
            </a:r>
          </a:p>
          <a:p>
            <a:r>
              <a:rPr lang="en-US" dirty="0"/>
              <a:t>[CLICK] Here are the results for system throughput </a:t>
            </a:r>
          </a:p>
          <a:p>
            <a:r>
              <a:rPr lang="en-US" dirty="0"/>
              <a:t>[CLICK] job turnaround time </a:t>
            </a:r>
          </a:p>
          <a:p>
            <a:r>
              <a:rPr lang="en-US" dirty="0"/>
              <a:t>[CLICK] unfairness </a:t>
            </a:r>
          </a:p>
          <a:p>
            <a:r>
              <a:rPr lang="en-US" dirty="0"/>
              <a:t>[CLICK] and DRAM energy consumption</a:t>
            </a:r>
          </a:p>
          <a:p>
            <a:r>
              <a:rPr lang="en-US" dirty="0"/>
              <a:t>[CLICK] </a:t>
            </a:r>
            <a:r>
              <a:rPr lang="en-US"/>
              <a:t>We observe </a:t>
            </a:r>
            <a:r>
              <a:rPr lang="en-US" dirty="0"/>
              <a:t>that BlockHammer's performance and energy overheads remain negligible even when RowHammer threshold is scaled </a:t>
            </a:r>
            <a:r>
              <a:rPr lang="en-US" dirty="0" err="1"/>
              <a:t>downto</a:t>
            </a:r>
            <a:r>
              <a:rPr lang="en-US" dirty="0"/>
              <a:t> 1K </a:t>
            </a:r>
          </a:p>
          <a:p>
            <a:r>
              <a:rPr lang="en-US" dirty="0"/>
              <a:t>[CLICK] and BlockHammer scalably provides much higher performance and lower energy consumption than state-of-the-art mechanisms when there is a RowHammer attack present.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159786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provide more analyses and implementation details available in the full paper.</a:t>
            </a:r>
          </a:p>
          <a:p>
            <a:r>
              <a:rPr lang="en-US" b="1" dirty="0"/>
              <a:t>[CLICK]</a:t>
            </a:r>
            <a:r>
              <a:rPr lang="en-US" dirty="0"/>
              <a:t> First, the paper shares a security proof where we mathematically represent ALL POSSIBLE access patterns and show that NO ROW can be activated at a high-enough rate to induce bit-flips when BlockHammer is configured correctly.</a:t>
            </a:r>
          </a:p>
          <a:p>
            <a:r>
              <a:rPr lang="en-US" b="1" dirty="0"/>
              <a:t>[CLICK]</a:t>
            </a:r>
            <a:r>
              <a:rPr lang="en-US" dirty="0"/>
              <a:t> Second, the paper explains how BlockHammer addresses many-sided attacks by tuning its thresholds. </a:t>
            </a:r>
          </a:p>
          <a:p>
            <a:r>
              <a:rPr lang="en-US" b="1" dirty="0"/>
              <a:t>[CLICK] </a:t>
            </a:r>
            <a:r>
              <a:rPr lang="en-US" dirty="0"/>
              <a:t>Third, we evaluate all four high-level RowHammer mitigation approaches through analyzing 14 mechanisms from four aspects</a:t>
            </a:r>
          </a:p>
          <a:p>
            <a:r>
              <a:rPr lang="en-US" b="1" dirty="0"/>
              <a:t>[CLICK] </a:t>
            </a:r>
            <a:r>
              <a:rPr lang="en-US" dirty="0"/>
              <a:t>comprehensive protection  </a:t>
            </a:r>
          </a:p>
          <a:p>
            <a:r>
              <a:rPr lang="en-US" b="1" dirty="0"/>
              <a:t>[CLICK] </a:t>
            </a:r>
            <a:r>
              <a:rPr lang="en-US" dirty="0" err="1"/>
              <a:t>compatibiltiy</a:t>
            </a:r>
            <a:r>
              <a:rPr lang="en-US" dirty="0"/>
              <a:t> with commodity DRAM chips </a:t>
            </a:r>
          </a:p>
          <a:p>
            <a:r>
              <a:rPr lang="en-US" b="1" dirty="0"/>
              <a:t>[CLICK] </a:t>
            </a:r>
            <a:r>
              <a:rPr lang="en-US" dirty="0"/>
              <a:t>scalability with worsening RowHammer vulnerability </a:t>
            </a:r>
          </a:p>
          <a:p>
            <a:r>
              <a:rPr lang="en-US" b="1" dirty="0"/>
              <a:t>[CLICK] </a:t>
            </a:r>
            <a:r>
              <a:rPr lang="en-US" dirty="0"/>
              <a:t>and deterministic protection. </a:t>
            </a:r>
          </a:p>
          <a:p>
            <a:r>
              <a:rPr lang="en-US" b="1" dirty="0"/>
              <a:t>[CLICK]</a:t>
            </a:r>
            <a:r>
              <a:rPr lang="en-US" dirty="0"/>
              <a:t> We show that BlockHammer is the only mechanism that satisfies all of them. </a:t>
            </a:r>
          </a:p>
          <a:p>
            <a:r>
              <a:rPr lang="en-US" b="1" dirty="0"/>
              <a:t>[END]</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957854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The full paper has more information about[CLICK]</a:t>
            </a:r>
            <a:endParaRPr lang="en-US" b="0" dirty="0"/>
          </a:p>
          <a:p>
            <a:r>
              <a:rPr lang="en-US" b="0" baseline="0" dirty="0"/>
              <a:t>Bloom filter-based area-efficient RowHammer detection[CLICK]</a:t>
            </a:r>
          </a:p>
          <a:p>
            <a:r>
              <a:rPr lang="en-US" b="0" baseline="0" dirty="0"/>
              <a:t>A mathematical security proof, showing that BlockHammer deterministically prevents RowHammer bit flips [CLICK]</a:t>
            </a:r>
          </a:p>
          <a:p>
            <a:r>
              <a:rPr lang="en-US" b="0" baseline="0" dirty="0"/>
              <a:t>How </a:t>
            </a:r>
            <a:r>
              <a:rPr lang="en-US" b="0" baseline="0"/>
              <a:t>BlockHammer prevents </a:t>
            </a:r>
            <a:r>
              <a:rPr lang="en-US" b="0" baseline="0" dirty="0"/>
              <a:t>new and emerging many-sided attacks [CLICK]</a:t>
            </a:r>
          </a:p>
          <a:p>
            <a:r>
              <a:rPr lang="en-US" b="0" baseline="0" dirty="0"/>
              <a:t>An optional system integration for reporting detected attacks to system software with high accuracy [CLICK]</a:t>
            </a:r>
          </a:p>
          <a:p>
            <a:r>
              <a:rPr lang="en-US" b="0" baseline="0" dirty="0"/>
              <a:t>And a hardware complexity analysis [CLICK]</a:t>
            </a:r>
          </a:p>
          <a:p>
            <a:endParaRPr lang="en-US" b="0"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289000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In summary, BlockHammer is the first work to practically enable throttling-based RowHammer mitigation and [CLICK]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it is implemented solely in the memory controller without requiring proprietary information of or modifications to DRAM chips [CLICK]</a:t>
            </a:r>
          </a:p>
          <a:p>
            <a:r>
              <a:rPr lang="en-US" b="0" baseline="0" dirty="0"/>
              <a:t>It overcomes both scalability and compatibility challenges [CLICK]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further aid future research and development, we make BlockHammer’s source code freely and openly available </a:t>
            </a:r>
          </a:p>
          <a:p>
            <a:endParaRPr lang="en-US" b="1"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947578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four high-level RowHammer mitigation approaches. </a:t>
            </a:r>
          </a:p>
          <a:p>
            <a:r>
              <a:rPr lang="en-US" b="1" dirty="0"/>
              <a:t>[CLICK] </a:t>
            </a:r>
            <a:r>
              <a:rPr lang="en-US" b="0" dirty="0"/>
              <a:t>The first approach is to increase refresh rate </a:t>
            </a:r>
          </a:p>
          <a:p>
            <a:r>
              <a:rPr lang="en-US" b="1" dirty="0"/>
              <a:t>[CLICK]</a:t>
            </a:r>
            <a:r>
              <a:rPr lang="en-US" b="0" dirty="0"/>
              <a:t> which reduces the refresh window,</a:t>
            </a:r>
          </a:p>
          <a:p>
            <a:r>
              <a:rPr lang="en-US" b="1" dirty="0"/>
              <a:t>[CLICK]</a:t>
            </a:r>
            <a:r>
              <a:rPr lang="en-US" b="0" dirty="0"/>
              <a:t> and thus the activation count that an attacker can reach in a refresh window.</a:t>
            </a:r>
          </a:p>
          <a:p>
            <a:r>
              <a:rPr lang="en-US" b="1" dirty="0"/>
              <a:t>[CLICK] </a:t>
            </a:r>
            <a:r>
              <a:rPr lang="en-US" b="0" dirty="0"/>
              <a:t>The second approach is to physically isolate </a:t>
            </a:r>
          </a:p>
          <a:p>
            <a:r>
              <a:rPr lang="en-US" b="1" dirty="0"/>
              <a:t>[CLICK] </a:t>
            </a:r>
            <a:r>
              <a:rPr lang="en-US" b="0" dirty="0"/>
              <a:t>potential victim rows with sensitive data</a:t>
            </a:r>
          </a:p>
          <a:p>
            <a:r>
              <a:rPr lang="en-US" b="1" dirty="0"/>
              <a:t>[CLICK]</a:t>
            </a:r>
            <a:r>
              <a:rPr lang="en-US" b="0" dirty="0"/>
              <a:t> from aggressor rows that a potential attacker can hammer</a:t>
            </a:r>
          </a:p>
          <a:p>
            <a:r>
              <a:rPr lang="en-US" b="1" dirty="0"/>
              <a:t>[CLICK] </a:t>
            </a:r>
            <a:r>
              <a:rPr lang="en-US" b="0" dirty="0"/>
              <a:t>by allocating isolation rows in between</a:t>
            </a:r>
          </a:p>
          <a:p>
            <a:r>
              <a:rPr lang="en-US" b="0" dirty="0"/>
              <a:t>such that the attacker cannot disturb sensitive data by performing RowHammer attack.</a:t>
            </a:r>
          </a:p>
          <a:p>
            <a:r>
              <a:rPr lang="en-US" b="1" dirty="0"/>
              <a:t>[CLICK] </a:t>
            </a:r>
            <a:r>
              <a:rPr lang="en-US" b="0" dirty="0"/>
              <a:t>The third approach is reactive refresh.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In this approach, when an aggressor row is hammered </a:t>
            </a:r>
          </a:p>
          <a:p>
            <a:r>
              <a:rPr lang="en-US" b="1" dirty="0"/>
              <a:t>[CLICK]</a:t>
            </a:r>
            <a:r>
              <a:rPr lang="en-US" b="0" dirty="0"/>
              <a:t> potential victim rows are refreshed to avoid bit-flips. </a:t>
            </a:r>
          </a:p>
          <a:p>
            <a:r>
              <a:rPr lang="en-US" b="1" dirty="0"/>
              <a:t>[CLICK]</a:t>
            </a:r>
            <a:r>
              <a:rPr lang="en-US" b="0" dirty="0"/>
              <a:t> Finally the fourth approach suggests </a:t>
            </a:r>
          </a:p>
          <a:p>
            <a:r>
              <a:rPr lang="en-US" b="1" dirty="0"/>
              <a:t>[CLICK]</a:t>
            </a:r>
            <a:r>
              <a:rPr lang="en-US" b="0" dirty="0"/>
              <a:t> throttling or slowing down memory accesses proactively such that no row’s activation rate can reach RowHammer threshold.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24026098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7697692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64999830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propose Self-Managing DRAM, or SMD for short.</a:t>
            </a:r>
          </a:p>
          <a:p>
            <a:endParaRPr lang="en-US" dirty="0"/>
          </a:p>
          <a:p>
            <a:r>
              <a:rPr lang="en-US" dirty="0"/>
              <a:t>[CLICK] The key idea of SMD is to prevent the memory controller from accessing DRAM regions that are under maintenance by rejecting row activation commands</a:t>
            </a:r>
          </a:p>
          <a:p>
            <a:endParaRPr lang="en-US" dirty="0"/>
          </a:p>
          <a:p>
            <a:r>
              <a:rPr lang="en-US" dirty="0"/>
              <a:t>[CLICK] To provide a DRAM chip with the ability to reject an activate command, SMD slightly extends the existing interface between the memory controller and the DRAM chips. [CLICK] SMD adds a single negative-acknowledgment (ACT_NACK) pin to a DRAM chip, which the chip uses to signal the memory controller that it rejects the latest activate command.</a:t>
            </a:r>
          </a:p>
          <a:p>
            <a:endParaRPr lang="en-US" dirty="0"/>
          </a:p>
          <a:p>
            <a:r>
              <a:rPr lang="en-US" dirty="0"/>
              <a:t>[CLICK] Leveraging SMD’s ability to reject an activate command, a maintenance operation can be implemented completely within a DRAM chip</a:t>
            </a: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D08837-A1FD-4E03-BA4E-F004DDDA85FA}"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398121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the Self-Managing DRAM architecture, we develop various maintenance mechanisms.</a:t>
            </a:r>
          </a:p>
          <a:p>
            <a:endParaRPr lang="en-US" dirty="0"/>
          </a:p>
          <a:p>
            <a:r>
              <a:rPr lang="en-US" dirty="0"/>
              <a:t>[CLICK] For DRAM refresh, [CLICK] we develop Fixed-Rate Refresh (SMD-FR), which uniformly refreshes all DRAM rows with a fixed refresh period.</a:t>
            </a:r>
          </a:p>
          <a:p>
            <a:r>
              <a:rPr lang="en-US" dirty="0"/>
              <a:t>[CLICK] Also, we develop Variable Rate Refresh (SMD-VR), which uses retention profiling information to skip refreshing rows that can retain their data correctly for extended periods.</a:t>
            </a:r>
          </a:p>
          <a:p>
            <a:endParaRPr lang="en-US" dirty="0"/>
          </a:p>
          <a:p>
            <a:r>
              <a:rPr lang="en-US" dirty="0"/>
              <a:t>[CLICK] For RowHammer Protection, [CLICK] we develop Probabilistic RowHammer Protection (SMD-PRP), which performs neighbor row refresh with a small probability on every row activation.</a:t>
            </a:r>
          </a:p>
          <a:p>
            <a:r>
              <a:rPr lang="en-US" dirty="0"/>
              <a:t>[CLICK] Second, we develop Deterministic RowHammer Protection (SMD-DRP), which identifies frequently activated rows and refreshes only their neighbor rows when needed.</a:t>
            </a:r>
          </a:p>
          <a:p>
            <a:endParaRPr lang="en-US" dirty="0"/>
          </a:p>
          <a:p>
            <a:r>
              <a:rPr lang="en-US" dirty="0"/>
              <a:t>[CLICK] Last, we develop a mechanism for memory scrubbing. [CLICK] SMD-MS periodically scans the entire DRAM for errors and corrects them.</a:t>
            </a:r>
          </a:p>
          <a:p>
            <a:endParaRPr lang="en-US" dirty="0"/>
          </a:p>
          <a:p>
            <a:r>
              <a:rPr lang="en-US" dirty="0"/>
              <a:t>Thanks to SMD, we all these mechanisms can be implemented completely within DRAM and they can operate together.</a:t>
            </a: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D08837-A1FD-4E03-BA4E-F004DDDA85FA}"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897483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sz="500" dirty="0"/>
              <a:t>In summary,</a:t>
            </a:r>
          </a:p>
          <a:p>
            <a:endParaRPr lang="en-US" sz="500" dirty="0"/>
          </a:p>
          <a:p>
            <a:r>
              <a:rPr lang="en-US" sz="500" dirty="0"/>
              <a:t>[CLICK] The three major DRAM maintenance operations are refresh, RowHammer protection, and memory scrubbing.</a:t>
            </a:r>
          </a:p>
          <a:p>
            <a:endParaRPr lang="en-US" sz="500" dirty="0"/>
          </a:p>
          <a:p>
            <a:r>
              <a:rPr lang="en-US" sz="500" dirty="0"/>
              <a:t>[CLICK] We observe that implementing new and efficient maintenance mechanisms often requires difficult-to-realize changes in various system components, including the DRAM interface and the memory controller.</a:t>
            </a:r>
          </a:p>
          <a:p>
            <a:endParaRPr lang="en-US" sz="500" dirty="0"/>
          </a:p>
          <a:p>
            <a:r>
              <a:rPr lang="en-US" sz="500" dirty="0"/>
              <a:t>[CLICK] In this work, our goal is to first, ease the process of enabling new DRAM maintenance operations in DRAM and</a:t>
            </a:r>
          </a:p>
          <a:p>
            <a:r>
              <a:rPr lang="en-US" sz="500" dirty="0"/>
              <a:t>[CLICK] enable more efficient in-DRAM maintenance operations</a:t>
            </a:r>
          </a:p>
          <a:p>
            <a:endParaRPr lang="en-US" sz="500" dirty="0"/>
          </a:p>
          <a:p>
            <a:r>
              <a:rPr lang="en-US" sz="500" dirty="0"/>
              <a:t>[CLICK] To this end, we propose Self-Managing DRAM (or SMD for short), which enables implementing new in-DRAM maintenance mechanisms with no further changes in the DRAM interface and the memory controller</a:t>
            </a:r>
          </a:p>
          <a:p>
            <a:endParaRPr lang="en-US" sz="500" dirty="0"/>
          </a:p>
          <a:p>
            <a:r>
              <a:rPr lang="en-US" sz="500" dirty="0"/>
              <a:t>[CLICK] According to our evaluations, SMD-based maintenance mechanisms for refresh, RowHammer protection, and memory scrubbing achieve significant performance and energy efficiency benefits compared to conventional DDR4 DRAM.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70089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170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7364654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171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31468570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793560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188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5596424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194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89205710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195</a:t>
            </a:fld>
            <a:endParaRPr lang="en-US"/>
          </a:p>
        </p:txBody>
      </p:sp>
    </p:spTree>
    <p:extLst>
      <p:ext uri="{BB962C8B-B14F-4D97-AF65-F5344CB8AC3E}">
        <p14:creationId xmlns:p14="http://schemas.microsoft.com/office/powerpoint/2010/main" val="56047734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817024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203</a:t>
            </a:fld>
            <a:endParaRPr lang="en-US"/>
          </a:p>
        </p:txBody>
      </p:sp>
    </p:spTree>
    <p:extLst>
      <p:ext uri="{BB962C8B-B14F-4D97-AF65-F5344CB8AC3E}">
        <p14:creationId xmlns:p14="http://schemas.microsoft.com/office/powerpoint/2010/main" val="165405792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204</a:t>
            </a:fld>
            <a:endParaRPr lang="en-US"/>
          </a:p>
        </p:txBody>
      </p:sp>
    </p:spTree>
    <p:extLst>
      <p:ext uri="{BB962C8B-B14F-4D97-AF65-F5344CB8AC3E}">
        <p14:creationId xmlns:p14="http://schemas.microsoft.com/office/powerpoint/2010/main" val="37804207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306563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208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92806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I am </a:t>
            </a:r>
            <a:r>
              <a:rPr lang="en-US" baseline="0" dirty="0" err="1"/>
              <a:t>Giray</a:t>
            </a:r>
            <a:r>
              <a:rPr lang="en-US" baseline="0" dirty="0"/>
              <a:t>,</a:t>
            </a:r>
            <a:r>
              <a:rPr lang="en-US" b="0" u="none" baseline="0" dirty="0"/>
              <a:t> </a:t>
            </a:r>
            <a:r>
              <a:rPr lang="en-US" baseline="0" dirty="0"/>
              <a:t>and I will present our new paper Understanding RowHammer Under Reduced </a:t>
            </a:r>
            <a:r>
              <a:rPr lang="en-US" baseline="0" dirty="0" err="1"/>
              <a:t>Wordline</a:t>
            </a:r>
            <a:r>
              <a:rPr lang="en-US" baseline="0" dirty="0"/>
              <a:t> Voltage</a:t>
            </a:r>
            <a:endParaRPr lang="en-US" sz="1200" b="1" i="1" baseline="0" dirty="0">
              <a:solidFill>
                <a:schemeClr val="bg1"/>
              </a:solidFill>
              <a:latin typeface="Cambria"/>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129980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657440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I am </a:t>
            </a:r>
            <a:r>
              <a:rPr lang="en-US" baseline="0" dirty="0" err="1"/>
              <a:t>Giray</a:t>
            </a:r>
            <a:r>
              <a:rPr lang="en-US" baseline="0" dirty="0"/>
              <a:t>,</a:t>
            </a:r>
            <a:r>
              <a:rPr lang="en-US" b="0" u="none" baseline="0" dirty="0"/>
              <a:t> </a:t>
            </a:r>
            <a:r>
              <a:rPr lang="en-US" baseline="0" dirty="0"/>
              <a:t>and I will present our new paper Understanding RowHammer Under Reduced </a:t>
            </a:r>
            <a:r>
              <a:rPr lang="en-US" baseline="0" dirty="0" err="1"/>
              <a:t>Wordline</a:t>
            </a:r>
            <a:r>
              <a:rPr lang="en-US" baseline="0" dirty="0"/>
              <a:t> Voltage</a:t>
            </a:r>
            <a:endParaRPr lang="en-US" sz="1200" b="1" i="1" baseline="0" dirty="0">
              <a:solidFill>
                <a:schemeClr val="bg1"/>
              </a:solidFill>
              <a:latin typeface="Cambria"/>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217983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235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4280419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the errors occur? We see three possible causes.</a:t>
            </a:r>
          </a:p>
          <a:p>
            <a:endParaRPr lang="en-US" dirty="0"/>
          </a:p>
          <a:p>
            <a:r>
              <a:rPr lang="en-US" dirty="0"/>
              <a:t>First, there could electromagnetic</a:t>
            </a:r>
            <a:r>
              <a:rPr lang="en-US" baseline="0" dirty="0"/>
              <a:t> coupling between adjacent </a:t>
            </a:r>
            <a:r>
              <a:rPr lang="en-US" baseline="0" dirty="0" err="1"/>
              <a:t>wordlines</a:t>
            </a:r>
            <a:r>
              <a:rPr lang="en-US" baseline="0" dirty="0"/>
              <a:t>. When the voltage of one is toggled, it could briefly increase the voltage of the other and facilitate the leakage of charge.</a:t>
            </a:r>
          </a:p>
          <a:p>
            <a:endParaRPr lang="en-US" baseline="0" dirty="0"/>
          </a:p>
          <a:p>
            <a:r>
              <a:rPr lang="en-US" baseline="0" dirty="0"/>
              <a:t>Two other possibilities are conductive bridges and hot-carrier injection.</a:t>
            </a:r>
          </a:p>
          <a:p>
            <a:endParaRPr lang="en-US" baseline="0" dirty="0"/>
          </a:p>
          <a:p>
            <a:r>
              <a:rPr lang="en-US" baseline="0" dirty="0"/>
              <a:t>At least one manufacturer confirmed that these three could play a role in the disturbance errors we see them today.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230729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237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6627407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what we learned from the sensitivity studies,</a:t>
            </a:r>
            <a:r>
              <a:rPr lang="en-US" baseline="0" dirty="0"/>
              <a:t> there are two naive solutions that immediately present themselves.</a:t>
            </a:r>
          </a:p>
          <a:p>
            <a:endParaRPr lang="en-US" baseline="0" dirty="0"/>
          </a:p>
          <a:p>
            <a:r>
              <a:rPr lang="en-US" baseline="0" dirty="0"/>
              <a:t>First, we can throttle accesses to the same row. If the access-interval is greater than 500ns, I showed how errors are not induced. We can achieve the same effect by limiting the maximum number of accesses to the same row to be less than 128K, within a refresh interval.</a:t>
            </a:r>
          </a:p>
          <a:p>
            <a:endParaRPr lang="en-US" baseline="0" dirty="0"/>
          </a:p>
          <a:p>
            <a:r>
              <a:rPr lang="en-US" baseline="0" dirty="0"/>
              <a:t>Second, we can refresh the module more frequently. If the refresh-interval is shortened by 7x, I showed how errors can be prevented.</a:t>
            </a:r>
          </a:p>
          <a:p>
            <a:endParaRPr lang="en-US" baseline="0" dirty="0"/>
          </a:p>
          <a:p>
            <a:r>
              <a:rPr lang="en-US" baseline="0" dirty="0"/>
              <a:t>However, both naive solutions introduce significant overhead in both performance and power. Later on, I will propose a much more efficient solution.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996205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241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88838393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my name is Jeremie Kim and I will be presenting our work revisiting </a:t>
            </a:r>
            <a:r>
              <a:rPr lang="en-US" baseline="0" dirty="0" err="1"/>
              <a:t>rowhammer</a:t>
            </a:r>
            <a:r>
              <a:rPr lang="en-US" baseline="0" dirty="0"/>
              <a:t>: an experimental analysis of modern devices and mitigation techniques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838953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We characterized over 1500 DRAM chips of different DRAM types, technology nodes and manufacturers</a:t>
            </a:r>
          </a:p>
          <a:p>
            <a:r>
              <a:rPr lang="en-US" b="1" baseline="0" dirty="0"/>
              <a:t>[CLICK] we studied five state-of-the-art </a:t>
            </a:r>
            <a:r>
              <a:rPr lang="en-US" b="1" baseline="0" dirty="0" err="1"/>
              <a:t>RowHammer</a:t>
            </a:r>
            <a:r>
              <a:rPr lang="en-US" b="1" baseline="0" dirty="0"/>
              <a:t> mitigation mechanisms and an ideal refresh-based mechanism</a:t>
            </a:r>
          </a:p>
          <a:p>
            <a:endParaRPr lang="en-US" b="1" baseline="0" dirty="0"/>
          </a:p>
          <a:p>
            <a:r>
              <a:rPr lang="en-US" b="1" baseline="0" dirty="0"/>
              <a:t>[CLICK] and we made two key observations. </a:t>
            </a:r>
          </a:p>
          <a:p>
            <a:r>
              <a:rPr lang="en-US" b="1" baseline="0" dirty="0"/>
              <a:t>[CLICK] First, </a:t>
            </a:r>
            <a:r>
              <a:rPr lang="en-US" b="1" baseline="0" dirty="0" err="1"/>
              <a:t>RowHAmmer</a:t>
            </a:r>
            <a:r>
              <a:rPr lang="en-US" b="1" baseline="0" dirty="0"/>
              <a:t> is getting much worse. It takes much fewer hammers to induce </a:t>
            </a:r>
            <a:r>
              <a:rPr lang="en-US" b="1" baseline="0" dirty="0" err="1"/>
              <a:t>RowHAmmer</a:t>
            </a:r>
            <a:r>
              <a:rPr lang="en-US" b="1" baseline="0" dirty="0"/>
              <a:t> bit flips in newer chips </a:t>
            </a:r>
          </a:p>
          <a:p>
            <a:r>
              <a:rPr lang="en-US" b="1" baseline="0" dirty="0"/>
              <a:t>[CLICK] Second, existing mitigation mechanisms do not scale to DRAM chips that are more vulnerable to </a:t>
            </a:r>
            <a:r>
              <a:rPr lang="en-US" b="1" baseline="0" dirty="0" err="1"/>
              <a:t>RowHammer</a:t>
            </a:r>
            <a:endParaRPr lang="en-US" b="1" baseline="0" dirty="0"/>
          </a:p>
          <a:p>
            <a:endParaRPr lang="en-US" b="1" baseline="0" dirty="0"/>
          </a:p>
          <a:p>
            <a:r>
              <a:rPr lang="en-US" b="1" baseline="0" dirty="0"/>
              <a:t>[CLICK] we conclude that it is critical to do more research on </a:t>
            </a:r>
            <a:r>
              <a:rPr lang="en-US" b="1" baseline="0" dirty="0" err="1"/>
              <a:t>RowHammer</a:t>
            </a:r>
            <a:r>
              <a:rPr lang="en-US" b="1" baseline="0" dirty="0"/>
              <a:t> and develop scalable mitigation mechanisms to prevent </a:t>
            </a:r>
            <a:r>
              <a:rPr lang="en-US" b="1" baseline="0" dirty="0" err="1"/>
              <a:t>RowHammer</a:t>
            </a:r>
            <a:r>
              <a:rPr lang="en-US" b="1" baseline="0" dirty="0"/>
              <a:t> in future systems </a:t>
            </a:r>
          </a:p>
          <a:p>
            <a:endParaRPr lang="en-US" b="1" baseline="0" dirty="0"/>
          </a:p>
          <a:p>
            <a:endParaRPr lang="en-US" b="1" baseline="0" dirty="0"/>
          </a:p>
          <a:p>
            <a:r>
              <a:rPr lang="en-US" b="1"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443435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three separate testing infrastructures for each DRAM standard or type that we characterize in this work. </a:t>
            </a:r>
          </a:p>
          <a:p>
            <a:r>
              <a:rPr lang="en-US" dirty="0"/>
              <a:t>We use one FPGA-based </a:t>
            </a:r>
            <a:r>
              <a:rPr lang="en-US" dirty="0" err="1"/>
              <a:t>SoftMC</a:t>
            </a:r>
            <a:r>
              <a:rPr lang="en-US" dirty="0"/>
              <a:t> infrastructure for DDR3 chips and another for DDR4 chips. </a:t>
            </a:r>
          </a:p>
          <a:p>
            <a:r>
              <a:rPr lang="en-US" dirty="0"/>
              <a:t>We also use an in-house testing hardware infrastructure to examine LPDDR4 chips </a:t>
            </a:r>
          </a:p>
          <a:p>
            <a:endParaRPr lang="en-US" dirty="0"/>
          </a:p>
          <a:p>
            <a:r>
              <a:rPr lang="en-US" dirty="0"/>
              <a:t>Across our infrastructures, we have fine-grained control over DRAM commands, timing parameters, and temperatures </a:t>
            </a:r>
          </a:p>
          <a:p>
            <a:r>
              <a:rPr lang="en-US" dirty="0"/>
              <a:t>Below is an example of our FPGA-based DDR4 testing infrastructure.</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258812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show a table that lists all the DRAM chips that we test</a:t>
            </a:r>
          </a:p>
          <a:p>
            <a:r>
              <a:rPr lang="en-US" dirty="0"/>
              <a:t>[CLICK] We characterize over 1500 DRAM chips from 300 DRAM modules </a:t>
            </a:r>
          </a:p>
          <a:p>
            <a:r>
              <a:rPr lang="en-US" dirty="0"/>
              <a:t>[CLICK] spanning the three major DRAM manufacturers which we anonymize as A, B, and C</a:t>
            </a:r>
          </a:p>
          <a:p>
            <a:r>
              <a:rPr lang="en-US" dirty="0"/>
              <a:t>[CLICK] of three DRAM types or standards DDR3, DDR4, and LPDDR4. We note that LPDDR4 chips that we test implement on-die ECC. </a:t>
            </a:r>
          </a:p>
          <a:p>
            <a:r>
              <a:rPr lang="en-US" dirty="0"/>
              <a:t>[CLICK] We identify two technology nodes per DRAM type (old/new, 1x and 1y) , which we categorize based on manufacturing date, datasheet publication date, purchase date, and characterization results</a:t>
            </a:r>
          </a:p>
          <a:p>
            <a:endParaRPr lang="en-US" dirty="0"/>
          </a:p>
          <a:p>
            <a:r>
              <a:rPr lang="en-US" dirty="0"/>
              <a:t>[CLICK] we define the term type-node which refers to the configuration describing a chip’s type and technology node generation. Across the chips we characterize, we identify the 6 DRAM type-node configurations listed</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07939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LinLibertineTI"/>
              </a:rPr>
              <a:t>We plot each of these curves across our DRAM type-node configurations per manufacturer</a:t>
            </a:r>
          </a:p>
          <a:p>
            <a:endParaRPr lang="en-US" dirty="0">
              <a:latin typeface="LinLibertineTI"/>
            </a:endParaRPr>
          </a:p>
          <a:p>
            <a:r>
              <a:rPr lang="en-US" dirty="0">
                <a:latin typeface="LinLibertineTI"/>
              </a:rPr>
              <a:t>[CLICK] We find that newer DDR4 DRAM technology nodes show a clear trend of increasing </a:t>
            </a:r>
            <a:r>
              <a:rPr lang="en-US" dirty="0" err="1">
                <a:latin typeface="LinLibertineTI"/>
              </a:rPr>
              <a:t>RowHammer</a:t>
            </a:r>
            <a:r>
              <a:rPr lang="en-US" dirty="0">
                <a:latin typeface="LinLibertineTI"/>
              </a:rPr>
              <a:t> bit flip rates. </a:t>
            </a:r>
          </a:p>
          <a:p>
            <a:r>
              <a:rPr lang="en-US" dirty="0">
                <a:latin typeface="LinLibertineTI"/>
              </a:rPr>
              <a:t>the </a:t>
            </a:r>
            <a:r>
              <a:rPr lang="en-US" dirty="0">
                <a:latin typeface="LinLibertineT"/>
              </a:rPr>
              <a:t>same </a:t>
            </a:r>
            <a:r>
              <a:rPr lang="en-US" dirty="0">
                <a:latin typeface="LinLibertineTI"/>
              </a:rPr>
              <a:t>Hammer count value causes an increased </a:t>
            </a:r>
            <a:r>
              <a:rPr lang="en-US" dirty="0" err="1">
                <a:latin typeface="LinLibertineTI"/>
              </a:rPr>
              <a:t>RowHammer</a:t>
            </a:r>
            <a:r>
              <a:rPr lang="en-US" dirty="0">
                <a:latin typeface="LinLibertineTI"/>
              </a:rPr>
              <a:t> bit flip rate from DDR4-old to DDR4-new DRAM chips of all DRAM manufacturers </a:t>
            </a:r>
          </a:p>
          <a:p>
            <a:endParaRPr lang="en-US" dirty="0">
              <a:latin typeface="LinLibertineTI"/>
            </a:endParaRPr>
          </a:p>
          <a:p>
            <a:r>
              <a:rPr lang="en-US" dirty="0">
                <a:latin typeface="LinLibertineTI"/>
              </a:rPr>
              <a:t>[CLICK] This indicates that </a:t>
            </a:r>
            <a:r>
              <a:rPr lang="en-US" dirty="0" err="1">
                <a:latin typeface="LinLibertineTI"/>
              </a:rPr>
              <a:t>RowHammer</a:t>
            </a:r>
            <a:r>
              <a:rPr lang="en-US" dirty="0">
                <a:latin typeface="LinLibertineTI"/>
              </a:rPr>
              <a:t> bit flip rates are increasing with newer technology node generations.</a:t>
            </a:r>
          </a:p>
          <a:p>
            <a:endParaRPr lang="en-US" dirty="0">
              <a:latin typeface="LinLibertineTI"/>
            </a:endParaRPr>
          </a:p>
          <a:p>
            <a:r>
              <a:rPr lang="en-US" dirty="0">
                <a:latin typeface="LinLibertineTI"/>
              </a:rPr>
              <a:t>=======</a:t>
            </a:r>
          </a:p>
          <a:p>
            <a:r>
              <a:rPr lang="en-US" dirty="0">
                <a:latin typeface="LinLibertineTI"/>
              </a:rPr>
              <a:t>spend more time.</a:t>
            </a:r>
          </a:p>
          <a:p>
            <a:r>
              <a:rPr lang="en-US" dirty="0">
                <a:latin typeface="LinLibertineTI"/>
              </a:rPr>
              <a:t>Stronger second conclusion. Clear from this that rh bit flips increase with technology node generation. and we show DDR4 as an example. </a:t>
            </a:r>
          </a:p>
          <a:p>
            <a:endParaRPr lang="en-US" dirty="0"/>
          </a:p>
          <a:p>
            <a:r>
              <a:rPr lang="en-US" dirty="0" err="1"/>
              <a:t>rowhammer</a:t>
            </a:r>
            <a:r>
              <a:rPr lang="en-US" dirty="0"/>
              <a:t> bit flip rates are increasing when going from old to new DDR4 technology nodes.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106964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We note the different DRAM types on the x-axis: DDR3, DDR4, and LPDDR4, and subdivide the plots with vertical lines.</a:t>
            </a:r>
          </a:p>
          <a:p>
            <a:endParaRPr lang="en-US" b="0" dirty="0"/>
          </a:p>
          <a:p>
            <a:r>
              <a:rPr lang="en-US" b="0" dirty="0"/>
              <a:t>We focus on trends across chips of the same DRAM type but different technology node generations to draw conclusions. </a:t>
            </a:r>
          </a:p>
          <a:p>
            <a:endParaRPr lang="en-US" b="0" dirty="0"/>
          </a:p>
          <a:p>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368134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482217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421221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507420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next overlay the lowest </a:t>
            </a:r>
            <a:r>
              <a:rPr lang="en-US" dirty="0" err="1"/>
              <a:t>HCfirst</a:t>
            </a:r>
            <a:r>
              <a:rPr lang="en-US" dirty="0"/>
              <a:t> values observed across all chips of a given DRAM type-node configuration, to show exactly how each mechanism would affect a system's performance when used on a system using a particular DRAM type-node configuration  </a:t>
            </a:r>
          </a:p>
          <a:p>
            <a:endParaRPr lang="en-US" dirty="0"/>
          </a:p>
          <a:p>
            <a:r>
              <a:rPr lang="en-US" dirty="0"/>
              <a:t>[CLICK] We find that PARA, </a:t>
            </a:r>
            <a:r>
              <a:rPr lang="en-US" dirty="0" err="1"/>
              <a:t>ProHIT</a:t>
            </a:r>
            <a:r>
              <a:rPr lang="en-US" dirty="0"/>
              <a:t> and </a:t>
            </a:r>
            <a:r>
              <a:rPr lang="en-US" dirty="0" err="1"/>
              <a:t>MRLoc</a:t>
            </a:r>
            <a:r>
              <a:rPr lang="en-US" dirty="0"/>
              <a:t> are viable options for mitigating </a:t>
            </a:r>
            <a:r>
              <a:rPr lang="en-US" dirty="0" err="1"/>
              <a:t>RowHammer</a:t>
            </a:r>
            <a:r>
              <a:rPr lang="en-US" dirty="0"/>
              <a:t> bit flips in the worst chips that we tested today with reasonable system performance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993842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only PARA’s design scales to low </a:t>
            </a:r>
            <a:r>
              <a:rPr lang="en-US" dirty="0" err="1"/>
              <a:t>HCfirst</a:t>
            </a:r>
            <a:r>
              <a:rPr lang="en-US" dirty="0"/>
              <a:t> values that we are likely to see in future DRAM chips but has very low normalized system performance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60547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find that the ideal refresh-based mitigation mechanism is significantly better than any existing mechanism as </a:t>
            </a:r>
            <a:r>
              <a:rPr lang="en-US" dirty="0" err="1"/>
              <a:t>HCFirst</a:t>
            </a:r>
            <a:r>
              <a:rPr lang="en-US" dirty="0"/>
              <a:t> reduces below 1024 .</a:t>
            </a:r>
          </a:p>
          <a:p>
            <a:endParaRPr lang="en-US" dirty="0"/>
          </a:p>
          <a:p>
            <a:r>
              <a:rPr lang="en-US" dirty="0"/>
              <a:t>[CLICK] And this indicates significant opportunity for developing a </a:t>
            </a:r>
            <a:r>
              <a:rPr lang="en-US" dirty="0" err="1"/>
              <a:t>RowHammer</a:t>
            </a:r>
            <a:r>
              <a:rPr lang="en-US" dirty="0"/>
              <a:t> solution with low performance overhead that also scales to low </a:t>
            </a:r>
            <a:r>
              <a:rPr lang="en-US" dirty="0" err="1"/>
              <a:t>HCFirst</a:t>
            </a:r>
            <a:r>
              <a:rPr lang="en-US" dirty="0"/>
              <a:t> values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325506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our evaluation of mitigation mechanisms</a:t>
            </a:r>
          </a:p>
          <a:p>
            <a:r>
              <a:rPr lang="en-US" dirty="0"/>
              <a:t>[CLICK] we find that existing </a:t>
            </a:r>
            <a:r>
              <a:rPr lang="en-US" dirty="0" err="1"/>
              <a:t>RowHammer</a:t>
            </a:r>
            <a:r>
              <a:rPr lang="en-US" dirty="0"/>
              <a:t> mitigation mechanisms can prevent </a:t>
            </a:r>
            <a:r>
              <a:rPr lang="en-US" dirty="0" err="1"/>
              <a:t>RowHammer</a:t>
            </a:r>
            <a:r>
              <a:rPr lang="en-US" dirty="0"/>
              <a:t> attacks with reasonable system performance overhead in DRAM chips today</a:t>
            </a:r>
          </a:p>
          <a:p>
            <a:endParaRPr lang="en-US" dirty="0"/>
          </a:p>
          <a:p>
            <a:r>
              <a:rPr lang="en-US" dirty="0"/>
              <a:t>[CLICK] However, existing mitigation mechanisms do not scale well to DRAM chips that are more vulnerable to </a:t>
            </a:r>
            <a:r>
              <a:rPr lang="en-US" dirty="0" err="1"/>
              <a:t>RowHammer</a:t>
            </a:r>
            <a:r>
              <a:rPr lang="en-US" dirty="0"/>
              <a:t> </a:t>
            </a:r>
          </a:p>
          <a:p>
            <a:endParaRPr lang="en-US" dirty="0"/>
          </a:p>
          <a:p>
            <a:r>
              <a:rPr lang="en-US" dirty="0"/>
              <a:t>[CLICK] and there is still significant opportunity for developing a mechanism that is scalable with low overhead</a:t>
            </a:r>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069004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We identify two promising directions for new </a:t>
            </a:r>
            <a:r>
              <a:rPr lang="en-US" dirty="0" err="1"/>
              <a:t>RowHammer</a:t>
            </a:r>
            <a:r>
              <a:rPr lang="en-US" dirty="0"/>
              <a:t> solutions</a:t>
            </a:r>
          </a:p>
          <a:p>
            <a:r>
              <a:rPr lang="en-US" dirty="0"/>
              <a:t>[CLICK] First, we believe that the [CLICK] DRAM and system should cooperate more to provide a holistic approach that can prevent </a:t>
            </a:r>
            <a:r>
              <a:rPr lang="en-US" dirty="0" err="1"/>
              <a:t>RowHammer</a:t>
            </a:r>
            <a:r>
              <a:rPr lang="en-US" dirty="0"/>
              <a:t> at low cost </a:t>
            </a:r>
          </a:p>
          <a:p>
            <a:endParaRPr lang="en-US" dirty="0"/>
          </a:p>
          <a:p>
            <a:r>
              <a:rPr lang="en-US" dirty="0"/>
              <a:t>[CLICK] Second, we believe that a profile-guided approach can provide significant benefits. </a:t>
            </a:r>
          </a:p>
          <a:p>
            <a:r>
              <a:rPr lang="en-US" dirty="0"/>
              <a:t>[CLICK] Accurately profiling </a:t>
            </a:r>
            <a:r>
              <a:rPr lang="en-US" dirty="0" err="1"/>
              <a:t>RowHammer</a:t>
            </a:r>
            <a:r>
              <a:rPr lang="en-US" dirty="0"/>
              <a:t>-susceptible cells in DRAM provides a powerful substrate for building target </a:t>
            </a:r>
            <a:r>
              <a:rPr lang="en-US" dirty="0" err="1"/>
              <a:t>RowHammer</a:t>
            </a:r>
            <a:r>
              <a:rPr lang="en-US" dirty="0"/>
              <a:t> solutions. For Example:</a:t>
            </a:r>
          </a:p>
          <a:p>
            <a:r>
              <a:rPr lang="en-US" dirty="0"/>
              <a:t>[CLICK] in the Increasing refresh rate mechanism, the DRAM bandwidth overhead could be reduced by only increasing the refresh rate for rows containing </a:t>
            </a:r>
            <a:r>
              <a:rPr lang="en-US" dirty="0" err="1"/>
              <a:t>RowHammer</a:t>
            </a:r>
            <a:r>
              <a:rPr lang="en-US" dirty="0"/>
              <a:t>-susceptible cells </a:t>
            </a:r>
          </a:p>
          <a:p>
            <a:r>
              <a:rPr lang="en-US" dirty="0"/>
              <a:t>[CLICK] We believe that a fast and accurate profiling mechanism is a key research challenge for developing low-overhead and scalable </a:t>
            </a:r>
            <a:r>
              <a:rPr lang="en-US" dirty="0" err="1"/>
              <a:t>RowHammer</a:t>
            </a:r>
            <a:r>
              <a:rPr lang="en-US" dirty="0"/>
              <a:t> solutions </a:t>
            </a:r>
          </a:p>
          <a:p>
            <a:endParaRPr lang="en-US" dirty="0"/>
          </a:p>
          <a:p>
            <a:endParaRPr lang="en-US" dirty="0"/>
          </a:p>
          <a:p>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In mechanisms that use DRAM access counters, we could lower the area overhead by only counting accesses to rows containing </a:t>
            </a:r>
            <a:r>
              <a:rPr lang="en-US" dirty="0" err="1"/>
              <a:t>RowHammer</a:t>
            </a:r>
            <a:r>
              <a:rPr lang="en-US" dirty="0"/>
              <a:t>-susceptible cells. </a:t>
            </a:r>
          </a:p>
          <a:p>
            <a:endParaRPr lang="en-US" dirty="0"/>
          </a:p>
          <a:p>
            <a:endParaRPr lang="en-US" dirty="0"/>
          </a:p>
          <a:p>
            <a:endParaRPr lang="en-US" dirty="0"/>
          </a:p>
          <a:p>
            <a:r>
              <a:rPr lang="en-US" dirty="0"/>
              <a:t>beautify. Maybe reduce and save time. DRAM system should cooperate more. Details in the paper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975042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concludes my talk . Thank you for your time and attention. For many more details, I invite you to read our ISCA 2020 paper.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804815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b="1" baseline="0" dirty="0"/>
              <a:t> I will first begin with an executive summary</a:t>
            </a:r>
          </a:p>
          <a:p>
            <a:endParaRPr lang="en-US" b="1" baseline="0" dirty="0"/>
          </a:p>
          <a:p>
            <a:r>
              <a:rPr lang="en-US" b="1" baseline="0" dirty="0"/>
              <a:t>[CLICK] Denser DRAM chips are more vulnerable to </a:t>
            </a:r>
            <a:r>
              <a:rPr lang="en-US" b="1" baseline="0" dirty="0" err="1"/>
              <a:t>RowHammer</a:t>
            </a:r>
            <a:r>
              <a:rPr lang="en-US" b="1" baseline="0" dirty="0"/>
              <a:t> but there is no characterization-based study that demonstrates how exactly the vulnerability scales</a:t>
            </a:r>
          </a:p>
          <a:p>
            <a:endParaRPr lang="en-US" b="1" baseline="0" dirty="0"/>
          </a:p>
          <a:p>
            <a:r>
              <a:rPr lang="en-US" b="1" baseline="0" dirty="0"/>
              <a:t>[CLICK] The problem is that it is unclear whether current mitigation mechanisms will remain viable for future DRAM chips that are likely to be more vulnerable to </a:t>
            </a:r>
            <a:r>
              <a:rPr lang="en-US" b="1" baseline="0" dirty="0" err="1"/>
              <a:t>RowHammer</a:t>
            </a:r>
            <a:endParaRPr lang="en-US" b="1" baseline="0" dirty="0"/>
          </a:p>
          <a:p>
            <a:endParaRPr lang="en-US" b="1" baseline="0" dirty="0"/>
          </a:p>
          <a:p>
            <a:r>
              <a:rPr lang="en-US" b="1" baseline="0" dirty="0"/>
              <a:t>[CLICK] The goal of this work is to [CLICK] first experimentally demonstrate how vulnerable modern DRAM chips are to </a:t>
            </a:r>
            <a:r>
              <a:rPr lang="en-US" b="1" baseline="0" dirty="0" err="1"/>
              <a:t>RowHammer</a:t>
            </a:r>
            <a:r>
              <a:rPr lang="en-US" b="1" baseline="0" dirty="0"/>
              <a:t> and study how this vulnerability will scale going forward</a:t>
            </a:r>
          </a:p>
          <a:p>
            <a:endParaRPr lang="en-US" b="1" baseline="0" dirty="0"/>
          </a:p>
          <a:p>
            <a:r>
              <a:rPr lang="en-US" b="1" baseline="0" dirty="0"/>
              <a:t>[CLICK] Secondly, we want to study the viability of current mitigation mechanisms on more vulnerable chips</a:t>
            </a:r>
          </a:p>
          <a:p>
            <a:endParaRPr lang="en-US" b="1" baseline="0" dirty="0"/>
          </a:p>
          <a:p>
            <a:r>
              <a:rPr lang="en-US" b="1" baseline="0" dirty="0"/>
              <a:t>[CLICK] We are the first experimental study to present a rigorous </a:t>
            </a:r>
            <a:r>
              <a:rPr lang="en-US" b="1" baseline="0" dirty="0" err="1"/>
              <a:t>RowHammer</a:t>
            </a:r>
            <a:r>
              <a:rPr lang="en-US" b="1" baseline="0" dirty="0"/>
              <a:t> failure characterization study across a broad range of DRAM chips </a:t>
            </a:r>
          </a:p>
          <a:p>
            <a:endParaRPr lang="en-US" b="1" baseline="0" dirty="0"/>
          </a:p>
          <a:p>
            <a:r>
              <a:rPr lang="en-US" b="1" baseline="0" dirty="0"/>
              <a:t>[CLICK] We characterize 1580 DRAM chips across different DRAM types and technology node generations, across the three major DRAM manufacturers</a:t>
            </a:r>
          </a:p>
          <a:p>
            <a:endParaRPr lang="en-US" b="1" baseline="0" dirty="0"/>
          </a:p>
          <a:p>
            <a:r>
              <a:rPr lang="en-US" b="1" baseline="0" dirty="0"/>
              <a:t>[CLICK] And we demonstrate that the </a:t>
            </a:r>
            <a:r>
              <a:rPr lang="en-US" b="1" baseline="0" dirty="0" err="1"/>
              <a:t>RowHammer</a:t>
            </a:r>
            <a:r>
              <a:rPr lang="en-US" b="1" baseline="0" dirty="0"/>
              <a:t> vulnerability worsens in newer chips</a:t>
            </a:r>
          </a:p>
          <a:p>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also study </a:t>
            </a:r>
            <a:r>
              <a:rPr lang="en-US" b="1" baseline="0" dirty="0" err="1"/>
              <a:t>RowHammer</a:t>
            </a:r>
            <a:r>
              <a:rPr lang="en-US" b="1" baseline="0" dirty="0"/>
              <a:t> mitigation mechanisms in simulation and show how 5 state-of-the-art mechanisms are affected by a worsening </a:t>
            </a:r>
            <a:r>
              <a:rPr lang="en-US" b="1" baseline="0" dirty="0" err="1"/>
              <a:t>RowHammer</a:t>
            </a:r>
            <a:r>
              <a:rPr lang="en-US" b="1" baseline="0" dirty="0"/>
              <a:t> vulnerability</a:t>
            </a:r>
          </a:p>
          <a:p>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find that these mitigation mechanisms have reasonable performance loss on modern DRAM chips, but [CLICK] scale poorly to more vulnerable DRAM chips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conclude that it is critical to research more effective solutions to </a:t>
            </a:r>
            <a:r>
              <a:rPr lang="en-US" b="1" baseline="0" dirty="0" err="1"/>
              <a:t>RowHammer</a:t>
            </a:r>
            <a:r>
              <a:rPr lang="en-US" b="1" baseline="0" dirty="0"/>
              <a:t> for future DRAM chips that will likely be even more vulnerable to </a:t>
            </a:r>
            <a:r>
              <a:rPr lang="en-US" b="1" baseline="0" dirty="0" err="1"/>
              <a:t>RowHammer</a:t>
            </a:r>
            <a:endParaRPr lang="en-US" b="1" baseline="0" dirty="0"/>
          </a:p>
          <a:p>
            <a:endParaRPr lang="en-US" b="1" baseline="0" dirty="0"/>
          </a:p>
          <a:p>
            <a:r>
              <a:rPr lang="en-US" b="1" baseline="0" dirty="0"/>
              <a:t>=============</a:t>
            </a:r>
          </a:p>
          <a:p>
            <a:r>
              <a:rPr lang="en-US" b="1" baseline="0" dirty="0"/>
              <a:t>reduce text on this slide.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528459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motivation for this study is that </a:t>
            </a:r>
          </a:p>
          <a:p>
            <a:r>
              <a:rPr lang="en-US" dirty="0"/>
              <a:t>[CLICK] denser DRAM chips are more vulnerable to </a:t>
            </a:r>
            <a:r>
              <a:rPr lang="en-US" dirty="0" err="1"/>
              <a:t>RowHammer</a:t>
            </a:r>
            <a:endParaRPr lang="en-US" dirty="0"/>
          </a:p>
          <a:p>
            <a:r>
              <a:rPr lang="en-US" dirty="0"/>
              <a:t>[CLICK] Three prior works provide </a:t>
            </a:r>
            <a:r>
              <a:rPr lang="en-US" dirty="0" err="1"/>
              <a:t>RowHammer</a:t>
            </a:r>
            <a:r>
              <a:rPr lang="en-US" dirty="0"/>
              <a:t> characterization data on real DRAM chips. </a:t>
            </a:r>
          </a:p>
          <a:p>
            <a:r>
              <a:rPr lang="en-US" dirty="0"/>
              <a:t>[CLICK] However, there is no comprehensive experimental study that demonstrates how the </a:t>
            </a:r>
            <a:r>
              <a:rPr lang="en-US" dirty="0" err="1"/>
              <a:t>RowHammer</a:t>
            </a:r>
            <a:r>
              <a:rPr lang="en-US" dirty="0"/>
              <a:t> vulnerability scales across DRAM types and technology node generations and as DRAM chips become more dense </a:t>
            </a:r>
          </a:p>
          <a:p>
            <a:r>
              <a:rPr lang="en-US" dirty="0"/>
              <a:t>[CLICK] Therefore it is hard to identify whether current mitigation mechanisms will remain viable for future DRAM chips that are likely to be more vulnerable to </a:t>
            </a:r>
            <a:r>
              <a:rPr lang="en-US" dirty="0" err="1"/>
              <a:t>RowHammer</a:t>
            </a:r>
            <a:r>
              <a:rPr lang="en-US" dirty="0"/>
              <a:t>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767854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this work is to </a:t>
            </a:r>
          </a:p>
          <a:p>
            <a:r>
              <a:rPr lang="en-US" dirty="0"/>
              <a:t>[CLICK] First, experimentally demonstrate how vulnerable modern DRAM chips are to </a:t>
            </a:r>
            <a:r>
              <a:rPr lang="en-US" dirty="0" err="1"/>
              <a:t>RowHammer</a:t>
            </a:r>
            <a:r>
              <a:rPr lang="en-US" dirty="0"/>
              <a:t> and predict how this vulnerability will scale going forward and</a:t>
            </a:r>
          </a:p>
          <a:p>
            <a:r>
              <a:rPr lang="en-US" dirty="0"/>
              <a:t>[CLICK] Second, we want to study the viability of current mitigation mechanisms on more vulnerable chips.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256517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a:t>[CLICK] To characterize our DRAM chips at worst-case conditions we take two measures: </a:t>
            </a:r>
          </a:p>
          <a:p>
            <a:r>
              <a:rPr lang="en-US" dirty="0"/>
              <a:t>[CLICK] First, we prevent external sources of interference such that the core loop of testing (or the code sequence that repeatedly activates rows) can run consistently as desired and without interruptions </a:t>
            </a:r>
          </a:p>
          <a:p>
            <a:r>
              <a:rPr lang="en-US" dirty="0"/>
              <a:t>[CLICK] During the core loop of testing, we disable </a:t>
            </a:r>
          </a:p>
          <a:p>
            <a:r>
              <a:rPr lang="en-US" dirty="0"/>
              <a:t>[CLICK] DRAM refresh so the victim rows are not refreshed during a </a:t>
            </a:r>
            <a:r>
              <a:rPr lang="en-US" dirty="0" err="1"/>
              <a:t>RowHammer</a:t>
            </a:r>
            <a:r>
              <a:rPr lang="en-US" dirty="0"/>
              <a:t> test, </a:t>
            </a:r>
          </a:p>
          <a:p>
            <a:r>
              <a:rPr lang="en-US" dirty="0"/>
              <a:t>[CLICK] DRAM calibration events to minimize variation in test timings</a:t>
            </a:r>
          </a:p>
          <a:p>
            <a:r>
              <a:rPr lang="en-US" dirty="0"/>
              <a:t>[CLICK] and </a:t>
            </a:r>
            <a:r>
              <a:rPr lang="en-US" dirty="0" err="1"/>
              <a:t>RowHammer</a:t>
            </a:r>
            <a:r>
              <a:rPr lang="en-US" dirty="0"/>
              <a:t> mitigation mechanisms to ensure that we can directly observe circuit-level bit flips such that we can make conclusions about DRAM vulnerability to </a:t>
            </a:r>
            <a:r>
              <a:rPr lang="en-US" dirty="0" err="1"/>
              <a:t>RowHammer</a:t>
            </a:r>
            <a:r>
              <a:rPr lang="en-US" dirty="0"/>
              <a:t> at the circuit technology level rather than the system level. </a:t>
            </a:r>
          </a:p>
          <a:p>
            <a:r>
              <a:rPr lang="en-US" dirty="0"/>
              <a:t>[CLICK] we also ensure that the core loop of our test runs for shorter than the refresh window to prevent retention failures from interfering with our results</a:t>
            </a:r>
          </a:p>
          <a:p>
            <a:r>
              <a:rPr lang="en-US" dirty="0"/>
              <a:t>[CLICK] Second, we try to issue the worst-case access sequence for inducing </a:t>
            </a:r>
            <a:r>
              <a:rPr lang="en-US" dirty="0" err="1"/>
              <a:t>RowHammer</a:t>
            </a:r>
            <a:r>
              <a:rPr lang="en-US" dirty="0"/>
              <a:t> bit flips</a:t>
            </a:r>
          </a:p>
          <a:p>
            <a:r>
              <a:rPr lang="en-US" dirty="0"/>
              <a:t>[CLICK] we construct the worst-case access sequence based on observations from prior work</a:t>
            </a:r>
          </a:p>
          <a:p>
            <a:r>
              <a:rPr lang="en-US" dirty="0"/>
              <a:t>[CLICK] Using these observations, we test each row’s worst-case vulnerability to </a:t>
            </a:r>
            <a:r>
              <a:rPr lang="en-US" dirty="0" err="1"/>
              <a:t>RowHammer</a:t>
            </a:r>
            <a:r>
              <a:rPr lang="en-US" dirty="0"/>
              <a:t> by repeatedly accessing the two directly physically-adjacent rows as fast as possible</a:t>
            </a:r>
          </a:p>
          <a:p>
            <a:r>
              <a:rPr lang="en-US" dirty="0"/>
              <a:t>[CLICK] We refer to our paper for more details on the worst-case access sequence </a:t>
            </a:r>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172739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describe our </a:t>
            </a:r>
            <a:r>
              <a:rPr lang="en-US" dirty="0" err="1"/>
              <a:t>RowHammer</a:t>
            </a:r>
            <a:r>
              <a:rPr lang="en-US" dirty="0"/>
              <a:t> characterization test using a DRAM diagram and a snippet of pseudocode.</a:t>
            </a:r>
          </a:p>
          <a:p>
            <a:r>
              <a:rPr lang="en-US" dirty="0"/>
              <a:t>To test each row in DRAM, we run the following sequence</a:t>
            </a:r>
          </a:p>
          <a:p>
            <a:r>
              <a:rPr lang="en-US" dirty="0"/>
              <a:t>[CLICK] first we set that row as the victim row in which we will induce </a:t>
            </a:r>
            <a:r>
              <a:rPr lang="en-US" dirty="0" err="1"/>
              <a:t>RowHammer</a:t>
            </a:r>
            <a:r>
              <a:rPr lang="en-US" dirty="0"/>
              <a:t> bit flips</a:t>
            </a:r>
          </a:p>
          <a:p>
            <a:r>
              <a:rPr lang="en-US" dirty="0"/>
              <a:t>[CLICK] we then select the two physically-adjacent rows as aggressor rows which we will repeatedly access </a:t>
            </a:r>
          </a:p>
          <a:p>
            <a:r>
              <a:rPr lang="en-US" dirty="0"/>
              <a:t>[CLICK] we then disable refresh to prevent interruptions in the core loop of our test from refresh operations</a:t>
            </a:r>
          </a:p>
          <a:p>
            <a:r>
              <a:rPr lang="en-US" dirty="0"/>
              <a:t>[CLICK] We then refresh the victim row so that we are inducing </a:t>
            </a:r>
            <a:r>
              <a:rPr lang="en-US" dirty="0" err="1"/>
              <a:t>RowHammer</a:t>
            </a:r>
            <a:r>
              <a:rPr lang="en-US" dirty="0"/>
              <a:t> bit flips on a fully charged row and minimizing interference from charge variation in the cells</a:t>
            </a:r>
          </a:p>
          <a:p>
            <a:r>
              <a:rPr lang="en-US" dirty="0"/>
              <a:t>[CLICK] </a:t>
            </a:r>
          </a:p>
          <a:p>
            <a:endParaRPr lang="en-US" dirty="0"/>
          </a:p>
          <a:p>
            <a:endParaRPr lang="en-US" dirty="0"/>
          </a:p>
          <a:p>
            <a:endParaRPr lang="en-US" dirty="0"/>
          </a:p>
          <a:p>
            <a:r>
              <a:rPr lang="en-US" dirty="0"/>
              <a:t>=======</a:t>
            </a:r>
          </a:p>
          <a:p>
            <a:r>
              <a:rPr lang="en-US" dirty="0"/>
              <a:t>HC defined more clearly somewhere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860071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[FORTH&amp;BACK] then induce </a:t>
            </a:r>
            <a:r>
              <a:rPr lang="en-US" dirty="0" err="1"/>
              <a:t>RowHammer</a:t>
            </a:r>
            <a:r>
              <a:rPr lang="en-US" dirty="0"/>
              <a:t> bit flips in our core test loop by alternating accesses to the aggressor rows </a:t>
            </a:r>
          </a:p>
          <a:p>
            <a:r>
              <a:rPr lang="en-US" dirty="0"/>
              <a:t>[CLICK]  note that 1 hammer, which we call HC, refers to two accesses. One to each of the aggressors</a:t>
            </a:r>
          </a:p>
          <a:p>
            <a:r>
              <a:rPr lang="en-US" dirty="0"/>
              <a:t>[CLICK] After hammering a prescribed number of times. We then enable DRAM refresh to prevent further retention failures</a:t>
            </a:r>
          </a:p>
          <a:p>
            <a:r>
              <a:rPr lang="en-US" dirty="0"/>
              <a:t>[CLICK] and record the resulting </a:t>
            </a:r>
            <a:r>
              <a:rPr lang="en-US" dirty="0" err="1"/>
              <a:t>RowHammer</a:t>
            </a:r>
            <a:r>
              <a:rPr lang="en-US" dirty="0"/>
              <a:t> bit flips for analysis</a:t>
            </a:r>
          </a:p>
          <a:p>
            <a:r>
              <a:rPr lang="en-US" dirty="0"/>
              <a:t>[CLICK] Finally, we restore the bit flips to their original values</a:t>
            </a:r>
          </a:p>
          <a:p>
            <a:r>
              <a:rPr lang="en-US" dirty="0"/>
              <a:t>[CLICK]</a:t>
            </a:r>
          </a:p>
          <a:p>
            <a:r>
              <a:rPr lang="en-US" dirty="0"/>
              <a:t>[CLICK] We repeat this sequence for all rows in the DRAM chip</a:t>
            </a:r>
          </a:p>
          <a:p>
            <a:r>
              <a:rPr lang="en-US" dirty="0"/>
              <a:t>[CLICK]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721965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The first question we want to answer is "Can we induce </a:t>
            </a:r>
            <a:r>
              <a:rPr lang="en-US" sz="1200" b="1" dirty="0" err="1">
                <a:latin typeface="Cambria" panose="02040503050406030204" pitchFamily="18" charset="0"/>
              </a:rPr>
              <a:t>RowHammer</a:t>
            </a:r>
            <a:r>
              <a:rPr lang="en-US" sz="1200" b="1" dirty="0">
                <a:latin typeface="Cambria" panose="02040503050406030204" pitchFamily="18" charset="0"/>
              </a:rPr>
              <a:t> bit flips in all of our DRAM chips?"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find that we are able to induce </a:t>
            </a:r>
            <a:r>
              <a:rPr lang="en-US" sz="1200" b="1" dirty="0" err="1">
                <a:latin typeface="Cambria" panose="02040503050406030204" pitchFamily="18" charset="0"/>
              </a:rPr>
              <a:t>RowHammer</a:t>
            </a:r>
            <a:r>
              <a:rPr lang="en-US" sz="1200" b="1" dirty="0">
                <a:latin typeface="Cambria" panose="02040503050406030204" pitchFamily="18" charset="0"/>
              </a:rPr>
              <a:t> bit flips in all chips we test except many DDR3 DRAM chips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find that of the total set of chips, 84% are vulnerable. The remaining 16% are of DDR3 DRAM types.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a:t>
            </a:r>
            <a:r>
              <a:rPr lang="en-US" sz="1200" b="1" dirty="0" err="1">
                <a:latin typeface="Cambria" panose="02040503050406030204" pitchFamily="18" charset="0"/>
              </a:rPr>
              <a:t>Wtihin</a:t>
            </a:r>
            <a:r>
              <a:rPr lang="en-US" sz="1200" b="1" dirty="0">
                <a:latin typeface="Cambria" panose="02040503050406030204" pitchFamily="18" charset="0"/>
              </a:rPr>
              <a:t> DDR3-old chips, we find only 12% of chips to be vulnerable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Within DDR3-new chips, we find 65% of chips to be vulnerable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conclude that Newer DRAM chips are more vulnerable to </a:t>
            </a:r>
            <a:r>
              <a:rPr lang="en-US" sz="1200" b="1" dirty="0" err="1">
                <a:latin typeface="Cambria" panose="02040503050406030204" pitchFamily="18" charset="0"/>
              </a:rPr>
              <a:t>RowHammer</a:t>
            </a:r>
            <a:r>
              <a:rPr lang="en-US" sz="1200" b="1" dirty="0">
                <a:latin typeface="Cambria" panose="02040503050406030204" pitchFamily="18" charset="0"/>
              </a:rPr>
              <a:t> </a:t>
            </a:r>
            <a:r>
              <a:rPr lang="en-US" sz="1200" b="0" i="0" kern="1200" dirty="0">
                <a:solidFill>
                  <a:schemeClr val="tx1"/>
                </a:solidFill>
                <a:effectLst/>
                <a:latin typeface="+mn-lt"/>
                <a:ea typeface="+mn-ea"/>
                <a:cs typeface="+mn-cs"/>
              </a:rPr>
              <a:t>based on the increasing percentage from DDR3-old to DDR3-new, the fact that all other newer chips are vulnerable</a:t>
            </a:r>
            <a:r>
              <a:rPr lang="en-US" sz="1200" dirty="0">
                <a:latin typeface="Cambria" panose="02040503050406030204" pitchFamily="18" charset="0"/>
              </a:rPr>
              <a:t>, and also as we will show later.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charset="0"/>
              <a:ea typeface="Cambria" charset="0"/>
              <a:cs typeface="Cambria"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charset="0"/>
                <a:ea typeface="Cambria" charset="0"/>
                <a:cs typeface="Cambria" charset="0"/>
              </a:rPr>
              <a:t>In the remaining characterization results, we </a:t>
            </a:r>
            <a:r>
              <a:rPr lang="en-US" sz="1200" b="1" dirty="0">
                <a:solidFill>
                  <a:schemeClr val="accent5">
                    <a:lumMod val="75000"/>
                  </a:schemeClr>
                </a:solidFill>
                <a:latin typeface="Cambria" charset="0"/>
                <a:ea typeface="Cambria" charset="0"/>
                <a:cs typeface="Cambria" charset="0"/>
              </a:rPr>
              <a:t>only</a:t>
            </a:r>
            <a:r>
              <a:rPr lang="en-US" sz="1200" b="1" dirty="0">
                <a:latin typeface="Cambria" charset="0"/>
                <a:ea typeface="Cambria" charset="0"/>
                <a:cs typeface="Cambria" charset="0"/>
              </a:rPr>
              <a:t> show results for chips that we can induce </a:t>
            </a:r>
            <a:r>
              <a:rPr lang="en-US" sz="1200" b="1" dirty="0">
                <a:solidFill>
                  <a:schemeClr val="accent5">
                    <a:lumMod val="75000"/>
                  </a:schemeClr>
                </a:solidFill>
                <a:latin typeface="Cambria" charset="0"/>
                <a:ea typeface="Cambria" charset="0"/>
                <a:cs typeface="Cambria" charset="0"/>
              </a:rPr>
              <a:t>enough</a:t>
            </a:r>
            <a:r>
              <a:rPr lang="en-US" sz="1200" b="1" dirty="0">
                <a:latin typeface="Cambria" charset="0"/>
                <a:ea typeface="Cambria" charset="0"/>
                <a:cs typeface="Cambria" charset="0"/>
              </a:rPr>
              <a:t> </a:t>
            </a:r>
            <a:r>
              <a:rPr lang="en-US" sz="1200" b="1" dirty="0" err="1">
                <a:latin typeface="Cambria" charset="0"/>
                <a:ea typeface="Cambria" charset="0"/>
                <a:cs typeface="Cambria" charset="0"/>
              </a:rPr>
              <a:t>RowHammer</a:t>
            </a:r>
            <a:r>
              <a:rPr lang="en-US" sz="1200" b="1" dirty="0">
                <a:latin typeface="Cambria" charset="0"/>
                <a:ea typeface="Cambria" charset="0"/>
                <a:cs typeface="Cambria" charset="0"/>
              </a:rPr>
              <a:t> bit flips 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Potentially describe the outlier </a:t>
            </a:r>
            <a:r>
              <a:rPr lang="en-US" dirty="0" err="1"/>
              <a:t>mfr</a:t>
            </a:r>
            <a:r>
              <a:rPr lang="en-US" dirty="0"/>
              <a:t> a.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32448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LinLibertineTI"/>
              </a:rPr>
              <a:t>The second question we want to answer is "Are some data patterns more effective in inducing </a:t>
            </a:r>
            <a:r>
              <a:rPr lang="en-US" sz="1200" dirty="0" err="1">
                <a:latin typeface="LinLibertineTI"/>
              </a:rPr>
              <a:t>RowHammer</a:t>
            </a:r>
            <a:r>
              <a:rPr lang="en-US" sz="1200" dirty="0">
                <a:latin typeface="LinLibertineTI"/>
              </a:rPr>
              <a:t> bit flips than others?"</a:t>
            </a:r>
          </a:p>
          <a:p>
            <a:endParaRPr lang="en-US" sz="1200" dirty="0">
              <a:latin typeface="LinLibertineTI"/>
            </a:endParaRPr>
          </a:p>
          <a:p>
            <a:r>
              <a:rPr lang="en-US" sz="1200" dirty="0">
                <a:latin typeface="LinLibertineTI"/>
              </a:rPr>
              <a:t>[CLICK] We test several data patterns that are typically examined in prior work to identify the worst-case data pattern for inducing </a:t>
            </a:r>
            <a:r>
              <a:rPr lang="en-US" sz="1200" dirty="0" err="1">
                <a:latin typeface="LinLibertineTI"/>
              </a:rPr>
              <a:t>RowHammer</a:t>
            </a:r>
            <a:r>
              <a:rPr lang="en-US" sz="1200" dirty="0">
                <a:latin typeface="LinLibertineTI"/>
              </a:rPr>
              <a:t> bit flips</a:t>
            </a:r>
          </a:p>
          <a:p>
            <a:endParaRPr lang="en-US" sz="1200" dirty="0">
              <a:latin typeface="LinLibertineTI"/>
            </a:endParaRPr>
          </a:p>
          <a:p>
            <a:r>
              <a:rPr lang="en-US" sz="1200" dirty="0">
                <a:latin typeface="LinLibertineTI"/>
              </a:rPr>
              <a:t>[CLICK] We find that the worst-case data pattern is consistent across chips of the same manufacturer and DRAM type-node configuration</a:t>
            </a:r>
          </a:p>
          <a:p>
            <a:endParaRPr lang="en-US" sz="1200" dirty="0">
              <a:latin typeface="LinLibertineTI"/>
            </a:endParaRPr>
          </a:p>
          <a:p>
            <a:r>
              <a:rPr lang="en-US" sz="1200" dirty="0">
                <a:latin typeface="LinLibertineTI"/>
              </a:rPr>
              <a:t>[CLICK] and we use the worst-case data pattern per DRAM chip to characterize each chip at worst-case conditions and minimize the extensive testing time </a:t>
            </a:r>
          </a:p>
          <a:p>
            <a:endParaRPr lang="en-US" sz="1200" dirty="0">
              <a:latin typeface="LinLibertineTI"/>
            </a:endParaRPr>
          </a:p>
          <a:p>
            <a:r>
              <a:rPr lang="en-US" sz="1200" dirty="0">
                <a:latin typeface="LinLibertineTI"/>
              </a:rPr>
              <a:t>[CLICK] We refer to our paper for more detail </a:t>
            </a:r>
          </a:p>
          <a:p>
            <a:endParaRPr lang="en-US" sz="1200" dirty="0">
              <a:latin typeface="LinLibertineTI"/>
            </a:endParaRPr>
          </a:p>
          <a:p>
            <a:endParaRPr lang="en-US" sz="1200" dirty="0">
              <a:latin typeface="LinLibertineT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9918158"/>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question we want to answer is "How does the Hammer Count affect the number of bit flips induced?"</a:t>
            </a:r>
          </a:p>
          <a:p>
            <a:endParaRPr lang="en-US" dirty="0"/>
          </a:p>
          <a:p>
            <a:r>
              <a:rPr lang="en-US" dirty="0"/>
              <a:t>[CLICK] We plot the </a:t>
            </a:r>
            <a:r>
              <a:rPr lang="en-US" dirty="0" err="1"/>
              <a:t>RowHammer</a:t>
            </a:r>
            <a:r>
              <a:rPr lang="en-US" dirty="0"/>
              <a:t> bit flip rate (or the number of observed </a:t>
            </a:r>
            <a:r>
              <a:rPr lang="en-US" dirty="0" err="1"/>
              <a:t>RowHammer</a:t>
            </a:r>
            <a:r>
              <a:rPr lang="en-US" dirty="0"/>
              <a:t> bit flips to the total number of bits in the tested DRAM rows) on the y-axis as a function of the hammer count on the x-axis for DDR4-new chips of </a:t>
            </a:r>
            <a:r>
              <a:rPr lang="en-US" dirty="0" err="1"/>
              <a:t>Mfr</a:t>
            </a:r>
            <a:r>
              <a:rPr lang="en-US" dirty="0"/>
              <a:t> A as an example.</a:t>
            </a:r>
          </a:p>
          <a:p>
            <a:endParaRPr lang="en-US" dirty="0"/>
          </a:p>
          <a:p>
            <a:r>
              <a:rPr lang="en-US" dirty="0"/>
              <a:t>[CLICK] Remember that Hammer Count is defined as two accesses. One access to each of the two adjacent rows.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199988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question we want to answer is "Where do </a:t>
            </a:r>
            <a:r>
              <a:rPr lang="en-US" dirty="0" err="1"/>
              <a:t>RowHammer</a:t>
            </a:r>
            <a:r>
              <a:rPr lang="en-US" dirty="0"/>
              <a:t> bit flips occur relative to aggressor rows?"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plot the fraction of </a:t>
            </a:r>
            <a:r>
              <a:rPr lang="en-US" dirty="0" err="1"/>
              <a:t>RowHammer</a:t>
            </a:r>
            <a:r>
              <a:rPr lang="en-US" dirty="0"/>
              <a:t> bit flips that occur in a given row offset from the victim row out of all observed </a:t>
            </a:r>
            <a:r>
              <a:rPr lang="en-US" dirty="0" err="1"/>
              <a:t>RowHammer</a:t>
            </a:r>
            <a:r>
              <a:rPr lang="en-US" dirty="0"/>
              <a:t> bit flips for DDR4-old chips of </a:t>
            </a:r>
            <a:r>
              <a:rPr lang="en-US" dirty="0" err="1"/>
              <a:t>Mfr</a:t>
            </a:r>
            <a:r>
              <a:rPr lang="en-US" dirty="0"/>
              <a:t> A as an example.</a:t>
            </a:r>
          </a:p>
          <a:p>
            <a:r>
              <a:rPr lang="en-US" dirty="0"/>
              <a:t>[CLICK] The aggressor rows at offsets 1 and -1 are marked and the error bars show the standard deviation of the distribution across our tested chips. </a:t>
            </a:r>
          </a:p>
          <a:p>
            <a:endParaRPr lang="en-US" dirty="0"/>
          </a:p>
          <a:p>
            <a:r>
              <a:rPr lang="en-US" dirty="0"/>
              <a:t>[CLICK] We find that the number of </a:t>
            </a:r>
            <a:r>
              <a:rPr lang="en-US" dirty="0" err="1"/>
              <a:t>RowHammer</a:t>
            </a:r>
            <a:r>
              <a:rPr lang="en-US" dirty="0"/>
              <a:t> bit flips that occur in a given row decreases as the distance from the victim row (or row 0) increases. This is because row 0 is being hammered from both sides with a double-sided hammer, while rows 2 and -2 are only being "hammered" from a single side each.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83107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first normalize the data we get across our different chips by inducing a </a:t>
            </a:r>
            <a:r>
              <a:rPr lang="en-US" dirty="0" err="1"/>
              <a:t>RowHammer</a:t>
            </a:r>
            <a:r>
              <a:rPr lang="en-US" dirty="0"/>
              <a:t> bit flip rate of 10-6 in each chip and studying the resulting bit flips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And plot representative distributions for different DRAM type-node configurations ordered from top to bottom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find that DRAM chips of newer DRAM technology nodes can exhibit </a:t>
            </a:r>
            <a:r>
              <a:rPr lang="en-US" dirty="0" err="1"/>
              <a:t>RowHammer</a:t>
            </a:r>
            <a:r>
              <a:rPr lang="en-US" dirty="0"/>
              <a:t> bit flips in more rows and also farther away from the victim rows.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166273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plot results for each group of chips from each DRAM type-node configuration per manufacturer in the paper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And we provide more analysis on these results in the paper </a:t>
            </a:r>
          </a:p>
          <a:p>
            <a:endParaRPr lang="en-US" dirty="0"/>
          </a:p>
          <a:p>
            <a:r>
              <a:rPr lang="en-US" dirty="0"/>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3974589"/>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The next question we want to answer is ”How are </a:t>
            </a:r>
            <a:r>
              <a:rPr lang="en-US" dirty="0" err="1"/>
              <a:t>RowHammer</a:t>
            </a:r>
            <a:r>
              <a:rPr lang="en-US" dirty="0"/>
              <a:t> bit flips spatially distributed across a chip?" </a:t>
            </a:r>
          </a:p>
          <a:p>
            <a:endParaRPr lang="en-US" dirty="0"/>
          </a:p>
          <a:p>
            <a:endParaRPr lang="en-US" dirty="0"/>
          </a:p>
          <a:p>
            <a:r>
              <a:rPr lang="en-US" dirty="0"/>
              <a:t>[CLICK] we first normalize the data we get across our different chips by inducing a </a:t>
            </a:r>
            <a:r>
              <a:rPr lang="en-US" dirty="0" err="1"/>
              <a:t>RowHammer</a:t>
            </a:r>
            <a:r>
              <a:rPr lang="en-US" dirty="0"/>
              <a:t> bit flip rate of 10-6 in each chip and studying the resulting bit flips</a:t>
            </a:r>
          </a:p>
          <a:p>
            <a:endParaRPr lang="en-US" dirty="0"/>
          </a:p>
          <a:p>
            <a:r>
              <a:rPr lang="en-US" dirty="0"/>
              <a:t>[CLICK] We plot the distribution of 64-bit words containing x </a:t>
            </a:r>
            <a:r>
              <a:rPr lang="en-US" dirty="0" err="1"/>
              <a:t>RowHammer</a:t>
            </a:r>
            <a:r>
              <a:rPr lang="en-US" dirty="0"/>
              <a:t> bit flips across our tested DRAM chips. We find the proportion of 64-bit words containing x </a:t>
            </a:r>
            <a:r>
              <a:rPr lang="en-US" dirty="0" err="1"/>
              <a:t>RowHammer</a:t>
            </a:r>
            <a:r>
              <a:rPr lang="en-US" dirty="0"/>
              <a:t> bit flips out of all 64-bit words in each chip containing any </a:t>
            </a:r>
            <a:r>
              <a:rPr lang="en-US" dirty="0" err="1"/>
              <a:t>RowHammer</a:t>
            </a:r>
            <a:r>
              <a:rPr lang="en-US" dirty="0"/>
              <a:t> bit flip and plot the distribution as a bar chart with error bars for each x value </a:t>
            </a:r>
          </a:p>
          <a:p>
            <a:endParaRPr lang="en-US" dirty="0"/>
          </a:p>
          <a:p>
            <a:r>
              <a:rPr lang="en-US" dirty="0"/>
              <a:t>[CLICK] we find that this plot is representative of the results from our DDR3 and DDR4 chips. </a:t>
            </a:r>
          </a:p>
          <a:p>
            <a:endParaRPr lang="en-US" dirty="0"/>
          </a:p>
          <a:p>
            <a:r>
              <a:rPr lang="en-US" dirty="0"/>
              <a:t>[CLICK] we next plot data that is representative of our LPDDR4 chips.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[CLICK] We find that the distribution of </a:t>
            </a:r>
            <a:r>
              <a:rPr lang="en-US" dirty="0" err="1">
                <a:latin typeface="LinLibertineTI"/>
              </a:rPr>
              <a:t>RowHammer</a:t>
            </a:r>
            <a:r>
              <a:rPr lang="en-US" dirty="0">
                <a:latin typeface="LinLibertineTI"/>
              </a:rPr>
              <a:t> bit flip density per word changes significantly in LPDDR4 chips compared to other DRAM types.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believe this is due to the interaction of </a:t>
            </a:r>
            <a:r>
              <a:rPr lang="en-US" dirty="0" err="1">
                <a:latin typeface="LinLibertineTI"/>
              </a:rPr>
              <a:t>RowHammer</a:t>
            </a:r>
            <a:r>
              <a:rPr lang="en-US" dirty="0">
                <a:latin typeface="LinLibertineTI"/>
              </a:rPr>
              <a:t> bit flips and the on-die ECC that is implemented in the LPDDR4 chips we test.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[CLICK] We find that at a bit flip rate of 10^-6, a 64-bit word can contain up to 4 bit flips. This indicates that even at this relatively low bit flip rate, </a:t>
            </a:r>
            <a:r>
              <a:rPr lang="en-US" sz="1200" kern="1200" dirty="0">
                <a:solidFill>
                  <a:schemeClr val="tx1"/>
                </a:solidFill>
                <a:effectLst/>
                <a:latin typeface="+mn-lt"/>
                <a:ea typeface="+mn-ea"/>
                <a:cs typeface="+mn-cs"/>
              </a:rPr>
              <a:t>a DRAM chip can only be protected from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bit flips with a very strong ECC code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a:t>
            </a:r>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979136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show the results for each DRAM type-node configuration per manufacturer as is in the paper.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And we provide more analysis on these plots in the paper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4947995"/>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want to answer the question "What is the minimum hammer count required to cause </a:t>
            </a:r>
            <a:r>
              <a:rPr lang="en-US" dirty="0" err="1"/>
              <a:t>RowHammer</a:t>
            </a:r>
            <a:r>
              <a:rPr lang="en-US" dirty="0"/>
              <a:t> bit flips in a chip?" We refer to this value as HC first</a:t>
            </a:r>
          </a:p>
          <a:p>
            <a:endParaRPr lang="en-US" dirty="0"/>
          </a:p>
          <a:p>
            <a:r>
              <a:rPr lang="en-US" dirty="0"/>
              <a:t>[CLICK] For each DRAM chip we find the lowest number of hammers required to induce a </a:t>
            </a:r>
            <a:r>
              <a:rPr lang="en-US" dirty="0" err="1"/>
              <a:t>RowHammer</a:t>
            </a:r>
            <a:r>
              <a:rPr lang="en-US" dirty="0"/>
              <a:t> bit flip in that chip, and we plot the distribution of those values across each chip in a given DRAM type-node configuration (on the x-axis). We use results from Manufacturer C as an example. </a:t>
            </a:r>
          </a:p>
          <a:p>
            <a:endParaRPr lang="en-US" dirty="0"/>
          </a:p>
          <a:p>
            <a:r>
              <a:rPr lang="en-US" dirty="0"/>
              <a:t>We plot these distribution as box-and-whisker plots, where</a:t>
            </a:r>
          </a:p>
          <a:p>
            <a:r>
              <a:rPr lang="en-US" dirty="0"/>
              <a:t>[CLICK] the center line indicates the median, </a:t>
            </a:r>
          </a:p>
          <a:p>
            <a:r>
              <a:rPr lang="en-US" dirty="0"/>
              <a:t>[CLICK] the box edges represent the Q1 and Q3 points,</a:t>
            </a:r>
          </a:p>
          <a:p>
            <a:r>
              <a:rPr lang="en-US" dirty="0"/>
              <a:t>[CLICK] </a:t>
            </a:r>
            <a:r>
              <a:rPr lang="en-US" b="0" dirty="0"/>
              <a:t>the whiskers extend 1.5 times the difference between Q3 and Q1 beyond Q3 and Q1 and </a:t>
            </a:r>
          </a:p>
          <a:p>
            <a:r>
              <a:rPr lang="en-US" b="1" dirty="0"/>
              <a:t>[CLICK] </a:t>
            </a:r>
            <a:r>
              <a:rPr lang="en-US" b="0" dirty="0"/>
              <a:t>Any point outside of the whiskers are  outliers and are shown with plus signs. </a:t>
            </a:r>
          </a:p>
          <a:p>
            <a:endParaRPr lang="en-US" b="0" dirty="0"/>
          </a:p>
          <a:p>
            <a:endParaRPr lang="en-US" b="0" dirty="0"/>
          </a:p>
          <a:p>
            <a:r>
              <a:rPr lang="en-US" b="0"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7729406"/>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We use </a:t>
            </a:r>
            <a:r>
              <a:rPr lang="en-US" dirty="0" err="1"/>
              <a:t>ramulator</a:t>
            </a:r>
            <a:r>
              <a:rPr lang="en-US" dirty="0"/>
              <a:t>, a cycle-level DRAM simulator with a simple core model to examine 48 8-core workload mixes drawn from SPEC CPU2006 with last level cache misses per kilo-instruction or MPKI values ranging between 10 and 740. We note that there could be other workloads with which mitigation mechanisms exhibit higher performance overheads, but we did not try to maximize the overhead experienced by workloads by biasing the workload construction in any way. </a:t>
            </a:r>
          </a:p>
          <a:p>
            <a:endParaRPr lang="en-US" dirty="0"/>
          </a:p>
          <a:p>
            <a:r>
              <a:rPr lang="en-US" dirty="0"/>
              <a:t>[CLICK] We use two metrics to evaluate our mechanisms</a:t>
            </a:r>
          </a:p>
          <a:p>
            <a:r>
              <a:rPr lang="en-US" dirty="0"/>
              <a:t>[CLICK] First, we use DRAM Bandwidth overhead, which is the fraction of the total system DRAM bandwidth consumption coming from the </a:t>
            </a:r>
            <a:r>
              <a:rPr lang="en-US" dirty="0" err="1"/>
              <a:t>RowHammer</a:t>
            </a:r>
            <a:r>
              <a:rPr lang="en-US" dirty="0"/>
              <a:t> mitigation mechanism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Second, we use Normalized System Performance, </a:t>
            </a:r>
            <a:r>
              <a:rPr lang="en-US" sz="1200" kern="1200" dirty="0">
                <a:solidFill>
                  <a:schemeClr val="tx1"/>
                </a:solidFill>
                <a:effectLst/>
                <a:latin typeface="+mn-lt"/>
                <a:ea typeface="+mn-ea"/>
                <a:cs typeface="+mn-cs"/>
              </a:rPr>
              <a:t>which is the weighted speedup metric normalized to the baseline value, which we denote as 100%. We find that when using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mitigation mechanisms, most values appear below the baseline. Therefore, for clarity, we refer to normalized weighted speedup as normalized system performance in our evaluations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While we present the results of both metrics in the paper, we focus on our Normalized system performance results in this talk as they are highly correlated </a:t>
            </a:r>
          </a:p>
          <a:p>
            <a:endParaRPr lang="en-US" dirty="0"/>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071875"/>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We evaluate five state-of-the-art mitigation mechanisms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and one ideal refresh-based mitigation mechanism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Please refer to our paper and the respective original publications for more detailed descriptions of each mechanism, and how we scale each mechanism to DRAM chips that are more vulnerable to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or that require a lower hammer count to induce the first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bit flip in the chip. As a reminder, we refer to this value as </a:t>
            </a:r>
            <a:r>
              <a:rPr lang="en-US" sz="1200" kern="1200" dirty="0" err="1">
                <a:solidFill>
                  <a:schemeClr val="tx1"/>
                </a:solidFill>
                <a:effectLst/>
                <a:latin typeface="+mn-lt"/>
                <a:ea typeface="+mn-ea"/>
                <a:cs typeface="+mn-cs"/>
              </a:rPr>
              <a:t>HCfirst</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393586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plot normalized system performance as a function of </a:t>
            </a:r>
            <a:r>
              <a:rPr lang="en-US" dirty="0" err="1"/>
              <a:t>HCfirst</a:t>
            </a:r>
            <a:r>
              <a:rPr lang="en-US" dirty="0"/>
              <a:t>, or the number of hammers required to induce the first </a:t>
            </a:r>
            <a:r>
              <a:rPr lang="en-US" dirty="0" err="1"/>
              <a:t>RowHammer</a:t>
            </a:r>
            <a:r>
              <a:rPr lang="en-US" dirty="0"/>
              <a:t> bit flip in a chip. A Lower y value corresponds to worse system performance and we sweep </a:t>
            </a:r>
            <a:r>
              <a:rPr lang="en-US" dirty="0" err="1"/>
              <a:t>HCfirst</a:t>
            </a:r>
            <a:r>
              <a:rPr lang="en-US" dirty="0"/>
              <a:t> between 200k and 64. </a:t>
            </a:r>
          </a:p>
          <a:p>
            <a:endParaRPr lang="en-US" dirty="0"/>
          </a:p>
          <a:p>
            <a:r>
              <a:rPr lang="en-US" dirty="0"/>
              <a:t>[CLICK] We first plot the results for the increased refresh rate mechanism.</a:t>
            </a:r>
          </a:p>
          <a:p>
            <a:r>
              <a:rPr lang="en-US" dirty="0"/>
              <a:t>[CLICK] we note that there is substantial overhead even at high </a:t>
            </a:r>
            <a:r>
              <a:rPr lang="en-US" dirty="0" err="1"/>
              <a:t>HCfirst</a:t>
            </a:r>
            <a:r>
              <a:rPr lang="en-US" dirty="0"/>
              <a:t> values and that it does not scale under </a:t>
            </a:r>
            <a:r>
              <a:rPr lang="en-US" dirty="0" err="1"/>
              <a:t>HCfirst</a:t>
            </a:r>
            <a:r>
              <a:rPr lang="en-US" dirty="0"/>
              <a:t> values of 32k due to prohibitively high refresh rates required for mitigating </a:t>
            </a:r>
            <a:r>
              <a:rPr lang="en-US" dirty="0" err="1"/>
              <a:t>RowHammer</a:t>
            </a:r>
            <a:r>
              <a:rPr lang="en-US" dirty="0"/>
              <a:t> bit flips. </a:t>
            </a:r>
          </a:p>
          <a:p>
            <a:endParaRPr lang="en-US" dirty="0"/>
          </a:p>
          <a:p>
            <a:endParaRPr lang="en-US" dirty="0"/>
          </a:p>
          <a:p>
            <a:endParaRPr lang="en-US" dirty="0"/>
          </a:p>
          <a:p>
            <a:r>
              <a:rPr lang="en-US" dirty="0"/>
              <a:t>========</a:t>
            </a:r>
          </a:p>
          <a:p>
            <a:r>
              <a:rPr lang="en-US" dirty="0"/>
              <a:t>Title mention the mechanism evaluated </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966959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results for PARA and find that it [CLICK] results in reasonable normalized system performance until around the point where </a:t>
            </a:r>
            <a:r>
              <a:rPr lang="en-US" dirty="0" err="1"/>
              <a:t>HCfirst</a:t>
            </a:r>
            <a:r>
              <a:rPr lang="en-US" dirty="0"/>
              <a:t> is 4000, at which point the system performance quickly reduces. </a:t>
            </a:r>
          </a:p>
          <a:p>
            <a:r>
              <a:rPr lang="en-US" dirty="0"/>
              <a:t>[CLICK] When </a:t>
            </a:r>
            <a:r>
              <a:rPr lang="en-US" dirty="0" err="1"/>
              <a:t>HCfirst</a:t>
            </a:r>
            <a:r>
              <a:rPr lang="en-US" dirty="0"/>
              <a:t> is 128, the system suffers 80% performance loss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146232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a:t>
            </a:r>
            <a:r>
              <a:rPr lang="en-US" dirty="0" err="1"/>
              <a:t>ProHIT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4806207"/>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t>
            </a:r>
            <a:r>
              <a:rPr lang="en-US" dirty="0" err="1"/>
              <a:t>MRLoc</a:t>
            </a:r>
            <a:r>
              <a:rPr lang="en-US" dirty="0"/>
              <a:t> for a single data point of </a:t>
            </a:r>
            <a:r>
              <a:rPr lang="en-US" dirty="0" err="1"/>
              <a:t>HCfirst</a:t>
            </a:r>
            <a:r>
              <a:rPr lang="en-US" dirty="0"/>
              <a:t> = 2000.[CLICK] We only plot a single data point, since both of </a:t>
            </a:r>
            <a:r>
              <a:rPr lang="en-US" sz="1200" kern="1200" dirty="0">
                <a:solidFill>
                  <a:schemeClr val="tx1"/>
                </a:solidFill>
                <a:effectLst/>
                <a:latin typeface="+mn-lt"/>
                <a:ea typeface="+mn-ea"/>
                <a:cs typeface="+mn-cs"/>
              </a:rPr>
              <a:t>these works do not provide models for scaling their mechanisms to lower </a:t>
            </a:r>
            <a:r>
              <a:rPr lang="en-US" sz="1200" kern="1200" dirty="0" err="1">
                <a:solidFill>
                  <a:schemeClr val="tx1"/>
                </a:solidFill>
                <a:effectLst/>
                <a:latin typeface="+mn-lt"/>
                <a:ea typeface="+mn-ea"/>
                <a:cs typeface="+mn-cs"/>
              </a:rPr>
              <a:t>HCfirst</a:t>
            </a:r>
            <a:r>
              <a:rPr lang="en-US" sz="1200" kern="1200" dirty="0">
                <a:solidFill>
                  <a:schemeClr val="tx1"/>
                </a:solidFill>
                <a:effectLst/>
                <a:latin typeface="+mn-lt"/>
                <a:ea typeface="+mn-ea"/>
                <a:cs typeface="+mn-cs"/>
              </a:rPr>
              <a:t> values and how to do so is not intuitive.</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0362546"/>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results for </a:t>
            </a:r>
            <a:r>
              <a:rPr lang="en-US" dirty="0" err="1"/>
              <a:t>TWiCe</a:t>
            </a:r>
            <a:r>
              <a:rPr lang="en-US" dirty="0"/>
              <a:t> with a solid line, which has high normalized system performance for </a:t>
            </a:r>
            <a:r>
              <a:rPr lang="en-US" dirty="0" err="1"/>
              <a:t>HCfirst</a:t>
            </a:r>
            <a:r>
              <a:rPr lang="en-US" dirty="0"/>
              <a:t> values that it supports. </a:t>
            </a:r>
          </a:p>
          <a:p>
            <a:r>
              <a:rPr lang="en-US" dirty="0"/>
              <a:t>[CLICK] In its current form, </a:t>
            </a:r>
            <a:r>
              <a:rPr lang="en-US" dirty="0" err="1"/>
              <a:t>TWiCe</a:t>
            </a:r>
            <a:r>
              <a:rPr lang="en-US" dirty="0"/>
              <a:t> does not support </a:t>
            </a:r>
            <a:r>
              <a:rPr lang="en-US" dirty="0" err="1"/>
              <a:t>HCfirst</a:t>
            </a:r>
            <a:r>
              <a:rPr lang="en-US" dirty="0"/>
              <a:t> values under 32k, but we evaluate an ideal version that we refer to as </a:t>
            </a:r>
            <a:r>
              <a:rPr lang="en-US" dirty="0" err="1"/>
              <a:t>TWiCe</a:t>
            </a:r>
            <a:r>
              <a:rPr lang="en-US" dirty="0"/>
              <a:t>-ideal assuming that it solves two critical design issues in scaling. </a:t>
            </a:r>
            <a:r>
              <a:rPr lang="en-US" dirty="0" err="1"/>
              <a:t>TWiCe</a:t>
            </a:r>
            <a:r>
              <a:rPr lang="en-US" dirty="0"/>
              <a:t>-ideal is drawn with a dashed line. We note that </a:t>
            </a:r>
            <a:r>
              <a:rPr lang="en-US" dirty="0" err="1"/>
              <a:t>TWiCe</a:t>
            </a:r>
            <a:r>
              <a:rPr lang="en-US" dirty="0"/>
              <a:t>-ideal has the potential to provide a higher normalized system performance compared to PARA for all </a:t>
            </a:r>
            <a:r>
              <a:rPr lang="en-US" dirty="0" err="1"/>
              <a:t>HCfirst</a:t>
            </a:r>
            <a:r>
              <a:rPr lang="en-US" dirty="0"/>
              <a:t> values, but only if it is able to overcome the critical design issues. We discuss these issues in more detail in the paper </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0974233"/>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ideal refresh-based mitigation mechanism in green. </a:t>
            </a:r>
          </a:p>
          <a:p>
            <a:endParaRPr lang="en-US" dirty="0"/>
          </a:p>
          <a:p>
            <a:r>
              <a:rPr lang="en-US" dirty="0"/>
              <a:t>[CLICK] The ideal mechanism works by tracking every single activation and issuing a refresh command to a row only right before it can potentially experience a </a:t>
            </a:r>
            <a:r>
              <a:rPr lang="en-US" dirty="0" err="1"/>
              <a:t>RowHammer</a:t>
            </a:r>
            <a:r>
              <a:rPr lang="en-US" dirty="0"/>
              <a:t> bit flip. </a:t>
            </a:r>
          </a:p>
          <a:p>
            <a:endParaRPr lang="en-US" dirty="0"/>
          </a:p>
          <a:p>
            <a:r>
              <a:rPr lang="en-US" dirty="0"/>
              <a:t>We find that the ideal mechanism provides reasonably high normalized system performance across all tested </a:t>
            </a:r>
            <a:r>
              <a:rPr lang="en-US" dirty="0" err="1"/>
              <a:t>HCfirst</a:t>
            </a:r>
            <a:r>
              <a:rPr lang="en-US" dirty="0"/>
              <a:t> values. However, there is still opportunity for exceeding the scalability of the ideal refresh-based mechanism, which [CLICK] results in 6% performance loss when </a:t>
            </a:r>
            <a:r>
              <a:rPr lang="en-US" dirty="0" err="1"/>
              <a:t>HCfirst</a:t>
            </a:r>
            <a:r>
              <a:rPr lang="en-US" dirty="0"/>
              <a:t> is 128. </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4593758"/>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additional details in the paper including:</a:t>
            </a:r>
          </a:p>
          <a:p>
            <a:r>
              <a:rPr lang="en-US" dirty="0"/>
              <a:t>[CLICK] a study on the single-cell </a:t>
            </a:r>
            <a:r>
              <a:rPr lang="en-US" dirty="0" err="1"/>
              <a:t>RowHammer</a:t>
            </a:r>
            <a:r>
              <a:rPr lang="en-US" dirty="0"/>
              <a:t> bit flip probability </a:t>
            </a:r>
          </a:p>
          <a:p>
            <a:r>
              <a:rPr lang="en-US" dirty="0"/>
              <a:t>[CLICK] more details on our data pattern dependence study</a:t>
            </a:r>
          </a:p>
          <a:p>
            <a:r>
              <a:rPr lang="en-US" dirty="0"/>
              <a:t>[CLICK] an analysis of Error Correcting Codes (ECC) in mitigating </a:t>
            </a:r>
            <a:r>
              <a:rPr lang="en-US" dirty="0" err="1"/>
              <a:t>RowHammer</a:t>
            </a:r>
            <a:r>
              <a:rPr lang="en-US" dirty="0"/>
              <a:t> bit flips </a:t>
            </a:r>
          </a:p>
          <a:p>
            <a:r>
              <a:rPr lang="en-US" dirty="0"/>
              <a:t>[CLICK] additional observations on our data</a:t>
            </a:r>
          </a:p>
          <a:p>
            <a:r>
              <a:rPr lang="en-US" dirty="0"/>
              <a:t>[CLICK] methodology details for characterizing DRAM </a:t>
            </a:r>
          </a:p>
          <a:p>
            <a:r>
              <a:rPr lang="en-US" dirty="0"/>
              <a:t>[CLICK] further discussion on comparing data across different infrastructures and a</a:t>
            </a:r>
          </a:p>
          <a:p>
            <a:r>
              <a:rPr lang="en-US" dirty="0"/>
              <a:t>[CLICK] discussion on scaling each mitigation mechanism </a:t>
            </a:r>
          </a:p>
          <a:p>
            <a:endParaRPr lang="en-US" dirty="0"/>
          </a:p>
          <a:p>
            <a:endParaRPr lang="en-US" dirty="0"/>
          </a:p>
          <a:p>
            <a:r>
              <a:rPr lang="en-US" dirty="0"/>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5017369"/>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283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521101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288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525650385"/>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316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9186178"/>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319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275674932"/>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addition, they have serious implications for security</a:t>
            </a:r>
          </a:p>
          <a:p>
            <a:endParaRPr lang="en-US" baseline="0" dirty="0"/>
          </a:p>
          <a:p>
            <a:r>
              <a:rPr lang="en-US" baseline="0" dirty="0"/>
              <a:t>When disturbance errors occur, they could breach memory protection. This is because an OS page fits inside a DRAM row. So an error in a different DRAM row means an error in a different OS page.</a:t>
            </a:r>
          </a:p>
          <a:p>
            <a:endParaRPr lang="en-US" baseline="0" dirty="0"/>
          </a:p>
          <a:p>
            <a:r>
              <a:rPr lang="en-US" baseline="0" dirty="0"/>
              <a:t>This opens up a vulnerability to disturbance attacks. Just by accessing its own page, a malicious program could corrupt pages belonging to another program.</a:t>
            </a:r>
          </a:p>
          <a:p>
            <a:endParaRPr lang="en-US" baseline="0" dirty="0"/>
          </a:p>
          <a:p>
            <a:r>
              <a:rPr lang="en-US" baseline="0" dirty="0"/>
              <a:t>And, as shown previously, we constructed a proof-of-concept using only user-level instructions.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49382507"/>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333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774080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8.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3.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0.xml"/></Relationships>
</file>

<file path=ppt/slideLayouts/_rels/slideLayout63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1.xml"/></Relationships>
</file>

<file path=ppt/slideLayouts/_rels/slideLayout63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1.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2.xml"/></Relationships>
</file>

<file path=ppt/slideLayouts/_rels/slideLayout64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2.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3.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4.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7.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69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9.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0.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1/18/23</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2023. 1. 18.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2023. 1. 18.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2023. 1. 18.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2023. 1. 18.</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2023. 1. 18.</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2023. 1. 18.</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2023. 1. 18.</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1/18/23</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203901821"/>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67730834"/>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40527275"/>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017648820"/>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79419781"/>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474137854"/>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32813152"/>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941838040"/>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014844562"/>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953445669"/>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76890436"/>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200818213"/>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588175249"/>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3692350468"/>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210170322"/>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337355694"/>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251634437"/>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1421923686"/>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3640584503"/>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3707385572"/>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3596234934"/>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2335779007"/>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1827719916"/>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2487540259"/>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1068701455"/>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125096622"/>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2361056219"/>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2849738876"/>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730105784"/>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699243448"/>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419215612"/>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3582800304"/>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1011862081"/>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1750947599"/>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3908563395"/>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0093446"/>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0195510"/>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9565894"/>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9810199"/>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8170928"/>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3847220"/>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9786921"/>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5397083"/>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1214776"/>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426014"/>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108148459"/>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504919702"/>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Tree>
    <p:extLst>
      <p:ext uri="{BB962C8B-B14F-4D97-AF65-F5344CB8AC3E}">
        <p14:creationId xmlns:p14="http://schemas.microsoft.com/office/powerpoint/2010/main" val="2938229741"/>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5602641"/>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5945404"/>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8464301"/>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7667524"/>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482571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7977531"/>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8320877"/>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8260264"/>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240852434"/>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497454746"/>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296187725"/>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29955878"/>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3155835060"/>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2728713538"/>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166025643"/>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268599803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1998175995"/>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423964186"/>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434178507"/>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3149472191"/>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526753725"/>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3755590041"/>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2755846712"/>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3948776450"/>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717013872"/>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637623411"/>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39090214"/>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729029505"/>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23092486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168816961"/>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278909927"/>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903000976"/>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273472398"/>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1107444"/>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92843481"/>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13524661"/>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98394677"/>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57329264"/>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46328688"/>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22440802"/>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18495119"/>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28051764"/>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30623583"/>
      </p:ext>
    </p:extLst>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3675529"/>
      </p:ext>
    </p:extLst>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4289723005"/>
      </p:ext>
    </p:extLst>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246669"/>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3427143"/>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18216545"/>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0479234"/>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96005631"/>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64059742"/>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68456836"/>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6509234"/>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21778681"/>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24249916"/>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5321418"/>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18252736"/>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1710638959"/>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905915271"/>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318672197"/>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428648936"/>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1833215026"/>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294302546"/>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06370895"/>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485875374"/>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569113650"/>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4201661761"/>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150825434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108243551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20B3560-CF21-8947-8133-FDB047FA167F}"/>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31B592F0-643C-E746-9C6B-02C884DC2C52}"/>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960D7440-FB56-4446-ADC5-3A9F6A1ADAB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C7E03E5-6D65-C34C-BA2B-971F087AC2AB}"/>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791E84BB-5A68-8C42-8D80-1D2E9B8E5500}"/>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B1F71244-1093-8044-BAE9-60278058B4B8}"/>
              </a:ext>
            </a:extLst>
          </p:cNvPr>
          <p:cNvSpPr>
            <a:spLocks noGrp="1" noChangeArrowheads="1"/>
          </p:cNvSpPr>
          <p:nvPr>
            <p:ph type="sldNum" sz="quarter" idx="12"/>
          </p:nvPr>
        </p:nvSpPr>
        <p:spPr/>
        <p:txBody>
          <a:bodyPr/>
          <a:lstStyle>
            <a:lvl1pPr>
              <a:defRPr sz="1200"/>
            </a:lvl1pPr>
          </a:lstStyle>
          <a:p>
            <a:pPr>
              <a:defRPr/>
            </a:pPr>
            <a:fld id="{14FCC962-4257-6142-A569-9AA89093BC26}" type="slidenum">
              <a:rPr lang="en-US" altLang="en-US"/>
              <a:pPr>
                <a:defRPr/>
              </a:pPr>
              <a:t>‹#›</a:t>
            </a:fld>
            <a:endParaRPr lang="en-US" altLang="en-US"/>
          </a:p>
        </p:txBody>
      </p:sp>
    </p:spTree>
    <p:extLst>
      <p:ext uri="{BB962C8B-B14F-4D97-AF65-F5344CB8AC3E}">
        <p14:creationId xmlns:p14="http://schemas.microsoft.com/office/powerpoint/2010/main" val="106227793"/>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1D280C7-68E3-6442-A561-EB561DEC7C2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EDD1F31-CE79-E34C-A457-FCC3E513E843}"/>
              </a:ext>
            </a:extLst>
          </p:cNvPr>
          <p:cNvSpPr>
            <a:spLocks noGrp="1" noChangeArrowheads="1"/>
          </p:cNvSpPr>
          <p:nvPr>
            <p:ph type="sldNum" sz="quarter" idx="11"/>
          </p:nvPr>
        </p:nvSpPr>
        <p:spPr>
          <a:ln/>
        </p:spPr>
        <p:txBody>
          <a:bodyPr/>
          <a:lstStyle>
            <a:lvl1pPr>
              <a:defRPr/>
            </a:lvl1pPr>
          </a:lstStyle>
          <a:p>
            <a:pPr>
              <a:defRPr/>
            </a:pPr>
            <a:fld id="{8414F10F-450F-4D42-AE87-B50754B38A67}" type="slidenum">
              <a:rPr lang="en-US" altLang="en-US"/>
              <a:pPr>
                <a:defRPr/>
              </a:pPr>
              <a:t>‹#›</a:t>
            </a:fld>
            <a:endParaRPr lang="en-US" altLang="en-US"/>
          </a:p>
        </p:txBody>
      </p:sp>
    </p:spTree>
    <p:extLst>
      <p:ext uri="{BB962C8B-B14F-4D97-AF65-F5344CB8AC3E}">
        <p14:creationId xmlns:p14="http://schemas.microsoft.com/office/powerpoint/2010/main" val="3592016116"/>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7A903F41-FE37-DC48-AC7B-2EF6E77896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8B15C67-71B5-B440-9877-46CD1CECC9CA}"/>
              </a:ext>
            </a:extLst>
          </p:cNvPr>
          <p:cNvSpPr>
            <a:spLocks noGrp="1" noChangeArrowheads="1"/>
          </p:cNvSpPr>
          <p:nvPr>
            <p:ph type="sldNum" sz="quarter" idx="11"/>
          </p:nvPr>
        </p:nvSpPr>
        <p:spPr>
          <a:ln/>
        </p:spPr>
        <p:txBody>
          <a:bodyPr/>
          <a:lstStyle>
            <a:lvl1pPr>
              <a:defRPr/>
            </a:lvl1pPr>
          </a:lstStyle>
          <a:p>
            <a:pPr>
              <a:defRPr/>
            </a:pPr>
            <a:fld id="{525BB441-19B0-EB42-A367-3270C8B89085}" type="slidenum">
              <a:rPr lang="en-US" altLang="en-US"/>
              <a:pPr>
                <a:defRPr/>
              </a:pPr>
              <a:t>‹#›</a:t>
            </a:fld>
            <a:endParaRPr lang="en-US" altLang="en-US"/>
          </a:p>
        </p:txBody>
      </p:sp>
    </p:spTree>
    <p:extLst>
      <p:ext uri="{BB962C8B-B14F-4D97-AF65-F5344CB8AC3E}">
        <p14:creationId xmlns:p14="http://schemas.microsoft.com/office/powerpoint/2010/main" val="3965466547"/>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2BFD052-92FF-F543-9137-39E35DAA9D4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85C752-27E3-5144-8894-393C521E7B12}"/>
              </a:ext>
            </a:extLst>
          </p:cNvPr>
          <p:cNvSpPr>
            <a:spLocks noGrp="1" noChangeArrowheads="1"/>
          </p:cNvSpPr>
          <p:nvPr>
            <p:ph type="sldNum" sz="quarter" idx="11"/>
          </p:nvPr>
        </p:nvSpPr>
        <p:spPr>
          <a:ln/>
        </p:spPr>
        <p:txBody>
          <a:bodyPr/>
          <a:lstStyle>
            <a:lvl1pPr>
              <a:defRPr/>
            </a:lvl1pPr>
          </a:lstStyle>
          <a:p>
            <a:pPr>
              <a:defRPr/>
            </a:pPr>
            <a:fld id="{56AEF749-97F2-2549-AC24-4DC4FEF73A35}" type="slidenum">
              <a:rPr lang="en-US" altLang="en-US"/>
              <a:pPr>
                <a:defRPr/>
              </a:pPr>
              <a:t>‹#›</a:t>
            </a:fld>
            <a:endParaRPr lang="en-US" altLang="en-US"/>
          </a:p>
        </p:txBody>
      </p:sp>
    </p:spTree>
    <p:extLst>
      <p:ext uri="{BB962C8B-B14F-4D97-AF65-F5344CB8AC3E}">
        <p14:creationId xmlns:p14="http://schemas.microsoft.com/office/powerpoint/2010/main" val="2152969502"/>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C18A0A9A-89C1-2441-B78A-0239AA17EF5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9155714-34D3-DA4A-BEFF-65BECB09AE96}"/>
              </a:ext>
            </a:extLst>
          </p:cNvPr>
          <p:cNvSpPr>
            <a:spLocks noGrp="1" noChangeArrowheads="1"/>
          </p:cNvSpPr>
          <p:nvPr>
            <p:ph type="sldNum" sz="quarter" idx="11"/>
          </p:nvPr>
        </p:nvSpPr>
        <p:spPr>
          <a:ln/>
        </p:spPr>
        <p:txBody>
          <a:bodyPr/>
          <a:lstStyle>
            <a:lvl1pPr>
              <a:defRPr/>
            </a:lvl1pPr>
          </a:lstStyle>
          <a:p>
            <a:pPr>
              <a:defRPr/>
            </a:pPr>
            <a:fld id="{C082634B-D4D6-0B45-9BEF-5C821DA8C470}" type="slidenum">
              <a:rPr lang="en-US" altLang="en-US"/>
              <a:pPr>
                <a:defRPr/>
              </a:pPr>
              <a:t>‹#›</a:t>
            </a:fld>
            <a:endParaRPr lang="en-US" altLang="en-US"/>
          </a:p>
        </p:txBody>
      </p:sp>
    </p:spTree>
    <p:extLst>
      <p:ext uri="{BB962C8B-B14F-4D97-AF65-F5344CB8AC3E}">
        <p14:creationId xmlns:p14="http://schemas.microsoft.com/office/powerpoint/2010/main" val="4220860928"/>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3BDF51A0-B85E-BC4F-BD9D-835EFAFBED1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DD42FE46-697A-B84C-BAC2-BA0E396A77F1}"/>
              </a:ext>
            </a:extLst>
          </p:cNvPr>
          <p:cNvSpPr>
            <a:spLocks noGrp="1" noChangeArrowheads="1"/>
          </p:cNvSpPr>
          <p:nvPr>
            <p:ph type="sldNum" sz="quarter" idx="11"/>
          </p:nvPr>
        </p:nvSpPr>
        <p:spPr>
          <a:ln/>
        </p:spPr>
        <p:txBody>
          <a:bodyPr/>
          <a:lstStyle>
            <a:lvl1pPr>
              <a:defRPr/>
            </a:lvl1pPr>
          </a:lstStyle>
          <a:p>
            <a:pPr>
              <a:defRPr/>
            </a:pPr>
            <a:fld id="{F2638C93-DDC8-324B-8909-FA14536BF70B}" type="slidenum">
              <a:rPr lang="en-US" altLang="en-US"/>
              <a:pPr>
                <a:defRPr/>
              </a:pPr>
              <a:t>‹#›</a:t>
            </a:fld>
            <a:endParaRPr lang="en-US" altLang="en-US"/>
          </a:p>
        </p:txBody>
      </p:sp>
    </p:spTree>
    <p:extLst>
      <p:ext uri="{BB962C8B-B14F-4D97-AF65-F5344CB8AC3E}">
        <p14:creationId xmlns:p14="http://schemas.microsoft.com/office/powerpoint/2010/main" val="2355088705"/>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26798E86-C759-A64B-A5C6-F7CA0B2A37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176EA255-1582-3248-912A-DD0818719D2C}"/>
              </a:ext>
            </a:extLst>
          </p:cNvPr>
          <p:cNvSpPr>
            <a:spLocks noGrp="1" noChangeArrowheads="1"/>
          </p:cNvSpPr>
          <p:nvPr>
            <p:ph type="sldNum" sz="quarter" idx="11"/>
          </p:nvPr>
        </p:nvSpPr>
        <p:spPr>
          <a:ln/>
        </p:spPr>
        <p:txBody>
          <a:bodyPr/>
          <a:lstStyle>
            <a:lvl1pPr>
              <a:defRPr/>
            </a:lvl1pPr>
          </a:lstStyle>
          <a:p>
            <a:pPr>
              <a:defRPr/>
            </a:pPr>
            <a:fld id="{09B1F434-1C1C-7A4A-B3CB-C1B2BBB9A818}" type="slidenum">
              <a:rPr lang="en-US" altLang="en-US"/>
              <a:pPr>
                <a:defRPr/>
              </a:pPr>
              <a:t>‹#›</a:t>
            </a:fld>
            <a:endParaRPr lang="en-US" altLang="en-US"/>
          </a:p>
        </p:txBody>
      </p:sp>
    </p:spTree>
    <p:extLst>
      <p:ext uri="{BB962C8B-B14F-4D97-AF65-F5344CB8AC3E}">
        <p14:creationId xmlns:p14="http://schemas.microsoft.com/office/powerpoint/2010/main" val="330984168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46F777E1-95D1-B64D-860C-B36DCA2932E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27BEA45-658A-FF4B-8C02-3C2191782C7B}"/>
              </a:ext>
            </a:extLst>
          </p:cNvPr>
          <p:cNvSpPr>
            <a:spLocks noGrp="1" noChangeArrowheads="1"/>
          </p:cNvSpPr>
          <p:nvPr>
            <p:ph type="sldNum" sz="quarter" idx="11"/>
          </p:nvPr>
        </p:nvSpPr>
        <p:spPr>
          <a:ln/>
        </p:spPr>
        <p:txBody>
          <a:bodyPr/>
          <a:lstStyle>
            <a:lvl1pPr>
              <a:defRPr/>
            </a:lvl1pPr>
          </a:lstStyle>
          <a:p>
            <a:pPr>
              <a:defRPr/>
            </a:pPr>
            <a:fld id="{3080B99E-26C8-A54A-B4B8-57D0E71B4426}" type="slidenum">
              <a:rPr lang="en-US" altLang="en-US"/>
              <a:pPr>
                <a:defRPr/>
              </a:pPr>
              <a:t>‹#›</a:t>
            </a:fld>
            <a:endParaRPr lang="en-US" altLang="en-US"/>
          </a:p>
        </p:txBody>
      </p:sp>
    </p:spTree>
    <p:extLst>
      <p:ext uri="{BB962C8B-B14F-4D97-AF65-F5344CB8AC3E}">
        <p14:creationId xmlns:p14="http://schemas.microsoft.com/office/powerpoint/2010/main" val="910091173"/>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F0CC16D-4E85-904A-84DC-A76A7BB44B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92B96B3-1576-9B4C-BA9F-49EFE210E9B1}"/>
              </a:ext>
            </a:extLst>
          </p:cNvPr>
          <p:cNvSpPr>
            <a:spLocks noGrp="1" noChangeArrowheads="1"/>
          </p:cNvSpPr>
          <p:nvPr>
            <p:ph type="sldNum" sz="quarter" idx="11"/>
          </p:nvPr>
        </p:nvSpPr>
        <p:spPr>
          <a:ln/>
        </p:spPr>
        <p:txBody>
          <a:bodyPr/>
          <a:lstStyle>
            <a:lvl1pPr>
              <a:defRPr/>
            </a:lvl1pPr>
          </a:lstStyle>
          <a:p>
            <a:pPr>
              <a:defRPr/>
            </a:pPr>
            <a:fld id="{54AF3157-837A-FE49-B4CF-FBE9A56481DC}" type="slidenum">
              <a:rPr lang="en-US" altLang="en-US"/>
              <a:pPr>
                <a:defRPr/>
              </a:pPr>
              <a:t>‹#›</a:t>
            </a:fld>
            <a:endParaRPr lang="en-US" altLang="en-US"/>
          </a:p>
        </p:txBody>
      </p:sp>
    </p:spTree>
    <p:extLst>
      <p:ext uri="{BB962C8B-B14F-4D97-AF65-F5344CB8AC3E}">
        <p14:creationId xmlns:p14="http://schemas.microsoft.com/office/powerpoint/2010/main" val="1525630567"/>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C7EDAAD-FB09-BE44-9DFA-7569CBA296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FF3B55E-D9B5-6D44-A77F-C37586151793}"/>
              </a:ext>
            </a:extLst>
          </p:cNvPr>
          <p:cNvSpPr>
            <a:spLocks noGrp="1" noChangeArrowheads="1"/>
          </p:cNvSpPr>
          <p:nvPr>
            <p:ph type="sldNum" sz="quarter" idx="11"/>
          </p:nvPr>
        </p:nvSpPr>
        <p:spPr>
          <a:ln/>
        </p:spPr>
        <p:txBody>
          <a:bodyPr/>
          <a:lstStyle>
            <a:lvl1pPr>
              <a:defRPr/>
            </a:lvl1pPr>
          </a:lstStyle>
          <a:p>
            <a:pPr>
              <a:defRPr/>
            </a:pPr>
            <a:fld id="{292E0B19-EF9C-CD4B-9975-80E3C8554623}" type="slidenum">
              <a:rPr lang="en-US" altLang="en-US"/>
              <a:pPr>
                <a:defRPr/>
              </a:pPr>
              <a:t>‹#›</a:t>
            </a:fld>
            <a:endParaRPr lang="en-US" altLang="en-US"/>
          </a:p>
        </p:txBody>
      </p:sp>
    </p:spTree>
    <p:extLst>
      <p:ext uri="{BB962C8B-B14F-4D97-AF65-F5344CB8AC3E}">
        <p14:creationId xmlns:p14="http://schemas.microsoft.com/office/powerpoint/2010/main" val="797014551"/>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269343C-14F3-A647-83B8-695624A4524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30D5E00-5512-B54F-AC20-76C22603A109}"/>
              </a:ext>
            </a:extLst>
          </p:cNvPr>
          <p:cNvSpPr>
            <a:spLocks noGrp="1" noChangeArrowheads="1"/>
          </p:cNvSpPr>
          <p:nvPr>
            <p:ph type="sldNum" sz="quarter" idx="11"/>
          </p:nvPr>
        </p:nvSpPr>
        <p:spPr>
          <a:ln/>
        </p:spPr>
        <p:txBody>
          <a:bodyPr/>
          <a:lstStyle>
            <a:lvl1pPr>
              <a:defRPr/>
            </a:lvl1pPr>
          </a:lstStyle>
          <a:p>
            <a:pPr>
              <a:defRPr/>
            </a:pPr>
            <a:fld id="{6C17DC18-27FF-C841-A741-FB375DAE5133}" type="slidenum">
              <a:rPr lang="en-US" altLang="en-US"/>
              <a:pPr>
                <a:defRPr/>
              </a:pPr>
              <a:t>‹#›</a:t>
            </a:fld>
            <a:endParaRPr lang="en-US" altLang="en-US"/>
          </a:p>
        </p:txBody>
      </p:sp>
    </p:spTree>
    <p:extLst>
      <p:ext uri="{BB962C8B-B14F-4D97-AF65-F5344CB8AC3E}">
        <p14:creationId xmlns:p14="http://schemas.microsoft.com/office/powerpoint/2010/main" val="3159041161"/>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F86903FA-8A3E-2745-9AD6-3E41E4071F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001DD57-9D82-9F4B-BF82-42E911921B23}"/>
              </a:ext>
            </a:extLst>
          </p:cNvPr>
          <p:cNvSpPr>
            <a:spLocks noGrp="1" noChangeArrowheads="1"/>
          </p:cNvSpPr>
          <p:nvPr>
            <p:ph type="sldNum" sz="quarter" idx="11"/>
          </p:nvPr>
        </p:nvSpPr>
        <p:spPr>
          <a:ln/>
        </p:spPr>
        <p:txBody>
          <a:bodyPr/>
          <a:lstStyle>
            <a:lvl1pPr>
              <a:defRPr/>
            </a:lvl1pPr>
          </a:lstStyle>
          <a:p>
            <a:pPr>
              <a:defRPr/>
            </a:pPr>
            <a:fld id="{3F84B218-4F08-C548-8041-2CC38A2C2F0A}" type="slidenum">
              <a:rPr lang="en-US" altLang="en-US"/>
              <a:pPr>
                <a:defRPr/>
              </a:pPr>
              <a:t>‹#›</a:t>
            </a:fld>
            <a:endParaRPr lang="en-US" altLang="en-US"/>
          </a:p>
        </p:txBody>
      </p:sp>
    </p:spTree>
    <p:extLst>
      <p:ext uri="{BB962C8B-B14F-4D97-AF65-F5344CB8AC3E}">
        <p14:creationId xmlns:p14="http://schemas.microsoft.com/office/powerpoint/2010/main" val="2197513977"/>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2081403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472953"/>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18771"/>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4428024"/>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594141"/>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2042843"/>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2647555"/>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5058283"/>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2304284"/>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2091051"/>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4711831"/>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947209896"/>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602501082"/>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3804379928"/>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42608281"/>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2158496196"/>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085850892"/>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790780036"/>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370818544"/>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3285934770"/>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2411541097"/>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2606584595"/>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2120546842"/>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91322402"/>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36779478"/>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58335820"/>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57174844"/>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0757198"/>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1336351"/>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6170048"/>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30095121"/>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22538187"/>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764840"/>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5939625"/>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11759679"/>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90559102"/>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180960550"/>
      </p:ext>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599489223"/>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653498353"/>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80308751"/>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446164491"/>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91570176"/>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301110811"/>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072588907"/>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704176062"/>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29724688"/>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94485052"/>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583815345"/>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53EC4547-E2B1-9B4F-845F-F274F3C623A5}" type="slidenum">
              <a:rPr lang="en-US"/>
              <a:pPr>
                <a:defRPr/>
              </a:pPr>
              <a:t>‹#›</a:t>
            </a:fld>
            <a:endParaRPr lang="en-US"/>
          </a:p>
        </p:txBody>
      </p:sp>
    </p:spTree>
    <p:extLst>
      <p:ext uri="{BB962C8B-B14F-4D97-AF65-F5344CB8AC3E}">
        <p14:creationId xmlns:p14="http://schemas.microsoft.com/office/powerpoint/2010/main" val="2752845386"/>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76BB4180-6920-9C42-9DA1-4829E0437063}" type="slidenum">
              <a:rPr lang="en-US"/>
              <a:pPr>
                <a:defRPr/>
              </a:pPr>
              <a:t>‹#›</a:t>
            </a:fld>
            <a:endParaRPr lang="en-US"/>
          </a:p>
        </p:txBody>
      </p:sp>
    </p:spTree>
    <p:extLst>
      <p:ext uri="{BB962C8B-B14F-4D97-AF65-F5344CB8AC3E}">
        <p14:creationId xmlns:p14="http://schemas.microsoft.com/office/powerpoint/2010/main" val="2211069836"/>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B4330D3C-7D80-0940-9C38-883CA56758D1}" type="slidenum">
              <a:rPr lang="en-US"/>
              <a:pPr>
                <a:defRPr/>
              </a:pPr>
              <a:t>‹#›</a:t>
            </a:fld>
            <a:endParaRPr lang="en-US"/>
          </a:p>
        </p:txBody>
      </p:sp>
    </p:spTree>
    <p:extLst>
      <p:ext uri="{BB962C8B-B14F-4D97-AF65-F5344CB8AC3E}">
        <p14:creationId xmlns:p14="http://schemas.microsoft.com/office/powerpoint/2010/main" val="61672553"/>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649F32B-3CEF-984C-BBF2-963F764B3663}" type="slidenum">
              <a:rPr lang="en-US"/>
              <a:pPr>
                <a:defRPr/>
              </a:pPr>
              <a:t>‹#›</a:t>
            </a:fld>
            <a:endParaRPr lang="en-US"/>
          </a:p>
        </p:txBody>
      </p:sp>
    </p:spTree>
    <p:extLst>
      <p:ext uri="{BB962C8B-B14F-4D97-AF65-F5344CB8AC3E}">
        <p14:creationId xmlns:p14="http://schemas.microsoft.com/office/powerpoint/2010/main" val="3574000017"/>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68434898-7376-D942-82A4-9987F9AC7C42}" type="slidenum">
              <a:rPr lang="en-US"/>
              <a:pPr>
                <a:defRPr/>
              </a:pPr>
              <a:t>‹#›</a:t>
            </a:fld>
            <a:endParaRPr lang="en-US"/>
          </a:p>
        </p:txBody>
      </p:sp>
    </p:spTree>
    <p:extLst>
      <p:ext uri="{BB962C8B-B14F-4D97-AF65-F5344CB8AC3E}">
        <p14:creationId xmlns:p14="http://schemas.microsoft.com/office/powerpoint/2010/main" val="3755427201"/>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BDAE4D29-6AD3-F447-89DA-A4F13DC75D38}" type="slidenum">
              <a:rPr lang="en-US"/>
              <a:pPr>
                <a:defRPr/>
              </a:pPr>
              <a:t>‹#›</a:t>
            </a:fld>
            <a:endParaRPr lang="en-US"/>
          </a:p>
        </p:txBody>
      </p:sp>
    </p:spTree>
    <p:extLst>
      <p:ext uri="{BB962C8B-B14F-4D97-AF65-F5344CB8AC3E}">
        <p14:creationId xmlns:p14="http://schemas.microsoft.com/office/powerpoint/2010/main" val="3292261257"/>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5C9A4055-98B6-5F49-80DA-F6F7DEF7F674}" type="slidenum">
              <a:rPr lang="en-US"/>
              <a:pPr>
                <a:defRPr/>
              </a:pPr>
              <a:t>‹#›</a:t>
            </a:fld>
            <a:endParaRPr lang="en-US"/>
          </a:p>
        </p:txBody>
      </p:sp>
    </p:spTree>
    <p:extLst>
      <p:ext uri="{BB962C8B-B14F-4D97-AF65-F5344CB8AC3E}">
        <p14:creationId xmlns:p14="http://schemas.microsoft.com/office/powerpoint/2010/main" val="1596598144"/>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C89ECD9-3D5F-7F4F-998D-56B78CDEA664}" type="slidenum">
              <a:rPr lang="en-US"/>
              <a:pPr>
                <a:defRPr/>
              </a:pPr>
              <a:t>‹#›</a:t>
            </a:fld>
            <a:endParaRPr lang="en-US"/>
          </a:p>
        </p:txBody>
      </p:sp>
    </p:spTree>
    <p:extLst>
      <p:ext uri="{BB962C8B-B14F-4D97-AF65-F5344CB8AC3E}">
        <p14:creationId xmlns:p14="http://schemas.microsoft.com/office/powerpoint/2010/main" val="2882967204"/>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FA65131-7DE5-1D4D-A3CF-3D0607171E1C}" type="slidenum">
              <a:rPr lang="en-US"/>
              <a:pPr>
                <a:defRPr/>
              </a:pPr>
              <a:t>‹#›</a:t>
            </a:fld>
            <a:endParaRPr lang="en-US"/>
          </a:p>
        </p:txBody>
      </p:sp>
    </p:spTree>
    <p:extLst>
      <p:ext uri="{BB962C8B-B14F-4D97-AF65-F5344CB8AC3E}">
        <p14:creationId xmlns:p14="http://schemas.microsoft.com/office/powerpoint/2010/main" val="1662081154"/>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C0B6F9A-1324-4947-8B68-D47C27442892}" type="slidenum">
              <a:rPr lang="en-US"/>
              <a:pPr>
                <a:defRPr/>
              </a:pPr>
              <a:t>‹#›</a:t>
            </a:fld>
            <a:endParaRPr lang="en-US"/>
          </a:p>
        </p:txBody>
      </p:sp>
    </p:spTree>
    <p:extLst>
      <p:ext uri="{BB962C8B-B14F-4D97-AF65-F5344CB8AC3E}">
        <p14:creationId xmlns:p14="http://schemas.microsoft.com/office/powerpoint/2010/main" val="3956528179"/>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A0D1EA7-F64C-644A-BE34-B5A402A870E5}" type="slidenum">
              <a:rPr lang="en-US"/>
              <a:pPr>
                <a:defRPr/>
              </a:pPr>
              <a:t>‹#›</a:t>
            </a:fld>
            <a:endParaRPr lang="en-US"/>
          </a:p>
        </p:txBody>
      </p:sp>
    </p:spTree>
    <p:extLst>
      <p:ext uri="{BB962C8B-B14F-4D97-AF65-F5344CB8AC3E}">
        <p14:creationId xmlns:p14="http://schemas.microsoft.com/office/powerpoint/2010/main" val="1014613038"/>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1E6C4A1C-A8E8-3C42-88AB-792537E5FFC6}" type="slidenum">
              <a:rPr lang="en-US"/>
              <a:pPr>
                <a:defRPr/>
              </a:pPr>
              <a:t>‹#›</a:t>
            </a:fld>
            <a:endParaRPr lang="en-US"/>
          </a:p>
        </p:txBody>
      </p:sp>
    </p:spTree>
    <p:extLst>
      <p:ext uri="{BB962C8B-B14F-4D97-AF65-F5344CB8AC3E}">
        <p14:creationId xmlns:p14="http://schemas.microsoft.com/office/powerpoint/2010/main" val="3054774010"/>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900492511"/>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86464953"/>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794155"/>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247412127"/>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692800710"/>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559445917"/>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1981689618"/>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801125024"/>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987164133"/>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371870553"/>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348159384"/>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1868192"/>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0235539"/>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5264898"/>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7980696"/>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7364428"/>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4657393"/>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3301116"/>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9577367"/>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712333"/>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3899224"/>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2062081"/>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231EE152-1659-8D42-9CA0-5FF63AEBB813}"/>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E5635DA-784E-6D4C-8136-7C74616169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B9712E-C73A-1945-B011-5C4D0C9348A3}"/>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68DB3E6D-EC3A-004E-A886-A3A430BAA072}"/>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8B21DC63-E09E-CC44-A17B-5BEFDC4A402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3E0385D-6C4C-D346-82EE-DB2A28D58D8D}"/>
              </a:ext>
            </a:extLst>
          </p:cNvPr>
          <p:cNvSpPr>
            <a:spLocks noGrp="1" noChangeArrowheads="1"/>
          </p:cNvSpPr>
          <p:nvPr>
            <p:ph type="sldNum" sz="quarter" idx="12"/>
          </p:nvPr>
        </p:nvSpPr>
        <p:spPr/>
        <p:txBody>
          <a:bodyPr/>
          <a:lstStyle>
            <a:lvl1pPr>
              <a:defRPr sz="1200"/>
            </a:lvl1pPr>
          </a:lstStyle>
          <a:p>
            <a:pPr>
              <a:defRPr/>
            </a:pPr>
            <a:fld id="{7C9A786F-A3BB-2147-8F1A-670657404FB7}" type="slidenum">
              <a:rPr lang="en-US" altLang="en-US"/>
              <a:pPr>
                <a:defRPr/>
              </a:pPr>
              <a:t>‹#›</a:t>
            </a:fld>
            <a:endParaRPr lang="en-US" altLang="en-US"/>
          </a:p>
        </p:txBody>
      </p:sp>
    </p:spTree>
    <p:extLst>
      <p:ext uri="{BB962C8B-B14F-4D97-AF65-F5344CB8AC3E}">
        <p14:creationId xmlns:p14="http://schemas.microsoft.com/office/powerpoint/2010/main" val="2160942309"/>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5B192E21-A78C-2747-9E41-E3F2F5658D8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1F64205-2D1C-C643-9409-828641918C15}"/>
              </a:ext>
            </a:extLst>
          </p:cNvPr>
          <p:cNvSpPr>
            <a:spLocks noGrp="1" noChangeArrowheads="1"/>
          </p:cNvSpPr>
          <p:nvPr>
            <p:ph type="sldNum" sz="quarter" idx="11"/>
          </p:nvPr>
        </p:nvSpPr>
        <p:spPr>
          <a:ln/>
        </p:spPr>
        <p:txBody>
          <a:bodyPr/>
          <a:lstStyle>
            <a:lvl1pPr>
              <a:defRPr/>
            </a:lvl1pPr>
          </a:lstStyle>
          <a:p>
            <a:pPr>
              <a:defRPr/>
            </a:pPr>
            <a:fld id="{0A1A696D-AE0C-9446-A38B-FCAFD25E7DF6}" type="slidenum">
              <a:rPr lang="en-US" altLang="en-US"/>
              <a:pPr>
                <a:defRPr/>
              </a:pPr>
              <a:t>‹#›</a:t>
            </a:fld>
            <a:endParaRPr lang="en-US" altLang="en-US"/>
          </a:p>
        </p:txBody>
      </p:sp>
    </p:spTree>
    <p:extLst>
      <p:ext uri="{BB962C8B-B14F-4D97-AF65-F5344CB8AC3E}">
        <p14:creationId xmlns:p14="http://schemas.microsoft.com/office/powerpoint/2010/main" val="1349824172"/>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B9F7B4CA-3896-5A49-BD24-13B4552CA6A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8454FCF-6D7A-C34A-A0F5-C70BCBE369FA}"/>
              </a:ext>
            </a:extLst>
          </p:cNvPr>
          <p:cNvSpPr>
            <a:spLocks noGrp="1" noChangeArrowheads="1"/>
          </p:cNvSpPr>
          <p:nvPr>
            <p:ph type="sldNum" sz="quarter" idx="11"/>
          </p:nvPr>
        </p:nvSpPr>
        <p:spPr>
          <a:ln/>
        </p:spPr>
        <p:txBody>
          <a:bodyPr/>
          <a:lstStyle>
            <a:lvl1pPr>
              <a:defRPr/>
            </a:lvl1pPr>
          </a:lstStyle>
          <a:p>
            <a:pPr>
              <a:defRPr/>
            </a:pPr>
            <a:fld id="{C9E297E7-4D30-214E-B98B-FCD031CD24BB}" type="slidenum">
              <a:rPr lang="en-US" altLang="en-US"/>
              <a:pPr>
                <a:defRPr/>
              </a:pPr>
              <a:t>‹#›</a:t>
            </a:fld>
            <a:endParaRPr lang="en-US" altLang="en-US"/>
          </a:p>
        </p:txBody>
      </p:sp>
    </p:spTree>
    <p:extLst>
      <p:ext uri="{BB962C8B-B14F-4D97-AF65-F5344CB8AC3E}">
        <p14:creationId xmlns:p14="http://schemas.microsoft.com/office/powerpoint/2010/main" val="2122505139"/>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A5CCE1EF-FB0D-C340-A7CE-F6B5CC766B3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6406B3-FFA9-D244-8DF5-262DA5B8CC11}"/>
              </a:ext>
            </a:extLst>
          </p:cNvPr>
          <p:cNvSpPr>
            <a:spLocks noGrp="1" noChangeArrowheads="1"/>
          </p:cNvSpPr>
          <p:nvPr>
            <p:ph type="sldNum" sz="quarter" idx="11"/>
          </p:nvPr>
        </p:nvSpPr>
        <p:spPr>
          <a:ln/>
        </p:spPr>
        <p:txBody>
          <a:bodyPr/>
          <a:lstStyle>
            <a:lvl1pPr>
              <a:defRPr/>
            </a:lvl1pPr>
          </a:lstStyle>
          <a:p>
            <a:pPr>
              <a:defRPr/>
            </a:pPr>
            <a:fld id="{6EF08FE2-77D4-CB42-9802-DC8513815FCF}" type="slidenum">
              <a:rPr lang="en-US" altLang="en-US"/>
              <a:pPr>
                <a:defRPr/>
              </a:pPr>
              <a:t>‹#›</a:t>
            </a:fld>
            <a:endParaRPr lang="en-US" altLang="en-US"/>
          </a:p>
        </p:txBody>
      </p:sp>
    </p:spTree>
    <p:extLst>
      <p:ext uri="{BB962C8B-B14F-4D97-AF65-F5344CB8AC3E}">
        <p14:creationId xmlns:p14="http://schemas.microsoft.com/office/powerpoint/2010/main" val="3580422831"/>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E29E6A82-B671-A94A-B4CF-568FE2963C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95E87C3-EE11-A442-ACF4-79BFAA22D801}"/>
              </a:ext>
            </a:extLst>
          </p:cNvPr>
          <p:cNvSpPr>
            <a:spLocks noGrp="1" noChangeArrowheads="1"/>
          </p:cNvSpPr>
          <p:nvPr>
            <p:ph type="sldNum" sz="quarter" idx="11"/>
          </p:nvPr>
        </p:nvSpPr>
        <p:spPr>
          <a:ln/>
        </p:spPr>
        <p:txBody>
          <a:bodyPr/>
          <a:lstStyle>
            <a:lvl1pPr>
              <a:defRPr/>
            </a:lvl1pPr>
          </a:lstStyle>
          <a:p>
            <a:pPr>
              <a:defRPr/>
            </a:pPr>
            <a:fld id="{9EB8F5EE-DF3C-8044-A8A5-BE4FE93149AE}" type="slidenum">
              <a:rPr lang="en-US" altLang="en-US"/>
              <a:pPr>
                <a:defRPr/>
              </a:pPr>
              <a:t>‹#›</a:t>
            </a:fld>
            <a:endParaRPr lang="en-US" altLang="en-US"/>
          </a:p>
        </p:txBody>
      </p:sp>
    </p:spTree>
    <p:extLst>
      <p:ext uri="{BB962C8B-B14F-4D97-AF65-F5344CB8AC3E}">
        <p14:creationId xmlns:p14="http://schemas.microsoft.com/office/powerpoint/2010/main" val="3563327340"/>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CD0BB4E9-4628-3F43-BCD0-2C8E83D3A59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FBFC350-5A5F-BC4F-AA3D-60EEC10E4EC6}"/>
              </a:ext>
            </a:extLst>
          </p:cNvPr>
          <p:cNvSpPr>
            <a:spLocks noGrp="1" noChangeArrowheads="1"/>
          </p:cNvSpPr>
          <p:nvPr>
            <p:ph type="sldNum" sz="quarter" idx="11"/>
          </p:nvPr>
        </p:nvSpPr>
        <p:spPr>
          <a:ln/>
        </p:spPr>
        <p:txBody>
          <a:bodyPr/>
          <a:lstStyle>
            <a:lvl1pPr>
              <a:defRPr/>
            </a:lvl1pPr>
          </a:lstStyle>
          <a:p>
            <a:pPr>
              <a:defRPr/>
            </a:pPr>
            <a:fld id="{4EF4DBC9-7B0B-5B41-930D-4ADA0808F194}" type="slidenum">
              <a:rPr lang="en-US" altLang="en-US"/>
              <a:pPr>
                <a:defRPr/>
              </a:pPr>
              <a:t>‹#›</a:t>
            </a:fld>
            <a:endParaRPr lang="en-US" altLang="en-US"/>
          </a:p>
        </p:txBody>
      </p:sp>
    </p:spTree>
    <p:extLst>
      <p:ext uri="{BB962C8B-B14F-4D97-AF65-F5344CB8AC3E}">
        <p14:creationId xmlns:p14="http://schemas.microsoft.com/office/powerpoint/2010/main" val="557403479"/>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D7C6559-6CD8-9F41-B9AC-F56D4FC62C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F68078-0F0C-7D4E-B89F-4D1294BD29C0}"/>
              </a:ext>
            </a:extLst>
          </p:cNvPr>
          <p:cNvSpPr>
            <a:spLocks noGrp="1" noChangeArrowheads="1"/>
          </p:cNvSpPr>
          <p:nvPr>
            <p:ph type="sldNum" sz="quarter" idx="11"/>
          </p:nvPr>
        </p:nvSpPr>
        <p:spPr>
          <a:ln/>
        </p:spPr>
        <p:txBody>
          <a:bodyPr/>
          <a:lstStyle>
            <a:lvl1pPr>
              <a:defRPr/>
            </a:lvl1pPr>
          </a:lstStyle>
          <a:p>
            <a:pPr>
              <a:defRPr/>
            </a:pPr>
            <a:fld id="{8D349F5C-2E7D-434D-82E4-5F8D4750FB06}" type="slidenum">
              <a:rPr lang="en-US" altLang="en-US"/>
              <a:pPr>
                <a:defRPr/>
              </a:pPr>
              <a:t>‹#›</a:t>
            </a:fld>
            <a:endParaRPr lang="en-US" altLang="en-US"/>
          </a:p>
        </p:txBody>
      </p:sp>
    </p:spTree>
    <p:extLst>
      <p:ext uri="{BB962C8B-B14F-4D97-AF65-F5344CB8AC3E}">
        <p14:creationId xmlns:p14="http://schemas.microsoft.com/office/powerpoint/2010/main" val="760680945"/>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2123B2FD-B99C-0948-8BF2-7CC177BDF6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7D08DC1-BCB7-4542-BB2D-5D88A8284824}"/>
              </a:ext>
            </a:extLst>
          </p:cNvPr>
          <p:cNvSpPr>
            <a:spLocks noGrp="1" noChangeArrowheads="1"/>
          </p:cNvSpPr>
          <p:nvPr>
            <p:ph type="sldNum" sz="quarter" idx="11"/>
          </p:nvPr>
        </p:nvSpPr>
        <p:spPr>
          <a:ln/>
        </p:spPr>
        <p:txBody>
          <a:bodyPr/>
          <a:lstStyle>
            <a:lvl1pPr>
              <a:defRPr/>
            </a:lvl1pPr>
          </a:lstStyle>
          <a:p>
            <a:pPr>
              <a:defRPr/>
            </a:pPr>
            <a:fld id="{B8075E26-D0AF-AA4C-ABEE-75647DB5BBEF}" type="slidenum">
              <a:rPr lang="en-US" altLang="en-US"/>
              <a:pPr>
                <a:defRPr/>
              </a:pPr>
              <a:t>‹#›</a:t>
            </a:fld>
            <a:endParaRPr lang="en-US" altLang="en-US"/>
          </a:p>
        </p:txBody>
      </p:sp>
    </p:spTree>
    <p:extLst>
      <p:ext uri="{BB962C8B-B14F-4D97-AF65-F5344CB8AC3E}">
        <p14:creationId xmlns:p14="http://schemas.microsoft.com/office/powerpoint/2010/main" val="2777730527"/>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4B004AE6-43D5-884E-A7E0-3E2C9D3CE6F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929CE5-E563-D646-8865-4D2828E8704A}"/>
              </a:ext>
            </a:extLst>
          </p:cNvPr>
          <p:cNvSpPr>
            <a:spLocks noGrp="1" noChangeArrowheads="1"/>
          </p:cNvSpPr>
          <p:nvPr>
            <p:ph type="sldNum" sz="quarter" idx="11"/>
          </p:nvPr>
        </p:nvSpPr>
        <p:spPr>
          <a:ln/>
        </p:spPr>
        <p:txBody>
          <a:bodyPr/>
          <a:lstStyle>
            <a:lvl1pPr>
              <a:defRPr/>
            </a:lvl1pPr>
          </a:lstStyle>
          <a:p>
            <a:pPr>
              <a:defRPr/>
            </a:pPr>
            <a:fld id="{5FCA2A97-836E-1141-BF2F-9B24D430D832}" type="slidenum">
              <a:rPr lang="en-US" altLang="en-US"/>
              <a:pPr>
                <a:defRPr/>
              </a:pPr>
              <a:t>‹#›</a:t>
            </a:fld>
            <a:endParaRPr lang="en-US" altLang="en-US"/>
          </a:p>
        </p:txBody>
      </p:sp>
    </p:spTree>
    <p:extLst>
      <p:ext uri="{BB962C8B-B14F-4D97-AF65-F5344CB8AC3E}">
        <p14:creationId xmlns:p14="http://schemas.microsoft.com/office/powerpoint/2010/main" val="2708939779"/>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2B5205C-2CCA-C049-95CF-5AF8FC2154E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1A54E58-7997-8949-B909-338AEDA8B5B8}"/>
              </a:ext>
            </a:extLst>
          </p:cNvPr>
          <p:cNvSpPr>
            <a:spLocks noGrp="1" noChangeArrowheads="1"/>
          </p:cNvSpPr>
          <p:nvPr>
            <p:ph type="sldNum" sz="quarter" idx="11"/>
          </p:nvPr>
        </p:nvSpPr>
        <p:spPr>
          <a:ln/>
        </p:spPr>
        <p:txBody>
          <a:bodyPr/>
          <a:lstStyle>
            <a:lvl1pPr>
              <a:defRPr/>
            </a:lvl1pPr>
          </a:lstStyle>
          <a:p>
            <a:pPr>
              <a:defRPr/>
            </a:pPr>
            <a:fld id="{776414D7-0FAE-E247-A4B6-F1F16DAA1728}" type="slidenum">
              <a:rPr lang="en-US" altLang="en-US"/>
              <a:pPr>
                <a:defRPr/>
              </a:pPr>
              <a:t>‹#›</a:t>
            </a:fld>
            <a:endParaRPr lang="en-US" altLang="en-US"/>
          </a:p>
        </p:txBody>
      </p:sp>
    </p:spTree>
    <p:extLst>
      <p:ext uri="{BB962C8B-B14F-4D97-AF65-F5344CB8AC3E}">
        <p14:creationId xmlns:p14="http://schemas.microsoft.com/office/powerpoint/2010/main" val="4042000791"/>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01DF80F-C15D-B14D-A3CE-8989D4F3B26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EFEADDB-6402-5F4F-859C-743CE630D34A}"/>
              </a:ext>
            </a:extLst>
          </p:cNvPr>
          <p:cNvSpPr>
            <a:spLocks noGrp="1" noChangeArrowheads="1"/>
          </p:cNvSpPr>
          <p:nvPr>
            <p:ph type="sldNum" sz="quarter" idx="11"/>
          </p:nvPr>
        </p:nvSpPr>
        <p:spPr>
          <a:ln/>
        </p:spPr>
        <p:txBody>
          <a:bodyPr/>
          <a:lstStyle>
            <a:lvl1pPr>
              <a:defRPr/>
            </a:lvl1pPr>
          </a:lstStyle>
          <a:p>
            <a:pPr>
              <a:defRPr/>
            </a:pPr>
            <a:fld id="{F1137034-9C31-3647-AE1C-00BAB89F781E}" type="slidenum">
              <a:rPr lang="en-US" altLang="en-US"/>
              <a:pPr>
                <a:defRPr/>
              </a:pPr>
              <a:t>‹#›</a:t>
            </a:fld>
            <a:endParaRPr lang="en-US" altLang="en-US"/>
          </a:p>
        </p:txBody>
      </p:sp>
    </p:spTree>
    <p:extLst>
      <p:ext uri="{BB962C8B-B14F-4D97-AF65-F5344CB8AC3E}">
        <p14:creationId xmlns:p14="http://schemas.microsoft.com/office/powerpoint/2010/main" val="1711346189"/>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1444DCE-203B-184C-8A99-DFDE506A3C0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8497C19-44B3-A346-9C79-B9BFA759E0BE}"/>
              </a:ext>
            </a:extLst>
          </p:cNvPr>
          <p:cNvSpPr>
            <a:spLocks noGrp="1" noChangeArrowheads="1"/>
          </p:cNvSpPr>
          <p:nvPr>
            <p:ph type="sldNum" sz="quarter" idx="11"/>
          </p:nvPr>
        </p:nvSpPr>
        <p:spPr>
          <a:ln/>
        </p:spPr>
        <p:txBody>
          <a:bodyPr/>
          <a:lstStyle>
            <a:lvl1pPr>
              <a:defRPr/>
            </a:lvl1pPr>
          </a:lstStyle>
          <a:p>
            <a:pPr>
              <a:defRPr/>
            </a:pPr>
            <a:fld id="{977B51B5-5BFA-F54D-BFFF-307CEF6CBD80}" type="slidenum">
              <a:rPr lang="en-US" altLang="en-US"/>
              <a:pPr>
                <a:defRPr/>
              </a:pPr>
              <a:t>‹#›</a:t>
            </a:fld>
            <a:endParaRPr lang="en-US" altLang="en-US"/>
          </a:p>
        </p:txBody>
      </p:sp>
    </p:spTree>
    <p:extLst>
      <p:ext uri="{BB962C8B-B14F-4D97-AF65-F5344CB8AC3E}">
        <p14:creationId xmlns:p14="http://schemas.microsoft.com/office/powerpoint/2010/main" val="1576112448"/>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3342977"/>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291052496"/>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Graphic 6">
            <a:extLst>
              <a:ext uri="{FF2B5EF4-FFF2-40B4-BE49-F238E27FC236}">
                <a16:creationId xmlns:a16="http://schemas.microsoft.com/office/drawing/2014/main" id="{BB1F2B07-B85D-4032-9BF3-4A168EF59FB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29400"/>
            <a:ext cx="861689" cy="198098"/>
          </a:xfrm>
          <a:prstGeom prst="rect">
            <a:avLst/>
          </a:prstGeom>
        </p:spPr>
      </p:pic>
    </p:spTree>
    <p:extLst>
      <p:ext uri="{BB962C8B-B14F-4D97-AF65-F5344CB8AC3E}">
        <p14:creationId xmlns:p14="http://schemas.microsoft.com/office/powerpoint/2010/main" val="127107193"/>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4544345-E5DE-4E3E-945C-52D006461350}"/>
              </a:ext>
            </a:extLst>
          </p:cNvPr>
          <p:cNvSpPr/>
          <p:nvPr userDrawn="1"/>
        </p:nvSpPr>
        <p:spPr>
          <a:xfrm>
            <a:off x="0" y="0"/>
            <a:ext cx="9144000" cy="76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p:cNvSpPr>
            <a:spLocks noGrp="1"/>
          </p:cNvSpPr>
          <p:nvPr>
            <p:ph type="title"/>
          </p:nvPr>
        </p:nvSpPr>
        <p:spPr>
          <a:xfrm>
            <a:off x="152400" y="0"/>
            <a:ext cx="8991600" cy="762000"/>
          </a:xfrm>
          <a:noFill/>
        </p:spPr>
        <p:txBody>
          <a:bodyPr/>
          <a:lstStyle>
            <a:lvl1pPr algn="l">
              <a:defRPr b="1">
                <a:solidFill>
                  <a:schemeClr val="accent5">
                    <a:lumMod val="40000"/>
                    <a:lumOff val="60000"/>
                  </a:schemeClr>
                </a:solidFill>
              </a:defRPr>
            </a:lvl1pPr>
          </a:lstStyle>
          <a:p>
            <a:r>
              <a:rPr lang="en-US" dirty="0"/>
              <a:t>Click to edit Master title style</a:t>
            </a:r>
          </a:p>
        </p:txBody>
      </p:sp>
      <p:sp>
        <p:nvSpPr>
          <p:cNvPr id="3" name="Content Placeholder 2"/>
          <p:cNvSpPr>
            <a:spLocks noGrp="1"/>
          </p:cNvSpPr>
          <p:nvPr>
            <p:ph idx="1"/>
          </p:nvPr>
        </p:nvSpPr>
        <p:spPr>
          <a:xfrm>
            <a:off x="152400" y="1143000"/>
            <a:ext cx="8839200" cy="49529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1/18/23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837DF481-5AC7-4454-ABD2-5F888C479294}"/>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10" name="Graphic 9">
            <a:extLst>
              <a:ext uri="{FF2B5EF4-FFF2-40B4-BE49-F238E27FC236}">
                <a16:creationId xmlns:a16="http://schemas.microsoft.com/office/drawing/2014/main" id="{A9660ADE-2500-47B1-8D64-CD76FD56644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29400"/>
            <a:ext cx="861689" cy="198098"/>
          </a:xfrm>
          <a:prstGeom prst="rect">
            <a:avLst/>
          </a:prstGeom>
        </p:spPr>
      </p:pic>
    </p:spTree>
    <p:extLst>
      <p:ext uri="{BB962C8B-B14F-4D97-AF65-F5344CB8AC3E}">
        <p14:creationId xmlns:p14="http://schemas.microsoft.com/office/powerpoint/2010/main" val="3464889144"/>
      </p:ext>
    </p:extLst>
  </p:cSld>
  <p:clrMapOvr>
    <a:masterClrMapping/>
  </p:clrMapOvr>
</p:sldLayout>
</file>

<file path=ppt/slideLayouts/slideLayout6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94182577"/>
      </p:ext>
    </p:extLst>
  </p:cSld>
  <p:clrMapOvr>
    <a:masterClrMapping/>
  </p:clrMapOvr>
  <p:hf hdr="0" ftr="0" dt="0"/>
</p:sldLayout>
</file>

<file path=ppt/slideLayouts/slideLayout6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488827995"/>
      </p:ext>
    </p:extLst>
  </p:cSld>
  <p:clrMapOvr>
    <a:masterClrMapping/>
  </p:clrMapOvr>
  <p:hf hdr="0" ftr="0" dt="0"/>
</p:sldLayout>
</file>

<file path=ppt/slideLayouts/slideLayout6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263502455"/>
      </p:ext>
    </p:extLst>
  </p:cSld>
  <p:clrMapOvr>
    <a:masterClrMapping/>
  </p:clrMapOvr>
  <p:hf hdr="0" ftr="0" dt="0"/>
</p:sldLayout>
</file>

<file path=ppt/slideLayouts/slideLayout6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399622096"/>
      </p:ext>
    </p:extLst>
  </p:cSld>
  <p:clrMapOvr>
    <a:masterClrMapping/>
  </p:clrMapOvr>
  <p:hf hdr="0" ftr="0" dt="0"/>
</p:sldLayout>
</file>

<file path=ppt/slideLayouts/slideLayout6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50451331"/>
      </p:ext>
    </p:extLst>
  </p:cSld>
  <p:clrMapOvr>
    <a:masterClrMapping/>
  </p:clrMapOvr>
  <p:hf hdr="0" ftr="0" dt="0"/>
</p:sldLayout>
</file>

<file path=ppt/slideLayouts/slideLayout6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55540904"/>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08031994"/>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524606667"/>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224681113"/>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Graphic 6">
            <a:extLst>
              <a:ext uri="{FF2B5EF4-FFF2-40B4-BE49-F238E27FC236}">
                <a16:creationId xmlns:a16="http://schemas.microsoft.com/office/drawing/2014/main" id="{ADB56874-CBEE-477D-88E2-7C335B4ADD9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06468"/>
            <a:ext cx="861689" cy="221030"/>
          </a:xfrm>
          <a:prstGeom prst="rect">
            <a:avLst/>
          </a:prstGeom>
        </p:spPr>
      </p:pic>
    </p:spTree>
    <p:extLst>
      <p:ext uri="{BB962C8B-B14F-4D97-AF65-F5344CB8AC3E}">
        <p14:creationId xmlns:p14="http://schemas.microsoft.com/office/powerpoint/2010/main" val="399532189"/>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742861"/>
          </a:xfrm>
          <a:solidFill>
            <a:schemeClr val="tx1">
              <a:lumMod val="65000"/>
              <a:lumOff val="35000"/>
            </a:schemeClr>
          </a:solidFill>
        </p:spPr>
        <p:txBody>
          <a:bodyPr/>
          <a:lstStyle>
            <a:lvl1pPr>
              <a:defRPr b="1">
                <a:solidFill>
                  <a:srgbClr val="91C9F7"/>
                </a:solidFill>
              </a:defRPr>
            </a:lvl1pPr>
          </a:lstStyle>
          <a:p>
            <a:r>
              <a:rPr lang="en-US" dirty="0"/>
              <a:t>Click to edit Master title style</a:t>
            </a:r>
          </a:p>
        </p:txBody>
      </p:sp>
      <p:sp>
        <p:nvSpPr>
          <p:cNvPr id="3" name="Content Placeholder 2"/>
          <p:cNvSpPr>
            <a:spLocks noGrp="1"/>
          </p:cNvSpPr>
          <p:nvPr>
            <p:ph idx="1"/>
          </p:nvPr>
        </p:nvSpPr>
        <p:spPr>
          <a:xfrm>
            <a:off x="152400" y="1253330"/>
            <a:ext cx="8839200" cy="48426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1/18/23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A051F504-DFD3-4983-A334-FD154A78D5BD}"/>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8" name="Graphic 7">
            <a:extLst>
              <a:ext uri="{FF2B5EF4-FFF2-40B4-BE49-F238E27FC236}">
                <a16:creationId xmlns:a16="http://schemas.microsoft.com/office/drawing/2014/main" id="{EBAB07A6-6F80-47FF-97DF-29D1F7ADBA9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06468"/>
            <a:ext cx="861689" cy="221030"/>
          </a:xfrm>
          <a:prstGeom prst="rect">
            <a:avLst/>
          </a:prstGeom>
        </p:spPr>
      </p:pic>
    </p:spTree>
    <p:extLst>
      <p:ext uri="{BB962C8B-B14F-4D97-AF65-F5344CB8AC3E}">
        <p14:creationId xmlns:p14="http://schemas.microsoft.com/office/powerpoint/2010/main" val="1847382469"/>
      </p:ext>
    </p:extLst>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104578138"/>
      </p:ext>
    </p:extLst>
  </p:cSld>
  <p:clrMapOvr>
    <a:masterClrMapping/>
  </p:clrMapOvr>
  <p:hf hdr="0" ftr="0" dt="0"/>
</p:sldLayout>
</file>

<file path=ppt/slideLayouts/slideLayout6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23956470"/>
      </p:ext>
    </p:extLst>
  </p:cSld>
  <p:clrMapOvr>
    <a:masterClrMapping/>
  </p:clrMapOvr>
  <p:hf hdr="0" ftr="0" dt="0"/>
</p:sldLayout>
</file>

<file path=ppt/slideLayouts/slideLayout6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884012846"/>
      </p:ext>
    </p:extLst>
  </p:cSld>
  <p:clrMapOvr>
    <a:masterClrMapping/>
  </p:clrMapOvr>
  <p:hf hdr="0" ftr="0" dt="0"/>
</p:sldLayout>
</file>

<file path=ppt/slideLayouts/slideLayout6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363322645"/>
      </p:ext>
    </p:extLst>
  </p:cSld>
  <p:clrMapOvr>
    <a:masterClrMapping/>
  </p:clrMapOvr>
  <p:hf hdr="0" ftr="0" dt="0"/>
</p:sldLayout>
</file>

<file path=ppt/slideLayouts/slideLayout6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587903897"/>
      </p:ext>
    </p:extLst>
  </p:cSld>
  <p:clrMapOvr>
    <a:masterClrMapping/>
  </p:clrMapOvr>
  <p:hf hdr="0" ftr="0" dt="0"/>
</p:sldLayout>
</file>

<file path=ppt/slideLayouts/slideLayout6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65359063"/>
      </p:ext>
    </p:extLst>
  </p:cSld>
  <p:clrMapOvr>
    <a:masterClrMapping/>
  </p:clrMapOvr>
</p:sldLayout>
</file>

<file path=ppt/slideLayouts/slideLayout6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792575045"/>
      </p:ext>
    </p:extLst>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615714083"/>
      </p:ext>
    </p:extLst>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721656610"/>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9647915"/>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9560" y="0"/>
            <a:ext cx="8798061" cy="770467"/>
          </a:xfrm>
          <a:prstGeom prst="rect">
            <a:avLst/>
          </a:prstGeom>
        </p:spPr>
        <p:txBody>
          <a:bodyPr anchor="ctr"/>
          <a:lstStyle>
            <a:lvl1pPr>
              <a:lnSpc>
                <a:spcPct val="100000"/>
              </a:lnSpc>
              <a:spcAft>
                <a:spcPts val="600"/>
              </a:spcAft>
              <a:defRPr sz="3200" b="1">
                <a:solidFill>
                  <a:schemeClr val="accent5">
                    <a:lumMod val="75000"/>
                  </a:schemeClr>
                </a:solidFill>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75991" y="770468"/>
            <a:ext cx="8987622" cy="5585248"/>
          </a:xfrm>
          <a:prstGeom prst="rect">
            <a:avLst/>
          </a:prstGeom>
        </p:spPr>
        <p:txBody>
          <a:bodyPr/>
          <a:lstStyle>
            <a:lvl1pPr marL="133350" indent="-133350">
              <a:tabLst/>
              <a:defRPr sz="2400">
                <a:latin typeface="Cambria" panose="02040503050406030204" pitchFamily="18" charset="0"/>
              </a:defRPr>
            </a:lvl1pPr>
            <a:lvl2pPr marL="311150" indent="-133350">
              <a:buFont typeface="Cambria" panose="02040503050406030204" pitchFamily="18" charset="0"/>
              <a:buChar char="-"/>
              <a:tabLst/>
              <a:defRPr sz="2000">
                <a:latin typeface="Cambria" panose="02040503050406030204" pitchFamily="18" charset="0"/>
              </a:defRPr>
            </a:lvl2pPr>
            <a:lvl3pPr marL="533400" indent="-177800">
              <a:tabLst/>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189477413"/>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55249845"/>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50573"/>
            <a:ext cx="6915118" cy="1141619"/>
          </a:xfrm>
          <a:prstGeom prst="rect">
            <a:avLst/>
          </a:prstGeom>
        </p:spPr>
        <p:txBody>
          <a:bodyPr anchor="ctr"/>
          <a:lstStyle>
            <a:lvl1pPr>
              <a:lnSpc>
                <a:spcPct val="100000"/>
              </a:lnSpc>
              <a:spcAft>
                <a:spcPts val="600"/>
              </a:spcAft>
              <a:defRPr sz="3200" b="1">
                <a:solidFill>
                  <a:schemeClr val="tx2">
                    <a:lumMod val="75000"/>
                  </a:schemeClr>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1215342"/>
            <a:ext cx="8987622" cy="514037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
        <p:nvSpPr>
          <p:cNvPr id="6" name="Picture Placeholder 5">
            <a:extLst>
              <a:ext uri="{FF2B5EF4-FFF2-40B4-BE49-F238E27FC236}">
                <a16:creationId xmlns:a16="http://schemas.microsoft.com/office/drawing/2014/main" id="{DA7A8B87-AFDB-FD4D-ACE1-4633C0FC8DD3}"/>
              </a:ext>
            </a:extLst>
          </p:cNvPr>
          <p:cNvSpPr>
            <a:spLocks noGrp="1"/>
          </p:cNvSpPr>
          <p:nvPr>
            <p:ph type="pic" sz="quarter" idx="10" hasCustomPrompt="1"/>
          </p:nvPr>
        </p:nvSpPr>
        <p:spPr>
          <a:xfrm>
            <a:off x="7026274" y="-1"/>
            <a:ext cx="2117725" cy="1203767"/>
          </a:xfrm>
          <a:prstGeom prst="rect">
            <a:avLst/>
          </a:prstGeom>
        </p:spPr>
        <p:txBody>
          <a:bodyPr anchor="ctr"/>
          <a:lstStyle>
            <a:lvl1pPr marL="0" indent="0" algn="ctr">
              <a:buNone/>
              <a:defRPr/>
            </a:lvl1pPr>
          </a:lstStyle>
          <a:p>
            <a:r>
              <a:rPr lang="en-US" dirty="0"/>
              <a:t>Webcam Here</a:t>
            </a:r>
          </a:p>
        </p:txBody>
      </p:sp>
    </p:spTree>
    <p:extLst>
      <p:ext uri="{BB962C8B-B14F-4D97-AF65-F5344CB8AC3E}">
        <p14:creationId xmlns:p14="http://schemas.microsoft.com/office/powerpoint/2010/main" val="85067690"/>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713538425"/>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3801436504"/>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382135285"/>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828568646"/>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1805132622"/>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205085087"/>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82278577"/>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3512162935"/>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2162872749"/>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2919598386"/>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3790992000"/>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2190565042"/>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56808865"/>
      </p:ext>
    </p:extLst>
  </p:cSld>
  <p:clrMapOvr>
    <a:masterClrMapping/>
  </p:clrMapOvr>
</p:sldLayout>
</file>

<file path=ppt/slideLayouts/slideLayout6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pPr/>
              <a:t>‹#›</a:t>
            </a:fld>
            <a:endParaRPr lang="en-US"/>
          </a:p>
        </p:txBody>
      </p:sp>
    </p:spTree>
    <p:extLst>
      <p:ext uri="{BB962C8B-B14F-4D97-AF65-F5344CB8AC3E}">
        <p14:creationId xmlns:p14="http://schemas.microsoft.com/office/powerpoint/2010/main" val="3057348648"/>
      </p:ext>
    </p:extLst>
  </p:cSld>
  <p:clrMapOvr>
    <a:masterClrMapping/>
  </p:clrMapOvr>
</p:sldLayout>
</file>

<file path=ppt/slideLayouts/slideLayout6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140315542"/>
      </p:ext>
    </p:extLst>
  </p:cSld>
  <p:clrMapOvr>
    <a:masterClrMapping/>
  </p:clrMapOvr>
</p:sldLayout>
</file>

<file path=ppt/slideLayouts/slideLayout6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768983651"/>
      </p:ext>
    </p:extLst>
  </p:cSld>
  <p:clrMapOvr>
    <a:masterClrMapping/>
  </p:clrMapOvr>
</p:sldLayout>
</file>

<file path=ppt/slideLayouts/slideLayout6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081977016"/>
      </p:ext>
    </p:extLst>
  </p:cSld>
  <p:clrMapOvr>
    <a:masterClrMapping/>
  </p:clrMapOvr>
</p:sldLayout>
</file>

<file path=ppt/slideLayouts/slideLayout6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330582188"/>
      </p:ext>
    </p:extLst>
  </p:cSld>
  <p:clrMapOvr>
    <a:masterClrMapping/>
  </p:clrMapOvr>
</p:sldLayout>
</file>

<file path=ppt/slideLayouts/slideLayout6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12739303"/>
      </p:ext>
    </p:extLst>
  </p:cSld>
  <p:clrMapOvr>
    <a:masterClrMapping/>
  </p:clrMapOvr>
</p:sldLayout>
</file>

<file path=ppt/slideLayouts/slideLayout6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235248014"/>
      </p:ext>
    </p:extLst>
  </p:cSld>
  <p:clrMapOvr>
    <a:masterClrMapping/>
  </p:clrMapOvr>
</p:sldLayout>
</file>

<file path=ppt/slideLayouts/slideLayout6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191361915"/>
      </p:ext>
    </p:extLst>
  </p:cSld>
  <p:clrMapOvr>
    <a:masterClrMapping/>
  </p:clrMapOvr>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019624210"/>
      </p:ext>
    </p:extLst>
  </p:cSld>
  <p:clrMapOvr>
    <a:masterClrMapping/>
  </p:clrMapOvr>
</p:sldLayout>
</file>

<file path=ppt/slideLayouts/slideLayout6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857681302"/>
      </p:ext>
    </p:extLst>
  </p:cSld>
  <p:clrMapOvr>
    <a:masterClrMapping/>
  </p:clrMapOvr>
</p:sldLayout>
</file>

<file path=ppt/slideLayouts/slideLayout68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0873047"/>
      </p:ext>
    </p:extLst>
  </p:cSld>
  <p:clrMapOvr>
    <a:masterClrMapping/>
  </p:clrMapOvr>
</p:sldLayout>
</file>

<file path=ppt/slideLayouts/slideLayout68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0"/>
            <a:ext cx="8987621" cy="770467"/>
          </a:xfrm>
          <a:prstGeom prst="rect">
            <a:avLst/>
          </a:prstGeom>
        </p:spPr>
        <p:txBody>
          <a:bodyPr anchor="ctr"/>
          <a:lstStyle>
            <a:lvl1pPr>
              <a:lnSpc>
                <a:spcPct val="100000"/>
              </a:lnSpc>
              <a:spcAft>
                <a:spcPts val="600"/>
              </a:spcAft>
              <a:defRPr sz="3200" b="1">
                <a:solidFill>
                  <a:schemeClr val="accent5">
                    <a:lumMod val="75000"/>
                  </a:schemeClr>
                </a:solidFill>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75991" y="770468"/>
            <a:ext cx="8987622" cy="5585248"/>
          </a:xfrm>
          <a:prstGeom prst="rect">
            <a:avLst/>
          </a:prstGeom>
        </p:spPr>
        <p:txBody>
          <a:bodyPr/>
          <a:lstStyle>
            <a:lvl1pPr marL="133350" indent="-133350">
              <a:tabLst/>
              <a:defRPr sz="2400">
                <a:latin typeface="Cambria" panose="02040503050406030204" pitchFamily="18" charset="0"/>
              </a:defRPr>
            </a:lvl1pPr>
            <a:lvl2pPr marL="311150" indent="-133350">
              <a:buFont typeface="Cambria" panose="02040503050406030204" pitchFamily="18" charset="0"/>
              <a:buChar char="-"/>
              <a:tabLst/>
              <a:defRPr sz="2000">
                <a:latin typeface="Cambria" panose="02040503050406030204" pitchFamily="18" charset="0"/>
              </a:defRPr>
            </a:lvl2pPr>
            <a:lvl3pPr marL="533400" indent="-177800">
              <a:tabLst/>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960528900"/>
      </p:ext>
    </p:extLst>
  </p:cSld>
  <p:clrMapOvr>
    <a:masterClrMapping/>
  </p:clrMapOvr>
</p:sldLayout>
</file>

<file path=ppt/slideLayouts/slideLayout68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046188237"/>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94846489"/>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129670094"/>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290217372"/>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364063234"/>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928643151"/>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894855686"/>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095785709"/>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80739831"/>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514369750"/>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793936324"/>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11906854"/>
      </p:ext>
    </p:extLst>
  </p:cSld>
  <p:clrMapOvr>
    <a:masterClrMapping/>
  </p:clrMapOvr>
</p:sldLayout>
</file>

<file path=ppt/slideLayouts/slideLayout6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96BA8-5A0E-1294-5159-40D70F59304A}"/>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CH"/>
          </a:p>
        </p:txBody>
      </p:sp>
      <p:sp>
        <p:nvSpPr>
          <p:cNvPr id="3" name="Subtitle 2">
            <a:extLst>
              <a:ext uri="{FF2B5EF4-FFF2-40B4-BE49-F238E27FC236}">
                <a16:creationId xmlns:a16="http://schemas.microsoft.com/office/drawing/2014/main" id="{B6D15136-4E79-47C4-4ACC-A3D88E28D1E8}"/>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CH"/>
          </a:p>
        </p:txBody>
      </p:sp>
      <p:sp>
        <p:nvSpPr>
          <p:cNvPr id="4" name="Date Placeholder 3">
            <a:extLst>
              <a:ext uri="{FF2B5EF4-FFF2-40B4-BE49-F238E27FC236}">
                <a16:creationId xmlns:a16="http://schemas.microsoft.com/office/drawing/2014/main" id="{5FC6FBD0-D1A5-3031-C9B3-F9FA160AEAA5}"/>
              </a:ext>
            </a:extLst>
          </p:cNvPr>
          <p:cNvSpPr>
            <a:spLocks noGrp="1"/>
          </p:cNvSpPr>
          <p:nvPr>
            <p:ph type="dt" sz="half" idx="10"/>
          </p:nvPr>
        </p:nvSpPr>
        <p:spPr/>
        <p:txBody>
          <a:bodyPr/>
          <a:lstStyle/>
          <a:p>
            <a:fld id="{08ADC5F0-EFB2-4C8A-AC6E-A3DC6897BEA1}" type="datetime8">
              <a:rPr lang="en-CH" smtClean="0"/>
              <a:t>18.01.23 06:28</a:t>
            </a:fld>
            <a:endParaRPr lang="en-CH"/>
          </a:p>
        </p:txBody>
      </p:sp>
      <p:sp>
        <p:nvSpPr>
          <p:cNvPr id="5" name="Footer Placeholder 4">
            <a:extLst>
              <a:ext uri="{FF2B5EF4-FFF2-40B4-BE49-F238E27FC236}">
                <a16:creationId xmlns:a16="http://schemas.microsoft.com/office/drawing/2014/main" id="{5E20B122-A88B-6A83-40EF-C417FD8BB9A4}"/>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C611FEDD-F290-81E4-4D6B-627759E2BBD4}"/>
              </a:ext>
            </a:extLst>
          </p:cNvPr>
          <p:cNvSpPr>
            <a:spLocks noGrp="1"/>
          </p:cNvSpPr>
          <p:nvPr>
            <p:ph type="sldNum" sz="quarter" idx="12"/>
          </p:nvPr>
        </p:nvSpPr>
        <p:spPr>
          <a:xfrm>
            <a:off x="6910955" y="6356350"/>
            <a:ext cx="2057400" cy="365125"/>
          </a:xfrm>
        </p:spPr>
        <p:txBody>
          <a:bodyPr/>
          <a:lstStyle>
            <a:lvl1pPr>
              <a:defRPr sz="1050">
                <a:solidFill>
                  <a:schemeClr val="tx1"/>
                </a:solidFill>
              </a:defRPr>
            </a:lvl1pPr>
          </a:lstStyle>
          <a:p>
            <a:fld id="{BE50D841-AE03-4072-8645-558D16E4E90D}" type="slidenum">
              <a:rPr lang="en-CH" smtClean="0"/>
              <a:pPr/>
              <a:t>‹#›</a:t>
            </a:fld>
            <a:endParaRPr lang="en-CH"/>
          </a:p>
        </p:txBody>
      </p:sp>
    </p:spTree>
    <p:extLst>
      <p:ext uri="{BB962C8B-B14F-4D97-AF65-F5344CB8AC3E}">
        <p14:creationId xmlns:p14="http://schemas.microsoft.com/office/powerpoint/2010/main" val="2907949269"/>
      </p:ext>
    </p:extLst>
  </p:cSld>
  <p:clrMapOvr>
    <a:masterClrMapping/>
  </p:clrMapOvr>
</p:sldLayout>
</file>

<file path=ppt/slideLayouts/slideLayout6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1F151-574D-293F-15FA-92C00B5AE9EA}"/>
              </a:ext>
            </a:extLst>
          </p:cNvPr>
          <p:cNvSpPr>
            <a:spLocks noGrp="1"/>
          </p:cNvSpPr>
          <p:nvPr>
            <p:ph type="title"/>
          </p:nvPr>
        </p:nvSpPr>
        <p:spPr>
          <a:xfrm>
            <a:off x="1" y="1"/>
            <a:ext cx="9144000" cy="681036"/>
          </a:xfrm>
          <a:solidFill>
            <a:schemeClr val="accent2">
              <a:lumMod val="50000"/>
            </a:schemeClr>
          </a:solidFill>
          <a:ln>
            <a:noFill/>
          </a:ln>
        </p:spPr>
        <p:txBody>
          <a:bodyPr/>
          <a:lstStyle>
            <a:lvl1pPr marL="126206" indent="0">
              <a:defRPr b="1">
                <a:solidFill>
                  <a:schemeClr val="bg1"/>
                </a:solidFill>
              </a:defRPr>
            </a:lvl1pPr>
          </a:lstStyle>
          <a:p>
            <a:r>
              <a:rPr lang="en-US" dirty="0"/>
              <a:t>Click to edit Master title style</a:t>
            </a:r>
            <a:endParaRPr lang="en-CH" dirty="0"/>
          </a:p>
        </p:txBody>
      </p:sp>
      <p:sp>
        <p:nvSpPr>
          <p:cNvPr id="3" name="Content Placeholder 2">
            <a:extLst>
              <a:ext uri="{FF2B5EF4-FFF2-40B4-BE49-F238E27FC236}">
                <a16:creationId xmlns:a16="http://schemas.microsoft.com/office/drawing/2014/main" id="{97A6607E-0C9E-E9D4-4DC4-36B694960AD2}"/>
              </a:ext>
            </a:extLst>
          </p:cNvPr>
          <p:cNvSpPr>
            <a:spLocks noGrp="1"/>
          </p:cNvSpPr>
          <p:nvPr>
            <p:ph idx="1"/>
          </p:nvPr>
        </p:nvSpPr>
        <p:spPr>
          <a:xfrm>
            <a:off x="157294" y="843305"/>
            <a:ext cx="8776982" cy="533365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H" dirty="0"/>
          </a:p>
        </p:txBody>
      </p:sp>
      <p:sp>
        <p:nvSpPr>
          <p:cNvPr id="4" name="Date Placeholder 3">
            <a:extLst>
              <a:ext uri="{FF2B5EF4-FFF2-40B4-BE49-F238E27FC236}">
                <a16:creationId xmlns:a16="http://schemas.microsoft.com/office/drawing/2014/main" id="{6482D1F3-AF43-3032-0815-01A1080E6286}"/>
              </a:ext>
            </a:extLst>
          </p:cNvPr>
          <p:cNvSpPr>
            <a:spLocks noGrp="1"/>
          </p:cNvSpPr>
          <p:nvPr>
            <p:ph type="dt" sz="half" idx="10"/>
          </p:nvPr>
        </p:nvSpPr>
        <p:spPr/>
        <p:txBody>
          <a:bodyPr/>
          <a:lstStyle/>
          <a:p>
            <a:fld id="{73F9FE01-BB53-4137-9A0E-13B3E968FBBB}" type="datetime8">
              <a:rPr lang="en-CH" smtClean="0"/>
              <a:t>18.01.23 06:28</a:t>
            </a:fld>
            <a:endParaRPr lang="en-CH"/>
          </a:p>
        </p:txBody>
      </p:sp>
      <p:sp>
        <p:nvSpPr>
          <p:cNvPr id="5" name="Footer Placeholder 4">
            <a:extLst>
              <a:ext uri="{FF2B5EF4-FFF2-40B4-BE49-F238E27FC236}">
                <a16:creationId xmlns:a16="http://schemas.microsoft.com/office/drawing/2014/main" id="{AB8B0EA1-DA52-49DD-7282-C83FA3BFD253}"/>
              </a:ext>
            </a:extLst>
          </p:cNvPr>
          <p:cNvSpPr>
            <a:spLocks noGrp="1"/>
          </p:cNvSpPr>
          <p:nvPr>
            <p:ph type="ftr" sz="quarter" idx="11"/>
          </p:nvPr>
        </p:nvSpPr>
        <p:spPr/>
        <p:txBody>
          <a:bodyPr/>
          <a:lstStyle/>
          <a:p>
            <a:endParaRPr lang="en-CH"/>
          </a:p>
        </p:txBody>
      </p:sp>
      <p:pic>
        <p:nvPicPr>
          <p:cNvPr id="7" name="Graphic 6">
            <a:extLst>
              <a:ext uri="{FF2B5EF4-FFF2-40B4-BE49-F238E27FC236}">
                <a16:creationId xmlns:a16="http://schemas.microsoft.com/office/drawing/2014/main" id="{A7C1CC70-A46B-5F0F-78C4-D068F856C69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0707" y="6518618"/>
            <a:ext cx="832180" cy="255085"/>
          </a:xfrm>
          <a:prstGeom prst="rect">
            <a:avLst/>
          </a:prstGeom>
        </p:spPr>
      </p:pic>
      <p:sp>
        <p:nvSpPr>
          <p:cNvPr id="8" name="Slide Number Placeholder 5">
            <a:extLst>
              <a:ext uri="{FF2B5EF4-FFF2-40B4-BE49-F238E27FC236}">
                <a16:creationId xmlns:a16="http://schemas.microsoft.com/office/drawing/2014/main" id="{BC5EE9DF-A784-C713-8BD3-597B120B3C3A}"/>
              </a:ext>
            </a:extLst>
          </p:cNvPr>
          <p:cNvSpPr txBox="1">
            <a:spLocks/>
          </p:cNvSpPr>
          <p:nvPr userDrawn="1"/>
        </p:nvSpPr>
        <p:spPr>
          <a:xfrm>
            <a:off x="6910955" y="6356350"/>
            <a:ext cx="2057400" cy="365125"/>
          </a:xfrm>
          <a:prstGeom prst="rect">
            <a:avLst/>
          </a:prstGeom>
        </p:spPr>
        <p:txBody>
          <a:bodyPr vert="horz" lIns="68580" tIns="34290" rIns="68580" bIns="34290" rtlCol="0" anchor="ctr"/>
          <a:lstStyle>
            <a:defPPr>
              <a:defRPr lang="en-CH"/>
            </a:defPPr>
            <a:lvl1pPr marL="0" algn="r" defTabSz="914400" rtl="0" eaLnBrk="1" latinLnBrk="0" hangingPunct="1">
              <a:defRPr sz="1400" kern="1200">
                <a:solidFill>
                  <a:schemeClr val="tx1"/>
                </a:solidFill>
                <a:latin typeface="Cambria" panose="02040503050406030204" pitchFamily="18" charset="0"/>
                <a:ea typeface="Cambria"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50D841-AE03-4072-8645-558D16E4E90D}" type="slidenum">
              <a:rPr lang="en-CH" sz="1350" b="1" smtClean="0">
                <a:solidFill>
                  <a:schemeClr val="accent2">
                    <a:lumMod val="50000"/>
                  </a:schemeClr>
                </a:solidFill>
              </a:rPr>
              <a:pPr/>
              <a:t>‹#›</a:t>
            </a:fld>
            <a:endParaRPr lang="en-CH" sz="1350" b="1" dirty="0">
              <a:solidFill>
                <a:schemeClr val="accent2">
                  <a:lumMod val="50000"/>
                </a:schemeClr>
              </a:solidFill>
            </a:endParaRPr>
          </a:p>
        </p:txBody>
      </p:sp>
    </p:spTree>
    <p:extLst>
      <p:ext uri="{BB962C8B-B14F-4D97-AF65-F5344CB8AC3E}">
        <p14:creationId xmlns:p14="http://schemas.microsoft.com/office/powerpoint/2010/main" val="3828165761"/>
      </p:ext>
    </p:extLst>
  </p:cSld>
  <p:clrMapOvr>
    <a:masterClrMapping/>
  </p:clrMapOvr>
</p:sldLayout>
</file>

<file path=ppt/slideLayouts/slideLayout700.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2">
            <a:lumMod val="20000"/>
            <a:lumOff val="80000"/>
          </a:schemeClr>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4F5FD3F-CA6E-77D9-852A-97717DA53F01}"/>
              </a:ext>
            </a:extLst>
          </p:cNvPr>
          <p:cNvCxnSpPr>
            <a:cxnSpLocks/>
          </p:cNvCxnSpPr>
          <p:nvPr userDrawn="1"/>
        </p:nvCxnSpPr>
        <p:spPr>
          <a:xfrm>
            <a:off x="0" y="4477732"/>
            <a:ext cx="2410905" cy="0"/>
          </a:xfrm>
          <a:prstGeom prst="line">
            <a:avLst/>
          </a:prstGeom>
          <a:ln w="38100" cap="rnd">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9AC3111-BCF9-CD82-3E20-BDB30841DACF}"/>
              </a:ext>
            </a:extLst>
          </p:cNvPr>
          <p:cNvSpPr>
            <a:spLocks noGrp="1"/>
          </p:cNvSpPr>
          <p:nvPr>
            <p:ph type="title"/>
          </p:nvPr>
        </p:nvSpPr>
        <p:spPr>
          <a:xfrm>
            <a:off x="623888" y="1709739"/>
            <a:ext cx="7886700" cy="2852737"/>
          </a:xfrm>
        </p:spPr>
        <p:txBody>
          <a:bodyPr anchor="b">
            <a:normAutofit/>
          </a:bodyPr>
          <a:lstStyle>
            <a:lvl1pPr>
              <a:defRPr sz="4950"/>
            </a:lvl1pPr>
          </a:lstStyle>
          <a:p>
            <a:r>
              <a:rPr lang="en-US" dirty="0"/>
              <a:t>Click to edit Master title style</a:t>
            </a:r>
            <a:endParaRPr lang="en-CH" dirty="0"/>
          </a:p>
        </p:txBody>
      </p:sp>
      <p:sp>
        <p:nvSpPr>
          <p:cNvPr id="3" name="Text Placeholder 2">
            <a:extLst>
              <a:ext uri="{FF2B5EF4-FFF2-40B4-BE49-F238E27FC236}">
                <a16:creationId xmlns:a16="http://schemas.microsoft.com/office/drawing/2014/main" id="{4275CF36-7DCE-25D2-BE65-3AFD8F701ED9}"/>
              </a:ext>
            </a:extLst>
          </p:cNvPr>
          <p:cNvSpPr>
            <a:spLocks noGrp="1"/>
          </p:cNvSpPr>
          <p:nvPr>
            <p:ph type="body" idx="1"/>
          </p:nvPr>
        </p:nvSpPr>
        <p:spPr>
          <a:xfrm>
            <a:off x="623888" y="4779390"/>
            <a:ext cx="7886700" cy="1310260"/>
          </a:xfrm>
        </p:spPr>
        <p:txBody>
          <a:bodyPr>
            <a:normAutofit/>
          </a:bodyPr>
          <a:lstStyle>
            <a:lvl1pPr marL="0" indent="0">
              <a:buNone/>
              <a:defRPr sz="24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03042C7F-3A07-F117-B574-039769003665}"/>
              </a:ext>
            </a:extLst>
          </p:cNvPr>
          <p:cNvSpPr>
            <a:spLocks noGrp="1"/>
          </p:cNvSpPr>
          <p:nvPr>
            <p:ph type="dt" sz="half" idx="10"/>
          </p:nvPr>
        </p:nvSpPr>
        <p:spPr/>
        <p:txBody>
          <a:bodyPr/>
          <a:lstStyle/>
          <a:p>
            <a:fld id="{E8356BFF-8413-41CC-9EB5-6E62F767A530}" type="datetime8">
              <a:rPr lang="en-CH" smtClean="0"/>
              <a:t>18.01.23 06:28</a:t>
            </a:fld>
            <a:endParaRPr lang="en-CH"/>
          </a:p>
        </p:txBody>
      </p:sp>
      <p:sp>
        <p:nvSpPr>
          <p:cNvPr id="5" name="Footer Placeholder 4">
            <a:extLst>
              <a:ext uri="{FF2B5EF4-FFF2-40B4-BE49-F238E27FC236}">
                <a16:creationId xmlns:a16="http://schemas.microsoft.com/office/drawing/2014/main" id="{7557B032-B5F3-2BB6-CE9B-7E937A9A2DAB}"/>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5AE9D815-5743-AABC-A2EB-775D4223568C}"/>
              </a:ext>
            </a:extLst>
          </p:cNvPr>
          <p:cNvSpPr>
            <a:spLocks noGrp="1"/>
          </p:cNvSpPr>
          <p:nvPr>
            <p:ph type="sldNum" sz="quarter" idx="12"/>
          </p:nvPr>
        </p:nvSpPr>
        <p:spPr/>
        <p:txBody>
          <a:bodyPr/>
          <a:lstStyle/>
          <a:p>
            <a:fld id="{BE50D841-AE03-4072-8645-558D16E4E90D}" type="slidenum">
              <a:rPr lang="en-CH" smtClean="0"/>
              <a:t>‹#›</a:t>
            </a:fld>
            <a:endParaRPr lang="en-CH"/>
          </a:p>
        </p:txBody>
      </p:sp>
      <p:sp>
        <p:nvSpPr>
          <p:cNvPr id="10" name="Flowchart: Document 9">
            <a:extLst>
              <a:ext uri="{FF2B5EF4-FFF2-40B4-BE49-F238E27FC236}">
                <a16:creationId xmlns:a16="http://schemas.microsoft.com/office/drawing/2014/main" id="{8BD1F7D0-16E0-F2BD-AED6-4AF163E6088E}"/>
              </a:ext>
            </a:extLst>
          </p:cNvPr>
          <p:cNvSpPr/>
          <p:nvPr userDrawn="1"/>
        </p:nvSpPr>
        <p:spPr>
          <a:xfrm>
            <a:off x="84842" y="-9427"/>
            <a:ext cx="374715" cy="801278"/>
          </a:xfrm>
          <a:prstGeom prst="flowChartDocumen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350"/>
          </a:p>
        </p:txBody>
      </p:sp>
    </p:spTree>
    <p:extLst>
      <p:ext uri="{BB962C8B-B14F-4D97-AF65-F5344CB8AC3E}">
        <p14:creationId xmlns:p14="http://schemas.microsoft.com/office/powerpoint/2010/main" val="500635259"/>
      </p:ext>
    </p:extLst>
  </p:cSld>
  <p:clrMapOvr>
    <a:masterClrMapping/>
  </p:clrMapOvr>
</p:sldLayout>
</file>

<file path=ppt/slideLayouts/slideLayout7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AB05B-E4CE-DBD1-A248-DBE8B141159A}"/>
              </a:ext>
            </a:extLst>
          </p:cNvPr>
          <p:cNvSpPr>
            <a:spLocks noGrp="1"/>
          </p:cNvSpPr>
          <p:nvPr>
            <p:ph type="title"/>
          </p:nvPr>
        </p:nvSpPr>
        <p:spPr/>
        <p:txBody>
          <a:bodyPr/>
          <a:lstStyle/>
          <a:p>
            <a:r>
              <a:rPr lang="en-US"/>
              <a:t>Click to edit Master title style</a:t>
            </a:r>
            <a:endParaRPr lang="en-CH"/>
          </a:p>
        </p:txBody>
      </p:sp>
      <p:sp>
        <p:nvSpPr>
          <p:cNvPr id="3" name="Content Placeholder 2">
            <a:extLst>
              <a:ext uri="{FF2B5EF4-FFF2-40B4-BE49-F238E27FC236}">
                <a16:creationId xmlns:a16="http://schemas.microsoft.com/office/drawing/2014/main" id="{7AF00136-E6C3-46F2-833F-16CAA5749B18}"/>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Content Placeholder 3">
            <a:extLst>
              <a:ext uri="{FF2B5EF4-FFF2-40B4-BE49-F238E27FC236}">
                <a16:creationId xmlns:a16="http://schemas.microsoft.com/office/drawing/2014/main" id="{990ED900-30B7-A217-A717-6E274CBA3A2D}"/>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5" name="Date Placeholder 4">
            <a:extLst>
              <a:ext uri="{FF2B5EF4-FFF2-40B4-BE49-F238E27FC236}">
                <a16:creationId xmlns:a16="http://schemas.microsoft.com/office/drawing/2014/main" id="{6D125900-E3C6-B714-D23D-E6F1479D4B6E}"/>
              </a:ext>
            </a:extLst>
          </p:cNvPr>
          <p:cNvSpPr>
            <a:spLocks noGrp="1"/>
          </p:cNvSpPr>
          <p:nvPr>
            <p:ph type="dt" sz="half" idx="10"/>
          </p:nvPr>
        </p:nvSpPr>
        <p:spPr/>
        <p:txBody>
          <a:bodyPr/>
          <a:lstStyle/>
          <a:p>
            <a:fld id="{0B67CA9A-39F3-49DC-9B19-80B2109FD5BC}" type="datetime8">
              <a:rPr lang="en-CH" smtClean="0"/>
              <a:t>18.01.23 06:28</a:t>
            </a:fld>
            <a:endParaRPr lang="en-CH"/>
          </a:p>
        </p:txBody>
      </p:sp>
      <p:sp>
        <p:nvSpPr>
          <p:cNvPr id="6" name="Footer Placeholder 5">
            <a:extLst>
              <a:ext uri="{FF2B5EF4-FFF2-40B4-BE49-F238E27FC236}">
                <a16:creationId xmlns:a16="http://schemas.microsoft.com/office/drawing/2014/main" id="{A0BBE290-A7B5-E6F9-9CDF-B63F16698630}"/>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7041E910-EA5C-DA10-1ABB-2FF1DF3BBC8E}"/>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2538075974"/>
      </p:ext>
    </p:extLst>
  </p:cSld>
  <p:clrMapOvr>
    <a:masterClrMapping/>
  </p:clrMapOvr>
</p:sldLayout>
</file>

<file path=ppt/slideLayouts/slideLayout7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9D827-F3E7-BAD1-1467-BA19329D977A}"/>
              </a:ext>
            </a:extLst>
          </p:cNvPr>
          <p:cNvSpPr>
            <a:spLocks noGrp="1"/>
          </p:cNvSpPr>
          <p:nvPr>
            <p:ph type="title"/>
          </p:nvPr>
        </p:nvSpPr>
        <p:spPr>
          <a:xfrm>
            <a:off x="629841" y="365126"/>
            <a:ext cx="7886700" cy="1325563"/>
          </a:xfrm>
        </p:spPr>
        <p:txBody>
          <a:bodyPr/>
          <a:lstStyle/>
          <a:p>
            <a:r>
              <a:rPr lang="en-US"/>
              <a:t>Click to edit Master title style</a:t>
            </a:r>
            <a:endParaRPr lang="en-CH"/>
          </a:p>
        </p:txBody>
      </p:sp>
      <p:sp>
        <p:nvSpPr>
          <p:cNvPr id="3" name="Text Placeholder 2">
            <a:extLst>
              <a:ext uri="{FF2B5EF4-FFF2-40B4-BE49-F238E27FC236}">
                <a16:creationId xmlns:a16="http://schemas.microsoft.com/office/drawing/2014/main" id="{826C5CFF-BE71-55F8-48D0-907B6A0C091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CFED4493-80F6-8E2C-BCAB-FF9A0A06B4F3}"/>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5" name="Text Placeholder 4">
            <a:extLst>
              <a:ext uri="{FF2B5EF4-FFF2-40B4-BE49-F238E27FC236}">
                <a16:creationId xmlns:a16="http://schemas.microsoft.com/office/drawing/2014/main" id="{EDD0507B-A970-9788-1881-B6A6A314B8D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9B21B720-3D79-5A08-654C-39CBD040B414}"/>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7" name="Date Placeholder 6">
            <a:extLst>
              <a:ext uri="{FF2B5EF4-FFF2-40B4-BE49-F238E27FC236}">
                <a16:creationId xmlns:a16="http://schemas.microsoft.com/office/drawing/2014/main" id="{A0AED7BB-2959-18D7-33FB-FCEEF698C259}"/>
              </a:ext>
            </a:extLst>
          </p:cNvPr>
          <p:cNvSpPr>
            <a:spLocks noGrp="1"/>
          </p:cNvSpPr>
          <p:nvPr>
            <p:ph type="dt" sz="half" idx="10"/>
          </p:nvPr>
        </p:nvSpPr>
        <p:spPr/>
        <p:txBody>
          <a:bodyPr/>
          <a:lstStyle/>
          <a:p>
            <a:fld id="{5E5C58E9-D159-43EE-885E-334484516EA4}" type="datetime8">
              <a:rPr lang="en-CH" smtClean="0"/>
              <a:t>18.01.23 06:28</a:t>
            </a:fld>
            <a:endParaRPr lang="en-CH"/>
          </a:p>
        </p:txBody>
      </p:sp>
      <p:sp>
        <p:nvSpPr>
          <p:cNvPr id="8" name="Footer Placeholder 7">
            <a:extLst>
              <a:ext uri="{FF2B5EF4-FFF2-40B4-BE49-F238E27FC236}">
                <a16:creationId xmlns:a16="http://schemas.microsoft.com/office/drawing/2014/main" id="{BEC82384-1C81-AC3C-73F3-D16EAE2E5732}"/>
              </a:ext>
            </a:extLst>
          </p:cNvPr>
          <p:cNvSpPr>
            <a:spLocks noGrp="1"/>
          </p:cNvSpPr>
          <p:nvPr>
            <p:ph type="ftr" sz="quarter" idx="11"/>
          </p:nvPr>
        </p:nvSpPr>
        <p:spPr/>
        <p:txBody>
          <a:bodyPr/>
          <a:lstStyle/>
          <a:p>
            <a:endParaRPr lang="en-CH"/>
          </a:p>
        </p:txBody>
      </p:sp>
      <p:sp>
        <p:nvSpPr>
          <p:cNvPr id="9" name="Slide Number Placeholder 8">
            <a:extLst>
              <a:ext uri="{FF2B5EF4-FFF2-40B4-BE49-F238E27FC236}">
                <a16:creationId xmlns:a16="http://schemas.microsoft.com/office/drawing/2014/main" id="{6EA9BFB1-4808-8F74-6C39-29D878745BC5}"/>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3111328964"/>
      </p:ext>
    </p:extLst>
  </p:cSld>
  <p:clrMapOvr>
    <a:masterClrMapping/>
  </p:clrMapOvr>
</p:sldLayout>
</file>

<file path=ppt/slideLayouts/slideLayout7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F903F-1355-7471-830E-22A4C2223EC1}"/>
              </a:ext>
            </a:extLst>
          </p:cNvPr>
          <p:cNvSpPr>
            <a:spLocks noGrp="1"/>
          </p:cNvSpPr>
          <p:nvPr>
            <p:ph type="title"/>
          </p:nvPr>
        </p:nvSpPr>
        <p:spPr/>
        <p:txBody>
          <a:bodyPr/>
          <a:lstStyle/>
          <a:p>
            <a:r>
              <a:rPr lang="en-US"/>
              <a:t>Click to edit Master title style</a:t>
            </a:r>
            <a:endParaRPr lang="en-CH"/>
          </a:p>
        </p:txBody>
      </p:sp>
      <p:sp>
        <p:nvSpPr>
          <p:cNvPr id="3" name="Date Placeholder 2">
            <a:extLst>
              <a:ext uri="{FF2B5EF4-FFF2-40B4-BE49-F238E27FC236}">
                <a16:creationId xmlns:a16="http://schemas.microsoft.com/office/drawing/2014/main" id="{5DA0B4AA-874F-D15F-4D66-3A2484F55787}"/>
              </a:ext>
            </a:extLst>
          </p:cNvPr>
          <p:cNvSpPr>
            <a:spLocks noGrp="1"/>
          </p:cNvSpPr>
          <p:nvPr>
            <p:ph type="dt" sz="half" idx="10"/>
          </p:nvPr>
        </p:nvSpPr>
        <p:spPr/>
        <p:txBody>
          <a:bodyPr/>
          <a:lstStyle/>
          <a:p>
            <a:fld id="{CDC9BC93-A3EB-4325-9254-A7FBDA65A138}" type="datetime8">
              <a:rPr lang="en-CH" smtClean="0"/>
              <a:t>18.01.23 06:28</a:t>
            </a:fld>
            <a:endParaRPr lang="en-CH"/>
          </a:p>
        </p:txBody>
      </p:sp>
      <p:sp>
        <p:nvSpPr>
          <p:cNvPr id="4" name="Footer Placeholder 3">
            <a:extLst>
              <a:ext uri="{FF2B5EF4-FFF2-40B4-BE49-F238E27FC236}">
                <a16:creationId xmlns:a16="http://schemas.microsoft.com/office/drawing/2014/main" id="{01C743E3-619A-4CF9-3CE8-3643733FB940}"/>
              </a:ext>
            </a:extLst>
          </p:cNvPr>
          <p:cNvSpPr>
            <a:spLocks noGrp="1"/>
          </p:cNvSpPr>
          <p:nvPr>
            <p:ph type="ftr" sz="quarter" idx="11"/>
          </p:nvPr>
        </p:nvSpPr>
        <p:spPr/>
        <p:txBody>
          <a:bodyPr/>
          <a:lstStyle/>
          <a:p>
            <a:endParaRPr lang="en-CH"/>
          </a:p>
        </p:txBody>
      </p:sp>
      <p:sp>
        <p:nvSpPr>
          <p:cNvPr id="5" name="Slide Number Placeholder 4">
            <a:extLst>
              <a:ext uri="{FF2B5EF4-FFF2-40B4-BE49-F238E27FC236}">
                <a16:creationId xmlns:a16="http://schemas.microsoft.com/office/drawing/2014/main" id="{74D76B73-94F9-6A1B-32F0-EA974F1E5E17}"/>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2010650526"/>
      </p:ext>
    </p:extLst>
  </p:cSld>
  <p:clrMapOvr>
    <a:masterClrMapping/>
  </p:clrMapOvr>
</p:sldLayout>
</file>

<file path=ppt/slideLayouts/slideLayout7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2A32E2-66B0-F24C-146B-C88782195FF8}"/>
              </a:ext>
            </a:extLst>
          </p:cNvPr>
          <p:cNvSpPr>
            <a:spLocks noGrp="1"/>
          </p:cNvSpPr>
          <p:nvPr>
            <p:ph type="dt" sz="half" idx="10"/>
          </p:nvPr>
        </p:nvSpPr>
        <p:spPr/>
        <p:txBody>
          <a:bodyPr/>
          <a:lstStyle/>
          <a:p>
            <a:fld id="{9D4CE406-89A3-4591-AB16-4291EE11909C}" type="datetime8">
              <a:rPr lang="en-CH" smtClean="0"/>
              <a:t>18.01.23 06:28</a:t>
            </a:fld>
            <a:endParaRPr lang="en-CH"/>
          </a:p>
        </p:txBody>
      </p:sp>
      <p:sp>
        <p:nvSpPr>
          <p:cNvPr id="3" name="Footer Placeholder 2">
            <a:extLst>
              <a:ext uri="{FF2B5EF4-FFF2-40B4-BE49-F238E27FC236}">
                <a16:creationId xmlns:a16="http://schemas.microsoft.com/office/drawing/2014/main" id="{69327D76-7E6D-3F2D-3BAA-E1C563EC860C}"/>
              </a:ext>
            </a:extLst>
          </p:cNvPr>
          <p:cNvSpPr>
            <a:spLocks noGrp="1"/>
          </p:cNvSpPr>
          <p:nvPr>
            <p:ph type="ftr" sz="quarter" idx="11"/>
          </p:nvPr>
        </p:nvSpPr>
        <p:spPr/>
        <p:txBody>
          <a:bodyPr/>
          <a:lstStyle/>
          <a:p>
            <a:endParaRPr lang="en-CH"/>
          </a:p>
        </p:txBody>
      </p:sp>
      <p:sp>
        <p:nvSpPr>
          <p:cNvPr id="4" name="Slide Number Placeholder 3">
            <a:extLst>
              <a:ext uri="{FF2B5EF4-FFF2-40B4-BE49-F238E27FC236}">
                <a16:creationId xmlns:a16="http://schemas.microsoft.com/office/drawing/2014/main" id="{FD5F5168-1AEC-7DC1-6B32-D8B92E8E4FF0}"/>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1447166368"/>
      </p:ext>
    </p:extLst>
  </p:cSld>
  <p:clrMapOvr>
    <a:masterClrMapping/>
  </p:clrMapOvr>
</p:sldLayout>
</file>

<file path=ppt/slideLayouts/slideLayout7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DCE0-77CA-2CEF-2897-9033A1B8130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CH"/>
          </a:p>
        </p:txBody>
      </p:sp>
      <p:sp>
        <p:nvSpPr>
          <p:cNvPr id="3" name="Content Placeholder 2">
            <a:extLst>
              <a:ext uri="{FF2B5EF4-FFF2-40B4-BE49-F238E27FC236}">
                <a16:creationId xmlns:a16="http://schemas.microsoft.com/office/drawing/2014/main" id="{51D41BD6-6AD4-02A0-017B-EF14B7DE84BF}"/>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Text Placeholder 3">
            <a:extLst>
              <a:ext uri="{FF2B5EF4-FFF2-40B4-BE49-F238E27FC236}">
                <a16:creationId xmlns:a16="http://schemas.microsoft.com/office/drawing/2014/main" id="{5842688E-2242-1738-E3AB-228F904AE36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007E14E-F5CF-685E-7054-C517283506F7}"/>
              </a:ext>
            </a:extLst>
          </p:cNvPr>
          <p:cNvSpPr>
            <a:spLocks noGrp="1"/>
          </p:cNvSpPr>
          <p:nvPr>
            <p:ph type="dt" sz="half" idx="10"/>
          </p:nvPr>
        </p:nvSpPr>
        <p:spPr/>
        <p:txBody>
          <a:bodyPr/>
          <a:lstStyle/>
          <a:p>
            <a:fld id="{AA33AA57-598A-4E0C-B8F6-2E6A4C7AB212}" type="datetime8">
              <a:rPr lang="en-CH" smtClean="0"/>
              <a:t>18.01.23 06:28</a:t>
            </a:fld>
            <a:endParaRPr lang="en-CH"/>
          </a:p>
        </p:txBody>
      </p:sp>
      <p:sp>
        <p:nvSpPr>
          <p:cNvPr id="6" name="Footer Placeholder 5">
            <a:extLst>
              <a:ext uri="{FF2B5EF4-FFF2-40B4-BE49-F238E27FC236}">
                <a16:creationId xmlns:a16="http://schemas.microsoft.com/office/drawing/2014/main" id="{5E4D76D8-D6DD-B781-DADF-5C12F656CEC8}"/>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0F682F4B-7675-8EC6-96E9-1B5584146A98}"/>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3111551750"/>
      </p:ext>
    </p:extLst>
  </p:cSld>
  <p:clrMapOvr>
    <a:masterClrMapping/>
  </p:clrMapOvr>
</p:sldLayout>
</file>

<file path=ppt/slideLayouts/slideLayout7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D07F2-FB4A-EEC6-ED04-F6845C21BE68}"/>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CH"/>
          </a:p>
        </p:txBody>
      </p:sp>
      <p:sp>
        <p:nvSpPr>
          <p:cNvPr id="3" name="Picture Placeholder 2">
            <a:extLst>
              <a:ext uri="{FF2B5EF4-FFF2-40B4-BE49-F238E27FC236}">
                <a16:creationId xmlns:a16="http://schemas.microsoft.com/office/drawing/2014/main" id="{2E9C00B8-98E4-39AA-E54A-DD7B06796213}"/>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CH"/>
          </a:p>
        </p:txBody>
      </p:sp>
      <p:sp>
        <p:nvSpPr>
          <p:cNvPr id="4" name="Text Placeholder 3">
            <a:extLst>
              <a:ext uri="{FF2B5EF4-FFF2-40B4-BE49-F238E27FC236}">
                <a16:creationId xmlns:a16="http://schemas.microsoft.com/office/drawing/2014/main" id="{15998F6E-EFCC-F21E-D971-4D185242CE42}"/>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2990164-F638-2497-8418-FF3D37429E12}"/>
              </a:ext>
            </a:extLst>
          </p:cNvPr>
          <p:cNvSpPr>
            <a:spLocks noGrp="1"/>
          </p:cNvSpPr>
          <p:nvPr>
            <p:ph type="dt" sz="half" idx="10"/>
          </p:nvPr>
        </p:nvSpPr>
        <p:spPr/>
        <p:txBody>
          <a:bodyPr/>
          <a:lstStyle/>
          <a:p>
            <a:fld id="{E652EBB5-C89B-4A28-9143-9709F5B9ADA5}" type="datetime8">
              <a:rPr lang="en-CH" smtClean="0"/>
              <a:t>18.01.23 06:28</a:t>
            </a:fld>
            <a:endParaRPr lang="en-CH"/>
          </a:p>
        </p:txBody>
      </p:sp>
      <p:sp>
        <p:nvSpPr>
          <p:cNvPr id="6" name="Footer Placeholder 5">
            <a:extLst>
              <a:ext uri="{FF2B5EF4-FFF2-40B4-BE49-F238E27FC236}">
                <a16:creationId xmlns:a16="http://schemas.microsoft.com/office/drawing/2014/main" id="{6AC03FFE-96ED-4535-3BF8-21C38020201F}"/>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BA97DD62-FFAB-6132-CFC1-C9159D6EA4E1}"/>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2171176624"/>
      </p:ext>
    </p:extLst>
  </p:cSld>
  <p:clrMapOvr>
    <a:masterClrMapping/>
  </p:clrMapOvr>
</p:sldLayout>
</file>

<file path=ppt/slideLayouts/slideLayout7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A5C75-DB3C-8B71-5EFB-1217822E8AE6}"/>
              </a:ext>
            </a:extLst>
          </p:cNvPr>
          <p:cNvSpPr>
            <a:spLocks noGrp="1"/>
          </p:cNvSpPr>
          <p:nvPr>
            <p:ph type="title"/>
          </p:nvPr>
        </p:nvSpPr>
        <p:spPr/>
        <p:txBody>
          <a:bodyPr/>
          <a:lstStyle/>
          <a:p>
            <a:r>
              <a:rPr lang="en-US"/>
              <a:t>Click to edit Master title style</a:t>
            </a:r>
            <a:endParaRPr lang="en-CH"/>
          </a:p>
        </p:txBody>
      </p:sp>
      <p:sp>
        <p:nvSpPr>
          <p:cNvPr id="3" name="Vertical Text Placeholder 2">
            <a:extLst>
              <a:ext uri="{FF2B5EF4-FFF2-40B4-BE49-F238E27FC236}">
                <a16:creationId xmlns:a16="http://schemas.microsoft.com/office/drawing/2014/main" id="{D1F73FFA-CD47-0E9C-D965-F2EAF274F4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Date Placeholder 3">
            <a:extLst>
              <a:ext uri="{FF2B5EF4-FFF2-40B4-BE49-F238E27FC236}">
                <a16:creationId xmlns:a16="http://schemas.microsoft.com/office/drawing/2014/main" id="{AC54AA40-A471-0126-A23F-3FD1EA56BCE4}"/>
              </a:ext>
            </a:extLst>
          </p:cNvPr>
          <p:cNvSpPr>
            <a:spLocks noGrp="1"/>
          </p:cNvSpPr>
          <p:nvPr>
            <p:ph type="dt" sz="half" idx="10"/>
          </p:nvPr>
        </p:nvSpPr>
        <p:spPr/>
        <p:txBody>
          <a:bodyPr/>
          <a:lstStyle/>
          <a:p>
            <a:fld id="{906955B1-B60E-40A2-8D3F-34F43AF6F706}" type="datetime8">
              <a:rPr lang="en-CH" smtClean="0"/>
              <a:t>18.01.23 06:28</a:t>
            </a:fld>
            <a:endParaRPr lang="en-CH"/>
          </a:p>
        </p:txBody>
      </p:sp>
      <p:sp>
        <p:nvSpPr>
          <p:cNvPr id="5" name="Footer Placeholder 4">
            <a:extLst>
              <a:ext uri="{FF2B5EF4-FFF2-40B4-BE49-F238E27FC236}">
                <a16:creationId xmlns:a16="http://schemas.microsoft.com/office/drawing/2014/main" id="{06620C9B-B268-E6E0-DF80-7BFE3D8A9E06}"/>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9374FC10-B11C-0F23-0BA7-9FEB9E96DDF9}"/>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2529048567"/>
      </p:ext>
    </p:extLst>
  </p:cSld>
  <p:clrMapOvr>
    <a:masterClrMapping/>
  </p:clrMapOvr>
</p:sldLayout>
</file>

<file path=ppt/slideLayouts/slideLayout7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240703-78EB-22C6-A493-944A929EBF3C}"/>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CH"/>
          </a:p>
        </p:txBody>
      </p:sp>
      <p:sp>
        <p:nvSpPr>
          <p:cNvPr id="3" name="Vertical Text Placeholder 2">
            <a:extLst>
              <a:ext uri="{FF2B5EF4-FFF2-40B4-BE49-F238E27FC236}">
                <a16:creationId xmlns:a16="http://schemas.microsoft.com/office/drawing/2014/main" id="{85B01C05-7466-DD31-35CC-C9C9098529EC}"/>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Date Placeholder 3">
            <a:extLst>
              <a:ext uri="{FF2B5EF4-FFF2-40B4-BE49-F238E27FC236}">
                <a16:creationId xmlns:a16="http://schemas.microsoft.com/office/drawing/2014/main" id="{888153B2-23FE-DB3E-C492-7661377B931D}"/>
              </a:ext>
            </a:extLst>
          </p:cNvPr>
          <p:cNvSpPr>
            <a:spLocks noGrp="1"/>
          </p:cNvSpPr>
          <p:nvPr>
            <p:ph type="dt" sz="half" idx="10"/>
          </p:nvPr>
        </p:nvSpPr>
        <p:spPr/>
        <p:txBody>
          <a:bodyPr/>
          <a:lstStyle/>
          <a:p>
            <a:fld id="{17EE0A70-6B3A-4CFB-BE13-06F3E884DBE7}" type="datetime8">
              <a:rPr lang="en-CH" smtClean="0"/>
              <a:t>18.01.23 06:28</a:t>
            </a:fld>
            <a:endParaRPr lang="en-CH"/>
          </a:p>
        </p:txBody>
      </p:sp>
      <p:sp>
        <p:nvSpPr>
          <p:cNvPr id="5" name="Footer Placeholder 4">
            <a:extLst>
              <a:ext uri="{FF2B5EF4-FFF2-40B4-BE49-F238E27FC236}">
                <a16:creationId xmlns:a16="http://schemas.microsoft.com/office/drawing/2014/main" id="{61AA8C82-2CD3-76D4-3931-D99F4FCD9CA4}"/>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1D2C3D64-6D99-9E3C-5439-361F294B8CB0}"/>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1216493606"/>
      </p:ext>
    </p:extLst>
  </p:cSld>
  <p:clrMapOvr>
    <a:masterClrMapping/>
  </p:clrMapOvr>
</p:sldLayout>
</file>

<file path=ppt/slideLayouts/slideLayout70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8733141"/>
      </p:ext>
    </p:extLst>
  </p:cSld>
  <p:clrMapOvr>
    <a:masterClrMapping/>
  </p:clrMapOvr>
</p:sldLayout>
</file>

<file path=ppt/slideLayouts/slideLayout7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1248666905"/>
      </p:ext>
    </p:extLst>
  </p:cSld>
  <p:clrMapOvr>
    <a:masterClrMapping/>
  </p:clrMapOvr>
</p:sldLayout>
</file>

<file path=ppt/slideLayouts/slideLayout711.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59539261"/>
      </p:ext>
    </p:extLst>
  </p:cSld>
  <p:clrMapOvr>
    <a:masterClrMapping/>
  </p:clrMapOvr>
</p:sldLayout>
</file>

<file path=ppt/slideLayouts/slideLayout7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2049772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 Id="rId14"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8"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5" Type="http://schemas.openxmlformats.org/officeDocument/2006/relationships/slideLayout" Target="../slideLayouts/slideLayout263.xml"/><Relationship Id="rId4" Type="http://schemas.openxmlformats.org/officeDocument/2006/relationships/slideLayout" Target="../slideLayouts/slideLayout262.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3.xml"/><Relationship Id="rId13" Type="http://schemas.openxmlformats.org/officeDocument/2006/relationships/image" Target="../media/image1.png"/><Relationship Id="rId3" Type="http://schemas.openxmlformats.org/officeDocument/2006/relationships/slideLayout" Target="../slideLayouts/slideLayout268.xml"/><Relationship Id="rId7" Type="http://schemas.openxmlformats.org/officeDocument/2006/relationships/slideLayout" Target="../slideLayouts/slideLayout272.xml"/><Relationship Id="rId12" Type="http://schemas.openxmlformats.org/officeDocument/2006/relationships/theme" Target="../theme/theme26.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4.xml"/><Relationship Id="rId13" Type="http://schemas.openxmlformats.org/officeDocument/2006/relationships/image" Target="../media/image1.png"/><Relationship Id="rId3" Type="http://schemas.openxmlformats.org/officeDocument/2006/relationships/slideLayout" Target="../slideLayouts/slideLayout279.xml"/><Relationship Id="rId7" Type="http://schemas.openxmlformats.org/officeDocument/2006/relationships/slideLayout" Target="../slideLayouts/slideLayout283.xml"/><Relationship Id="rId12" Type="http://schemas.openxmlformats.org/officeDocument/2006/relationships/theme" Target="../theme/theme27.xml"/><Relationship Id="rId2" Type="http://schemas.openxmlformats.org/officeDocument/2006/relationships/slideLayout" Target="../slideLayouts/slideLayout278.xml"/><Relationship Id="rId1" Type="http://schemas.openxmlformats.org/officeDocument/2006/relationships/slideLayout" Target="../slideLayouts/slideLayout277.xml"/><Relationship Id="rId6" Type="http://schemas.openxmlformats.org/officeDocument/2006/relationships/slideLayout" Target="../slideLayouts/slideLayout282.xml"/><Relationship Id="rId11" Type="http://schemas.openxmlformats.org/officeDocument/2006/relationships/slideLayout" Target="../slideLayouts/slideLayout287.xml"/><Relationship Id="rId5" Type="http://schemas.openxmlformats.org/officeDocument/2006/relationships/slideLayout" Target="../slideLayouts/slideLayout281.xml"/><Relationship Id="rId10" Type="http://schemas.openxmlformats.org/officeDocument/2006/relationships/slideLayout" Target="../slideLayouts/slideLayout286.xml"/><Relationship Id="rId4" Type="http://schemas.openxmlformats.org/officeDocument/2006/relationships/slideLayout" Target="../slideLayouts/slideLayout280.xml"/><Relationship Id="rId9" Type="http://schemas.openxmlformats.org/officeDocument/2006/relationships/slideLayout" Target="../slideLayouts/slideLayout28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5.xml"/><Relationship Id="rId13" Type="http://schemas.openxmlformats.org/officeDocument/2006/relationships/image" Target="../media/image1.png"/><Relationship Id="rId3" Type="http://schemas.openxmlformats.org/officeDocument/2006/relationships/slideLayout" Target="../slideLayouts/slideLayout290.xml"/><Relationship Id="rId7" Type="http://schemas.openxmlformats.org/officeDocument/2006/relationships/slideLayout" Target="../slideLayouts/slideLayout294.xml"/><Relationship Id="rId12" Type="http://schemas.openxmlformats.org/officeDocument/2006/relationships/theme" Target="../theme/theme28.xml"/><Relationship Id="rId2" Type="http://schemas.openxmlformats.org/officeDocument/2006/relationships/slideLayout" Target="../slideLayouts/slideLayout289.xml"/><Relationship Id="rId1" Type="http://schemas.openxmlformats.org/officeDocument/2006/relationships/slideLayout" Target="../slideLayouts/slideLayout288.xml"/><Relationship Id="rId6" Type="http://schemas.openxmlformats.org/officeDocument/2006/relationships/slideLayout" Target="../slideLayouts/slideLayout293.xml"/><Relationship Id="rId11" Type="http://schemas.openxmlformats.org/officeDocument/2006/relationships/slideLayout" Target="../slideLayouts/slideLayout298.xml"/><Relationship Id="rId5" Type="http://schemas.openxmlformats.org/officeDocument/2006/relationships/slideLayout" Target="../slideLayouts/slideLayout292.xml"/><Relationship Id="rId10" Type="http://schemas.openxmlformats.org/officeDocument/2006/relationships/slideLayout" Target="../slideLayouts/slideLayout297.xml"/><Relationship Id="rId4" Type="http://schemas.openxmlformats.org/officeDocument/2006/relationships/slideLayout" Target="../slideLayouts/slideLayout291.xml"/><Relationship Id="rId9" Type="http://schemas.openxmlformats.org/officeDocument/2006/relationships/slideLayout" Target="../slideLayouts/slideLayout29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6.xml"/><Relationship Id="rId13" Type="http://schemas.openxmlformats.org/officeDocument/2006/relationships/theme" Target="../theme/theme29.xml"/><Relationship Id="rId3" Type="http://schemas.openxmlformats.org/officeDocument/2006/relationships/slideLayout" Target="../slideLayouts/slideLayout301.xml"/><Relationship Id="rId7" Type="http://schemas.openxmlformats.org/officeDocument/2006/relationships/slideLayout" Target="../slideLayouts/slideLayout305.xml"/><Relationship Id="rId12" Type="http://schemas.openxmlformats.org/officeDocument/2006/relationships/slideLayout" Target="../slideLayouts/slideLayout310.xml"/><Relationship Id="rId2" Type="http://schemas.openxmlformats.org/officeDocument/2006/relationships/slideLayout" Target="../slideLayouts/slideLayout300.xml"/><Relationship Id="rId1" Type="http://schemas.openxmlformats.org/officeDocument/2006/relationships/slideLayout" Target="../slideLayouts/slideLayout299.xml"/><Relationship Id="rId6" Type="http://schemas.openxmlformats.org/officeDocument/2006/relationships/slideLayout" Target="../slideLayouts/slideLayout304.xml"/><Relationship Id="rId11" Type="http://schemas.openxmlformats.org/officeDocument/2006/relationships/slideLayout" Target="../slideLayouts/slideLayout309.xml"/><Relationship Id="rId5" Type="http://schemas.openxmlformats.org/officeDocument/2006/relationships/slideLayout" Target="../slideLayouts/slideLayout303.xml"/><Relationship Id="rId10" Type="http://schemas.openxmlformats.org/officeDocument/2006/relationships/slideLayout" Target="../slideLayouts/slideLayout308.xml"/><Relationship Id="rId4" Type="http://schemas.openxmlformats.org/officeDocument/2006/relationships/slideLayout" Target="../slideLayouts/slideLayout302.xml"/><Relationship Id="rId9" Type="http://schemas.openxmlformats.org/officeDocument/2006/relationships/slideLayout" Target="../slideLayouts/slideLayout30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image" Target="../media/image1.png"/><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theme" Target="../theme/theme30.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29.xml"/><Relationship Id="rId3" Type="http://schemas.openxmlformats.org/officeDocument/2006/relationships/slideLayout" Target="../slideLayouts/slideLayout324.xml"/><Relationship Id="rId7" Type="http://schemas.openxmlformats.org/officeDocument/2006/relationships/slideLayout" Target="../slideLayouts/slideLayout328.xml"/><Relationship Id="rId12" Type="http://schemas.openxmlformats.org/officeDocument/2006/relationships/theme" Target="../theme/theme31.xml"/><Relationship Id="rId2" Type="http://schemas.openxmlformats.org/officeDocument/2006/relationships/slideLayout" Target="../slideLayouts/slideLayout323.xml"/><Relationship Id="rId1" Type="http://schemas.openxmlformats.org/officeDocument/2006/relationships/slideLayout" Target="../slideLayouts/slideLayout322.xml"/><Relationship Id="rId6" Type="http://schemas.openxmlformats.org/officeDocument/2006/relationships/slideLayout" Target="../slideLayouts/slideLayout327.xml"/><Relationship Id="rId11" Type="http://schemas.openxmlformats.org/officeDocument/2006/relationships/slideLayout" Target="../slideLayouts/slideLayout332.xml"/><Relationship Id="rId5" Type="http://schemas.openxmlformats.org/officeDocument/2006/relationships/slideLayout" Target="../slideLayouts/slideLayout326.xml"/><Relationship Id="rId10" Type="http://schemas.openxmlformats.org/officeDocument/2006/relationships/slideLayout" Target="../slideLayouts/slideLayout331.xml"/><Relationship Id="rId4" Type="http://schemas.openxmlformats.org/officeDocument/2006/relationships/slideLayout" Target="../slideLayouts/slideLayout325.xml"/><Relationship Id="rId9" Type="http://schemas.openxmlformats.org/officeDocument/2006/relationships/slideLayout" Target="../slideLayouts/slideLayout33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0.xml"/><Relationship Id="rId13" Type="http://schemas.openxmlformats.org/officeDocument/2006/relationships/image" Target="../media/image1.png"/><Relationship Id="rId3" Type="http://schemas.openxmlformats.org/officeDocument/2006/relationships/slideLayout" Target="../slideLayouts/slideLayout335.xml"/><Relationship Id="rId7" Type="http://schemas.openxmlformats.org/officeDocument/2006/relationships/slideLayout" Target="../slideLayouts/slideLayout339.xml"/><Relationship Id="rId12" Type="http://schemas.openxmlformats.org/officeDocument/2006/relationships/theme" Target="../theme/theme32.xml"/><Relationship Id="rId2" Type="http://schemas.openxmlformats.org/officeDocument/2006/relationships/slideLayout" Target="../slideLayouts/slideLayout334.xml"/><Relationship Id="rId1" Type="http://schemas.openxmlformats.org/officeDocument/2006/relationships/slideLayout" Target="../slideLayouts/slideLayout333.xml"/><Relationship Id="rId6" Type="http://schemas.openxmlformats.org/officeDocument/2006/relationships/slideLayout" Target="../slideLayouts/slideLayout338.xml"/><Relationship Id="rId11" Type="http://schemas.openxmlformats.org/officeDocument/2006/relationships/slideLayout" Target="../slideLayouts/slideLayout343.xml"/><Relationship Id="rId5" Type="http://schemas.openxmlformats.org/officeDocument/2006/relationships/slideLayout" Target="../slideLayouts/slideLayout337.xml"/><Relationship Id="rId10" Type="http://schemas.openxmlformats.org/officeDocument/2006/relationships/slideLayout" Target="../slideLayouts/slideLayout342.xml"/><Relationship Id="rId4" Type="http://schemas.openxmlformats.org/officeDocument/2006/relationships/slideLayout" Target="../slideLayouts/slideLayout336.xml"/><Relationship Id="rId9" Type="http://schemas.openxmlformats.org/officeDocument/2006/relationships/slideLayout" Target="../slideLayouts/slideLayout341.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1.xml"/><Relationship Id="rId13" Type="http://schemas.openxmlformats.org/officeDocument/2006/relationships/image" Target="../media/image1.png"/><Relationship Id="rId3" Type="http://schemas.openxmlformats.org/officeDocument/2006/relationships/slideLayout" Target="../slideLayouts/slideLayout346.xml"/><Relationship Id="rId7" Type="http://schemas.openxmlformats.org/officeDocument/2006/relationships/slideLayout" Target="../slideLayouts/slideLayout350.xml"/><Relationship Id="rId12" Type="http://schemas.openxmlformats.org/officeDocument/2006/relationships/theme" Target="../theme/theme33.xml"/><Relationship Id="rId2" Type="http://schemas.openxmlformats.org/officeDocument/2006/relationships/slideLayout" Target="../slideLayouts/slideLayout345.xml"/><Relationship Id="rId1" Type="http://schemas.openxmlformats.org/officeDocument/2006/relationships/slideLayout" Target="../slideLayouts/slideLayout344.xml"/><Relationship Id="rId6" Type="http://schemas.openxmlformats.org/officeDocument/2006/relationships/slideLayout" Target="../slideLayouts/slideLayout349.xml"/><Relationship Id="rId11" Type="http://schemas.openxmlformats.org/officeDocument/2006/relationships/slideLayout" Target="../slideLayouts/slideLayout354.xml"/><Relationship Id="rId5" Type="http://schemas.openxmlformats.org/officeDocument/2006/relationships/slideLayout" Target="../slideLayouts/slideLayout348.xml"/><Relationship Id="rId10" Type="http://schemas.openxmlformats.org/officeDocument/2006/relationships/slideLayout" Target="../slideLayouts/slideLayout353.xml"/><Relationship Id="rId4" Type="http://schemas.openxmlformats.org/officeDocument/2006/relationships/slideLayout" Target="../slideLayouts/slideLayout347.xml"/><Relationship Id="rId9" Type="http://schemas.openxmlformats.org/officeDocument/2006/relationships/slideLayout" Target="../slideLayouts/slideLayout352.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2.xml"/><Relationship Id="rId13" Type="http://schemas.openxmlformats.org/officeDocument/2006/relationships/image" Target="../media/image1.png"/><Relationship Id="rId3" Type="http://schemas.openxmlformats.org/officeDocument/2006/relationships/slideLayout" Target="../slideLayouts/slideLayout357.xml"/><Relationship Id="rId7" Type="http://schemas.openxmlformats.org/officeDocument/2006/relationships/slideLayout" Target="../slideLayouts/slideLayout361.xml"/><Relationship Id="rId12" Type="http://schemas.openxmlformats.org/officeDocument/2006/relationships/theme" Target="../theme/theme34.xml"/><Relationship Id="rId2" Type="http://schemas.openxmlformats.org/officeDocument/2006/relationships/slideLayout" Target="../slideLayouts/slideLayout356.xml"/><Relationship Id="rId1" Type="http://schemas.openxmlformats.org/officeDocument/2006/relationships/slideLayout" Target="../slideLayouts/slideLayout355.xml"/><Relationship Id="rId6" Type="http://schemas.openxmlformats.org/officeDocument/2006/relationships/slideLayout" Target="../slideLayouts/slideLayout360.xml"/><Relationship Id="rId11" Type="http://schemas.openxmlformats.org/officeDocument/2006/relationships/slideLayout" Target="../slideLayouts/slideLayout365.xml"/><Relationship Id="rId5" Type="http://schemas.openxmlformats.org/officeDocument/2006/relationships/slideLayout" Target="../slideLayouts/slideLayout359.xml"/><Relationship Id="rId10" Type="http://schemas.openxmlformats.org/officeDocument/2006/relationships/slideLayout" Target="../slideLayouts/slideLayout364.xml"/><Relationship Id="rId4" Type="http://schemas.openxmlformats.org/officeDocument/2006/relationships/slideLayout" Target="../slideLayouts/slideLayout358.xml"/><Relationship Id="rId9" Type="http://schemas.openxmlformats.org/officeDocument/2006/relationships/slideLayout" Target="../slideLayouts/slideLayout363.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3.xml"/><Relationship Id="rId13" Type="http://schemas.openxmlformats.org/officeDocument/2006/relationships/image" Target="../media/image1.png"/><Relationship Id="rId3" Type="http://schemas.openxmlformats.org/officeDocument/2006/relationships/slideLayout" Target="../slideLayouts/slideLayout368.xml"/><Relationship Id="rId7" Type="http://schemas.openxmlformats.org/officeDocument/2006/relationships/slideLayout" Target="../slideLayouts/slideLayout372.xml"/><Relationship Id="rId12" Type="http://schemas.openxmlformats.org/officeDocument/2006/relationships/theme" Target="../theme/theme35.xml"/><Relationship Id="rId2" Type="http://schemas.openxmlformats.org/officeDocument/2006/relationships/slideLayout" Target="../slideLayouts/slideLayout367.xml"/><Relationship Id="rId1" Type="http://schemas.openxmlformats.org/officeDocument/2006/relationships/slideLayout" Target="../slideLayouts/slideLayout366.xml"/><Relationship Id="rId6" Type="http://schemas.openxmlformats.org/officeDocument/2006/relationships/slideLayout" Target="../slideLayouts/slideLayout371.xml"/><Relationship Id="rId11" Type="http://schemas.openxmlformats.org/officeDocument/2006/relationships/slideLayout" Target="../slideLayouts/slideLayout376.xml"/><Relationship Id="rId5" Type="http://schemas.openxmlformats.org/officeDocument/2006/relationships/slideLayout" Target="../slideLayouts/slideLayout370.xml"/><Relationship Id="rId10" Type="http://schemas.openxmlformats.org/officeDocument/2006/relationships/slideLayout" Target="../slideLayouts/slideLayout375.xml"/><Relationship Id="rId4" Type="http://schemas.openxmlformats.org/officeDocument/2006/relationships/slideLayout" Target="../slideLayouts/slideLayout369.xml"/><Relationship Id="rId9" Type="http://schemas.openxmlformats.org/officeDocument/2006/relationships/slideLayout" Target="../slideLayouts/slideLayout374.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4.xml"/><Relationship Id="rId3" Type="http://schemas.openxmlformats.org/officeDocument/2006/relationships/slideLayout" Target="../slideLayouts/slideLayout379.xml"/><Relationship Id="rId7" Type="http://schemas.openxmlformats.org/officeDocument/2006/relationships/slideLayout" Target="../slideLayouts/slideLayout383.xml"/><Relationship Id="rId12" Type="http://schemas.openxmlformats.org/officeDocument/2006/relationships/theme" Target="../theme/theme36.xml"/><Relationship Id="rId2" Type="http://schemas.openxmlformats.org/officeDocument/2006/relationships/slideLayout" Target="../slideLayouts/slideLayout378.xml"/><Relationship Id="rId1" Type="http://schemas.openxmlformats.org/officeDocument/2006/relationships/slideLayout" Target="../slideLayouts/slideLayout377.xml"/><Relationship Id="rId6" Type="http://schemas.openxmlformats.org/officeDocument/2006/relationships/slideLayout" Target="../slideLayouts/slideLayout382.xml"/><Relationship Id="rId11" Type="http://schemas.openxmlformats.org/officeDocument/2006/relationships/slideLayout" Target="../slideLayouts/slideLayout387.xml"/><Relationship Id="rId5" Type="http://schemas.openxmlformats.org/officeDocument/2006/relationships/slideLayout" Target="../slideLayouts/slideLayout381.xml"/><Relationship Id="rId10" Type="http://schemas.openxmlformats.org/officeDocument/2006/relationships/slideLayout" Target="../slideLayouts/slideLayout386.xml"/><Relationship Id="rId4" Type="http://schemas.openxmlformats.org/officeDocument/2006/relationships/slideLayout" Target="../slideLayouts/slideLayout380.xml"/><Relationship Id="rId9" Type="http://schemas.openxmlformats.org/officeDocument/2006/relationships/slideLayout" Target="../slideLayouts/slideLayout385.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5.xml"/><Relationship Id="rId3" Type="http://schemas.openxmlformats.org/officeDocument/2006/relationships/slideLayout" Target="../slideLayouts/slideLayout390.xml"/><Relationship Id="rId7" Type="http://schemas.openxmlformats.org/officeDocument/2006/relationships/slideLayout" Target="../slideLayouts/slideLayout394.xml"/><Relationship Id="rId12" Type="http://schemas.openxmlformats.org/officeDocument/2006/relationships/theme" Target="../theme/theme37.xml"/><Relationship Id="rId2" Type="http://schemas.openxmlformats.org/officeDocument/2006/relationships/slideLayout" Target="../slideLayouts/slideLayout389.xml"/><Relationship Id="rId1" Type="http://schemas.openxmlformats.org/officeDocument/2006/relationships/slideLayout" Target="../slideLayouts/slideLayout388.xml"/><Relationship Id="rId6" Type="http://schemas.openxmlformats.org/officeDocument/2006/relationships/slideLayout" Target="../slideLayouts/slideLayout393.xml"/><Relationship Id="rId11" Type="http://schemas.openxmlformats.org/officeDocument/2006/relationships/slideLayout" Target="../slideLayouts/slideLayout398.xml"/><Relationship Id="rId5" Type="http://schemas.openxmlformats.org/officeDocument/2006/relationships/slideLayout" Target="../slideLayouts/slideLayout392.xml"/><Relationship Id="rId10" Type="http://schemas.openxmlformats.org/officeDocument/2006/relationships/slideLayout" Target="../slideLayouts/slideLayout397.xml"/><Relationship Id="rId4" Type="http://schemas.openxmlformats.org/officeDocument/2006/relationships/slideLayout" Target="../slideLayouts/slideLayout391.xml"/><Relationship Id="rId9" Type="http://schemas.openxmlformats.org/officeDocument/2006/relationships/slideLayout" Target="../slideLayouts/slideLayout396.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6.xml"/><Relationship Id="rId13" Type="http://schemas.openxmlformats.org/officeDocument/2006/relationships/image" Target="../media/image1.png"/><Relationship Id="rId3" Type="http://schemas.openxmlformats.org/officeDocument/2006/relationships/slideLayout" Target="../slideLayouts/slideLayout401.xml"/><Relationship Id="rId7" Type="http://schemas.openxmlformats.org/officeDocument/2006/relationships/slideLayout" Target="../slideLayouts/slideLayout405.xml"/><Relationship Id="rId12" Type="http://schemas.openxmlformats.org/officeDocument/2006/relationships/theme" Target="../theme/theme38.xml"/><Relationship Id="rId2" Type="http://schemas.openxmlformats.org/officeDocument/2006/relationships/slideLayout" Target="../slideLayouts/slideLayout400.xml"/><Relationship Id="rId1" Type="http://schemas.openxmlformats.org/officeDocument/2006/relationships/slideLayout" Target="../slideLayouts/slideLayout399.xml"/><Relationship Id="rId6" Type="http://schemas.openxmlformats.org/officeDocument/2006/relationships/slideLayout" Target="../slideLayouts/slideLayout404.xml"/><Relationship Id="rId11" Type="http://schemas.openxmlformats.org/officeDocument/2006/relationships/slideLayout" Target="../slideLayouts/slideLayout409.xml"/><Relationship Id="rId5" Type="http://schemas.openxmlformats.org/officeDocument/2006/relationships/slideLayout" Target="../slideLayouts/slideLayout403.xml"/><Relationship Id="rId10" Type="http://schemas.openxmlformats.org/officeDocument/2006/relationships/slideLayout" Target="../slideLayouts/slideLayout408.xml"/><Relationship Id="rId4" Type="http://schemas.openxmlformats.org/officeDocument/2006/relationships/slideLayout" Target="../slideLayouts/slideLayout402.xml"/><Relationship Id="rId9" Type="http://schemas.openxmlformats.org/officeDocument/2006/relationships/slideLayout" Target="../slideLayouts/slideLayout407.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7.xml"/><Relationship Id="rId13" Type="http://schemas.openxmlformats.org/officeDocument/2006/relationships/image" Target="../media/image1.png"/><Relationship Id="rId3" Type="http://schemas.openxmlformats.org/officeDocument/2006/relationships/slideLayout" Target="../slideLayouts/slideLayout412.xml"/><Relationship Id="rId7" Type="http://schemas.openxmlformats.org/officeDocument/2006/relationships/slideLayout" Target="../slideLayouts/slideLayout416.xml"/><Relationship Id="rId12" Type="http://schemas.openxmlformats.org/officeDocument/2006/relationships/theme" Target="../theme/theme39.xml"/><Relationship Id="rId2" Type="http://schemas.openxmlformats.org/officeDocument/2006/relationships/slideLayout" Target="../slideLayouts/slideLayout411.xml"/><Relationship Id="rId1" Type="http://schemas.openxmlformats.org/officeDocument/2006/relationships/slideLayout" Target="../slideLayouts/slideLayout410.xml"/><Relationship Id="rId6" Type="http://schemas.openxmlformats.org/officeDocument/2006/relationships/slideLayout" Target="../slideLayouts/slideLayout415.xml"/><Relationship Id="rId11" Type="http://schemas.openxmlformats.org/officeDocument/2006/relationships/slideLayout" Target="../slideLayouts/slideLayout420.xml"/><Relationship Id="rId5" Type="http://schemas.openxmlformats.org/officeDocument/2006/relationships/slideLayout" Target="../slideLayouts/slideLayout414.xml"/><Relationship Id="rId10" Type="http://schemas.openxmlformats.org/officeDocument/2006/relationships/slideLayout" Target="../slideLayouts/slideLayout419.xml"/><Relationship Id="rId4" Type="http://schemas.openxmlformats.org/officeDocument/2006/relationships/slideLayout" Target="../slideLayouts/slideLayout413.xml"/><Relationship Id="rId9" Type="http://schemas.openxmlformats.org/officeDocument/2006/relationships/slideLayout" Target="../slideLayouts/slideLayout418.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8.xml"/><Relationship Id="rId13" Type="http://schemas.openxmlformats.org/officeDocument/2006/relationships/theme" Target="../theme/theme40.xml"/><Relationship Id="rId3" Type="http://schemas.openxmlformats.org/officeDocument/2006/relationships/slideLayout" Target="../slideLayouts/slideLayout423.xml"/><Relationship Id="rId7" Type="http://schemas.openxmlformats.org/officeDocument/2006/relationships/slideLayout" Target="../slideLayouts/slideLayout427.xml"/><Relationship Id="rId12" Type="http://schemas.openxmlformats.org/officeDocument/2006/relationships/slideLayout" Target="../slideLayouts/slideLayout432.xml"/><Relationship Id="rId2" Type="http://schemas.openxmlformats.org/officeDocument/2006/relationships/slideLayout" Target="../slideLayouts/slideLayout422.xml"/><Relationship Id="rId1" Type="http://schemas.openxmlformats.org/officeDocument/2006/relationships/slideLayout" Target="../slideLayouts/slideLayout421.xml"/><Relationship Id="rId6" Type="http://schemas.openxmlformats.org/officeDocument/2006/relationships/slideLayout" Target="../slideLayouts/slideLayout426.xml"/><Relationship Id="rId11" Type="http://schemas.openxmlformats.org/officeDocument/2006/relationships/slideLayout" Target="../slideLayouts/slideLayout431.xml"/><Relationship Id="rId5" Type="http://schemas.openxmlformats.org/officeDocument/2006/relationships/slideLayout" Target="../slideLayouts/slideLayout425.xml"/><Relationship Id="rId10" Type="http://schemas.openxmlformats.org/officeDocument/2006/relationships/slideLayout" Target="../slideLayouts/slideLayout430.xml"/><Relationship Id="rId4" Type="http://schemas.openxmlformats.org/officeDocument/2006/relationships/slideLayout" Target="../slideLayouts/slideLayout424.xml"/><Relationship Id="rId9" Type="http://schemas.openxmlformats.org/officeDocument/2006/relationships/slideLayout" Target="../slideLayouts/slideLayout429.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theme" Target="../theme/theme41.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1.xml"/><Relationship Id="rId3" Type="http://schemas.openxmlformats.org/officeDocument/2006/relationships/slideLayout" Target="../slideLayouts/slideLayout446.xml"/><Relationship Id="rId7" Type="http://schemas.openxmlformats.org/officeDocument/2006/relationships/slideLayout" Target="../slideLayouts/slideLayout450.xml"/><Relationship Id="rId12" Type="http://schemas.openxmlformats.org/officeDocument/2006/relationships/theme" Target="../theme/theme42.xml"/><Relationship Id="rId2" Type="http://schemas.openxmlformats.org/officeDocument/2006/relationships/slideLayout" Target="../slideLayouts/slideLayout445.xml"/><Relationship Id="rId1" Type="http://schemas.openxmlformats.org/officeDocument/2006/relationships/slideLayout" Target="../slideLayouts/slideLayout444.xml"/><Relationship Id="rId6" Type="http://schemas.openxmlformats.org/officeDocument/2006/relationships/slideLayout" Target="../slideLayouts/slideLayout449.xml"/><Relationship Id="rId11" Type="http://schemas.openxmlformats.org/officeDocument/2006/relationships/slideLayout" Target="../slideLayouts/slideLayout454.xml"/><Relationship Id="rId5" Type="http://schemas.openxmlformats.org/officeDocument/2006/relationships/slideLayout" Target="../slideLayouts/slideLayout448.xml"/><Relationship Id="rId10" Type="http://schemas.openxmlformats.org/officeDocument/2006/relationships/slideLayout" Target="../slideLayouts/slideLayout453.xml"/><Relationship Id="rId4" Type="http://schemas.openxmlformats.org/officeDocument/2006/relationships/slideLayout" Target="../slideLayouts/slideLayout447.xml"/><Relationship Id="rId9" Type="http://schemas.openxmlformats.org/officeDocument/2006/relationships/slideLayout" Target="../slideLayouts/slideLayout452.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2.xml"/><Relationship Id="rId3" Type="http://schemas.openxmlformats.org/officeDocument/2006/relationships/slideLayout" Target="../slideLayouts/slideLayout457.xml"/><Relationship Id="rId7" Type="http://schemas.openxmlformats.org/officeDocument/2006/relationships/slideLayout" Target="../slideLayouts/slideLayout461.xml"/><Relationship Id="rId12" Type="http://schemas.openxmlformats.org/officeDocument/2006/relationships/theme" Target="../theme/theme43.xml"/><Relationship Id="rId2" Type="http://schemas.openxmlformats.org/officeDocument/2006/relationships/slideLayout" Target="../slideLayouts/slideLayout456.xml"/><Relationship Id="rId1" Type="http://schemas.openxmlformats.org/officeDocument/2006/relationships/slideLayout" Target="../slideLayouts/slideLayout455.xml"/><Relationship Id="rId6" Type="http://schemas.openxmlformats.org/officeDocument/2006/relationships/slideLayout" Target="../slideLayouts/slideLayout460.xml"/><Relationship Id="rId11" Type="http://schemas.openxmlformats.org/officeDocument/2006/relationships/slideLayout" Target="../slideLayouts/slideLayout465.xml"/><Relationship Id="rId5" Type="http://schemas.openxmlformats.org/officeDocument/2006/relationships/slideLayout" Target="../slideLayouts/slideLayout459.xml"/><Relationship Id="rId10" Type="http://schemas.openxmlformats.org/officeDocument/2006/relationships/slideLayout" Target="../slideLayouts/slideLayout464.xml"/><Relationship Id="rId4" Type="http://schemas.openxmlformats.org/officeDocument/2006/relationships/slideLayout" Target="../slideLayouts/slideLayout458.xml"/><Relationship Id="rId9" Type="http://schemas.openxmlformats.org/officeDocument/2006/relationships/slideLayout" Target="../slideLayouts/slideLayout463.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3.xml"/><Relationship Id="rId13" Type="http://schemas.openxmlformats.org/officeDocument/2006/relationships/theme" Target="../theme/theme44.xml"/><Relationship Id="rId3" Type="http://schemas.openxmlformats.org/officeDocument/2006/relationships/slideLayout" Target="../slideLayouts/slideLayout468.xml"/><Relationship Id="rId7" Type="http://schemas.openxmlformats.org/officeDocument/2006/relationships/slideLayout" Target="../slideLayouts/slideLayout472.xml"/><Relationship Id="rId12" Type="http://schemas.openxmlformats.org/officeDocument/2006/relationships/slideLayout" Target="../slideLayouts/slideLayout477.xml"/><Relationship Id="rId2" Type="http://schemas.openxmlformats.org/officeDocument/2006/relationships/slideLayout" Target="../slideLayouts/slideLayout467.xml"/><Relationship Id="rId1" Type="http://schemas.openxmlformats.org/officeDocument/2006/relationships/slideLayout" Target="../slideLayouts/slideLayout466.xml"/><Relationship Id="rId6" Type="http://schemas.openxmlformats.org/officeDocument/2006/relationships/slideLayout" Target="../slideLayouts/slideLayout471.xml"/><Relationship Id="rId11" Type="http://schemas.openxmlformats.org/officeDocument/2006/relationships/slideLayout" Target="../slideLayouts/slideLayout476.xml"/><Relationship Id="rId5" Type="http://schemas.openxmlformats.org/officeDocument/2006/relationships/slideLayout" Target="../slideLayouts/slideLayout470.xml"/><Relationship Id="rId10" Type="http://schemas.openxmlformats.org/officeDocument/2006/relationships/slideLayout" Target="../slideLayouts/slideLayout475.xml"/><Relationship Id="rId4" Type="http://schemas.openxmlformats.org/officeDocument/2006/relationships/slideLayout" Target="../slideLayouts/slideLayout469.xml"/><Relationship Id="rId9" Type="http://schemas.openxmlformats.org/officeDocument/2006/relationships/slideLayout" Target="../slideLayouts/slideLayout474.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theme" Target="../theme/theme45.xml"/><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slideLayout" Target="../slideLayouts/slideLayout489.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7.xml"/><Relationship Id="rId3" Type="http://schemas.openxmlformats.org/officeDocument/2006/relationships/slideLayout" Target="../slideLayouts/slideLayout492.xml"/><Relationship Id="rId7" Type="http://schemas.openxmlformats.org/officeDocument/2006/relationships/slideLayout" Target="../slideLayouts/slideLayout496.xml"/><Relationship Id="rId12" Type="http://schemas.openxmlformats.org/officeDocument/2006/relationships/theme" Target="../theme/theme46.xml"/><Relationship Id="rId2" Type="http://schemas.openxmlformats.org/officeDocument/2006/relationships/slideLayout" Target="../slideLayouts/slideLayout491.xml"/><Relationship Id="rId1" Type="http://schemas.openxmlformats.org/officeDocument/2006/relationships/slideLayout" Target="../slideLayouts/slideLayout490.xml"/><Relationship Id="rId6" Type="http://schemas.openxmlformats.org/officeDocument/2006/relationships/slideLayout" Target="../slideLayouts/slideLayout495.xml"/><Relationship Id="rId11" Type="http://schemas.openxmlformats.org/officeDocument/2006/relationships/slideLayout" Target="../slideLayouts/slideLayout500.xml"/><Relationship Id="rId5" Type="http://schemas.openxmlformats.org/officeDocument/2006/relationships/slideLayout" Target="../slideLayouts/slideLayout494.xml"/><Relationship Id="rId10" Type="http://schemas.openxmlformats.org/officeDocument/2006/relationships/slideLayout" Target="../slideLayouts/slideLayout499.xml"/><Relationship Id="rId4" Type="http://schemas.openxmlformats.org/officeDocument/2006/relationships/slideLayout" Target="../slideLayouts/slideLayout493.xml"/><Relationship Id="rId9" Type="http://schemas.openxmlformats.org/officeDocument/2006/relationships/slideLayout" Target="../slideLayouts/slideLayout498.xml"/></Relationships>
</file>

<file path=ppt/slideMasters/_rels/slideMaster47.xml.rels><?xml version="1.0" encoding="UTF-8" standalone="yes"?>
<Relationships xmlns="http://schemas.openxmlformats.org/package/2006/relationships"><Relationship Id="rId3" Type="http://schemas.openxmlformats.org/officeDocument/2006/relationships/theme" Target="../theme/theme47.xml"/><Relationship Id="rId2" Type="http://schemas.openxmlformats.org/officeDocument/2006/relationships/slideLayout" Target="../slideLayouts/slideLayout502.xml"/><Relationship Id="rId1" Type="http://schemas.openxmlformats.org/officeDocument/2006/relationships/slideLayout" Target="../slideLayouts/slideLayout501.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0.xml"/><Relationship Id="rId13" Type="http://schemas.openxmlformats.org/officeDocument/2006/relationships/theme" Target="../theme/theme48.xml"/><Relationship Id="rId3" Type="http://schemas.openxmlformats.org/officeDocument/2006/relationships/slideLayout" Target="../slideLayouts/slideLayout505.xml"/><Relationship Id="rId7" Type="http://schemas.openxmlformats.org/officeDocument/2006/relationships/slideLayout" Target="../slideLayouts/slideLayout509.xml"/><Relationship Id="rId12" Type="http://schemas.openxmlformats.org/officeDocument/2006/relationships/slideLayout" Target="../slideLayouts/slideLayout514.xml"/><Relationship Id="rId2" Type="http://schemas.openxmlformats.org/officeDocument/2006/relationships/slideLayout" Target="../slideLayouts/slideLayout504.xml"/><Relationship Id="rId1" Type="http://schemas.openxmlformats.org/officeDocument/2006/relationships/slideLayout" Target="../slideLayouts/slideLayout503.xml"/><Relationship Id="rId6" Type="http://schemas.openxmlformats.org/officeDocument/2006/relationships/slideLayout" Target="../slideLayouts/slideLayout508.xml"/><Relationship Id="rId11" Type="http://schemas.openxmlformats.org/officeDocument/2006/relationships/slideLayout" Target="../slideLayouts/slideLayout513.xml"/><Relationship Id="rId5" Type="http://schemas.openxmlformats.org/officeDocument/2006/relationships/slideLayout" Target="../slideLayouts/slideLayout507.xml"/><Relationship Id="rId10" Type="http://schemas.openxmlformats.org/officeDocument/2006/relationships/slideLayout" Target="../slideLayouts/slideLayout512.xml"/><Relationship Id="rId4" Type="http://schemas.openxmlformats.org/officeDocument/2006/relationships/slideLayout" Target="../slideLayouts/slideLayout506.xml"/><Relationship Id="rId9" Type="http://schemas.openxmlformats.org/officeDocument/2006/relationships/slideLayout" Target="../slideLayouts/slideLayout511.xml"/><Relationship Id="rId14" Type="http://schemas.openxmlformats.org/officeDocument/2006/relationships/image" Target="../media/image1.png"/></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2.xml"/><Relationship Id="rId13" Type="http://schemas.openxmlformats.org/officeDocument/2006/relationships/theme" Target="../theme/theme49.xml"/><Relationship Id="rId3" Type="http://schemas.openxmlformats.org/officeDocument/2006/relationships/slideLayout" Target="../slideLayouts/slideLayout517.xml"/><Relationship Id="rId7" Type="http://schemas.openxmlformats.org/officeDocument/2006/relationships/slideLayout" Target="../slideLayouts/slideLayout521.xml"/><Relationship Id="rId12" Type="http://schemas.openxmlformats.org/officeDocument/2006/relationships/slideLayout" Target="../slideLayouts/slideLayout526.xml"/><Relationship Id="rId2" Type="http://schemas.openxmlformats.org/officeDocument/2006/relationships/slideLayout" Target="../slideLayouts/slideLayout516.xml"/><Relationship Id="rId1" Type="http://schemas.openxmlformats.org/officeDocument/2006/relationships/slideLayout" Target="../slideLayouts/slideLayout515.xml"/><Relationship Id="rId6" Type="http://schemas.openxmlformats.org/officeDocument/2006/relationships/slideLayout" Target="../slideLayouts/slideLayout520.xml"/><Relationship Id="rId11" Type="http://schemas.openxmlformats.org/officeDocument/2006/relationships/slideLayout" Target="../slideLayouts/slideLayout525.xml"/><Relationship Id="rId5" Type="http://schemas.openxmlformats.org/officeDocument/2006/relationships/slideLayout" Target="../slideLayouts/slideLayout519.xml"/><Relationship Id="rId10" Type="http://schemas.openxmlformats.org/officeDocument/2006/relationships/slideLayout" Target="../slideLayouts/slideLayout524.xml"/><Relationship Id="rId4" Type="http://schemas.openxmlformats.org/officeDocument/2006/relationships/slideLayout" Target="../slideLayouts/slideLayout518.xml"/><Relationship Id="rId9" Type="http://schemas.openxmlformats.org/officeDocument/2006/relationships/slideLayout" Target="../slideLayouts/slideLayout523.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34.xml"/><Relationship Id="rId13" Type="http://schemas.openxmlformats.org/officeDocument/2006/relationships/theme" Target="../theme/theme50.xml"/><Relationship Id="rId3" Type="http://schemas.openxmlformats.org/officeDocument/2006/relationships/slideLayout" Target="../slideLayouts/slideLayout529.xml"/><Relationship Id="rId7" Type="http://schemas.openxmlformats.org/officeDocument/2006/relationships/slideLayout" Target="../slideLayouts/slideLayout533.xml"/><Relationship Id="rId12" Type="http://schemas.openxmlformats.org/officeDocument/2006/relationships/slideLayout" Target="../slideLayouts/slideLayout538.xml"/><Relationship Id="rId2" Type="http://schemas.openxmlformats.org/officeDocument/2006/relationships/slideLayout" Target="../slideLayouts/slideLayout528.xml"/><Relationship Id="rId1" Type="http://schemas.openxmlformats.org/officeDocument/2006/relationships/slideLayout" Target="../slideLayouts/slideLayout527.xml"/><Relationship Id="rId6" Type="http://schemas.openxmlformats.org/officeDocument/2006/relationships/slideLayout" Target="../slideLayouts/slideLayout532.xml"/><Relationship Id="rId11" Type="http://schemas.openxmlformats.org/officeDocument/2006/relationships/slideLayout" Target="../slideLayouts/slideLayout537.xml"/><Relationship Id="rId5" Type="http://schemas.openxmlformats.org/officeDocument/2006/relationships/slideLayout" Target="../slideLayouts/slideLayout531.xml"/><Relationship Id="rId10" Type="http://schemas.openxmlformats.org/officeDocument/2006/relationships/slideLayout" Target="../slideLayouts/slideLayout536.xml"/><Relationship Id="rId4" Type="http://schemas.openxmlformats.org/officeDocument/2006/relationships/slideLayout" Target="../slideLayouts/slideLayout530.xml"/><Relationship Id="rId9" Type="http://schemas.openxmlformats.org/officeDocument/2006/relationships/slideLayout" Target="../slideLayouts/slideLayout535.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46.xml"/><Relationship Id="rId13" Type="http://schemas.openxmlformats.org/officeDocument/2006/relationships/image" Target="../media/image1.png"/><Relationship Id="rId3" Type="http://schemas.openxmlformats.org/officeDocument/2006/relationships/slideLayout" Target="../slideLayouts/slideLayout541.xml"/><Relationship Id="rId7" Type="http://schemas.openxmlformats.org/officeDocument/2006/relationships/slideLayout" Target="../slideLayouts/slideLayout545.xml"/><Relationship Id="rId12" Type="http://schemas.openxmlformats.org/officeDocument/2006/relationships/theme" Target="../theme/theme51.xml"/><Relationship Id="rId2" Type="http://schemas.openxmlformats.org/officeDocument/2006/relationships/slideLayout" Target="../slideLayouts/slideLayout540.xml"/><Relationship Id="rId1" Type="http://schemas.openxmlformats.org/officeDocument/2006/relationships/slideLayout" Target="../slideLayouts/slideLayout539.xml"/><Relationship Id="rId6" Type="http://schemas.openxmlformats.org/officeDocument/2006/relationships/slideLayout" Target="../slideLayouts/slideLayout544.xml"/><Relationship Id="rId11" Type="http://schemas.openxmlformats.org/officeDocument/2006/relationships/slideLayout" Target="../slideLayouts/slideLayout549.xml"/><Relationship Id="rId5" Type="http://schemas.openxmlformats.org/officeDocument/2006/relationships/slideLayout" Target="../slideLayouts/slideLayout543.xml"/><Relationship Id="rId10" Type="http://schemas.openxmlformats.org/officeDocument/2006/relationships/slideLayout" Target="../slideLayouts/slideLayout548.xml"/><Relationship Id="rId4" Type="http://schemas.openxmlformats.org/officeDocument/2006/relationships/slideLayout" Target="../slideLayouts/slideLayout542.xml"/><Relationship Id="rId9" Type="http://schemas.openxmlformats.org/officeDocument/2006/relationships/slideLayout" Target="../slideLayouts/slideLayout547.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57.xml"/><Relationship Id="rId13" Type="http://schemas.openxmlformats.org/officeDocument/2006/relationships/theme" Target="../theme/theme52.xml"/><Relationship Id="rId3" Type="http://schemas.openxmlformats.org/officeDocument/2006/relationships/slideLayout" Target="../slideLayouts/slideLayout552.xml"/><Relationship Id="rId7" Type="http://schemas.openxmlformats.org/officeDocument/2006/relationships/slideLayout" Target="../slideLayouts/slideLayout556.xml"/><Relationship Id="rId12" Type="http://schemas.openxmlformats.org/officeDocument/2006/relationships/slideLayout" Target="../slideLayouts/slideLayout561.xml"/><Relationship Id="rId2" Type="http://schemas.openxmlformats.org/officeDocument/2006/relationships/slideLayout" Target="../slideLayouts/slideLayout551.xml"/><Relationship Id="rId1" Type="http://schemas.openxmlformats.org/officeDocument/2006/relationships/slideLayout" Target="../slideLayouts/slideLayout550.xml"/><Relationship Id="rId6" Type="http://schemas.openxmlformats.org/officeDocument/2006/relationships/slideLayout" Target="../slideLayouts/slideLayout555.xml"/><Relationship Id="rId11" Type="http://schemas.openxmlformats.org/officeDocument/2006/relationships/slideLayout" Target="../slideLayouts/slideLayout560.xml"/><Relationship Id="rId5" Type="http://schemas.openxmlformats.org/officeDocument/2006/relationships/slideLayout" Target="../slideLayouts/slideLayout554.xml"/><Relationship Id="rId10" Type="http://schemas.openxmlformats.org/officeDocument/2006/relationships/slideLayout" Target="../slideLayouts/slideLayout559.xml"/><Relationship Id="rId4" Type="http://schemas.openxmlformats.org/officeDocument/2006/relationships/slideLayout" Target="../slideLayouts/slideLayout553.xml"/><Relationship Id="rId9" Type="http://schemas.openxmlformats.org/officeDocument/2006/relationships/slideLayout" Target="../slideLayouts/slideLayout558.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69.xml"/><Relationship Id="rId13" Type="http://schemas.openxmlformats.org/officeDocument/2006/relationships/theme" Target="../theme/theme53.xml"/><Relationship Id="rId3" Type="http://schemas.openxmlformats.org/officeDocument/2006/relationships/slideLayout" Target="../slideLayouts/slideLayout564.xml"/><Relationship Id="rId7" Type="http://schemas.openxmlformats.org/officeDocument/2006/relationships/slideLayout" Target="../slideLayouts/slideLayout568.xml"/><Relationship Id="rId12" Type="http://schemas.openxmlformats.org/officeDocument/2006/relationships/slideLayout" Target="../slideLayouts/slideLayout573.xml"/><Relationship Id="rId2" Type="http://schemas.openxmlformats.org/officeDocument/2006/relationships/slideLayout" Target="../slideLayouts/slideLayout563.xml"/><Relationship Id="rId1" Type="http://schemas.openxmlformats.org/officeDocument/2006/relationships/slideLayout" Target="../slideLayouts/slideLayout562.xml"/><Relationship Id="rId6" Type="http://schemas.openxmlformats.org/officeDocument/2006/relationships/slideLayout" Target="../slideLayouts/slideLayout567.xml"/><Relationship Id="rId11" Type="http://schemas.openxmlformats.org/officeDocument/2006/relationships/slideLayout" Target="../slideLayouts/slideLayout572.xml"/><Relationship Id="rId5" Type="http://schemas.openxmlformats.org/officeDocument/2006/relationships/slideLayout" Target="../slideLayouts/slideLayout566.xml"/><Relationship Id="rId10" Type="http://schemas.openxmlformats.org/officeDocument/2006/relationships/slideLayout" Target="../slideLayouts/slideLayout571.xml"/><Relationship Id="rId4" Type="http://schemas.openxmlformats.org/officeDocument/2006/relationships/slideLayout" Target="../slideLayouts/slideLayout565.xml"/><Relationship Id="rId9" Type="http://schemas.openxmlformats.org/officeDocument/2006/relationships/slideLayout" Target="../slideLayouts/slideLayout570.xml"/><Relationship Id="rId14" Type="http://schemas.openxmlformats.org/officeDocument/2006/relationships/image" Target="../media/image1.png"/></Relationships>
</file>

<file path=ppt/slideMasters/_rels/slideMaster54.xml.rels><?xml version="1.0" encoding="UTF-8" standalone="yes"?>
<Relationships xmlns="http://schemas.openxmlformats.org/package/2006/relationships"><Relationship Id="rId3" Type="http://schemas.openxmlformats.org/officeDocument/2006/relationships/theme" Target="../theme/theme54.xml"/><Relationship Id="rId2" Type="http://schemas.openxmlformats.org/officeDocument/2006/relationships/slideLayout" Target="../slideLayouts/slideLayout575.xml"/><Relationship Id="rId1" Type="http://schemas.openxmlformats.org/officeDocument/2006/relationships/slideLayout" Target="../slideLayouts/slideLayout574.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83.xml"/><Relationship Id="rId13" Type="http://schemas.openxmlformats.org/officeDocument/2006/relationships/image" Target="../media/image1.png"/><Relationship Id="rId3" Type="http://schemas.openxmlformats.org/officeDocument/2006/relationships/slideLayout" Target="../slideLayouts/slideLayout578.xml"/><Relationship Id="rId7" Type="http://schemas.openxmlformats.org/officeDocument/2006/relationships/slideLayout" Target="../slideLayouts/slideLayout582.xml"/><Relationship Id="rId12" Type="http://schemas.openxmlformats.org/officeDocument/2006/relationships/theme" Target="../theme/theme55.xml"/><Relationship Id="rId2" Type="http://schemas.openxmlformats.org/officeDocument/2006/relationships/slideLayout" Target="../slideLayouts/slideLayout577.xml"/><Relationship Id="rId1" Type="http://schemas.openxmlformats.org/officeDocument/2006/relationships/slideLayout" Target="../slideLayouts/slideLayout576.xml"/><Relationship Id="rId6" Type="http://schemas.openxmlformats.org/officeDocument/2006/relationships/slideLayout" Target="../slideLayouts/slideLayout581.xml"/><Relationship Id="rId11" Type="http://schemas.openxmlformats.org/officeDocument/2006/relationships/slideLayout" Target="../slideLayouts/slideLayout586.xml"/><Relationship Id="rId5" Type="http://schemas.openxmlformats.org/officeDocument/2006/relationships/slideLayout" Target="../slideLayouts/slideLayout580.xml"/><Relationship Id="rId10" Type="http://schemas.openxmlformats.org/officeDocument/2006/relationships/slideLayout" Target="../slideLayouts/slideLayout585.xml"/><Relationship Id="rId4" Type="http://schemas.openxmlformats.org/officeDocument/2006/relationships/slideLayout" Target="../slideLayouts/slideLayout579.xml"/><Relationship Id="rId9" Type="http://schemas.openxmlformats.org/officeDocument/2006/relationships/slideLayout" Target="../slideLayouts/slideLayout584.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594.xml"/><Relationship Id="rId13" Type="http://schemas.openxmlformats.org/officeDocument/2006/relationships/theme" Target="../theme/theme56.xml"/><Relationship Id="rId3" Type="http://schemas.openxmlformats.org/officeDocument/2006/relationships/slideLayout" Target="../slideLayouts/slideLayout589.xml"/><Relationship Id="rId7" Type="http://schemas.openxmlformats.org/officeDocument/2006/relationships/slideLayout" Target="../slideLayouts/slideLayout593.xml"/><Relationship Id="rId12" Type="http://schemas.openxmlformats.org/officeDocument/2006/relationships/slideLayout" Target="../slideLayouts/slideLayout598.xml"/><Relationship Id="rId2" Type="http://schemas.openxmlformats.org/officeDocument/2006/relationships/slideLayout" Target="../slideLayouts/slideLayout588.xml"/><Relationship Id="rId1" Type="http://schemas.openxmlformats.org/officeDocument/2006/relationships/slideLayout" Target="../slideLayouts/slideLayout587.xml"/><Relationship Id="rId6" Type="http://schemas.openxmlformats.org/officeDocument/2006/relationships/slideLayout" Target="../slideLayouts/slideLayout592.xml"/><Relationship Id="rId11" Type="http://schemas.openxmlformats.org/officeDocument/2006/relationships/slideLayout" Target="../slideLayouts/slideLayout597.xml"/><Relationship Id="rId5" Type="http://schemas.openxmlformats.org/officeDocument/2006/relationships/slideLayout" Target="../slideLayouts/slideLayout591.xml"/><Relationship Id="rId10" Type="http://schemas.openxmlformats.org/officeDocument/2006/relationships/slideLayout" Target="../slideLayouts/slideLayout596.xml"/><Relationship Id="rId4" Type="http://schemas.openxmlformats.org/officeDocument/2006/relationships/slideLayout" Target="../slideLayouts/slideLayout590.xml"/><Relationship Id="rId9" Type="http://schemas.openxmlformats.org/officeDocument/2006/relationships/slideLayout" Target="../slideLayouts/slideLayout595.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06.xml"/><Relationship Id="rId13" Type="http://schemas.openxmlformats.org/officeDocument/2006/relationships/image" Target="../media/image1.png"/><Relationship Id="rId3" Type="http://schemas.openxmlformats.org/officeDocument/2006/relationships/slideLayout" Target="../slideLayouts/slideLayout601.xml"/><Relationship Id="rId7" Type="http://schemas.openxmlformats.org/officeDocument/2006/relationships/slideLayout" Target="../slideLayouts/slideLayout605.xml"/><Relationship Id="rId12" Type="http://schemas.openxmlformats.org/officeDocument/2006/relationships/theme" Target="../theme/theme57.xml"/><Relationship Id="rId2" Type="http://schemas.openxmlformats.org/officeDocument/2006/relationships/slideLayout" Target="../slideLayouts/slideLayout600.xml"/><Relationship Id="rId1" Type="http://schemas.openxmlformats.org/officeDocument/2006/relationships/slideLayout" Target="../slideLayouts/slideLayout599.xml"/><Relationship Id="rId6" Type="http://schemas.openxmlformats.org/officeDocument/2006/relationships/slideLayout" Target="../slideLayouts/slideLayout604.xml"/><Relationship Id="rId11" Type="http://schemas.openxmlformats.org/officeDocument/2006/relationships/slideLayout" Target="../slideLayouts/slideLayout609.xml"/><Relationship Id="rId5" Type="http://schemas.openxmlformats.org/officeDocument/2006/relationships/slideLayout" Target="../slideLayouts/slideLayout603.xml"/><Relationship Id="rId10" Type="http://schemas.openxmlformats.org/officeDocument/2006/relationships/slideLayout" Target="../slideLayouts/slideLayout608.xml"/><Relationship Id="rId4" Type="http://schemas.openxmlformats.org/officeDocument/2006/relationships/slideLayout" Target="../slideLayouts/slideLayout602.xml"/><Relationship Id="rId9" Type="http://schemas.openxmlformats.org/officeDocument/2006/relationships/slideLayout" Target="../slideLayouts/slideLayout607.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17.xml"/><Relationship Id="rId13" Type="http://schemas.openxmlformats.org/officeDocument/2006/relationships/image" Target="../media/image1.png"/><Relationship Id="rId3" Type="http://schemas.openxmlformats.org/officeDocument/2006/relationships/slideLayout" Target="../slideLayouts/slideLayout612.xml"/><Relationship Id="rId7" Type="http://schemas.openxmlformats.org/officeDocument/2006/relationships/slideLayout" Target="../slideLayouts/slideLayout616.xml"/><Relationship Id="rId12" Type="http://schemas.openxmlformats.org/officeDocument/2006/relationships/theme" Target="../theme/theme58.xml"/><Relationship Id="rId2" Type="http://schemas.openxmlformats.org/officeDocument/2006/relationships/slideLayout" Target="../slideLayouts/slideLayout611.xml"/><Relationship Id="rId1" Type="http://schemas.openxmlformats.org/officeDocument/2006/relationships/slideLayout" Target="../slideLayouts/slideLayout610.xml"/><Relationship Id="rId6" Type="http://schemas.openxmlformats.org/officeDocument/2006/relationships/slideLayout" Target="../slideLayouts/slideLayout615.xml"/><Relationship Id="rId11" Type="http://schemas.openxmlformats.org/officeDocument/2006/relationships/slideLayout" Target="../slideLayouts/slideLayout620.xml"/><Relationship Id="rId5" Type="http://schemas.openxmlformats.org/officeDocument/2006/relationships/slideLayout" Target="../slideLayouts/slideLayout614.xml"/><Relationship Id="rId10" Type="http://schemas.openxmlformats.org/officeDocument/2006/relationships/slideLayout" Target="../slideLayouts/slideLayout619.xml"/><Relationship Id="rId4" Type="http://schemas.openxmlformats.org/officeDocument/2006/relationships/slideLayout" Target="../slideLayouts/slideLayout613.xml"/><Relationship Id="rId9" Type="http://schemas.openxmlformats.org/officeDocument/2006/relationships/slideLayout" Target="../slideLayouts/slideLayout618.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28.xml"/><Relationship Id="rId13" Type="http://schemas.openxmlformats.org/officeDocument/2006/relationships/theme" Target="../theme/theme59.xml"/><Relationship Id="rId3" Type="http://schemas.openxmlformats.org/officeDocument/2006/relationships/slideLayout" Target="../slideLayouts/slideLayout623.xml"/><Relationship Id="rId7" Type="http://schemas.openxmlformats.org/officeDocument/2006/relationships/slideLayout" Target="../slideLayouts/slideLayout627.xml"/><Relationship Id="rId12" Type="http://schemas.openxmlformats.org/officeDocument/2006/relationships/slideLayout" Target="../slideLayouts/slideLayout632.xml"/><Relationship Id="rId2" Type="http://schemas.openxmlformats.org/officeDocument/2006/relationships/slideLayout" Target="../slideLayouts/slideLayout622.xml"/><Relationship Id="rId1" Type="http://schemas.openxmlformats.org/officeDocument/2006/relationships/slideLayout" Target="../slideLayouts/slideLayout621.xml"/><Relationship Id="rId6" Type="http://schemas.openxmlformats.org/officeDocument/2006/relationships/slideLayout" Target="../slideLayouts/slideLayout626.xml"/><Relationship Id="rId11" Type="http://schemas.openxmlformats.org/officeDocument/2006/relationships/slideLayout" Target="../slideLayouts/slideLayout631.xml"/><Relationship Id="rId5" Type="http://schemas.openxmlformats.org/officeDocument/2006/relationships/slideLayout" Target="../slideLayouts/slideLayout625.xml"/><Relationship Id="rId10" Type="http://schemas.openxmlformats.org/officeDocument/2006/relationships/slideLayout" Target="../slideLayouts/slideLayout630.xml"/><Relationship Id="rId4" Type="http://schemas.openxmlformats.org/officeDocument/2006/relationships/slideLayout" Target="../slideLayouts/slideLayout624.xml"/><Relationship Id="rId9" Type="http://schemas.openxmlformats.org/officeDocument/2006/relationships/slideLayout" Target="../slideLayouts/slideLayout629.xml"/></Relationships>
</file>

<file path=ppt/slideMasters/_rels/slideMaster60.xml.rels><?xml version="1.0" encoding="UTF-8" standalone="yes"?>
<Relationships xmlns="http://schemas.openxmlformats.org/package/2006/relationships"><Relationship Id="rId3" Type="http://schemas.openxmlformats.org/officeDocument/2006/relationships/theme" Target="../theme/theme60.xml"/><Relationship Id="rId2" Type="http://schemas.openxmlformats.org/officeDocument/2006/relationships/slideLayout" Target="../slideLayouts/slideLayout634.xml"/><Relationship Id="rId1" Type="http://schemas.openxmlformats.org/officeDocument/2006/relationships/slideLayout" Target="../slideLayouts/slideLayout633.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42.xml"/><Relationship Id="rId3" Type="http://schemas.openxmlformats.org/officeDocument/2006/relationships/slideLayout" Target="../slideLayouts/slideLayout637.xml"/><Relationship Id="rId7" Type="http://schemas.openxmlformats.org/officeDocument/2006/relationships/slideLayout" Target="../slideLayouts/slideLayout641.xml"/><Relationship Id="rId12" Type="http://schemas.openxmlformats.org/officeDocument/2006/relationships/theme" Target="../theme/theme61.xml"/><Relationship Id="rId2" Type="http://schemas.openxmlformats.org/officeDocument/2006/relationships/slideLayout" Target="../slideLayouts/slideLayout636.xml"/><Relationship Id="rId1" Type="http://schemas.openxmlformats.org/officeDocument/2006/relationships/slideLayout" Target="../slideLayouts/slideLayout635.xml"/><Relationship Id="rId6" Type="http://schemas.openxmlformats.org/officeDocument/2006/relationships/slideLayout" Target="../slideLayouts/slideLayout640.xml"/><Relationship Id="rId11" Type="http://schemas.openxmlformats.org/officeDocument/2006/relationships/slideLayout" Target="../slideLayouts/slideLayout645.xml"/><Relationship Id="rId5" Type="http://schemas.openxmlformats.org/officeDocument/2006/relationships/slideLayout" Target="../slideLayouts/slideLayout639.xml"/><Relationship Id="rId10" Type="http://schemas.openxmlformats.org/officeDocument/2006/relationships/slideLayout" Target="../slideLayouts/slideLayout644.xml"/><Relationship Id="rId4" Type="http://schemas.openxmlformats.org/officeDocument/2006/relationships/slideLayout" Target="../slideLayouts/slideLayout638.xml"/><Relationship Id="rId9" Type="http://schemas.openxmlformats.org/officeDocument/2006/relationships/slideLayout" Target="../slideLayouts/slideLayout643.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53.xml"/><Relationship Id="rId3" Type="http://schemas.openxmlformats.org/officeDocument/2006/relationships/slideLayout" Target="../slideLayouts/slideLayout648.xml"/><Relationship Id="rId7" Type="http://schemas.openxmlformats.org/officeDocument/2006/relationships/slideLayout" Target="../slideLayouts/slideLayout652.xml"/><Relationship Id="rId12" Type="http://schemas.openxmlformats.org/officeDocument/2006/relationships/theme" Target="../theme/theme62.xml"/><Relationship Id="rId2" Type="http://schemas.openxmlformats.org/officeDocument/2006/relationships/slideLayout" Target="../slideLayouts/slideLayout647.xml"/><Relationship Id="rId1" Type="http://schemas.openxmlformats.org/officeDocument/2006/relationships/slideLayout" Target="../slideLayouts/slideLayout646.xml"/><Relationship Id="rId6" Type="http://schemas.openxmlformats.org/officeDocument/2006/relationships/slideLayout" Target="../slideLayouts/slideLayout651.xml"/><Relationship Id="rId11" Type="http://schemas.openxmlformats.org/officeDocument/2006/relationships/slideLayout" Target="../slideLayouts/slideLayout656.xml"/><Relationship Id="rId5" Type="http://schemas.openxmlformats.org/officeDocument/2006/relationships/slideLayout" Target="../slideLayouts/slideLayout650.xml"/><Relationship Id="rId10" Type="http://schemas.openxmlformats.org/officeDocument/2006/relationships/slideLayout" Target="../slideLayouts/slideLayout655.xml"/><Relationship Id="rId4" Type="http://schemas.openxmlformats.org/officeDocument/2006/relationships/slideLayout" Target="../slideLayouts/slideLayout649.xml"/><Relationship Id="rId9" Type="http://schemas.openxmlformats.org/officeDocument/2006/relationships/slideLayout" Target="../slideLayouts/slideLayout654.xml"/></Relationships>
</file>

<file path=ppt/slideMasters/_rels/slideMaster63.xml.rels><?xml version="1.0" encoding="UTF-8" standalone="yes"?>
<Relationships xmlns="http://schemas.openxmlformats.org/package/2006/relationships"><Relationship Id="rId3" Type="http://schemas.openxmlformats.org/officeDocument/2006/relationships/theme" Target="../theme/theme63.xml"/><Relationship Id="rId2" Type="http://schemas.openxmlformats.org/officeDocument/2006/relationships/slideLayout" Target="../slideLayouts/slideLayout658.xml"/><Relationship Id="rId1" Type="http://schemas.openxmlformats.org/officeDocument/2006/relationships/slideLayout" Target="../slideLayouts/slideLayout657.xml"/></Relationships>
</file>

<file path=ppt/slideMasters/_rels/slideMaster64.xml.rels><?xml version="1.0" encoding="UTF-8" standalone="yes"?>
<Relationships xmlns="http://schemas.openxmlformats.org/package/2006/relationships"><Relationship Id="rId3" Type="http://schemas.openxmlformats.org/officeDocument/2006/relationships/theme" Target="../theme/theme64.xml"/><Relationship Id="rId2" Type="http://schemas.openxmlformats.org/officeDocument/2006/relationships/slideLayout" Target="../slideLayouts/slideLayout660.xml"/><Relationship Id="rId1" Type="http://schemas.openxmlformats.org/officeDocument/2006/relationships/slideLayout" Target="../slideLayouts/slideLayout659.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668.xml"/><Relationship Id="rId13" Type="http://schemas.openxmlformats.org/officeDocument/2006/relationships/theme" Target="../theme/theme65.xml"/><Relationship Id="rId3" Type="http://schemas.openxmlformats.org/officeDocument/2006/relationships/slideLayout" Target="../slideLayouts/slideLayout663.xml"/><Relationship Id="rId7" Type="http://schemas.openxmlformats.org/officeDocument/2006/relationships/slideLayout" Target="../slideLayouts/slideLayout667.xml"/><Relationship Id="rId12" Type="http://schemas.openxmlformats.org/officeDocument/2006/relationships/slideLayout" Target="../slideLayouts/slideLayout672.xml"/><Relationship Id="rId2" Type="http://schemas.openxmlformats.org/officeDocument/2006/relationships/slideLayout" Target="../slideLayouts/slideLayout662.xml"/><Relationship Id="rId1" Type="http://schemas.openxmlformats.org/officeDocument/2006/relationships/slideLayout" Target="../slideLayouts/slideLayout661.xml"/><Relationship Id="rId6" Type="http://schemas.openxmlformats.org/officeDocument/2006/relationships/slideLayout" Target="../slideLayouts/slideLayout666.xml"/><Relationship Id="rId11" Type="http://schemas.openxmlformats.org/officeDocument/2006/relationships/slideLayout" Target="../slideLayouts/slideLayout671.xml"/><Relationship Id="rId5" Type="http://schemas.openxmlformats.org/officeDocument/2006/relationships/slideLayout" Target="../slideLayouts/slideLayout665.xml"/><Relationship Id="rId10" Type="http://schemas.openxmlformats.org/officeDocument/2006/relationships/slideLayout" Target="../slideLayouts/slideLayout670.xml"/><Relationship Id="rId4" Type="http://schemas.openxmlformats.org/officeDocument/2006/relationships/slideLayout" Target="../slideLayouts/slideLayout664.xml"/><Relationship Id="rId9" Type="http://schemas.openxmlformats.org/officeDocument/2006/relationships/slideLayout" Target="../slideLayouts/slideLayout669.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680.xml"/><Relationship Id="rId3" Type="http://schemas.openxmlformats.org/officeDocument/2006/relationships/slideLayout" Target="../slideLayouts/slideLayout675.xml"/><Relationship Id="rId7" Type="http://schemas.openxmlformats.org/officeDocument/2006/relationships/slideLayout" Target="../slideLayouts/slideLayout679.xml"/><Relationship Id="rId12" Type="http://schemas.openxmlformats.org/officeDocument/2006/relationships/theme" Target="../theme/theme66.xml"/><Relationship Id="rId2" Type="http://schemas.openxmlformats.org/officeDocument/2006/relationships/slideLayout" Target="../slideLayouts/slideLayout674.xml"/><Relationship Id="rId1" Type="http://schemas.openxmlformats.org/officeDocument/2006/relationships/slideLayout" Target="../slideLayouts/slideLayout673.xml"/><Relationship Id="rId6" Type="http://schemas.openxmlformats.org/officeDocument/2006/relationships/slideLayout" Target="../slideLayouts/slideLayout678.xml"/><Relationship Id="rId11" Type="http://schemas.openxmlformats.org/officeDocument/2006/relationships/slideLayout" Target="../slideLayouts/slideLayout683.xml"/><Relationship Id="rId5" Type="http://schemas.openxmlformats.org/officeDocument/2006/relationships/slideLayout" Target="../slideLayouts/slideLayout677.xml"/><Relationship Id="rId10" Type="http://schemas.openxmlformats.org/officeDocument/2006/relationships/slideLayout" Target="../slideLayouts/slideLayout682.xml"/><Relationship Id="rId4" Type="http://schemas.openxmlformats.org/officeDocument/2006/relationships/slideLayout" Target="../slideLayouts/slideLayout676.xml"/><Relationship Id="rId9" Type="http://schemas.openxmlformats.org/officeDocument/2006/relationships/slideLayout" Target="../slideLayouts/slideLayout681.xml"/></Relationships>
</file>

<file path=ppt/slideMasters/_rels/slideMaster67.xml.rels><?xml version="1.0" encoding="UTF-8" standalone="yes"?>
<Relationships xmlns="http://schemas.openxmlformats.org/package/2006/relationships"><Relationship Id="rId3" Type="http://schemas.openxmlformats.org/officeDocument/2006/relationships/theme" Target="../theme/theme67.xml"/><Relationship Id="rId2" Type="http://schemas.openxmlformats.org/officeDocument/2006/relationships/slideLayout" Target="../slideLayouts/slideLayout685.xml"/><Relationship Id="rId1" Type="http://schemas.openxmlformats.org/officeDocument/2006/relationships/slideLayout" Target="../slideLayouts/slideLayout684.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693.xml"/><Relationship Id="rId13" Type="http://schemas.openxmlformats.org/officeDocument/2006/relationships/theme" Target="../theme/theme68.xml"/><Relationship Id="rId3" Type="http://schemas.openxmlformats.org/officeDocument/2006/relationships/slideLayout" Target="../slideLayouts/slideLayout688.xml"/><Relationship Id="rId7" Type="http://schemas.openxmlformats.org/officeDocument/2006/relationships/slideLayout" Target="../slideLayouts/slideLayout692.xml"/><Relationship Id="rId12" Type="http://schemas.openxmlformats.org/officeDocument/2006/relationships/slideLayout" Target="../slideLayouts/slideLayout697.xml"/><Relationship Id="rId2" Type="http://schemas.openxmlformats.org/officeDocument/2006/relationships/slideLayout" Target="../slideLayouts/slideLayout687.xml"/><Relationship Id="rId1" Type="http://schemas.openxmlformats.org/officeDocument/2006/relationships/slideLayout" Target="../slideLayouts/slideLayout686.xml"/><Relationship Id="rId6" Type="http://schemas.openxmlformats.org/officeDocument/2006/relationships/slideLayout" Target="../slideLayouts/slideLayout691.xml"/><Relationship Id="rId11" Type="http://schemas.openxmlformats.org/officeDocument/2006/relationships/slideLayout" Target="../slideLayouts/slideLayout696.xml"/><Relationship Id="rId5" Type="http://schemas.openxmlformats.org/officeDocument/2006/relationships/slideLayout" Target="../slideLayouts/slideLayout690.xml"/><Relationship Id="rId10" Type="http://schemas.openxmlformats.org/officeDocument/2006/relationships/slideLayout" Target="../slideLayouts/slideLayout695.xml"/><Relationship Id="rId4" Type="http://schemas.openxmlformats.org/officeDocument/2006/relationships/slideLayout" Target="../slideLayouts/slideLayout689.xml"/><Relationship Id="rId9" Type="http://schemas.openxmlformats.org/officeDocument/2006/relationships/slideLayout" Target="../slideLayouts/slideLayout694.xml"/><Relationship Id="rId14" Type="http://schemas.openxmlformats.org/officeDocument/2006/relationships/image" Target="../media/image1.png"/></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05.xml"/><Relationship Id="rId3" Type="http://schemas.openxmlformats.org/officeDocument/2006/relationships/slideLayout" Target="../slideLayouts/slideLayout700.xml"/><Relationship Id="rId7" Type="http://schemas.openxmlformats.org/officeDocument/2006/relationships/slideLayout" Target="../slideLayouts/slideLayout704.xml"/><Relationship Id="rId12" Type="http://schemas.openxmlformats.org/officeDocument/2006/relationships/theme" Target="../theme/theme69.xml"/><Relationship Id="rId2" Type="http://schemas.openxmlformats.org/officeDocument/2006/relationships/slideLayout" Target="../slideLayouts/slideLayout699.xml"/><Relationship Id="rId1" Type="http://schemas.openxmlformats.org/officeDocument/2006/relationships/slideLayout" Target="../slideLayouts/slideLayout698.xml"/><Relationship Id="rId6" Type="http://schemas.openxmlformats.org/officeDocument/2006/relationships/slideLayout" Target="../slideLayouts/slideLayout703.xml"/><Relationship Id="rId11" Type="http://schemas.openxmlformats.org/officeDocument/2006/relationships/slideLayout" Target="../slideLayouts/slideLayout708.xml"/><Relationship Id="rId5" Type="http://schemas.openxmlformats.org/officeDocument/2006/relationships/slideLayout" Target="../slideLayouts/slideLayout702.xml"/><Relationship Id="rId10" Type="http://schemas.openxmlformats.org/officeDocument/2006/relationships/slideLayout" Target="../slideLayouts/slideLayout707.xml"/><Relationship Id="rId4" Type="http://schemas.openxmlformats.org/officeDocument/2006/relationships/slideLayout" Target="../slideLayouts/slideLayout701.xml"/><Relationship Id="rId9" Type="http://schemas.openxmlformats.org/officeDocument/2006/relationships/slideLayout" Target="../slideLayouts/slideLayout706.xml"/></Relationships>
</file>

<file path=ppt/slideMasters/_rels/slideMaster70.xml.rels><?xml version="1.0" encoding="UTF-8" standalone="yes"?>
<Relationships xmlns="http://schemas.openxmlformats.org/package/2006/relationships"><Relationship Id="rId3" Type="http://schemas.openxmlformats.org/officeDocument/2006/relationships/slideLayout" Target="../slideLayouts/slideLayout711.xml"/><Relationship Id="rId2" Type="http://schemas.openxmlformats.org/officeDocument/2006/relationships/slideLayout" Target="../slideLayouts/slideLayout710.xml"/><Relationship Id="rId1" Type="http://schemas.openxmlformats.org/officeDocument/2006/relationships/slideLayout" Target="../slideLayouts/slideLayout709.xml"/><Relationship Id="rId5" Type="http://schemas.openxmlformats.org/officeDocument/2006/relationships/theme" Target="../theme/theme70.xml"/><Relationship Id="rId4" Type="http://schemas.openxmlformats.org/officeDocument/2006/relationships/slideLayout" Target="../slideLayouts/slideLayout7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2023. 1. 18.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1/18/23</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71615621"/>
      </p:ext>
    </p:extLst>
  </p:cSld>
  <p:clrMap bg1="lt1" tx1="dk1" bg2="lt2" tx2="dk2" accent1="accent1" accent2="accent2" accent3="accent3" accent4="accent4" accent5="accent5" accent6="accent6" hlink="hlink" folHlink="folHlink"/>
  <p:sldLayoutIdLst>
    <p:sldLayoutId id="2147488332" r:id="rId1"/>
    <p:sldLayoutId id="2147488333" r:id="rId2"/>
    <p:sldLayoutId id="2147488334" r:id="rId3"/>
    <p:sldLayoutId id="2147488335" r:id="rId4"/>
    <p:sldLayoutId id="2147488336" r:id="rId5"/>
    <p:sldLayoutId id="2147488337" r:id="rId6"/>
    <p:sldLayoutId id="2147488338" r:id="rId7"/>
    <p:sldLayoutId id="2147488339" r:id="rId8"/>
    <p:sldLayoutId id="2147488340" r:id="rId9"/>
    <p:sldLayoutId id="2147488341" r:id="rId10"/>
    <p:sldLayoutId id="214748834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325509241"/>
      </p:ext>
    </p:extLst>
  </p:cSld>
  <p:clrMap bg1="lt1" tx1="dk1" bg2="lt2" tx2="dk2" accent1="accent1" accent2="accent2" accent3="accent3" accent4="accent4" accent5="accent5" accent6="accent6" hlink="hlink" folHlink="folHlink"/>
  <p:sldLayoutIdLst>
    <p:sldLayoutId id="2147488344" r:id="rId1"/>
    <p:sldLayoutId id="2147488345" r:id="rId2"/>
    <p:sldLayoutId id="2147488346" r:id="rId3"/>
    <p:sldLayoutId id="2147488347" r:id="rId4"/>
    <p:sldLayoutId id="2147488348" r:id="rId5"/>
    <p:sldLayoutId id="2147488349" r:id="rId6"/>
    <p:sldLayoutId id="2147488350" r:id="rId7"/>
    <p:sldLayoutId id="2147488351" r:id="rId8"/>
    <p:sldLayoutId id="2147488352" r:id="rId9"/>
    <p:sldLayoutId id="2147488353" r:id="rId10"/>
    <p:sldLayoutId id="2147488354" r:id="rId11"/>
    <p:sldLayoutId id="21474883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4128317929"/>
      </p:ext>
    </p:extLst>
  </p:cSld>
  <p:clrMap bg1="lt1" tx1="dk1" bg2="lt2" tx2="dk2" accent1="accent1" accent2="accent2" accent3="accent3" accent4="accent4" accent5="accent5" accent6="accent6" hlink="hlink" folHlink="folHlink"/>
  <p:sldLayoutIdLst>
    <p:sldLayoutId id="2147488382" r:id="rId1"/>
    <p:sldLayoutId id="2147488383" r:id="rId2"/>
    <p:sldLayoutId id="2147488384" r:id="rId3"/>
    <p:sldLayoutId id="2147488385" r:id="rId4"/>
    <p:sldLayoutId id="2147488386" r:id="rId5"/>
    <p:sldLayoutId id="2147488387" r:id="rId6"/>
    <p:sldLayoutId id="2147488388" r:id="rId7"/>
    <p:sldLayoutId id="2147488389" r:id="rId8"/>
    <p:sldLayoutId id="2147488390" r:id="rId9"/>
    <p:sldLayoutId id="2147488391" r:id="rId10"/>
    <p:sldLayoutId id="2147488392"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1711367"/>
      </p:ext>
    </p:extLst>
  </p:cSld>
  <p:clrMap bg1="lt1" tx1="dk1" bg2="lt2" tx2="dk2" accent1="accent1" accent2="accent2" accent3="accent3" accent4="accent4" accent5="accent5" accent6="accent6" hlink="hlink" folHlink="folHlink"/>
  <p:sldLayoutIdLst>
    <p:sldLayoutId id="2147488394" r:id="rId1"/>
    <p:sldLayoutId id="2147488395" r:id="rId2"/>
    <p:sldLayoutId id="2147488396" r:id="rId3"/>
    <p:sldLayoutId id="2147488397" r:id="rId4"/>
    <p:sldLayoutId id="2147488398" r:id="rId5"/>
    <p:sldLayoutId id="2147488399" r:id="rId6"/>
    <p:sldLayoutId id="2147488400" r:id="rId7"/>
    <p:sldLayoutId id="2147488401" r:id="rId8"/>
    <p:sldLayoutId id="2147488402" r:id="rId9"/>
    <p:sldLayoutId id="2147488403" r:id="rId10"/>
    <p:sldLayoutId id="214748840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276264484"/>
      </p:ext>
    </p:extLst>
  </p:cSld>
  <p:clrMap bg1="lt1" tx1="dk1" bg2="lt2" tx2="dk2" accent1="accent1" accent2="accent2" accent3="accent3" accent4="accent4" accent5="accent5" accent6="accent6" hlink="hlink" folHlink="folHlink"/>
  <p:sldLayoutIdLst>
    <p:sldLayoutId id="2147488406" r:id="rId1"/>
    <p:sldLayoutId id="2147488407" r:id="rId2"/>
    <p:sldLayoutId id="2147488408" r:id="rId3"/>
    <p:sldLayoutId id="2147488409" r:id="rId4"/>
    <p:sldLayoutId id="2147488410" r:id="rId5"/>
    <p:sldLayoutId id="2147488411" r:id="rId6"/>
    <p:sldLayoutId id="2147488412" r:id="rId7"/>
    <p:sldLayoutId id="2147488413" r:id="rId8"/>
    <p:sldLayoutId id="2147488414" r:id="rId9"/>
    <p:sldLayoutId id="2147488415" r:id="rId10"/>
    <p:sldLayoutId id="214748841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75492868"/>
      </p:ext>
    </p:extLst>
  </p:cSld>
  <p:clrMap bg1="lt1" tx1="dk1" bg2="lt2" tx2="dk2" accent1="accent1" accent2="accent2" accent3="accent3" accent4="accent4" accent5="accent5" accent6="accent6" hlink="hlink" folHlink="folHlink"/>
  <p:sldLayoutIdLst>
    <p:sldLayoutId id="2147488418" r:id="rId1"/>
    <p:sldLayoutId id="2147488419" r:id="rId2"/>
    <p:sldLayoutId id="2147488420" r:id="rId3"/>
    <p:sldLayoutId id="2147488421" r:id="rId4"/>
    <p:sldLayoutId id="2147488422" r:id="rId5"/>
    <p:sldLayoutId id="2147488423" r:id="rId6"/>
    <p:sldLayoutId id="2147488424" r:id="rId7"/>
    <p:sldLayoutId id="2147488425" r:id="rId8"/>
    <p:sldLayoutId id="2147488426" r:id="rId9"/>
    <p:sldLayoutId id="2147488427" r:id="rId10"/>
    <p:sldLayoutId id="2147488428" r:id="rId11"/>
    <p:sldLayoutId id="214748842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384256907"/>
      </p:ext>
    </p:extLst>
  </p:cSld>
  <p:clrMap bg1="lt1" tx1="dk1" bg2="lt2" tx2="dk2" accent1="accent1" accent2="accent2" accent3="accent3" accent4="accent4" accent5="accent5" accent6="accent6" hlink="hlink" folHlink="folHlink"/>
  <p:sldLayoutIdLst>
    <p:sldLayoutId id="2147488443" r:id="rId1"/>
    <p:sldLayoutId id="2147488444" r:id="rId2"/>
    <p:sldLayoutId id="2147488445" r:id="rId3"/>
    <p:sldLayoutId id="2147488446" r:id="rId4"/>
    <p:sldLayoutId id="2147488447" r:id="rId5"/>
    <p:sldLayoutId id="2147488448" r:id="rId6"/>
    <p:sldLayoutId id="2147488449" r:id="rId7"/>
    <p:sldLayoutId id="2147488450" r:id="rId8"/>
    <p:sldLayoutId id="2147488451" r:id="rId9"/>
    <p:sldLayoutId id="2147488452" r:id="rId10"/>
    <p:sldLayoutId id="2147488453" r:id="rId11"/>
    <p:sldLayoutId id="214748845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32944092"/>
      </p:ext>
    </p:extLst>
  </p:cSld>
  <p:clrMap bg1="lt1" tx1="dk1" bg2="lt2" tx2="dk2" accent1="accent1" accent2="accent2" accent3="accent3" accent4="accent4" accent5="accent5" accent6="accent6" hlink="hlink" folHlink="folHlink"/>
  <p:sldLayoutIdLst>
    <p:sldLayoutId id="2147488456" r:id="rId1"/>
    <p:sldLayoutId id="2147488457" r:id="rId2"/>
    <p:sldLayoutId id="2147488458" r:id="rId3"/>
    <p:sldLayoutId id="2147488459" r:id="rId4"/>
    <p:sldLayoutId id="2147488460" r:id="rId5"/>
    <p:sldLayoutId id="2147488461" r:id="rId6"/>
    <p:sldLayoutId id="2147488462" r:id="rId7"/>
    <p:sldLayoutId id="2147488463" r:id="rId8"/>
    <p:sldLayoutId id="2147488464" r:id="rId9"/>
    <p:sldLayoutId id="2147488465" r:id="rId10"/>
    <p:sldLayoutId id="214748846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0692851"/>
      </p:ext>
    </p:extLst>
  </p:cSld>
  <p:clrMap bg1="lt1" tx1="dk1" bg2="lt2" tx2="dk2" accent1="accent1" accent2="accent2" accent3="accent3" accent4="accent4" accent5="accent5" accent6="accent6" hlink="hlink" folHlink="folHlink"/>
  <p:sldLayoutIdLst>
    <p:sldLayoutId id="2147488481" r:id="rId1"/>
    <p:sldLayoutId id="214748848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3079405"/>
      </p:ext>
    </p:extLst>
  </p:cSld>
  <p:clrMap bg1="lt1" tx1="dk1" bg2="lt2" tx2="dk2" accent1="accent1" accent2="accent2" accent3="accent3" accent4="accent4" accent5="accent5" accent6="accent6" hlink="hlink" folHlink="folHlink"/>
  <p:sldLayoutIdLst>
    <p:sldLayoutId id="2147488548" r:id="rId1"/>
    <p:sldLayoutId id="2147488549" r:id="rId2"/>
    <p:sldLayoutId id="2147488550" r:id="rId3"/>
    <p:sldLayoutId id="2147488551" r:id="rId4"/>
    <p:sldLayoutId id="2147488552" r:id="rId5"/>
    <p:sldLayoutId id="2147488553" r:id="rId6"/>
    <p:sldLayoutId id="2147488554" r:id="rId7"/>
    <p:sldLayoutId id="2147488555" r:id="rId8"/>
    <p:sldLayoutId id="2147488556" r:id="rId9"/>
    <p:sldLayoutId id="2147488557" r:id="rId10"/>
    <p:sldLayoutId id="2147488558" r:id="rId11"/>
    <p:sldLayoutId id="2147488559"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706138603"/>
      </p:ext>
    </p:extLst>
  </p:cSld>
  <p:clrMap bg1="lt1" tx1="dk1" bg2="lt2" tx2="dk2" accent1="accent1" accent2="accent2" accent3="accent3" accent4="accent4" accent5="accent5" accent6="accent6" hlink="hlink" folHlink="folHlink"/>
  <p:sldLayoutIdLst>
    <p:sldLayoutId id="2147488561" r:id="rId1"/>
    <p:sldLayoutId id="2147488562" r:id="rId2"/>
    <p:sldLayoutId id="2147488563" r:id="rId3"/>
    <p:sldLayoutId id="2147488564" r:id="rId4"/>
    <p:sldLayoutId id="2147488565" r:id="rId5"/>
    <p:sldLayoutId id="2147488566" r:id="rId6"/>
    <p:sldLayoutId id="2147488567" r:id="rId7"/>
    <p:sldLayoutId id="2147488568" r:id="rId8"/>
    <p:sldLayoutId id="2147488569" r:id="rId9"/>
    <p:sldLayoutId id="2147488570" r:id="rId10"/>
    <p:sldLayoutId id="2147488571" r:id="rId11"/>
    <p:sldLayoutId id="2147488572"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290" name="Rectangle 1026">
            <a:extLst>
              <a:ext uri="{FF2B5EF4-FFF2-40B4-BE49-F238E27FC236}">
                <a16:creationId xmlns:a16="http://schemas.microsoft.com/office/drawing/2014/main" id="{E68F537F-60B4-7C4E-B0D5-8C87ED76217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40291" name="Rectangle 1027">
            <a:extLst>
              <a:ext uri="{FF2B5EF4-FFF2-40B4-BE49-F238E27FC236}">
                <a16:creationId xmlns:a16="http://schemas.microsoft.com/office/drawing/2014/main" id="{F68577C2-BAB2-3F4A-A792-AD66BD27CC1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031AE77D-7523-3647-BFC1-FFE05EDC34AE}"/>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Garamond"/>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95EBF494-BEE8-5946-9939-58EECA4F69D2}"/>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AACB492C-3D2D-784F-B6EC-FD22D43971C5}" type="slidenum">
              <a:rPr lang="en-US" altLang="en-US"/>
              <a:pPr>
                <a:defRPr/>
              </a:pPr>
              <a:t>‹#›</a:t>
            </a:fld>
            <a:endParaRPr lang="en-US" altLang="en-US"/>
          </a:p>
        </p:txBody>
      </p:sp>
      <p:sp>
        <p:nvSpPr>
          <p:cNvPr id="140294" name="Line 1032">
            <a:extLst>
              <a:ext uri="{FF2B5EF4-FFF2-40B4-BE49-F238E27FC236}">
                <a16:creationId xmlns:a16="http://schemas.microsoft.com/office/drawing/2014/main" id="{09856ECD-5B7F-1242-AB8B-ACD96E5DA60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0295" name="Line 1033">
            <a:extLst>
              <a:ext uri="{FF2B5EF4-FFF2-40B4-BE49-F238E27FC236}">
                <a16:creationId xmlns:a16="http://schemas.microsoft.com/office/drawing/2014/main" id="{EAFACED0-FFDD-5342-B1A4-F860A77E71E0}"/>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981505813"/>
      </p:ext>
    </p:extLst>
  </p:cSld>
  <p:clrMap bg1="lt1" tx1="dk1" bg2="lt2" tx2="dk2" accent1="accent1" accent2="accent2" accent3="accent3" accent4="accent4" accent5="accent5" accent6="accent6" hlink="hlink" folHlink="folHlink"/>
  <p:sldLayoutIdLst>
    <p:sldLayoutId id="2147488574" r:id="rId1"/>
    <p:sldLayoutId id="2147488575" r:id="rId2"/>
    <p:sldLayoutId id="2147488576" r:id="rId3"/>
    <p:sldLayoutId id="2147488577" r:id="rId4"/>
    <p:sldLayoutId id="2147488578" r:id="rId5"/>
    <p:sldLayoutId id="2147488579" r:id="rId6"/>
    <p:sldLayoutId id="2147488580" r:id="rId7"/>
    <p:sldLayoutId id="2147488581" r:id="rId8"/>
    <p:sldLayoutId id="2147488582" r:id="rId9"/>
    <p:sldLayoutId id="2147488583" r:id="rId10"/>
    <p:sldLayoutId id="2147488584" r:id="rId11"/>
    <p:sldLayoutId id="214748858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520895988"/>
      </p:ext>
    </p:extLst>
  </p:cSld>
  <p:clrMap bg1="lt1" tx1="dk1" bg2="lt2" tx2="dk2" accent1="accent1" accent2="accent2" accent3="accent3" accent4="accent4" accent5="accent5" accent6="accent6" hlink="hlink" folHlink="folHlink"/>
  <p:sldLayoutIdLst>
    <p:sldLayoutId id="2147488600" r:id="rId1"/>
    <p:sldLayoutId id="2147488601" r:id="rId2"/>
    <p:sldLayoutId id="2147488602" r:id="rId3"/>
    <p:sldLayoutId id="2147488603" r:id="rId4"/>
    <p:sldLayoutId id="2147488604" r:id="rId5"/>
    <p:sldLayoutId id="2147488605" r:id="rId6"/>
    <p:sldLayoutId id="2147488606" r:id="rId7"/>
    <p:sldLayoutId id="2147488607" r:id="rId8"/>
    <p:sldLayoutId id="2147488608" r:id="rId9"/>
    <p:sldLayoutId id="2147488609" r:id="rId10"/>
    <p:sldLayoutId id="2147488610"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600009360"/>
      </p:ext>
    </p:extLst>
  </p:cSld>
  <p:clrMap bg1="lt1" tx1="dk1" bg2="lt2" tx2="dk2" accent1="accent1" accent2="accent2" accent3="accent3" accent4="accent4" accent5="accent5" accent6="accent6" hlink="hlink" folHlink="folHlink"/>
  <p:sldLayoutIdLst>
    <p:sldLayoutId id="2147488662" r:id="rId1"/>
    <p:sldLayoutId id="2147488663" r:id="rId2"/>
    <p:sldLayoutId id="2147488664" r:id="rId3"/>
    <p:sldLayoutId id="2147488665" r:id="rId4"/>
    <p:sldLayoutId id="2147488666" r:id="rId5"/>
    <p:sldLayoutId id="2147488667" r:id="rId6"/>
    <p:sldLayoutId id="2147488668" r:id="rId7"/>
    <p:sldLayoutId id="2147488669" r:id="rId8"/>
    <p:sldLayoutId id="2147488670" r:id="rId9"/>
    <p:sldLayoutId id="2147488671" r:id="rId10"/>
    <p:sldLayoutId id="2147488672" r:id="rId11"/>
    <p:sldLayoutId id="2147488673"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615400401"/>
      </p:ext>
    </p:extLst>
  </p:cSld>
  <p:clrMap bg1="lt1" tx1="dk1" bg2="lt2" tx2="dk2" accent1="accent1" accent2="accent2" accent3="accent3" accent4="accent4" accent5="accent5" accent6="accent6" hlink="hlink" folHlink="folHlink"/>
  <p:sldLayoutIdLst>
    <p:sldLayoutId id="2147488675" r:id="rId1"/>
    <p:sldLayoutId id="2147488676" r:id="rId2"/>
    <p:sldLayoutId id="2147488677" r:id="rId3"/>
    <p:sldLayoutId id="2147488678" r:id="rId4"/>
    <p:sldLayoutId id="2147488679" r:id="rId5"/>
    <p:sldLayoutId id="2147488680" r:id="rId6"/>
    <p:sldLayoutId id="2147488681" r:id="rId7"/>
    <p:sldLayoutId id="2147488682" r:id="rId8"/>
    <p:sldLayoutId id="2147488683" r:id="rId9"/>
    <p:sldLayoutId id="2147488684" r:id="rId10"/>
    <p:sldLayoutId id="2147488685" r:id="rId11"/>
    <p:sldLayoutId id="21474886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4659102"/>
      </p:ext>
    </p:extLst>
  </p:cSld>
  <p:clrMap bg1="lt1" tx1="dk1" bg2="lt2" tx2="dk2" accent1="accent1" accent2="accent2" accent3="accent3" accent4="accent4" accent5="accent5" accent6="accent6" hlink="hlink" folHlink="folHlink"/>
  <p:sldLayoutIdLst>
    <p:sldLayoutId id="2147488688" r:id="rId1"/>
    <p:sldLayoutId id="214748868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4134293"/>
      </p:ext>
    </p:extLst>
  </p:cSld>
  <p:clrMap bg1="lt1" tx1="dk1" bg2="lt2" tx2="dk2" accent1="accent1" accent2="accent2" accent3="accent3" accent4="accent4" accent5="accent5" accent6="accent6" hlink="hlink" folHlink="folHlink"/>
  <p:sldLayoutIdLst>
    <p:sldLayoutId id="2147488714" r:id="rId1"/>
    <p:sldLayoutId id="2147488715" r:id="rId2"/>
    <p:sldLayoutId id="2147488716" r:id="rId3"/>
    <p:sldLayoutId id="2147488717" r:id="rId4"/>
    <p:sldLayoutId id="2147488718" r:id="rId5"/>
    <p:sldLayoutId id="2147488719" r:id="rId6"/>
    <p:sldLayoutId id="2147488720" r:id="rId7"/>
    <p:sldLayoutId id="2147488721" r:id="rId8"/>
    <p:sldLayoutId id="2147488722" r:id="rId9"/>
    <p:sldLayoutId id="2147488723" r:id="rId10"/>
    <p:sldLayoutId id="2147488724"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A22E6346-468B-3E4F-8804-5358276127F2}"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3627843226"/>
      </p:ext>
    </p:extLst>
  </p:cSld>
  <p:clrMap bg1="lt1" tx1="dk1" bg2="lt2" tx2="dk2" accent1="accent1" accent2="accent2" accent3="accent3" accent4="accent4" accent5="accent5" accent6="accent6" hlink="hlink" folHlink="folHlink"/>
  <p:sldLayoutIdLst>
    <p:sldLayoutId id="2147488726" r:id="rId1"/>
    <p:sldLayoutId id="2147488727" r:id="rId2"/>
    <p:sldLayoutId id="2147488728" r:id="rId3"/>
    <p:sldLayoutId id="2147488729" r:id="rId4"/>
    <p:sldLayoutId id="2147488730" r:id="rId5"/>
    <p:sldLayoutId id="2147488731" r:id="rId6"/>
    <p:sldLayoutId id="2147488732" r:id="rId7"/>
    <p:sldLayoutId id="2147488733" r:id="rId8"/>
    <p:sldLayoutId id="2147488734" r:id="rId9"/>
    <p:sldLayoutId id="2147488735" r:id="rId10"/>
    <p:sldLayoutId id="2147488736" r:id="rId11"/>
    <p:sldLayoutId id="214748873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062983"/>
      </p:ext>
    </p:extLst>
  </p:cSld>
  <p:clrMap bg1="lt1" tx1="dk1" bg2="lt2" tx2="dk2" accent1="accent1" accent2="accent2" accent3="accent3" accent4="accent4" accent5="accent5" accent6="accent6" hlink="hlink" folHlink="folHlink"/>
  <p:sldLayoutIdLst>
    <p:sldLayoutId id="2147488739" r:id="rId1"/>
    <p:sldLayoutId id="2147488740" r:id="rId2"/>
    <p:sldLayoutId id="2147488741" r:id="rId3"/>
    <p:sldLayoutId id="2147488742" r:id="rId4"/>
    <p:sldLayoutId id="2147488743" r:id="rId5"/>
    <p:sldLayoutId id="2147488744" r:id="rId6"/>
    <p:sldLayoutId id="2147488745" r:id="rId7"/>
    <p:sldLayoutId id="2147488746" r:id="rId8"/>
    <p:sldLayoutId id="2147488747" r:id="rId9"/>
    <p:sldLayoutId id="2147488748" r:id="rId10"/>
    <p:sldLayoutId id="214748874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270044088"/>
      </p:ext>
    </p:extLst>
  </p:cSld>
  <p:clrMap bg1="lt1" tx1="dk1" bg2="lt2" tx2="dk2" accent1="accent1" accent2="accent2" accent3="accent3" accent4="accent4" accent5="accent5" accent6="accent6" hlink="hlink" folHlink="folHlink"/>
  <p:sldLayoutIdLst>
    <p:sldLayoutId id="2147488751" r:id="rId1"/>
    <p:sldLayoutId id="2147488752" r:id="rId2"/>
    <p:sldLayoutId id="2147488753" r:id="rId3"/>
    <p:sldLayoutId id="2147488754" r:id="rId4"/>
    <p:sldLayoutId id="2147488755" r:id="rId5"/>
    <p:sldLayoutId id="2147488756" r:id="rId6"/>
    <p:sldLayoutId id="2147488757" r:id="rId7"/>
    <p:sldLayoutId id="2147488758" r:id="rId8"/>
    <p:sldLayoutId id="2147488759" r:id="rId9"/>
    <p:sldLayoutId id="2147488760" r:id="rId10"/>
    <p:sldLayoutId id="21474887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6564B44D-6DE3-EB4B-BC9E-1D4B34EA7FC3}"/>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B4F7CB6D-EB28-0141-B956-330ABBB1DD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cs typeface="Arial" panose="020B0604020202020204" pitchFamily="34" charset="0"/>
              </a:defRPr>
            </a:lvl1pPr>
          </a:lstStyle>
          <a:p>
            <a:pPr>
              <a:defRPr/>
            </a:pPr>
            <a:fld id="{9C2F7CED-A1AD-324A-AB80-C3A766834B59}" type="slidenum">
              <a:rPr lang="en-US" altLang="en-US"/>
              <a:pPr>
                <a:defRPr/>
              </a:pPr>
              <a:t>‹#›</a:t>
            </a:fld>
            <a:endParaRPr lang="en-US" altLang="en-US"/>
          </a:p>
        </p:txBody>
      </p:sp>
      <p:sp>
        <p:nvSpPr>
          <p:cNvPr id="1030" name="Line 1032">
            <a:extLst>
              <a:ext uri="{FF2B5EF4-FFF2-40B4-BE49-F238E27FC236}">
                <a16:creationId xmlns:a16="http://schemas.microsoft.com/office/drawing/2014/main" id="{0227E127-8C49-3F45-972D-92E8C0E8C48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6C94FFD6-65B0-9F41-A269-D2A8CA6A349D}"/>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664102871"/>
      </p:ext>
    </p:extLst>
  </p:cSld>
  <p:clrMap bg1="lt1" tx1="dk1" bg2="lt2" tx2="dk2" accent1="accent1" accent2="accent2" accent3="accent3" accent4="accent4" accent5="accent5" accent6="accent6" hlink="hlink" folHlink="folHlink"/>
  <p:sldLayoutIdLst>
    <p:sldLayoutId id="2147488763" r:id="rId1"/>
    <p:sldLayoutId id="2147488764" r:id="rId2"/>
    <p:sldLayoutId id="2147488765" r:id="rId3"/>
    <p:sldLayoutId id="2147488766" r:id="rId4"/>
    <p:sldLayoutId id="2147488767" r:id="rId5"/>
    <p:sldLayoutId id="2147488768" r:id="rId6"/>
    <p:sldLayoutId id="2147488769" r:id="rId7"/>
    <p:sldLayoutId id="2147488770" r:id="rId8"/>
    <p:sldLayoutId id="2147488771" r:id="rId9"/>
    <p:sldLayoutId id="2147488772" r:id="rId10"/>
    <p:sldLayoutId id="2147488773" r:id="rId11"/>
    <p:sldLayoutId id="214748877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0843572"/>
      </p:ext>
    </p:extLst>
  </p:cSld>
  <p:clrMap bg1="lt1" tx1="dk1" bg2="lt2" tx2="dk2" accent1="accent1" accent2="accent2" accent3="accent3" accent4="accent4" accent5="accent5" accent6="accent6" hlink="hlink" folHlink="folHlink"/>
  <p:sldLayoutIdLst>
    <p:sldLayoutId id="2147488776" r:id="rId1"/>
    <p:sldLayoutId id="214748877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4078237873"/>
      </p:ext>
    </p:extLst>
  </p:cSld>
  <p:clrMap bg1="lt1" tx1="dk1" bg2="lt2" tx2="dk2" accent1="accent1" accent2="accent2" accent3="accent3" accent4="accent4" accent5="accent5" accent6="accent6" hlink="hlink" folHlink="folHlink"/>
  <p:sldLayoutIdLst>
    <p:sldLayoutId id="2147488779" r:id="rId1"/>
    <p:sldLayoutId id="2147488780" r:id="rId2"/>
    <p:sldLayoutId id="2147488781" r:id="rId3"/>
    <p:sldLayoutId id="2147488782" r:id="rId4"/>
    <p:sldLayoutId id="2147488783" r:id="rId5"/>
    <p:sldLayoutId id="2147488784" r:id="rId6"/>
    <p:sldLayoutId id="2147488785" r:id="rId7"/>
    <p:sldLayoutId id="2147488786" r:id="rId8"/>
    <p:sldLayoutId id="2147488787" r:id="rId9"/>
    <p:sldLayoutId id="2147488788" r:id="rId10"/>
    <p:sldLayoutId id="214748878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1299851247"/>
      </p:ext>
    </p:extLst>
  </p:cSld>
  <p:clrMap bg1="lt1" tx1="dk1" bg2="lt2" tx2="dk2" accent1="accent1" accent2="accent2" accent3="accent3" accent4="accent4" accent5="accent5" accent6="accent6" hlink="hlink" folHlink="folHlink"/>
  <p:sldLayoutIdLst>
    <p:sldLayoutId id="2147488791" r:id="rId1"/>
    <p:sldLayoutId id="2147488792" r:id="rId2"/>
    <p:sldLayoutId id="2147488793" r:id="rId3"/>
    <p:sldLayoutId id="2147488794" r:id="rId4"/>
    <p:sldLayoutId id="2147488795" r:id="rId5"/>
    <p:sldLayoutId id="2147488796" r:id="rId6"/>
    <p:sldLayoutId id="2147488797" r:id="rId7"/>
    <p:sldLayoutId id="2147488798" r:id="rId8"/>
    <p:sldLayoutId id="2147488799" r:id="rId9"/>
    <p:sldLayoutId id="2147488800" r:id="rId10"/>
    <p:sldLayoutId id="214748880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6416303"/>
      </p:ext>
    </p:extLst>
  </p:cSld>
  <p:clrMap bg1="lt1" tx1="dk1" bg2="lt2" tx2="dk2" accent1="accent1" accent2="accent2" accent3="accent3" accent4="accent4" accent5="accent5" accent6="accent6" hlink="hlink" folHlink="folHlink"/>
  <p:sldLayoutIdLst>
    <p:sldLayoutId id="2147488803" r:id="rId1"/>
    <p:sldLayoutId id="214748880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827939"/>
      </p:ext>
    </p:extLst>
  </p:cSld>
  <p:clrMap bg1="lt1" tx1="dk1" bg2="lt2" tx2="dk2" accent1="accent1" accent2="accent2" accent3="accent3" accent4="accent4" accent5="accent5" accent6="accent6" hlink="hlink" folHlink="folHlink"/>
  <p:sldLayoutIdLst>
    <p:sldLayoutId id="2147488806" r:id="rId1"/>
    <p:sldLayoutId id="214748880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223224045"/>
      </p:ext>
    </p:extLst>
  </p:cSld>
  <p:clrMap bg1="lt1" tx1="dk1" bg2="lt2" tx2="dk2" accent1="accent1" accent2="accent2" accent3="accent3" accent4="accent4" accent5="accent5" accent6="accent6" hlink="hlink" folHlink="folHlink"/>
  <p:sldLayoutIdLst>
    <p:sldLayoutId id="2147488809" r:id="rId1"/>
    <p:sldLayoutId id="2147488810" r:id="rId2"/>
    <p:sldLayoutId id="2147488811" r:id="rId3"/>
    <p:sldLayoutId id="2147488812" r:id="rId4"/>
    <p:sldLayoutId id="2147488813" r:id="rId5"/>
    <p:sldLayoutId id="2147488814" r:id="rId6"/>
    <p:sldLayoutId id="2147488815" r:id="rId7"/>
    <p:sldLayoutId id="2147488816" r:id="rId8"/>
    <p:sldLayoutId id="2147488817" r:id="rId9"/>
    <p:sldLayoutId id="2147488818" r:id="rId10"/>
    <p:sldLayoutId id="2147488819" r:id="rId11"/>
    <p:sldLayoutId id="214748882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t>‹#›</a:t>
            </a:fld>
            <a:endParaRPr lang="en-US"/>
          </a:p>
        </p:txBody>
      </p:sp>
    </p:spTree>
    <p:extLst>
      <p:ext uri="{BB962C8B-B14F-4D97-AF65-F5344CB8AC3E}">
        <p14:creationId xmlns:p14="http://schemas.microsoft.com/office/powerpoint/2010/main" val="3655869698"/>
      </p:ext>
    </p:extLst>
  </p:cSld>
  <p:clrMap bg1="lt1" tx1="dk1" bg2="lt2" tx2="dk2" accent1="accent1" accent2="accent2" accent3="accent3" accent4="accent4" accent5="accent5" accent6="accent6" hlink="hlink" folHlink="folHlink"/>
  <p:sldLayoutIdLst>
    <p:sldLayoutId id="2147488822" r:id="rId1"/>
    <p:sldLayoutId id="2147488823" r:id="rId2"/>
    <p:sldLayoutId id="2147488824" r:id="rId3"/>
    <p:sldLayoutId id="2147488825" r:id="rId4"/>
    <p:sldLayoutId id="2147488826" r:id="rId5"/>
    <p:sldLayoutId id="2147488827" r:id="rId6"/>
    <p:sldLayoutId id="2147488828" r:id="rId7"/>
    <p:sldLayoutId id="2147488829" r:id="rId8"/>
    <p:sldLayoutId id="2147488830" r:id="rId9"/>
    <p:sldLayoutId id="2147488831" r:id="rId10"/>
    <p:sldLayoutId id="214748883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8884503"/>
      </p:ext>
    </p:extLst>
  </p:cSld>
  <p:clrMap bg1="lt1" tx1="dk1" bg2="lt2" tx2="dk2" accent1="accent1" accent2="accent2" accent3="accent3" accent4="accent4" accent5="accent5" accent6="accent6" hlink="hlink" folHlink="folHlink"/>
  <p:sldLayoutIdLst>
    <p:sldLayoutId id="2147488847" r:id="rId1"/>
    <p:sldLayoutId id="2147488848"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55577471"/>
      </p:ext>
    </p:extLst>
  </p:cSld>
  <p:clrMap bg1="lt1" tx1="dk1" bg2="lt2" tx2="dk2" accent1="accent1" accent2="accent2" accent3="accent3" accent4="accent4" accent5="accent5" accent6="accent6" hlink="hlink" folHlink="folHlink"/>
  <p:sldLayoutIdLst>
    <p:sldLayoutId id="2147488850" r:id="rId1"/>
    <p:sldLayoutId id="2147488851" r:id="rId2"/>
    <p:sldLayoutId id="2147488852" r:id="rId3"/>
    <p:sldLayoutId id="2147488853" r:id="rId4"/>
    <p:sldLayoutId id="2147488854" r:id="rId5"/>
    <p:sldLayoutId id="2147488855" r:id="rId6"/>
    <p:sldLayoutId id="2147488856" r:id="rId7"/>
    <p:sldLayoutId id="2147488857" r:id="rId8"/>
    <p:sldLayoutId id="2147488858" r:id="rId9"/>
    <p:sldLayoutId id="2147488859" r:id="rId10"/>
    <p:sldLayoutId id="2147488860" r:id="rId11"/>
    <p:sldLayoutId id="214748886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7C49D98-1624-573E-9A2A-35BA471BEEA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endParaRPr lang="en-CH" dirty="0"/>
          </a:p>
        </p:txBody>
      </p:sp>
      <p:sp>
        <p:nvSpPr>
          <p:cNvPr id="3" name="Text Placeholder 2">
            <a:extLst>
              <a:ext uri="{FF2B5EF4-FFF2-40B4-BE49-F238E27FC236}">
                <a16:creationId xmlns:a16="http://schemas.microsoft.com/office/drawing/2014/main" id="{CF473AD1-E004-2E0D-5251-53B74A783358}"/>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H" dirty="0"/>
          </a:p>
        </p:txBody>
      </p:sp>
      <p:sp>
        <p:nvSpPr>
          <p:cNvPr id="4" name="Date Placeholder 3">
            <a:extLst>
              <a:ext uri="{FF2B5EF4-FFF2-40B4-BE49-F238E27FC236}">
                <a16:creationId xmlns:a16="http://schemas.microsoft.com/office/drawing/2014/main" id="{BB9A09AF-F923-4F09-962A-9E6A7DEBA103}"/>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latin typeface="Cambria" panose="02040503050406030204" pitchFamily="18" charset="0"/>
                <a:ea typeface="Cambria" panose="02040503050406030204" pitchFamily="18" charset="0"/>
              </a:defRPr>
            </a:lvl1pPr>
          </a:lstStyle>
          <a:p>
            <a:fld id="{E3B925B6-4057-409D-B8AB-2A4BD4F6D2C9}" type="datetime8">
              <a:rPr lang="en-CH" smtClean="0"/>
              <a:t>18.01.23 06:28</a:t>
            </a:fld>
            <a:endParaRPr lang="en-CH"/>
          </a:p>
        </p:txBody>
      </p:sp>
      <p:sp>
        <p:nvSpPr>
          <p:cNvPr id="5" name="Footer Placeholder 4">
            <a:extLst>
              <a:ext uri="{FF2B5EF4-FFF2-40B4-BE49-F238E27FC236}">
                <a16:creationId xmlns:a16="http://schemas.microsoft.com/office/drawing/2014/main" id="{AF507569-DC0D-2B76-B1FA-DB48DCBD5DE6}"/>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latin typeface="Cambria" panose="02040503050406030204" pitchFamily="18" charset="0"/>
                <a:ea typeface="Cambria" panose="02040503050406030204" pitchFamily="18" charset="0"/>
              </a:defRPr>
            </a:lvl1pPr>
          </a:lstStyle>
          <a:p>
            <a:endParaRPr lang="en-CH"/>
          </a:p>
        </p:txBody>
      </p:sp>
      <p:sp>
        <p:nvSpPr>
          <p:cNvPr id="6" name="Slide Number Placeholder 5">
            <a:extLst>
              <a:ext uri="{FF2B5EF4-FFF2-40B4-BE49-F238E27FC236}">
                <a16:creationId xmlns:a16="http://schemas.microsoft.com/office/drawing/2014/main" id="{1E198E07-6055-22FA-2A9D-DF4D2AAB344F}"/>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latin typeface="Cambria" panose="02040503050406030204" pitchFamily="18" charset="0"/>
                <a:ea typeface="Cambria" panose="02040503050406030204" pitchFamily="18" charset="0"/>
              </a:defRPr>
            </a:lvl1pPr>
          </a:lstStyle>
          <a:p>
            <a:fld id="{BE50D841-AE03-4072-8645-558D16E4E90D}" type="slidenum">
              <a:rPr lang="en-CH" smtClean="0"/>
              <a:pPr/>
              <a:t>‹#›</a:t>
            </a:fld>
            <a:endParaRPr lang="en-CH"/>
          </a:p>
        </p:txBody>
      </p:sp>
    </p:spTree>
    <p:extLst>
      <p:ext uri="{BB962C8B-B14F-4D97-AF65-F5344CB8AC3E}">
        <p14:creationId xmlns:p14="http://schemas.microsoft.com/office/powerpoint/2010/main" val="2325548340"/>
      </p:ext>
    </p:extLst>
  </p:cSld>
  <p:clrMap bg1="lt1" tx1="dk1" bg2="lt2" tx2="dk2" accent1="accent1" accent2="accent2" accent3="accent3" accent4="accent4" accent5="accent5" accent6="accent6" hlink="hlink" folHlink="folHlink"/>
  <p:sldLayoutIdLst>
    <p:sldLayoutId id="2147488863" r:id="rId1"/>
    <p:sldLayoutId id="2147488864" r:id="rId2"/>
    <p:sldLayoutId id="2147488865" r:id="rId3"/>
    <p:sldLayoutId id="2147488866" r:id="rId4"/>
    <p:sldLayoutId id="2147488867" r:id="rId5"/>
    <p:sldLayoutId id="2147488868" r:id="rId6"/>
    <p:sldLayoutId id="2147488869" r:id="rId7"/>
    <p:sldLayoutId id="2147488870" r:id="rId8"/>
    <p:sldLayoutId id="2147488871" r:id="rId9"/>
    <p:sldLayoutId id="2147488872" r:id="rId10"/>
    <p:sldLayoutId id="214748887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Cambria" panose="02040503050406030204" pitchFamily="18" charset="0"/>
          <a:ea typeface="Cambria" panose="02040503050406030204" pitchFamily="18" charset="0"/>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Cambria" panose="02040503050406030204" pitchFamily="18" charset="0"/>
          <a:ea typeface="Cambria" panose="02040503050406030204" pitchFamily="18" charset="0"/>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Cambria" panose="02040503050406030204" pitchFamily="18" charset="0"/>
          <a:ea typeface="Cambria" panose="02040503050406030204" pitchFamily="18" charset="0"/>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Cambria" panose="02040503050406030204" pitchFamily="18" charset="0"/>
          <a:ea typeface="Cambria" panose="02040503050406030204" pitchFamily="18" charset="0"/>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Cambria" panose="02040503050406030204" pitchFamily="18" charset="0"/>
          <a:ea typeface="Cambria" panose="02040503050406030204" pitchFamily="18"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CH"/>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7931445"/>
      </p:ext>
    </p:extLst>
  </p:cSld>
  <p:clrMap bg1="lt1" tx1="dk1" bg2="lt2" tx2="dk2" accent1="accent1" accent2="accent2" accent3="accent3" accent4="accent4" accent5="accent5" accent6="accent6" hlink="hlink" folHlink="folHlink"/>
  <p:sldLayoutIdLst>
    <p:sldLayoutId id="2147488875" r:id="rId1"/>
    <p:sldLayoutId id="2147488876" r:id="rId2"/>
    <p:sldLayoutId id="2147488877" r:id="rId3"/>
    <p:sldLayoutId id="2147488878"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5.xml"/></Relationships>
</file>

<file path=ppt/slides/_rels/slide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5.xml"/></Relationships>
</file>

<file path=ppt/slides/_rels/slide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5.xml"/></Relationships>
</file>

<file path=ppt/slides/_rels/slide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22.xml"/></Relationships>
</file>

<file path=ppt/slides/_rels/slide7.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16.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551.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19.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248.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21.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20.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6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3.xml"/><Relationship Id="rId1" Type="http://schemas.openxmlformats.org/officeDocument/2006/relationships/slideLayout" Target="../slideLayouts/slideLayout434.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445.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5.xml"/><Relationship Id="rId1" Type="http://schemas.openxmlformats.org/officeDocument/2006/relationships/slideLayout" Target="../slideLayouts/slideLayout445.xml"/><Relationship Id="rId4" Type="http://schemas.openxmlformats.org/officeDocument/2006/relationships/image" Target="../media/image2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29.jpeg"/><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29.jpeg"/><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29.jpeg"/><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29.jpeg"/><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29.jpeg"/><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45.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467.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67.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467.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467.xml"/><Relationship Id="rId5" Type="http://schemas.openxmlformats.org/officeDocument/2006/relationships/image" Target="../media/image35.png"/><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hyperlink" Target="https://lab.dsst.io/32c3-slides/7197.html" TargetMode="External"/><Relationship Id="rId1" Type="http://schemas.openxmlformats.org/officeDocument/2006/relationships/slideLayout" Target="../slideLayouts/slideLayout467.xml"/></Relationships>
</file>

<file path=ppt/slides/_rels/slide3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67.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479.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479.xml"/></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479.xml"/><Relationship Id="rId4" Type="http://schemas.openxmlformats.org/officeDocument/2006/relationships/image" Target="../media/image44.png"/></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516.xml"/></Relationships>
</file>

<file path=ppt/slides/_rels/slide3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516.xml"/></Relationships>
</file>

<file path=ppt/slides/_rels/slide3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516.xml"/></Relationships>
</file>

<file path=ppt/slides/_rels/slide4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467.xml"/><Relationship Id="rId4" Type="http://schemas.openxmlformats.org/officeDocument/2006/relationships/image" Target="../media/image53.png"/></Relationships>
</file>

<file path=ppt/slides/_rels/slide4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467.xml"/></Relationships>
</file>

<file path=ppt/slides/_rels/slide42.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55.png"/></Relationships>
</file>

<file path=ppt/slides/_rels/slide4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hyperlink" Target="https://arxiv.org/pdf/2211.07613.pdf" TargetMode="External"/><Relationship Id="rId1" Type="http://schemas.openxmlformats.org/officeDocument/2006/relationships/slideLayout" Target="../slideLayouts/slideLayout24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66.xml"/></Relationships>
</file>

<file path=ppt/slides/_rels/slide45.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57.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4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51.xml"/></Relationships>
</file>

<file path=ppt/slides/_rels/slide48.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5.xml"/><Relationship Id="rId1" Type="http://schemas.openxmlformats.org/officeDocument/2006/relationships/slideLayout" Target="../slideLayouts/slideLayout491.xml"/></Relationships>
</file>

<file path=ppt/slides/_rels/slide4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16.xml"/><Relationship Id="rId1" Type="http://schemas.openxmlformats.org/officeDocument/2006/relationships/slideLayout" Target="../slideLayouts/slideLayout491.xml"/><Relationship Id="rId4" Type="http://schemas.openxmlformats.org/officeDocument/2006/relationships/image" Target="../media/image60.jpg"/></Relationships>
</file>

<file path=ppt/slides/_rels/slide5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17.xml"/><Relationship Id="rId1" Type="http://schemas.openxmlformats.org/officeDocument/2006/relationships/slideLayout" Target="../slideLayouts/slideLayout491.xml"/><Relationship Id="rId4" Type="http://schemas.openxmlformats.org/officeDocument/2006/relationships/image" Target="../media/image62.jpg"/></Relationships>
</file>

<file path=ppt/slides/_rels/slide5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18.xml"/><Relationship Id="rId1" Type="http://schemas.openxmlformats.org/officeDocument/2006/relationships/slideLayout" Target="../slideLayouts/slideLayout491.xml"/><Relationship Id="rId4" Type="http://schemas.openxmlformats.org/officeDocument/2006/relationships/image" Target="../media/image64.jp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9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91.xml"/></Relationships>
</file>

<file path=ppt/slides/_rels/slide54.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57.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55.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65.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56.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66.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57.xml.rels><?xml version="1.0" encoding="UTF-8" standalone="yes"?>
<Relationships xmlns="http://schemas.openxmlformats.org/package/2006/relationships"><Relationship Id="rId8" Type="http://schemas.openxmlformats.org/officeDocument/2006/relationships/hyperlink" Target="https://arxiv.org/pdf/2206.09999.pdf" TargetMode="External"/><Relationship Id="rId3" Type="http://schemas.openxmlformats.org/officeDocument/2006/relationships/hyperlink" Target="https://dsn2022.github.io/" TargetMode="External"/><Relationship Id="rId7" Type="http://schemas.openxmlformats.org/officeDocument/2006/relationships/hyperlink" Target="https://people.inf.ethz.ch/omutlu/pub/RowHammerUnderReducedWordlineVoltage_dsn22-lightning-talk.pdf" TargetMode="External"/><Relationship Id="rId2" Type="http://schemas.openxmlformats.org/officeDocument/2006/relationships/hyperlink" Target="https://people.inf.ethz.ch/omutlu/pub/RowHammerUnderReducedWordlineVoltage_dsn22.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RowHammerUnderReducedWordlineVoltage_dsn22-lightning-talk.pptx" TargetMode="External"/><Relationship Id="rId11" Type="http://schemas.openxmlformats.org/officeDocument/2006/relationships/image" Target="../media/image67.png"/><Relationship Id="rId5" Type="http://schemas.openxmlformats.org/officeDocument/2006/relationships/hyperlink" Target="https://people.inf.ethz.ch/omutlu/pub/RowHammerUnderReducedWordlineVoltage_dsn22-talk.pdf" TargetMode="External"/><Relationship Id="rId10" Type="http://schemas.openxmlformats.org/officeDocument/2006/relationships/hyperlink" Target="https://www.youtube.com/watch?v=_njHx34GgXo" TargetMode="External"/><Relationship Id="rId4" Type="http://schemas.openxmlformats.org/officeDocument/2006/relationships/hyperlink" Target="https://people.inf.ethz.ch/omutlu/pub/RowHammerUnderReducedWordlineVoltage_dsn22-talk.pptx" TargetMode="External"/><Relationship Id="rId9" Type="http://schemas.openxmlformats.org/officeDocument/2006/relationships/hyperlink" Target="https://www.youtube.com/watch?v=CJoBROgFbwc" TargetMode="Externa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6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67.xml"/></Relationships>
</file>

<file path=ppt/slides/_rels/slide6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hyperlink" Target="https://support.apple.com/en-gb/HT204934" TargetMode="External"/><Relationship Id="rId1" Type="http://schemas.openxmlformats.org/officeDocument/2006/relationships/slideLayout" Target="../slideLayouts/slideLayout46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4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9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65.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48.xml"/></Relationships>
</file>

<file path=ppt/slides/_rels/slide66.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70.jpg"/><Relationship Id="rId1" Type="http://schemas.openxmlformats.org/officeDocument/2006/relationships/slideLayout" Target="../slideLayouts/slideLayout248.xml"/></Relationships>
</file>

<file path=ppt/slides/_rels/slide67.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57.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6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467.xml"/></Relationships>
</file>

<file path=ppt/slides/_rels/slide70.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72.jpeg"/><Relationship Id="rId1" Type="http://schemas.openxmlformats.org/officeDocument/2006/relationships/slideLayout" Target="../slideLayouts/slideLayout467.xml"/><Relationship Id="rId4" Type="http://schemas.openxmlformats.org/officeDocument/2006/relationships/image" Target="../media/image73.png"/></Relationships>
</file>

<file path=ppt/slides/_rels/slide71.xml.rels><?xml version="1.0" encoding="UTF-8" standalone="yes"?>
<Relationships xmlns="http://schemas.openxmlformats.org/package/2006/relationships"><Relationship Id="rId3" Type="http://schemas.openxmlformats.org/officeDocument/2006/relationships/hyperlink" Target="https://www.youtube.com/watch?v=HNd4skQrt6I&amp;list=PL5Q2soXY2Zi-Mnk1PxjEIG32HAGILkTOF&amp;index=6" TargetMode="External"/><Relationship Id="rId2" Type="http://schemas.openxmlformats.org/officeDocument/2006/relationships/hyperlink" Target="https://www.youtube.com/watch?v=7wVKnPj3NVw&amp;list=PL5Q2soXY2Zi-Mnk1PxjEIG32HAGILkTOF&amp;index=5" TargetMode="External"/><Relationship Id="rId1" Type="http://schemas.openxmlformats.org/officeDocument/2006/relationships/slideLayout" Target="../slideLayouts/slideLayout563.xml"/><Relationship Id="rId4" Type="http://schemas.openxmlformats.org/officeDocument/2006/relationships/hyperlink" Target="https://www.youtube.com/onurmutlulectures" TargetMode="External"/></Relationships>
</file>

<file path=ppt/slides/_rels/slide72.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57.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73.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74.png"/><Relationship Id="rId1" Type="http://schemas.openxmlformats.org/officeDocument/2006/relationships/slideLayout" Target="../slideLayouts/slideLayout248.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74.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55.pn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66.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66.xml"/></Relationships>
</file>

<file path=ppt/slides/_rels/slide77.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65.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34.xml"/></Relationships>
</file>

<file path=ppt/slides/_rels/slide7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8.xml"/><Relationship Id="rId1" Type="http://schemas.openxmlformats.org/officeDocument/2006/relationships/slideLayout" Target="../slideLayouts/slideLayout575.xml"/></Relationships>
</file>

<file path=ppt/slides/_rels/slide80.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notesSlide" Target="../notesSlides/notesSlide29.xml"/><Relationship Id="rId1" Type="http://schemas.openxmlformats.org/officeDocument/2006/relationships/slideLayout" Target="../slideLayouts/slideLayout575.xml"/></Relationships>
</file>

<file path=ppt/slides/_rels/slide81.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notesSlide" Target="../notesSlides/notesSlide30.xml"/><Relationship Id="rId1" Type="http://schemas.openxmlformats.org/officeDocument/2006/relationships/slideLayout" Target="../slideLayouts/slideLayout575.xml"/></Relationships>
</file>

<file path=ppt/slides/_rels/slide82.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notesSlide" Target="../notesSlides/notesSlide31.xml"/><Relationship Id="rId1" Type="http://schemas.openxmlformats.org/officeDocument/2006/relationships/slideLayout" Target="../slideLayouts/slideLayout575.xml"/></Relationships>
</file>

<file path=ppt/slides/_rels/slide83.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notesSlide" Target="../notesSlides/notesSlide32.xml"/><Relationship Id="rId1" Type="http://schemas.openxmlformats.org/officeDocument/2006/relationships/slideLayout" Target="../slideLayouts/slideLayout575.xml"/></Relationships>
</file>

<file path=ppt/slides/_rels/slide84.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65.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85.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563.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66.xml"/></Relationships>
</file>

<file path=ppt/slides/_rels/slide87.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79.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89.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563.xml"/></Relationships>
</file>

<file path=ppt/slides/_rels/slide9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563.xml"/><Relationship Id="rId4" Type="http://schemas.openxmlformats.org/officeDocument/2006/relationships/image" Target="../media/image83.png"/></Relationships>
</file>

<file path=ppt/slides/_rels/slide91.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563.xml"/></Relationships>
</file>

<file path=ppt/slides/_rels/slide92.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563.xml"/></Relationships>
</file>

<file path=ppt/slides/_rels/slide93.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56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96.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pwRw7QqK_qA&amp;list=PL5Q2soXY2Zi9xidyIgBxUz7xRPS-wisBN&amp;index=9" TargetMode="External"/><Relationship Id="rId1" Type="http://schemas.openxmlformats.org/officeDocument/2006/relationships/slideLayout" Target="../slideLayouts/slideLayout563.xml"/></Relationships>
</file>

<file path=ppt/slides/_rels/slide97.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79.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66.xml"/></Relationships>
</file>

<file path=ppt/slides/_rels/slide99.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87.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66.xml"/></Relationships>
</file>

<file path=ppt/slides/_rels/slide101.xml.rels><?xml version="1.0" encoding="UTF-8" standalone="yes"?>
<Relationships xmlns="http://schemas.openxmlformats.org/package/2006/relationships"><Relationship Id="rId8" Type="http://schemas.openxmlformats.org/officeDocument/2006/relationships/hyperlink" Target="https://people.inf.ethz.ch/omutlu/pub/U-TRR-uncovering-RowHammer-protection-mechanisms_micro21-lightning-talk.pptx" TargetMode="External"/><Relationship Id="rId13" Type="http://schemas.openxmlformats.org/officeDocument/2006/relationships/image" Target="../media/image88.png"/><Relationship Id="rId3" Type="http://schemas.openxmlformats.org/officeDocument/2006/relationships/hyperlink" Target="http://www.microarch.org/micro54/" TargetMode="External"/><Relationship Id="rId7" Type="http://schemas.openxmlformats.org/officeDocument/2006/relationships/hyperlink" Target="https://people.inf.ethz.ch/omutlu/pub/U-TRR-uncovering-RowHammer-protection-mechanisms_micro21-short-talk.pdf" TargetMode="External"/><Relationship Id="rId12" Type="http://schemas.openxmlformats.org/officeDocument/2006/relationships/hyperlink" Target="https://arxiv.org/abs/2110.10603" TargetMode="External"/><Relationship Id="rId2" Type="http://schemas.openxmlformats.org/officeDocument/2006/relationships/hyperlink" Target="https://people.inf.ethz.ch/omutlu/pub/U-TRR-uncovering-RowHammer-protection-mechanisms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U-TRR-uncovering-RowHammer-protection-mechanisms_micro21-short-talk.pptx" TargetMode="External"/><Relationship Id="rId11" Type="http://schemas.openxmlformats.org/officeDocument/2006/relationships/hyperlink" Target="https://www.youtube.com/watch?v=HHxeuWVqq8w&amp;list=PL5Q2soXY2Zi--0LrXSQ9sST3N0k0bXp51&amp;index=5" TargetMode="External"/><Relationship Id="rId5" Type="http://schemas.openxmlformats.org/officeDocument/2006/relationships/hyperlink" Target="https://people.inf.ethz.ch/omutlu/pub/U-TRR-uncovering-RowHammer-protection-mechanisms_micro21-talk.pdf" TargetMode="External"/><Relationship Id="rId10" Type="http://schemas.openxmlformats.org/officeDocument/2006/relationships/hyperlink" Target="https://www.youtube.com/watch?v=YkBR9yeLHRs&amp;list=PL5Q2soXY2Zi--0LrXSQ9sST3N0k0bXp51&amp;index=11" TargetMode="External"/><Relationship Id="rId4" Type="http://schemas.openxmlformats.org/officeDocument/2006/relationships/hyperlink" Target="https://people.inf.ethz.ch/omutlu/pub/U-TRR-uncovering-RowHammer-protection-mechanisms_micro21-talk.pptx" TargetMode="External"/><Relationship Id="rId9" Type="http://schemas.openxmlformats.org/officeDocument/2006/relationships/hyperlink" Target="https://people.inf.ethz.ch/omutlu/pub/U-TRR-uncovering-RowHammer-protection-mechanisms_micro21-lightning-talk.pdf" TargetMode="External"/></Relationships>
</file>

<file path=ppt/slides/_rels/slide102.xml.rels><?xml version="1.0" encoding="UTF-8" standalone="yes"?>
<Relationships xmlns="http://schemas.openxmlformats.org/package/2006/relationships"><Relationship Id="rId8" Type="http://schemas.openxmlformats.org/officeDocument/2006/relationships/image" Target="../media/image93.png"/><Relationship Id="rId13" Type="http://schemas.openxmlformats.org/officeDocument/2006/relationships/image" Target="../media/image98.svg"/><Relationship Id="rId3" Type="http://schemas.openxmlformats.org/officeDocument/2006/relationships/notesSlide" Target="../notesSlides/notesSlide36.xml"/><Relationship Id="rId7" Type="http://schemas.openxmlformats.org/officeDocument/2006/relationships/image" Target="../media/image92.svg"/><Relationship Id="rId12" Type="http://schemas.openxmlformats.org/officeDocument/2006/relationships/image" Target="../media/image97.png"/><Relationship Id="rId2" Type="http://schemas.openxmlformats.org/officeDocument/2006/relationships/slideLayout" Target="../slideLayouts/slideLayout636.xml"/><Relationship Id="rId1" Type="http://schemas.openxmlformats.org/officeDocument/2006/relationships/tags" Target="../tags/tag1.xml"/><Relationship Id="rId6" Type="http://schemas.openxmlformats.org/officeDocument/2006/relationships/image" Target="../media/image91.png"/><Relationship Id="rId11" Type="http://schemas.openxmlformats.org/officeDocument/2006/relationships/image" Target="../media/image96.svg"/><Relationship Id="rId5" Type="http://schemas.openxmlformats.org/officeDocument/2006/relationships/image" Target="../media/image90.svg"/><Relationship Id="rId10" Type="http://schemas.openxmlformats.org/officeDocument/2006/relationships/image" Target="../media/image95.png"/><Relationship Id="rId4" Type="http://schemas.openxmlformats.org/officeDocument/2006/relationships/image" Target="../media/image89.png"/><Relationship Id="rId9" Type="http://schemas.openxmlformats.org/officeDocument/2006/relationships/image" Target="../media/image94.svg"/></Relationships>
</file>

<file path=ppt/slides/_rels/slide103.xml.rels><?xml version="1.0" encoding="UTF-8" standalone="yes"?>
<Relationships xmlns="http://schemas.openxmlformats.org/package/2006/relationships"><Relationship Id="rId8" Type="http://schemas.openxmlformats.org/officeDocument/2006/relationships/image" Target="../media/image103.emf"/><Relationship Id="rId3" Type="http://schemas.openxmlformats.org/officeDocument/2006/relationships/notesSlide" Target="../notesSlides/notesSlide37.xml"/><Relationship Id="rId7" Type="http://schemas.openxmlformats.org/officeDocument/2006/relationships/image" Target="../media/image102.emf"/><Relationship Id="rId2" Type="http://schemas.openxmlformats.org/officeDocument/2006/relationships/slideLayout" Target="../slideLayouts/slideLayout647.xml"/><Relationship Id="rId1" Type="http://schemas.openxmlformats.org/officeDocument/2006/relationships/tags" Target="../tags/tag2.xml"/><Relationship Id="rId6" Type="http://schemas.openxmlformats.org/officeDocument/2006/relationships/image" Target="../media/image101.emf"/><Relationship Id="rId11" Type="http://schemas.openxmlformats.org/officeDocument/2006/relationships/image" Target="../media/image106.emf"/><Relationship Id="rId5" Type="http://schemas.openxmlformats.org/officeDocument/2006/relationships/image" Target="../media/image100.emf"/><Relationship Id="rId10" Type="http://schemas.openxmlformats.org/officeDocument/2006/relationships/image" Target="../media/image105.emf"/><Relationship Id="rId4" Type="http://schemas.openxmlformats.org/officeDocument/2006/relationships/image" Target="../media/image99.emf"/><Relationship Id="rId9" Type="http://schemas.openxmlformats.org/officeDocument/2006/relationships/image" Target="../media/image104.emf"/></Relationships>
</file>

<file path=ppt/slides/_rels/slide104.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38.xml"/><Relationship Id="rId1" Type="http://schemas.openxmlformats.org/officeDocument/2006/relationships/slideLayout" Target="../slideLayouts/slideLayout647.xml"/></Relationships>
</file>

<file path=ppt/slides/_rels/slide105.xml.rels><?xml version="1.0" encoding="UTF-8" standalone="yes"?>
<Relationships xmlns="http://schemas.openxmlformats.org/package/2006/relationships"><Relationship Id="rId8" Type="http://schemas.openxmlformats.org/officeDocument/2006/relationships/image" Target="../media/image93.png"/><Relationship Id="rId13" Type="http://schemas.openxmlformats.org/officeDocument/2006/relationships/image" Target="../media/image98.svg"/><Relationship Id="rId3" Type="http://schemas.openxmlformats.org/officeDocument/2006/relationships/notesSlide" Target="../notesSlides/notesSlide39.xml"/><Relationship Id="rId7" Type="http://schemas.openxmlformats.org/officeDocument/2006/relationships/image" Target="../media/image92.svg"/><Relationship Id="rId12" Type="http://schemas.openxmlformats.org/officeDocument/2006/relationships/image" Target="../media/image97.png"/><Relationship Id="rId2" Type="http://schemas.openxmlformats.org/officeDocument/2006/relationships/slideLayout" Target="../slideLayouts/slideLayout647.xml"/><Relationship Id="rId1" Type="http://schemas.openxmlformats.org/officeDocument/2006/relationships/tags" Target="../tags/tag3.xml"/><Relationship Id="rId6" Type="http://schemas.openxmlformats.org/officeDocument/2006/relationships/image" Target="../media/image91.png"/><Relationship Id="rId11" Type="http://schemas.openxmlformats.org/officeDocument/2006/relationships/image" Target="../media/image96.svg"/><Relationship Id="rId5" Type="http://schemas.openxmlformats.org/officeDocument/2006/relationships/image" Target="../media/image90.svg"/><Relationship Id="rId10" Type="http://schemas.openxmlformats.org/officeDocument/2006/relationships/image" Target="../media/image95.png"/><Relationship Id="rId4" Type="http://schemas.openxmlformats.org/officeDocument/2006/relationships/image" Target="../media/image89.png"/><Relationship Id="rId9" Type="http://schemas.openxmlformats.org/officeDocument/2006/relationships/image" Target="../media/image94.svg"/></Relationships>
</file>

<file path=ppt/slides/_rels/slide106.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647.xml"/><Relationship Id="rId1" Type="http://schemas.openxmlformats.org/officeDocument/2006/relationships/tags" Target="../tags/tag4.xml"/><Relationship Id="rId4" Type="http://schemas.openxmlformats.org/officeDocument/2006/relationships/image" Target="../media/image108.png"/></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636.xml"/><Relationship Id="rId1" Type="http://schemas.openxmlformats.org/officeDocument/2006/relationships/tags" Target="../tags/tag5.xml"/><Relationship Id="rId4" Type="http://schemas.openxmlformats.org/officeDocument/2006/relationships/image" Target="../media/image109.png"/></Relationships>
</file>

<file path=ppt/slides/_rels/slide108.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36.xml"/><Relationship Id="rId1" Type="http://schemas.openxmlformats.org/officeDocument/2006/relationships/tags" Target="../tags/tag6.xml"/><Relationship Id="rId4" Type="http://schemas.openxmlformats.org/officeDocument/2006/relationships/image" Target="../media/image110.png"/></Relationships>
</file>

<file path=ppt/slides/_rels/slide109.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36.xml"/><Relationship Id="rId1" Type="http://schemas.openxmlformats.org/officeDocument/2006/relationships/tags" Target="../tags/tag7.xml"/><Relationship Id="rId4" Type="http://schemas.openxmlformats.org/officeDocument/2006/relationships/image" Target="../media/image111.png"/></Relationships>
</file>

<file path=ppt/slides/_rels/slide110.xml.rels><?xml version="1.0" encoding="UTF-8" standalone="yes"?>
<Relationships xmlns="http://schemas.openxmlformats.org/package/2006/relationships"><Relationship Id="rId8" Type="http://schemas.openxmlformats.org/officeDocument/2006/relationships/hyperlink" Target="https://people.inf.ethz.ch/omutlu/pub/U-TRR-uncovering-RowHammer-protection-mechanisms_micro21-lightning-talk.pptx" TargetMode="External"/><Relationship Id="rId13" Type="http://schemas.openxmlformats.org/officeDocument/2006/relationships/image" Target="../media/image88.png"/><Relationship Id="rId3" Type="http://schemas.openxmlformats.org/officeDocument/2006/relationships/hyperlink" Target="http://www.microarch.org/micro54/" TargetMode="External"/><Relationship Id="rId7" Type="http://schemas.openxmlformats.org/officeDocument/2006/relationships/hyperlink" Target="https://people.inf.ethz.ch/omutlu/pub/U-TRR-uncovering-RowHammer-protection-mechanisms_micro21-short-talk.pdf" TargetMode="External"/><Relationship Id="rId12" Type="http://schemas.openxmlformats.org/officeDocument/2006/relationships/hyperlink" Target="https://arxiv.org/abs/2110.10603" TargetMode="External"/><Relationship Id="rId2" Type="http://schemas.openxmlformats.org/officeDocument/2006/relationships/hyperlink" Target="https://people.inf.ethz.ch/omutlu/pub/U-TRR-uncovering-RowHammer-protection-mechanisms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U-TRR-uncovering-RowHammer-protection-mechanisms_micro21-short-talk.pptx" TargetMode="External"/><Relationship Id="rId11" Type="http://schemas.openxmlformats.org/officeDocument/2006/relationships/hyperlink" Target="https://www.youtube.com/watch?v=HHxeuWVqq8w&amp;list=PL5Q2soXY2Zi--0LrXSQ9sST3N0k0bXp51&amp;index=5" TargetMode="External"/><Relationship Id="rId5" Type="http://schemas.openxmlformats.org/officeDocument/2006/relationships/hyperlink" Target="https://people.inf.ethz.ch/omutlu/pub/U-TRR-uncovering-RowHammer-protection-mechanisms_micro21-talk.pdf" TargetMode="External"/><Relationship Id="rId10" Type="http://schemas.openxmlformats.org/officeDocument/2006/relationships/hyperlink" Target="https://www.youtube.com/watch?v=YkBR9yeLHRs&amp;list=PL5Q2soXY2Zi--0LrXSQ9sST3N0k0bXp51&amp;index=11" TargetMode="External"/><Relationship Id="rId4" Type="http://schemas.openxmlformats.org/officeDocument/2006/relationships/hyperlink" Target="https://people.inf.ethz.ch/omutlu/pub/U-TRR-uncovering-RowHammer-protection-mechanisms_micro21-talk.pptx" TargetMode="External"/><Relationship Id="rId9" Type="http://schemas.openxmlformats.org/officeDocument/2006/relationships/hyperlink" Target="https://people.inf.ethz.ch/omutlu/pub/U-TRR-uncovering-RowHammer-protection-mechanisms_micro21-lightning-talk.pdf" TargetMode="Externa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66.xml"/></Relationships>
</file>

<file path=ppt/slides/_rels/slide112.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66.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113.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45.xml"/><Relationship Id="rId1" Type="http://schemas.openxmlformats.org/officeDocument/2006/relationships/slideLayout" Target="../slideLayouts/slideLayout658.xml"/><Relationship Id="rId5" Type="http://schemas.openxmlformats.org/officeDocument/2006/relationships/image" Target="../media/image114.png"/><Relationship Id="rId4" Type="http://schemas.openxmlformats.org/officeDocument/2006/relationships/image" Target="../media/image113.png"/></Relationships>
</file>

<file path=ppt/slides/_rels/slide114.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46.xml"/><Relationship Id="rId1" Type="http://schemas.openxmlformats.org/officeDocument/2006/relationships/slideLayout" Target="../slideLayouts/slideLayout658.xml"/></Relationships>
</file>

<file path=ppt/slides/_rels/slide115.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47.xml"/><Relationship Id="rId1" Type="http://schemas.openxmlformats.org/officeDocument/2006/relationships/slideLayout" Target="../slideLayouts/slideLayout658.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58.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58.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58.xml"/></Relationships>
</file>

<file path=ppt/slides/_rels/slide119.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51.xml"/><Relationship Id="rId1" Type="http://schemas.openxmlformats.org/officeDocument/2006/relationships/slideLayout" Target="../slideLayouts/slideLayout658.xml"/></Relationships>
</file>

<file path=ppt/slides/_rels/slide120.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52.xml"/><Relationship Id="rId1" Type="http://schemas.openxmlformats.org/officeDocument/2006/relationships/slideLayout" Target="../slideLayouts/slideLayout658.xml"/><Relationship Id="rId4" Type="http://schemas.openxmlformats.org/officeDocument/2006/relationships/comments" Target="../comments/comment1.xml"/></Relationships>
</file>

<file path=ppt/slides/_rels/slide121.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53.xml"/><Relationship Id="rId1" Type="http://schemas.openxmlformats.org/officeDocument/2006/relationships/slideLayout" Target="../slideLayouts/slideLayout658.xml"/></Relationships>
</file>

<file path=ppt/slides/_rels/slide122.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54.xml"/><Relationship Id="rId1" Type="http://schemas.openxmlformats.org/officeDocument/2006/relationships/slideLayout" Target="../slideLayouts/slideLayout658.xml"/></Relationships>
</file>

<file path=ppt/slides/_rels/slide123.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notesSlide" Target="../notesSlides/notesSlide55.xml"/><Relationship Id="rId1" Type="http://schemas.openxmlformats.org/officeDocument/2006/relationships/slideLayout" Target="../slideLayouts/slideLayout658.xml"/></Relationships>
</file>

<file path=ppt/slides/_rels/slide124.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66.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125.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66.png"/><Relationship Id="rId1" Type="http://schemas.openxmlformats.org/officeDocument/2006/relationships/slideLayout" Target="../slideLayouts/slideLayout622.xml"/><Relationship Id="rId4" Type="http://schemas.openxmlformats.org/officeDocument/2006/relationships/hyperlink" Target="https://youtube.com/watch?v=fkM32oA0u6U&amp;si=EnSIkaIECMiOmarE" TargetMode="Externa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8" Type="http://schemas.openxmlformats.org/officeDocument/2006/relationships/hyperlink" Target="https://arxiv.org/pdf/2206.09999.pdf" TargetMode="External"/><Relationship Id="rId3" Type="http://schemas.openxmlformats.org/officeDocument/2006/relationships/hyperlink" Target="https://dsn2022.github.io/" TargetMode="External"/><Relationship Id="rId7" Type="http://schemas.openxmlformats.org/officeDocument/2006/relationships/hyperlink" Target="https://people.inf.ethz.ch/omutlu/pub/RowHammerUnderReducedWordlineVoltage_dsn22-lightning-talk.pdf" TargetMode="External"/><Relationship Id="rId2" Type="http://schemas.openxmlformats.org/officeDocument/2006/relationships/hyperlink" Target="https://people.inf.ethz.ch/omutlu/pub/RowHammerUnderReducedWordlineVoltage_dsn22.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RowHammerUnderReducedWordlineVoltage_dsn22-lightning-talk.pptx" TargetMode="External"/><Relationship Id="rId11" Type="http://schemas.openxmlformats.org/officeDocument/2006/relationships/image" Target="../media/image67.png"/><Relationship Id="rId5" Type="http://schemas.openxmlformats.org/officeDocument/2006/relationships/hyperlink" Target="https://people.inf.ethz.ch/omutlu/pub/RowHammerUnderReducedWordlineVoltage_dsn22-talk.pdf" TargetMode="External"/><Relationship Id="rId10" Type="http://schemas.openxmlformats.org/officeDocument/2006/relationships/hyperlink" Target="https://www.youtube.com/watch?v=_njHx34GgXo" TargetMode="External"/><Relationship Id="rId4" Type="http://schemas.openxmlformats.org/officeDocument/2006/relationships/hyperlink" Target="https://people.inf.ethz.ch/omutlu/pub/RowHammerUnderReducedWordlineVoltage_dsn22-talk.pptx" TargetMode="External"/><Relationship Id="rId9" Type="http://schemas.openxmlformats.org/officeDocument/2006/relationships/hyperlink" Target="https://www.youtube.com/watch?v=CJoBROgFbwc" TargetMode="External"/></Relationships>
</file>

<file path=ppt/slides/_rels/slide128.xml.rels><?xml version="1.0" encoding="UTF-8" standalone="yes"?>
<Relationships xmlns="http://schemas.openxmlformats.org/package/2006/relationships"><Relationship Id="rId8" Type="http://schemas.openxmlformats.org/officeDocument/2006/relationships/hyperlink" Target="https://github.com/CMU-SAFARI/SoftMC" TargetMode="External"/><Relationship Id="rId3" Type="http://schemas.openxmlformats.org/officeDocument/2006/relationships/image" Target="../media/image121.png"/><Relationship Id="rId7" Type="http://schemas.openxmlformats.org/officeDocument/2006/relationships/hyperlink" Target="https://people.inf.ethz.ch/omutlu/pub/softMC_hpca17.pdf" TargetMode="External"/><Relationship Id="rId2" Type="http://schemas.openxmlformats.org/officeDocument/2006/relationships/notesSlide" Target="../notesSlides/notesSlide57.xml"/><Relationship Id="rId1" Type="http://schemas.openxmlformats.org/officeDocument/2006/relationships/slideLayout" Target="../slideLayouts/slideLayout685.xml"/><Relationship Id="rId6" Type="http://schemas.openxmlformats.org/officeDocument/2006/relationships/image" Target="../media/image124.png"/><Relationship Id="rId5" Type="http://schemas.openxmlformats.org/officeDocument/2006/relationships/image" Target="../media/image123.png"/><Relationship Id="rId4" Type="http://schemas.openxmlformats.org/officeDocument/2006/relationships/image" Target="../media/image122.png"/></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85.xml"/></Relationships>
</file>

<file path=ppt/slides/_rels/slide130.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67.png"/><Relationship Id="rId1" Type="http://schemas.openxmlformats.org/officeDocument/2006/relationships/slideLayout" Target="../slideLayouts/slideLayout685.xml"/><Relationship Id="rId4" Type="http://schemas.openxmlformats.org/officeDocument/2006/relationships/hyperlink" Target="https://www.youtube.com/watch?v=CJoBROgFbwc" TargetMode="Externa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21.xml"/></Relationships>
</file>

<file path=ppt/slides/_rels/slide132.xml.rels><?xml version="1.0" encoding="UTF-8" standalone="yes"?>
<Relationships xmlns="http://schemas.openxmlformats.org/package/2006/relationships"><Relationship Id="rId8" Type="http://schemas.openxmlformats.org/officeDocument/2006/relationships/hyperlink" Target="https://people.inf.ethz.ch/omutlu/pub/BlockHammer-IntelHardwareSecurityAcademicAwards-short-talk.pptx" TargetMode="External"/><Relationship Id="rId13" Type="http://schemas.openxmlformats.org/officeDocument/2006/relationships/hyperlink" Target="https://github.com/CMU-SAFARI/BlockHammer"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12" Type="http://schemas.openxmlformats.org/officeDocument/2006/relationships/hyperlink" Target="https://www.youtube.com/watch?v=5TymwquygZM"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BlockHammer-preventing-rowhammer-at-low-cost-by-blacklisting-rapidly-accessed-dram-rows_hpca21-short-talk.pptx" TargetMode="External"/><Relationship Id="rId11" Type="http://schemas.openxmlformats.org/officeDocument/2006/relationships/hyperlink" Target="https://www.youtube.com/watch?v=h0WiOTVIH70&amp;list=PL5Q2soXY2Zi8_VVChACnON4sfh2bJ5IrD&amp;index=124"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hyperlink" Target="https://www.youtube.com/watch?v=4Y01N1BhWv4&amp;list=PL5Q2soXY2Zi8_VVChACnON4sfh2bJ5IrD&amp;index=102" TargetMode="External"/><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people.inf.ethz.ch/omutlu/pub/BlockHammer-IntelHardwareSecurityAcademicAwards-short-talk.pdf" TargetMode="External"/><Relationship Id="rId14" Type="http://schemas.openxmlformats.org/officeDocument/2006/relationships/image" Target="../media/image126.tiff"/></Relationships>
</file>

<file path=ppt/slides/_rels/slide133.xml.rels><?xml version="1.0" encoding="UTF-8" standalone="yes"?>
<Relationships xmlns="http://schemas.openxmlformats.org/package/2006/relationships"><Relationship Id="rId3" Type="http://schemas.openxmlformats.org/officeDocument/2006/relationships/image" Target="../media/image127.jpeg"/><Relationship Id="rId7" Type="http://schemas.openxmlformats.org/officeDocument/2006/relationships/image" Target="../media/image131.gif"/><Relationship Id="rId2" Type="http://schemas.openxmlformats.org/officeDocument/2006/relationships/notesSlide" Target="../notesSlides/notesSlide60.xml"/><Relationship Id="rId1" Type="http://schemas.openxmlformats.org/officeDocument/2006/relationships/slideLayout" Target="../slideLayouts/slideLayout660.xml"/><Relationship Id="rId6" Type="http://schemas.openxmlformats.org/officeDocument/2006/relationships/image" Target="../media/image130.gif"/><Relationship Id="rId5" Type="http://schemas.openxmlformats.org/officeDocument/2006/relationships/image" Target="../media/image129.png"/><Relationship Id="rId4" Type="http://schemas.openxmlformats.org/officeDocument/2006/relationships/image" Target="../media/image128.png"/></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60.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60.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60.xml"/></Relationships>
</file>

<file path=ppt/slides/_rels/slide137.xml.rels><?xml version="1.0" encoding="UTF-8" standalone="yes"?>
<Relationships xmlns="http://schemas.openxmlformats.org/package/2006/relationships"><Relationship Id="rId3" Type="http://schemas.openxmlformats.org/officeDocument/2006/relationships/image" Target="../media/image132.jpeg"/><Relationship Id="rId7" Type="http://schemas.openxmlformats.org/officeDocument/2006/relationships/hyperlink" Target="https://pixabay.com/en/warning-sign-slow-traffic-safety-36602/" TargetMode="External"/><Relationship Id="rId2" Type="http://schemas.openxmlformats.org/officeDocument/2006/relationships/notesSlide" Target="../notesSlides/notesSlide64.xml"/><Relationship Id="rId1" Type="http://schemas.openxmlformats.org/officeDocument/2006/relationships/slideLayout" Target="../slideLayouts/slideLayout660.xml"/><Relationship Id="rId6" Type="http://schemas.openxmlformats.org/officeDocument/2006/relationships/image" Target="../media/image134.png"/><Relationship Id="rId5" Type="http://schemas.microsoft.com/office/2007/relationships/hdphoto" Target="../media/hdphoto2.wdp"/><Relationship Id="rId4" Type="http://schemas.openxmlformats.org/officeDocument/2006/relationships/image" Target="../media/image133.png"/></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60.xml"/></Relationships>
</file>

<file path=ppt/slides/_rels/slide139.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66.xml"/><Relationship Id="rId1" Type="http://schemas.openxmlformats.org/officeDocument/2006/relationships/slideLayout" Target="../slideLayouts/slideLayout660.xml"/><Relationship Id="rId4" Type="http://schemas.openxmlformats.org/officeDocument/2006/relationships/image" Target="../media/image136.png"/></Relationships>
</file>

<file path=ppt/slides/_rels/slide140.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67.xml"/><Relationship Id="rId1" Type="http://schemas.openxmlformats.org/officeDocument/2006/relationships/slideLayout" Target="../slideLayouts/slideLayout660.xml"/></Relationships>
</file>

<file path=ppt/slides/_rels/slide141.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68.xml"/><Relationship Id="rId1" Type="http://schemas.openxmlformats.org/officeDocument/2006/relationships/slideLayout" Target="../slideLayouts/slideLayout660.xml"/><Relationship Id="rId4" Type="http://schemas.openxmlformats.org/officeDocument/2006/relationships/hyperlink" Target="https://arxiv.org/pdf/2102.05981.pdf" TargetMode="External"/></Relationships>
</file>

<file path=ppt/slides/_rels/slide142.xml.rels><?xml version="1.0" encoding="UTF-8" standalone="yes"?>
<Relationships xmlns="http://schemas.openxmlformats.org/package/2006/relationships"><Relationship Id="rId3" Type="http://schemas.openxmlformats.org/officeDocument/2006/relationships/hyperlink" Target="https://github.com/CMU-SAFARI/BlockHammer" TargetMode="External"/><Relationship Id="rId2" Type="http://schemas.openxmlformats.org/officeDocument/2006/relationships/notesSlide" Target="../notesSlides/notesSlide69.xml"/><Relationship Id="rId1" Type="http://schemas.openxmlformats.org/officeDocument/2006/relationships/slideLayout" Target="../slideLayouts/slideLayout660.xml"/><Relationship Id="rId4" Type="http://schemas.openxmlformats.org/officeDocument/2006/relationships/image" Target="../media/image139.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44.xml.rels><?xml version="1.0" encoding="UTF-8" standalone="yes"?>
<Relationships xmlns="http://schemas.openxmlformats.org/package/2006/relationships"><Relationship Id="rId3" Type="http://schemas.openxmlformats.org/officeDocument/2006/relationships/image" Target="../media/image127.jpeg"/><Relationship Id="rId7" Type="http://schemas.openxmlformats.org/officeDocument/2006/relationships/image" Target="../media/image131.gif"/><Relationship Id="rId2" Type="http://schemas.openxmlformats.org/officeDocument/2006/relationships/notesSlide" Target="../notesSlides/notesSlide70.xml"/><Relationship Id="rId1" Type="http://schemas.openxmlformats.org/officeDocument/2006/relationships/slideLayout" Target="../slideLayouts/slideLayout660.xml"/><Relationship Id="rId6" Type="http://schemas.openxmlformats.org/officeDocument/2006/relationships/image" Target="../media/image130.gif"/><Relationship Id="rId5" Type="http://schemas.openxmlformats.org/officeDocument/2006/relationships/image" Target="../media/image129.png"/><Relationship Id="rId4" Type="http://schemas.openxmlformats.org/officeDocument/2006/relationships/image" Target="../media/image128.png"/></Relationships>
</file>

<file path=ppt/slides/_rels/slide145.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563.xml"/></Relationships>
</file>

<file path=ppt/slides/_rels/slide146.xml.rels><?xml version="1.0" encoding="UTF-8" standalone="yes"?>
<Relationships xmlns="http://schemas.openxmlformats.org/package/2006/relationships"><Relationship Id="rId8" Type="http://schemas.openxmlformats.org/officeDocument/2006/relationships/image" Target="../media/image146.png"/><Relationship Id="rId3" Type="http://schemas.openxmlformats.org/officeDocument/2006/relationships/image" Target="../media/image141.png"/><Relationship Id="rId7" Type="http://schemas.openxmlformats.org/officeDocument/2006/relationships/image" Target="../media/image145.png"/><Relationship Id="rId2" Type="http://schemas.openxmlformats.org/officeDocument/2006/relationships/notesSlide" Target="../notesSlides/notesSlide71.xml"/><Relationship Id="rId1" Type="http://schemas.openxmlformats.org/officeDocument/2006/relationships/slideLayout" Target="../slideLayouts/slideLayout563.xml"/><Relationship Id="rId6" Type="http://schemas.openxmlformats.org/officeDocument/2006/relationships/image" Target="../media/image144.png"/><Relationship Id="rId5" Type="http://schemas.openxmlformats.org/officeDocument/2006/relationships/image" Target="../media/image143.png"/><Relationship Id="rId4" Type="http://schemas.openxmlformats.org/officeDocument/2006/relationships/image" Target="../media/image142.png"/><Relationship Id="rId9" Type="http://schemas.openxmlformats.org/officeDocument/2006/relationships/image" Target="../media/image147.png"/></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466.xml"/></Relationships>
</file>

<file path=ppt/slides/_rels/slide148.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563.xml"/></Relationships>
</file>

<file path=ppt/slides/_rels/slide149.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563.xml"/></Relationships>
</file>

<file path=ppt/slides/_rels/slide150.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563.xml"/></Relationships>
</file>

<file path=ppt/slides/_rels/slide151.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563.xml"/></Relationships>
</file>

<file path=ppt/slides/_rels/slide152.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563.xml"/></Relationships>
</file>

<file path=ppt/slides/_rels/slide153.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slideLayout" Target="../slideLayouts/slideLayout563.xml"/></Relationships>
</file>

<file path=ppt/slides/_rels/slide154.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56.png"/><Relationship Id="rId1" Type="http://schemas.openxmlformats.org/officeDocument/2006/relationships/slideLayout" Target="../slideLayouts/slideLayout563.xml"/><Relationship Id="rId6" Type="http://schemas.openxmlformats.org/officeDocument/2006/relationships/image" Target="../media/image160.png"/><Relationship Id="rId5" Type="http://schemas.openxmlformats.org/officeDocument/2006/relationships/image" Target="../media/image159.png"/><Relationship Id="rId4" Type="http://schemas.openxmlformats.org/officeDocument/2006/relationships/image" Target="../media/image158.png"/></Relationships>
</file>

<file path=ppt/slides/_rels/slide155.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161.png"/><Relationship Id="rId1" Type="http://schemas.openxmlformats.org/officeDocument/2006/relationships/slideLayout" Target="../slideLayouts/slideLayout563.xml"/><Relationship Id="rId4" Type="http://schemas.openxmlformats.org/officeDocument/2006/relationships/image" Target="../media/image163.png"/></Relationships>
</file>

<file path=ppt/slides/_rels/slide156.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image" Target="../media/image164.png"/><Relationship Id="rId1" Type="http://schemas.openxmlformats.org/officeDocument/2006/relationships/slideLayout" Target="../slideLayouts/slideLayout563.xml"/><Relationship Id="rId4" Type="http://schemas.openxmlformats.org/officeDocument/2006/relationships/image" Target="../media/image166.png"/></Relationships>
</file>

<file path=ppt/slides/_rels/slide157.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67.png"/><Relationship Id="rId1" Type="http://schemas.openxmlformats.org/officeDocument/2006/relationships/slideLayout" Target="../slideLayouts/slideLayout563.xml"/></Relationships>
</file>

<file path=ppt/slides/_rels/slide158.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9.png"/><Relationship Id="rId1" Type="http://schemas.openxmlformats.org/officeDocument/2006/relationships/slideLayout" Target="../slideLayouts/slideLayout563.xml"/><Relationship Id="rId4" Type="http://schemas.openxmlformats.org/officeDocument/2006/relationships/image" Target="../media/image171.png"/></Relationships>
</file>

<file path=ppt/slides/_rels/slide159.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72.png"/><Relationship Id="rId1" Type="http://schemas.openxmlformats.org/officeDocument/2006/relationships/slideLayout" Target="../slideLayouts/slideLayout563.xml"/><Relationship Id="rId4" Type="http://schemas.openxmlformats.org/officeDocument/2006/relationships/image" Target="../media/image173.png"/></Relationships>
</file>

<file path=ppt/slides/_rels/slide160.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74.png"/><Relationship Id="rId1" Type="http://schemas.openxmlformats.org/officeDocument/2006/relationships/slideLayout" Target="../slideLayouts/slideLayout563.xml"/><Relationship Id="rId5" Type="http://schemas.openxmlformats.org/officeDocument/2006/relationships/hyperlink" Target="http://www.youtube.com/watch?v=HTo3bVFSTjw" TargetMode="External"/><Relationship Id="rId4" Type="http://schemas.openxmlformats.org/officeDocument/2006/relationships/image" Target="../media/image143.png"/></Relationships>
</file>

<file path=ppt/slides/_rels/slide161.xml.rels><?xml version="1.0" encoding="UTF-8" standalone="yes"?>
<Relationships xmlns="http://schemas.openxmlformats.org/package/2006/relationships"><Relationship Id="rId2" Type="http://schemas.openxmlformats.org/officeDocument/2006/relationships/image" Target="../media/image176.png"/><Relationship Id="rId1" Type="http://schemas.openxmlformats.org/officeDocument/2006/relationships/slideLayout" Target="../slideLayouts/slideLayout563.xml"/></Relationships>
</file>

<file path=ppt/slides/_rels/slide162.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hyperlink" Target="https://arxiv.org/pdf/2207.13358.pdf" TargetMode="External"/><Relationship Id="rId1" Type="http://schemas.openxmlformats.org/officeDocument/2006/relationships/slideLayout" Target="../slideLayouts/slideLayout563.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699.xml"/></Relationships>
</file>

<file path=ppt/slides/_rels/slide164.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699.xml"/><Relationship Id="rId1" Type="http://schemas.openxmlformats.org/officeDocument/2006/relationships/tags" Target="../tags/tag8.xml"/></Relationships>
</file>

<file path=ppt/slides/_rels/slide165.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699.xml"/><Relationship Id="rId1" Type="http://schemas.openxmlformats.org/officeDocument/2006/relationships/tags" Target="../tags/tag9.xml"/></Relationships>
</file>

<file path=ppt/slides/_rels/slide166.xml.rels><?xml version="1.0" encoding="UTF-8" standalone="yes"?>
<Relationships xmlns="http://schemas.openxmlformats.org/package/2006/relationships"><Relationship Id="rId3" Type="http://schemas.openxmlformats.org/officeDocument/2006/relationships/hyperlink" Target="https://www.youtube.com/watch?v=mGa6-vpExbE" TargetMode="External"/><Relationship Id="rId2" Type="http://schemas.openxmlformats.org/officeDocument/2006/relationships/image" Target="../media/image178.png"/><Relationship Id="rId1" Type="http://schemas.openxmlformats.org/officeDocument/2006/relationships/slideLayout" Target="../slideLayouts/slideLayout563.xml"/></Relationships>
</file>

<file path=ppt/slides/_rels/slide167.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hyperlink" Target="https://arxiv.org/pdf/2207.13358.pdf" TargetMode="External"/><Relationship Id="rId1" Type="http://schemas.openxmlformats.org/officeDocument/2006/relationships/slideLayout" Target="../slideLayouts/slideLayout563.xml"/></Relationships>
</file>

<file path=ppt/slides/_rels/slide168.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179.png"/><Relationship Id="rId1" Type="http://schemas.openxmlformats.org/officeDocument/2006/relationships/slideLayout" Target="../slideLayouts/slideLayout563.xml"/><Relationship Id="rId4" Type="http://schemas.openxmlformats.org/officeDocument/2006/relationships/image" Target="../media/image181.png"/></Relationships>
</file>

<file path=ppt/slides/_rels/slide169.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563.xml"/><Relationship Id="rId4" Type="http://schemas.openxmlformats.org/officeDocument/2006/relationships/image" Target="../media/image147.png"/></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466.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466.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611.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467.xml"/></Relationships>
</file>

<file path=ppt/slides/_rels/slide17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hyperlink" Target="https://arxiv.org/pdf/2211.07613.pdf" TargetMode="External"/><Relationship Id="rId1" Type="http://schemas.openxmlformats.org/officeDocument/2006/relationships/slideLayout" Target="../slideLayouts/slideLayout467.xml"/></Relationships>
</file>

<file path=ppt/slides/_rels/slide179.xml.rels><?xml version="1.0" encoding="UTF-8" standalone="yes"?>
<Relationships xmlns="http://schemas.openxmlformats.org/package/2006/relationships"><Relationship Id="rId2" Type="http://schemas.openxmlformats.org/officeDocument/2006/relationships/image" Target="../media/image176.png"/><Relationship Id="rId1" Type="http://schemas.openxmlformats.org/officeDocument/2006/relationships/slideLayout" Target="../slideLayouts/slideLayout563.xml"/></Relationships>
</file>

<file path=ppt/slides/_rels/slide180.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hyperlink" Target="https://arxiv.org/pdf/2207.13358.pdf" TargetMode="External"/><Relationship Id="rId1" Type="http://schemas.openxmlformats.org/officeDocument/2006/relationships/slideLayout" Target="../slideLayouts/slideLayout563.xml"/></Relationships>
</file>

<file path=ppt/slides/_rels/slide18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467.xml"/></Relationships>
</file>

<file path=ppt/slides/_rels/slide18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hyperlink" Target="https://arxiv.org/pdf/1706.08642" TargetMode="External"/><Relationship Id="rId1" Type="http://schemas.openxmlformats.org/officeDocument/2006/relationships/slideLayout" Target="../slideLayouts/slideLayout588.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85.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16.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551.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186.xml.rels><?xml version="1.0" encoding="UTF-8" standalone="yes"?>
<Relationships xmlns="http://schemas.openxmlformats.org/package/2006/relationships"><Relationship Id="rId2" Type="http://schemas.openxmlformats.org/officeDocument/2006/relationships/image" Target="../media/image182.png"/><Relationship Id="rId1" Type="http://schemas.openxmlformats.org/officeDocument/2006/relationships/slideLayout" Target="../slideLayouts/slideLayout248.xml"/></Relationships>
</file>

<file path=ppt/slides/_rels/slide187.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image" Target="../media/image182.png"/><Relationship Id="rId1" Type="http://schemas.openxmlformats.org/officeDocument/2006/relationships/slideLayout" Target="../slideLayouts/slideLayout248.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466.xml"/></Relationships>
</file>

<file path=ppt/slides/_rels/slide189.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image" Target="../media/image184.png"/><Relationship Id="rId1" Type="http://schemas.openxmlformats.org/officeDocument/2006/relationships/slideLayout" Target="../slideLayouts/slideLayout467.xml"/><Relationship Id="rId5" Type="http://schemas.openxmlformats.org/officeDocument/2006/relationships/hyperlink" Target="https://www.cs.princeton.edu/~appel/papers/memerr.pdf" TargetMode="External"/><Relationship Id="rId4" Type="http://schemas.openxmlformats.org/officeDocument/2006/relationships/image" Target="../media/image186.png"/></Relationships>
</file>

<file path=ppt/slides/_rels/slide190.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image" Target="../media/image184.png"/><Relationship Id="rId1" Type="http://schemas.openxmlformats.org/officeDocument/2006/relationships/slideLayout" Target="../slideLayouts/slideLayout467.xml"/><Relationship Id="rId4" Type="http://schemas.openxmlformats.org/officeDocument/2006/relationships/hyperlink" Target="https://www.cs.princeton.edu/~appel/papers/memerr.pdf" TargetMode="External"/></Relationships>
</file>

<file path=ppt/slides/_rels/slide19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48.xml"/></Relationships>
</file>

<file path=ppt/slides/_rels/slide196.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55.png"/></Relationships>
</file>

<file path=ppt/slides/_rels/slide197.xml.rels><?xml version="1.0" encoding="UTF-8" standalone="yes"?>
<Relationships xmlns="http://schemas.openxmlformats.org/package/2006/relationships"><Relationship Id="rId3" Type="http://schemas.openxmlformats.org/officeDocument/2006/relationships/hyperlink" Target="https://www.youtube.com/watch?v=HNd4skQrt6I&amp;list=PL5Q2soXY2Zi-Mnk1PxjEIG32HAGILkTOF&amp;index=6" TargetMode="External"/><Relationship Id="rId2" Type="http://schemas.openxmlformats.org/officeDocument/2006/relationships/hyperlink" Target="https://www.youtube.com/watch?v=7wVKnPj3NVw&amp;list=PL5Q2soXY2Zi-Mnk1PxjEIG32HAGILkTOF&amp;index=5" TargetMode="External"/><Relationship Id="rId1" Type="http://schemas.openxmlformats.org/officeDocument/2006/relationships/slideLayout" Target="../slideLayouts/slideLayout563.xml"/><Relationship Id="rId4" Type="http://schemas.openxmlformats.org/officeDocument/2006/relationships/hyperlink" Target="https://www.youtube.com/onurmutlulectures" TargetMode="External"/></Relationships>
</file>

<file path=ppt/slides/_rels/slide19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2.xml"/><Relationship Id="rId1" Type="http://schemas.openxmlformats.org/officeDocument/2006/relationships/slideLayout" Target="../slideLayouts/slideLayout248.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200.xml.rels><?xml version="1.0" encoding="UTF-8" standalone="yes"?>
<Relationships xmlns="http://schemas.openxmlformats.org/package/2006/relationships"><Relationship Id="rId3" Type="http://schemas.openxmlformats.org/officeDocument/2006/relationships/image" Target="../media/image188.jpeg"/><Relationship Id="rId2" Type="http://schemas.openxmlformats.org/officeDocument/2006/relationships/hyperlink" Target="http://www.safari.ethz.ch/" TargetMode="External"/><Relationship Id="rId1" Type="http://schemas.openxmlformats.org/officeDocument/2006/relationships/slideLayout" Target="../slideLayouts/slideLayout467.xml"/></Relationships>
</file>

<file path=ppt/slides/_rels/slide20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89.png"/><Relationship Id="rId1" Type="http://schemas.openxmlformats.org/officeDocument/2006/relationships/slideLayout" Target="../slideLayouts/slideLayout710.xml"/><Relationship Id="rId6" Type="http://schemas.openxmlformats.org/officeDocument/2006/relationships/hyperlink" Target="https://safari.ethz.ch/safari-newsletter-january-2021/" TargetMode="External"/><Relationship Id="rId5" Type="http://schemas.openxmlformats.org/officeDocument/2006/relationships/image" Target="../media/image190.jpeg"/><Relationship Id="rId4" Type="http://schemas.openxmlformats.org/officeDocument/2006/relationships/hyperlink" Target="http://www.safari.ethz.ch/" TargetMode="External"/></Relationships>
</file>

<file path=ppt/slides/_rels/slide202.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662.xml"/></Relationships>
</file>

<file path=ppt/slides/_rels/slide203.xml.rels><?xml version="1.0" encoding="UTF-8" standalone="yes"?>
<Relationships xmlns="http://schemas.openxmlformats.org/package/2006/relationships"><Relationship Id="rId8" Type="http://schemas.openxmlformats.org/officeDocument/2006/relationships/hyperlink" Target="https://www.youtube.com/watch?v=4yfkM_5EFgo&amp;list=PL5Q2soXY2Zi-Mnk1PxjEIG32HAGILkTOF" TargetMode="External"/><Relationship Id="rId3" Type="http://schemas.openxmlformats.org/officeDocument/2006/relationships/hyperlink" Target="https://safari.ethz.ch/architecture/fall2022/doku.php?id=schedule" TargetMode="External"/><Relationship Id="rId7" Type="http://schemas.openxmlformats.org/officeDocument/2006/relationships/hyperlink" Target="https://www.youtube.com/watch?v=c3mPdZA-Fmc&amp;list=PL5Q2soXY2Zi9xidyIgBxUz7xRPS-wisBN" TargetMode="External"/><Relationship Id="rId2" Type="http://schemas.openxmlformats.org/officeDocument/2006/relationships/notesSlide" Target="../notesSlides/notesSlide83.xml"/><Relationship Id="rId1" Type="http://schemas.openxmlformats.org/officeDocument/2006/relationships/slideLayout" Target="../slideLayouts/slideLayout662.xml"/><Relationship Id="rId6" Type="http://schemas.openxmlformats.org/officeDocument/2006/relationships/hyperlink" Target="https://www.youtube.com/playlist?list=PL5Q2soXY2Zi-cAls3cyauNzM7-74Eq31O" TargetMode="External"/><Relationship Id="rId11" Type="http://schemas.openxmlformats.org/officeDocument/2006/relationships/image" Target="../media/image193.png"/><Relationship Id="rId5" Type="http://schemas.openxmlformats.org/officeDocument/2006/relationships/hyperlink" Target="https://safari.ethz.ch/architecture/fall2021/doku.php?id=schedule" TargetMode="External"/><Relationship Id="rId10" Type="http://schemas.openxmlformats.org/officeDocument/2006/relationships/image" Target="../media/image192.png"/><Relationship Id="rId4" Type="http://schemas.openxmlformats.org/officeDocument/2006/relationships/hyperlink" Target="https://safari.ethz.ch/architecture/fall2020/doku.php?id=schedule" TargetMode="External"/><Relationship Id="rId9" Type="http://schemas.openxmlformats.org/officeDocument/2006/relationships/hyperlink" Target="https://www.youtube.com/onurmutlulectures" TargetMode="External"/></Relationships>
</file>

<file path=ppt/slides/_rels/slide204.xml.rels><?xml version="1.0" encoding="UTF-8" standalone="yes"?>
<Relationships xmlns="http://schemas.openxmlformats.org/package/2006/relationships"><Relationship Id="rId8" Type="http://schemas.openxmlformats.org/officeDocument/2006/relationships/hyperlink" Target="https://www.youtube.com/watch?v=cpXdE3HwvK0&amp;list=PL5Q2soXY2Zi97Ya5DEUpMpO2bbAoaG7c6" TargetMode="External"/><Relationship Id="rId3" Type="http://schemas.openxmlformats.org/officeDocument/2006/relationships/image" Target="../media/image194.png"/><Relationship Id="rId7" Type="http://schemas.openxmlformats.org/officeDocument/2006/relationships/hyperlink" Target="https://safari.ethz.ch/digitaltechnik/spring2021/doku.php?id=schedule" TargetMode="External"/><Relationship Id="rId2" Type="http://schemas.openxmlformats.org/officeDocument/2006/relationships/notesSlide" Target="../notesSlides/notesSlide84.xml"/><Relationship Id="rId1" Type="http://schemas.openxmlformats.org/officeDocument/2006/relationships/slideLayout" Target="../slideLayouts/slideLayout662.xml"/><Relationship Id="rId6" Type="http://schemas.openxmlformats.org/officeDocument/2006/relationships/hyperlink" Target="https://safari.ethz.ch/architecture/fall2021/doku.php?id=schedule" TargetMode="External"/><Relationship Id="rId5" Type="http://schemas.openxmlformats.org/officeDocument/2006/relationships/hyperlink" Target="https://safari.ethz.ch/digitaltechnik/spring2022/doku.php?id=schedule" TargetMode="External"/><Relationship Id="rId10" Type="http://schemas.openxmlformats.org/officeDocument/2006/relationships/hyperlink" Target="https://www.youtube.com/watch?v=LbC0EZY8yw4&amp;list=PL5Q2soXY2Zi_uej3aY39YB5pfW4SJ7LlN" TargetMode="External"/><Relationship Id="rId4" Type="http://schemas.openxmlformats.org/officeDocument/2006/relationships/hyperlink" Target="https://www.youtube.com/onurmutlulectures" TargetMode="External"/><Relationship Id="rId9" Type="http://schemas.openxmlformats.org/officeDocument/2006/relationships/hyperlink" Target="https://www.youtube.com/watch?v=4yfkM_5EFgo&amp;list=PL5Q2soXY2Zi-Mnk1PxjEIG32HAGILkTOF" TargetMode="External"/></Relationships>
</file>

<file path=ppt/slides/_rels/slide205.xml.rels><?xml version="1.0" encoding="UTF-8" standalone="yes"?>
<Relationships xmlns="http://schemas.openxmlformats.org/package/2006/relationships"><Relationship Id="rId8" Type="http://schemas.openxmlformats.org/officeDocument/2006/relationships/hyperlink" Target="https://safari.ethz.ch/projects_and_seminars/spring2022/doku.php?id=softmc" TargetMode="External"/><Relationship Id="rId3" Type="http://schemas.openxmlformats.org/officeDocument/2006/relationships/hyperlink" Target="https://www.youtube.com/onurmutlulectures" TargetMode="External"/><Relationship Id="rId7" Type="http://schemas.openxmlformats.org/officeDocument/2006/relationships/hyperlink" Target="https://safari.ethz.ch/digitaltechnik/spring2021/doku.php?id=schedule" TargetMode="External"/><Relationship Id="rId2" Type="http://schemas.openxmlformats.org/officeDocument/2006/relationships/image" Target="../media/image195.png"/><Relationship Id="rId1" Type="http://schemas.openxmlformats.org/officeDocument/2006/relationships/slideLayout" Target="../slideLayouts/slideLayout662.xml"/><Relationship Id="rId6" Type="http://schemas.openxmlformats.org/officeDocument/2006/relationships/hyperlink" Target="https://safari.ethz.ch/projects_and_seminars/fall2022/doku.php?id=softmc" TargetMode="External"/><Relationship Id="rId11" Type="http://schemas.openxmlformats.org/officeDocument/2006/relationships/hyperlink" Target="https://www.youtube.com/watch?v=r5QxuoJWttg&amp;list=PL5Q2soXY2Zi_1trfCckr6PTN8WR72icUO" TargetMode="External"/><Relationship Id="rId5" Type="http://schemas.openxmlformats.org/officeDocument/2006/relationships/hyperlink" Target="https://safari.ethz.ch/architecture/fall2021/doku.php?id=schedule" TargetMode="External"/><Relationship Id="rId10" Type="http://schemas.openxmlformats.org/officeDocument/2006/relationships/hyperlink" Target="https://www.youtube.com/watch?v=4yfkM_5EFgo&amp;list=PL5Q2soXY2Zi-Mnk1PxjEIG32HAGILkTOF" TargetMode="External"/><Relationship Id="rId4" Type="http://schemas.openxmlformats.org/officeDocument/2006/relationships/hyperlink" Target="https://safari.ethz.ch/digitaltechnik/spring2022/doku.php?id=schedule" TargetMode="External"/><Relationship Id="rId9" Type="http://schemas.openxmlformats.org/officeDocument/2006/relationships/hyperlink" Target="https://www.youtube.com/watch?v=cpXdE3HwvK0&amp;list=PL5Q2soXY2Zi97Ya5DEUpMpO2bbAoaG7c6" TargetMode="External"/></Relationships>
</file>

<file path=ppt/slides/_rels/slide206.xml.rels><?xml version="1.0" encoding="UTF-8" standalone="yes"?>
<Relationships xmlns="http://schemas.openxmlformats.org/package/2006/relationships"><Relationship Id="rId8" Type="http://schemas.openxmlformats.org/officeDocument/2006/relationships/hyperlink" Target="https://safari.ethz.ch/projects_and_seminars/spring2022/doku.php?id=ramulator" TargetMode="External"/><Relationship Id="rId3" Type="http://schemas.openxmlformats.org/officeDocument/2006/relationships/hyperlink" Target="https://www.youtube.com/onurmutlulectures" TargetMode="External"/><Relationship Id="rId7" Type="http://schemas.openxmlformats.org/officeDocument/2006/relationships/hyperlink" Target="https://safari.ethz.ch/digitaltechnik/spring2021/doku.php?id=schedule" TargetMode="External"/><Relationship Id="rId2" Type="http://schemas.openxmlformats.org/officeDocument/2006/relationships/image" Target="../media/image196.png"/><Relationship Id="rId1" Type="http://schemas.openxmlformats.org/officeDocument/2006/relationships/slideLayout" Target="../slideLayouts/slideLayout662.xml"/><Relationship Id="rId6" Type="http://schemas.openxmlformats.org/officeDocument/2006/relationships/hyperlink" Target="https://safari.ethz.ch/projects_and_seminars/fall2022/doku.php?id=ramulator" TargetMode="External"/><Relationship Id="rId11" Type="http://schemas.openxmlformats.org/officeDocument/2006/relationships/hyperlink" Target="https://www.youtube.com/watch?v=r5QxuoJWttg&amp;list=PL5Q2soXY2Zi_1trfCckr6PTN8WR72icUO" TargetMode="External"/><Relationship Id="rId5" Type="http://schemas.openxmlformats.org/officeDocument/2006/relationships/hyperlink" Target="https://safari.ethz.ch/architecture/fall2021/doku.php?id=schedule" TargetMode="External"/><Relationship Id="rId10" Type="http://schemas.openxmlformats.org/officeDocument/2006/relationships/hyperlink" Target="https://www.youtube.com/watch?v=4yfkM_5EFgo&amp;list=PL5Q2soXY2Zi-Mnk1PxjEIG32HAGILkTOF" TargetMode="External"/><Relationship Id="rId4" Type="http://schemas.openxmlformats.org/officeDocument/2006/relationships/hyperlink" Target="https://safari.ethz.ch/digitaltechnik/spring2022/doku.php?id=schedule" TargetMode="External"/><Relationship Id="rId9" Type="http://schemas.openxmlformats.org/officeDocument/2006/relationships/hyperlink" Target="https://www.youtube.com/watch?v=cpXdE3HwvK0&amp;list=PL5Q2soXY2Zi97Ya5DEUpMpO2bbAoaG7c6" TargetMode="External"/></Relationships>
</file>

<file path=ppt/slides/_rels/slide207.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85.xml"/><Relationship Id="rId1" Type="http://schemas.openxmlformats.org/officeDocument/2006/relationships/slideLayout" Target="../slideLayouts/slideLayout66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209.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image" Target="../media/image198.png"/><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2.xml"/><Relationship Id="rId5" Type="http://schemas.openxmlformats.org/officeDocument/2006/relationships/image" Target="../media/image199.png"/><Relationship Id="rId4" Type="http://schemas.openxmlformats.org/officeDocument/2006/relationships/hyperlink" Target="http://users.ece.cmu.edu/~omutlu/pub/liu_isca12_talk.pdf" TargetMode="External"/></Relationships>
</file>

<file path=ppt/slides/_rels/slide212.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2.xml"/><Relationship Id="rId6" Type="http://schemas.openxmlformats.org/officeDocument/2006/relationships/image" Target="../media/image200.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213.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2.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201.png"/></Relationships>
</file>

<file path=ppt/slides/_rels/slide214.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users.ece.cmu.edu/~omutlu/pub/avatar-dram-refresh_dsn15.pdf" TargetMode="External"/><Relationship Id="rId1" Type="http://schemas.openxmlformats.org/officeDocument/2006/relationships/slideLayout" Target="../slideLayouts/slideLayout2.xml"/><Relationship Id="rId6" Type="http://schemas.openxmlformats.org/officeDocument/2006/relationships/image" Target="../media/image202.png"/><Relationship Id="rId5" Type="http://schemas.openxmlformats.org/officeDocument/2006/relationships/hyperlink" Target="http://users.ece.cmu.edu/~omutlu/pub/avatar-dram-refresh_dsn15-talk.pdf" TargetMode="External"/><Relationship Id="rId4" Type="http://schemas.openxmlformats.org/officeDocument/2006/relationships/hyperlink" Target="http://users.ece.cmu.edu/~omutlu/pub/avatar-dram-refresh_dsn15-talk.pptx" TargetMode="External"/></Relationships>
</file>

<file path=ppt/slides/_rels/slide215.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parbor-efficient-system-level-test-for-DRAM-failures_dsn16.pdf" TargetMode="External"/><Relationship Id="rId1" Type="http://schemas.openxmlformats.org/officeDocument/2006/relationships/slideLayout" Target="../slideLayouts/slideLayout2.xml"/><Relationship Id="rId6" Type="http://schemas.openxmlformats.org/officeDocument/2006/relationships/image" Target="../media/image203.png"/><Relationship Id="rId5" Type="http://schemas.openxmlformats.org/officeDocument/2006/relationships/hyperlink" Target="https://people.inf.ethz.ch/omutlu/pub/parbor-efficient-system-level-test-for-DRAM-failures_khan_dsn16-talk.pdf" TargetMode="External"/><Relationship Id="rId4" Type="http://schemas.openxmlformats.org/officeDocument/2006/relationships/hyperlink" Target="https://people.inf.ethz.ch/omutlu/pub/parbor-efficient-system-level-test-for-DRAM-failures_khan_dsn16-talk.pptx" TargetMode="External"/></Relationships>
</file>

<file path=ppt/slides/_rels/slide216.xml.rels><?xml version="1.0" encoding="UTF-8" standalone="yes"?>
<Relationships xmlns="http://schemas.openxmlformats.org/package/2006/relationships"><Relationship Id="rId8" Type="http://schemas.openxmlformats.org/officeDocument/2006/relationships/hyperlink" Target="https://people.inf.ethz.ch/omutlu/pub/MEMCON-system-level-data-dependent-DRAM-failure-detection-mitigation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MEMCON-system-level-data-dependent-DRAM-failure-detection-mitigation_micro17-lightning-talk.pdf" TargetMode="External"/><Relationship Id="rId2" Type="http://schemas.openxmlformats.org/officeDocument/2006/relationships/hyperlink" Target="https://people.inf.ethz.ch/omutlu/pub/MEMCON-system-level-data-dependent-DRAM-failure-detection-mitigation_micro17.pdf" TargetMode="External"/><Relationship Id="rId1" Type="http://schemas.openxmlformats.org/officeDocument/2006/relationships/slideLayout" Target="../slideLayouts/slideLayout2.xml"/><Relationship Id="rId6" Type="http://schemas.openxmlformats.org/officeDocument/2006/relationships/hyperlink" Target="https://people.inf.ethz.ch/omutlu/pub/MEMCON-system-level-data-dependent-DRAM-failure-detection-mitigation_micro17-lightning-talk.pptx" TargetMode="External"/><Relationship Id="rId5" Type="http://schemas.openxmlformats.org/officeDocument/2006/relationships/hyperlink" Target="https://people.inf.ethz.ch/omutlu/pub/MEMCON-system-level-data-dependent-DRAM-failure-detection-mitigation_micro17-talk.pdf" TargetMode="External"/><Relationship Id="rId10" Type="http://schemas.openxmlformats.org/officeDocument/2006/relationships/image" Target="../media/image204.tiff"/><Relationship Id="rId4" Type="http://schemas.openxmlformats.org/officeDocument/2006/relationships/hyperlink" Target="https://people.inf.ethz.ch/omutlu/pub/MEMCON-system-level-data-dependent-DRAM-failure-detection-mitigation_micro17-talk.pptx" TargetMode="External"/><Relationship Id="rId9" Type="http://schemas.openxmlformats.org/officeDocument/2006/relationships/hyperlink" Target="https://people.inf.ethz.ch/omutlu/pub/MEMCON-system-level-data-dependent-DRAM-failure-detection-mitigation_micro17-poster.pdf" TargetMode="External"/></Relationships>
</file>

<file path=ppt/slides/_rels/slide217.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205.png"/><Relationship Id="rId1" Type="http://schemas.openxmlformats.org/officeDocument/2006/relationships/slideLayout" Target="../slideLayouts/slideLayout2.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218.xml.rels><?xml version="1.0" encoding="UTF-8" standalone="yes"?>
<Relationships xmlns="http://schemas.openxmlformats.org/package/2006/relationships"><Relationship Id="rId3" Type="http://schemas.openxmlformats.org/officeDocument/2006/relationships/hyperlink" Target="http://2019.dsn.org/" TargetMode="External"/><Relationship Id="rId2" Type="http://schemas.openxmlformats.org/officeDocument/2006/relationships/hyperlink" Target="https://people.inf.ethz.ch/omutlu/pub/understanding-and-modeling-in-DRAM-ECC_dsn19.pdf" TargetMode="External"/><Relationship Id="rId1" Type="http://schemas.openxmlformats.org/officeDocument/2006/relationships/slideLayout" Target="../slideLayouts/slideLayout2.xml"/><Relationship Id="rId5" Type="http://schemas.openxmlformats.org/officeDocument/2006/relationships/image" Target="../media/image206.png"/><Relationship Id="rId4" Type="http://schemas.openxmlformats.org/officeDocument/2006/relationships/hyperlink" Target="https://github.com/CMU-SAFARI/EINSim" TargetMode="External"/></Relationships>
</file>

<file path=ppt/slides/_rels/slide219.xml.rels><?xml version="1.0" encoding="UTF-8" standalone="yes"?>
<Relationships xmlns="http://schemas.openxmlformats.org/package/2006/relationships"><Relationship Id="rId8" Type="http://schemas.openxmlformats.org/officeDocument/2006/relationships/hyperlink" Target="https://www.youtube.com/watch?v=D97oAbCaJWk" TargetMode="External"/><Relationship Id="rId3" Type="http://schemas.openxmlformats.org/officeDocument/2006/relationships/hyperlink" Target="http://www.microarch.org/micro53/" TargetMode="External"/><Relationship Id="rId7" Type="http://schemas.openxmlformats.org/officeDocument/2006/relationships/hyperlink" Target="https://people.inf.ethz.ch/omutlu/pub/BEER-bit-exact-ECC-recovery_micro20-lightning-talk.pdf" TargetMode="External"/><Relationship Id="rId2" Type="http://schemas.openxmlformats.org/officeDocument/2006/relationships/hyperlink" Target="https://people.inf.ethz.ch/omutlu/pub/BEER-bit-exact-ECC-recovery_micro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BEER-bit-exact-ECC-recovery_micro20-lightning-talk.pptx" TargetMode="External"/><Relationship Id="rId5" Type="http://schemas.openxmlformats.org/officeDocument/2006/relationships/hyperlink" Target="https://people.inf.ethz.ch/omutlu/pub/BEER-bit-exact-ECC-recovery_micro20-talk.pdf" TargetMode="External"/><Relationship Id="rId10" Type="http://schemas.openxmlformats.org/officeDocument/2006/relationships/image" Target="../media/image207.png"/><Relationship Id="rId4" Type="http://schemas.openxmlformats.org/officeDocument/2006/relationships/hyperlink" Target="https://people.inf.ethz.ch/omutlu/pubBEER-bit-exact-ECC-recovery_micro20-talk.pptx" TargetMode="External"/><Relationship Id="rId9" Type="http://schemas.openxmlformats.org/officeDocument/2006/relationships/hyperlink" Target="https://www.youtube.com/watch?v=hgSziiRTUY4" TargetMode="External"/></Relationships>
</file>

<file path=ppt/slides/_rels/slide220.xml.rels><?xml version="1.0" encoding="UTF-8" standalone="yes"?>
<Relationships xmlns="http://schemas.openxmlformats.org/package/2006/relationships"><Relationship Id="rId8" Type="http://schemas.openxmlformats.org/officeDocument/2006/relationships/hyperlink" Target="https://people.inf.ethz.ch/omutlu/pub/HARP-memory-error-profiling_micro21-lightning-talk.pptx" TargetMode="External"/><Relationship Id="rId13" Type="http://schemas.openxmlformats.org/officeDocument/2006/relationships/image" Target="../media/image208.png"/><Relationship Id="rId3" Type="http://schemas.openxmlformats.org/officeDocument/2006/relationships/hyperlink" Target="http://www.microarch.org/micro54/" TargetMode="External"/><Relationship Id="rId7" Type="http://schemas.openxmlformats.org/officeDocument/2006/relationships/hyperlink" Target="https://people.inf.ethz.ch/omutlu/pub/HARP-memory-error-profiling_micro21-short-talk.pdf" TargetMode="External"/><Relationship Id="rId12" Type="http://schemas.openxmlformats.org/officeDocument/2006/relationships/hyperlink" Target="https://github.com/CMU-SAFARI/HARP" TargetMode="External"/><Relationship Id="rId2" Type="http://schemas.openxmlformats.org/officeDocument/2006/relationships/hyperlink" Target="https://people.inf.ethz.ch/omutlu/pub/HARP-memory-error-profiling_micro21.pdf" TargetMode="External"/><Relationship Id="rId1" Type="http://schemas.openxmlformats.org/officeDocument/2006/relationships/slideLayout" Target="../slideLayouts/slideLayout2.xml"/><Relationship Id="rId6" Type="http://schemas.openxmlformats.org/officeDocument/2006/relationships/hyperlink" Target="https://people.inf.ethz.ch/omutlu/pub/HARP-memory-error-profiling_micro21-short-talk.pptx" TargetMode="External"/><Relationship Id="rId11" Type="http://schemas.openxmlformats.org/officeDocument/2006/relationships/hyperlink" Target="https://www.youtube.com/watch?v=2OtBNO4YRyY&amp;list=PL5Q2soXY2Zi--0LrXSQ9sST3N0k0bXp51&amp;index=1" TargetMode="External"/><Relationship Id="rId5" Type="http://schemas.openxmlformats.org/officeDocument/2006/relationships/hyperlink" Target="https://people.inf.ethz.ch/omutlu/pub/HARP-memory-error-profiling_micro21-talk.pdf" TargetMode="External"/><Relationship Id="rId10" Type="http://schemas.openxmlformats.org/officeDocument/2006/relationships/hyperlink" Target="https://www.youtube.com/watch?v=w9OlOYKncKM&amp;list=PL5Q2soXY2Zi--0LrXSQ9sST3N0k0bXp51&amp;index=8" TargetMode="External"/><Relationship Id="rId4" Type="http://schemas.openxmlformats.org/officeDocument/2006/relationships/hyperlink" Target="https://people.inf.ethz.ch/omutlu/pub/HARP-memory-error-profiling_micro21-talk.pptx" TargetMode="External"/><Relationship Id="rId9" Type="http://schemas.openxmlformats.org/officeDocument/2006/relationships/hyperlink" Target="https://people.inf.ethz.ch/omutlu/pub/HARP-memory-error-profiling_micro21-lightning-talk.pdf" TargetMode="External"/></Relationships>
</file>

<file path=ppt/slides/_rels/slide221.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hyperlink" Target="https://www.youtube.com/watch?v=v702wUnaWGE&amp;list=PL5Q2soXY2Zi9xidyIgBxUz7xRPS-wisBN&amp;index=3" TargetMode="Externa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2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image" Target="../media/image210.jpg"/><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image" Target="../media/image211.jpg"/><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image" Target="../media/image212.jpg"/><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image" Target="../media/image213.png"/><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image" Target="../media/image214.jpeg"/><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image" Target="../media/image215.png"/><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image" Target="../media/image216.jpeg"/><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19.png"/><Relationship Id="rId2" Type="http://schemas.openxmlformats.org/officeDocument/2006/relationships/notesSlide" Target="../notesSlides/notesSlide87.xml"/><Relationship Id="rId1" Type="http://schemas.openxmlformats.org/officeDocument/2006/relationships/slideLayout" Target="../slideLayouts/slideLayout501.xml"/><Relationship Id="rId6" Type="http://schemas.openxmlformats.org/officeDocument/2006/relationships/image" Target="../media/image218.png"/><Relationship Id="rId5" Type="http://schemas.openxmlformats.org/officeDocument/2006/relationships/image" Target="../media/image217.emf"/><Relationship Id="rId4" Type="http://schemas.openxmlformats.org/officeDocument/2006/relationships/image" Target="../media/image8.svg"/></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02.xml"/></Relationships>
</file>

<file path=ppt/slides/_rels/slide233.xml.rels><?xml version="1.0" encoding="UTF-8" standalone="yes"?>
<Relationships xmlns="http://schemas.openxmlformats.org/package/2006/relationships"><Relationship Id="rId2" Type="http://schemas.openxmlformats.org/officeDocument/2006/relationships/image" Target="../media/image220.png"/><Relationship Id="rId1" Type="http://schemas.openxmlformats.org/officeDocument/2006/relationships/slideLayout" Target="../slideLayouts/slideLayout502.xml"/></Relationships>
</file>

<file path=ppt/slides/_rels/slide23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19.png"/><Relationship Id="rId2" Type="http://schemas.openxmlformats.org/officeDocument/2006/relationships/notesSlide" Target="../notesSlides/notesSlide89.xml"/><Relationship Id="rId1" Type="http://schemas.openxmlformats.org/officeDocument/2006/relationships/slideLayout" Target="../slideLayouts/slideLayout501.xml"/><Relationship Id="rId6" Type="http://schemas.openxmlformats.org/officeDocument/2006/relationships/image" Target="../media/image218.png"/><Relationship Id="rId5" Type="http://schemas.openxmlformats.org/officeDocument/2006/relationships/image" Target="../media/image217.emf"/><Relationship Id="rId4" Type="http://schemas.openxmlformats.org/officeDocument/2006/relationships/image" Target="../media/image8.svg"/></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466.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491.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466.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491.xml"/></Relationships>
</file>

<file path=ppt/slides/_rels/slide239.xml.rels><?xml version="1.0" encoding="UTF-8" standalone="yes"?>
<Relationships xmlns="http://schemas.openxmlformats.org/package/2006/relationships"><Relationship Id="rId2" Type="http://schemas.openxmlformats.org/officeDocument/2006/relationships/image" Target="../media/image182.png"/><Relationship Id="rId1" Type="http://schemas.openxmlformats.org/officeDocument/2006/relationships/slideLayout" Target="../slideLayouts/slideLayout248.xml"/></Relationships>
</file>

<file path=ppt/slides/_rels/slide240.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image" Target="../media/image182.png"/><Relationship Id="rId1" Type="http://schemas.openxmlformats.org/officeDocument/2006/relationships/slideLayout" Target="../slideLayouts/slideLayout248.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466.xml"/></Relationships>
</file>

<file path=ppt/slides/_rels/slide242.xml.rels><?xml version="1.0" encoding="UTF-8" standalone="yes"?>
<Relationships xmlns="http://schemas.openxmlformats.org/package/2006/relationships"><Relationship Id="rId3" Type="http://schemas.openxmlformats.org/officeDocument/2006/relationships/image" Target="../media/image221.jpeg"/><Relationship Id="rId2" Type="http://schemas.openxmlformats.org/officeDocument/2006/relationships/notesSlide" Target="../notesSlides/notesSlide95.xml"/><Relationship Id="rId1" Type="http://schemas.openxmlformats.org/officeDocument/2006/relationships/slideLayout" Target="../slideLayouts/slideLayout501.xml"/><Relationship Id="rId6" Type="http://schemas.openxmlformats.org/officeDocument/2006/relationships/image" Target="../media/image222.jpeg"/><Relationship Id="rId5" Type="http://schemas.openxmlformats.org/officeDocument/2006/relationships/image" Target="../media/image8.svg"/><Relationship Id="rId4" Type="http://schemas.openxmlformats.org/officeDocument/2006/relationships/image" Target="../media/image7.png"/></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75.xml"/></Relationships>
</file>

<file path=ppt/slides/_rels/slide24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7.xml"/><Relationship Id="rId1" Type="http://schemas.openxmlformats.org/officeDocument/2006/relationships/slideLayout" Target="../slideLayouts/slideLayout575.xml"/></Relationships>
</file>

<file path=ppt/slides/_rels/slide245.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notesSlide" Target="../notesSlides/notesSlide98.xml"/><Relationship Id="rId1" Type="http://schemas.openxmlformats.org/officeDocument/2006/relationships/slideLayout" Target="../slideLayouts/slideLayout575.xml"/></Relationships>
</file>

<file path=ppt/slides/_rels/slide246.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notesSlide" Target="../notesSlides/notesSlide99.xml"/><Relationship Id="rId1" Type="http://schemas.openxmlformats.org/officeDocument/2006/relationships/slideLayout" Target="../slideLayouts/slideLayout575.xml"/></Relationships>
</file>

<file path=ppt/slides/_rels/slide247.xml.rels><?xml version="1.0" encoding="UTF-8" standalone="yes"?>
<Relationships xmlns="http://schemas.openxmlformats.org/package/2006/relationships"><Relationship Id="rId3" Type="http://schemas.openxmlformats.org/officeDocument/2006/relationships/image" Target="../media/image223.emf"/><Relationship Id="rId2" Type="http://schemas.openxmlformats.org/officeDocument/2006/relationships/notesSlide" Target="../notesSlides/notesSlide100.xml"/><Relationship Id="rId1" Type="http://schemas.openxmlformats.org/officeDocument/2006/relationships/slideLayout" Target="../slideLayouts/slideLayout575.xml"/></Relationships>
</file>

<file path=ppt/slides/_rels/slide248.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notesSlide" Target="../notesSlides/notesSlide101.xml"/><Relationship Id="rId1" Type="http://schemas.openxmlformats.org/officeDocument/2006/relationships/slideLayout" Target="../slideLayouts/slideLayout575.xml"/></Relationships>
</file>

<file path=ppt/slides/_rels/slide249.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notesSlide" Target="../notesSlides/notesSlide102.xml"/><Relationship Id="rId1" Type="http://schemas.openxmlformats.org/officeDocument/2006/relationships/slideLayout" Target="../slideLayouts/slideLayout575.xml"/></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575.xml"/></Relationships>
</file>

<file path=ppt/slides/_rels/slide251.xml.rels><?xml version="1.0" encoding="UTF-8" standalone="yes"?>
<Relationships xmlns="http://schemas.openxmlformats.org/package/2006/relationships"><Relationship Id="rId8" Type="http://schemas.openxmlformats.org/officeDocument/2006/relationships/image" Target="../media/image229.emf"/><Relationship Id="rId3" Type="http://schemas.openxmlformats.org/officeDocument/2006/relationships/image" Target="../media/image224.emf"/><Relationship Id="rId7" Type="http://schemas.openxmlformats.org/officeDocument/2006/relationships/image" Target="../media/image228.emf"/><Relationship Id="rId2" Type="http://schemas.openxmlformats.org/officeDocument/2006/relationships/notesSlide" Target="../notesSlides/notesSlide104.xml"/><Relationship Id="rId1" Type="http://schemas.openxmlformats.org/officeDocument/2006/relationships/slideLayout" Target="../slideLayouts/slideLayout575.xml"/><Relationship Id="rId6" Type="http://schemas.openxmlformats.org/officeDocument/2006/relationships/image" Target="../media/image227.emf"/><Relationship Id="rId11" Type="http://schemas.openxmlformats.org/officeDocument/2006/relationships/image" Target="../media/image232.emf"/><Relationship Id="rId5" Type="http://schemas.openxmlformats.org/officeDocument/2006/relationships/image" Target="../media/image226.emf"/><Relationship Id="rId10" Type="http://schemas.openxmlformats.org/officeDocument/2006/relationships/image" Target="../media/image231.emf"/><Relationship Id="rId4" Type="http://schemas.openxmlformats.org/officeDocument/2006/relationships/image" Target="../media/image225.emf"/><Relationship Id="rId9" Type="http://schemas.openxmlformats.org/officeDocument/2006/relationships/image" Target="../media/image230.emf"/></Relationships>
</file>

<file path=ppt/slides/_rels/slide252.xml.rels><?xml version="1.0" encoding="UTF-8" standalone="yes"?>
<Relationships xmlns="http://schemas.openxmlformats.org/package/2006/relationships"><Relationship Id="rId8" Type="http://schemas.openxmlformats.org/officeDocument/2006/relationships/image" Target="../media/image229.emf"/><Relationship Id="rId3" Type="http://schemas.openxmlformats.org/officeDocument/2006/relationships/image" Target="../media/image224.emf"/><Relationship Id="rId7" Type="http://schemas.openxmlformats.org/officeDocument/2006/relationships/image" Target="../media/image228.emf"/><Relationship Id="rId2" Type="http://schemas.openxmlformats.org/officeDocument/2006/relationships/notesSlide" Target="../notesSlides/notesSlide105.xml"/><Relationship Id="rId1" Type="http://schemas.openxmlformats.org/officeDocument/2006/relationships/slideLayout" Target="../slideLayouts/slideLayout575.xml"/><Relationship Id="rId6" Type="http://schemas.openxmlformats.org/officeDocument/2006/relationships/image" Target="../media/image227.emf"/><Relationship Id="rId11" Type="http://schemas.openxmlformats.org/officeDocument/2006/relationships/image" Target="../media/image232.emf"/><Relationship Id="rId5" Type="http://schemas.openxmlformats.org/officeDocument/2006/relationships/image" Target="../media/image226.emf"/><Relationship Id="rId10" Type="http://schemas.openxmlformats.org/officeDocument/2006/relationships/image" Target="../media/image231.emf"/><Relationship Id="rId4" Type="http://schemas.openxmlformats.org/officeDocument/2006/relationships/image" Target="../media/image225.emf"/><Relationship Id="rId9" Type="http://schemas.openxmlformats.org/officeDocument/2006/relationships/image" Target="../media/image230.emf"/></Relationships>
</file>

<file path=ppt/slides/_rels/slide253.xml.rels><?xml version="1.0" encoding="UTF-8" standalone="yes"?>
<Relationships xmlns="http://schemas.openxmlformats.org/package/2006/relationships"><Relationship Id="rId8" Type="http://schemas.openxmlformats.org/officeDocument/2006/relationships/image" Target="../media/image229.emf"/><Relationship Id="rId3" Type="http://schemas.openxmlformats.org/officeDocument/2006/relationships/image" Target="../media/image224.emf"/><Relationship Id="rId7" Type="http://schemas.openxmlformats.org/officeDocument/2006/relationships/image" Target="../media/image228.emf"/><Relationship Id="rId2" Type="http://schemas.openxmlformats.org/officeDocument/2006/relationships/notesSlide" Target="../notesSlides/notesSlide106.xml"/><Relationship Id="rId1" Type="http://schemas.openxmlformats.org/officeDocument/2006/relationships/slideLayout" Target="../slideLayouts/slideLayout575.xml"/><Relationship Id="rId6" Type="http://schemas.openxmlformats.org/officeDocument/2006/relationships/image" Target="../media/image227.emf"/><Relationship Id="rId11" Type="http://schemas.openxmlformats.org/officeDocument/2006/relationships/image" Target="../media/image232.emf"/><Relationship Id="rId5" Type="http://schemas.openxmlformats.org/officeDocument/2006/relationships/image" Target="../media/image226.emf"/><Relationship Id="rId10" Type="http://schemas.openxmlformats.org/officeDocument/2006/relationships/image" Target="../media/image231.emf"/><Relationship Id="rId4" Type="http://schemas.openxmlformats.org/officeDocument/2006/relationships/image" Target="../media/image225.emf"/><Relationship Id="rId9" Type="http://schemas.openxmlformats.org/officeDocument/2006/relationships/image" Target="../media/image230.emf"/></Relationships>
</file>

<file path=ppt/slides/_rels/slide254.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75.xml"/></Relationships>
</file>

<file path=ppt/slides/_rels/slide255.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575.xml"/></Relationships>
</file>

<file path=ppt/slides/_rels/slide256.xml.rels><?xml version="1.0" encoding="UTF-8" standalone="yes"?>
<Relationships xmlns="http://schemas.openxmlformats.org/package/2006/relationships"><Relationship Id="rId3" Type="http://schemas.openxmlformats.org/officeDocument/2006/relationships/image" Target="../media/image221.jpeg"/><Relationship Id="rId2" Type="http://schemas.openxmlformats.org/officeDocument/2006/relationships/notesSlide" Target="../notesSlides/notesSlide109.xml"/><Relationship Id="rId1" Type="http://schemas.openxmlformats.org/officeDocument/2006/relationships/slideLayout" Target="../slideLayouts/slideLayout574.xml"/><Relationship Id="rId6" Type="http://schemas.openxmlformats.org/officeDocument/2006/relationships/image" Target="../media/image222.jpeg"/><Relationship Id="rId5" Type="http://schemas.openxmlformats.org/officeDocument/2006/relationships/image" Target="../media/image8.svg"/><Relationship Id="rId4" Type="http://schemas.openxmlformats.org/officeDocument/2006/relationships/image" Target="../media/image7.png"/></Relationships>
</file>

<file path=ppt/slides/_rels/slide257.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563.xml"/></Relationships>
</file>

<file path=ppt/slides/_rels/slide258.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65.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259.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502.xml"/></Relationships>
</file>

<file path=ppt/slides/_rels/slide260.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575.xml"/></Relationships>
</file>

<file path=ppt/slides/_rels/slide261.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575.xml"/></Relationships>
</file>

<file path=ppt/slides/_rels/slide262.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75.xml"/></Relationships>
</file>

<file path=ppt/slides/_rels/slide263.xml.rels><?xml version="1.0" encoding="UTF-8" standalone="yes"?>
<Relationships xmlns="http://schemas.openxmlformats.org/package/2006/relationships"><Relationship Id="rId3" Type="http://schemas.openxmlformats.org/officeDocument/2006/relationships/image" Target="../media/image233.emf"/><Relationship Id="rId2" Type="http://schemas.openxmlformats.org/officeDocument/2006/relationships/notesSlide" Target="../notesSlides/notesSlide114.xml"/><Relationship Id="rId1" Type="http://schemas.openxmlformats.org/officeDocument/2006/relationships/slideLayout" Target="../slideLayouts/slideLayout575.xml"/><Relationship Id="rId4" Type="http://schemas.openxmlformats.org/officeDocument/2006/relationships/image" Target="../media/image234.emf"/></Relationships>
</file>

<file path=ppt/slides/_rels/slide264.xml.rels><?xml version="1.0" encoding="UTF-8" standalone="yes"?>
<Relationships xmlns="http://schemas.openxmlformats.org/package/2006/relationships"><Relationship Id="rId3" Type="http://schemas.openxmlformats.org/officeDocument/2006/relationships/image" Target="../media/image233.emf"/><Relationship Id="rId2" Type="http://schemas.openxmlformats.org/officeDocument/2006/relationships/notesSlide" Target="../notesSlides/notesSlide115.xml"/><Relationship Id="rId1" Type="http://schemas.openxmlformats.org/officeDocument/2006/relationships/slideLayout" Target="../slideLayouts/slideLayout575.xml"/><Relationship Id="rId4" Type="http://schemas.openxmlformats.org/officeDocument/2006/relationships/image" Target="../media/image234.emf"/></Relationships>
</file>

<file path=ppt/slides/_rels/slide265.xml.rels><?xml version="1.0" encoding="UTF-8" standalone="yes"?>
<Relationships xmlns="http://schemas.openxmlformats.org/package/2006/relationships"><Relationship Id="rId3" Type="http://schemas.openxmlformats.org/officeDocument/2006/relationships/image" Target="../media/image235.emf"/><Relationship Id="rId2" Type="http://schemas.openxmlformats.org/officeDocument/2006/relationships/notesSlide" Target="../notesSlides/notesSlide116.xml"/><Relationship Id="rId1" Type="http://schemas.openxmlformats.org/officeDocument/2006/relationships/slideLayout" Target="../slideLayouts/slideLayout575.xml"/></Relationships>
</file>

<file path=ppt/slides/_rels/slide266.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75.xml"/></Relationships>
</file>

<file path=ppt/slides/_rels/slide267.xml.rels><?xml version="1.0" encoding="UTF-8" standalone="yes"?>
<Relationships xmlns="http://schemas.openxmlformats.org/package/2006/relationships"><Relationship Id="rId3" Type="http://schemas.openxmlformats.org/officeDocument/2006/relationships/image" Target="../media/image236.emf"/><Relationship Id="rId2" Type="http://schemas.openxmlformats.org/officeDocument/2006/relationships/notesSlide" Target="../notesSlides/notesSlide118.xml"/><Relationship Id="rId1" Type="http://schemas.openxmlformats.org/officeDocument/2006/relationships/slideLayout" Target="../slideLayouts/slideLayout575.xml"/></Relationships>
</file>

<file path=ppt/slides/_rels/slide268.xml.rels><?xml version="1.0" encoding="UTF-8" standalone="yes"?>
<Relationships xmlns="http://schemas.openxmlformats.org/package/2006/relationships"><Relationship Id="rId3" Type="http://schemas.openxmlformats.org/officeDocument/2006/relationships/image" Target="../media/image237.emf"/><Relationship Id="rId2" Type="http://schemas.openxmlformats.org/officeDocument/2006/relationships/notesSlide" Target="../notesSlides/notesSlide119.xml"/><Relationship Id="rId1" Type="http://schemas.openxmlformats.org/officeDocument/2006/relationships/slideLayout" Target="../slideLayouts/slideLayout575.xml"/></Relationships>
</file>

<file path=ppt/slides/_rels/slide269.xml.rels><?xml version="1.0" encoding="UTF-8" standalone="yes"?>
<Relationships xmlns="http://schemas.openxmlformats.org/package/2006/relationships"><Relationship Id="rId3" Type="http://schemas.openxmlformats.org/officeDocument/2006/relationships/image" Target="../media/image238.emf"/><Relationship Id="rId2" Type="http://schemas.openxmlformats.org/officeDocument/2006/relationships/notesSlide" Target="../notesSlides/notesSlide120.xml"/><Relationship Id="rId1" Type="http://schemas.openxmlformats.org/officeDocument/2006/relationships/slideLayout" Target="../slideLayouts/slideLayout575.xml"/></Relationships>
</file>

<file path=ppt/slides/_rels/slide270.xml.rels><?xml version="1.0" encoding="UTF-8" standalone="yes"?>
<Relationships xmlns="http://schemas.openxmlformats.org/package/2006/relationships"><Relationship Id="rId3" Type="http://schemas.openxmlformats.org/officeDocument/2006/relationships/image" Target="../media/image238.emf"/><Relationship Id="rId2" Type="http://schemas.openxmlformats.org/officeDocument/2006/relationships/notesSlide" Target="../notesSlides/notesSlide121.xml"/><Relationship Id="rId1" Type="http://schemas.openxmlformats.org/officeDocument/2006/relationships/slideLayout" Target="../slideLayouts/slideLayout575.xml"/></Relationships>
</file>

<file path=ppt/slides/_rels/slide271.xml.rels><?xml version="1.0" encoding="UTF-8" standalone="yes"?>
<Relationships xmlns="http://schemas.openxmlformats.org/package/2006/relationships"><Relationship Id="rId3" Type="http://schemas.openxmlformats.org/officeDocument/2006/relationships/image" Target="../media/image239.emf"/><Relationship Id="rId2" Type="http://schemas.openxmlformats.org/officeDocument/2006/relationships/notesSlide" Target="../notesSlides/notesSlide122.xml"/><Relationship Id="rId1" Type="http://schemas.openxmlformats.org/officeDocument/2006/relationships/slideLayout" Target="../slideLayouts/slideLayout575.xml"/><Relationship Id="rId4" Type="http://schemas.openxmlformats.org/officeDocument/2006/relationships/image" Target="../media/image240.emf"/></Relationships>
</file>

<file path=ppt/slides/_rels/slide272.xml.rels><?xml version="1.0" encoding="UTF-8" standalone="yes"?>
<Relationships xmlns="http://schemas.openxmlformats.org/package/2006/relationships"><Relationship Id="rId3" Type="http://schemas.openxmlformats.org/officeDocument/2006/relationships/image" Target="../media/image240.emf"/><Relationship Id="rId2" Type="http://schemas.openxmlformats.org/officeDocument/2006/relationships/notesSlide" Target="../notesSlides/notesSlide123.xml"/><Relationship Id="rId1" Type="http://schemas.openxmlformats.org/officeDocument/2006/relationships/slideLayout" Target="../slideLayouts/slideLayout575.xml"/></Relationships>
</file>

<file path=ppt/slides/_rels/slide273.xml.rels><?xml version="1.0" encoding="UTF-8" standalone="yes"?>
<Relationships xmlns="http://schemas.openxmlformats.org/package/2006/relationships"><Relationship Id="rId3" Type="http://schemas.openxmlformats.org/officeDocument/2006/relationships/image" Target="../media/image223.emf"/><Relationship Id="rId2" Type="http://schemas.openxmlformats.org/officeDocument/2006/relationships/notesSlide" Target="../notesSlides/notesSlide124.xml"/><Relationship Id="rId1" Type="http://schemas.openxmlformats.org/officeDocument/2006/relationships/slideLayout" Target="../slideLayouts/slideLayout575.xml"/></Relationships>
</file>

<file path=ppt/slides/_rels/slide274.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notesSlide" Target="../notesSlides/notesSlide125.xml"/><Relationship Id="rId1" Type="http://schemas.openxmlformats.org/officeDocument/2006/relationships/slideLayout" Target="../slideLayouts/slideLayout575.xml"/></Relationships>
</file>

<file path=ppt/slides/_rels/slide275.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575.xml"/></Relationships>
</file>

<file path=ppt/slides/_rels/slide276.xml.rels><?xml version="1.0" encoding="UTF-8" standalone="yes"?>
<Relationships xmlns="http://schemas.openxmlformats.org/package/2006/relationships"><Relationship Id="rId3" Type="http://schemas.openxmlformats.org/officeDocument/2006/relationships/image" Target="../media/image224.emf"/><Relationship Id="rId2" Type="http://schemas.openxmlformats.org/officeDocument/2006/relationships/notesSlide" Target="../notesSlides/notesSlide127.xml"/><Relationship Id="rId1" Type="http://schemas.openxmlformats.org/officeDocument/2006/relationships/slideLayout" Target="../slideLayouts/slideLayout575.xml"/><Relationship Id="rId6" Type="http://schemas.openxmlformats.org/officeDocument/2006/relationships/image" Target="../media/image232.emf"/><Relationship Id="rId5" Type="http://schemas.openxmlformats.org/officeDocument/2006/relationships/image" Target="../media/image231.emf"/><Relationship Id="rId4" Type="http://schemas.openxmlformats.org/officeDocument/2006/relationships/image" Target="../media/image225.emf"/></Relationships>
</file>

<file path=ppt/slides/_rels/slide277.xml.rels><?xml version="1.0" encoding="UTF-8" standalone="yes"?>
<Relationships xmlns="http://schemas.openxmlformats.org/package/2006/relationships"><Relationship Id="rId3" Type="http://schemas.openxmlformats.org/officeDocument/2006/relationships/image" Target="../media/image224.emf"/><Relationship Id="rId7" Type="http://schemas.openxmlformats.org/officeDocument/2006/relationships/image" Target="../media/image231.emf"/><Relationship Id="rId2" Type="http://schemas.openxmlformats.org/officeDocument/2006/relationships/notesSlide" Target="../notesSlides/notesSlide128.xml"/><Relationship Id="rId1" Type="http://schemas.openxmlformats.org/officeDocument/2006/relationships/slideLayout" Target="../slideLayouts/slideLayout575.xml"/><Relationship Id="rId6" Type="http://schemas.openxmlformats.org/officeDocument/2006/relationships/image" Target="../media/image232.emf"/><Relationship Id="rId5" Type="http://schemas.openxmlformats.org/officeDocument/2006/relationships/image" Target="../media/image226.emf"/><Relationship Id="rId4" Type="http://schemas.openxmlformats.org/officeDocument/2006/relationships/image" Target="../media/image225.emf"/></Relationships>
</file>

<file path=ppt/slides/_rels/slide278.xml.rels><?xml version="1.0" encoding="UTF-8" standalone="yes"?>
<Relationships xmlns="http://schemas.openxmlformats.org/package/2006/relationships"><Relationship Id="rId8" Type="http://schemas.openxmlformats.org/officeDocument/2006/relationships/image" Target="../media/image232.emf"/><Relationship Id="rId3" Type="http://schemas.openxmlformats.org/officeDocument/2006/relationships/image" Target="../media/image224.emf"/><Relationship Id="rId7" Type="http://schemas.openxmlformats.org/officeDocument/2006/relationships/image" Target="../media/image231.emf"/><Relationship Id="rId2" Type="http://schemas.openxmlformats.org/officeDocument/2006/relationships/notesSlide" Target="../notesSlides/notesSlide129.xml"/><Relationship Id="rId1" Type="http://schemas.openxmlformats.org/officeDocument/2006/relationships/slideLayout" Target="../slideLayouts/slideLayout575.xml"/><Relationship Id="rId6" Type="http://schemas.openxmlformats.org/officeDocument/2006/relationships/image" Target="../media/image227.emf"/><Relationship Id="rId5" Type="http://schemas.openxmlformats.org/officeDocument/2006/relationships/image" Target="../media/image226.emf"/><Relationship Id="rId4" Type="http://schemas.openxmlformats.org/officeDocument/2006/relationships/image" Target="../media/image225.emf"/></Relationships>
</file>

<file path=ppt/slides/_rels/slide279.xml.rels><?xml version="1.0" encoding="UTF-8" standalone="yes"?>
<Relationships xmlns="http://schemas.openxmlformats.org/package/2006/relationships"><Relationship Id="rId8" Type="http://schemas.openxmlformats.org/officeDocument/2006/relationships/image" Target="../media/image231.emf"/><Relationship Id="rId3" Type="http://schemas.openxmlformats.org/officeDocument/2006/relationships/image" Target="../media/image224.emf"/><Relationship Id="rId7" Type="http://schemas.openxmlformats.org/officeDocument/2006/relationships/image" Target="../media/image228.emf"/><Relationship Id="rId2" Type="http://schemas.openxmlformats.org/officeDocument/2006/relationships/notesSlide" Target="../notesSlides/notesSlide130.xml"/><Relationship Id="rId1" Type="http://schemas.openxmlformats.org/officeDocument/2006/relationships/slideLayout" Target="../slideLayouts/slideLayout575.xml"/><Relationship Id="rId6" Type="http://schemas.openxmlformats.org/officeDocument/2006/relationships/image" Target="../media/image227.emf"/><Relationship Id="rId5" Type="http://schemas.openxmlformats.org/officeDocument/2006/relationships/image" Target="../media/image226.emf"/><Relationship Id="rId4" Type="http://schemas.openxmlformats.org/officeDocument/2006/relationships/image" Target="../media/image225.emf"/><Relationship Id="rId9" Type="http://schemas.openxmlformats.org/officeDocument/2006/relationships/image" Target="../media/image232.emf"/></Relationships>
</file>

<file path=ppt/slides/_rels/slide280.xml.rels><?xml version="1.0" encoding="UTF-8" standalone="yes"?>
<Relationships xmlns="http://schemas.openxmlformats.org/package/2006/relationships"><Relationship Id="rId8" Type="http://schemas.openxmlformats.org/officeDocument/2006/relationships/image" Target="../media/image229.emf"/><Relationship Id="rId3" Type="http://schemas.openxmlformats.org/officeDocument/2006/relationships/image" Target="../media/image224.emf"/><Relationship Id="rId7" Type="http://schemas.openxmlformats.org/officeDocument/2006/relationships/image" Target="../media/image228.emf"/><Relationship Id="rId2" Type="http://schemas.openxmlformats.org/officeDocument/2006/relationships/notesSlide" Target="../notesSlides/notesSlide131.xml"/><Relationship Id="rId1" Type="http://schemas.openxmlformats.org/officeDocument/2006/relationships/slideLayout" Target="../slideLayouts/slideLayout575.xml"/><Relationship Id="rId6" Type="http://schemas.openxmlformats.org/officeDocument/2006/relationships/image" Target="../media/image227.emf"/><Relationship Id="rId5" Type="http://schemas.openxmlformats.org/officeDocument/2006/relationships/image" Target="../media/image226.emf"/><Relationship Id="rId10" Type="http://schemas.openxmlformats.org/officeDocument/2006/relationships/image" Target="../media/image232.emf"/><Relationship Id="rId4" Type="http://schemas.openxmlformats.org/officeDocument/2006/relationships/image" Target="../media/image225.emf"/><Relationship Id="rId9" Type="http://schemas.openxmlformats.org/officeDocument/2006/relationships/image" Target="../media/image231.emf"/></Relationships>
</file>

<file path=ppt/slides/_rels/slide281.xml.rels><?xml version="1.0" encoding="UTF-8" standalone="yes"?>
<Relationships xmlns="http://schemas.openxmlformats.org/package/2006/relationships"><Relationship Id="rId8" Type="http://schemas.openxmlformats.org/officeDocument/2006/relationships/image" Target="../media/image229.emf"/><Relationship Id="rId3" Type="http://schemas.openxmlformats.org/officeDocument/2006/relationships/image" Target="../media/image224.emf"/><Relationship Id="rId7" Type="http://schemas.openxmlformats.org/officeDocument/2006/relationships/image" Target="../media/image228.emf"/><Relationship Id="rId2" Type="http://schemas.openxmlformats.org/officeDocument/2006/relationships/notesSlide" Target="../notesSlides/notesSlide132.xml"/><Relationship Id="rId1" Type="http://schemas.openxmlformats.org/officeDocument/2006/relationships/slideLayout" Target="../slideLayouts/slideLayout575.xml"/><Relationship Id="rId6" Type="http://schemas.openxmlformats.org/officeDocument/2006/relationships/image" Target="../media/image227.emf"/><Relationship Id="rId11" Type="http://schemas.openxmlformats.org/officeDocument/2006/relationships/image" Target="../media/image232.emf"/><Relationship Id="rId5" Type="http://schemas.openxmlformats.org/officeDocument/2006/relationships/image" Target="../media/image226.emf"/><Relationship Id="rId10" Type="http://schemas.openxmlformats.org/officeDocument/2006/relationships/image" Target="../media/image231.emf"/><Relationship Id="rId4" Type="http://schemas.openxmlformats.org/officeDocument/2006/relationships/image" Target="../media/image225.emf"/><Relationship Id="rId9" Type="http://schemas.openxmlformats.org/officeDocument/2006/relationships/image" Target="../media/image230.emf"/></Relationships>
</file>

<file path=ppt/slides/_rels/slide282.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575.xml"/></Relationships>
</file>

<file path=ppt/slides/_rels/slide283.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539.xml"/></Relationships>
</file>

<file path=ppt/slides/_rels/slide284.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image" Target="../media/image241.png"/><Relationship Id="rId1" Type="http://schemas.openxmlformats.org/officeDocument/2006/relationships/slideLayout" Target="../slideLayouts/slideLayout540.xml"/></Relationships>
</file>

<file path=ppt/slides/_rels/slide285.xml.rels><?xml version="1.0" encoding="UTF-8" standalone="yes"?>
<Relationships xmlns="http://schemas.openxmlformats.org/package/2006/relationships"><Relationship Id="rId3" Type="http://schemas.openxmlformats.org/officeDocument/2006/relationships/image" Target="../media/image244.png"/><Relationship Id="rId2" Type="http://schemas.openxmlformats.org/officeDocument/2006/relationships/image" Target="../media/image243.png"/><Relationship Id="rId1" Type="http://schemas.openxmlformats.org/officeDocument/2006/relationships/slideLayout" Target="../slideLayouts/slideLayout540.xml"/><Relationship Id="rId4" Type="http://schemas.openxmlformats.org/officeDocument/2006/relationships/image" Target="../media/image245.png"/></Relationships>
</file>

<file path=ppt/slides/_rels/slide286.xml.rels><?xml version="1.0" encoding="UTF-8" standalone="yes"?>
<Relationships xmlns="http://schemas.openxmlformats.org/package/2006/relationships"><Relationship Id="rId3" Type="http://schemas.openxmlformats.org/officeDocument/2006/relationships/image" Target="../media/image247.png"/><Relationship Id="rId2" Type="http://schemas.openxmlformats.org/officeDocument/2006/relationships/image" Target="../media/image246.png"/><Relationship Id="rId1" Type="http://schemas.openxmlformats.org/officeDocument/2006/relationships/slideLayout" Target="../slideLayouts/slideLayout540.xml"/></Relationships>
</file>

<file path=ppt/slides/_rels/slide287.xml.rels><?xml version="1.0" encoding="UTF-8" standalone="yes"?>
<Relationships xmlns="http://schemas.openxmlformats.org/package/2006/relationships"><Relationship Id="rId3" Type="http://schemas.openxmlformats.org/officeDocument/2006/relationships/image" Target="../media/image249.png"/><Relationship Id="rId2" Type="http://schemas.openxmlformats.org/officeDocument/2006/relationships/image" Target="../media/image248.png"/><Relationship Id="rId1" Type="http://schemas.openxmlformats.org/officeDocument/2006/relationships/slideLayout" Target="../slideLayouts/slideLayout540.xml"/></Relationships>
</file>

<file path=ppt/slides/_rels/slide288.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1.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588.xml"/></Relationships>
</file>

<file path=ppt/slides/_rels/slide290.xml.rels><?xml version="1.0" encoding="UTF-8" standalone="yes"?>
<Relationships xmlns="http://schemas.openxmlformats.org/package/2006/relationships"><Relationship Id="rId2" Type="http://schemas.openxmlformats.org/officeDocument/2006/relationships/image" Target="../media/image251.png"/><Relationship Id="rId1" Type="http://schemas.openxmlformats.org/officeDocument/2006/relationships/slideLayout" Target="../slideLayouts/slideLayout540.xml"/></Relationships>
</file>

<file path=ppt/slides/_rels/slide291.xml.rels><?xml version="1.0" encoding="UTF-8" standalone="yes"?>
<Relationships xmlns="http://schemas.openxmlformats.org/package/2006/relationships"><Relationship Id="rId3" Type="http://schemas.openxmlformats.org/officeDocument/2006/relationships/image" Target="../media/image253.png"/><Relationship Id="rId2" Type="http://schemas.openxmlformats.org/officeDocument/2006/relationships/image" Target="../media/image252.png"/><Relationship Id="rId1" Type="http://schemas.openxmlformats.org/officeDocument/2006/relationships/slideLayout" Target="../slideLayouts/slideLayout540.xml"/></Relationships>
</file>

<file path=ppt/slides/_rels/slide292.xml.rels><?xml version="1.0" encoding="UTF-8" standalone="yes"?>
<Relationships xmlns="http://schemas.openxmlformats.org/package/2006/relationships"><Relationship Id="rId3" Type="http://schemas.openxmlformats.org/officeDocument/2006/relationships/image" Target="../media/image255.png"/><Relationship Id="rId2" Type="http://schemas.openxmlformats.org/officeDocument/2006/relationships/image" Target="../media/image254.png"/><Relationship Id="rId1" Type="http://schemas.openxmlformats.org/officeDocument/2006/relationships/slideLayout" Target="../slideLayouts/slideLayout540.xml"/></Relationships>
</file>

<file path=ppt/slides/_rels/slide293.xml.rels><?xml version="1.0" encoding="UTF-8" standalone="yes"?>
<Relationships xmlns="http://schemas.openxmlformats.org/package/2006/relationships"><Relationship Id="rId2" Type="http://schemas.openxmlformats.org/officeDocument/2006/relationships/image" Target="../media/image256.png"/><Relationship Id="rId1" Type="http://schemas.openxmlformats.org/officeDocument/2006/relationships/slideLayout" Target="../slideLayouts/slideLayout540.xml"/></Relationships>
</file>

<file path=ppt/slides/_rels/slide294.xml.rels><?xml version="1.0" encoding="UTF-8" standalone="yes"?>
<Relationships xmlns="http://schemas.openxmlformats.org/package/2006/relationships"><Relationship Id="rId3" Type="http://schemas.openxmlformats.org/officeDocument/2006/relationships/image" Target="../media/image258.png"/><Relationship Id="rId2" Type="http://schemas.openxmlformats.org/officeDocument/2006/relationships/image" Target="../media/image257.png"/><Relationship Id="rId1" Type="http://schemas.openxmlformats.org/officeDocument/2006/relationships/slideLayout" Target="../slideLayouts/slideLayout540.xml"/></Relationships>
</file>

<file path=ppt/slides/_rels/slide295.xml.rels><?xml version="1.0" encoding="UTF-8" standalone="yes"?>
<Relationships xmlns="http://schemas.openxmlformats.org/package/2006/relationships"><Relationship Id="rId2" Type="http://schemas.openxmlformats.org/officeDocument/2006/relationships/image" Target="../media/image259.png"/><Relationship Id="rId1" Type="http://schemas.openxmlformats.org/officeDocument/2006/relationships/slideLayout" Target="../slideLayouts/slideLayout540.xml"/></Relationships>
</file>

<file path=ppt/slides/_rels/slide296.xml.rels><?xml version="1.0" encoding="UTF-8" standalone="yes"?>
<Relationships xmlns="http://schemas.openxmlformats.org/package/2006/relationships"><Relationship Id="rId3" Type="http://schemas.openxmlformats.org/officeDocument/2006/relationships/image" Target="../media/image261.png"/><Relationship Id="rId2" Type="http://schemas.openxmlformats.org/officeDocument/2006/relationships/image" Target="../media/image260.png"/><Relationship Id="rId1" Type="http://schemas.openxmlformats.org/officeDocument/2006/relationships/slideLayout" Target="../slideLayouts/slideLayout540.xml"/></Relationships>
</file>

<file path=ppt/slides/_rels/slide297.xml.rels><?xml version="1.0" encoding="UTF-8" standalone="yes"?>
<Relationships xmlns="http://schemas.openxmlformats.org/package/2006/relationships"><Relationship Id="rId3" Type="http://schemas.openxmlformats.org/officeDocument/2006/relationships/image" Target="../media/image263.png"/><Relationship Id="rId2" Type="http://schemas.openxmlformats.org/officeDocument/2006/relationships/image" Target="../media/image262.png"/><Relationship Id="rId1" Type="http://schemas.openxmlformats.org/officeDocument/2006/relationships/slideLayout" Target="../slideLayouts/slideLayout540.xml"/><Relationship Id="rId4" Type="http://schemas.openxmlformats.org/officeDocument/2006/relationships/image" Target="../media/image264.png"/></Relationships>
</file>

<file path=ppt/slides/_rels/slide298.xml.rels><?xml version="1.0" encoding="UTF-8" standalone="yes"?>
<Relationships xmlns="http://schemas.openxmlformats.org/package/2006/relationships"><Relationship Id="rId2" Type="http://schemas.openxmlformats.org/officeDocument/2006/relationships/image" Target="../media/image265.png"/><Relationship Id="rId1" Type="http://schemas.openxmlformats.org/officeDocument/2006/relationships/slideLayout" Target="../slideLayouts/slideLayout540.xml"/></Relationships>
</file>

<file path=ppt/slides/_rels/slide299.xml.rels><?xml version="1.0" encoding="UTF-8" standalone="yes"?>
<Relationships xmlns="http://schemas.openxmlformats.org/package/2006/relationships"><Relationship Id="rId3" Type="http://schemas.openxmlformats.org/officeDocument/2006/relationships/image" Target="../media/image267.png"/><Relationship Id="rId2" Type="http://schemas.openxmlformats.org/officeDocument/2006/relationships/image" Target="../media/image266.png"/><Relationship Id="rId1" Type="http://schemas.openxmlformats.org/officeDocument/2006/relationships/slideLayout" Target="../slideLayouts/slideLayout540.xml"/></Relationships>
</file>

<file path=ppt/slides/_rels/slide300.xml.rels><?xml version="1.0" encoding="UTF-8" standalone="yes"?>
<Relationships xmlns="http://schemas.openxmlformats.org/package/2006/relationships"><Relationship Id="rId2" Type="http://schemas.openxmlformats.org/officeDocument/2006/relationships/image" Target="../media/image268.png"/><Relationship Id="rId1" Type="http://schemas.openxmlformats.org/officeDocument/2006/relationships/slideLayout" Target="../slideLayouts/slideLayout540.xml"/></Relationships>
</file>

<file path=ppt/slides/_rels/slide301.xml.rels><?xml version="1.0" encoding="UTF-8" standalone="yes"?>
<Relationships xmlns="http://schemas.openxmlformats.org/package/2006/relationships"><Relationship Id="rId2" Type="http://schemas.openxmlformats.org/officeDocument/2006/relationships/image" Target="../media/image269.png"/><Relationship Id="rId1" Type="http://schemas.openxmlformats.org/officeDocument/2006/relationships/slideLayout" Target="../slideLayouts/slideLayout540.xml"/></Relationships>
</file>

<file path=ppt/slides/_rels/slide302.xml.rels><?xml version="1.0" encoding="UTF-8" standalone="yes"?>
<Relationships xmlns="http://schemas.openxmlformats.org/package/2006/relationships"><Relationship Id="rId3" Type="http://schemas.openxmlformats.org/officeDocument/2006/relationships/image" Target="../media/image271.png"/><Relationship Id="rId2" Type="http://schemas.openxmlformats.org/officeDocument/2006/relationships/image" Target="../media/image270.png"/><Relationship Id="rId1" Type="http://schemas.openxmlformats.org/officeDocument/2006/relationships/slideLayout" Target="../slideLayouts/slideLayout540.xml"/><Relationship Id="rId4" Type="http://schemas.openxmlformats.org/officeDocument/2006/relationships/image" Target="../media/image272.png"/></Relationships>
</file>

<file path=ppt/slides/_rels/slide303.xml.rels><?xml version="1.0" encoding="UTF-8" standalone="yes"?>
<Relationships xmlns="http://schemas.openxmlformats.org/package/2006/relationships"><Relationship Id="rId3" Type="http://schemas.openxmlformats.org/officeDocument/2006/relationships/image" Target="../media/image274.png"/><Relationship Id="rId2" Type="http://schemas.openxmlformats.org/officeDocument/2006/relationships/image" Target="../media/image273.png"/><Relationship Id="rId1" Type="http://schemas.openxmlformats.org/officeDocument/2006/relationships/slideLayout" Target="../slideLayouts/slideLayout540.xml"/></Relationships>
</file>

<file path=ppt/slides/_rels/slide304.xml.rels><?xml version="1.0" encoding="UTF-8" standalone="yes"?>
<Relationships xmlns="http://schemas.openxmlformats.org/package/2006/relationships"><Relationship Id="rId2" Type="http://schemas.openxmlformats.org/officeDocument/2006/relationships/image" Target="../media/image275.png"/><Relationship Id="rId1" Type="http://schemas.openxmlformats.org/officeDocument/2006/relationships/slideLayout" Target="../slideLayouts/slideLayout540.xml"/></Relationships>
</file>

<file path=ppt/slides/_rels/slide305.xml.rels><?xml version="1.0" encoding="UTF-8" standalone="yes"?>
<Relationships xmlns="http://schemas.openxmlformats.org/package/2006/relationships"><Relationship Id="rId3" Type="http://schemas.openxmlformats.org/officeDocument/2006/relationships/image" Target="../media/image277.png"/><Relationship Id="rId2" Type="http://schemas.openxmlformats.org/officeDocument/2006/relationships/image" Target="../media/image276.png"/><Relationship Id="rId1" Type="http://schemas.openxmlformats.org/officeDocument/2006/relationships/slideLayout" Target="../slideLayouts/slideLayout540.xml"/><Relationship Id="rId5" Type="http://schemas.openxmlformats.org/officeDocument/2006/relationships/image" Target="../media/image279.png"/><Relationship Id="rId4" Type="http://schemas.openxmlformats.org/officeDocument/2006/relationships/image" Target="../media/image278.png"/></Relationships>
</file>

<file path=ppt/slides/_rels/slide306.xml.rels><?xml version="1.0" encoding="UTF-8" standalone="yes"?>
<Relationships xmlns="http://schemas.openxmlformats.org/package/2006/relationships"><Relationship Id="rId2" Type="http://schemas.openxmlformats.org/officeDocument/2006/relationships/image" Target="../media/image280.png"/><Relationship Id="rId1" Type="http://schemas.openxmlformats.org/officeDocument/2006/relationships/slideLayout" Target="../slideLayouts/slideLayout540.xml"/></Relationships>
</file>

<file path=ppt/slides/_rels/slide307.xml.rels><?xml version="1.0" encoding="UTF-8" standalone="yes"?>
<Relationships xmlns="http://schemas.openxmlformats.org/package/2006/relationships"><Relationship Id="rId3" Type="http://schemas.openxmlformats.org/officeDocument/2006/relationships/image" Target="../media/image282.png"/><Relationship Id="rId2" Type="http://schemas.openxmlformats.org/officeDocument/2006/relationships/image" Target="../media/image281.png"/><Relationship Id="rId1" Type="http://schemas.openxmlformats.org/officeDocument/2006/relationships/slideLayout" Target="../slideLayouts/slideLayout540.xml"/></Relationships>
</file>

<file path=ppt/slides/_rels/slide308.xml.rels><?xml version="1.0" encoding="UTF-8" standalone="yes"?>
<Relationships xmlns="http://schemas.openxmlformats.org/package/2006/relationships"><Relationship Id="rId2" Type="http://schemas.openxmlformats.org/officeDocument/2006/relationships/image" Target="../media/image283.png"/><Relationship Id="rId1" Type="http://schemas.openxmlformats.org/officeDocument/2006/relationships/slideLayout" Target="../slideLayouts/slideLayout540.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540.xml"/></Relationships>
</file>

<file path=ppt/slides/_rels/slide310.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311.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577.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312.xml.rels><?xml version="1.0" encoding="UTF-8" standalone="yes"?>
<Relationships xmlns="http://schemas.openxmlformats.org/package/2006/relationships"><Relationship Id="rId2" Type="http://schemas.openxmlformats.org/officeDocument/2006/relationships/image" Target="../media/image284.tiff"/><Relationship Id="rId1" Type="http://schemas.openxmlformats.org/officeDocument/2006/relationships/slideLayout" Target="../slideLayouts/slideLayout13.xml"/></Relationships>
</file>

<file path=ppt/slides/_rels/slide313.xml.rels><?xml version="1.0" encoding="UTF-8" standalone="yes"?>
<Relationships xmlns="http://schemas.openxmlformats.org/package/2006/relationships"><Relationship Id="rId2" Type="http://schemas.openxmlformats.org/officeDocument/2006/relationships/image" Target="../media/image285.JPG"/><Relationship Id="rId1" Type="http://schemas.openxmlformats.org/officeDocument/2006/relationships/slideLayout" Target="../slideLayouts/slideLayout588.xml"/></Relationships>
</file>

<file path=ppt/slides/_rels/slide314.xml.rels><?xml version="1.0" encoding="UTF-8" standalone="yes"?>
<Relationships xmlns="http://schemas.openxmlformats.org/package/2006/relationships"><Relationship Id="rId2" Type="http://schemas.openxmlformats.org/officeDocument/2006/relationships/image" Target="../media/image286.JPG"/><Relationship Id="rId1" Type="http://schemas.openxmlformats.org/officeDocument/2006/relationships/slideLayout" Target="../slideLayouts/slideLayout588.xml"/></Relationships>
</file>

<file path=ppt/slides/_rels/slide315.xml.rels><?xml version="1.0" encoding="UTF-8" standalone="yes"?>
<Relationships xmlns="http://schemas.openxmlformats.org/package/2006/relationships"><Relationship Id="rId3" Type="http://schemas.openxmlformats.org/officeDocument/2006/relationships/image" Target="../media/image287.png"/><Relationship Id="rId2" Type="http://schemas.openxmlformats.org/officeDocument/2006/relationships/hyperlink" Target="https://www.livemint.com/science/news/could-einstein-get-published-today-11601014633853.html" TargetMode="External"/><Relationship Id="rId1" Type="http://schemas.openxmlformats.org/officeDocument/2006/relationships/slideLayout" Target="../slideLayouts/slideLayout588.xml"/></Relationships>
</file>

<file path=ppt/slides/_rels/slide31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539.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528.xml"/></Relationships>
</file>

<file path=ppt/slides/_rels/slide318.xml.rels><?xml version="1.0" encoding="UTF-8" standalone="yes"?>
<Relationships xmlns="http://schemas.openxmlformats.org/package/2006/relationships"><Relationship Id="rId3" Type="http://schemas.openxmlformats.org/officeDocument/2006/relationships/hyperlink" Target="https://dl.acm.org/citation.cfm?id=357176" TargetMode="External"/><Relationship Id="rId2" Type="http://schemas.openxmlformats.org/officeDocument/2006/relationships/image" Target="../media/image288.png"/><Relationship Id="rId1" Type="http://schemas.openxmlformats.org/officeDocument/2006/relationships/slideLayout" Target="../slideLayouts/slideLayout528.xml"/></Relationships>
</file>

<file path=ppt/slides/_rels/slide319.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539.xml"/></Relationships>
</file>

<file path=ppt/slides/_rels/slide320.xml.rels><?xml version="1.0" encoding="UTF-8" standalone="yes"?>
<Relationships xmlns="http://schemas.openxmlformats.org/package/2006/relationships"><Relationship Id="rId8" Type="http://schemas.openxmlformats.org/officeDocument/2006/relationships/hyperlink" Target="https://github.com/CMU-SAFARI/rowhammer" TargetMode="External"/><Relationship Id="rId3" Type="http://schemas.openxmlformats.org/officeDocument/2006/relationships/hyperlink" Target="http://cag.engr.uconn.edu/isca2014/" TargetMode="External"/><Relationship Id="rId7" Type="http://schemas.openxmlformats.org/officeDocument/2006/relationships/hyperlink" Target="http://users.ece.cmu.edu/~omutlu/pub/dram-row-hammer_kim_lightning-talk_isca14.pdf"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67.xml"/><Relationship Id="rId6" Type="http://schemas.openxmlformats.org/officeDocument/2006/relationships/hyperlink" Target="http://users.ece.cmu.edu/~omutlu/pub/dram-row-hammer_kim_lightning-talk_isca14.pptx" TargetMode="External"/><Relationship Id="rId5" Type="http://schemas.openxmlformats.org/officeDocument/2006/relationships/hyperlink" Target="http://users.ece.cmu.edu/~omutlu/pub/dram-row-hammer_kim_talk_isca14.pdf" TargetMode="External"/><Relationship Id="rId10" Type="http://schemas.openxmlformats.org/officeDocument/2006/relationships/hyperlink" Target="https://github.com/google/rowhammer-test" TargetMode="External"/><Relationship Id="rId4" Type="http://schemas.openxmlformats.org/officeDocument/2006/relationships/hyperlink" Target="http://users.ece.cmu.edu/~omutlu/pub/dram-row-hammer_kim_talk_isca14.pptx" TargetMode="External"/><Relationship Id="rId9" Type="http://schemas.openxmlformats.org/officeDocument/2006/relationships/hyperlink" Target="http://googleprojectzero.blogspot.com/2015/03/exploiting-dram-rowhammer-bug-to-gain.html" TargetMode="External"/></Relationships>
</file>

<file path=ppt/slides/_rels/slide321.xml.rels><?xml version="1.0" encoding="UTF-8" standalone="yes"?>
<Relationships xmlns="http://schemas.openxmlformats.org/package/2006/relationships"><Relationship Id="rId3" Type="http://schemas.openxmlformats.org/officeDocument/2006/relationships/hyperlink" Target="https://github.com/IAIK/rowhammerjs" TargetMode="External"/><Relationship Id="rId2" Type="http://schemas.openxmlformats.org/officeDocument/2006/relationships/hyperlink" Target="http://arxiv.org/abs/1507.06955" TargetMode="External"/><Relationship Id="rId1" Type="http://schemas.openxmlformats.org/officeDocument/2006/relationships/slideLayout" Target="../slideLayouts/slideLayout467.xml"/><Relationship Id="rId4" Type="http://schemas.openxmlformats.org/officeDocument/2006/relationships/hyperlink" Target="http://dl.acm.org/citation.cfm?doid=2872362.2872390" TargetMode="External"/></Relationships>
</file>

<file path=ppt/slides/_rels/slide322.xml.rels><?xml version="1.0" encoding="UTF-8" standalone="yes"?>
<Relationships xmlns="http://schemas.openxmlformats.org/package/2006/relationships"><Relationship Id="rId3" Type="http://schemas.openxmlformats.org/officeDocument/2006/relationships/hyperlink" Target="https://www.usenix.org/system/files/conference/usenixsecurity17/sec17-brasser.pdf" TargetMode="External"/><Relationship Id="rId2" Type="http://schemas.openxmlformats.org/officeDocument/2006/relationships/hyperlink" Target="https://www.ieee-security.org/TC/SP2016/papers/0824a987.pdf" TargetMode="External"/><Relationship Id="rId1" Type="http://schemas.openxmlformats.org/officeDocument/2006/relationships/slideLayout" Target="../slideLayouts/slideLayout467.xml"/></Relationships>
</file>

<file path=ppt/slides/_rels/slide323.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xiao.pdf" TargetMode="External"/><Relationship Id="rId2" Type="http://schemas.openxmlformats.org/officeDocument/2006/relationships/hyperlink" Target="https://ieeexplore.ieee.org/document/7495576" TargetMode="External"/><Relationship Id="rId1" Type="http://schemas.openxmlformats.org/officeDocument/2006/relationships/slideLayout" Target="../slideLayouts/slideLayout467.xml"/></Relationships>
</file>

<file path=ppt/slides/_rels/slide324.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pessl.pdf" TargetMode="External"/><Relationship Id="rId2" Type="http://schemas.openxmlformats.org/officeDocument/2006/relationships/hyperlink" Target="https://link.springer.com/content/pdf/10.1007/978-3-662-53140-2_29.pdf" TargetMode="External"/><Relationship Id="rId1" Type="http://schemas.openxmlformats.org/officeDocument/2006/relationships/slideLayout" Target="../slideLayouts/slideLayout467.xml"/></Relationships>
</file>

<file path=ppt/slides/_rels/slide325.xml.rels><?xml version="1.0" encoding="UTF-8" standalone="yes"?>
<Relationships xmlns="http://schemas.openxmlformats.org/package/2006/relationships"><Relationship Id="rId3" Type="http://schemas.openxmlformats.org/officeDocument/2006/relationships/hyperlink" Target="http://dl.acm.org/citation.cfm?id=2976749.2978406" TargetMode="External"/><Relationship Id="rId2" Type="http://schemas.openxmlformats.org/officeDocument/2006/relationships/hyperlink" Target="https://www.usenix.org/system/files/conference/usenixsecurity16/sec16_paper_razavi.pdf" TargetMode="External"/><Relationship Id="rId1" Type="http://schemas.openxmlformats.org/officeDocument/2006/relationships/slideLayout" Target="../slideLayouts/slideLayout467.xml"/></Relationships>
</file>

<file path=ppt/slides/_rels/slide326.xml.rels><?xml version="1.0" encoding="UTF-8" standalone="yes"?>
<Relationships xmlns="http://schemas.openxmlformats.org/package/2006/relationships"><Relationship Id="rId3" Type="http://schemas.openxmlformats.org/officeDocument/2006/relationships/hyperlink" Target="https://dl.acm.org/citation.cfm?id=3152709" TargetMode="External"/><Relationship Id="rId2" Type="http://schemas.openxmlformats.org/officeDocument/2006/relationships/hyperlink" Target="https://web.eecs.umich.edu/~misiker/resources/HOST-2017-Misiker.pdf" TargetMode="External"/><Relationship Id="rId1" Type="http://schemas.openxmlformats.org/officeDocument/2006/relationships/slideLayout" Target="../slideLayouts/slideLayout467.xml"/></Relationships>
</file>

<file path=ppt/slides/_rels/slide327.xml.rels><?xml version="1.0" encoding="UTF-8" standalone="yes"?>
<Relationships xmlns="http://schemas.openxmlformats.org/package/2006/relationships"><Relationship Id="rId3" Type="http://schemas.openxmlformats.org/officeDocument/2006/relationships/hyperlink" Target="https://link.springer.com/chapter/10.1007/978-3-319-93411-2_5" TargetMode="External"/><Relationship Id="rId2" Type="http://schemas.openxmlformats.org/officeDocument/2006/relationships/hyperlink" Target="https://arxiv.org/pdf/1710.00551.pdf" TargetMode="External"/><Relationship Id="rId1" Type="http://schemas.openxmlformats.org/officeDocument/2006/relationships/slideLayout" Target="../slideLayouts/slideLayout467.xml"/></Relationships>
</file>

<file path=ppt/slides/_rels/slide328.xml.rels><?xml version="1.0" encoding="UTF-8" standalone="yes"?>
<Relationships xmlns="http://schemas.openxmlformats.org/package/2006/relationships"><Relationship Id="rId3" Type="http://schemas.openxmlformats.org/officeDocument/2006/relationships/hyperlink" Target="https://www.cs.vu.nl/~herbertb/download/papers/throwhammer_atc18.pdf" TargetMode="External"/><Relationship Id="rId2" Type="http://schemas.openxmlformats.org/officeDocument/2006/relationships/hyperlink" Target="https://www.vusec.net/wp-content/uploads/2018/05/glitch.pdf" TargetMode="External"/><Relationship Id="rId1" Type="http://schemas.openxmlformats.org/officeDocument/2006/relationships/slideLayout" Target="../slideLayouts/slideLayout467.xml"/></Relationships>
</file>

<file path=ppt/slides/_rels/slide329.xml.rels><?xml version="1.0" encoding="UTF-8" standalone="yes"?>
<Relationships xmlns="http://schemas.openxmlformats.org/package/2006/relationships"><Relationship Id="rId3" Type="http://schemas.openxmlformats.org/officeDocument/2006/relationships/hyperlink" Target="https://www.usenix.org/system/files/osdi18-konoth.pdf" TargetMode="External"/><Relationship Id="rId2" Type="http://schemas.openxmlformats.org/officeDocument/2006/relationships/hyperlink" Target="https://arxiv.org/pdf/1805.04956.pdf" TargetMode="External"/><Relationship Id="rId1" Type="http://schemas.openxmlformats.org/officeDocument/2006/relationships/slideLayout" Target="../slideLayouts/slideLayout467.xml"/></Relationships>
</file>

<file path=ppt/slides/_rels/slide330.xml.rels><?xml version="1.0" encoding="UTF-8" standalone="yes"?>
<Relationships xmlns="http://schemas.openxmlformats.org/package/2006/relationships"><Relationship Id="rId3" Type="http://schemas.openxmlformats.org/officeDocument/2006/relationships/image" Target="../media/image289.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67.xml"/><Relationship Id="rId5" Type="http://schemas.openxmlformats.org/officeDocument/2006/relationships/image" Target="../media/image291.png"/><Relationship Id="rId4" Type="http://schemas.openxmlformats.org/officeDocument/2006/relationships/image" Target="../media/image290.png"/></Relationships>
</file>

<file path=ppt/slides/_rels/slide331.xml.rels><?xml version="1.0" encoding="UTF-8" standalone="yes"?>
<Relationships xmlns="http://schemas.openxmlformats.org/package/2006/relationships"><Relationship Id="rId3" Type="http://schemas.openxmlformats.org/officeDocument/2006/relationships/image" Target="../media/image292.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67.xml"/><Relationship Id="rId4" Type="http://schemas.openxmlformats.org/officeDocument/2006/relationships/image" Target="../media/image293.png"/></Relationships>
</file>

<file path=ppt/slides/_rels/slide332.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674.xml"/></Relationships>
</file>

<file path=ppt/slides/_rels/slide333.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46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6024" y="3501008"/>
            <a:ext cx="8794188" cy="614362"/>
          </a:xfrm>
        </p:spPr>
        <p:txBody>
          <a:bodyPr>
            <a:noAutofit/>
          </a:bodyPr>
          <a:lstStyle/>
          <a:p>
            <a:r>
              <a:rPr lang="en-US" sz="2200" dirty="0" err="1"/>
              <a:t>Onur</a:t>
            </a:r>
            <a:r>
              <a:rPr lang="en-US" sz="2200" dirty="0"/>
              <a:t> </a:t>
            </a:r>
            <a:r>
              <a:rPr lang="en-US" sz="2200" dirty="0" err="1"/>
              <a:t>Mutlu</a:t>
            </a:r>
            <a:r>
              <a:rPr lang="en-US" sz="2200" dirty="0"/>
              <a:t>	      </a:t>
            </a:r>
            <a:r>
              <a:rPr lang="en-US" sz="2200" dirty="0" err="1"/>
              <a:t>Ataberk</a:t>
            </a:r>
            <a:r>
              <a:rPr lang="en-US" sz="2200" dirty="0"/>
              <a:t> </a:t>
            </a:r>
            <a:r>
              <a:rPr lang="en-US" sz="2200" dirty="0" err="1"/>
              <a:t>Olgun</a:t>
            </a:r>
            <a:r>
              <a:rPr lang="en-US" sz="2200" dirty="0"/>
              <a:t>	    A. Giray </a:t>
            </a:r>
            <a:r>
              <a:rPr lang="en-US" sz="2200" dirty="0" err="1"/>
              <a:t>Yaglikci</a:t>
            </a:r>
            <a:endParaRPr lang="en-US" sz="2200" dirty="0"/>
          </a:p>
          <a:p>
            <a:endParaRPr lang="en-US" sz="2200" dirty="0"/>
          </a:p>
          <a:p>
            <a:r>
              <a:rPr lang="en-US" sz="2000" dirty="0">
                <a:hlinkClick r:id="rId3"/>
              </a:rPr>
              <a:t>omutlu@gmail.com</a:t>
            </a:r>
            <a:r>
              <a:rPr lang="en-US" sz="2000" dirty="0"/>
              <a:t> </a:t>
            </a:r>
          </a:p>
          <a:p>
            <a:r>
              <a:rPr lang="en-US" sz="2000" dirty="0">
                <a:hlinkClick r:id="rId4"/>
              </a:rPr>
              <a:t>https://people.inf.ethz.ch/omutlu</a:t>
            </a:r>
            <a:endParaRPr lang="en-US" sz="2000" dirty="0"/>
          </a:p>
          <a:p>
            <a:r>
              <a:rPr lang="en-US" sz="2000" dirty="0"/>
              <a:t>17 January 2023</a:t>
            </a:r>
          </a:p>
          <a:p>
            <a:r>
              <a:rPr lang="en-US" sz="2000" dirty="0"/>
              <a:t>ASP-DAC</a:t>
            </a:r>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1" name="Title 1">
            <a:extLst>
              <a:ext uri="{FF2B5EF4-FFF2-40B4-BE49-F238E27FC236}">
                <a16:creationId xmlns:a16="http://schemas.microsoft.com/office/drawing/2014/main" id="{EEE75140-2FF7-1A4C-B291-B5B05AC39356}"/>
              </a:ext>
            </a:extLst>
          </p:cNvPr>
          <p:cNvSpPr>
            <a:spLocks noGrp="1"/>
          </p:cNvSpPr>
          <p:nvPr>
            <p:ph type="ctrTitle"/>
          </p:nvPr>
        </p:nvSpPr>
        <p:spPr>
          <a:xfrm>
            <a:off x="395536" y="620688"/>
            <a:ext cx="8382000" cy="2520280"/>
          </a:xfrm>
        </p:spPr>
        <p:txBody>
          <a:bodyPr>
            <a:normAutofit fontScale="90000"/>
          </a:bodyPr>
          <a:lstStyle/>
          <a:p>
            <a:pPr algn="ctr"/>
            <a:br>
              <a:rPr lang="en-US" sz="5300" b="1" dirty="0">
                <a:solidFill>
                  <a:srgbClr val="1A5712"/>
                </a:solidFill>
              </a:rPr>
            </a:br>
            <a:r>
              <a:rPr lang="en-US" sz="5300" b="1" dirty="0">
                <a:solidFill>
                  <a:srgbClr val="1A5712"/>
                </a:solidFill>
              </a:rPr>
              <a:t>Fundamentally Understanding  and Solving RowHammer</a:t>
            </a:r>
            <a:br>
              <a:rPr lang="en-US" sz="5300" dirty="0">
                <a:solidFill>
                  <a:srgbClr val="1A5712"/>
                </a:solidFill>
              </a:rPr>
            </a:br>
            <a:endParaRPr lang="en-US" sz="3800" dirty="0">
              <a:solidFill>
                <a:srgbClr val="1A5712"/>
              </a:solidFill>
            </a:endParaRPr>
          </a:p>
        </p:txBody>
      </p:sp>
    </p:spTree>
    <p:extLst>
      <p:ext uri="{BB962C8B-B14F-4D97-AF65-F5344CB8AC3E}">
        <p14:creationId xmlns:p14="http://schemas.microsoft.com/office/powerpoint/2010/main" val="3411078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137882579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34035414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4439659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How Safe &amp; Secure Are Our Platforms? </a:t>
            </a:r>
            <a:endParaRPr lang="en-US" dirty="0"/>
          </a:p>
        </p:txBody>
      </p:sp>
      <p:pic>
        <p:nvPicPr>
          <p:cNvPr id="5" name="Content Placeholder 4" descr="UK-Self-Driving-Cars.jpg"/>
          <p:cNvPicPr>
            <a:picLocks noGrp="1" noChangeAspect="1"/>
          </p:cNvPicPr>
          <p:nvPr>
            <p:ph idx="1"/>
          </p:nvPr>
        </p:nvPicPr>
        <p:blipFill>
          <a:blip r:embed="rId2">
            <a:extLst>
              <a:ext uri="{28A0092B-C50C-407E-A947-70E740481C1C}">
                <a14:useLocalDpi xmlns:a14="http://schemas.microsoft.com/office/drawing/2010/main" val="0"/>
              </a:ext>
            </a:extLst>
          </a:blip>
          <a:srcRect l="3873" r="3873"/>
          <a:stretch>
            <a:fillRect/>
          </a:stretch>
        </p:blipFill>
        <p:spPr>
          <a:xfrm>
            <a:off x="228600" y="928464"/>
            <a:ext cx="8610600" cy="4876800"/>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6" name="TextBox 5"/>
          <p:cNvSpPr txBox="1"/>
          <p:nvPr/>
        </p:nvSpPr>
        <p:spPr>
          <a:xfrm>
            <a:off x="1475656" y="6495147"/>
            <a:ext cx="472185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taxistartup.com</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wp</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-content/uploads/2015/03/UK-Self-Driving-</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Cars.jpg</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
        <p:nvSpPr>
          <p:cNvPr id="7" name="TextBox 6">
            <a:extLst>
              <a:ext uri="{FF2B5EF4-FFF2-40B4-BE49-F238E27FC236}">
                <a16:creationId xmlns:a16="http://schemas.microsoft.com/office/drawing/2014/main" id="{F93EC50B-1A1B-CDB4-B11C-CF0FCD0D93CF}"/>
              </a:ext>
            </a:extLst>
          </p:cNvPr>
          <p:cNvSpPr txBox="1"/>
          <p:nvPr/>
        </p:nvSpPr>
        <p:spPr>
          <a:xfrm>
            <a:off x="251520" y="5847655"/>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143863053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What Is RowHammer?</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1874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“Early” Position Paper </a:t>
            </a:r>
            <a:r>
              <a:rPr lang="en-US" sz="3200" b="1" dirty="0"/>
              <a:t>[IMW’13]</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000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a:p>
            <a:pPr marL="0" indent="0">
              <a:buNone/>
            </a:pPr>
            <a:br>
              <a:rPr lang="en-US" dirty="0"/>
            </a:b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https://people.inf.ethz.ch/omutlu/pub/memory-scaling_memcon13.pdf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6495513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5EC618-0165-BC45-84E6-E864E9DC06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6318055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21899246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"Revisiting Memory Errors in Large-Scale Production Data Centers: Analysis and Modeling of New Trends from the Field"</a:t>
            </a:r>
            <a:r>
              <a:rPr lang="en-US" sz="2000" dirty="0">
                <a:solidFill>
                  <a:srgbClr val="0000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7509871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9" name="AutoShape 25">
            <a:extLst>
              <a:ext uri="{FF2B5EF4-FFF2-40B4-BE49-F238E27FC236}">
                <a16:creationId xmlns:a16="http://schemas.microsoft.com/office/drawing/2014/main" id="{7653422F-7A79-CD47-AF16-999CD8F54A9A}"/>
              </a:ext>
            </a:extLst>
          </p:cNvPr>
          <p:cNvSpPr>
            <a:spLocks noChangeArrowheads="1"/>
          </p:cNvSpPr>
          <p:nvPr/>
        </p:nvSpPr>
        <p:spPr bwMode="auto">
          <a:xfrm>
            <a:off x="323528" y="3645025"/>
            <a:ext cx="4248472" cy="86409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608938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0814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solidFill>
                  <a:srgbClr val="0000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0993082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A Curious Phenomenon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1561363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10454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159931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4000" b="0" i="0" u="none" strike="noStrike" kern="1200" cap="none" spc="0" normalizeH="0" baseline="0" noProof="0" dirty="0" err="1">
                <a:ln>
                  <a:noFill/>
                </a:ln>
                <a:solidFill>
                  <a:prstClr val="black"/>
                </a:solidFill>
                <a:effectLst/>
                <a:uLnTx/>
                <a:uFillTx/>
                <a:latin typeface="Calibri Light"/>
                <a:ea typeface="ＭＳ Ｐゴシック" charset="0"/>
                <a:cs typeface="ＭＳ Ｐゴシック" charset="0"/>
              </a:rPr>
              <a:t>Wordline</a:t>
            </a:r>
            <a:endParaRPr kumimoji="0" lang="en-US" sz="40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28749935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154677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3753358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Title 1">
            <a:extLst>
              <a:ext uri="{FF2B5EF4-FFF2-40B4-BE49-F238E27FC236}">
                <a16:creationId xmlns:a16="http://schemas.microsoft.com/office/drawing/2014/main" id="{B72039F2-7908-7747-AC71-C35E3F8B6312}"/>
              </a:ext>
            </a:extLst>
          </p:cNvPr>
          <p:cNvSpPr>
            <a:spLocks noGrp="1"/>
          </p:cNvSpPr>
          <p:nvPr>
            <p:ph type="title"/>
          </p:nvPr>
        </p:nvSpPr>
        <p:spPr/>
        <p:txBody>
          <a:bodyPr/>
          <a:lstStyle/>
          <a:p>
            <a:r>
              <a:rPr lang="en-US" altLang="en-US">
                <a:ea typeface="ＭＳ Ｐゴシック" panose="020B0600070205080204" pitchFamily="34" charset="-128"/>
              </a:rPr>
              <a:t>Why Is This Happening?</a:t>
            </a:r>
          </a:p>
        </p:txBody>
      </p:sp>
      <p:sp>
        <p:nvSpPr>
          <p:cNvPr id="157698" name="Content Placeholder 2">
            <a:extLst>
              <a:ext uri="{FF2B5EF4-FFF2-40B4-BE49-F238E27FC236}">
                <a16:creationId xmlns:a16="http://schemas.microsoft.com/office/drawing/2014/main" id="{F2FE70F8-C08D-784A-B5D2-4A128CA51247}"/>
              </a:ext>
            </a:extLst>
          </p:cNvPr>
          <p:cNvSpPr>
            <a:spLocks noGrp="1"/>
          </p:cNvSpPr>
          <p:nvPr>
            <p:ph idx="1"/>
          </p:nvPr>
        </p:nvSpPr>
        <p:spPr>
          <a:xfrm>
            <a:off x="228600" y="996950"/>
            <a:ext cx="8763000" cy="5194300"/>
          </a:xfrm>
        </p:spPr>
        <p:txBody>
          <a:bodyPr/>
          <a:lstStyle/>
          <a:p>
            <a:r>
              <a:rPr lang="en-US" altLang="en-US" dirty="0">
                <a:ea typeface="ＭＳ Ｐゴシック" panose="020B0600070205080204" pitchFamily="34" charset="-128"/>
              </a:rPr>
              <a:t>DRAM cells are too close to each other!</a:t>
            </a:r>
          </a:p>
          <a:p>
            <a:pPr lvl="1"/>
            <a:r>
              <a:rPr lang="en-US" altLang="en-US" dirty="0">
                <a:ea typeface="ＭＳ Ｐゴシック" panose="020B0600070205080204" pitchFamily="34" charset="-128"/>
              </a:rPr>
              <a:t>They are not electrically isolated from each other</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Access to one cell affects the value in nearby cells </a:t>
            </a:r>
          </a:p>
          <a:p>
            <a:pPr lvl="1"/>
            <a:r>
              <a:rPr lang="en-US" altLang="en-US" dirty="0">
                <a:ea typeface="ＭＳ Ｐゴシック" panose="020B0600070205080204" pitchFamily="34" charset="-128"/>
              </a:rPr>
              <a:t>due to </a:t>
            </a:r>
            <a:r>
              <a:rPr lang="en-US" altLang="en-US" dirty="0">
                <a:solidFill>
                  <a:srgbClr val="0000FF"/>
                </a:solidFill>
                <a:ea typeface="ＭＳ Ｐゴシック" panose="020B0600070205080204" pitchFamily="34" charset="-128"/>
              </a:rPr>
              <a:t>electrical interference </a:t>
            </a:r>
            <a:r>
              <a:rPr lang="en-US" altLang="en-US" dirty="0">
                <a:ea typeface="ＭＳ Ｐゴシック" panose="020B0600070205080204" pitchFamily="34" charset="-128"/>
              </a:rPr>
              <a:t>between </a:t>
            </a:r>
          </a:p>
          <a:p>
            <a:pPr lvl="2"/>
            <a:r>
              <a:rPr lang="en-US" altLang="en-US" dirty="0">
                <a:ea typeface="ＭＳ Ｐゴシック" panose="020B0600070205080204" pitchFamily="34" charset="-128"/>
              </a:rPr>
              <a:t>the cells </a:t>
            </a:r>
          </a:p>
          <a:p>
            <a:pPr lvl="2"/>
            <a:r>
              <a:rPr lang="en-US" altLang="en-US" dirty="0">
                <a:ea typeface="ＭＳ Ｐゴシック" panose="020B0600070205080204" pitchFamily="34" charset="-128"/>
              </a:rPr>
              <a:t>wires used for accessing the cells</a:t>
            </a:r>
          </a:p>
          <a:p>
            <a:pPr lvl="1"/>
            <a:r>
              <a:rPr lang="en-US" altLang="en-US" dirty="0">
                <a:ea typeface="ＭＳ Ｐゴシック" panose="020B0600070205080204" pitchFamily="34" charset="-128"/>
              </a:rPr>
              <a:t>Also called cell-to-cell coupling/interference</a:t>
            </a:r>
          </a:p>
          <a:p>
            <a:pPr lvl="1"/>
            <a:endParaRPr lang="en-US" altLang="en-US" dirty="0">
              <a:ea typeface="ＭＳ Ｐゴシック" panose="020B0600070205080204" pitchFamily="34" charset="-128"/>
            </a:endParaRPr>
          </a:p>
          <a:p>
            <a:r>
              <a:rPr lang="en-US" altLang="en-US" dirty="0">
                <a:ea typeface="ＭＳ Ｐゴシック" panose="020B0600070205080204" pitchFamily="34" charset="-128"/>
              </a:rPr>
              <a:t>Example: When we activate (apply high voltage) to a row, an adjacent row gets slightly activated as well</a:t>
            </a:r>
          </a:p>
          <a:p>
            <a:pPr lvl="1"/>
            <a:r>
              <a:rPr lang="en-US" altLang="en-US" sz="1800" dirty="0">
                <a:ea typeface="ＭＳ Ｐゴシック" panose="020B0600070205080204" pitchFamily="34" charset="-128"/>
              </a:rPr>
              <a:t>Vulnerable cells in that slightly-activated row lose a little bit of charge</a:t>
            </a:r>
          </a:p>
          <a:p>
            <a:pPr lvl="1"/>
            <a:r>
              <a:rPr lang="en-US" altLang="en-US" sz="1800" dirty="0">
                <a:ea typeface="ＭＳ Ｐゴシック" panose="020B0600070205080204" pitchFamily="34" charset="-128"/>
              </a:rPr>
              <a:t>If RowHammer happens enough times, charge in such cells gets drained</a:t>
            </a:r>
          </a:p>
          <a:p>
            <a:endParaRPr lang="en-US" altLang="en-US" dirty="0">
              <a:ea typeface="ＭＳ Ｐゴシック" panose="020B0600070205080204" pitchFamily="34" charset="-128"/>
            </a:endParaRPr>
          </a:p>
          <a:p>
            <a:pPr lvl="1"/>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321539" name="Slide Number Placeholder 3">
            <a:extLst>
              <a:ext uri="{FF2B5EF4-FFF2-40B4-BE49-F238E27FC236}">
                <a16:creationId xmlns:a16="http://schemas.microsoft.com/office/drawing/2014/main" id="{91718BE2-B7A3-DF4E-AD38-8666BBA98BF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0A9256-885A-1840-A1BF-B76352C699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10629471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769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769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7698">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7698">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57698">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57698">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7698">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57698">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57698">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5769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a:extLst>
              <a:ext uri="{FF2B5EF4-FFF2-40B4-BE49-F238E27FC236}">
                <a16:creationId xmlns:a16="http://schemas.microsoft.com/office/drawing/2014/main" id="{939DC719-2992-8246-9B72-5EBD4930CEBB}"/>
              </a:ext>
            </a:extLst>
          </p:cNvPr>
          <p:cNvSpPr>
            <a:spLocks noGrp="1"/>
          </p:cNvSpPr>
          <p:nvPr>
            <p:ph type="title"/>
          </p:nvPr>
        </p:nvSpPr>
        <p:spPr/>
        <p:txBody>
          <a:bodyPr/>
          <a:lstStyle/>
          <a:p>
            <a:r>
              <a:rPr lang="en-US" altLang="en-US">
                <a:ea typeface="ＭＳ Ｐゴシック" panose="020B0600070205080204" pitchFamily="34" charset="-128"/>
              </a:rPr>
              <a:t>Higher-Level Implications</a:t>
            </a:r>
          </a:p>
        </p:txBody>
      </p:sp>
      <p:sp>
        <p:nvSpPr>
          <p:cNvPr id="322562" name="Content Placeholder 2">
            <a:extLst>
              <a:ext uri="{FF2B5EF4-FFF2-40B4-BE49-F238E27FC236}">
                <a16:creationId xmlns:a16="http://schemas.microsoft.com/office/drawing/2014/main" id="{EFEA4084-CCDB-344F-9530-9BC68F1E103C}"/>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simple circuit level failure mechanism has enormous implications on upper layers of the transformation hierarchy</a:t>
            </a:r>
          </a:p>
        </p:txBody>
      </p:sp>
      <p:sp>
        <p:nvSpPr>
          <p:cNvPr id="322563" name="Slide Number Placeholder 3">
            <a:extLst>
              <a:ext uri="{FF2B5EF4-FFF2-40B4-BE49-F238E27FC236}">
                <a16:creationId xmlns:a16="http://schemas.microsoft.com/office/drawing/2014/main" id="{BE330963-EF73-884F-AF3C-398C818681B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80A91AE-CEFF-C843-9DE7-9FF006A1848B}"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5" name="Text Box 17">
            <a:extLst>
              <a:ext uri="{FF2B5EF4-FFF2-40B4-BE49-F238E27FC236}">
                <a16:creationId xmlns:a16="http://schemas.microsoft.com/office/drawing/2014/main" id="{7D056A71-063E-4D4B-80BB-22E29D548C31}"/>
              </a:ext>
            </a:extLst>
          </p:cNvPr>
          <p:cNvSpPr txBox="1">
            <a:spLocks noChangeArrowheads="1"/>
          </p:cNvSpPr>
          <p:nvPr/>
        </p:nvSpPr>
        <p:spPr bwMode="auto">
          <a:xfrm>
            <a:off x="1006475" y="4592638"/>
            <a:ext cx="2041525" cy="368300"/>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6" name="Text Box 18">
            <a:extLst>
              <a:ext uri="{FF2B5EF4-FFF2-40B4-BE49-F238E27FC236}">
                <a16:creationId xmlns:a16="http://schemas.microsoft.com/office/drawing/2014/main" id="{8AF32648-19B2-2A4D-B8E6-50D61CEF5D90}"/>
              </a:ext>
            </a:extLst>
          </p:cNvPr>
          <p:cNvSpPr txBox="1">
            <a:spLocks noChangeAspect="1" noChangeArrowheads="1"/>
          </p:cNvSpPr>
          <p:nvPr/>
        </p:nvSpPr>
        <p:spPr bwMode="auto">
          <a:xfrm>
            <a:off x="1006475" y="4221163"/>
            <a:ext cx="2041525" cy="366712"/>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 (Architecture)</a:t>
            </a:r>
          </a:p>
        </p:txBody>
      </p:sp>
      <p:sp>
        <p:nvSpPr>
          <p:cNvPr id="7" name="Text Box 19">
            <a:extLst>
              <a:ext uri="{FF2B5EF4-FFF2-40B4-BE49-F238E27FC236}">
                <a16:creationId xmlns:a16="http://schemas.microsoft.com/office/drawing/2014/main" id="{19A2AC01-FD72-0B4F-823F-6CCF2CB71333}"/>
              </a:ext>
            </a:extLst>
          </p:cNvPr>
          <p:cNvSpPr txBox="1">
            <a:spLocks noChangeAspect="1" noChangeArrowheads="1"/>
          </p:cNvSpPr>
          <p:nvPr/>
        </p:nvSpPr>
        <p:spPr bwMode="auto">
          <a:xfrm>
            <a:off x="1003300" y="3176588"/>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8" name="Text Box 20">
            <a:extLst>
              <a:ext uri="{FF2B5EF4-FFF2-40B4-BE49-F238E27FC236}">
                <a16:creationId xmlns:a16="http://schemas.microsoft.com/office/drawing/2014/main" id="{A2F67F7B-BE5A-B748-A22E-B6BEAC21C8AF}"/>
              </a:ext>
            </a:extLst>
          </p:cNvPr>
          <p:cNvSpPr txBox="1">
            <a:spLocks noChangeAspect="1" noChangeArrowheads="1"/>
          </p:cNvSpPr>
          <p:nvPr/>
        </p:nvSpPr>
        <p:spPr bwMode="auto">
          <a:xfrm>
            <a:off x="1003300" y="2805113"/>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9" name="Text Box 21">
            <a:extLst>
              <a:ext uri="{FF2B5EF4-FFF2-40B4-BE49-F238E27FC236}">
                <a16:creationId xmlns:a16="http://schemas.microsoft.com/office/drawing/2014/main" id="{BC21F721-EF81-5D47-957C-E1BD545B0811}"/>
              </a:ext>
            </a:extLst>
          </p:cNvPr>
          <p:cNvSpPr txBox="1">
            <a:spLocks noChangeAspect="1" noChangeArrowheads="1"/>
          </p:cNvSpPr>
          <p:nvPr/>
        </p:nvSpPr>
        <p:spPr bwMode="auto">
          <a:xfrm>
            <a:off x="1003300" y="2438400"/>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10" name="Text Box 22">
            <a:extLst>
              <a:ext uri="{FF2B5EF4-FFF2-40B4-BE49-F238E27FC236}">
                <a16:creationId xmlns:a16="http://schemas.microsoft.com/office/drawing/2014/main" id="{8C3A81A8-2462-6541-A99A-AC5E0099BFB6}"/>
              </a:ext>
            </a:extLst>
          </p:cNvPr>
          <p:cNvSpPr txBox="1">
            <a:spLocks noChangeAspect="1" noChangeArrowheads="1"/>
          </p:cNvSpPr>
          <p:nvPr/>
        </p:nvSpPr>
        <p:spPr bwMode="auto">
          <a:xfrm>
            <a:off x="1006475" y="49657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11" name="Text Box 23">
            <a:extLst>
              <a:ext uri="{FF2B5EF4-FFF2-40B4-BE49-F238E27FC236}">
                <a16:creationId xmlns:a16="http://schemas.microsoft.com/office/drawing/2014/main" id="{EB4B1B7D-41BA-4A49-80A2-3FA2102E8245}"/>
              </a:ext>
            </a:extLst>
          </p:cNvPr>
          <p:cNvSpPr txBox="1">
            <a:spLocks noChangeAspect="1" noChangeArrowheads="1"/>
          </p:cNvSpPr>
          <p:nvPr/>
        </p:nvSpPr>
        <p:spPr bwMode="auto">
          <a:xfrm>
            <a:off x="1006475" y="5337175"/>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12" name="Text Box 24">
            <a:extLst>
              <a:ext uri="{FF2B5EF4-FFF2-40B4-BE49-F238E27FC236}">
                <a16:creationId xmlns:a16="http://schemas.microsoft.com/office/drawing/2014/main" id="{1C7AFB91-738A-054D-AF80-620F14339858}"/>
              </a:ext>
            </a:extLst>
          </p:cNvPr>
          <p:cNvSpPr txBox="1">
            <a:spLocks noChangeAspect="1" noChangeArrowheads="1"/>
          </p:cNvSpPr>
          <p:nvPr/>
        </p:nvSpPr>
        <p:spPr bwMode="auto">
          <a:xfrm>
            <a:off x="1006475" y="3551238"/>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13" name="Text Box 23">
            <a:extLst>
              <a:ext uri="{FF2B5EF4-FFF2-40B4-BE49-F238E27FC236}">
                <a16:creationId xmlns:a16="http://schemas.microsoft.com/office/drawing/2014/main" id="{36AF30F7-3E87-354F-A033-C04C3857AF7A}"/>
              </a:ext>
            </a:extLst>
          </p:cNvPr>
          <p:cNvSpPr txBox="1">
            <a:spLocks noChangeAspect="1" noChangeArrowheads="1"/>
          </p:cNvSpPr>
          <p:nvPr/>
        </p:nvSpPr>
        <p:spPr bwMode="auto">
          <a:xfrm>
            <a:off x="1008063" y="5692775"/>
            <a:ext cx="2043112" cy="366713"/>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15" name="Text Box 17">
            <a:extLst>
              <a:ext uri="{FF2B5EF4-FFF2-40B4-BE49-F238E27FC236}">
                <a16:creationId xmlns:a16="http://schemas.microsoft.com/office/drawing/2014/main" id="{1711ABF1-1D11-3742-A555-DCA10CC6A196}"/>
              </a:ext>
            </a:extLst>
          </p:cNvPr>
          <p:cNvSpPr txBox="1">
            <a:spLocks noChangeArrowheads="1"/>
          </p:cNvSpPr>
          <p:nvPr/>
        </p:nvSpPr>
        <p:spPr bwMode="auto">
          <a:xfrm>
            <a:off x="5159375" y="4713288"/>
            <a:ext cx="2041525" cy="366712"/>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16" name="Text Box 18">
            <a:extLst>
              <a:ext uri="{FF2B5EF4-FFF2-40B4-BE49-F238E27FC236}">
                <a16:creationId xmlns:a16="http://schemas.microsoft.com/office/drawing/2014/main" id="{A9D59211-3F64-6C46-9627-EBC41D779FE3}"/>
              </a:ext>
            </a:extLst>
          </p:cNvPr>
          <p:cNvSpPr txBox="1">
            <a:spLocks noChangeAspect="1" noChangeArrowheads="1"/>
          </p:cNvSpPr>
          <p:nvPr/>
        </p:nvSpPr>
        <p:spPr bwMode="auto">
          <a:xfrm>
            <a:off x="5159375" y="4340225"/>
            <a:ext cx="2041525" cy="368300"/>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a:t>
            </a:r>
          </a:p>
        </p:txBody>
      </p:sp>
      <p:sp>
        <p:nvSpPr>
          <p:cNvPr id="17" name="Text Box 19">
            <a:extLst>
              <a:ext uri="{FF2B5EF4-FFF2-40B4-BE49-F238E27FC236}">
                <a16:creationId xmlns:a16="http://schemas.microsoft.com/office/drawing/2014/main" id="{9663B4F8-5DD5-364A-8D21-FD0EBFF1AC26}"/>
              </a:ext>
            </a:extLst>
          </p:cNvPr>
          <p:cNvSpPr txBox="1">
            <a:spLocks noChangeAspect="1" noChangeArrowheads="1"/>
          </p:cNvSpPr>
          <p:nvPr/>
        </p:nvSpPr>
        <p:spPr bwMode="auto">
          <a:xfrm>
            <a:off x="4419600" y="2755900"/>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18" name="Text Box 20">
            <a:extLst>
              <a:ext uri="{FF2B5EF4-FFF2-40B4-BE49-F238E27FC236}">
                <a16:creationId xmlns:a16="http://schemas.microsoft.com/office/drawing/2014/main" id="{2D21C675-3F3A-6349-B5E2-3B2DC0C80F6B}"/>
              </a:ext>
            </a:extLst>
          </p:cNvPr>
          <p:cNvSpPr txBox="1">
            <a:spLocks noChangeAspect="1" noChangeArrowheads="1"/>
          </p:cNvSpPr>
          <p:nvPr/>
        </p:nvSpPr>
        <p:spPr bwMode="auto">
          <a:xfrm>
            <a:off x="4419600" y="2384425"/>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19" name="Text Box 21">
            <a:extLst>
              <a:ext uri="{FF2B5EF4-FFF2-40B4-BE49-F238E27FC236}">
                <a16:creationId xmlns:a16="http://schemas.microsoft.com/office/drawing/2014/main" id="{14FBEED5-A7A3-6D4C-9EB2-57507612B0FE}"/>
              </a:ext>
            </a:extLst>
          </p:cNvPr>
          <p:cNvSpPr txBox="1">
            <a:spLocks noChangeAspect="1" noChangeArrowheads="1"/>
          </p:cNvSpPr>
          <p:nvPr/>
        </p:nvSpPr>
        <p:spPr bwMode="auto">
          <a:xfrm>
            <a:off x="4419600" y="2016125"/>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20" name="Text Box 24">
            <a:extLst>
              <a:ext uri="{FF2B5EF4-FFF2-40B4-BE49-F238E27FC236}">
                <a16:creationId xmlns:a16="http://schemas.microsoft.com/office/drawing/2014/main" id="{75B0DBB4-B97C-8747-A31B-D4188E167469}"/>
              </a:ext>
            </a:extLst>
          </p:cNvPr>
          <p:cNvSpPr txBox="1">
            <a:spLocks noChangeAspect="1" noChangeArrowheads="1"/>
          </p:cNvSpPr>
          <p:nvPr/>
        </p:nvSpPr>
        <p:spPr bwMode="auto">
          <a:xfrm>
            <a:off x="5159375" y="3670300"/>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21" name="Text Box 25">
            <a:extLst>
              <a:ext uri="{FF2B5EF4-FFF2-40B4-BE49-F238E27FC236}">
                <a16:creationId xmlns:a16="http://schemas.microsoft.com/office/drawing/2014/main" id="{8C900FFE-92DA-2248-997D-6F0B1DA1022C}"/>
              </a:ext>
            </a:extLst>
          </p:cNvPr>
          <p:cNvSpPr txBox="1">
            <a:spLocks noChangeAspect="1" noChangeArrowheads="1"/>
          </p:cNvSpPr>
          <p:nvPr/>
        </p:nvSpPr>
        <p:spPr bwMode="auto">
          <a:xfrm>
            <a:off x="8001000" y="2744788"/>
            <a:ext cx="727075" cy="338137"/>
          </a:xfrm>
          <a:prstGeom prst="rect">
            <a:avLst/>
          </a:prstGeom>
          <a:solidFill>
            <a:srgbClr val="FF00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User</a:t>
            </a:r>
          </a:p>
        </p:txBody>
      </p:sp>
      <p:sp>
        <p:nvSpPr>
          <p:cNvPr id="22" name="Line 26">
            <a:extLst>
              <a:ext uri="{FF2B5EF4-FFF2-40B4-BE49-F238E27FC236}">
                <a16:creationId xmlns:a16="http://schemas.microsoft.com/office/drawing/2014/main" id="{EBEAD8D3-8045-E24E-BF13-FB4606EEBAA8}"/>
              </a:ext>
            </a:extLst>
          </p:cNvPr>
          <p:cNvSpPr>
            <a:spLocks noChangeShapeType="1"/>
          </p:cNvSpPr>
          <p:nvPr/>
        </p:nvSpPr>
        <p:spPr bwMode="auto">
          <a:xfrm>
            <a:off x="5387975" y="3124200"/>
            <a:ext cx="361950" cy="5619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3" name="Line 27">
            <a:extLst>
              <a:ext uri="{FF2B5EF4-FFF2-40B4-BE49-F238E27FC236}">
                <a16:creationId xmlns:a16="http://schemas.microsoft.com/office/drawing/2014/main" id="{4388A095-6340-2448-A182-EFC9D8C41E62}"/>
              </a:ext>
            </a:extLst>
          </p:cNvPr>
          <p:cNvSpPr>
            <a:spLocks noChangeShapeType="1"/>
          </p:cNvSpPr>
          <p:nvPr/>
        </p:nvSpPr>
        <p:spPr bwMode="auto">
          <a:xfrm flipH="1" flipV="1">
            <a:off x="6475413" y="2922588"/>
            <a:ext cx="1525587" cy="79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4" name="Line 28">
            <a:extLst>
              <a:ext uri="{FF2B5EF4-FFF2-40B4-BE49-F238E27FC236}">
                <a16:creationId xmlns:a16="http://schemas.microsoft.com/office/drawing/2014/main" id="{47E84CDF-1EB9-4246-B37E-A36B5426EC46}"/>
              </a:ext>
            </a:extLst>
          </p:cNvPr>
          <p:cNvSpPr>
            <a:spLocks noChangeShapeType="1"/>
          </p:cNvSpPr>
          <p:nvPr/>
        </p:nvSpPr>
        <p:spPr bwMode="auto">
          <a:xfrm flipH="1">
            <a:off x="6716713" y="3082925"/>
            <a:ext cx="1284287" cy="603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cxnSp>
        <p:nvCxnSpPr>
          <p:cNvPr id="25" name="Straight Arrow Connector 25">
            <a:extLst>
              <a:ext uri="{FF2B5EF4-FFF2-40B4-BE49-F238E27FC236}">
                <a16:creationId xmlns:a16="http://schemas.microsoft.com/office/drawing/2014/main" id="{684822DE-E380-E142-9041-0CC9E629972E}"/>
              </a:ext>
            </a:extLst>
          </p:cNvPr>
          <p:cNvCxnSpPr>
            <a:cxnSpLocks noChangeShapeType="1"/>
          </p:cNvCxnSpPr>
          <p:nvPr/>
        </p:nvCxnSpPr>
        <p:spPr bwMode="auto">
          <a:xfrm flipH="1" flipV="1">
            <a:off x="6461125" y="2200275"/>
            <a:ext cx="1539875" cy="5778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6" name="Text Box 22">
            <a:extLst>
              <a:ext uri="{FF2B5EF4-FFF2-40B4-BE49-F238E27FC236}">
                <a16:creationId xmlns:a16="http://schemas.microsoft.com/office/drawing/2014/main" id="{62744FD7-C2EE-D94D-9D2A-4BF3BD1AC4B5}"/>
              </a:ext>
            </a:extLst>
          </p:cNvPr>
          <p:cNvSpPr txBox="1">
            <a:spLocks noChangeAspect="1" noChangeArrowheads="1"/>
          </p:cNvSpPr>
          <p:nvPr/>
        </p:nvSpPr>
        <p:spPr bwMode="auto">
          <a:xfrm>
            <a:off x="5159375" y="5078413"/>
            <a:ext cx="2039938" cy="373062"/>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27" name="Text Box 23">
            <a:extLst>
              <a:ext uri="{FF2B5EF4-FFF2-40B4-BE49-F238E27FC236}">
                <a16:creationId xmlns:a16="http://schemas.microsoft.com/office/drawing/2014/main" id="{AAA3C846-1A14-D741-8BE0-C9AB239F3A2E}"/>
              </a:ext>
            </a:extLst>
          </p:cNvPr>
          <p:cNvSpPr txBox="1">
            <a:spLocks noChangeAspect="1" noChangeArrowheads="1"/>
          </p:cNvSpPr>
          <p:nvPr/>
        </p:nvSpPr>
        <p:spPr bwMode="auto">
          <a:xfrm>
            <a:off x="5159375" y="5449888"/>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28" name="Text Box 23">
            <a:extLst>
              <a:ext uri="{FF2B5EF4-FFF2-40B4-BE49-F238E27FC236}">
                <a16:creationId xmlns:a16="http://schemas.microsoft.com/office/drawing/2014/main" id="{293C389C-06DD-B849-8B14-F268A9D4CB02}"/>
              </a:ext>
            </a:extLst>
          </p:cNvPr>
          <p:cNvSpPr txBox="1">
            <a:spLocks noChangeAspect="1" noChangeArrowheads="1"/>
          </p:cNvSpPr>
          <p:nvPr/>
        </p:nvSpPr>
        <p:spPr bwMode="auto">
          <a:xfrm>
            <a:off x="5160963" y="5805488"/>
            <a:ext cx="2043112" cy="366712"/>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30" name="Line 28">
            <a:extLst>
              <a:ext uri="{FF2B5EF4-FFF2-40B4-BE49-F238E27FC236}">
                <a16:creationId xmlns:a16="http://schemas.microsoft.com/office/drawing/2014/main" id="{AE0E559A-2CA7-584C-8D97-5485C7570E78}"/>
              </a:ext>
            </a:extLst>
          </p:cNvPr>
          <p:cNvSpPr>
            <a:spLocks noChangeShapeType="1"/>
          </p:cNvSpPr>
          <p:nvPr/>
        </p:nvSpPr>
        <p:spPr bwMode="auto">
          <a:xfrm flipH="1">
            <a:off x="7239000" y="3082925"/>
            <a:ext cx="1208088"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1" name="Line 28">
            <a:extLst>
              <a:ext uri="{FF2B5EF4-FFF2-40B4-BE49-F238E27FC236}">
                <a16:creationId xmlns:a16="http://schemas.microsoft.com/office/drawing/2014/main" id="{41829141-4FB3-0847-AD26-BC7FB64EB7DA}"/>
              </a:ext>
            </a:extLst>
          </p:cNvPr>
          <p:cNvSpPr>
            <a:spLocks noChangeShapeType="1"/>
          </p:cNvSpPr>
          <p:nvPr/>
        </p:nvSpPr>
        <p:spPr bwMode="auto">
          <a:xfrm flipH="1">
            <a:off x="7239000" y="3082925"/>
            <a:ext cx="1219200" cy="1828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2" name="Line 27">
            <a:extLst>
              <a:ext uri="{FF2B5EF4-FFF2-40B4-BE49-F238E27FC236}">
                <a16:creationId xmlns:a16="http://schemas.microsoft.com/office/drawing/2014/main" id="{830D0188-DB81-EE4D-A7DC-6221858E4EEC}"/>
              </a:ext>
            </a:extLst>
          </p:cNvPr>
          <p:cNvSpPr>
            <a:spLocks noChangeShapeType="1"/>
          </p:cNvSpPr>
          <p:nvPr/>
        </p:nvSpPr>
        <p:spPr bwMode="auto">
          <a:xfrm flipH="1" flipV="1">
            <a:off x="6477000" y="2625725"/>
            <a:ext cx="15240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68542520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6" grpId="0" animBg="1"/>
      <p:bldP spid="27" grpId="0" animBg="1"/>
      <p:bldP spid="2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4292096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cache hits</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Flush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from cache</a:t>
            </a: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endParaRP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row hits</a:t>
            </a: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to </a:t>
            </a:r>
            <a:r>
              <a:rPr kumimoji="0" lang="en-US" sz="32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Read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in another row</a:t>
            </a:r>
          </a:p>
        </p:txBody>
      </p:sp>
    </p:spTree>
    <p:extLst>
      <p:ext uri="{BB962C8B-B14F-4D97-AF65-F5344CB8AC3E}">
        <p14:creationId xmlns:p14="http://schemas.microsoft.com/office/powerpoint/2010/main" val="2364687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1464235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0520660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42096198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2658937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3495082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488216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spTree>
    <p:extLst>
      <p:ext uri="{BB962C8B-B14F-4D97-AF65-F5344CB8AC3E}">
        <p14:creationId xmlns:p14="http://schemas.microsoft.com/office/powerpoint/2010/main" val="493379578"/>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1970755131"/>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2425646516"/>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4235601876"/>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r>
              <a:rPr lang="en-US" dirty="0">
                <a:solidFill>
                  <a:srgbClr val="0000FF"/>
                </a:solidFill>
              </a:rPr>
              <a:t>IEEE S&amp;P 2018</a:t>
            </a:r>
          </a:p>
          <a:p>
            <a:endParaRPr lang="en-US" dirty="0"/>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132511314"/>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 </a:t>
            </a:r>
            <a:r>
              <a:rPr lang="en-US" dirty="0">
                <a:solidFill>
                  <a:srgbClr val="0000FF"/>
                </a:solidFill>
              </a:rPr>
              <a:t>USENIX ATC 2018</a:t>
            </a:r>
            <a:endParaRPr lang="en-US" dirty="0"/>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1204680680"/>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1225581248"/>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(VI)</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a:solidFill>
                  <a:srgbClr val="0000FF"/>
                </a:solidFill>
              </a:rPr>
              <a:t>IEEE S&amp;P 2020</a:t>
            </a:r>
          </a:p>
        </p:txBody>
      </p:sp>
      <p:pic>
        <p:nvPicPr>
          <p:cNvPr id="5" name="Picture 4">
            <a:extLst>
              <a:ext uri="{FF2B5EF4-FFF2-40B4-BE49-F238E27FC236}">
                <a16:creationId xmlns:a16="http://schemas.microsoft.com/office/drawing/2014/main" id="{D745B4AC-3067-8A48-B04D-4A3092EA840C}"/>
              </a:ext>
            </a:extLst>
          </p:cNvPr>
          <p:cNvPicPr>
            <a:picLocks noChangeAspect="1"/>
          </p:cNvPicPr>
          <p:nvPr/>
        </p:nvPicPr>
        <p:blipFill>
          <a:blip r:embed="rId2"/>
          <a:stretch>
            <a:fillRect/>
          </a:stretch>
        </p:blipFill>
        <p:spPr>
          <a:xfrm>
            <a:off x="-38100" y="4557489"/>
            <a:ext cx="9144000" cy="2230842"/>
          </a:xfrm>
          <a:prstGeom prst="rect">
            <a:avLst/>
          </a:prstGeom>
        </p:spPr>
      </p:pic>
      <p:pic>
        <p:nvPicPr>
          <p:cNvPr id="6" name="Picture 5">
            <a:extLst>
              <a:ext uri="{FF2B5EF4-FFF2-40B4-BE49-F238E27FC236}">
                <a16:creationId xmlns:a16="http://schemas.microsoft.com/office/drawing/2014/main" id="{99EAD922-3006-1641-B426-161305FFD6E3}"/>
              </a:ext>
            </a:extLst>
          </p:cNvPr>
          <p:cNvPicPr>
            <a:picLocks noChangeAspect="1"/>
          </p:cNvPicPr>
          <p:nvPr/>
        </p:nvPicPr>
        <p:blipFill>
          <a:blip r:embed="rId3"/>
          <a:stretch>
            <a:fillRect/>
          </a:stretch>
        </p:blipFill>
        <p:spPr>
          <a:xfrm>
            <a:off x="2982218" y="943305"/>
            <a:ext cx="3103364" cy="3352881"/>
          </a:xfrm>
          <a:prstGeom prst="rect">
            <a:avLst/>
          </a:prstGeom>
        </p:spPr>
      </p:pic>
    </p:spTree>
    <p:extLst>
      <p:ext uri="{BB962C8B-B14F-4D97-AF65-F5344CB8AC3E}">
        <p14:creationId xmlns:p14="http://schemas.microsoft.com/office/powerpoint/2010/main" val="2096240624"/>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197782873"/>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415798748"/>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(IX)</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sz="2200" dirty="0" err="1"/>
              <a:t>Rowhammer</a:t>
            </a:r>
            <a:r>
              <a:rPr lang="en-US" sz="2200" dirty="0"/>
              <a:t> on MLC NAND Flash (based on [Cai+, HPCA 2017])</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CEDBBC94-CF31-644E-9E52-AFB129E67C89}"/>
              </a:ext>
            </a:extLst>
          </p:cNvPr>
          <p:cNvPicPr>
            <a:picLocks noChangeAspect="1"/>
          </p:cNvPicPr>
          <p:nvPr/>
        </p:nvPicPr>
        <p:blipFill>
          <a:blip r:embed="rId2"/>
          <a:stretch>
            <a:fillRect/>
          </a:stretch>
        </p:blipFill>
        <p:spPr>
          <a:xfrm>
            <a:off x="1187624" y="2305221"/>
            <a:ext cx="6850124" cy="2139202"/>
          </a:xfrm>
          <a:prstGeom prst="rect">
            <a:avLst/>
          </a:prstGeom>
        </p:spPr>
      </p:pic>
      <p:pic>
        <p:nvPicPr>
          <p:cNvPr id="6" name="Picture 5">
            <a:extLst>
              <a:ext uri="{FF2B5EF4-FFF2-40B4-BE49-F238E27FC236}">
                <a16:creationId xmlns:a16="http://schemas.microsoft.com/office/drawing/2014/main" id="{B4C6CAD8-6CC2-B744-88E0-B520DC10AE1C}"/>
              </a:ext>
            </a:extLst>
          </p:cNvPr>
          <p:cNvPicPr>
            <a:picLocks noChangeAspect="1"/>
          </p:cNvPicPr>
          <p:nvPr/>
        </p:nvPicPr>
        <p:blipFill>
          <a:blip r:embed="rId3"/>
          <a:stretch>
            <a:fillRect/>
          </a:stretch>
        </p:blipFill>
        <p:spPr>
          <a:xfrm>
            <a:off x="1475656" y="1452401"/>
            <a:ext cx="6048672" cy="840400"/>
          </a:xfrm>
          <a:prstGeom prst="rect">
            <a:avLst/>
          </a:prstGeom>
        </p:spPr>
      </p:pic>
      <p:pic>
        <p:nvPicPr>
          <p:cNvPr id="7" name="Picture 6">
            <a:extLst>
              <a:ext uri="{FF2B5EF4-FFF2-40B4-BE49-F238E27FC236}">
                <a16:creationId xmlns:a16="http://schemas.microsoft.com/office/drawing/2014/main" id="{C351BE58-CBB7-4F4E-BAF4-419283637ADD}"/>
              </a:ext>
            </a:extLst>
          </p:cNvPr>
          <p:cNvPicPr>
            <a:picLocks noChangeAspect="1"/>
          </p:cNvPicPr>
          <p:nvPr/>
        </p:nvPicPr>
        <p:blipFill>
          <a:blip r:embed="rId4"/>
          <a:stretch>
            <a:fillRect/>
          </a:stretch>
        </p:blipFill>
        <p:spPr>
          <a:xfrm>
            <a:off x="1" y="4660491"/>
            <a:ext cx="9144000" cy="2197510"/>
          </a:xfrm>
          <a:prstGeom prst="rect">
            <a:avLst/>
          </a:prstGeom>
        </p:spPr>
      </p:pic>
    </p:spTree>
    <p:extLst>
      <p:ext uri="{BB962C8B-B14F-4D97-AF65-F5344CB8AC3E}">
        <p14:creationId xmlns:p14="http://schemas.microsoft.com/office/powerpoint/2010/main" val="1672653035"/>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1D2888-D5B0-E049-9B24-3010A3D9459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568500845"/>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b="1" dirty="0"/>
              <a:t>A RowHammer Survey </a:t>
            </a:r>
            <a:r>
              <a:rPr lang="en-US" dirty="0"/>
              <a:t>Across the Stack</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508824939"/>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452FD-9EDC-17FE-F1AD-27DB3CBCC0D9}"/>
              </a:ext>
            </a:extLst>
          </p:cNvPr>
          <p:cNvSpPr>
            <a:spLocks noGrp="1"/>
          </p:cNvSpPr>
          <p:nvPr>
            <p:ph type="title"/>
          </p:nvPr>
        </p:nvSpPr>
        <p:spPr/>
        <p:txBody>
          <a:bodyPr/>
          <a:lstStyle/>
          <a:p>
            <a:r>
              <a:rPr lang="en-US" b="1" dirty="0"/>
              <a:t>A RowHammer Survey: </a:t>
            </a:r>
            <a:r>
              <a:rPr lang="en-US" dirty="0"/>
              <a:t>Recent Update</a:t>
            </a:r>
          </a:p>
        </p:txBody>
      </p:sp>
      <p:sp>
        <p:nvSpPr>
          <p:cNvPr id="3" name="Content Placeholder 2">
            <a:extLst>
              <a:ext uri="{FF2B5EF4-FFF2-40B4-BE49-F238E27FC236}">
                <a16:creationId xmlns:a16="http://schemas.microsoft.com/office/drawing/2014/main" id="{E8226AB7-4B23-1693-EDAE-32A6B56891CE}"/>
              </a:ext>
            </a:extLst>
          </p:cNvPr>
          <p:cNvSpPr>
            <a:spLocks noGrp="1"/>
          </p:cNvSpPr>
          <p:nvPr>
            <p:ph idx="1"/>
          </p:nvPr>
        </p:nvSpPr>
        <p:spPr>
          <a:xfrm>
            <a:off x="251520" y="1095375"/>
            <a:ext cx="8610600" cy="5153025"/>
          </a:xfrm>
        </p:spPr>
        <p:txBody>
          <a:bodyPr/>
          <a:lstStyle/>
          <a:p>
            <a:r>
              <a:rPr lang="en-US" b="1" dirty="0">
                <a:solidFill>
                  <a:srgbClr val="0432FF"/>
                </a:solidFill>
              </a:rPr>
              <a:t>Appears at ASP-DAC 2023 (Invited Paper)</a:t>
            </a:r>
          </a:p>
        </p:txBody>
      </p:sp>
      <p:sp>
        <p:nvSpPr>
          <p:cNvPr id="4" name="Slide Number Placeholder 3">
            <a:extLst>
              <a:ext uri="{FF2B5EF4-FFF2-40B4-BE49-F238E27FC236}">
                <a16:creationId xmlns:a16="http://schemas.microsoft.com/office/drawing/2014/main" id="{458BBA70-F1ED-0AA6-C7DF-91E0481ECBE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7" name="Content Placeholder 2">
            <a:extLst>
              <a:ext uri="{FF2B5EF4-FFF2-40B4-BE49-F238E27FC236}">
                <a16:creationId xmlns:a16="http://schemas.microsoft.com/office/drawing/2014/main" id="{FFCB77C2-B71A-467C-672F-CF60FDFA810B}"/>
              </a:ext>
            </a:extLst>
          </p:cNvPr>
          <p:cNvSpPr txBox="1">
            <a:spLocks/>
          </p:cNvSpPr>
          <p:nvPr/>
        </p:nvSpPr>
        <p:spPr bwMode="auto">
          <a:xfrm>
            <a:off x="381000" y="12477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charset="0"/>
              <a:buNone/>
              <a:tabLst/>
              <a:defRPr/>
            </a:pPr>
            <a:r>
              <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rId2">
                  <a:extLst>
                    <a:ext uri="{A12FA001-AC4F-418D-AE19-62706E023703}">
                      <ahyp:hlinkClr xmlns:ahyp="http://schemas.microsoft.com/office/drawing/2018/hyperlinkcolor" val="tx"/>
                    </a:ext>
                  </a:extLst>
                </a:hlinkClick>
              </a:rPr>
              <a:t>https://arxiv.org/pdf/2211.07613.pdf</a:t>
            </a:r>
            <a:r>
              <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rPr>
              <a:t> </a:t>
            </a:r>
          </a:p>
        </p:txBody>
      </p:sp>
      <p:pic>
        <p:nvPicPr>
          <p:cNvPr id="6" name="Picture 5">
            <a:extLst>
              <a:ext uri="{FF2B5EF4-FFF2-40B4-BE49-F238E27FC236}">
                <a16:creationId xmlns:a16="http://schemas.microsoft.com/office/drawing/2014/main" id="{B8375755-5989-55B0-9E2C-FB64610A1060}"/>
              </a:ext>
            </a:extLst>
          </p:cNvPr>
          <p:cNvPicPr>
            <a:picLocks noChangeAspect="1"/>
          </p:cNvPicPr>
          <p:nvPr/>
        </p:nvPicPr>
        <p:blipFill>
          <a:blip r:embed="rId3"/>
          <a:stretch>
            <a:fillRect/>
          </a:stretch>
        </p:blipFill>
        <p:spPr>
          <a:xfrm>
            <a:off x="234545" y="2755740"/>
            <a:ext cx="8873959" cy="1537356"/>
          </a:xfrm>
          <a:prstGeom prst="rect">
            <a:avLst/>
          </a:prstGeom>
        </p:spPr>
      </p:pic>
    </p:spTree>
    <p:extLst>
      <p:ext uri="{BB962C8B-B14F-4D97-AF65-F5344CB8AC3E}">
        <p14:creationId xmlns:p14="http://schemas.microsoft.com/office/powerpoint/2010/main" val="273621828"/>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Understanding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467960334"/>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1970812447"/>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900" dirty="0"/>
              <a:t>RowHammer Infrastructure (2012-2014)</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567218947"/>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27428E5-201C-D54B-988A-13A30FB26D7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57E9C7C-05D6-4A40-B2DF-900CD8541351}"/>
              </a:ext>
            </a:extLst>
          </p:cNvPr>
          <p:cNvPicPr>
            <a:picLocks noChangeAspect="1"/>
          </p:cNvPicPr>
          <p:nvPr/>
        </p:nvPicPr>
        <p:blipFill>
          <a:blip r:embed="rId2"/>
          <a:stretch>
            <a:fillRect/>
          </a:stretch>
        </p:blipFill>
        <p:spPr>
          <a:xfrm>
            <a:off x="3599229" y="0"/>
            <a:ext cx="5293251" cy="6858000"/>
          </a:xfrm>
          <a:prstGeom prst="rect">
            <a:avLst/>
          </a:prstGeom>
        </p:spPr>
      </p:pic>
      <p:sp>
        <p:nvSpPr>
          <p:cNvPr id="7" name="Title 1">
            <a:extLst>
              <a:ext uri="{FF2B5EF4-FFF2-40B4-BE49-F238E27FC236}">
                <a16:creationId xmlns:a16="http://schemas.microsoft.com/office/drawing/2014/main" id="{87A819B2-93D8-9E49-BE5E-21E3F21651A3}"/>
              </a:ext>
            </a:extLst>
          </p:cNvPr>
          <p:cNvSpPr txBox="1">
            <a:spLocks/>
          </p:cNvSpPr>
          <p:nvPr/>
        </p:nvSpPr>
        <p:spPr bwMode="auto">
          <a:xfrm>
            <a:off x="228600" y="1052736"/>
            <a:ext cx="2903240" cy="6192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Tested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DRAM</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Modules</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kern="0" dirty="0">
                <a:solidFill>
                  <a:srgbClr val="006633"/>
                </a:solidFill>
                <a:latin typeface="Garamond"/>
              </a:rPr>
              <a:t>from</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kern="0" dirty="0">
                <a:solidFill>
                  <a:srgbClr val="006633"/>
                </a:solidFill>
                <a:latin typeface="Garamond"/>
              </a:rPr>
              <a:t>2008-2014</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(129 total)</a:t>
            </a:r>
          </a:p>
        </p:txBody>
      </p:sp>
    </p:spTree>
    <p:extLst>
      <p:ext uri="{BB962C8B-B14F-4D97-AF65-F5344CB8AC3E}">
        <p14:creationId xmlns:p14="http://schemas.microsoft.com/office/powerpoint/2010/main" val="1770240235"/>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7525" indent="-517525">
              <a:buFont typeface="+mj-lt"/>
              <a:buAutoNum type="arabicPeriod"/>
            </a:pPr>
            <a:r>
              <a:rPr lang="en-US" sz="4000" dirty="0"/>
              <a:t>Most Modules Are at Risk</a:t>
            </a:r>
          </a:p>
          <a:p>
            <a:pPr marL="517525" indent="-517525">
              <a:buFont typeface="+mj-lt"/>
              <a:buAutoNum type="arabicPeriod"/>
            </a:pPr>
            <a:r>
              <a:rPr lang="en-US" sz="4000" dirty="0"/>
              <a:t>Errors vs. Vintage</a:t>
            </a:r>
          </a:p>
          <a:p>
            <a:pPr marL="517525" indent="-517525">
              <a:buFont typeface="+mj-lt"/>
              <a:buAutoNum type="arabicPeriod"/>
            </a:pPr>
            <a:r>
              <a:rPr lang="en-US" sz="4000" dirty="0"/>
              <a:t>Error = Charge Loss</a:t>
            </a:r>
          </a:p>
          <a:p>
            <a:pPr marL="517525" indent="-517525">
              <a:buFont typeface="+mj-lt"/>
              <a:buAutoNum type="arabicPeriod"/>
            </a:pPr>
            <a:r>
              <a:rPr lang="en-US" sz="4000" dirty="0"/>
              <a:t>Adjacency: Aggressor &amp; Victim</a:t>
            </a:r>
          </a:p>
          <a:p>
            <a:pPr marL="517525" indent="-517525">
              <a:buFont typeface="+mj-lt"/>
              <a:buAutoNum type="arabicPeriod"/>
            </a:pPr>
            <a:r>
              <a:rPr lang="en-US" sz="4000" dirty="0"/>
              <a:t>Sensitivity Studies</a:t>
            </a:r>
            <a:endParaRPr lang="en-US" sz="2400" dirty="0"/>
          </a:p>
          <a:p>
            <a:pPr marL="517525" indent="-517525">
              <a:buFont typeface="+mj-lt"/>
              <a:buAutoNum type="arabicPeriod"/>
            </a:pPr>
            <a:r>
              <a:rPr lang="en-US" sz="4000" dirty="0"/>
              <a:t>Other Results in Paper</a:t>
            </a:r>
          </a:p>
          <a:p>
            <a:pPr marL="517525" indent="-517525">
              <a:buFont typeface="+mj-lt"/>
              <a:buAutoNum type="arabicPeriod"/>
            </a:pPr>
            <a:r>
              <a:rPr lang="en-US" sz="4000" dirty="0"/>
              <a:t>Solution Space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6" name="Title 1"/>
          <p:cNvSpPr>
            <a:spLocks noGrp="1"/>
          </p:cNvSpPr>
          <p:nvPr>
            <p:ph type="title"/>
          </p:nvPr>
        </p:nvSpPr>
        <p:spPr>
          <a:xfrm>
            <a:off x="228600" y="-14064"/>
            <a:ext cx="8610600" cy="1066800"/>
          </a:xfrm>
        </p:spPr>
        <p:txBody>
          <a:bodyPr/>
          <a:lstStyle/>
          <a:p>
            <a:r>
              <a:rPr lang="en-US" sz="4400" b="0" dirty="0" err="1">
                <a:solidFill>
                  <a:srgbClr val="1A5712"/>
                </a:solidFill>
                <a:latin typeface="Garamond" charset="0"/>
                <a:ea typeface="ＭＳ Ｐゴシック" charset="0"/>
                <a:cs typeface="ＭＳ Ｐゴシック" charset="0"/>
              </a:rPr>
              <a:t>RowHammer</a:t>
            </a:r>
            <a:r>
              <a:rPr lang="en-US" sz="4400" b="0" dirty="0">
                <a:solidFill>
                  <a:srgbClr val="1A5712"/>
                </a:solidFill>
                <a:latin typeface="Garamond" charset="0"/>
                <a:ea typeface="ＭＳ Ｐゴシック" charset="0"/>
                <a:cs typeface="ＭＳ Ｐゴシック" charset="0"/>
              </a:rPr>
              <a:t> Characterization Results</a:t>
            </a:r>
          </a:p>
        </p:txBody>
      </p:sp>
      <p:sp>
        <p:nvSpPr>
          <p:cNvPr id="7" name="Rectangle 6"/>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r>
              <a:rPr kumimoji="0" lang="en-US" sz="1800" b="1"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1"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0724945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Adjacency: Aggressor &amp; Victim</a:t>
            </a:r>
          </a:p>
        </p:txBody>
      </p:sp>
      <p:pic>
        <p:nvPicPr>
          <p:cNvPr id="6" name="Blank"/>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1488" y="990600"/>
            <a:ext cx="7810972" cy="4164240"/>
          </a:xfrm>
        </p:spPr>
      </p:pic>
      <p:pic>
        <p:nvPicPr>
          <p:cNvPr id="14"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488" y="990600"/>
            <a:ext cx="7810972" cy="4164240"/>
          </a:xfrm>
          <a:prstGeom prst="rect">
            <a:avLst/>
          </a:prstGeom>
        </p:spPr>
      </p:pic>
      <p:sp>
        <p:nvSpPr>
          <p:cNvPr id="13" name="Punchline"/>
          <p:cNvSpPr txBox="1"/>
          <p:nvPr/>
        </p:nvSpPr>
        <p:spPr>
          <a:xfrm>
            <a:off x="530003" y="57186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Most aggressors &amp; victims are adjacent</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Disclaimer"/>
          <p:cNvSpPr txBox="1"/>
          <p:nvPr/>
        </p:nvSpPr>
        <p:spPr>
          <a:xfrm>
            <a:off x="685800" y="51054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8" name="Adjacent"/>
          <p:cNvSpPr/>
          <p:nvPr/>
        </p:nvSpPr>
        <p:spPr>
          <a:xfrm>
            <a:off x="45180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9" name="Adjacent"/>
          <p:cNvSpPr/>
          <p:nvPr/>
        </p:nvSpPr>
        <p:spPr>
          <a:xfrm>
            <a:off x="53181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0" name="Adjacent"/>
          <p:cNvSpPr/>
          <p:nvPr/>
        </p:nvSpPr>
        <p:spPr>
          <a:xfrm>
            <a:off x="4914900" y="1390650"/>
            <a:ext cx="403225" cy="3095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1" name="Non-Adjacent"/>
          <p:cNvSpPr/>
          <p:nvPr/>
        </p:nvSpPr>
        <p:spPr>
          <a:xfrm>
            <a:off x="6118224"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
        <p:nvSpPr>
          <p:cNvPr id="12" name="Non-Adjacent"/>
          <p:cNvSpPr/>
          <p:nvPr/>
        </p:nvSpPr>
        <p:spPr>
          <a:xfrm>
            <a:off x="1756773"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Tree>
    <p:extLst>
      <p:ext uri="{BB962C8B-B14F-4D97-AF65-F5344CB8AC3E}">
        <p14:creationId xmlns:p14="http://schemas.microsoft.com/office/powerpoint/2010/main" val="58283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animBg="1"/>
      <p:bldP spid="9" grpId="0" animBg="1"/>
      <p:bldP spid="11" grpId="0" animBg="1"/>
      <p:bldP spid="1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pic>
        <p:nvPicPr>
          <p:cNvPr id="19"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sp>
        <p:nvSpPr>
          <p:cNvPr id="7" name="Disclaimer"/>
          <p:cNvSpPr txBox="1"/>
          <p:nvPr/>
        </p:nvSpPr>
        <p:spPr>
          <a:xfrm>
            <a:off x="685800" y="50328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9" name="NotAllowed"/>
          <p:cNvSpPr/>
          <p:nvPr/>
        </p:nvSpPr>
        <p:spPr>
          <a:xfrm>
            <a:off x="2381251" y="1447800"/>
            <a:ext cx="493712" cy="2905125"/>
          </a:xfrm>
          <a:prstGeom prst="rect">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Light"/>
                <a:ea typeface="+mn-ea"/>
                <a:cs typeface="+mn-cs"/>
              </a:rPr>
              <a:t>Not Allowed</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Less frequent accesses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endParaRPr kumimoji="0" lang="en-US" sz="3600" b="0" i="1" u="none" strike="noStrike" kern="1200" cap="none" spc="0" normalizeH="0" baseline="0" noProof="0" dirty="0">
              <a:ln>
                <a:noFill/>
              </a:ln>
              <a:solidFill>
                <a:srgbClr val="FF0000"/>
              </a:solidFill>
              <a:effectLst/>
              <a:uLnTx/>
              <a:uFillTx/>
              <a:latin typeface="Calibri Light"/>
              <a:ea typeface="+mn-ea"/>
              <a:cs typeface="+mn-cs"/>
            </a:endParaRPr>
          </a:p>
        </p:txBody>
      </p:sp>
      <p:cxnSp>
        <p:nvCxnSpPr>
          <p:cNvPr id="12" name="55nsBorder"/>
          <p:cNvCxnSpPr/>
          <p:nvPr/>
        </p:nvCxnSpPr>
        <p:spPr>
          <a:xfrm flipV="1">
            <a:off x="2919795"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55ns"/>
          <p:cNvSpPr/>
          <p:nvPr/>
        </p:nvSpPr>
        <p:spPr>
          <a:xfrm rot="16200000">
            <a:off x="2154427" y="3345656"/>
            <a:ext cx="1533527"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55ns</a:t>
            </a:r>
          </a:p>
        </p:txBody>
      </p:sp>
      <p:sp>
        <p:nvSpPr>
          <p:cNvPr id="4" name="Zero"/>
          <p:cNvSpPr/>
          <p:nvPr/>
        </p:nvSpPr>
        <p:spPr>
          <a:xfrm>
            <a:off x="719328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Zero"/>
          <p:cNvSpPr/>
          <p:nvPr/>
        </p:nvSpPr>
        <p:spPr>
          <a:xfrm>
            <a:off x="477012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Zero"/>
          <p:cNvSpPr/>
          <p:nvPr/>
        </p:nvSpPr>
        <p:spPr>
          <a:xfrm>
            <a:off x="669544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5" name="500nsLine"/>
          <p:cNvCxnSpPr/>
          <p:nvPr/>
        </p:nvCxnSpPr>
        <p:spPr>
          <a:xfrm flipV="1">
            <a:off x="7309518"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500ns"/>
          <p:cNvSpPr/>
          <p:nvPr/>
        </p:nvSpPr>
        <p:spPr>
          <a:xfrm rot="16200000">
            <a:off x="6086951" y="2888457"/>
            <a:ext cx="2447925"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500ns</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❶ </a:t>
            </a:r>
            <a:r>
              <a:rPr lang="en-US" dirty="0"/>
              <a:t>Access Interval (Aggressor)</a:t>
            </a:r>
          </a:p>
        </p:txBody>
      </p:sp>
    </p:spTree>
    <p:extLst>
      <p:ext uri="{BB962C8B-B14F-4D97-AF65-F5344CB8AC3E}">
        <p14:creationId xmlns:p14="http://schemas.microsoft.com/office/powerpoint/2010/main" val="2456898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9" grpId="0"/>
      <p:bldP spid="10" grpId="0"/>
      <p:bldP spid="4" grpId="0" animBg="1"/>
      <p:bldP spid="17" grpId="0" animBg="1"/>
      <p:bldP spid="18" grpId="0" animBg="1"/>
      <p:bldP spid="1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pic>
        <p:nvPicPr>
          <p:cNvPr id="3"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sp>
        <p:nvSpPr>
          <p:cNvPr id="7" name="Disclaimer"/>
          <p:cNvSpPr txBox="1"/>
          <p:nvPr/>
        </p:nvSpPr>
        <p:spPr>
          <a:xfrm>
            <a:off x="533400" y="50292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Using three modules with the most errors (only first bank)</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More frequent refreshes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p>
        </p:txBody>
      </p:sp>
      <p:cxnSp>
        <p:nvCxnSpPr>
          <p:cNvPr id="18" name="9msLine"/>
          <p:cNvCxnSpPr/>
          <p:nvPr/>
        </p:nvCxnSpPr>
        <p:spPr>
          <a:xfrm flipV="1">
            <a:off x="2820827"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Reduction"/>
          <p:cNvSpPr/>
          <p:nvPr/>
        </p:nvSpPr>
        <p:spPr>
          <a:xfrm>
            <a:off x="2820826" y="1447800"/>
            <a:ext cx="2023185" cy="614362"/>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~7x</a:t>
            </a:r>
            <a:r>
              <a:rPr kumimoji="0" lang="en-US" sz="24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 frequent</a:t>
            </a:r>
          </a:p>
        </p:txBody>
      </p:sp>
      <p:cxnSp>
        <p:nvCxnSpPr>
          <p:cNvPr id="20" name="64msLine"/>
          <p:cNvCxnSpPr/>
          <p:nvPr/>
        </p:nvCxnSpPr>
        <p:spPr>
          <a:xfrm flipV="1">
            <a:off x="4844012"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64ms"/>
          <p:cNvSpPr/>
          <p:nvPr/>
        </p:nvSpPr>
        <p:spPr>
          <a:xfrm rot="16200000">
            <a:off x="4075039" y="3345657"/>
            <a:ext cx="1533526"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64ms</a:t>
            </a:r>
          </a:p>
        </p:txBody>
      </p:sp>
      <p:sp>
        <p:nvSpPr>
          <p:cNvPr id="23" name="Zero"/>
          <p:cNvSpPr/>
          <p:nvPr/>
        </p:nvSpPr>
        <p:spPr>
          <a:xfrm>
            <a:off x="2709862"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Zero"/>
          <p:cNvSpPr/>
          <p:nvPr/>
        </p:nvSpPr>
        <p:spPr>
          <a:xfrm>
            <a:off x="3014980" y="4221183"/>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Zero"/>
          <p:cNvSpPr/>
          <p:nvPr/>
        </p:nvSpPr>
        <p:spPr>
          <a:xfrm>
            <a:off x="2769869" y="4218864"/>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❷</a:t>
            </a:r>
            <a:r>
              <a:rPr lang="en-US" dirty="0"/>
              <a:t> Refresh Interval</a:t>
            </a:r>
          </a:p>
        </p:txBody>
      </p:sp>
    </p:spTree>
    <p:extLst>
      <p:ext uri="{BB962C8B-B14F-4D97-AF65-F5344CB8AC3E}">
        <p14:creationId xmlns:p14="http://schemas.microsoft.com/office/powerpoint/2010/main" val="2522009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1" grpId="0" animBg="1"/>
      <p:bldP spid="23" grpId="0" animBg="1"/>
      <p:bldP spid="25" grpId="0" animBg="1"/>
      <p:bldP spid="2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ounded Rectangle 37"/>
          <p:cNvSpPr/>
          <p:nvPr/>
        </p:nvSpPr>
        <p:spPr>
          <a:xfrm>
            <a:off x="5867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 name="67Text"/>
          <p:cNvSpPr txBox="1"/>
          <p:nvPr/>
        </p:nvSpPr>
        <p:spPr>
          <a:xfrm>
            <a:off x="5867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cxnSp>
        <p:nvCxnSpPr>
          <p:cNvPr id="40" name="Straight Arrow Connector 39"/>
          <p:cNvCxnSpPr>
            <a:stCxn id="38" idx="3"/>
            <a:endCxn id="38" idx="1"/>
          </p:cNvCxnSpPr>
          <p:nvPr/>
        </p:nvCxnSpPr>
        <p:spPr>
          <a:xfrm flipH="1">
            <a:off x="5867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67Text"/>
          <p:cNvSpPr txBox="1"/>
          <p:nvPr/>
        </p:nvSpPr>
        <p:spPr>
          <a:xfrm>
            <a:off x="5791200" y="3314700"/>
            <a:ext cx="21336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a:t>
            </a: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sp>
        <p:nvSpPr>
          <p:cNvPr id="30" name="Rounded Rectangle 29"/>
          <p:cNvSpPr/>
          <p:nvPr/>
        </p:nvSpPr>
        <p:spPr>
          <a:xfrm>
            <a:off x="1295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sz="4000" dirty="0"/>
              <a:t>❸</a:t>
            </a:r>
            <a:r>
              <a:rPr lang="en-US" dirty="0"/>
              <a:t> Data Pattern</a:t>
            </a:r>
          </a:p>
        </p:txBody>
      </p:sp>
      <p:grpSp>
        <p:nvGrpSpPr>
          <p:cNvPr id="9" name="Group 8"/>
          <p:cNvGrpSpPr/>
          <p:nvPr/>
        </p:nvGrpSpPr>
        <p:grpSpPr>
          <a:xfrm>
            <a:off x="1514475" y="1600200"/>
            <a:ext cx="1524000" cy="1524000"/>
            <a:chOff x="6096000" y="4114800"/>
            <a:chExt cx="2133600" cy="1524000"/>
          </a:xfrm>
        </p:grpSpPr>
        <p:sp>
          <p:nvSpPr>
            <p:cNvPr id="4"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5"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6"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7"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15" name="Group 14"/>
          <p:cNvGrpSpPr/>
          <p:nvPr/>
        </p:nvGrpSpPr>
        <p:grpSpPr>
          <a:xfrm>
            <a:off x="1533525" y="3848101"/>
            <a:ext cx="1524000" cy="1524000"/>
            <a:chOff x="6096000" y="4114800"/>
            <a:chExt cx="2133600" cy="1524000"/>
          </a:xfrm>
        </p:grpSpPr>
        <p:sp>
          <p:nvSpPr>
            <p:cNvPr id="1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grpSp>
        <p:nvGrpSpPr>
          <p:cNvPr id="20" name="Group 19"/>
          <p:cNvGrpSpPr/>
          <p:nvPr/>
        </p:nvGrpSpPr>
        <p:grpSpPr>
          <a:xfrm>
            <a:off x="6096000" y="1600200"/>
            <a:ext cx="1524000" cy="1524000"/>
            <a:chOff x="6096000" y="4114800"/>
            <a:chExt cx="2133600" cy="1524000"/>
          </a:xfrm>
        </p:grpSpPr>
        <p:sp>
          <p:nvSpPr>
            <p:cNvPr id="21"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2"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3"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4"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25" name="Group 24"/>
          <p:cNvGrpSpPr/>
          <p:nvPr/>
        </p:nvGrpSpPr>
        <p:grpSpPr>
          <a:xfrm>
            <a:off x="6096000" y="3848101"/>
            <a:ext cx="1524000" cy="1524000"/>
            <a:chOff x="6096000" y="4114800"/>
            <a:chExt cx="2133600" cy="1524000"/>
          </a:xfrm>
        </p:grpSpPr>
        <p:sp>
          <p:nvSpPr>
            <p:cNvPr id="2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sp>
        <p:nvSpPr>
          <p:cNvPr id="32" name="67Text"/>
          <p:cNvSpPr txBox="1"/>
          <p:nvPr/>
        </p:nvSpPr>
        <p:spPr>
          <a:xfrm>
            <a:off x="1295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cxnSp>
        <p:nvCxnSpPr>
          <p:cNvPr id="34" name="Straight Arrow Connector 33"/>
          <p:cNvCxnSpPr>
            <a:stCxn id="30" idx="3"/>
            <a:endCxn id="30" idx="1"/>
          </p:cNvCxnSpPr>
          <p:nvPr/>
        </p:nvCxnSpPr>
        <p:spPr>
          <a:xfrm flipH="1">
            <a:off x="1295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67Text"/>
          <p:cNvSpPr txBox="1"/>
          <p:nvPr/>
        </p:nvSpPr>
        <p:spPr>
          <a:xfrm>
            <a:off x="1295400" y="33147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sp>
        <p:nvSpPr>
          <p:cNvPr id="44" name="Wave 43"/>
          <p:cNvSpPr/>
          <p:nvPr/>
        </p:nvSpPr>
        <p:spPr>
          <a:xfrm rot="20625612">
            <a:off x="5258502" y="2483872"/>
            <a:ext cx="3213542" cy="1669534"/>
          </a:xfrm>
          <a:prstGeom prst="wave">
            <a:avLst>
              <a:gd name="adj1" fmla="val 12500"/>
              <a:gd name="adj2" fmla="val -357"/>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Light"/>
                <a:ea typeface="+mn-ea"/>
                <a:cs typeface="+mn-cs"/>
              </a:rPr>
              <a:t>10x Errors</a:t>
            </a:r>
          </a:p>
        </p:txBody>
      </p:sp>
      <p:sp>
        <p:nvSpPr>
          <p:cNvPr id="45"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Errors affected by data stored in other cells </a:t>
            </a:r>
          </a:p>
        </p:txBody>
      </p:sp>
      <p:sp>
        <p:nvSpPr>
          <p:cNvPr id="8" name="Slide Number Placeholder 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789606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9159552" cy="761999"/>
          </a:xfrm>
        </p:spPr>
        <p:txBody>
          <a:bodyPr/>
          <a:lstStyle/>
          <a:p>
            <a:r>
              <a:rPr lang="en-US" dirty="0"/>
              <a:t>6. Other Key Observations </a:t>
            </a:r>
            <a:r>
              <a:rPr lang="en-US" sz="3200" dirty="0"/>
              <a:t>[ISCA’14]</a:t>
            </a:r>
          </a:p>
        </p:txBody>
      </p:sp>
      <p:sp>
        <p:nvSpPr>
          <p:cNvPr id="3" name="Content Placeholder 2"/>
          <p:cNvSpPr>
            <a:spLocks noGrp="1"/>
          </p:cNvSpPr>
          <p:nvPr>
            <p:ph idx="1"/>
          </p:nvPr>
        </p:nvSpPr>
        <p:spPr/>
        <p:txBody>
          <a:bodyPr/>
          <a:lstStyle/>
          <a:p>
            <a:r>
              <a:rPr lang="en-US" sz="3200" i="1" dirty="0">
                <a:solidFill>
                  <a:srgbClr val="FF0000"/>
                </a:solidFill>
              </a:rPr>
              <a:t>Victim Cells </a:t>
            </a:r>
            <a:r>
              <a:rPr lang="en-US" sz="3200" i="1" dirty="0">
                <a:solidFill>
                  <a:srgbClr val="FF0000"/>
                </a:solidFill>
                <a:latin typeface="Cambria Math" panose="02040503050406030204" pitchFamily="18" charset="0"/>
                <a:ea typeface="Cambria Math" panose="02040503050406030204" pitchFamily="18" charset="0"/>
              </a:rPr>
              <a:t>≠</a:t>
            </a:r>
            <a:r>
              <a:rPr lang="en-US" sz="3200" i="1" dirty="0">
                <a:solidFill>
                  <a:srgbClr val="FF0000"/>
                </a:solidFill>
                <a:ea typeface="Cambria Math" panose="02040503050406030204" pitchFamily="18" charset="0"/>
              </a:rPr>
              <a:t>  Retention-Weak Cells</a:t>
            </a:r>
          </a:p>
          <a:p>
            <a:pPr lvl="1"/>
            <a:r>
              <a:rPr lang="en-US" sz="2800" dirty="0">
                <a:ea typeface="Cambria Math" panose="02040503050406030204" pitchFamily="18" charset="0"/>
              </a:rPr>
              <a:t>Almost no overlap between them</a:t>
            </a:r>
          </a:p>
          <a:p>
            <a:pPr lvl="1"/>
            <a:endParaRPr lang="en-US" sz="1800" dirty="0"/>
          </a:p>
          <a:p>
            <a:r>
              <a:rPr lang="en-US" sz="3200" i="1" dirty="0">
                <a:solidFill>
                  <a:srgbClr val="FF0000"/>
                </a:solidFill>
                <a:ea typeface="Cambria Math" panose="02040503050406030204" pitchFamily="18" charset="0"/>
              </a:rPr>
              <a:t>Errors are repeatable</a:t>
            </a:r>
          </a:p>
          <a:p>
            <a:pPr lvl="1"/>
            <a:r>
              <a:rPr lang="en-US" sz="2800" dirty="0">
                <a:ea typeface="Cambria Math" panose="02040503050406030204" pitchFamily="18" charset="0"/>
              </a:rPr>
              <a:t>Across ten iterations of testing, &gt;</a:t>
            </a:r>
            <a:r>
              <a:rPr lang="en-US" sz="2600" dirty="0">
                <a:latin typeface="Cambria Math" panose="02040503050406030204" pitchFamily="18" charset="0"/>
                <a:ea typeface="Cambria Math" panose="02040503050406030204" pitchFamily="18" charset="0"/>
              </a:rPr>
              <a:t>70%</a:t>
            </a:r>
            <a:r>
              <a:rPr lang="en-US" sz="2800" dirty="0">
                <a:ea typeface="Cambria Math" panose="02040503050406030204" pitchFamily="18" charset="0"/>
              </a:rPr>
              <a:t> of victim cells had errors in every iteration</a:t>
            </a:r>
          </a:p>
          <a:p>
            <a:pPr lvl="1"/>
            <a:endParaRPr lang="en-US" sz="1800" dirty="0"/>
          </a:p>
          <a:p>
            <a:r>
              <a:rPr lang="en-US" sz="3200" i="1" dirty="0">
                <a:solidFill>
                  <a:srgbClr val="FF0000"/>
                </a:solidFill>
              </a:rPr>
              <a:t>As many as </a:t>
            </a:r>
            <a:r>
              <a:rPr lang="en-US" sz="3000" dirty="0">
                <a:solidFill>
                  <a:srgbClr val="FF0000"/>
                </a:solidFill>
                <a:latin typeface="Cambria Math" panose="02040503050406030204" pitchFamily="18" charset="0"/>
                <a:ea typeface="Cambria Math" panose="02040503050406030204" pitchFamily="18" charset="0"/>
              </a:rPr>
              <a:t>4</a:t>
            </a:r>
            <a:r>
              <a:rPr lang="en-US" sz="3200" i="1" dirty="0">
                <a:solidFill>
                  <a:srgbClr val="FF0000"/>
                </a:solidFill>
              </a:rPr>
              <a:t> errors per cache-line</a:t>
            </a:r>
            <a:endParaRPr lang="en-US" sz="3200" i="1" dirty="0">
              <a:solidFill>
                <a:srgbClr val="FF0000"/>
              </a:solidFill>
              <a:ea typeface="Cambria Math" panose="02040503050406030204" pitchFamily="18" charset="0"/>
            </a:endParaRPr>
          </a:p>
          <a:p>
            <a:pPr lvl="1"/>
            <a:r>
              <a:rPr lang="en-US" sz="2800" dirty="0">
                <a:ea typeface="Cambria Math" panose="02040503050406030204" pitchFamily="18" charset="0"/>
              </a:rPr>
              <a:t>Simple ECC (e.g., SECDED) cannot prevent all errors</a:t>
            </a:r>
          </a:p>
          <a:p>
            <a:pPr lvl="1"/>
            <a:endParaRPr lang="en-US" sz="1800" dirty="0"/>
          </a:p>
          <a:p>
            <a:r>
              <a:rPr lang="en-US" sz="3200" i="1" dirty="0">
                <a:solidFill>
                  <a:srgbClr val="FF0000"/>
                </a:solidFill>
                <a:ea typeface="Cambria Math" panose="02040503050406030204" pitchFamily="18" charset="0"/>
              </a:rPr>
              <a:t>Cells affected by two aggressors on either side</a:t>
            </a:r>
          </a:p>
          <a:p>
            <a:pPr lvl="1"/>
            <a:r>
              <a:rPr lang="en-US" sz="2800" dirty="0">
                <a:ea typeface="Cambria Math" panose="02040503050406030204" pitchFamily="18" charset="0"/>
              </a:rPr>
              <a:t>Double sided hammering </a:t>
            </a:r>
            <a:endParaRPr lang="en-US" dirty="0"/>
          </a:p>
          <a:p>
            <a:pPr lvl="1"/>
            <a:endParaRPr lang="en-US" sz="2800" dirty="0"/>
          </a:p>
        </p:txBody>
      </p:sp>
    </p:spTree>
    <p:extLst>
      <p:ext uri="{BB962C8B-B14F-4D97-AF65-F5344CB8AC3E}">
        <p14:creationId xmlns:p14="http://schemas.microsoft.com/office/powerpoint/2010/main" val="3852657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Major RowHammer Characteristics (2014)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554190191"/>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9023920" cy="884238"/>
          </a:xfrm>
        </p:spPr>
        <p:txBody>
          <a:bodyPr/>
          <a:lstStyle/>
          <a:p>
            <a:r>
              <a:rPr lang="en-US" dirty="0"/>
              <a:t>RowHammer is Getting Much Worse (2020)</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4289070956"/>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New RowHammer Dimensions (2021)</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2371152097"/>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65306-389B-F1DE-2747-7FD296B61F93}"/>
              </a:ext>
            </a:extLst>
          </p:cNvPr>
          <p:cNvSpPr>
            <a:spLocks noGrp="1"/>
          </p:cNvSpPr>
          <p:nvPr>
            <p:ph type="title"/>
          </p:nvPr>
        </p:nvSpPr>
        <p:spPr/>
        <p:txBody>
          <a:bodyPr/>
          <a:lstStyle/>
          <a:p>
            <a:r>
              <a:rPr lang="en-US" dirty="0"/>
              <a:t>RowHammer vs. </a:t>
            </a:r>
            <a:r>
              <a:rPr lang="en-US" dirty="0" err="1"/>
              <a:t>Wordline</a:t>
            </a:r>
            <a:r>
              <a:rPr lang="en-US" dirty="0"/>
              <a:t> Voltage (2022)</a:t>
            </a:r>
          </a:p>
        </p:txBody>
      </p:sp>
      <p:sp>
        <p:nvSpPr>
          <p:cNvPr id="3" name="Content Placeholder 2">
            <a:extLst>
              <a:ext uri="{FF2B5EF4-FFF2-40B4-BE49-F238E27FC236}">
                <a16:creationId xmlns:a16="http://schemas.microsoft.com/office/drawing/2014/main" id="{B3F6976A-04FB-6D34-6094-6347F56C5C3A}"/>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Yağlıkçı</a:t>
            </a:r>
            <a:r>
              <a:rPr lang="en-US" sz="1800" dirty="0"/>
              <a:t>, </a:t>
            </a:r>
            <a:r>
              <a:rPr lang="en-US" sz="1800" dirty="0" err="1"/>
              <a:t>Haocong</a:t>
            </a:r>
            <a:r>
              <a:rPr lang="en-US" sz="1800" dirty="0"/>
              <a:t> Luo, Geraldo F. de </a:t>
            </a:r>
            <a:r>
              <a:rPr lang="en-US" sz="1800" dirty="0" err="1"/>
              <a:t>Oliviera</a:t>
            </a:r>
            <a:r>
              <a:rPr lang="en-US" sz="1800" dirty="0"/>
              <a:t>, </a:t>
            </a:r>
            <a:r>
              <a:rPr lang="en-US" sz="1800" dirty="0" err="1"/>
              <a:t>Ataberk</a:t>
            </a:r>
            <a:r>
              <a:rPr lang="en-US" sz="1800" dirty="0"/>
              <a:t> </a:t>
            </a:r>
            <a:r>
              <a:rPr lang="en-US" sz="1800" dirty="0" err="1"/>
              <a:t>Olgun</a:t>
            </a:r>
            <a:r>
              <a:rPr lang="en-US" sz="1800" dirty="0"/>
              <a:t>, Minesh Patel, </a:t>
            </a:r>
            <a:r>
              <a:rPr lang="en-US" sz="1800" dirty="0" err="1"/>
              <a:t>Jisung</a:t>
            </a:r>
            <a:r>
              <a:rPr lang="en-US" sz="1800" dirty="0"/>
              <a:t> Park, Hasan Hassan, </a:t>
            </a:r>
            <a:r>
              <a:rPr lang="en-US" sz="1800" dirty="0" err="1"/>
              <a:t>Jeremie</a:t>
            </a:r>
            <a:r>
              <a:rPr lang="en-US" sz="1800" dirty="0"/>
              <a:t> S. Kim,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"Understanding RowHammer Under Reduced Wordline Voltage: An Experimental Study Using Real DRAM Devices"</a:t>
            </a:r>
            <a:br>
              <a:rPr lang="en-US" sz="1800" dirty="0"/>
            </a:br>
            <a:r>
              <a:rPr lang="en-US" sz="1800" i="1" dirty="0"/>
              <a:t>Proceedings of the </a:t>
            </a:r>
            <a:r>
              <a:rPr lang="en-US" sz="1800" i="1" dirty="0">
                <a:hlinkClick r:id="rId3"/>
              </a:rPr>
              <a:t>52nd Annual IEEE/IFIP International Conference on Dependable Systems and Networks</a:t>
            </a:r>
            <a:r>
              <a:rPr lang="en-US" sz="1800" i="1" dirty="0"/>
              <a:t> (</a:t>
            </a:r>
            <a:r>
              <a:rPr lang="en-US" sz="1800" b="1" i="1" dirty="0"/>
              <a:t>DSN</a:t>
            </a:r>
            <a:r>
              <a:rPr lang="en-US" sz="1800" i="1" dirty="0"/>
              <a:t>)</a:t>
            </a:r>
            <a:r>
              <a:rPr lang="en-US" sz="1800" dirty="0"/>
              <a:t>, Baltimore, MD, USA, June 2022.</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arXiv version</a:t>
            </a:r>
            <a:r>
              <a:rPr lang="en-US" sz="1800" dirty="0"/>
              <a:t>]</a:t>
            </a:r>
            <a:br>
              <a:rPr lang="en-US" sz="1800" dirty="0"/>
            </a:br>
            <a:r>
              <a:rPr lang="en-US" sz="1800" dirty="0"/>
              <a:t>[</a:t>
            </a:r>
            <a:r>
              <a:rPr lang="en-US" sz="1800" dirty="0">
                <a:hlinkClick r:id="rId9"/>
              </a:rPr>
              <a:t>Talk Video</a:t>
            </a:r>
            <a:r>
              <a:rPr lang="en-US" sz="1800" dirty="0"/>
              <a:t> (34 minutes, including Q&amp;A)]</a:t>
            </a:r>
            <a:br>
              <a:rPr lang="en-US" sz="1800" dirty="0"/>
            </a:br>
            <a:r>
              <a:rPr lang="en-US" sz="1800" dirty="0"/>
              <a:t>[</a:t>
            </a:r>
            <a:r>
              <a:rPr lang="en-US" sz="1800" dirty="0">
                <a:hlinkClick r:id="rId10"/>
              </a:rPr>
              <a:t>Lightning Talk Video</a:t>
            </a:r>
            <a:r>
              <a:rPr lang="en-US" sz="1800" dirty="0"/>
              <a:t> (2 minutes)]</a:t>
            </a:r>
          </a:p>
          <a:p>
            <a:pPr marL="0" indent="0">
              <a:buNone/>
            </a:pPr>
            <a:br>
              <a:rPr lang="en-US" sz="1500" dirty="0"/>
            </a:br>
            <a:endParaRPr lang="en-US" sz="1500" dirty="0">
              <a:solidFill>
                <a:srgbClr val="0000FF"/>
              </a:solidFill>
            </a:endParaRPr>
          </a:p>
        </p:txBody>
      </p:sp>
      <p:sp>
        <p:nvSpPr>
          <p:cNvPr id="4" name="Slide Number Placeholder 3">
            <a:extLst>
              <a:ext uri="{FF2B5EF4-FFF2-40B4-BE49-F238E27FC236}">
                <a16:creationId xmlns:a16="http://schemas.microsoft.com/office/drawing/2014/main" id="{75B8E18D-4198-6492-2736-E2DC41AA9D2D}"/>
              </a:ext>
            </a:extLst>
          </p:cNvPr>
          <p:cNvSpPr>
            <a:spLocks noGrp="1"/>
          </p:cNvSpPr>
          <p:nvPr>
            <p:ph type="sldNum" sz="quarter" idx="11"/>
          </p:nvPr>
        </p:nvSpPr>
        <p:spPr/>
        <p:txBody>
          <a:bodyPr/>
          <a:lstStyle/>
          <a:p>
            <a:pPr>
              <a:defRPr/>
            </a:pPr>
            <a:fld id="{0A1A696D-AE0C-9446-A38B-FCAFD25E7DF6}" type="slidenum">
              <a:rPr lang="en-US" altLang="en-US" smtClean="0"/>
              <a:pPr>
                <a:defRPr/>
              </a:pPr>
              <a:t>57</a:t>
            </a:fld>
            <a:endParaRPr lang="en-US" altLang="en-US"/>
          </a:p>
        </p:txBody>
      </p:sp>
      <p:pic>
        <p:nvPicPr>
          <p:cNvPr id="6" name="Picture 5">
            <a:extLst>
              <a:ext uri="{FF2B5EF4-FFF2-40B4-BE49-F238E27FC236}">
                <a16:creationId xmlns:a16="http://schemas.microsoft.com/office/drawing/2014/main" id="{1D517806-67D4-A348-B4D2-36BD7B5D667F}"/>
              </a:ext>
            </a:extLst>
          </p:cNvPr>
          <p:cNvPicPr>
            <a:picLocks noChangeAspect="1"/>
          </p:cNvPicPr>
          <p:nvPr/>
        </p:nvPicPr>
        <p:blipFill>
          <a:blip r:embed="rId11"/>
          <a:stretch>
            <a:fillRect/>
          </a:stretch>
        </p:blipFill>
        <p:spPr>
          <a:xfrm>
            <a:off x="251520" y="4653137"/>
            <a:ext cx="8664749" cy="1584175"/>
          </a:xfrm>
          <a:prstGeom prst="rect">
            <a:avLst/>
          </a:prstGeom>
        </p:spPr>
      </p:pic>
    </p:spTree>
    <p:extLst>
      <p:ext uri="{BB962C8B-B14F-4D97-AF65-F5344CB8AC3E}">
        <p14:creationId xmlns:p14="http://schemas.microsoft.com/office/powerpoint/2010/main" val="213230865"/>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670346790"/>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FBF72-DEFF-A644-86EA-50BD1F0D30EE}"/>
              </a:ext>
            </a:extLst>
          </p:cNvPr>
          <p:cNvSpPr>
            <a:spLocks noGrp="1"/>
          </p:cNvSpPr>
          <p:nvPr>
            <p:ph type="title"/>
          </p:nvPr>
        </p:nvSpPr>
        <p:spPr/>
        <p:txBody>
          <a:bodyPr/>
          <a:lstStyle/>
          <a:p>
            <a:r>
              <a:rPr lang="en-US" dirty="0"/>
              <a:t>Two Types of RowHammer Solutions</a:t>
            </a:r>
          </a:p>
        </p:txBody>
      </p:sp>
      <p:sp>
        <p:nvSpPr>
          <p:cNvPr id="3" name="Content Placeholder 2">
            <a:extLst>
              <a:ext uri="{FF2B5EF4-FFF2-40B4-BE49-F238E27FC236}">
                <a16:creationId xmlns:a16="http://schemas.microsoft.com/office/drawing/2014/main" id="{9915BA40-85CC-344A-A98F-225B7FA0E1EF}"/>
              </a:ext>
            </a:extLst>
          </p:cNvPr>
          <p:cNvSpPr>
            <a:spLocks noGrp="1"/>
          </p:cNvSpPr>
          <p:nvPr>
            <p:ph idx="1"/>
          </p:nvPr>
        </p:nvSpPr>
        <p:spPr>
          <a:xfrm>
            <a:off x="228600" y="908720"/>
            <a:ext cx="8807896" cy="5193723"/>
          </a:xfrm>
        </p:spPr>
        <p:txBody>
          <a:bodyPr/>
          <a:lstStyle/>
          <a:p>
            <a:r>
              <a:rPr lang="en-US" dirty="0">
                <a:solidFill>
                  <a:srgbClr val="0000FF"/>
                </a:solidFill>
              </a:rPr>
              <a:t>Immediate </a:t>
            </a:r>
          </a:p>
          <a:p>
            <a:pPr lvl="1"/>
            <a:r>
              <a:rPr lang="en-US" dirty="0">
                <a:solidFill>
                  <a:srgbClr val="FF0000"/>
                </a:solidFill>
              </a:rPr>
              <a:t>To protect the vulnerable DRAM chips in the field</a:t>
            </a:r>
          </a:p>
          <a:p>
            <a:pPr lvl="1"/>
            <a:r>
              <a:rPr lang="en-US" dirty="0"/>
              <a:t>Limited possibilities</a:t>
            </a:r>
          </a:p>
          <a:p>
            <a:endParaRPr lang="en-US" dirty="0"/>
          </a:p>
          <a:p>
            <a:endParaRPr lang="en-US" dirty="0"/>
          </a:p>
          <a:p>
            <a:r>
              <a:rPr lang="en-US" dirty="0">
                <a:solidFill>
                  <a:srgbClr val="0000FF"/>
                </a:solidFill>
              </a:rPr>
              <a:t>Longer-term </a:t>
            </a:r>
          </a:p>
          <a:p>
            <a:pPr lvl="1"/>
            <a:r>
              <a:rPr lang="en-US" dirty="0">
                <a:solidFill>
                  <a:srgbClr val="FF0000"/>
                </a:solidFill>
              </a:rPr>
              <a:t>To protect future DRAM chips</a:t>
            </a:r>
          </a:p>
          <a:p>
            <a:pPr lvl="1"/>
            <a:r>
              <a:rPr lang="en-US" dirty="0"/>
              <a:t>Wider range of protection mechanisms</a:t>
            </a:r>
          </a:p>
          <a:p>
            <a:pPr lvl="1"/>
            <a:endParaRPr lang="en-US" dirty="0"/>
          </a:p>
          <a:p>
            <a:pPr lvl="1"/>
            <a:endParaRPr lang="en-US" dirty="0"/>
          </a:p>
          <a:p>
            <a:r>
              <a:rPr lang="en-US" dirty="0"/>
              <a:t>Our ISCA 2014 paper proposes both types of solutions</a:t>
            </a:r>
          </a:p>
          <a:p>
            <a:pPr lvl="1"/>
            <a:r>
              <a:rPr lang="en-US" dirty="0"/>
              <a:t>Seven solutions in total</a:t>
            </a:r>
          </a:p>
          <a:p>
            <a:pPr lvl="1"/>
            <a:r>
              <a:rPr lang="en-US" dirty="0"/>
              <a:t>PARA proposed as best solution </a:t>
            </a:r>
            <a:r>
              <a:rPr lang="en-US" dirty="0">
                <a:sym typeface="Wingdings" pitchFamily="2" charset="2"/>
              </a:rPr>
              <a:t> already employed in the field</a:t>
            </a:r>
            <a:endParaRPr lang="en-US" dirty="0"/>
          </a:p>
        </p:txBody>
      </p:sp>
      <p:sp>
        <p:nvSpPr>
          <p:cNvPr id="4" name="Slide Number Placeholder 3">
            <a:extLst>
              <a:ext uri="{FF2B5EF4-FFF2-40B4-BE49-F238E27FC236}">
                <a16:creationId xmlns:a16="http://schemas.microsoft.com/office/drawing/2014/main" id="{75B1AEC3-9280-0846-8BE2-4E9A9CF21F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0678633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Potential Solutions (ISCA 2014)</a:t>
            </a:r>
          </a:p>
        </p:txBody>
      </p:sp>
      <p:sp>
        <p:nvSpPr>
          <p:cNvPr id="5" name="Slide Number Placeholder 4"/>
          <p:cNvSpPr>
            <a:spLocks noGrp="1"/>
          </p:cNvSpPr>
          <p:nvPr>
            <p:ph type="sldNum" sz="quarter" idx="4294967295"/>
          </p:nvPr>
        </p:nvSpPr>
        <p:spPr>
          <a:xfrm>
            <a:off x="8077200" y="6381328"/>
            <a:ext cx="685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1600" b="0" i="0" u="none" strike="noStrike" kern="1200" cap="none" spc="0" normalizeH="0" baseline="0" noProof="0" smtClean="0">
                <a:ln>
                  <a:noFill/>
                </a:ln>
                <a:solidFill>
                  <a:prstClr val="black">
                    <a:tint val="75000"/>
                  </a:prstClr>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60</a:t>
            </a:fld>
            <a:r>
              <a:rPr kumimoji="0" lang="en-US" sz="1600" b="0" i="0" u="none" strike="noStrike" kern="1200" cap="none" spc="0" normalizeH="0" baseline="0" noProof="0" dirty="0">
                <a:ln>
                  <a:noFill/>
                </a:ln>
                <a:solidFill>
                  <a:prstClr val="black">
                    <a:tint val="75000"/>
                  </a:prstClr>
                </a:solidFill>
                <a:effectLst/>
                <a:uLnTx/>
                <a:uFillTx/>
                <a:latin typeface="Garamond" charset="0"/>
                <a:ea typeface="+mn-ea"/>
                <a:cs typeface="Arial" charset="0"/>
              </a:rPr>
              <a:t> </a:t>
            </a:r>
          </a:p>
        </p:txBody>
      </p:sp>
      <p:sp>
        <p:nvSpPr>
          <p:cNvPr id="6" name="RedBox"/>
          <p:cNvSpPr/>
          <p:nvPr/>
        </p:nvSpPr>
        <p:spPr>
          <a:xfrm>
            <a:off x="380999" y="121920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a:t>
            </a:r>
          </a:p>
        </p:txBody>
      </p:sp>
      <p:sp>
        <p:nvSpPr>
          <p:cNvPr id="11" name="TextBox 10"/>
          <p:cNvSpPr txBox="1"/>
          <p:nvPr/>
        </p:nvSpPr>
        <p:spPr>
          <a:xfrm>
            <a:off x="381000" y="1219200"/>
            <a:ext cx="51054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Make better DRAM chips</a:t>
            </a:r>
          </a:p>
        </p:txBody>
      </p:sp>
      <p:sp>
        <p:nvSpPr>
          <p:cNvPr id="12" name="RedBox"/>
          <p:cNvSpPr/>
          <p:nvPr/>
        </p:nvSpPr>
        <p:spPr>
          <a:xfrm>
            <a:off x="380998" y="384175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a:t>
            </a:r>
          </a:p>
        </p:txBody>
      </p:sp>
      <p:sp>
        <p:nvSpPr>
          <p:cNvPr id="13" name="TextBox 12"/>
          <p:cNvSpPr txBox="1"/>
          <p:nvPr/>
        </p:nvSpPr>
        <p:spPr>
          <a:xfrm>
            <a:off x="380999" y="3841750"/>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Sophisticated ECC</a:t>
            </a:r>
          </a:p>
        </p:txBody>
      </p:sp>
      <p:sp>
        <p:nvSpPr>
          <p:cNvPr id="14" name="RedBox"/>
          <p:cNvSpPr/>
          <p:nvPr/>
        </p:nvSpPr>
        <p:spPr>
          <a:xfrm>
            <a:off x="380998" y="253047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Power, Performance</a:t>
            </a:r>
          </a:p>
        </p:txBody>
      </p:sp>
      <p:sp>
        <p:nvSpPr>
          <p:cNvPr id="15" name="TextBox 14"/>
          <p:cNvSpPr txBox="1"/>
          <p:nvPr/>
        </p:nvSpPr>
        <p:spPr>
          <a:xfrm>
            <a:off x="380999" y="2530475"/>
            <a:ext cx="41910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Refresh frequently</a:t>
            </a:r>
          </a:p>
        </p:txBody>
      </p:sp>
      <p:sp>
        <p:nvSpPr>
          <p:cNvPr id="16" name="RedBox"/>
          <p:cNvSpPr/>
          <p:nvPr/>
        </p:nvSpPr>
        <p:spPr>
          <a:xfrm>
            <a:off x="380998" y="515302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Complexity</a:t>
            </a:r>
          </a:p>
        </p:txBody>
      </p:sp>
      <p:sp>
        <p:nvSpPr>
          <p:cNvPr id="17" name="TextBox 16"/>
          <p:cNvSpPr txBox="1"/>
          <p:nvPr/>
        </p:nvSpPr>
        <p:spPr>
          <a:xfrm>
            <a:off x="380999" y="5153025"/>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Access counters </a:t>
            </a:r>
          </a:p>
        </p:txBody>
      </p:sp>
    </p:spTree>
    <p:extLst>
      <p:ext uri="{BB962C8B-B14F-4D97-AF65-F5344CB8AC3E}">
        <p14:creationId xmlns:p14="http://schemas.microsoft.com/office/powerpoint/2010/main" val="715551183"/>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Security Patch for RowHammer</a:t>
            </a:r>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308497" y="5817225"/>
            <a:ext cx="645080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many other vendors released similar patches</a:t>
            </a:r>
          </a:p>
        </p:txBody>
      </p:sp>
    </p:spTree>
    <p:extLst>
      <p:ext uri="{BB962C8B-B14F-4D97-AF65-F5344CB8AC3E}">
        <p14:creationId xmlns:p14="http://schemas.microsoft.com/office/powerpoint/2010/main" val="3495696148"/>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Our Solution to RowHammer</a:t>
            </a:r>
          </a:p>
        </p:txBody>
      </p:sp>
      <p:sp>
        <p:nvSpPr>
          <p:cNvPr id="3" name="Content Placeholder 2"/>
          <p:cNvSpPr>
            <a:spLocks noGrp="1"/>
          </p:cNvSpPr>
          <p:nvPr>
            <p:ph idx="1"/>
          </p:nvPr>
        </p:nvSpPr>
        <p:spPr/>
        <p:txBody>
          <a:bodyPr/>
          <a:lstStyle/>
          <a:p>
            <a:pPr>
              <a:lnSpc>
                <a:spcPct val="100000"/>
              </a:lnSpc>
            </a:pPr>
            <a:r>
              <a:rPr lang="en-US" b="1" dirty="0">
                <a:solidFill>
                  <a:srgbClr val="0000FF"/>
                </a:solidFill>
              </a:rPr>
              <a:t>PARA: </a:t>
            </a:r>
            <a:r>
              <a:rPr lang="en-US" sz="3200" i="1" u="sng" dirty="0">
                <a:solidFill>
                  <a:srgbClr val="0000FF"/>
                </a:solidFill>
              </a:rPr>
              <a:t>P</a:t>
            </a:r>
            <a:r>
              <a:rPr lang="en-US" sz="3200" i="1" dirty="0">
                <a:solidFill>
                  <a:srgbClr val="0000FF"/>
                </a:solidFill>
              </a:rPr>
              <a:t>robabilistic </a:t>
            </a:r>
            <a:r>
              <a:rPr lang="en-US" sz="3200" i="1" u="sng" dirty="0">
                <a:solidFill>
                  <a:srgbClr val="0000FF"/>
                </a:solidFill>
              </a:rPr>
              <a:t>A</a:t>
            </a:r>
            <a:r>
              <a:rPr lang="en-US" sz="3200" i="1" dirty="0">
                <a:solidFill>
                  <a:srgbClr val="0000FF"/>
                </a:solidFill>
              </a:rPr>
              <a:t>djacent </a:t>
            </a:r>
            <a:r>
              <a:rPr lang="en-US" sz="3200" i="1" u="sng" dirty="0">
                <a:solidFill>
                  <a:srgbClr val="0000FF"/>
                </a:solidFill>
              </a:rPr>
              <a:t>R</a:t>
            </a:r>
            <a:r>
              <a:rPr lang="en-US" sz="3200" i="1" dirty="0">
                <a:solidFill>
                  <a:srgbClr val="0000FF"/>
                </a:solidFill>
              </a:rPr>
              <a:t>ow </a:t>
            </a:r>
            <a:r>
              <a:rPr lang="en-US" sz="3200" i="1" u="sng" dirty="0">
                <a:solidFill>
                  <a:srgbClr val="0000FF"/>
                </a:solidFill>
              </a:rPr>
              <a:t>A</a:t>
            </a:r>
            <a:r>
              <a:rPr lang="en-US" sz="3200" i="1" dirty="0">
                <a:solidFill>
                  <a:srgbClr val="0000FF"/>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405261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rgbClr val="0000FF"/>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rgbClr val="0000FF"/>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4614977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and refresh parameters</a:t>
            </a:r>
          </a:p>
          <a:p>
            <a:pPr lvl="1"/>
            <a:r>
              <a:rPr lang="en-US" sz="2800" dirty="0"/>
              <a:t>Plenty of slack today: </a:t>
            </a:r>
          </a:p>
          <a:p>
            <a:pPr lvl="2"/>
            <a:r>
              <a:rPr lang="en-US" sz="1400" dirty="0"/>
              <a:t>Lee et al., “</a:t>
            </a:r>
            <a:r>
              <a:rPr lang="en-US" sz="1400" b="1" dirty="0">
                <a:solidFill>
                  <a:srgbClr val="660066"/>
                </a:solidFill>
              </a:rPr>
              <a:t>Adaptive-Latency DRAM: Optimizing DRAM Timing for the Common Case</a:t>
            </a:r>
            <a:r>
              <a:rPr lang="en-US" sz="1400" dirty="0"/>
              <a:t>,” HPCA 2015.</a:t>
            </a:r>
          </a:p>
          <a:p>
            <a:pPr lvl="2"/>
            <a:r>
              <a:rPr lang="en-US" sz="1400" dirty="0"/>
              <a:t>Chang et al., “</a:t>
            </a:r>
            <a:r>
              <a:rPr lang="en-US" sz="1400" b="1" dirty="0">
                <a:solidFill>
                  <a:srgbClr val="660066"/>
                </a:solidFill>
              </a:rPr>
              <a:t>Understanding Latency Variation in Modern DRAM Chips</a:t>
            </a:r>
            <a:r>
              <a:rPr lang="en-US" sz="1400" dirty="0"/>
              <a:t>,” SIGMETRICS 2016.</a:t>
            </a:r>
          </a:p>
          <a:p>
            <a:pPr lvl="2"/>
            <a:r>
              <a:rPr lang="en-US" sz="1400" dirty="0"/>
              <a:t>Lee et al., “</a:t>
            </a:r>
            <a:r>
              <a:rPr lang="en-US" sz="1400" b="1" dirty="0">
                <a:solidFill>
                  <a:srgbClr val="660066"/>
                </a:solidFill>
              </a:rPr>
              <a:t>Design-Induced Latency Variation in Modern DRAM Chips</a:t>
            </a:r>
            <a:r>
              <a:rPr lang="en-US" sz="1400" dirty="0"/>
              <a:t>,” SIGMETRICS 2017.</a:t>
            </a:r>
          </a:p>
          <a:p>
            <a:pPr lvl="2"/>
            <a:r>
              <a:rPr lang="en-US" sz="1400" dirty="0"/>
              <a:t>Chang et al., “</a:t>
            </a:r>
            <a:r>
              <a:rPr lang="en-US" sz="1400" b="1" dirty="0">
                <a:solidFill>
                  <a:srgbClr val="711A6A"/>
                </a:solidFill>
              </a:rPr>
              <a:t>Understanding</a:t>
            </a:r>
            <a:r>
              <a:rPr lang="en-US" sz="1400" b="1" dirty="0">
                <a:solidFill>
                  <a:srgbClr val="660066"/>
                </a:solidFill>
              </a:rPr>
              <a:t> </a:t>
            </a:r>
            <a:r>
              <a:rPr lang="en-US" sz="1400" b="1" dirty="0">
                <a:solidFill>
                  <a:srgbClr val="711A6A"/>
                </a:solidFill>
              </a:rPr>
              <a:t>Reduced-Voltage</a:t>
            </a:r>
            <a:r>
              <a:rPr lang="en-US" sz="1400" b="1" dirty="0">
                <a:solidFill>
                  <a:srgbClr val="660066"/>
                </a:solidFill>
              </a:rPr>
              <a:t> Operation in Modern DRAM Devices</a:t>
            </a:r>
            <a:r>
              <a:rPr lang="en-US" sz="1400" dirty="0"/>
              <a:t>,” SIGMETRICS 2017.</a:t>
            </a:r>
          </a:p>
          <a:p>
            <a:pPr lvl="2"/>
            <a:r>
              <a:rPr lang="en-US" sz="1400" dirty="0"/>
              <a:t>Ghose et al., “</a:t>
            </a:r>
            <a:r>
              <a:rPr lang="en-US" sz="1400" b="1" dirty="0">
                <a:solidFill>
                  <a:srgbClr val="711A6A"/>
                </a:solidFill>
              </a:rPr>
              <a:t>What Your DRAM Power Models Are Not Telling You: Lessons from a Detailed Experimental Study</a:t>
            </a:r>
            <a:r>
              <a:rPr lang="en-US" sz="1400" dirty="0"/>
              <a:t>,” SIGMETRICS 2018.</a:t>
            </a:r>
          </a:p>
          <a:p>
            <a:pPr lvl="2"/>
            <a:r>
              <a:rPr lang="en-US" sz="1400" dirty="0"/>
              <a:t>Kim et al., “</a:t>
            </a:r>
            <a:r>
              <a:rPr lang="en-US" sz="1400" b="1" dirty="0">
                <a:solidFill>
                  <a:srgbClr val="711A6A"/>
                </a:solidFill>
              </a:rPr>
              <a:t>Solar-DRAM: Reducing DRAM Access Latency by Exploiting the Variation in Local </a:t>
            </a:r>
            <a:r>
              <a:rPr lang="en-US" sz="1400" b="1" dirty="0" err="1">
                <a:solidFill>
                  <a:srgbClr val="711A6A"/>
                </a:solidFill>
              </a:rPr>
              <a:t>Bitlines</a:t>
            </a:r>
            <a:r>
              <a:rPr lang="en-US" sz="1400" dirty="0"/>
              <a:t>,” ICCD 2018.</a:t>
            </a:r>
          </a:p>
          <a:p>
            <a:pPr lvl="2"/>
            <a:endParaRPr lang="en-US" sz="1400" dirty="0"/>
          </a:p>
          <a:p>
            <a:r>
              <a:rPr lang="en-US" sz="3200" dirty="0"/>
              <a:t>If implemented in </a:t>
            </a:r>
            <a:r>
              <a:rPr lang="en-US" sz="3200" dirty="0">
                <a:solidFill>
                  <a:srgbClr val="0000FF"/>
                </a:solidFill>
              </a:rPr>
              <a:t>memory controller </a:t>
            </a:r>
          </a:p>
          <a:p>
            <a:pPr lvl="1"/>
            <a:r>
              <a:rPr lang="en-US" sz="2800" dirty="0"/>
              <a:t>Need coordination between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749284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1022002629"/>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559421978"/>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Seven RowHammer Solutions Proposed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3376990746"/>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04401251"/>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39266077"/>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lang="en-US" dirty="0"/>
              <a:t>Intelligent Flash Controllers </a:t>
            </a:r>
            <a:r>
              <a:rPr lang="en-US" sz="3000" b="1" dirty="0"/>
              <a:t>[PIEEE’17]</a:t>
            </a:r>
          </a:p>
        </p:txBody>
      </p:sp>
    </p:spTree>
    <p:extLst>
      <p:ext uri="{BB962C8B-B14F-4D97-AF65-F5344CB8AC3E}">
        <p14:creationId xmlns:p14="http://schemas.microsoft.com/office/powerpoint/2010/main" val="3363408711"/>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980728"/>
            <a:ext cx="8851900" cy="5267672"/>
          </a:xfrm>
        </p:spPr>
        <p:txBody>
          <a:bodyPr/>
          <a:lstStyle/>
          <a:p>
            <a:r>
              <a:rPr lang="en-US" dirty="0">
                <a:solidFill>
                  <a:srgbClr val="FF0000"/>
                </a:solidFill>
              </a:rPr>
              <a:t>Computer Architecture, Fall 2021, Lecture 5</a:t>
            </a:r>
          </a:p>
          <a:p>
            <a:pPr lvl="1"/>
            <a:r>
              <a:rPr lang="en-US" sz="2400" dirty="0"/>
              <a:t>RowHammer (ETH Zürich, Fall 2021)</a:t>
            </a:r>
          </a:p>
          <a:p>
            <a:pPr lvl="1"/>
            <a:r>
              <a:rPr lang="en-US" sz="2400" dirty="0">
                <a:solidFill>
                  <a:srgbClr val="0000FF"/>
                </a:solidFill>
                <a:hlinkClick r:id="rId2">
                  <a:extLst>
                    <a:ext uri="{A12FA001-AC4F-418D-AE19-62706E023703}">
                      <ahyp:hlinkClr xmlns:ahyp="http://schemas.microsoft.com/office/drawing/2018/hyperlinkcolor" val="tx"/>
                    </a:ext>
                  </a:extLst>
                </a:hlinkClick>
              </a:rPr>
              <a:t>https://www.youtube.com/watch?v=7wVKnPj3NVw&amp;list=PL5Q2soXY2Zi-Mnk1PxjEIG32HAGILkTOF&amp;index=5</a:t>
            </a:r>
            <a:r>
              <a:rPr lang="en-US" sz="2400" dirty="0">
                <a:solidFill>
                  <a:srgbClr val="0000FF"/>
                </a:solidFill>
              </a:rPr>
              <a:t> </a:t>
            </a:r>
          </a:p>
          <a:p>
            <a:pPr lvl="1"/>
            <a:endParaRPr lang="en-US" sz="2800" dirty="0">
              <a:solidFill>
                <a:srgbClr val="FF0000"/>
              </a:solidFill>
            </a:endParaRPr>
          </a:p>
          <a:p>
            <a:r>
              <a:rPr lang="en-US" dirty="0">
                <a:solidFill>
                  <a:srgbClr val="FF0000"/>
                </a:solidFill>
              </a:rPr>
              <a:t>Computer Architecture, Fall 2021, Lecture 6</a:t>
            </a:r>
          </a:p>
          <a:p>
            <a:pPr lvl="1"/>
            <a:r>
              <a:rPr lang="en-US" sz="2400" dirty="0"/>
              <a:t>RowHammer and Secure &amp; Reliable Memory (ETH Zürich, Fall 2021)</a:t>
            </a:r>
          </a:p>
          <a:p>
            <a:pPr lvl="1"/>
            <a:r>
              <a:rPr lang="en-US" sz="2400" dirty="0">
                <a:solidFill>
                  <a:srgbClr val="0000FF"/>
                </a:solidFill>
                <a:hlinkClick r:id="rId3">
                  <a:extLst>
                    <a:ext uri="{A12FA001-AC4F-418D-AE19-62706E023703}">
                      <ahyp:hlinkClr xmlns:ahyp="http://schemas.microsoft.com/office/drawing/2018/hyperlinkcolor" val="tx"/>
                    </a:ext>
                  </a:extLst>
                </a:hlinkClick>
              </a:rPr>
              <a:t>https://www.youtube.com/watch?v=HNd4skQrt6I&amp;list=PL5Q2soXY2Zi-Mnk1PxjEIG32HAGILkTOF&amp;index=6</a:t>
            </a:r>
            <a:r>
              <a:rPr lang="en-US" sz="2400" dirty="0">
                <a:solidFill>
                  <a:srgbClr val="0000FF"/>
                </a:solidFill>
              </a:rPr>
              <a:t> </a:t>
            </a:r>
            <a:endParaRPr lang="en-US" sz="24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endParaRPr lang="en-US" sz="26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r>
              <a:rPr lang="en-US" sz="2600" b="1" kern="1200" dirty="0">
                <a:solidFill>
                  <a:srgbClr val="0000FF"/>
                </a:solidFill>
                <a:hlinkClick r:id="rId4">
                  <a:extLst>
                    <a:ext uri="{A12FA001-AC4F-418D-AE19-62706E023703}">
                      <ahyp:hlinkClr xmlns:ahyp="http://schemas.microsoft.com/office/drawing/2018/hyperlinkcolor" val="tx"/>
                    </a:ext>
                  </a:extLst>
                </a:hlinkClick>
              </a:rPr>
              <a:t>https://www.youtube.com/onurmutlulectures</a:t>
            </a:r>
            <a:r>
              <a:rPr lang="en-US" sz="2600" b="1" kern="1200" dirty="0">
                <a:solidFill>
                  <a:srgbClr val="0000FF"/>
                </a:solidFill>
              </a:rPr>
              <a:t> </a:t>
            </a:r>
          </a:p>
          <a:p>
            <a:pPr lvl="1"/>
            <a:endParaRPr lang="en-US" sz="24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744780808"/>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2474671704"/>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Retrospective on RowHammer &amp; Future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solidFill>
                  <a:srgbClr val="0000FF"/>
                </a:solidFill>
                <a:hlinkClick r:id="rId3">
                  <a:extLst>
                    <a:ext uri="{A12FA001-AC4F-418D-AE19-62706E023703}">
                      <ahyp:hlinkClr xmlns:ahyp="http://schemas.microsoft.com/office/drawing/2018/hyperlinkcolor" val="tx"/>
                    </a:ext>
                  </a:extLst>
                </a:hlinkClick>
              </a:rPr>
              <a:t>"The RowHammer Problem and Other Issues We May Face as Memory Becomes Denser"</a:t>
            </a:r>
            <a:r>
              <a:rPr lang="en-US" sz="2000" dirty="0">
                <a:solidFill>
                  <a:srgbClr val="0000FF"/>
                </a:solidFill>
              </a:rPr>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109705967"/>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A More Recent </a:t>
            </a:r>
            <a:r>
              <a:rPr lang="en-US" dirty="0" err="1"/>
              <a:t>RowHammer</a:t>
            </a:r>
            <a:r>
              <a:rPr lang="en-US" dirty="0"/>
              <a:t> Retrospective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137272663"/>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RowHammer in 2020-2022</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05667235"/>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Revisiting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707006111"/>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is Getting Much Worse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098225536"/>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0" y="911224"/>
            <a:ext cx="8987621" cy="5318753"/>
          </a:xfrm>
        </p:spPr>
        <p:txBody>
          <a:bodyPr/>
          <a:lstStyle/>
          <a:p>
            <a:r>
              <a:rPr lang="en-US" sz="2800" b="1" dirty="0">
                <a:solidFill>
                  <a:srgbClr val="FF0000"/>
                </a:solidFill>
              </a:rPr>
              <a:t>Newer DRAM chips are much more vulnerable to RowHammer </a:t>
            </a:r>
            <a:r>
              <a:rPr lang="en-US" sz="2800" b="1" dirty="0">
                <a:solidFill>
                  <a:srgbClr val="0000FF"/>
                </a:solidFill>
              </a:rPr>
              <a:t>(more bit flips, happening earlier)</a:t>
            </a:r>
          </a:p>
          <a:p>
            <a:endParaRPr lang="en-US" sz="2800" dirty="0"/>
          </a:p>
          <a:p>
            <a:r>
              <a:rPr lang="en-US" sz="2800" dirty="0"/>
              <a:t>There are new chips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b="1" dirty="0">
                <a:solidFill>
                  <a:srgbClr val="FF0000"/>
                </a:solidFill>
              </a:rPr>
              <a:t>Existing mitigation mechanisms are NOT effective at future technology nodes</a:t>
            </a:r>
          </a:p>
          <a:p>
            <a:endParaRPr lang="en-US" sz="2800" dirty="0"/>
          </a:p>
        </p:txBody>
      </p:sp>
    </p:spTree>
    <p:extLst>
      <p:ext uri="{BB962C8B-B14F-4D97-AF65-F5344CB8AC3E}">
        <p14:creationId xmlns:p14="http://schemas.microsoft.com/office/powerpoint/2010/main" val="73258146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75990" y="764929"/>
            <a:ext cx="9068009" cy="3346044"/>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Three separate testing infrastructures</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(Xilinx ML605) </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95)</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LPDDR4:</a:t>
            </a: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In-house testing hardware for LPDDR4 chips</a:t>
            </a:r>
          </a:p>
          <a:p>
            <a:pPr marL="457200" marR="0" lvl="1" indent="0" algn="l" defTabSz="914400" rtl="0" eaLnBrk="1" fontAlgn="auto" latinLnBrk="0" hangingPunct="1">
              <a:lnSpc>
                <a:spcPct val="90000"/>
              </a:lnSpc>
              <a:spcBef>
                <a:spcPts val="400"/>
              </a:spcBef>
              <a:spcAft>
                <a:spcPts val="0"/>
              </a:spcAft>
              <a:buClrTx/>
              <a:buSzTx/>
              <a:buFontTx/>
              <a:buNone/>
              <a:tabLst/>
              <a:defRPr/>
            </a:pPr>
            <a:endParaRPr kumimoji="0" lang="en-US" sz="11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All provide fine-grained control over DRAM commands, timing parameters and temperature</a:t>
            </a:r>
          </a:p>
        </p:txBody>
      </p:sp>
      <p:pic>
        <p:nvPicPr>
          <p:cNvPr id="4" name="Picture 3" descr="A circuit board on a table&#10;&#10;Description automatically generated">
            <a:extLst>
              <a:ext uri="{FF2B5EF4-FFF2-40B4-BE49-F238E27FC236}">
                <a16:creationId xmlns:a16="http://schemas.microsoft.com/office/drawing/2014/main" id="{51DDA3CF-37B7-DB40-9D4B-1C3963D3E8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6368" y="4119733"/>
            <a:ext cx="4206863" cy="2366361"/>
          </a:xfrm>
          <a:prstGeom prst="rect">
            <a:avLst/>
          </a:prstGeom>
        </p:spPr>
      </p:pic>
      <p:sp>
        <p:nvSpPr>
          <p:cNvPr id="3" name="Rectangle 2">
            <a:extLst>
              <a:ext uri="{FF2B5EF4-FFF2-40B4-BE49-F238E27FC236}">
                <a16:creationId xmlns:a16="http://schemas.microsoft.com/office/drawing/2014/main" id="{8BAD8CBF-CBD1-8A49-9F39-C545C033AB6E}"/>
              </a:ext>
            </a:extLst>
          </p:cNvPr>
          <p:cNvSpPr/>
          <p:nvPr/>
        </p:nvSpPr>
        <p:spPr>
          <a:xfrm>
            <a:off x="2649242" y="6445866"/>
            <a:ext cx="384111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621818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1580 DRAM Chips Tested</a:t>
            </a:r>
          </a:p>
        </p:txBody>
      </p:sp>
      <p:sp>
        <p:nvSpPr>
          <p:cNvPr id="8" name="Rectangle 7">
            <a:extLst>
              <a:ext uri="{FF2B5EF4-FFF2-40B4-BE49-F238E27FC236}">
                <a16:creationId xmlns:a16="http://schemas.microsoft.com/office/drawing/2014/main" id="{B9A773B1-7859-4A3D-BD46-56DCB8E688FC}"/>
              </a:ext>
            </a:extLst>
          </p:cNvPr>
          <p:cNvSpPr/>
          <p:nvPr/>
        </p:nvSpPr>
        <p:spPr>
          <a:xfrm>
            <a:off x="156378" y="3455906"/>
            <a:ext cx="8987622" cy="3012107"/>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1580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total DRAM chips tested from </a:t>
            </a: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300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DRAM modules</a:t>
            </a:r>
          </a:p>
          <a:p>
            <a:pPr marL="274320" marR="0" lvl="0" indent="-274320" algn="l" defTabSz="914400" rtl="0" eaLnBrk="1" fontAlgn="auto" latinLnBrk="0" hangingPunct="1">
              <a:lnSpc>
                <a:spcPct val="90000"/>
              </a:lnSpc>
              <a:spcBef>
                <a:spcPts val="40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 major DRAM manufacturers {A, B, 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DRAM </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types </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or</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standards</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{DDR3, DDR4, LPDDR4}</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LPDDR4 chips we test implement on-die ECC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Two</a:t>
            </a:r>
            <a:r>
              <a:rPr kumimoji="0" lang="en-US" sz="23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technology nodes per DRAM type {old/new, 1x/1y}</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Categorized based on manufacturing date, datasheet publication date, purchase date, and characterization results</a:t>
            </a: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Type-node: </a:t>
            </a:r>
            <a:r>
              <a:rPr kumimoji="0" lang="en-US" sz="23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configuration describing a chip’s type and technology node generation: </a:t>
            </a: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DDR3-old/new, DDR4-old/new, LPDDR4-1x/1y</a:t>
            </a:r>
          </a:p>
        </p:txBody>
      </p:sp>
      <p:pic>
        <p:nvPicPr>
          <p:cNvPr id="3" name="Picture 2">
            <a:extLst>
              <a:ext uri="{FF2B5EF4-FFF2-40B4-BE49-F238E27FC236}">
                <a16:creationId xmlns:a16="http://schemas.microsoft.com/office/drawing/2014/main" id="{11688A29-31DA-174D-802D-FAAED71DD56A}"/>
              </a:ext>
            </a:extLst>
          </p:cNvPr>
          <p:cNvPicPr>
            <a:picLocks noChangeAspect="1"/>
          </p:cNvPicPr>
          <p:nvPr/>
        </p:nvPicPr>
        <p:blipFill>
          <a:blip r:embed="rId3"/>
          <a:stretch>
            <a:fillRect/>
          </a:stretch>
        </p:blipFill>
        <p:spPr>
          <a:xfrm>
            <a:off x="1464908" y="748372"/>
            <a:ext cx="6214184" cy="2680628"/>
          </a:xfrm>
          <a:prstGeom prst="rect">
            <a:avLst/>
          </a:prstGeom>
        </p:spPr>
      </p:pic>
      <p:sp>
        <p:nvSpPr>
          <p:cNvPr id="4" name="Rectangle 3">
            <a:extLst>
              <a:ext uri="{FF2B5EF4-FFF2-40B4-BE49-F238E27FC236}">
                <a16:creationId xmlns:a16="http://schemas.microsoft.com/office/drawing/2014/main" id="{F5E2CA84-0AC9-1745-9ECF-5125C41E3D49}"/>
              </a:ext>
            </a:extLst>
          </p:cNvPr>
          <p:cNvSpPr/>
          <p:nvPr/>
        </p:nvSpPr>
        <p:spPr>
          <a:xfrm>
            <a:off x="3221502" y="1153551"/>
            <a:ext cx="3179298" cy="295421"/>
          </a:xfrm>
          <a:prstGeom prst="rect">
            <a:avLst/>
          </a:prstGeom>
          <a:solidFill>
            <a:schemeClr val="accent2">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25594ED-1FE5-DC43-BF96-6FAC22FFFFBD}"/>
              </a:ext>
            </a:extLst>
          </p:cNvPr>
          <p:cNvSpPr/>
          <p:nvPr/>
        </p:nvSpPr>
        <p:spPr>
          <a:xfrm>
            <a:off x="1631853" y="1597375"/>
            <a:ext cx="647113" cy="1669193"/>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989B2-0738-E443-8E05-9FFDBF366641}"/>
              </a:ext>
            </a:extLst>
          </p:cNvPr>
          <p:cNvSpPr/>
          <p:nvPr/>
        </p:nvSpPr>
        <p:spPr>
          <a:xfrm>
            <a:off x="2278966" y="2768598"/>
            <a:ext cx="254000" cy="497970"/>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CE3C207-2C93-1643-9EA7-8E73D9782FE7}"/>
              </a:ext>
            </a:extLst>
          </p:cNvPr>
          <p:cNvSpPr/>
          <p:nvPr/>
        </p:nvSpPr>
        <p:spPr>
          <a:xfrm>
            <a:off x="2352333" y="1597361"/>
            <a:ext cx="515045" cy="1117617"/>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6C6BE09-1381-5D4B-9858-BC581B281EF6}"/>
              </a:ext>
            </a:extLst>
          </p:cNvPr>
          <p:cNvSpPr/>
          <p:nvPr/>
        </p:nvSpPr>
        <p:spPr>
          <a:xfrm>
            <a:off x="2613378" y="2714978"/>
            <a:ext cx="254000" cy="551590"/>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302A8D4-7E59-424B-AE75-A28D938E39A9}"/>
              </a:ext>
            </a:extLst>
          </p:cNvPr>
          <p:cNvSpPr/>
          <p:nvPr/>
        </p:nvSpPr>
        <p:spPr>
          <a:xfrm>
            <a:off x="1651098" y="908685"/>
            <a:ext cx="1216280" cy="552644"/>
          </a:xfrm>
          <a:prstGeom prst="rect">
            <a:avLst/>
          </a:prstGeom>
          <a:solidFill>
            <a:srgbClr val="7030A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341724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8FFA-84CB-5E49-93F5-900D54873C78}"/>
              </a:ext>
            </a:extLst>
          </p:cNvPr>
          <p:cNvSpPr>
            <a:spLocks noGrp="1"/>
          </p:cNvSpPr>
          <p:nvPr>
            <p:ph type="title"/>
          </p:nvPr>
        </p:nvSpPr>
        <p:spPr/>
        <p:txBody>
          <a:bodyPr/>
          <a:lstStyle/>
          <a:p>
            <a:r>
              <a:rPr lang="en-US" b="1" dirty="0"/>
              <a:t>3. Hammer Count (HC) Effects</a:t>
            </a:r>
          </a:p>
        </p:txBody>
      </p:sp>
      <p:sp>
        <p:nvSpPr>
          <p:cNvPr id="6" name="Rectangle 5">
            <a:extLst>
              <a:ext uri="{FF2B5EF4-FFF2-40B4-BE49-F238E27FC236}">
                <a16:creationId xmlns:a16="http://schemas.microsoft.com/office/drawing/2014/main" id="{24E0BBC6-71E9-C049-9D8F-53BDF22CBC49}"/>
              </a:ext>
            </a:extLst>
          </p:cNvPr>
          <p:cNvSpPr/>
          <p:nvPr/>
        </p:nvSpPr>
        <p:spPr>
          <a:xfrm>
            <a:off x="-2198" y="5416840"/>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 rates (i.e., </a:t>
            </a: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vulnerability)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with technology node generation</a:t>
            </a:r>
          </a:p>
        </p:txBody>
      </p:sp>
      <p:pic>
        <p:nvPicPr>
          <p:cNvPr id="12" name="Picture 11">
            <a:extLst>
              <a:ext uri="{FF2B5EF4-FFF2-40B4-BE49-F238E27FC236}">
                <a16:creationId xmlns:a16="http://schemas.microsoft.com/office/drawing/2014/main" id="{BAE25116-7200-0C45-B9FB-88DAB18A9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 y="1280082"/>
            <a:ext cx="8772525" cy="2469931"/>
          </a:xfrm>
          <a:prstGeom prst="rect">
            <a:avLst/>
          </a:prstGeom>
        </p:spPr>
      </p:pic>
      <p:grpSp>
        <p:nvGrpSpPr>
          <p:cNvPr id="27" name="Group 26">
            <a:extLst>
              <a:ext uri="{FF2B5EF4-FFF2-40B4-BE49-F238E27FC236}">
                <a16:creationId xmlns:a16="http://schemas.microsoft.com/office/drawing/2014/main" id="{BAC664BD-CED8-BE4A-8EC3-3FD2C7499098}"/>
              </a:ext>
            </a:extLst>
          </p:cNvPr>
          <p:cNvGrpSpPr/>
          <p:nvPr/>
        </p:nvGrpSpPr>
        <p:grpSpPr>
          <a:xfrm>
            <a:off x="1287099" y="2199233"/>
            <a:ext cx="1399649" cy="420817"/>
            <a:chOff x="1228484" y="2199233"/>
            <a:chExt cx="1399649" cy="420817"/>
          </a:xfrm>
        </p:grpSpPr>
        <p:sp>
          <p:nvSpPr>
            <p:cNvPr id="13" name="Rectangle 12">
              <a:extLst>
                <a:ext uri="{FF2B5EF4-FFF2-40B4-BE49-F238E27FC236}">
                  <a16:creationId xmlns:a16="http://schemas.microsoft.com/office/drawing/2014/main" id="{C2BFDBA6-7CD4-AD47-95D4-1642CA8F1FE1}"/>
                </a:ext>
              </a:extLst>
            </p:cNvPr>
            <p:cNvSpPr/>
            <p:nvPr/>
          </p:nvSpPr>
          <p:spPr>
            <a:xfrm rot="19603482">
              <a:off x="1228484" y="2199233"/>
              <a:ext cx="1003821" cy="2156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1" name="Group 20">
              <a:extLst>
                <a:ext uri="{FF2B5EF4-FFF2-40B4-BE49-F238E27FC236}">
                  <a16:creationId xmlns:a16="http://schemas.microsoft.com/office/drawing/2014/main" id="{E17BE2F1-BF39-EE42-A342-77A2A671E80B}"/>
                </a:ext>
              </a:extLst>
            </p:cNvPr>
            <p:cNvGrpSpPr/>
            <p:nvPr/>
          </p:nvGrpSpPr>
          <p:grpSpPr>
            <a:xfrm>
              <a:off x="1624032" y="2382218"/>
              <a:ext cx="1004101" cy="237832"/>
              <a:chOff x="1624032" y="2382218"/>
              <a:chExt cx="1004101" cy="237832"/>
            </a:xfrm>
          </p:grpSpPr>
          <p:sp>
            <p:nvSpPr>
              <p:cNvPr id="15" name="Rectangle 14">
                <a:extLst>
                  <a:ext uri="{FF2B5EF4-FFF2-40B4-BE49-F238E27FC236}">
                    <a16:creationId xmlns:a16="http://schemas.microsoft.com/office/drawing/2014/main" id="{B2E1EA25-F6FE-A146-8206-EADB2AACDBED}"/>
                  </a:ext>
                </a:extLst>
              </p:cNvPr>
              <p:cNvSpPr/>
              <p:nvPr/>
            </p:nvSpPr>
            <p:spPr>
              <a:xfrm rot="19675068">
                <a:off x="1633764" y="2382218"/>
                <a:ext cx="994369" cy="1599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32E901CF-EB08-E141-98EF-9143C5026A9C}"/>
                  </a:ext>
                </a:extLst>
              </p:cNvPr>
              <p:cNvSpPr/>
              <p:nvPr/>
            </p:nvSpPr>
            <p:spPr>
              <a:xfrm rot="19675068">
                <a:off x="1624032" y="2474541"/>
                <a:ext cx="342223" cy="1455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6" name="Group 25">
            <a:extLst>
              <a:ext uri="{FF2B5EF4-FFF2-40B4-BE49-F238E27FC236}">
                <a16:creationId xmlns:a16="http://schemas.microsoft.com/office/drawing/2014/main" id="{A4097676-E3C1-BB42-8174-79C3627DF91A}"/>
              </a:ext>
            </a:extLst>
          </p:cNvPr>
          <p:cNvGrpSpPr/>
          <p:nvPr/>
        </p:nvGrpSpPr>
        <p:grpSpPr>
          <a:xfrm>
            <a:off x="4448778" y="2146568"/>
            <a:ext cx="1256737" cy="682953"/>
            <a:chOff x="4507393" y="2134845"/>
            <a:chExt cx="1256737" cy="682953"/>
          </a:xfrm>
        </p:grpSpPr>
        <p:sp>
          <p:nvSpPr>
            <p:cNvPr id="17" name="Rectangle 16">
              <a:extLst>
                <a:ext uri="{FF2B5EF4-FFF2-40B4-BE49-F238E27FC236}">
                  <a16:creationId xmlns:a16="http://schemas.microsoft.com/office/drawing/2014/main" id="{6C7DA583-7A44-8446-B4AB-D8DF9F31F4A6}"/>
                </a:ext>
              </a:extLst>
            </p:cNvPr>
            <p:cNvSpPr/>
            <p:nvPr/>
          </p:nvSpPr>
          <p:spPr>
            <a:xfrm rot="19934469">
              <a:off x="4507393" y="2134845"/>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6D6DC291-6E47-BA47-A173-F6F40611A9D5}"/>
                </a:ext>
              </a:extLst>
            </p:cNvPr>
            <p:cNvGrpSpPr/>
            <p:nvPr/>
          </p:nvGrpSpPr>
          <p:grpSpPr>
            <a:xfrm>
              <a:off x="4742725" y="2354450"/>
              <a:ext cx="1021405" cy="463348"/>
              <a:chOff x="4742725" y="2354450"/>
              <a:chExt cx="1021405" cy="463348"/>
            </a:xfrm>
          </p:grpSpPr>
          <p:sp>
            <p:nvSpPr>
              <p:cNvPr id="18" name="Rectangle 17">
                <a:extLst>
                  <a:ext uri="{FF2B5EF4-FFF2-40B4-BE49-F238E27FC236}">
                    <a16:creationId xmlns:a16="http://schemas.microsoft.com/office/drawing/2014/main" id="{CE419E10-DAB9-A246-A8C8-18D7DEA1D882}"/>
                  </a:ext>
                </a:extLst>
              </p:cNvPr>
              <p:cNvSpPr/>
              <p:nvPr/>
            </p:nvSpPr>
            <p:spPr>
              <a:xfrm rot="19748214">
                <a:off x="4742725" y="2354450"/>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71095BA-464F-714D-B387-3AAD549D6627}"/>
                  </a:ext>
                </a:extLst>
              </p:cNvPr>
              <p:cNvSpPr/>
              <p:nvPr/>
            </p:nvSpPr>
            <p:spPr>
              <a:xfrm rot="19934469">
                <a:off x="4787734" y="2554326"/>
                <a:ext cx="93978" cy="263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5" name="Group 24">
            <a:extLst>
              <a:ext uri="{FF2B5EF4-FFF2-40B4-BE49-F238E27FC236}">
                <a16:creationId xmlns:a16="http://schemas.microsoft.com/office/drawing/2014/main" id="{5D59BE2E-EEB4-5440-89A6-7DE727427385}"/>
              </a:ext>
            </a:extLst>
          </p:cNvPr>
          <p:cNvGrpSpPr/>
          <p:nvPr/>
        </p:nvGrpSpPr>
        <p:grpSpPr>
          <a:xfrm>
            <a:off x="7194897" y="2492292"/>
            <a:ext cx="1683102" cy="695673"/>
            <a:chOff x="7405911" y="2515738"/>
            <a:chExt cx="1683102" cy="695673"/>
          </a:xfrm>
        </p:grpSpPr>
        <p:sp>
          <p:nvSpPr>
            <p:cNvPr id="22" name="Rectangle 21">
              <a:extLst>
                <a:ext uri="{FF2B5EF4-FFF2-40B4-BE49-F238E27FC236}">
                  <a16:creationId xmlns:a16="http://schemas.microsoft.com/office/drawing/2014/main" id="{9EE47BF9-E381-C340-9E92-CD81EB41CAEF}"/>
                </a:ext>
              </a:extLst>
            </p:cNvPr>
            <p:cNvSpPr/>
            <p:nvPr/>
          </p:nvSpPr>
          <p:spPr>
            <a:xfrm>
              <a:off x="7405911" y="2515738"/>
              <a:ext cx="1049103"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191130A4-50BF-4649-B3D7-EA609D1670C7}"/>
                </a:ext>
              </a:extLst>
            </p:cNvPr>
            <p:cNvSpPr/>
            <p:nvPr/>
          </p:nvSpPr>
          <p:spPr>
            <a:xfrm>
              <a:off x="8067608" y="3066673"/>
              <a:ext cx="1021405" cy="144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BF9E37D5-5C87-2E4D-B719-3D462CA63DB5}"/>
                </a:ext>
              </a:extLst>
            </p:cNvPr>
            <p:cNvSpPr/>
            <p:nvPr/>
          </p:nvSpPr>
          <p:spPr>
            <a:xfrm>
              <a:off x="8601075" y="2667373"/>
              <a:ext cx="171450" cy="2599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74757A73-67C1-1040-9B84-A65E5FFF3199}"/>
              </a:ext>
            </a:extLst>
          </p:cNvPr>
          <p:cNvSpPr/>
          <p:nvPr/>
        </p:nvSpPr>
        <p:spPr>
          <a:xfrm>
            <a:off x="-2198" y="4267749"/>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rates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when going </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from old to new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technology node generations</a:t>
            </a: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3344911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7"/>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6"/>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9"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inLibertineTI"/>
                <a:ea typeface="+mn-ea"/>
                <a:cs typeface="+mn-cs"/>
              </a:rPr>
              <a:t>Newer chips from each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C00000"/>
                </a:solidFill>
                <a:latin typeface="LinLibertineTI"/>
              </a:rPr>
              <a:t>a</a:t>
            </a:r>
            <a:r>
              <a:rPr kumimoji="0" lang="en-US" sz="2400" b="1" i="0" u="none" strike="noStrike" kern="1200" cap="none" spc="0" normalizeH="0" baseline="0" noProof="0" dirty="0">
                <a:ln>
                  <a:noFill/>
                </a:ln>
                <a:solidFill>
                  <a:srgbClr val="C00000"/>
                </a:solidFill>
                <a:effectLst/>
                <a:uLnTx/>
                <a:uFillTx/>
                <a:latin typeface="LinLibertineTI"/>
                <a:ea typeface="+mn-ea"/>
                <a:cs typeface="+mn-cs"/>
              </a:rPr>
              <a:t>re more vulnerable to RowHammer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1254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A5AC7490-6188-394C-8362-DE5A59111525}"/>
              </a:ext>
            </a:extLst>
          </p:cNvPr>
          <p:cNvSpPr/>
          <p:nvPr/>
        </p:nvSpPr>
        <p:spPr>
          <a:xfrm>
            <a:off x="0" y="703241"/>
            <a:ext cx="9144000" cy="574431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CB286922-A54B-444C-B126-DDE03F85424A}"/>
              </a:ext>
            </a:extLst>
          </p:cNvPr>
          <p:cNvSpPr txBox="1"/>
          <p:nvPr/>
        </p:nvSpPr>
        <p:spPr>
          <a:xfrm>
            <a:off x="322441" y="4247654"/>
            <a:ext cx="8494721" cy="126957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There are chips whose weakest cells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after only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4800 hammers</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27" name="TextBox 26">
            <a:extLst>
              <a:ext uri="{FF2B5EF4-FFF2-40B4-BE49-F238E27FC236}">
                <a16:creationId xmlns:a16="http://schemas.microsoft.com/office/drawing/2014/main" id="{E5F64608-76B9-8C41-8FE4-00CDA39906D5}"/>
              </a:ext>
            </a:extLst>
          </p:cNvPr>
          <p:cNvSpPr txBox="1"/>
          <p:nvPr/>
        </p:nvSpPr>
        <p:spPr>
          <a:xfrm>
            <a:off x="322441" y="1406025"/>
            <a:ext cx="8494721" cy="170046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 DRAM type,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800" b="1" i="0"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reduces significantly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old to new chips, i.e.,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69.2k to 22.4k,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DDR4:</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17.5k to 10k,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LPDDR4: </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16.8k to 4.8k</a:t>
            </a:r>
            <a:endParaRPr kumimoji="0" lang="en-US" sz="2800" b="1" i="0" u="none" strike="noStrike" kern="1200" cap="none" spc="0" normalizeH="0" baseline="-25000" noProof="0" dirty="0">
              <a:ln>
                <a:noFill/>
              </a:ln>
              <a:solidFill>
                <a:srgbClr val="4472C4">
                  <a:lumMod val="75000"/>
                </a:srgbClr>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3144144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is Getting Much Worse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862575939"/>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a:xfrm>
            <a:off x="107504" y="152400"/>
            <a:ext cx="9036496" cy="884238"/>
          </a:xfrm>
        </p:spPr>
        <p:txBody>
          <a:bodyPr/>
          <a:lstStyle/>
          <a:p>
            <a:r>
              <a:rPr lang="en-US" dirty="0"/>
              <a:t>Detailed Lecture on Revisiting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5b</a:t>
            </a:r>
          </a:p>
          <a:p>
            <a:pPr lvl="1"/>
            <a:r>
              <a:rPr lang="en-US" dirty="0"/>
              <a:t>RowHammer in 2020: Revisiting RowHammer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https://www.youtube.com/watch?v=gR7XR-Eepcg&amp;list=PL5Q2soXY2Zi9xidyIgBxUz7xRPS-wisBN&amp;index=10</a:t>
            </a:r>
            <a:endParaRPr lang="en-US" dirty="0">
              <a:solidFill>
                <a:srgbClr val="0000FF"/>
              </a:solidFill>
            </a:endParaRPr>
          </a:p>
          <a:p>
            <a:pPr lvl="1"/>
            <a:endParaRPr lang="en-US" dirty="0">
              <a:solidFill>
                <a:srgbClr val="0000FF"/>
              </a:solidFill>
            </a:endParaRPr>
          </a:p>
          <a:p>
            <a:pPr lvl="1"/>
            <a:endParaRPr lang="en-US" dirty="0">
              <a:solidFill>
                <a:srgbClr val="0000FF"/>
              </a:solidFill>
            </a:endParaRPr>
          </a:p>
          <a:p>
            <a:pPr marL="0" indent="0">
              <a:buNone/>
            </a:pPr>
            <a:endParaRPr lang="en-US" b="1" dirty="0">
              <a:solidFill>
                <a:srgbClr val="0000FF"/>
              </a:solidFill>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17389511"/>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err="1">
                <a:latin typeface="Garamond" charset="0"/>
              </a:rPr>
              <a:t>TRRespass</a:t>
            </a:r>
            <a:endParaRPr lang="en-US" sz="5000" dirty="0">
              <a:latin typeface="Garamond" charset="0"/>
            </a:endParaRP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195401061"/>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851900" cy="884238"/>
          </a:xfrm>
        </p:spPr>
        <p:txBody>
          <a:bodyPr/>
          <a:lstStyle/>
          <a:p>
            <a:r>
              <a:rPr lang="en-US" altLang="en-US" dirty="0">
                <a:ea typeface="ＭＳ Ｐゴシック" panose="020B0600070205080204" pitchFamily="34" charset="-128"/>
              </a:rPr>
              <a:t>Industry-Adopted Solutions Do Not Work</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1674543350"/>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AB383-3F95-924C-A8F7-FA7A5D620931}"/>
              </a:ext>
            </a:extLst>
          </p:cNvPr>
          <p:cNvSpPr>
            <a:spLocks noGrp="1"/>
          </p:cNvSpPr>
          <p:nvPr>
            <p:ph type="title"/>
          </p:nvPr>
        </p:nvSpPr>
        <p:spPr/>
        <p:txBody>
          <a:bodyPr/>
          <a:lstStyle/>
          <a:p>
            <a:r>
              <a:rPr lang="en-US" dirty="0" err="1"/>
              <a:t>TRRespass</a:t>
            </a:r>
            <a:endParaRPr lang="en-US" dirty="0"/>
          </a:p>
        </p:txBody>
      </p:sp>
      <p:sp>
        <p:nvSpPr>
          <p:cNvPr id="3" name="Content Placeholder 2">
            <a:extLst>
              <a:ext uri="{FF2B5EF4-FFF2-40B4-BE49-F238E27FC236}">
                <a16:creationId xmlns:a16="http://schemas.microsoft.com/office/drawing/2014/main" id="{DE693E5D-BDFC-EE41-BF28-42750C5E576F}"/>
              </a:ext>
            </a:extLst>
          </p:cNvPr>
          <p:cNvSpPr>
            <a:spLocks noGrp="1"/>
          </p:cNvSpPr>
          <p:nvPr>
            <p:ph idx="1"/>
          </p:nvPr>
        </p:nvSpPr>
        <p:spPr>
          <a:xfrm>
            <a:off x="228600" y="908720"/>
            <a:ext cx="8851900" cy="5153025"/>
          </a:xfrm>
        </p:spPr>
        <p:txBody>
          <a:bodyPr/>
          <a:lstStyle/>
          <a:p>
            <a:r>
              <a:rPr lang="en-US" dirty="0"/>
              <a:t>First work to show that </a:t>
            </a:r>
            <a:r>
              <a:rPr lang="en-US" dirty="0">
                <a:solidFill>
                  <a:srgbClr val="0000FF"/>
                </a:solidFill>
              </a:rPr>
              <a:t>TRR-protected DRAM chips are vulnerable to RowHammer</a:t>
            </a:r>
            <a:r>
              <a:rPr lang="en-US" dirty="0"/>
              <a:t> in the field</a:t>
            </a:r>
          </a:p>
          <a:p>
            <a:pPr lvl="1"/>
            <a:r>
              <a:rPr lang="en-US" dirty="0"/>
              <a:t>Mitigations advertised as secure are not secure</a:t>
            </a:r>
          </a:p>
          <a:p>
            <a:pPr lvl="1"/>
            <a:endParaRPr lang="en-US" dirty="0"/>
          </a:p>
          <a:p>
            <a:r>
              <a:rPr lang="en-US" dirty="0"/>
              <a:t>Introduces the </a:t>
            </a:r>
            <a:r>
              <a:rPr lang="en-US" dirty="0">
                <a:solidFill>
                  <a:srgbClr val="0000FF"/>
                </a:solidFill>
              </a:rPr>
              <a:t>Many-sided RowHammer </a:t>
            </a:r>
            <a:r>
              <a:rPr lang="en-US" dirty="0"/>
              <a:t>attack</a:t>
            </a:r>
          </a:p>
          <a:p>
            <a:pPr lvl="1"/>
            <a:r>
              <a:rPr lang="en-US" dirty="0"/>
              <a:t>Idea: </a:t>
            </a:r>
            <a:r>
              <a:rPr lang="en-US" dirty="0">
                <a:solidFill>
                  <a:srgbClr val="FF0000"/>
                </a:solidFill>
              </a:rPr>
              <a:t>Hammer many rows to bypass TRR mitigations </a:t>
            </a:r>
            <a:r>
              <a:rPr lang="en-US" dirty="0"/>
              <a:t>(e.g., by overflowing proprietary TRR tables that detect aggressor rows)</a:t>
            </a:r>
          </a:p>
          <a:p>
            <a:endParaRPr lang="en-US" sz="2200" dirty="0"/>
          </a:p>
          <a:p>
            <a:r>
              <a:rPr lang="en-US" dirty="0"/>
              <a:t>(Partially) </a:t>
            </a:r>
            <a:r>
              <a:rPr lang="en-US" dirty="0">
                <a:solidFill>
                  <a:srgbClr val="0000FF"/>
                </a:solidFill>
              </a:rPr>
              <a:t>reverse-engineers the TRR and </a:t>
            </a:r>
            <a:r>
              <a:rPr lang="en-US" dirty="0" err="1">
                <a:solidFill>
                  <a:srgbClr val="0000FF"/>
                </a:solidFill>
              </a:rPr>
              <a:t>pTRR</a:t>
            </a:r>
            <a:r>
              <a:rPr lang="en-US" dirty="0">
                <a:solidFill>
                  <a:srgbClr val="0000FF"/>
                </a:solidFill>
              </a:rPr>
              <a:t> mitigation mechanisms</a:t>
            </a:r>
            <a:r>
              <a:rPr lang="en-US" dirty="0"/>
              <a:t> implemented in DRAM chips and memory controllers</a:t>
            </a:r>
          </a:p>
          <a:p>
            <a:endParaRPr lang="en-US" sz="2200" dirty="0"/>
          </a:p>
          <a:p>
            <a:r>
              <a:rPr lang="en-US" dirty="0"/>
              <a:t>Provides an </a:t>
            </a:r>
            <a:r>
              <a:rPr lang="en-US" dirty="0">
                <a:solidFill>
                  <a:srgbClr val="0000FF"/>
                </a:solidFill>
              </a:rPr>
              <a:t>automatic tool that can effectively create many-sided RowHammer attacks </a:t>
            </a:r>
            <a:r>
              <a:rPr lang="en-US" dirty="0"/>
              <a:t>in DDR4 and LPDDR4(X) chips</a:t>
            </a:r>
          </a:p>
        </p:txBody>
      </p:sp>
      <p:sp>
        <p:nvSpPr>
          <p:cNvPr id="4" name="Slide Number Placeholder 3">
            <a:extLst>
              <a:ext uri="{FF2B5EF4-FFF2-40B4-BE49-F238E27FC236}">
                <a16:creationId xmlns:a16="http://schemas.microsoft.com/office/drawing/2014/main" id="{A7FE287F-570B-724E-B84B-41C62786B9A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769252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63682-80F4-BB47-8B57-426D25420386}"/>
              </a:ext>
            </a:extLst>
          </p:cNvPr>
          <p:cNvSpPr>
            <a:spLocks noGrp="1"/>
          </p:cNvSpPr>
          <p:nvPr>
            <p:ph type="title"/>
          </p:nvPr>
        </p:nvSpPr>
        <p:spPr>
          <a:xfrm>
            <a:off x="228600" y="152400"/>
            <a:ext cx="8915400" cy="884238"/>
          </a:xfrm>
        </p:spPr>
        <p:txBody>
          <a:bodyPr/>
          <a:lstStyle/>
          <a:p>
            <a:r>
              <a:rPr lang="en-US" dirty="0"/>
              <a:t>Example Many-Sided Hammering Patterns</a:t>
            </a:r>
          </a:p>
        </p:txBody>
      </p:sp>
      <p:sp>
        <p:nvSpPr>
          <p:cNvPr id="3" name="Content Placeholder 2">
            <a:extLst>
              <a:ext uri="{FF2B5EF4-FFF2-40B4-BE49-F238E27FC236}">
                <a16:creationId xmlns:a16="http://schemas.microsoft.com/office/drawing/2014/main" id="{46CB968C-CBB8-8F46-B15E-4035F4B6D827}"/>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A068FDC8-B7C0-1A4E-9549-CF92FC677F9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708B635-CC53-0941-9DDF-57CF74698BB3}"/>
              </a:ext>
            </a:extLst>
          </p:cNvPr>
          <p:cNvPicPr>
            <a:picLocks noChangeAspect="1"/>
          </p:cNvPicPr>
          <p:nvPr/>
        </p:nvPicPr>
        <p:blipFill>
          <a:blip r:embed="rId2"/>
          <a:stretch>
            <a:fillRect/>
          </a:stretch>
        </p:blipFill>
        <p:spPr>
          <a:xfrm>
            <a:off x="108570" y="1916832"/>
            <a:ext cx="8850659" cy="3899242"/>
          </a:xfrm>
          <a:prstGeom prst="rect">
            <a:avLst/>
          </a:prstGeom>
        </p:spPr>
      </p:pic>
    </p:spTree>
    <p:extLst>
      <p:ext uri="{BB962C8B-B14F-4D97-AF65-F5344CB8AC3E}">
        <p14:creationId xmlns:p14="http://schemas.microsoft.com/office/powerpoint/2010/main" val="2329877732"/>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29E54-1D0E-8541-B85C-29D60DFEA4AD}"/>
              </a:ext>
            </a:extLst>
          </p:cNvPr>
          <p:cNvSpPr>
            <a:spLocks noGrp="1"/>
          </p:cNvSpPr>
          <p:nvPr>
            <p:ph type="title"/>
          </p:nvPr>
        </p:nvSpPr>
        <p:spPr/>
        <p:txBody>
          <a:bodyPr/>
          <a:lstStyle/>
          <a:p>
            <a:r>
              <a:rPr lang="en-US" dirty="0" err="1"/>
              <a:t>BitFlips</a:t>
            </a:r>
            <a:r>
              <a:rPr lang="en-US" dirty="0"/>
              <a:t> vs. Number of Aggressor Rows</a:t>
            </a:r>
          </a:p>
        </p:txBody>
      </p:sp>
      <p:sp>
        <p:nvSpPr>
          <p:cNvPr id="3" name="Content Placeholder 2">
            <a:extLst>
              <a:ext uri="{FF2B5EF4-FFF2-40B4-BE49-F238E27FC236}">
                <a16:creationId xmlns:a16="http://schemas.microsoft.com/office/drawing/2014/main" id="{0BE71F0B-A20F-644B-AD03-13012403362C}"/>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9A9FFEB-AC88-A049-BCE8-B49DC0BC275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9EA0A4FA-D0F8-A544-B3E7-1859C688BED7}"/>
              </a:ext>
            </a:extLst>
          </p:cNvPr>
          <p:cNvPicPr>
            <a:picLocks noChangeAspect="1"/>
          </p:cNvPicPr>
          <p:nvPr/>
        </p:nvPicPr>
        <p:blipFill>
          <a:blip r:embed="rId2"/>
          <a:stretch>
            <a:fillRect/>
          </a:stretch>
        </p:blipFill>
        <p:spPr>
          <a:xfrm>
            <a:off x="228600" y="885240"/>
            <a:ext cx="4938780" cy="2898345"/>
          </a:xfrm>
          <a:prstGeom prst="rect">
            <a:avLst/>
          </a:prstGeom>
        </p:spPr>
      </p:pic>
      <p:pic>
        <p:nvPicPr>
          <p:cNvPr id="6" name="Picture 5">
            <a:extLst>
              <a:ext uri="{FF2B5EF4-FFF2-40B4-BE49-F238E27FC236}">
                <a16:creationId xmlns:a16="http://schemas.microsoft.com/office/drawing/2014/main" id="{E77D51A4-3795-3840-83C7-D2CD07D30997}"/>
              </a:ext>
            </a:extLst>
          </p:cNvPr>
          <p:cNvPicPr>
            <a:picLocks noChangeAspect="1"/>
          </p:cNvPicPr>
          <p:nvPr/>
        </p:nvPicPr>
        <p:blipFill>
          <a:blip r:embed="rId3"/>
          <a:stretch>
            <a:fillRect/>
          </a:stretch>
        </p:blipFill>
        <p:spPr>
          <a:xfrm>
            <a:off x="102120" y="3975068"/>
            <a:ext cx="4445460" cy="2452308"/>
          </a:xfrm>
          <a:prstGeom prst="rect">
            <a:avLst/>
          </a:prstGeom>
        </p:spPr>
      </p:pic>
      <p:pic>
        <p:nvPicPr>
          <p:cNvPr id="7" name="Picture 6">
            <a:extLst>
              <a:ext uri="{FF2B5EF4-FFF2-40B4-BE49-F238E27FC236}">
                <a16:creationId xmlns:a16="http://schemas.microsoft.com/office/drawing/2014/main" id="{769A4A23-6175-064C-9E5E-DC8CB2620113}"/>
              </a:ext>
            </a:extLst>
          </p:cNvPr>
          <p:cNvPicPr>
            <a:picLocks noChangeAspect="1"/>
          </p:cNvPicPr>
          <p:nvPr/>
        </p:nvPicPr>
        <p:blipFill>
          <a:blip r:embed="rId4"/>
          <a:stretch>
            <a:fillRect/>
          </a:stretch>
        </p:blipFill>
        <p:spPr>
          <a:xfrm>
            <a:off x="4674060" y="3831997"/>
            <a:ext cx="4330700" cy="2895600"/>
          </a:xfrm>
          <a:prstGeom prst="rect">
            <a:avLst/>
          </a:prstGeom>
        </p:spPr>
      </p:pic>
    </p:spTree>
    <p:extLst>
      <p:ext uri="{BB962C8B-B14F-4D97-AF65-F5344CB8AC3E}">
        <p14:creationId xmlns:p14="http://schemas.microsoft.com/office/powerpoint/2010/main" val="2920318775"/>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C8D4E-FFF9-7A4F-B1CF-D60C6C1869FD}"/>
              </a:ext>
            </a:extLst>
          </p:cNvPr>
          <p:cNvSpPr>
            <a:spLocks noGrp="1"/>
          </p:cNvSpPr>
          <p:nvPr>
            <p:ph type="title"/>
          </p:nvPr>
        </p:nvSpPr>
        <p:spPr/>
        <p:txBody>
          <a:bodyPr/>
          <a:lstStyle/>
          <a:p>
            <a:r>
              <a:rPr lang="en-US" dirty="0" err="1"/>
              <a:t>TRRespass</a:t>
            </a:r>
            <a:r>
              <a:rPr lang="en-US" dirty="0"/>
              <a:t> Vulnerable DRAM Modules</a:t>
            </a:r>
          </a:p>
        </p:txBody>
      </p:sp>
      <p:sp>
        <p:nvSpPr>
          <p:cNvPr id="3" name="Content Placeholder 2">
            <a:extLst>
              <a:ext uri="{FF2B5EF4-FFF2-40B4-BE49-F238E27FC236}">
                <a16:creationId xmlns:a16="http://schemas.microsoft.com/office/drawing/2014/main" id="{837CC59F-9604-7146-9CCB-5C837B1FFD1F}"/>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152758A9-69E0-D64D-83B8-A4AE53DA62D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85E6514-B908-F349-AE04-0B976A8847F7}"/>
              </a:ext>
            </a:extLst>
          </p:cNvPr>
          <p:cNvPicPr>
            <a:picLocks noChangeAspect="1"/>
          </p:cNvPicPr>
          <p:nvPr/>
        </p:nvPicPr>
        <p:blipFill>
          <a:blip r:embed="rId2"/>
          <a:stretch>
            <a:fillRect/>
          </a:stretch>
        </p:blipFill>
        <p:spPr>
          <a:xfrm>
            <a:off x="827584" y="1036638"/>
            <a:ext cx="7338392" cy="5794118"/>
          </a:xfrm>
          <a:prstGeom prst="rect">
            <a:avLst/>
          </a:prstGeom>
        </p:spPr>
      </p:pic>
    </p:spTree>
    <p:extLst>
      <p:ext uri="{BB962C8B-B14F-4D97-AF65-F5344CB8AC3E}">
        <p14:creationId xmlns:p14="http://schemas.microsoft.com/office/powerpoint/2010/main" val="321039329"/>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17111-29B9-8A42-86EB-E612617A34AD}"/>
              </a:ext>
            </a:extLst>
          </p:cNvPr>
          <p:cNvSpPr>
            <a:spLocks noGrp="1"/>
          </p:cNvSpPr>
          <p:nvPr>
            <p:ph type="title"/>
          </p:nvPr>
        </p:nvSpPr>
        <p:spPr/>
        <p:txBody>
          <a:bodyPr/>
          <a:lstStyle/>
          <a:p>
            <a:r>
              <a:rPr lang="en-US" dirty="0" err="1"/>
              <a:t>TRRespass</a:t>
            </a:r>
            <a:r>
              <a:rPr lang="en-US" dirty="0"/>
              <a:t> Vulnerable Mobile Phones</a:t>
            </a:r>
          </a:p>
        </p:txBody>
      </p:sp>
      <p:sp>
        <p:nvSpPr>
          <p:cNvPr id="3" name="Content Placeholder 2">
            <a:extLst>
              <a:ext uri="{FF2B5EF4-FFF2-40B4-BE49-F238E27FC236}">
                <a16:creationId xmlns:a16="http://schemas.microsoft.com/office/drawing/2014/main" id="{5BBF3855-FA0D-D441-A9F6-3C3EFA1A8A2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9CDCD16-EB10-5343-8D63-217DDE7AB39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74A0765-42BD-FE42-810A-672DD1316FA1}"/>
              </a:ext>
            </a:extLst>
          </p:cNvPr>
          <p:cNvPicPr>
            <a:picLocks noChangeAspect="1"/>
          </p:cNvPicPr>
          <p:nvPr/>
        </p:nvPicPr>
        <p:blipFill>
          <a:blip r:embed="rId2"/>
          <a:stretch>
            <a:fillRect/>
          </a:stretch>
        </p:blipFill>
        <p:spPr>
          <a:xfrm>
            <a:off x="2038350" y="1036638"/>
            <a:ext cx="4991100" cy="5753288"/>
          </a:xfrm>
          <a:prstGeom prst="rect">
            <a:avLst/>
          </a:prstGeom>
        </p:spPr>
      </p:pic>
    </p:spTree>
    <p:extLst>
      <p:ext uri="{BB962C8B-B14F-4D97-AF65-F5344CB8AC3E}">
        <p14:creationId xmlns:p14="http://schemas.microsoft.com/office/powerpoint/2010/main" val="1443685634"/>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17111-29B9-8A42-86EB-E612617A34AD}"/>
              </a:ext>
            </a:extLst>
          </p:cNvPr>
          <p:cNvSpPr>
            <a:spLocks noGrp="1"/>
          </p:cNvSpPr>
          <p:nvPr>
            <p:ph type="title"/>
          </p:nvPr>
        </p:nvSpPr>
        <p:spPr/>
        <p:txBody>
          <a:bodyPr/>
          <a:lstStyle/>
          <a:p>
            <a:r>
              <a:rPr lang="en-US" dirty="0" err="1"/>
              <a:t>TRRespass</a:t>
            </a:r>
            <a:r>
              <a:rPr lang="en-US" dirty="0"/>
              <a:t> Based RowHammer Attack</a:t>
            </a:r>
          </a:p>
        </p:txBody>
      </p:sp>
      <p:sp>
        <p:nvSpPr>
          <p:cNvPr id="3" name="Content Placeholder 2">
            <a:extLst>
              <a:ext uri="{FF2B5EF4-FFF2-40B4-BE49-F238E27FC236}">
                <a16:creationId xmlns:a16="http://schemas.microsoft.com/office/drawing/2014/main" id="{5BBF3855-FA0D-D441-A9F6-3C3EFA1A8A2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9CDCD16-EB10-5343-8D63-217DDE7AB39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A3BA9657-385A-2C42-81A0-7D431F48277A}"/>
              </a:ext>
            </a:extLst>
          </p:cNvPr>
          <p:cNvPicPr>
            <a:picLocks noChangeAspect="1"/>
          </p:cNvPicPr>
          <p:nvPr/>
        </p:nvPicPr>
        <p:blipFill>
          <a:blip r:embed="rId2"/>
          <a:stretch>
            <a:fillRect/>
          </a:stretch>
        </p:blipFill>
        <p:spPr>
          <a:xfrm>
            <a:off x="1065210" y="1587500"/>
            <a:ext cx="6841088" cy="4073748"/>
          </a:xfrm>
          <a:prstGeom prst="rect">
            <a:avLst/>
          </a:prstGeom>
        </p:spPr>
      </p:pic>
    </p:spTree>
    <p:extLst>
      <p:ext uri="{BB962C8B-B14F-4D97-AF65-F5344CB8AC3E}">
        <p14:creationId xmlns:p14="http://schemas.microsoft.com/office/powerpoint/2010/main" val="1188112705"/>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9D64-75EB-EB49-9241-E781D95742B6}"/>
              </a:ext>
            </a:extLst>
          </p:cNvPr>
          <p:cNvSpPr>
            <a:spLocks noGrp="1"/>
          </p:cNvSpPr>
          <p:nvPr>
            <p:ph type="title"/>
          </p:nvPr>
        </p:nvSpPr>
        <p:spPr/>
        <p:txBody>
          <a:bodyPr/>
          <a:lstStyle/>
          <a:p>
            <a:r>
              <a:rPr lang="en-US" dirty="0" err="1"/>
              <a:t>TRRespass</a:t>
            </a:r>
            <a:r>
              <a:rPr lang="en-US" dirty="0"/>
              <a:t> Key Results</a:t>
            </a:r>
          </a:p>
        </p:txBody>
      </p:sp>
      <p:sp>
        <p:nvSpPr>
          <p:cNvPr id="3" name="Content Placeholder 2">
            <a:extLst>
              <a:ext uri="{FF2B5EF4-FFF2-40B4-BE49-F238E27FC236}">
                <a16:creationId xmlns:a16="http://schemas.microsoft.com/office/drawing/2014/main" id="{940C175A-48EE-F74D-A6F2-868D105BDE6B}"/>
              </a:ext>
            </a:extLst>
          </p:cNvPr>
          <p:cNvSpPr>
            <a:spLocks noGrp="1"/>
          </p:cNvSpPr>
          <p:nvPr>
            <p:ph idx="1"/>
          </p:nvPr>
        </p:nvSpPr>
        <p:spPr/>
        <p:txBody>
          <a:bodyPr/>
          <a:lstStyle/>
          <a:p>
            <a:r>
              <a:rPr lang="en-US" dirty="0">
                <a:solidFill>
                  <a:srgbClr val="0000FF"/>
                </a:solidFill>
              </a:rPr>
              <a:t>13 out of 42 tested DDR4 DRAM modules are vulnerable</a:t>
            </a:r>
          </a:p>
          <a:p>
            <a:pPr lvl="1"/>
            <a:r>
              <a:rPr lang="en-US" dirty="0"/>
              <a:t>From all 3 major manufacturers</a:t>
            </a:r>
          </a:p>
          <a:p>
            <a:pPr lvl="1"/>
            <a:r>
              <a:rPr lang="en-US" dirty="0"/>
              <a:t>3-, 9-, 10-, 14-, 19-sided hammer attacks needed</a:t>
            </a:r>
          </a:p>
          <a:p>
            <a:pPr lvl="1"/>
            <a:endParaRPr lang="en-US" dirty="0"/>
          </a:p>
          <a:p>
            <a:r>
              <a:rPr lang="en-US" dirty="0">
                <a:solidFill>
                  <a:srgbClr val="0000FF"/>
                </a:solidFill>
              </a:rPr>
              <a:t>5 out of 13 mobile phones tested vulnerable</a:t>
            </a:r>
            <a:endParaRPr lang="en-US" dirty="0"/>
          </a:p>
          <a:p>
            <a:pPr lvl="1"/>
            <a:r>
              <a:rPr lang="en-US" dirty="0"/>
              <a:t>From 4 major manufacturers</a:t>
            </a:r>
          </a:p>
          <a:p>
            <a:pPr lvl="1"/>
            <a:r>
              <a:rPr lang="en-US" dirty="0"/>
              <a:t>With LPDDR4(X) DRAM chips</a:t>
            </a:r>
          </a:p>
          <a:p>
            <a:pPr lvl="1"/>
            <a:endParaRPr lang="en-US" dirty="0"/>
          </a:p>
          <a:p>
            <a:r>
              <a:rPr lang="en-US" dirty="0"/>
              <a:t>These results are scratching the surface</a:t>
            </a:r>
          </a:p>
          <a:p>
            <a:pPr lvl="1"/>
            <a:r>
              <a:rPr lang="en-US" dirty="0" err="1"/>
              <a:t>TRRespass</a:t>
            </a:r>
            <a:r>
              <a:rPr lang="en-US" dirty="0"/>
              <a:t> tool is not exhaustive</a:t>
            </a:r>
          </a:p>
          <a:p>
            <a:pPr lvl="1"/>
            <a:r>
              <a:rPr lang="en-US" dirty="0">
                <a:solidFill>
                  <a:srgbClr val="0000FF"/>
                </a:solidFill>
              </a:rPr>
              <a:t>There is a lot of room for uncovering more vulnerable chips and phones</a:t>
            </a:r>
          </a:p>
        </p:txBody>
      </p:sp>
      <p:sp>
        <p:nvSpPr>
          <p:cNvPr id="4" name="Slide Number Placeholder 3">
            <a:extLst>
              <a:ext uri="{FF2B5EF4-FFF2-40B4-BE49-F238E27FC236}">
                <a16:creationId xmlns:a16="http://schemas.microsoft.com/office/drawing/2014/main" id="{1F15A054-3D67-684A-9B67-38DF40BC1F9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061707375"/>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err="1"/>
              <a:t>TRRespass</a:t>
            </a:r>
            <a:r>
              <a:rPr lang="en-US" dirty="0"/>
              <a:t> Key Takeaways</a:t>
            </a:r>
          </a:p>
        </p:txBody>
      </p:sp>
      <p:sp>
        <p:nvSpPr>
          <p:cNvPr id="3" name="Content Placeholder 2"/>
          <p:cNvSpPr>
            <a:spLocks noGrp="1"/>
          </p:cNvSpPr>
          <p:nvPr>
            <p:ph idx="1"/>
          </p:nvPr>
        </p:nvSpPr>
        <p:spPr>
          <a:xfrm>
            <a:off x="136056" y="332656"/>
            <a:ext cx="8784976" cy="5193723"/>
          </a:xfrm>
        </p:spPr>
        <p:txBody>
          <a:bodyPr/>
          <a:lstStyle/>
          <a:p>
            <a:pPr marL="0" indent="0" algn="ctr">
              <a:buNone/>
            </a:pPr>
            <a:endParaRPr lang="en-US" sz="5200" dirty="0"/>
          </a:p>
          <a:p>
            <a:pPr marL="0" indent="0" algn="ctr">
              <a:buNone/>
            </a:pPr>
            <a:r>
              <a:rPr lang="en-US" sz="5200" dirty="0">
                <a:solidFill>
                  <a:srgbClr val="0000FF"/>
                </a:solidFill>
              </a:rPr>
              <a:t>RowHammer is still </a:t>
            </a:r>
          </a:p>
          <a:p>
            <a:pPr marL="0" indent="0" algn="ctr">
              <a:buNone/>
            </a:pPr>
            <a:r>
              <a:rPr lang="en-US" sz="5200" dirty="0">
                <a:solidFill>
                  <a:srgbClr val="0000FF"/>
                </a:solidFill>
              </a:rPr>
              <a:t>an open problem</a:t>
            </a:r>
          </a:p>
          <a:p>
            <a:pPr marL="0" indent="0" algn="ctr">
              <a:buNone/>
            </a:pPr>
            <a:endParaRPr lang="en-US" sz="5200" dirty="0">
              <a:solidFill>
                <a:srgbClr val="0000FF"/>
              </a:solidFill>
            </a:endParaRPr>
          </a:p>
          <a:p>
            <a:pPr marL="0" indent="0" algn="ctr">
              <a:buNone/>
            </a:pPr>
            <a:r>
              <a:rPr lang="en-US" sz="5200" dirty="0">
                <a:solidFill>
                  <a:srgbClr val="FF0000"/>
                </a:solidFill>
              </a:rPr>
              <a:t>Security by obscurity </a:t>
            </a:r>
          </a:p>
          <a:p>
            <a:pPr marL="0" indent="0" algn="ctr">
              <a:buNone/>
            </a:pPr>
            <a:r>
              <a:rPr lang="en-US" sz="5200" dirty="0">
                <a:solidFill>
                  <a:srgbClr val="FF0000"/>
                </a:solidFill>
              </a:rPr>
              <a:t>is likely not a good solution</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Tree>
    <p:extLst>
      <p:ext uri="{BB962C8B-B14F-4D97-AF65-F5344CB8AC3E}">
        <p14:creationId xmlns:p14="http://schemas.microsoft.com/office/powerpoint/2010/main" val="28247025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 on </a:t>
            </a:r>
            <a:r>
              <a:rPr lang="en-US" dirty="0" err="1"/>
              <a:t>TRRespass</a:t>
            </a:r>
            <a:endParaRPr lang="en-US" dirty="0"/>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5a</a:t>
            </a:r>
          </a:p>
          <a:p>
            <a:pPr lvl="1"/>
            <a:r>
              <a:rPr lang="en-US" dirty="0"/>
              <a:t>RowHammer in 2020: </a:t>
            </a:r>
            <a:r>
              <a:rPr lang="en-US" dirty="0" err="1"/>
              <a:t>TRRespass</a:t>
            </a:r>
            <a:r>
              <a:rPr lang="en-US" dirty="0"/>
              <a:t>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https://www.youtube.com/watch?v=pwRw7QqK_qA&amp;list=PL5Q2soXY2Zi9xidyIgBxUz7xRPS-wisBN&amp;index=9</a:t>
            </a:r>
            <a:endParaRPr lang="en-US" dirty="0">
              <a:solidFill>
                <a:srgbClr val="0000FF"/>
              </a:solidFill>
            </a:endParaRPr>
          </a:p>
          <a:p>
            <a:pPr marL="0" indent="0">
              <a:buNone/>
            </a:pPr>
            <a:endParaRPr lang="en-US" dirty="0">
              <a:solidFill>
                <a:srgbClr val="0000FF"/>
              </a:solidFill>
            </a:endParaRPr>
          </a:p>
          <a:p>
            <a:pPr marL="0" indent="0">
              <a:buNone/>
            </a:pPr>
            <a:endParaRPr lang="en-US" dirty="0">
              <a:hlinkClick r:id="rId3">
                <a:extLst>
                  <a:ext uri="{A12FA001-AC4F-418D-AE19-62706E023703}">
                    <ahyp:hlinkClr xmlns:ahyp="http://schemas.microsoft.com/office/drawing/2018/hyperlinkcolor" val="tx"/>
                  </a:ext>
                </a:extLst>
              </a:hlinkClick>
            </a:endParaRPr>
          </a:p>
          <a:p>
            <a:pPr marL="0" indent="0">
              <a:buNone/>
            </a:pPr>
            <a:endParaRPr lang="en-US" dirty="0">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370873377"/>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851900" cy="884238"/>
          </a:xfrm>
        </p:spPr>
        <p:txBody>
          <a:bodyPr/>
          <a:lstStyle/>
          <a:p>
            <a:r>
              <a:rPr lang="en-US" altLang="en-US" dirty="0">
                <a:ea typeface="ＭＳ Ｐゴシック" panose="020B0600070205080204" pitchFamily="34" charset="-128"/>
              </a:rPr>
              <a:t>Industry-Adopted Solutions Do Not Work</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2203900429"/>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84784"/>
            <a:ext cx="8428037" cy="822325"/>
          </a:xfrm>
        </p:spPr>
        <p:txBody>
          <a:bodyPr/>
          <a:lstStyle/>
          <a:p>
            <a:pPr algn="ctr" eaLnBrk="1" hangingPunct="1"/>
            <a:r>
              <a:rPr lang="en-US" sz="5000" dirty="0">
                <a:latin typeface="Garamond" charset="0"/>
              </a:rPr>
              <a:t>How to Guarantee That a Chip is RowHammer-Free?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041185481"/>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192658" y="152400"/>
            <a:ext cx="9027542" cy="884238"/>
          </a:xfrm>
        </p:spPr>
        <p:txBody>
          <a:bodyPr/>
          <a:lstStyle/>
          <a:p>
            <a:r>
              <a:rPr lang="en-US" dirty="0">
                <a:solidFill>
                  <a:srgbClr val="006633"/>
                </a:solidFill>
              </a:rPr>
              <a:t>Hard to Guarantee RowHammer-Free Chips </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"Are We Susceptible to Rowhammer? An End-to-End Methodology for Cloud Providers"</a:t>
            </a:r>
            <a:br>
              <a:rPr lang="en-US" sz="2000" dirty="0">
                <a:solidFill>
                  <a:srgbClr val="0432FF"/>
                </a:solidFill>
              </a:rPr>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2797568005"/>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54547"/>
            <a:ext cx="8428037" cy="822325"/>
          </a:xfrm>
        </p:spPr>
        <p:txBody>
          <a:bodyPr/>
          <a:lstStyle/>
          <a:p>
            <a:pPr algn="ctr" eaLnBrk="1" hangingPunct="1"/>
            <a:r>
              <a:rPr lang="en-US" sz="5000" dirty="0">
                <a:latin typeface="Garamond" charset="0"/>
              </a:rPr>
              <a:t>Uncovering TRR </a:t>
            </a:r>
            <a:br>
              <a:rPr lang="en-US" sz="5000" dirty="0">
                <a:latin typeface="Garamond" charset="0"/>
              </a:rPr>
            </a:br>
            <a:r>
              <a:rPr lang="en-US" sz="5000" dirty="0">
                <a:latin typeface="Garamond" charset="0"/>
              </a:rPr>
              <a:t>Almost Completely</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836804763"/>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Industry-Adopted Solutions Are Very Poor</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r>
              <a:rPr lang="en-US" sz="1700" dirty="0"/>
              <a:t>Hasan Hassan, Yahya Can </a:t>
            </a:r>
            <a:r>
              <a:rPr lang="en-US" sz="1700" dirty="0" err="1"/>
              <a:t>Tugrul</a:t>
            </a:r>
            <a:r>
              <a:rPr lang="en-US" sz="1700" dirty="0"/>
              <a:t>, </a:t>
            </a:r>
            <a:r>
              <a:rPr lang="en-US" sz="1700" dirty="0" err="1"/>
              <a:t>Jeremie</a:t>
            </a:r>
            <a:r>
              <a:rPr lang="en-US" sz="1700" dirty="0"/>
              <a:t> S. Kim, Victor van der Veen, Kaveh </a:t>
            </a:r>
            <a:r>
              <a:rPr lang="en-US" sz="1700" dirty="0" err="1"/>
              <a:t>Razavi</a:t>
            </a:r>
            <a:r>
              <a:rPr lang="en-US" sz="1700" dirty="0"/>
              <a:t>,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"Uncovering In-DRAM RowHammer Protection Mechanisms: A New Methodology, Custom RowHammer Patterns, and Implications"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(25 minutes)]</a:t>
            </a:r>
            <a:br>
              <a:rPr lang="en-US" sz="1700" dirty="0"/>
            </a:br>
            <a:r>
              <a:rPr lang="en-US" sz="1700" dirty="0"/>
              <a:t>[</a:t>
            </a:r>
            <a:r>
              <a:rPr lang="en-US" sz="1700" dirty="0">
                <a:hlinkClick r:id="rId11"/>
              </a:rPr>
              <a:t>Lightning Talk Video</a:t>
            </a:r>
            <a:r>
              <a:rPr lang="en-US" sz="1700" dirty="0"/>
              <a:t> (100 seconds)]</a:t>
            </a:r>
            <a:br>
              <a:rPr lang="en-US" sz="1700" dirty="0"/>
            </a:br>
            <a:r>
              <a:rPr lang="en-US" sz="1700" dirty="0"/>
              <a:t>[</a:t>
            </a:r>
            <a:r>
              <a:rPr lang="en-US" sz="1700" dirty="0">
                <a:hlinkClick r:id="rId12"/>
              </a:rPr>
              <a:t>arXiv version</a:t>
            </a:r>
            <a:r>
              <a:rPr lang="en-US" sz="1700" dirty="0"/>
              <a:t>]</a:t>
            </a:r>
          </a:p>
          <a:p>
            <a:pPr marL="0" indent="0">
              <a:buNone/>
            </a:pP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101</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49B29993-E425-A440-8EFF-4ADA6F21B8A8}"/>
              </a:ext>
            </a:extLst>
          </p:cNvPr>
          <p:cNvPicPr>
            <a:picLocks noChangeAspect="1"/>
          </p:cNvPicPr>
          <p:nvPr/>
        </p:nvPicPr>
        <p:blipFill>
          <a:blip r:embed="rId13"/>
          <a:stretch>
            <a:fillRect/>
          </a:stretch>
        </p:blipFill>
        <p:spPr>
          <a:xfrm>
            <a:off x="0" y="4458663"/>
            <a:ext cx="9144000" cy="1994673"/>
          </a:xfrm>
          <a:prstGeom prst="rect">
            <a:avLst/>
          </a:prstGeom>
        </p:spPr>
      </p:pic>
    </p:spTree>
    <p:extLst>
      <p:ext uri="{BB962C8B-B14F-4D97-AF65-F5344CB8AC3E}">
        <p14:creationId xmlns:p14="http://schemas.microsoft.com/office/powerpoint/2010/main" val="2936190189"/>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3506D-E2CE-416E-8A2A-72F5E4E1C760}"/>
              </a:ext>
            </a:extLst>
          </p:cNvPr>
          <p:cNvSpPr>
            <a:spLocks noGrp="1"/>
          </p:cNvSpPr>
          <p:nvPr>
            <p:ph type="title"/>
          </p:nvPr>
        </p:nvSpPr>
        <p:spPr/>
        <p:txBody>
          <a:bodyPr>
            <a:normAutofit/>
          </a:bodyPr>
          <a:lstStyle/>
          <a:p>
            <a:r>
              <a:rPr lang="en-US" dirty="0"/>
              <a:t>U-TRR Summary &amp; Key Results</a:t>
            </a:r>
          </a:p>
        </p:txBody>
      </p:sp>
      <p:sp>
        <p:nvSpPr>
          <p:cNvPr id="3" name="Content Placeholder 2">
            <a:extLst>
              <a:ext uri="{FF2B5EF4-FFF2-40B4-BE49-F238E27FC236}">
                <a16:creationId xmlns:a16="http://schemas.microsoft.com/office/drawing/2014/main" id="{2D548FDB-30DA-4170-85C7-4CC1E00A523A}"/>
              </a:ext>
            </a:extLst>
          </p:cNvPr>
          <p:cNvSpPr>
            <a:spLocks noGrp="1"/>
          </p:cNvSpPr>
          <p:nvPr>
            <p:ph idx="1"/>
          </p:nvPr>
        </p:nvSpPr>
        <p:spPr>
          <a:xfrm>
            <a:off x="0" y="914400"/>
            <a:ext cx="9144000" cy="640599"/>
          </a:xfrm>
          <a:solidFill>
            <a:srgbClr val="FEECEC"/>
          </a:solidFill>
        </p:spPr>
        <p:txBody>
          <a:bodyPr anchor="ctr">
            <a:noAutofit/>
          </a:bodyPr>
          <a:lstStyle/>
          <a:p>
            <a:pPr marL="0" indent="0" algn="ctr">
              <a:buNone/>
            </a:pPr>
            <a:r>
              <a:rPr lang="en-US" sz="1800" b="1" dirty="0">
                <a:ea typeface="Tahoma" panose="020B0604030504040204" pitchFamily="34" charset="0"/>
                <a:cs typeface="Tahoma" panose="020B0604030504040204" pitchFamily="34" charset="0"/>
              </a:rPr>
              <a:t>Target Row Refresh (TRR): </a:t>
            </a:r>
            <a:br>
              <a:rPr lang="en-US" sz="1800" b="1" dirty="0">
                <a:ea typeface="Tahoma" panose="020B0604030504040204" pitchFamily="34" charset="0"/>
                <a:cs typeface="Tahoma" panose="020B0604030504040204" pitchFamily="34" charset="0"/>
              </a:rPr>
            </a:br>
            <a:r>
              <a:rPr lang="en-US" sz="1800" dirty="0">
                <a:latin typeface="+mj-lt"/>
                <a:ea typeface="Tahoma" panose="020B0604030504040204" pitchFamily="34" charset="0"/>
                <a:cs typeface="Tahoma" panose="020B0604030504040204" pitchFamily="34" charset="0"/>
              </a:rPr>
              <a:t>a set of </a:t>
            </a:r>
            <a:r>
              <a:rPr lang="en-US" sz="1800" dirty="0">
                <a:solidFill>
                  <a:srgbClr val="C00000"/>
                </a:solidFill>
                <a:latin typeface="+mj-lt"/>
                <a:ea typeface="Tahoma" panose="020B0604030504040204" pitchFamily="34" charset="0"/>
                <a:cs typeface="Tahoma" panose="020B0604030504040204" pitchFamily="34" charset="0"/>
              </a:rPr>
              <a:t>obscure</a:t>
            </a:r>
            <a:r>
              <a:rPr lang="en-US" sz="1800" dirty="0">
                <a:latin typeface="+mj-lt"/>
                <a:ea typeface="Tahoma" panose="020B0604030504040204" pitchFamily="34" charset="0"/>
                <a:cs typeface="Tahoma" panose="020B0604030504040204" pitchFamily="34" charset="0"/>
              </a:rPr>
              <a:t>, </a:t>
            </a:r>
            <a:r>
              <a:rPr lang="en-US" sz="1800" dirty="0">
                <a:solidFill>
                  <a:srgbClr val="C00000"/>
                </a:solidFill>
                <a:latin typeface="+mj-lt"/>
                <a:ea typeface="Tahoma" panose="020B0604030504040204" pitchFamily="34" charset="0"/>
                <a:cs typeface="Tahoma" panose="020B0604030504040204" pitchFamily="34" charset="0"/>
              </a:rPr>
              <a:t>undocumented</a:t>
            </a:r>
            <a:r>
              <a:rPr lang="en-US" sz="1800" dirty="0">
                <a:latin typeface="+mj-lt"/>
                <a:ea typeface="Tahoma" panose="020B0604030504040204" pitchFamily="34" charset="0"/>
                <a:cs typeface="Tahoma" panose="020B0604030504040204" pitchFamily="34" charset="0"/>
              </a:rPr>
              <a:t>, and </a:t>
            </a:r>
            <a:r>
              <a:rPr lang="en-US" sz="1800" dirty="0">
                <a:solidFill>
                  <a:srgbClr val="C00000"/>
                </a:solidFill>
                <a:latin typeface="+mj-lt"/>
                <a:ea typeface="Tahoma" panose="020B0604030504040204" pitchFamily="34" charset="0"/>
                <a:cs typeface="Tahoma" panose="020B0604030504040204" pitchFamily="34" charset="0"/>
              </a:rPr>
              <a:t>proprietary </a:t>
            </a:r>
            <a:r>
              <a:rPr lang="en-US" sz="1800" dirty="0">
                <a:latin typeface="+mj-lt"/>
                <a:ea typeface="Tahoma" panose="020B0604030504040204" pitchFamily="34" charset="0"/>
                <a:cs typeface="Tahoma" panose="020B0604030504040204" pitchFamily="34" charset="0"/>
              </a:rPr>
              <a:t>RowHammer mitigation techniques</a:t>
            </a:r>
            <a:endParaRPr lang="en-US" sz="1800" b="1" dirty="0">
              <a:latin typeface="+mj-lt"/>
              <a:ea typeface="Tahoma" panose="020B0604030504040204" pitchFamily="34" charset="0"/>
              <a:cs typeface="Tahoma" panose="020B0604030504040204" pitchFamily="34" charset="0"/>
            </a:endParaRPr>
          </a:p>
        </p:txBody>
      </p:sp>
      <p:sp>
        <p:nvSpPr>
          <p:cNvPr id="16" name="TextBox 15">
            <a:extLst>
              <a:ext uri="{FF2B5EF4-FFF2-40B4-BE49-F238E27FC236}">
                <a16:creationId xmlns:a16="http://schemas.microsoft.com/office/drawing/2014/main" id="{0D5F42EF-0348-4B5C-912C-18F330F3E8E1}"/>
              </a:ext>
            </a:extLst>
          </p:cNvPr>
          <p:cNvSpPr txBox="1"/>
          <p:nvPr/>
        </p:nvSpPr>
        <p:spPr>
          <a:xfrm>
            <a:off x="1180953" y="2845892"/>
            <a:ext cx="7963046" cy="769441"/>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 new methodology that leverages </a:t>
            </a:r>
            <a:r>
              <a:rPr kumimoji="0" lang="en-US" sz="22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data</a:t>
            </a: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a:t>
            </a:r>
            <a:r>
              <a:rPr kumimoji="0" lang="en-US" sz="22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retention failures</a:t>
            </a: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to </a:t>
            </a:r>
            <a:b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b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uncover the inner workings of TRR and study its security</a:t>
            </a:r>
          </a:p>
        </p:txBody>
      </p:sp>
      <p:sp>
        <p:nvSpPr>
          <p:cNvPr id="17" name="Rectangle 16">
            <a:extLst>
              <a:ext uri="{FF2B5EF4-FFF2-40B4-BE49-F238E27FC236}">
                <a16:creationId xmlns:a16="http://schemas.microsoft.com/office/drawing/2014/main" id="{7CAB10F7-0999-417F-A824-74E76EDD343E}"/>
              </a:ext>
            </a:extLst>
          </p:cNvPr>
          <p:cNvSpPr/>
          <p:nvPr/>
        </p:nvSpPr>
        <p:spPr>
          <a:xfrm>
            <a:off x="1" y="2848954"/>
            <a:ext cx="1180924" cy="7657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21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cxnSp>
        <p:nvCxnSpPr>
          <p:cNvPr id="19" name="Straight Connector 18">
            <a:extLst>
              <a:ext uri="{FF2B5EF4-FFF2-40B4-BE49-F238E27FC236}">
                <a16:creationId xmlns:a16="http://schemas.microsoft.com/office/drawing/2014/main" id="{0A8524C5-28B6-4F7A-8355-D871EE8F828D}"/>
              </a:ext>
            </a:extLst>
          </p:cNvPr>
          <p:cNvCxnSpPr>
            <a:cxnSpLocks/>
          </p:cNvCxnSpPr>
          <p:nvPr/>
        </p:nvCxnSpPr>
        <p:spPr>
          <a:xfrm flipV="1">
            <a:off x="1171547" y="2844802"/>
            <a:ext cx="0" cy="76944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7E2CFD3C-5433-4E46-B9AF-5A559BA1B90D}"/>
              </a:ext>
            </a:extLst>
          </p:cNvPr>
          <p:cNvSpPr txBox="1"/>
          <p:nvPr/>
        </p:nvSpPr>
        <p:spPr>
          <a:xfrm>
            <a:off x="-23949" y="3744358"/>
            <a:ext cx="1446185"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15x Vendor A</a:t>
            </a:r>
            <a:b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endParaRPr>
          </a:p>
        </p:txBody>
      </p:sp>
      <p:pic>
        <p:nvPicPr>
          <p:cNvPr id="34" name="Graphic 33" descr="Research with solid fill">
            <a:extLst>
              <a:ext uri="{FF2B5EF4-FFF2-40B4-BE49-F238E27FC236}">
                <a16:creationId xmlns:a16="http://schemas.microsoft.com/office/drawing/2014/main" id="{6E420862-0DB9-4DBA-8C41-EC0F0EB059E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31860" y="4019550"/>
            <a:ext cx="685800" cy="685800"/>
          </a:xfrm>
          <a:prstGeom prst="rect">
            <a:avLst/>
          </a:prstGeom>
        </p:spPr>
      </p:pic>
      <p:sp>
        <p:nvSpPr>
          <p:cNvPr id="35" name="Rectangle 34">
            <a:extLst>
              <a:ext uri="{FF2B5EF4-FFF2-40B4-BE49-F238E27FC236}">
                <a16:creationId xmlns:a16="http://schemas.microsoft.com/office/drawing/2014/main" id="{BF29ADD4-823C-41AE-A007-7B487960198B}"/>
              </a:ext>
            </a:extLst>
          </p:cNvPr>
          <p:cNvSpPr/>
          <p:nvPr/>
        </p:nvSpPr>
        <p:spPr>
          <a:xfrm>
            <a:off x="2117560" y="4648201"/>
            <a:ext cx="1066800" cy="425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21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pic>
        <p:nvPicPr>
          <p:cNvPr id="37" name="Graphic 36" descr="Hammer1 with solid fill">
            <a:extLst>
              <a:ext uri="{FF2B5EF4-FFF2-40B4-BE49-F238E27FC236}">
                <a16:creationId xmlns:a16="http://schemas.microsoft.com/office/drawing/2014/main" id="{47328552-A862-47D7-A958-99213019782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649827" y="3848100"/>
            <a:ext cx="685800" cy="685800"/>
          </a:xfrm>
          <a:prstGeom prst="rect">
            <a:avLst/>
          </a:prstGeom>
        </p:spPr>
      </p:pic>
      <p:sp>
        <p:nvSpPr>
          <p:cNvPr id="40" name="TextBox 39">
            <a:extLst>
              <a:ext uri="{FF2B5EF4-FFF2-40B4-BE49-F238E27FC236}">
                <a16:creationId xmlns:a16="http://schemas.microsoft.com/office/drawing/2014/main" id="{5A5DEC93-2AF8-4325-8B20-9B73CCF32F4E}"/>
              </a:ext>
            </a:extLst>
          </p:cNvPr>
          <p:cNvSpPr txBox="1"/>
          <p:nvPr/>
        </p:nvSpPr>
        <p:spPr>
          <a:xfrm>
            <a:off x="3186607" y="4456327"/>
            <a:ext cx="1746086" cy="78483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ambria" panose="02040503050406030204"/>
                <a:ea typeface="+mn-ea"/>
                <a:cs typeface="+mn-cs"/>
              </a:rPr>
              <a:t>New RowHammer access patterns</a:t>
            </a:r>
            <a:endParaRPr kumimoji="0" lang="en-CH" sz="15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pic>
        <p:nvPicPr>
          <p:cNvPr id="46" name="Graphic 45" descr="Processor with solid fill">
            <a:extLst>
              <a:ext uri="{FF2B5EF4-FFF2-40B4-BE49-F238E27FC236}">
                <a16:creationId xmlns:a16="http://schemas.microsoft.com/office/drawing/2014/main" id="{9BF4E623-DE49-42B8-AB92-774E43C668B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327865" y="3749293"/>
            <a:ext cx="484748" cy="484748"/>
          </a:xfrm>
          <a:prstGeom prst="rect">
            <a:avLst/>
          </a:prstGeom>
        </p:spPr>
      </p:pic>
      <p:pic>
        <p:nvPicPr>
          <p:cNvPr id="47" name="Graphic 46" descr="Processor with solid fill">
            <a:extLst>
              <a:ext uri="{FF2B5EF4-FFF2-40B4-BE49-F238E27FC236}">
                <a16:creationId xmlns:a16="http://schemas.microsoft.com/office/drawing/2014/main" id="{362C9A63-301E-4194-BBFE-48002A3B2ED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327865" y="4222498"/>
            <a:ext cx="484748" cy="484748"/>
          </a:xfrm>
          <a:prstGeom prst="rect">
            <a:avLst/>
          </a:prstGeom>
        </p:spPr>
      </p:pic>
      <p:pic>
        <p:nvPicPr>
          <p:cNvPr id="48" name="Graphic 47" descr="Processor with solid fill">
            <a:extLst>
              <a:ext uri="{FF2B5EF4-FFF2-40B4-BE49-F238E27FC236}">
                <a16:creationId xmlns:a16="http://schemas.microsoft.com/office/drawing/2014/main" id="{ABD19780-5A85-451A-8B35-862E3950897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327865" y="4695703"/>
            <a:ext cx="484748" cy="484748"/>
          </a:xfrm>
          <a:prstGeom prst="rect">
            <a:avLst/>
          </a:prstGeom>
        </p:spPr>
      </p:pic>
      <p:sp>
        <p:nvSpPr>
          <p:cNvPr id="49" name="TextBox 48">
            <a:extLst>
              <a:ext uri="{FF2B5EF4-FFF2-40B4-BE49-F238E27FC236}">
                <a16:creationId xmlns:a16="http://schemas.microsoft.com/office/drawing/2014/main" id="{337893BC-EFFD-4E5B-A82B-13C63F041568}"/>
              </a:ext>
            </a:extLst>
          </p:cNvPr>
          <p:cNvSpPr txBox="1"/>
          <p:nvPr/>
        </p:nvSpPr>
        <p:spPr>
          <a:xfrm>
            <a:off x="-16040" y="4217246"/>
            <a:ext cx="1495425"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15x Vendor B</a:t>
            </a:r>
            <a:b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endParaRPr>
          </a:p>
        </p:txBody>
      </p:sp>
      <p:sp>
        <p:nvSpPr>
          <p:cNvPr id="50" name="TextBox 49">
            <a:extLst>
              <a:ext uri="{FF2B5EF4-FFF2-40B4-BE49-F238E27FC236}">
                <a16:creationId xmlns:a16="http://schemas.microsoft.com/office/drawing/2014/main" id="{DA26087A-80BE-46EA-BEE8-8F5CC1B19CFE}"/>
              </a:ext>
            </a:extLst>
          </p:cNvPr>
          <p:cNvSpPr txBox="1"/>
          <p:nvPr/>
        </p:nvSpPr>
        <p:spPr>
          <a:xfrm>
            <a:off x="0" y="4696540"/>
            <a:ext cx="141219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15x Vendor C</a:t>
            </a:r>
            <a:b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endParaRPr>
          </a:p>
        </p:txBody>
      </p:sp>
      <p:cxnSp>
        <p:nvCxnSpPr>
          <p:cNvPr id="52" name="Straight Arrow Connector 51">
            <a:extLst>
              <a:ext uri="{FF2B5EF4-FFF2-40B4-BE49-F238E27FC236}">
                <a16:creationId xmlns:a16="http://schemas.microsoft.com/office/drawing/2014/main" id="{9B121125-174A-4923-9164-3E702B77FE7D}"/>
              </a:ext>
            </a:extLst>
          </p:cNvPr>
          <p:cNvCxnSpPr>
            <a:cxnSpLocks/>
            <a:stCxn id="46" idx="3"/>
          </p:cNvCxnSpPr>
          <p:nvPr/>
        </p:nvCxnSpPr>
        <p:spPr>
          <a:xfrm>
            <a:off x="1812613" y="3991667"/>
            <a:ext cx="409428" cy="252446"/>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F19C7662-41BB-4332-A13D-FEE88B363761}"/>
              </a:ext>
            </a:extLst>
          </p:cNvPr>
          <p:cNvCxnSpPr>
            <a:cxnSpLocks/>
            <a:stCxn id="47" idx="3"/>
            <a:endCxn id="34" idx="1"/>
          </p:cNvCxnSpPr>
          <p:nvPr/>
        </p:nvCxnSpPr>
        <p:spPr>
          <a:xfrm flipV="1">
            <a:off x="1812613" y="4362450"/>
            <a:ext cx="419247" cy="102422"/>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C0D0781F-297E-4F78-B922-1268735E3AF1}"/>
              </a:ext>
            </a:extLst>
          </p:cNvPr>
          <p:cNvCxnSpPr>
            <a:cxnSpLocks/>
            <a:stCxn id="48" idx="3"/>
          </p:cNvCxnSpPr>
          <p:nvPr/>
        </p:nvCxnSpPr>
        <p:spPr>
          <a:xfrm flipV="1">
            <a:off x="1812613" y="4506279"/>
            <a:ext cx="447822" cy="43179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E0AEABCC-4069-4440-9A34-EA4B235F4866}"/>
              </a:ext>
            </a:extLst>
          </p:cNvPr>
          <p:cNvSpPr txBox="1"/>
          <p:nvPr/>
        </p:nvSpPr>
        <p:spPr>
          <a:xfrm>
            <a:off x="5334000" y="3733800"/>
            <a:ext cx="3810000" cy="307777"/>
          </a:xfrm>
          <a:prstGeom prst="rect">
            <a:avLst/>
          </a:prstGeom>
          <a:solidFill>
            <a:schemeClr val="bg1">
              <a:lumMod val="95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All 45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modules we test are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vulnerable</a:t>
            </a:r>
          </a:p>
        </p:txBody>
      </p:sp>
      <p:sp>
        <p:nvSpPr>
          <p:cNvPr id="66" name="TextBox 65">
            <a:extLst>
              <a:ext uri="{FF2B5EF4-FFF2-40B4-BE49-F238E27FC236}">
                <a16:creationId xmlns:a16="http://schemas.microsoft.com/office/drawing/2014/main" id="{D750A14D-9E53-421C-ABB6-7EB93A274DB6}"/>
              </a:ext>
            </a:extLst>
          </p:cNvPr>
          <p:cNvSpPr txBox="1"/>
          <p:nvPr/>
        </p:nvSpPr>
        <p:spPr>
          <a:xfrm>
            <a:off x="5334000" y="4171098"/>
            <a:ext cx="3810000" cy="523220"/>
          </a:xfrm>
          <a:prstGeom prst="rect">
            <a:avLst/>
          </a:prstGeom>
          <a:solidFill>
            <a:schemeClr val="bg1">
              <a:lumMod val="95000"/>
            </a:schemeClr>
          </a:solid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99.9% of rows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in a DRAM bank </a:t>
            </a:r>
            <a:b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experience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at least one RowHammer bit flip</a:t>
            </a:r>
          </a:p>
        </p:txBody>
      </p:sp>
      <p:sp>
        <p:nvSpPr>
          <p:cNvPr id="67" name="TextBox 66">
            <a:extLst>
              <a:ext uri="{FF2B5EF4-FFF2-40B4-BE49-F238E27FC236}">
                <a16:creationId xmlns:a16="http://schemas.microsoft.com/office/drawing/2014/main" id="{C83DC101-D403-486E-AB48-70CB37DBC2B2}"/>
              </a:ext>
            </a:extLst>
          </p:cNvPr>
          <p:cNvSpPr txBox="1"/>
          <p:nvPr/>
        </p:nvSpPr>
        <p:spPr>
          <a:xfrm>
            <a:off x="5334000" y="4823840"/>
            <a:ext cx="3810000" cy="523220"/>
          </a:xfrm>
          <a:prstGeom prst="rect">
            <a:avLst/>
          </a:prstGeom>
          <a:solidFill>
            <a:schemeClr val="bg1">
              <a:lumMod val="95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Up to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7</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 RowHammer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bit flips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in </a:t>
            </a:r>
            <a:b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an 8-byte </a:t>
            </a:r>
            <a:r>
              <a:rPr kumimoji="0" lang="en-US" sz="1400" b="0" i="0" u="none" strike="noStrike" kern="1200" cap="none" spc="0" normalizeH="0" baseline="0" noProof="0" dirty="0" err="1">
                <a:ln>
                  <a:noFill/>
                </a:ln>
                <a:solidFill>
                  <a:srgbClr val="C00000"/>
                </a:solidFill>
                <a:effectLst/>
                <a:uLnTx/>
                <a:uFillTx/>
                <a:latin typeface="Cambria" panose="02040503050406030204"/>
                <a:ea typeface="+mn-ea"/>
                <a:cs typeface="+mn-cs"/>
              </a:rPr>
              <a:t>dataword</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making ECC ineffective</a:t>
            </a:r>
          </a:p>
        </p:txBody>
      </p:sp>
      <p:sp>
        <p:nvSpPr>
          <p:cNvPr id="4" name="Arrow: Right 3">
            <a:extLst>
              <a:ext uri="{FF2B5EF4-FFF2-40B4-BE49-F238E27FC236}">
                <a16:creationId xmlns:a16="http://schemas.microsoft.com/office/drawing/2014/main" id="{7BB46621-5BC8-4F3B-9941-AB1B83336B1B}"/>
              </a:ext>
            </a:extLst>
          </p:cNvPr>
          <p:cNvSpPr/>
          <p:nvPr/>
        </p:nvSpPr>
        <p:spPr>
          <a:xfrm>
            <a:off x="3122108" y="4191000"/>
            <a:ext cx="383092" cy="358570"/>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32" name="Arrow: Right 31">
            <a:extLst>
              <a:ext uri="{FF2B5EF4-FFF2-40B4-BE49-F238E27FC236}">
                <a16:creationId xmlns:a16="http://schemas.microsoft.com/office/drawing/2014/main" id="{30297736-F98A-4008-B4F6-7D4E8237BB60}"/>
              </a:ext>
            </a:extLst>
          </p:cNvPr>
          <p:cNvSpPr/>
          <p:nvPr/>
        </p:nvSpPr>
        <p:spPr>
          <a:xfrm>
            <a:off x="4798508" y="4191000"/>
            <a:ext cx="383092" cy="358570"/>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38" name="Content Placeholder 2">
            <a:extLst>
              <a:ext uri="{FF2B5EF4-FFF2-40B4-BE49-F238E27FC236}">
                <a16:creationId xmlns:a16="http://schemas.microsoft.com/office/drawing/2014/main" id="{BF3F9CC1-42FE-4EF4-B5F6-330B7E88787C}"/>
              </a:ext>
            </a:extLst>
          </p:cNvPr>
          <p:cNvSpPr txBox="1">
            <a:spLocks/>
          </p:cNvSpPr>
          <p:nvPr/>
        </p:nvSpPr>
        <p:spPr>
          <a:xfrm>
            <a:off x="0" y="5410200"/>
            <a:ext cx="9143999" cy="431798"/>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TRR </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does not provide security </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against RowHammer</a:t>
            </a:r>
            <a:endParaRPr kumimoji="0" lang="en-US" sz="115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endParaRPr>
          </a:p>
        </p:txBody>
      </p:sp>
      <p:sp>
        <p:nvSpPr>
          <p:cNvPr id="33" name="Content Placeholder 2">
            <a:extLst>
              <a:ext uri="{FF2B5EF4-FFF2-40B4-BE49-F238E27FC236}">
                <a16:creationId xmlns:a16="http://schemas.microsoft.com/office/drawing/2014/main" id="{AEF3E1B8-FD44-4242-9849-B4612BBB2212}"/>
              </a:ext>
            </a:extLst>
          </p:cNvPr>
          <p:cNvSpPr txBox="1">
            <a:spLocks/>
          </p:cNvSpPr>
          <p:nvPr/>
        </p:nvSpPr>
        <p:spPr>
          <a:xfrm>
            <a:off x="-1526" y="1634240"/>
            <a:ext cx="9144000" cy="486474"/>
          </a:xfrm>
          <a:prstGeom prst="rect">
            <a:avLst/>
          </a:prstGeom>
          <a:solidFill>
            <a:srgbClr val="FEECEC"/>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We </a:t>
            </a:r>
            <a:r>
              <a:rPr kumimoji="0" lang="en-US" sz="2400" b="0" i="0" u="none" strike="noStrike" kern="1200" cap="none" spc="0" normalizeH="0" baseline="0" noProof="0" dirty="0">
                <a:ln>
                  <a:noFill/>
                </a:ln>
                <a:solidFill>
                  <a:srgbClr val="C00000"/>
                </a:solidFill>
                <a:effectLst/>
                <a:uLnTx/>
                <a:uFillTx/>
                <a:latin typeface="Cambria" panose="02040503050406030204"/>
                <a:ea typeface="Tahoma" panose="020B0604030504040204" pitchFamily="34" charset="0"/>
                <a:cs typeface="Tahoma" panose="020B0604030504040204" pitchFamily="34" charset="0"/>
              </a:rPr>
              <a:t>cannot</a:t>
            </a: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easily study the </a:t>
            </a:r>
            <a:r>
              <a:rPr kumimoji="0" lang="en-US" sz="24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security properties</a:t>
            </a: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of TRR</a:t>
            </a:r>
            <a:endParaRPr kumimoji="0" lang="en-US" sz="24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endParaRPr>
          </a:p>
        </p:txBody>
      </p:sp>
      <p:sp>
        <p:nvSpPr>
          <p:cNvPr id="39" name="TextBox 38">
            <a:extLst>
              <a:ext uri="{FF2B5EF4-FFF2-40B4-BE49-F238E27FC236}">
                <a16:creationId xmlns:a16="http://schemas.microsoft.com/office/drawing/2014/main" id="{712A8E48-0B26-4CAB-9ACD-2C16643354E2}"/>
              </a:ext>
            </a:extLst>
          </p:cNvPr>
          <p:cNvSpPr txBox="1"/>
          <p:nvPr/>
        </p:nvSpPr>
        <p:spPr>
          <a:xfrm>
            <a:off x="0" y="2266044"/>
            <a:ext cx="9144000" cy="461665"/>
          </a:xfrm>
          <a:prstGeom prst="rect">
            <a:avLst/>
          </a:prstGeom>
          <a:solidFill>
            <a:schemeClr val="accent4">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Is TRR fully secure? How can we validate its security guarantees?</a:t>
            </a:r>
          </a:p>
        </p:txBody>
      </p:sp>
      <p:sp>
        <p:nvSpPr>
          <p:cNvPr id="41" name="Content Placeholder 2">
            <a:extLst>
              <a:ext uri="{FF2B5EF4-FFF2-40B4-BE49-F238E27FC236}">
                <a16:creationId xmlns:a16="http://schemas.microsoft.com/office/drawing/2014/main" id="{3D8BBFE5-0073-4622-9183-F38F7817A3FD}"/>
              </a:ext>
            </a:extLst>
          </p:cNvPr>
          <p:cNvSpPr txBox="1">
            <a:spLocks/>
          </p:cNvSpPr>
          <p:nvPr/>
        </p:nvSpPr>
        <p:spPr>
          <a:xfrm>
            <a:off x="0" y="5903416"/>
            <a:ext cx="9144000" cy="51784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66FF"/>
                </a:solidFill>
                <a:effectLst/>
                <a:uLnTx/>
                <a:uFillTx/>
                <a:latin typeface="Cambria" panose="02040503050406030204" pitchFamily="18" charset="0"/>
                <a:ea typeface="+mn-ea"/>
                <a:cs typeface="+mn-cs"/>
              </a:rPr>
              <a:t>U-TRR</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can </a:t>
            </a:r>
            <a:r>
              <a:rPr kumimoji="0" lang="en-US" sz="18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facilitate</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the development of </a:t>
            </a:r>
            <a:r>
              <a:rPr kumimoji="0" lang="en-US" sz="18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new RowHammer attacks </a:t>
            </a:r>
            <a:b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and </a:t>
            </a:r>
            <a:r>
              <a:rPr kumimoji="0" lang="en-US" sz="18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more secure RowHammer protection</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mechanisms</a:t>
            </a:r>
            <a:endParaRPr kumimoji="0" lang="en-US" sz="115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endParaRPr>
          </a:p>
        </p:txBody>
      </p:sp>
    </p:spTree>
    <p:custDataLst>
      <p:tags r:id="rId1"/>
    </p:custDataLst>
    <p:extLst>
      <p:ext uri="{BB962C8B-B14F-4D97-AF65-F5344CB8AC3E}">
        <p14:creationId xmlns:p14="http://schemas.microsoft.com/office/powerpoint/2010/main" val="1236867878"/>
      </p:ext>
    </p:extLst>
  </p:cSld>
  <p:clrMapOvr>
    <a:masterClrMapping/>
  </p:clrMapOvr>
  <mc:AlternateContent xmlns:mc="http://schemas.openxmlformats.org/markup-compatibility/2006" xmlns:p14="http://schemas.microsoft.com/office/powerpoint/2010/main">
    <mc:Choice Requires="p14">
      <p:transition spd="slow" p14:dur="2000" advTm="105614"/>
    </mc:Choice>
    <mc:Fallback xmlns="">
      <p:transition spd="slow" advTm="10561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500"/>
                                        <p:tgtEl>
                                          <p:spTgt spid="30"/>
                                        </p:tgtEl>
                                      </p:cBhvr>
                                    </p:animEffect>
                                  </p:childTnLst>
                                </p:cTn>
                              </p:par>
                              <p:par>
                                <p:cTn id="17" presetID="10" presetClass="entr" presetSubtype="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par>
                                <p:cTn id="23" presetID="10" presetClass="entr" presetSubtype="0"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fade">
                                      <p:cBhvr>
                                        <p:cTn id="25" dur="500"/>
                                        <p:tgtEl>
                                          <p:spTgt spid="46"/>
                                        </p:tgtEl>
                                      </p:cBhvr>
                                    </p:animEffect>
                                  </p:childTnLst>
                                </p:cTn>
                              </p:par>
                              <p:par>
                                <p:cTn id="26" presetID="10" presetClass="entr" presetSubtype="0" fill="hold" nodeType="with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fade">
                                      <p:cBhvr>
                                        <p:cTn id="28" dur="500"/>
                                        <p:tgtEl>
                                          <p:spTgt spid="47"/>
                                        </p:tgtEl>
                                      </p:cBhvr>
                                    </p:animEffect>
                                  </p:childTnLst>
                                </p:cTn>
                              </p:par>
                              <p:par>
                                <p:cTn id="29" presetID="10" presetClass="entr" presetSubtype="0" fill="hold" nodeType="with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500"/>
                                        <p:tgtEl>
                                          <p:spTgt spid="4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9"/>
                                        </p:tgtEl>
                                        <p:attrNameLst>
                                          <p:attrName>style.visibility</p:attrName>
                                        </p:attrNameLst>
                                      </p:cBhvr>
                                      <p:to>
                                        <p:strVal val="visible"/>
                                      </p:to>
                                    </p:set>
                                    <p:animEffect transition="in" filter="fade">
                                      <p:cBhvr>
                                        <p:cTn id="34" dur="500"/>
                                        <p:tgtEl>
                                          <p:spTgt spid="4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fade">
                                      <p:cBhvr>
                                        <p:cTn id="37" dur="500"/>
                                        <p:tgtEl>
                                          <p:spTgt spid="50"/>
                                        </p:tgtEl>
                                      </p:cBhvr>
                                    </p:animEffect>
                                  </p:childTnLst>
                                </p:cTn>
                              </p:par>
                              <p:par>
                                <p:cTn id="38" presetID="10" presetClass="entr" presetSubtype="0" fill="hold" nodeType="with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fade">
                                      <p:cBhvr>
                                        <p:cTn id="40" dur="500"/>
                                        <p:tgtEl>
                                          <p:spTgt spid="52"/>
                                        </p:tgtEl>
                                      </p:cBhvr>
                                    </p:animEffect>
                                  </p:childTnLst>
                                </p:cTn>
                              </p:par>
                              <p:par>
                                <p:cTn id="41" presetID="10" presetClass="entr" presetSubtype="0" fill="hold" nodeType="with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fade">
                                      <p:cBhvr>
                                        <p:cTn id="43" dur="500"/>
                                        <p:tgtEl>
                                          <p:spTgt spid="53"/>
                                        </p:tgtEl>
                                      </p:cBhvr>
                                    </p:animEffect>
                                  </p:childTnLst>
                                </p:cTn>
                              </p:par>
                              <p:par>
                                <p:cTn id="44" presetID="10" presetClass="entr" presetSubtype="0" fill="hold" nodeType="withEffect">
                                  <p:stCondLst>
                                    <p:cond delay="0"/>
                                  </p:stCondLst>
                                  <p:childTnLst>
                                    <p:set>
                                      <p:cBhvr>
                                        <p:cTn id="45" dur="1" fill="hold">
                                          <p:stCondLst>
                                            <p:cond delay="0"/>
                                          </p:stCondLst>
                                        </p:cTn>
                                        <p:tgtEl>
                                          <p:spTgt spid="56"/>
                                        </p:tgtEl>
                                        <p:attrNameLst>
                                          <p:attrName>style.visibility</p:attrName>
                                        </p:attrNameLst>
                                      </p:cBhvr>
                                      <p:to>
                                        <p:strVal val="visible"/>
                                      </p:to>
                                    </p:set>
                                    <p:animEffect transition="in" filter="fade">
                                      <p:cBhvr>
                                        <p:cTn id="46" dur="500"/>
                                        <p:tgtEl>
                                          <p:spTgt spid="56"/>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fade">
                                      <p:cBhvr>
                                        <p:cTn id="51" dur="500"/>
                                        <p:tgtEl>
                                          <p:spTgt spid="4"/>
                                        </p:tgtEl>
                                      </p:cBhvr>
                                    </p:animEffect>
                                  </p:childTnLst>
                                </p:cTn>
                              </p:par>
                              <p:par>
                                <p:cTn id="52" presetID="10" presetClass="entr" presetSubtype="0" fill="hold" nodeType="with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fade">
                                      <p:cBhvr>
                                        <p:cTn id="54" dur="500"/>
                                        <p:tgtEl>
                                          <p:spTgt spid="3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500"/>
                                        <p:tgtEl>
                                          <p:spTgt spid="40"/>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fade">
                                      <p:cBhvr>
                                        <p:cTn id="60" dur="500"/>
                                        <p:tgtEl>
                                          <p:spTgt spid="32"/>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65"/>
                                        </p:tgtEl>
                                        <p:attrNameLst>
                                          <p:attrName>style.visibility</p:attrName>
                                        </p:attrNameLst>
                                      </p:cBhvr>
                                      <p:to>
                                        <p:strVal val="visible"/>
                                      </p:to>
                                    </p:set>
                                    <p:animEffect transition="in" filter="fade">
                                      <p:cBhvr>
                                        <p:cTn id="63" dur="500"/>
                                        <p:tgtEl>
                                          <p:spTgt spid="6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66"/>
                                        </p:tgtEl>
                                        <p:attrNameLst>
                                          <p:attrName>style.visibility</p:attrName>
                                        </p:attrNameLst>
                                      </p:cBhvr>
                                      <p:to>
                                        <p:strVal val="visible"/>
                                      </p:to>
                                    </p:set>
                                    <p:animEffect transition="in" filter="fade">
                                      <p:cBhvr>
                                        <p:cTn id="66" dur="500"/>
                                        <p:tgtEl>
                                          <p:spTgt spid="66"/>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67"/>
                                        </p:tgtEl>
                                        <p:attrNameLst>
                                          <p:attrName>style.visibility</p:attrName>
                                        </p:attrNameLst>
                                      </p:cBhvr>
                                      <p:to>
                                        <p:strVal val="visible"/>
                                      </p:to>
                                    </p:set>
                                    <p:animEffect transition="in" filter="fade">
                                      <p:cBhvr>
                                        <p:cTn id="69" dur="500"/>
                                        <p:tgtEl>
                                          <p:spTgt spid="67"/>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38"/>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30" grpId="0"/>
      <p:bldP spid="35" grpId="0"/>
      <p:bldP spid="40" grpId="0"/>
      <p:bldP spid="49" grpId="0"/>
      <p:bldP spid="50" grpId="0"/>
      <p:bldP spid="65" grpId="0" animBg="1"/>
      <p:bldP spid="66" grpId="0" animBg="1"/>
      <p:bldP spid="67" grpId="0" animBg="1"/>
      <p:bldP spid="4" grpId="0" animBg="1"/>
      <p:bldP spid="32" grpId="0" animBg="1"/>
      <p:bldP spid="38" grpId="0" animBg="1"/>
      <p:bldP spid="41"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39FE4-5071-4522-8D21-0C4A07DD469C}"/>
              </a:ext>
            </a:extLst>
          </p:cNvPr>
          <p:cNvSpPr>
            <a:spLocks noGrp="1"/>
          </p:cNvSpPr>
          <p:nvPr>
            <p:ph type="title"/>
          </p:nvPr>
        </p:nvSpPr>
        <p:spPr/>
        <p:txBody>
          <a:bodyPr/>
          <a:lstStyle/>
          <a:p>
            <a:r>
              <a:rPr lang="en-US" dirty="0"/>
              <a:t>Overview of U-TRR</a:t>
            </a:r>
            <a:endParaRPr lang="en-CH" dirty="0"/>
          </a:p>
        </p:txBody>
      </p:sp>
      <p:sp>
        <p:nvSpPr>
          <p:cNvPr id="5" name="TextBox 4">
            <a:extLst>
              <a:ext uri="{FF2B5EF4-FFF2-40B4-BE49-F238E27FC236}">
                <a16:creationId xmlns:a16="http://schemas.microsoft.com/office/drawing/2014/main" id="{77A6BDCA-C284-4AB1-9887-58FE29394A58}"/>
              </a:ext>
            </a:extLst>
          </p:cNvPr>
          <p:cNvSpPr txBox="1"/>
          <p:nvPr/>
        </p:nvSpPr>
        <p:spPr>
          <a:xfrm>
            <a:off x="-8573" y="1143000"/>
            <a:ext cx="9144000" cy="1015663"/>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U-TRR: </a:t>
            </a:r>
            <a:r>
              <a:rPr kumimoji="0" lang="en-US" sz="30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 new methodology to</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uncover</a:t>
            </a:r>
            <a:r>
              <a:rPr kumimoji="0" lang="en-US" sz="30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the inner workings of TRR</a:t>
            </a:r>
            <a:endParaRPr kumimoji="0" lang="en-US" sz="30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endParaRPr>
          </a:p>
        </p:txBody>
      </p:sp>
      <p:sp>
        <p:nvSpPr>
          <p:cNvPr id="15" name="TextBox 14">
            <a:extLst>
              <a:ext uri="{FF2B5EF4-FFF2-40B4-BE49-F238E27FC236}">
                <a16:creationId xmlns:a16="http://schemas.microsoft.com/office/drawing/2014/main" id="{6A00694F-49B1-483C-9AB3-83D417AFDE47}"/>
              </a:ext>
            </a:extLst>
          </p:cNvPr>
          <p:cNvSpPr txBox="1"/>
          <p:nvPr/>
        </p:nvSpPr>
        <p:spPr>
          <a:xfrm>
            <a:off x="0" y="2286000"/>
            <a:ext cx="9144000" cy="954107"/>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Key idea:</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Use </a:t>
            </a:r>
            <a:r>
              <a:rPr kumimoji="0" lang="en-US" sz="2800" b="0" i="0" u="none" strike="noStrike" kern="1200" cap="none" spc="0" normalizeH="0" baseline="0" noProof="0" dirty="0">
                <a:ln>
                  <a:noFill/>
                </a:ln>
                <a:solidFill>
                  <a:srgbClr val="C00000"/>
                </a:solidFill>
                <a:effectLst/>
                <a:uLnTx/>
                <a:uFillTx/>
                <a:latin typeface="Cambria" panose="02040503050406030204"/>
                <a:ea typeface="Tahoma" panose="020B0604030504040204" pitchFamily="34" charset="0"/>
                <a:cs typeface="Tahoma" panose="020B0604030504040204" pitchFamily="34" charset="0"/>
              </a:rPr>
              <a:t>data retention failures </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as a side channel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to </a:t>
            </a:r>
            <a:r>
              <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rPr>
              <a:t>detect</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a:t>
            </a:r>
            <a:r>
              <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rPr>
              <a:t>when a row is refreshed </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by TRR</a:t>
            </a:r>
            <a:endPar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endParaRPr>
          </a:p>
        </p:txBody>
      </p:sp>
      <p:grpSp>
        <p:nvGrpSpPr>
          <p:cNvPr id="24" name="Group 23">
            <a:extLst>
              <a:ext uri="{FF2B5EF4-FFF2-40B4-BE49-F238E27FC236}">
                <a16:creationId xmlns:a16="http://schemas.microsoft.com/office/drawing/2014/main" id="{BA009647-7690-4C11-AD8E-58849513D958}"/>
              </a:ext>
            </a:extLst>
          </p:cNvPr>
          <p:cNvGrpSpPr/>
          <p:nvPr/>
        </p:nvGrpSpPr>
        <p:grpSpPr>
          <a:xfrm>
            <a:off x="311126" y="3796291"/>
            <a:ext cx="8534353" cy="2750027"/>
            <a:chOff x="311126" y="3796291"/>
            <a:chExt cx="8534353" cy="2750027"/>
          </a:xfrm>
        </p:grpSpPr>
        <p:pic>
          <p:nvPicPr>
            <p:cNvPr id="16" name="Picture 15">
              <a:extLst>
                <a:ext uri="{FF2B5EF4-FFF2-40B4-BE49-F238E27FC236}">
                  <a16:creationId xmlns:a16="http://schemas.microsoft.com/office/drawing/2014/main" id="{416A3130-BB81-424D-8643-AFE1084CF217}"/>
                </a:ext>
              </a:extLst>
            </p:cNvPr>
            <p:cNvPicPr>
              <a:picLocks noChangeAspect="1"/>
            </p:cNvPicPr>
            <p:nvPr/>
          </p:nvPicPr>
          <p:blipFill>
            <a:blip r:embed="rId4"/>
            <a:stretch>
              <a:fillRect/>
            </a:stretch>
          </p:blipFill>
          <p:spPr>
            <a:xfrm>
              <a:off x="4044926" y="5879180"/>
              <a:ext cx="2336800" cy="667138"/>
            </a:xfrm>
            <a:prstGeom prst="rect">
              <a:avLst/>
            </a:prstGeom>
          </p:spPr>
        </p:pic>
        <p:pic>
          <p:nvPicPr>
            <p:cNvPr id="17" name="Picture 16">
              <a:extLst>
                <a:ext uri="{FF2B5EF4-FFF2-40B4-BE49-F238E27FC236}">
                  <a16:creationId xmlns:a16="http://schemas.microsoft.com/office/drawing/2014/main" id="{6559B5EC-C482-4EEC-A255-5BFA4B2CF051}"/>
                </a:ext>
              </a:extLst>
            </p:cNvPr>
            <p:cNvPicPr>
              <a:picLocks noChangeAspect="1"/>
            </p:cNvPicPr>
            <p:nvPr/>
          </p:nvPicPr>
          <p:blipFill>
            <a:blip r:embed="rId5"/>
            <a:stretch>
              <a:fillRect/>
            </a:stretch>
          </p:blipFill>
          <p:spPr>
            <a:xfrm>
              <a:off x="5873679" y="5433222"/>
              <a:ext cx="2971800" cy="1055599"/>
            </a:xfrm>
            <a:prstGeom prst="rect">
              <a:avLst/>
            </a:prstGeom>
          </p:spPr>
        </p:pic>
        <p:pic>
          <p:nvPicPr>
            <p:cNvPr id="18" name="Picture 17">
              <a:extLst>
                <a:ext uri="{FF2B5EF4-FFF2-40B4-BE49-F238E27FC236}">
                  <a16:creationId xmlns:a16="http://schemas.microsoft.com/office/drawing/2014/main" id="{A522A454-C726-45A4-BB64-E89B0EE8F81D}"/>
                </a:ext>
              </a:extLst>
            </p:cNvPr>
            <p:cNvPicPr>
              <a:picLocks noChangeAspect="1"/>
            </p:cNvPicPr>
            <p:nvPr/>
          </p:nvPicPr>
          <p:blipFill>
            <a:blip r:embed="rId6"/>
            <a:stretch>
              <a:fillRect/>
            </a:stretch>
          </p:blipFill>
          <p:spPr>
            <a:xfrm>
              <a:off x="2554793" y="3796291"/>
              <a:ext cx="2099733" cy="751586"/>
            </a:xfrm>
            <a:prstGeom prst="rect">
              <a:avLst/>
            </a:prstGeom>
          </p:spPr>
        </p:pic>
        <p:pic>
          <p:nvPicPr>
            <p:cNvPr id="19" name="Picture 18">
              <a:extLst>
                <a:ext uri="{FF2B5EF4-FFF2-40B4-BE49-F238E27FC236}">
                  <a16:creationId xmlns:a16="http://schemas.microsoft.com/office/drawing/2014/main" id="{7AEF3F2F-A12F-4B60-A683-A7D89229DB4E}"/>
                </a:ext>
              </a:extLst>
            </p:cNvPr>
            <p:cNvPicPr>
              <a:picLocks noChangeAspect="1"/>
            </p:cNvPicPr>
            <p:nvPr/>
          </p:nvPicPr>
          <p:blipFill>
            <a:blip r:embed="rId7"/>
            <a:stretch>
              <a:fillRect/>
            </a:stretch>
          </p:blipFill>
          <p:spPr>
            <a:xfrm>
              <a:off x="311126" y="3818694"/>
              <a:ext cx="2252133" cy="2111197"/>
            </a:xfrm>
            <a:prstGeom prst="rect">
              <a:avLst/>
            </a:prstGeom>
          </p:spPr>
        </p:pic>
        <p:pic>
          <p:nvPicPr>
            <p:cNvPr id="20" name="Picture 19">
              <a:extLst>
                <a:ext uri="{FF2B5EF4-FFF2-40B4-BE49-F238E27FC236}">
                  <a16:creationId xmlns:a16="http://schemas.microsoft.com/office/drawing/2014/main" id="{254A768F-7EC3-4236-9BFF-C23589A305BD}"/>
                </a:ext>
              </a:extLst>
            </p:cNvPr>
            <p:cNvPicPr>
              <a:picLocks noChangeAspect="1"/>
            </p:cNvPicPr>
            <p:nvPr/>
          </p:nvPicPr>
          <p:blipFill>
            <a:blip r:embed="rId8"/>
            <a:stretch>
              <a:fillRect/>
            </a:stretch>
          </p:blipFill>
          <p:spPr>
            <a:xfrm>
              <a:off x="2368526" y="4511363"/>
              <a:ext cx="999067" cy="1494728"/>
            </a:xfrm>
            <a:prstGeom prst="rect">
              <a:avLst/>
            </a:prstGeom>
          </p:spPr>
        </p:pic>
        <p:pic>
          <p:nvPicPr>
            <p:cNvPr id="21" name="Picture 20">
              <a:extLst>
                <a:ext uri="{FF2B5EF4-FFF2-40B4-BE49-F238E27FC236}">
                  <a16:creationId xmlns:a16="http://schemas.microsoft.com/office/drawing/2014/main" id="{2DCC1C13-1812-4EFE-A532-3BC5B7FA929C}"/>
                </a:ext>
              </a:extLst>
            </p:cNvPr>
            <p:cNvPicPr>
              <a:picLocks noChangeAspect="1"/>
            </p:cNvPicPr>
            <p:nvPr/>
          </p:nvPicPr>
          <p:blipFill>
            <a:blip r:embed="rId9"/>
            <a:stretch>
              <a:fillRect/>
            </a:stretch>
          </p:blipFill>
          <p:spPr>
            <a:xfrm>
              <a:off x="3756592" y="4846300"/>
              <a:ext cx="2269067" cy="861368"/>
            </a:xfrm>
            <a:prstGeom prst="rect">
              <a:avLst/>
            </a:prstGeom>
          </p:spPr>
        </p:pic>
        <p:pic>
          <p:nvPicPr>
            <p:cNvPr id="22" name="Picture 21">
              <a:extLst>
                <a:ext uri="{FF2B5EF4-FFF2-40B4-BE49-F238E27FC236}">
                  <a16:creationId xmlns:a16="http://schemas.microsoft.com/office/drawing/2014/main" id="{70A748E7-788A-4E66-A85B-3F565D359CF8}"/>
                </a:ext>
              </a:extLst>
            </p:cNvPr>
            <p:cNvPicPr>
              <a:picLocks noChangeAspect="1"/>
            </p:cNvPicPr>
            <p:nvPr/>
          </p:nvPicPr>
          <p:blipFill>
            <a:blip r:embed="rId10"/>
            <a:stretch>
              <a:fillRect/>
            </a:stretch>
          </p:blipFill>
          <p:spPr>
            <a:xfrm>
              <a:off x="3282367" y="5154544"/>
              <a:ext cx="482600" cy="278678"/>
            </a:xfrm>
            <a:prstGeom prst="rect">
              <a:avLst/>
            </a:prstGeom>
          </p:spPr>
        </p:pic>
        <p:pic>
          <p:nvPicPr>
            <p:cNvPr id="23" name="Picture 22">
              <a:extLst>
                <a:ext uri="{FF2B5EF4-FFF2-40B4-BE49-F238E27FC236}">
                  <a16:creationId xmlns:a16="http://schemas.microsoft.com/office/drawing/2014/main" id="{1A3F1D25-8534-4265-A0F2-1D256C53610A}"/>
                </a:ext>
              </a:extLst>
            </p:cNvPr>
            <p:cNvPicPr>
              <a:picLocks noChangeAspect="1"/>
            </p:cNvPicPr>
            <p:nvPr/>
          </p:nvPicPr>
          <p:blipFill>
            <a:blip r:embed="rId11"/>
            <a:stretch>
              <a:fillRect/>
            </a:stretch>
          </p:blipFill>
          <p:spPr>
            <a:xfrm>
              <a:off x="4876800" y="3886200"/>
              <a:ext cx="3810000" cy="1739627"/>
            </a:xfrm>
            <a:prstGeom prst="rect">
              <a:avLst/>
            </a:prstGeom>
          </p:spPr>
        </p:pic>
      </p:grpSp>
    </p:spTree>
    <p:custDataLst>
      <p:tags r:id="rId1"/>
    </p:custDataLst>
    <p:extLst>
      <p:ext uri="{BB962C8B-B14F-4D97-AF65-F5344CB8AC3E}">
        <p14:creationId xmlns:p14="http://schemas.microsoft.com/office/powerpoint/2010/main" val="2012817048"/>
      </p:ext>
    </p:extLst>
  </p:cSld>
  <p:clrMapOvr>
    <a:masterClrMapping/>
  </p:clrMapOvr>
  <mc:AlternateContent xmlns:mc="http://schemas.openxmlformats.org/markup-compatibility/2006" xmlns:p14="http://schemas.microsoft.com/office/powerpoint/2010/main">
    <mc:Choice Requires="p14">
      <p:transition spd="slow" p14:dur="2000" advTm="10957"/>
    </mc:Choice>
    <mc:Fallback xmlns="">
      <p:transition spd="slow" advTm="10957"/>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CA3D9-EC17-41D9-8B96-EE62BE342AE1}"/>
              </a:ext>
            </a:extLst>
          </p:cNvPr>
          <p:cNvSpPr>
            <a:spLocks noGrp="1"/>
          </p:cNvSpPr>
          <p:nvPr>
            <p:ph type="title"/>
          </p:nvPr>
        </p:nvSpPr>
        <p:spPr/>
        <p:txBody>
          <a:bodyPr>
            <a:normAutofit fontScale="90000"/>
          </a:bodyPr>
          <a:lstStyle/>
          <a:p>
            <a:r>
              <a:rPr lang="en-US" dirty="0"/>
              <a:t>Analyzing TRR-Protected DDR4 Chips</a:t>
            </a:r>
            <a:endParaRPr lang="en-CH" dirty="0"/>
          </a:p>
        </p:txBody>
      </p:sp>
      <p:pic>
        <p:nvPicPr>
          <p:cNvPr id="5" name="Content Placeholder 3">
            <a:extLst>
              <a:ext uri="{FF2B5EF4-FFF2-40B4-BE49-F238E27FC236}">
                <a16:creationId xmlns:a16="http://schemas.microsoft.com/office/drawing/2014/main" id="{548B492A-05CC-4587-B391-DD570B1C545C}"/>
              </a:ext>
            </a:extLst>
          </p:cNvPr>
          <p:cNvPicPr>
            <a:picLocks noGrp="1" noChangeAspect="1"/>
          </p:cNvPicPr>
          <p:nvPr>
            <p:ph idx="1"/>
          </p:nvPr>
        </p:nvPicPr>
        <p:blipFill>
          <a:blip r:embed="rId3"/>
          <a:stretch>
            <a:fillRect/>
          </a:stretch>
        </p:blipFill>
        <p:spPr>
          <a:xfrm>
            <a:off x="37622" y="1659451"/>
            <a:ext cx="9060657" cy="3762180"/>
          </a:xfrm>
          <a:prstGeom prst="rect">
            <a:avLst/>
          </a:prstGeom>
        </p:spPr>
      </p:pic>
      <p:sp>
        <p:nvSpPr>
          <p:cNvPr id="3" name="TextBox 2">
            <a:extLst>
              <a:ext uri="{FF2B5EF4-FFF2-40B4-BE49-F238E27FC236}">
                <a16:creationId xmlns:a16="http://schemas.microsoft.com/office/drawing/2014/main" id="{9EF20CD0-3F62-4A8C-A3EC-6EAFC6DD8CE6}"/>
              </a:ext>
            </a:extLst>
          </p:cNvPr>
          <p:cNvSpPr txBox="1"/>
          <p:nvPr/>
        </p:nvSpPr>
        <p:spPr>
          <a:xfrm>
            <a:off x="152400" y="5421631"/>
            <a:ext cx="525780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mbria" panose="02040503050406030204"/>
                <a:ea typeface="+mn-ea"/>
                <a:cs typeface="+mn-cs"/>
              </a:rPr>
              <a:t>* SoftMC [Hassan+, HPCA’17] enhanced for DDR4</a:t>
            </a:r>
            <a:endParaRPr kumimoji="0" lang="en-CH" sz="1800" b="0" i="1" u="none" strike="noStrike" kern="1200" cap="none" spc="0" normalizeH="0" baseline="0" noProof="0" dirty="0">
              <a:ln>
                <a:noFill/>
              </a:ln>
              <a:solidFill>
                <a:prstClr val="black"/>
              </a:solidFill>
              <a:effectLst/>
              <a:uLnTx/>
              <a:uFillTx/>
              <a:latin typeface="Cambria" panose="02040503050406030204"/>
              <a:ea typeface="+mn-ea"/>
              <a:cs typeface="+mn-cs"/>
            </a:endParaRPr>
          </a:p>
        </p:txBody>
      </p:sp>
    </p:spTree>
    <p:extLst>
      <p:ext uri="{BB962C8B-B14F-4D97-AF65-F5344CB8AC3E}">
        <p14:creationId xmlns:p14="http://schemas.microsoft.com/office/powerpoint/2010/main" val="2503440490"/>
      </p:ext>
    </p:extLst>
  </p:cSld>
  <p:clrMapOvr>
    <a:masterClrMapping/>
  </p:clrMapOvr>
  <mc:AlternateContent xmlns:mc="http://schemas.openxmlformats.org/markup-compatibility/2006" xmlns:p14="http://schemas.microsoft.com/office/powerpoint/2010/main">
    <mc:Choice Requires="p14">
      <p:transition spd="slow" p14:dur="2000" advTm="4512"/>
    </mc:Choice>
    <mc:Fallback xmlns="">
      <p:transition spd="slow" advTm="4512"/>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EE5C6-EF71-49F7-8384-80B53B810DF4}"/>
              </a:ext>
            </a:extLst>
          </p:cNvPr>
          <p:cNvSpPr>
            <a:spLocks noGrp="1"/>
          </p:cNvSpPr>
          <p:nvPr>
            <p:ph type="title"/>
          </p:nvPr>
        </p:nvSpPr>
        <p:spPr/>
        <p:txBody>
          <a:bodyPr/>
          <a:lstStyle/>
          <a:p>
            <a:r>
              <a:rPr lang="en-US" dirty="0"/>
              <a:t>U-TRR Analysis Summary</a:t>
            </a:r>
            <a:endParaRPr lang="en-CH" dirty="0"/>
          </a:p>
        </p:txBody>
      </p:sp>
      <p:sp>
        <p:nvSpPr>
          <p:cNvPr id="4" name="TextBox 3">
            <a:extLst>
              <a:ext uri="{FF2B5EF4-FFF2-40B4-BE49-F238E27FC236}">
                <a16:creationId xmlns:a16="http://schemas.microsoft.com/office/drawing/2014/main" id="{EB2F947F-C08C-4422-A5E0-A713B749D331}"/>
              </a:ext>
            </a:extLst>
          </p:cNvPr>
          <p:cNvSpPr txBox="1"/>
          <p:nvPr/>
        </p:nvSpPr>
        <p:spPr>
          <a:xfrm>
            <a:off x="733573" y="1298293"/>
            <a:ext cx="2608727"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15x Vendor A</a:t>
            </a:r>
            <a:b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endParaRPr>
          </a:p>
        </p:txBody>
      </p:sp>
      <p:pic>
        <p:nvPicPr>
          <p:cNvPr id="5" name="Graphic 4" descr="Research with solid fill">
            <a:extLst>
              <a:ext uri="{FF2B5EF4-FFF2-40B4-BE49-F238E27FC236}">
                <a16:creationId xmlns:a16="http://schemas.microsoft.com/office/drawing/2014/main" id="{B0FDEEB9-8215-4470-AE14-A8E4729EE69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31297" y="1453663"/>
            <a:ext cx="1486012" cy="1486012"/>
          </a:xfrm>
          <a:prstGeom prst="rect">
            <a:avLst/>
          </a:prstGeom>
        </p:spPr>
      </p:pic>
      <p:sp>
        <p:nvSpPr>
          <p:cNvPr id="6" name="Rectangle 5">
            <a:extLst>
              <a:ext uri="{FF2B5EF4-FFF2-40B4-BE49-F238E27FC236}">
                <a16:creationId xmlns:a16="http://schemas.microsoft.com/office/drawing/2014/main" id="{B6E20500-B767-4F56-9839-942BF29AEB92}"/>
              </a:ext>
            </a:extLst>
          </p:cNvPr>
          <p:cNvSpPr/>
          <p:nvPr/>
        </p:nvSpPr>
        <p:spPr>
          <a:xfrm>
            <a:off x="5511196" y="3117363"/>
            <a:ext cx="1727804" cy="425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40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pic>
        <p:nvPicPr>
          <p:cNvPr id="7" name="Graphic 6" descr="Hammer1 with solid fill">
            <a:extLst>
              <a:ext uri="{FF2B5EF4-FFF2-40B4-BE49-F238E27FC236}">
                <a16:creationId xmlns:a16="http://schemas.microsoft.com/office/drawing/2014/main" id="{16B7649C-EDDC-435E-9FDD-6C638114AA7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654316" y="5181600"/>
            <a:ext cx="1169368" cy="1169368"/>
          </a:xfrm>
          <a:prstGeom prst="rect">
            <a:avLst/>
          </a:prstGeom>
        </p:spPr>
      </p:pic>
      <p:sp>
        <p:nvSpPr>
          <p:cNvPr id="9" name="TextBox 8">
            <a:extLst>
              <a:ext uri="{FF2B5EF4-FFF2-40B4-BE49-F238E27FC236}">
                <a16:creationId xmlns:a16="http://schemas.microsoft.com/office/drawing/2014/main" id="{42A4192B-9055-430F-8C96-4FDDFEDA93E6}"/>
              </a:ext>
            </a:extLst>
          </p:cNvPr>
          <p:cNvSpPr txBox="1"/>
          <p:nvPr/>
        </p:nvSpPr>
        <p:spPr>
          <a:xfrm>
            <a:off x="1048613" y="5309084"/>
            <a:ext cx="5943903" cy="95410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9900"/>
                </a:solidFill>
                <a:effectLst/>
                <a:uLnTx/>
                <a:uFillTx/>
                <a:latin typeface="Cambria" panose="02040503050406030204"/>
                <a:ea typeface="+mn-ea"/>
                <a:cs typeface="+mn-cs"/>
              </a:rPr>
              <a:t>new</a:t>
            </a: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 RowHammer access patterns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that </a:t>
            </a:r>
            <a:r>
              <a:rPr kumimoji="0" lang="en-US" sz="2800" b="1" i="0" u="none" strike="noStrike" kern="1200" cap="none" spc="0" normalizeH="0" baseline="0" noProof="0" dirty="0">
                <a:ln>
                  <a:noFill/>
                </a:ln>
                <a:solidFill>
                  <a:srgbClr val="C00000"/>
                </a:solidFill>
                <a:effectLst/>
                <a:uLnTx/>
                <a:uFillTx/>
                <a:latin typeface="Cambria" panose="02040503050406030204"/>
                <a:ea typeface="+mn-ea"/>
                <a:cs typeface="+mn-cs"/>
              </a:rPr>
              <a:t>circumvent</a:t>
            </a: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 </a:t>
            </a:r>
            <a:r>
              <a:rPr kumimoji="0" lang="en-US" sz="2800" b="1" i="0" u="none" strike="noStrike" kern="1200" cap="none" spc="0" normalizeH="0" baseline="0" noProof="0" dirty="0">
                <a:ln>
                  <a:noFill/>
                </a:ln>
                <a:solidFill>
                  <a:srgbClr val="C00000"/>
                </a:solidFill>
                <a:effectLst/>
                <a:uLnTx/>
                <a:uFillTx/>
                <a:latin typeface="Cambria" panose="02040503050406030204"/>
                <a:ea typeface="+mn-ea"/>
                <a:cs typeface="+mn-cs"/>
              </a:rPr>
              <a:t>TRR</a:t>
            </a:r>
            <a:endParaRPr kumimoji="0" lang="en-CH" sz="2800" b="1" i="0" u="none" strike="noStrike" kern="1200" cap="none" spc="0" normalizeH="0" baseline="0" noProof="0" dirty="0">
              <a:ln>
                <a:noFill/>
              </a:ln>
              <a:solidFill>
                <a:srgbClr val="C00000"/>
              </a:solidFill>
              <a:effectLst/>
              <a:uLnTx/>
              <a:uFillTx/>
              <a:latin typeface="Cambria" panose="02040503050406030204"/>
              <a:ea typeface="+mn-ea"/>
              <a:cs typeface="+mn-cs"/>
            </a:endParaRPr>
          </a:p>
        </p:txBody>
      </p:sp>
      <p:pic>
        <p:nvPicPr>
          <p:cNvPr id="10" name="Graphic 9" descr="Processor with solid fill">
            <a:extLst>
              <a:ext uri="{FF2B5EF4-FFF2-40B4-BE49-F238E27FC236}">
                <a16:creationId xmlns:a16="http://schemas.microsoft.com/office/drawing/2014/main" id="{B9811BA9-E723-43A2-8267-264627D47FF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239481" y="1219200"/>
            <a:ext cx="823745" cy="823745"/>
          </a:xfrm>
          <a:prstGeom prst="rect">
            <a:avLst/>
          </a:prstGeom>
        </p:spPr>
      </p:pic>
      <p:pic>
        <p:nvPicPr>
          <p:cNvPr id="11" name="Graphic 10" descr="Processor with solid fill">
            <a:extLst>
              <a:ext uri="{FF2B5EF4-FFF2-40B4-BE49-F238E27FC236}">
                <a16:creationId xmlns:a16="http://schemas.microsoft.com/office/drawing/2014/main" id="{F4ABC3DC-6622-404A-B1F3-2AD813BD927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258666" y="2080204"/>
            <a:ext cx="775478" cy="775478"/>
          </a:xfrm>
          <a:prstGeom prst="rect">
            <a:avLst/>
          </a:prstGeom>
        </p:spPr>
      </p:pic>
      <p:pic>
        <p:nvPicPr>
          <p:cNvPr id="12" name="Graphic 11" descr="Processor with solid fill">
            <a:extLst>
              <a:ext uri="{FF2B5EF4-FFF2-40B4-BE49-F238E27FC236}">
                <a16:creationId xmlns:a16="http://schemas.microsoft.com/office/drawing/2014/main" id="{F84D53A6-A82A-4166-B853-5A39401E493F}"/>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239481" y="2948078"/>
            <a:ext cx="781084" cy="781084"/>
          </a:xfrm>
          <a:prstGeom prst="rect">
            <a:avLst/>
          </a:prstGeom>
        </p:spPr>
      </p:pic>
      <p:sp>
        <p:nvSpPr>
          <p:cNvPr id="13" name="TextBox 12">
            <a:extLst>
              <a:ext uri="{FF2B5EF4-FFF2-40B4-BE49-F238E27FC236}">
                <a16:creationId xmlns:a16="http://schemas.microsoft.com/office/drawing/2014/main" id="{3EF6D485-6CBE-41B4-80D2-C7695CD4839F}"/>
              </a:ext>
            </a:extLst>
          </p:cNvPr>
          <p:cNvSpPr txBox="1"/>
          <p:nvPr/>
        </p:nvSpPr>
        <p:spPr>
          <a:xfrm>
            <a:off x="609601" y="2130023"/>
            <a:ext cx="2784342"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15x Vendor B</a:t>
            </a:r>
            <a:b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endParaRPr>
          </a:p>
        </p:txBody>
      </p:sp>
      <p:sp>
        <p:nvSpPr>
          <p:cNvPr id="14" name="TextBox 13">
            <a:extLst>
              <a:ext uri="{FF2B5EF4-FFF2-40B4-BE49-F238E27FC236}">
                <a16:creationId xmlns:a16="http://schemas.microsoft.com/office/drawing/2014/main" id="{CD0AD392-EDFA-4D52-91DE-6493DF997B29}"/>
              </a:ext>
            </a:extLst>
          </p:cNvPr>
          <p:cNvSpPr txBox="1"/>
          <p:nvPr/>
        </p:nvSpPr>
        <p:spPr>
          <a:xfrm>
            <a:off x="733574" y="3036019"/>
            <a:ext cx="2505908"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15x Vendor C</a:t>
            </a:r>
            <a:b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endParaRPr>
          </a:p>
        </p:txBody>
      </p:sp>
      <p:cxnSp>
        <p:nvCxnSpPr>
          <p:cNvPr id="15" name="Straight Arrow Connector 14">
            <a:extLst>
              <a:ext uri="{FF2B5EF4-FFF2-40B4-BE49-F238E27FC236}">
                <a16:creationId xmlns:a16="http://schemas.microsoft.com/office/drawing/2014/main" id="{3E370E96-26AD-468B-8A46-70BC747971FD}"/>
              </a:ext>
            </a:extLst>
          </p:cNvPr>
          <p:cNvCxnSpPr>
            <a:cxnSpLocks/>
            <a:stCxn id="10" idx="3"/>
          </p:cNvCxnSpPr>
          <p:nvPr/>
        </p:nvCxnSpPr>
        <p:spPr>
          <a:xfrm>
            <a:off x="4063226" y="1631073"/>
            <a:ext cx="1368071" cy="377980"/>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C431AB1-66F2-4826-A844-7CF9A8A520B3}"/>
              </a:ext>
            </a:extLst>
          </p:cNvPr>
          <p:cNvCxnSpPr>
            <a:cxnSpLocks/>
            <a:stCxn id="11" idx="3"/>
            <a:endCxn id="5" idx="1"/>
          </p:cNvCxnSpPr>
          <p:nvPr/>
        </p:nvCxnSpPr>
        <p:spPr>
          <a:xfrm flipV="1">
            <a:off x="4034144" y="2196669"/>
            <a:ext cx="1397153" cy="271274"/>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409A828-FA86-4521-BD20-909FABEE7644}"/>
              </a:ext>
            </a:extLst>
          </p:cNvPr>
          <p:cNvCxnSpPr>
            <a:cxnSpLocks/>
            <a:stCxn id="12" idx="3"/>
          </p:cNvCxnSpPr>
          <p:nvPr/>
        </p:nvCxnSpPr>
        <p:spPr>
          <a:xfrm flipV="1">
            <a:off x="4020565" y="2467943"/>
            <a:ext cx="1490631" cy="870677"/>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8" name="Arrow: Down 47">
            <a:extLst>
              <a:ext uri="{FF2B5EF4-FFF2-40B4-BE49-F238E27FC236}">
                <a16:creationId xmlns:a16="http://schemas.microsoft.com/office/drawing/2014/main" id="{4B30A9C0-2A75-4AE1-9D05-900E3D3BB85F}"/>
              </a:ext>
            </a:extLst>
          </p:cNvPr>
          <p:cNvSpPr/>
          <p:nvPr/>
        </p:nvSpPr>
        <p:spPr>
          <a:xfrm>
            <a:off x="4020564" y="3979516"/>
            <a:ext cx="1102873" cy="1059191"/>
          </a:xfrm>
          <a:prstGeom prst="downArrow">
            <a:avLst>
              <a:gd name="adj1" fmla="val 39636"/>
              <a:gd name="adj2" fmla="val 36527"/>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Tree>
    <p:custDataLst>
      <p:tags r:id="rId1"/>
    </p:custDataLst>
    <p:extLst>
      <p:ext uri="{BB962C8B-B14F-4D97-AF65-F5344CB8AC3E}">
        <p14:creationId xmlns:p14="http://schemas.microsoft.com/office/powerpoint/2010/main" val="3096679482"/>
      </p:ext>
    </p:extLst>
  </p:cSld>
  <p:clrMapOvr>
    <a:masterClrMapping/>
  </p:clrMapOvr>
  <mc:AlternateContent xmlns:mc="http://schemas.openxmlformats.org/markup-compatibility/2006" xmlns:p14="http://schemas.microsoft.com/office/powerpoint/2010/main">
    <mc:Choice Requires="p14">
      <p:transition spd="slow" p14:dur="2000" advTm="10995"/>
    </mc:Choice>
    <mc:Fallback xmlns="">
      <p:transition spd="slow" advTm="10995"/>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83E39-5AC9-4559-ACD8-DE347D218CA4}"/>
              </a:ext>
            </a:extLst>
          </p:cNvPr>
          <p:cNvSpPr>
            <a:spLocks noGrp="1"/>
          </p:cNvSpPr>
          <p:nvPr>
            <p:ph type="title"/>
          </p:nvPr>
        </p:nvSpPr>
        <p:spPr/>
        <p:txBody>
          <a:bodyPr/>
          <a:lstStyle/>
          <a:p>
            <a:r>
              <a:rPr lang="en-US" dirty="0"/>
              <a:t>Key Takeaways</a:t>
            </a:r>
            <a:endParaRPr lang="en-CH" dirty="0"/>
          </a:p>
        </p:txBody>
      </p:sp>
      <p:sp>
        <p:nvSpPr>
          <p:cNvPr id="5" name="TextBox 4">
            <a:extLst>
              <a:ext uri="{FF2B5EF4-FFF2-40B4-BE49-F238E27FC236}">
                <a16:creationId xmlns:a16="http://schemas.microsoft.com/office/drawing/2014/main" id="{C2AD36ED-DEE6-4879-9C76-D4EFD343EC39}"/>
              </a:ext>
            </a:extLst>
          </p:cNvPr>
          <p:cNvSpPr txBox="1"/>
          <p:nvPr/>
        </p:nvSpPr>
        <p:spPr>
          <a:xfrm>
            <a:off x="0" y="948690"/>
            <a:ext cx="9144000" cy="461665"/>
          </a:xfrm>
          <a:prstGeom prst="rect">
            <a:avLst/>
          </a:prstGeom>
          <a:solidFill>
            <a:schemeClr val="accent1">
              <a:lumMod val="20000"/>
              <a:lumOff val="80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mbria" panose="02040503050406030204"/>
                <a:ea typeface="+mn-ea"/>
                <a:cs typeface="+mn-cs"/>
              </a:rPr>
              <a:t>All 45 modules we test are vulnerable</a:t>
            </a:r>
          </a:p>
        </p:txBody>
      </p:sp>
      <p:sp>
        <p:nvSpPr>
          <p:cNvPr id="6" name="TextBox 5">
            <a:extLst>
              <a:ext uri="{FF2B5EF4-FFF2-40B4-BE49-F238E27FC236}">
                <a16:creationId xmlns:a16="http://schemas.microsoft.com/office/drawing/2014/main" id="{E5DA0E1A-B463-418F-B5FA-DB44F53E7DB0}"/>
              </a:ext>
            </a:extLst>
          </p:cNvPr>
          <p:cNvSpPr txBox="1"/>
          <p:nvPr/>
        </p:nvSpPr>
        <p:spPr>
          <a:xfrm>
            <a:off x="0" y="1510784"/>
            <a:ext cx="9144000" cy="830997"/>
          </a:xfrm>
          <a:prstGeom prst="rect">
            <a:avLst/>
          </a:prstGeom>
          <a:solidFill>
            <a:schemeClr val="accent1">
              <a:lumMod val="20000"/>
              <a:lumOff val="80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a:ea typeface="+mn-ea"/>
                <a:cs typeface="+mn-cs"/>
              </a:rPr>
              <a:t>99.9% of rows </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in a DRAM bank </a:t>
            </a:r>
            <a:b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experience </a:t>
            </a:r>
            <a:r>
              <a:rPr kumimoji="0" lang="en-US" sz="2400" b="1" i="0" u="none" strike="noStrike" kern="1200" cap="none" spc="0" normalizeH="0" baseline="0" noProof="0" dirty="0">
                <a:ln>
                  <a:noFill/>
                </a:ln>
                <a:solidFill>
                  <a:srgbClr val="C00000"/>
                </a:solidFill>
                <a:effectLst/>
                <a:uLnTx/>
                <a:uFillTx/>
                <a:latin typeface="Cambria" panose="02040503050406030204"/>
                <a:ea typeface="+mn-ea"/>
                <a:cs typeface="+mn-cs"/>
              </a:rPr>
              <a:t>at least one RowHammer bit flip</a:t>
            </a:r>
          </a:p>
        </p:txBody>
      </p:sp>
      <p:sp>
        <p:nvSpPr>
          <p:cNvPr id="7" name="TextBox 6">
            <a:extLst>
              <a:ext uri="{FF2B5EF4-FFF2-40B4-BE49-F238E27FC236}">
                <a16:creationId xmlns:a16="http://schemas.microsoft.com/office/drawing/2014/main" id="{ECB99039-18EE-4499-A2E8-27F35F0345B7}"/>
              </a:ext>
            </a:extLst>
          </p:cNvPr>
          <p:cNvSpPr txBox="1"/>
          <p:nvPr/>
        </p:nvSpPr>
        <p:spPr>
          <a:xfrm>
            <a:off x="0" y="2442210"/>
            <a:ext cx="9144000" cy="830997"/>
          </a:xfrm>
          <a:prstGeom prst="rect">
            <a:avLst/>
          </a:prstGeom>
          <a:solidFill>
            <a:schemeClr val="accent1">
              <a:lumMod val="20000"/>
              <a:lumOff val="80000"/>
            </a:schemeClr>
          </a:solidFill>
          <a:ln w="28575">
            <a:noFill/>
          </a:ln>
        </p:spPr>
        <p:txBody>
          <a:bodyPr wrap="square" rtlCol="0">
            <a:spAutoFit/>
          </a:bodyPr>
          <a:lstStyle/>
          <a:p>
            <a:pPr lvl="0" algn="ctr" defTabSz="457200"/>
            <a:r>
              <a:rPr lang="en-US" sz="2400" b="1" dirty="0">
                <a:solidFill>
                  <a:srgbClr val="0000FF"/>
                </a:solidFill>
              </a:rPr>
              <a:t>ECC is ineffective: </a:t>
            </a:r>
            <a:r>
              <a:rPr lang="en-US" sz="2400" dirty="0">
                <a:solidFill>
                  <a:prstClr val="black"/>
                </a:solidFill>
                <a:latin typeface="Cambria" panose="02040503050406030204"/>
              </a:rPr>
              <a:t>u</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p to </a:t>
            </a:r>
            <a:r>
              <a:rPr kumimoji="0" lang="en-US" sz="2400" b="0" i="0" u="none" strike="noStrike" kern="1200" cap="none" spc="0" normalizeH="0" baseline="0" noProof="0" dirty="0">
                <a:ln>
                  <a:noFill/>
                </a:ln>
                <a:solidFill>
                  <a:srgbClr val="C00000"/>
                </a:solidFill>
                <a:effectLst/>
                <a:uLnTx/>
                <a:uFillTx/>
                <a:latin typeface="Cambria" panose="02040503050406030204"/>
                <a:ea typeface="+mn-ea"/>
                <a:cs typeface="+mn-cs"/>
              </a:rPr>
              <a:t>7 RowHammer bit flips </a:t>
            </a:r>
            <a:br>
              <a:rPr kumimoji="0" lang="en-US" sz="2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in an 8-byte </a:t>
            </a:r>
            <a:r>
              <a:rPr kumimoji="0" lang="en-US" sz="2400" b="0" i="0" u="none" strike="noStrike" kern="1200" cap="none" spc="0" normalizeH="0" baseline="0" noProof="0" dirty="0" err="1">
                <a:ln>
                  <a:noFill/>
                </a:ln>
                <a:solidFill>
                  <a:prstClr val="black"/>
                </a:solidFill>
                <a:effectLst/>
                <a:uLnTx/>
                <a:uFillTx/>
                <a:latin typeface="Cambria" panose="02040503050406030204"/>
                <a:ea typeface="+mn-ea"/>
                <a:cs typeface="+mn-cs"/>
              </a:rPr>
              <a:t>dataword</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 </a:t>
            </a:r>
            <a:endParaRPr kumimoji="0" lang="en-US" sz="2400" b="1" i="0" u="none" strike="noStrike" kern="1200" cap="none" spc="0" normalizeH="0" baseline="0" noProof="0" dirty="0">
              <a:ln>
                <a:noFill/>
              </a:ln>
              <a:solidFill>
                <a:srgbClr val="C00000"/>
              </a:solidFill>
              <a:effectLst/>
              <a:uLnTx/>
              <a:uFillTx/>
              <a:latin typeface="Cambria" panose="02040503050406030204"/>
              <a:ea typeface="+mn-ea"/>
              <a:cs typeface="+mn-cs"/>
            </a:endParaRPr>
          </a:p>
        </p:txBody>
      </p:sp>
      <p:pic>
        <p:nvPicPr>
          <p:cNvPr id="9" name="Picture 8">
            <a:extLst>
              <a:ext uri="{FF2B5EF4-FFF2-40B4-BE49-F238E27FC236}">
                <a16:creationId xmlns:a16="http://schemas.microsoft.com/office/drawing/2014/main" id="{23D641CA-DA6B-4C3F-A9BA-53289C212682}"/>
              </a:ext>
            </a:extLst>
          </p:cNvPr>
          <p:cNvPicPr>
            <a:picLocks noChangeAspect="1"/>
          </p:cNvPicPr>
          <p:nvPr/>
        </p:nvPicPr>
        <p:blipFill>
          <a:blip r:embed="rId4"/>
          <a:stretch>
            <a:fillRect/>
          </a:stretch>
        </p:blipFill>
        <p:spPr>
          <a:xfrm>
            <a:off x="11430" y="3398520"/>
            <a:ext cx="9144000" cy="3053907"/>
          </a:xfrm>
          <a:prstGeom prst="rect">
            <a:avLst/>
          </a:prstGeom>
        </p:spPr>
      </p:pic>
    </p:spTree>
    <p:custDataLst>
      <p:tags r:id="rId1"/>
    </p:custDataLst>
    <p:extLst>
      <p:ext uri="{BB962C8B-B14F-4D97-AF65-F5344CB8AC3E}">
        <p14:creationId xmlns:p14="http://schemas.microsoft.com/office/powerpoint/2010/main" val="1232000491"/>
      </p:ext>
    </p:extLst>
  </p:cSld>
  <p:clrMapOvr>
    <a:masterClrMapping/>
  </p:clrMapOvr>
  <mc:AlternateContent xmlns:mc="http://schemas.openxmlformats.org/markup-compatibility/2006" xmlns:p14="http://schemas.microsoft.com/office/powerpoint/2010/main">
    <mc:Choice Requires="p14">
      <p:transition spd="slow" p14:dur="2000" advTm="20656"/>
    </mc:Choice>
    <mc:Fallback xmlns="">
      <p:transition spd="slow" advTm="20656"/>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AABEB-B78A-41AF-BA24-8C6CF9796236}"/>
              </a:ext>
            </a:extLst>
          </p:cNvPr>
          <p:cNvSpPr>
            <a:spLocks noGrp="1"/>
          </p:cNvSpPr>
          <p:nvPr>
            <p:ph type="title"/>
          </p:nvPr>
        </p:nvSpPr>
        <p:spPr/>
        <p:txBody>
          <a:bodyPr>
            <a:normAutofit/>
          </a:bodyPr>
          <a:lstStyle/>
          <a:p>
            <a:r>
              <a:rPr lang="en-US" dirty="0"/>
              <a:t>Effect on Individual Rows</a:t>
            </a:r>
            <a:endParaRPr lang="en-CH" dirty="0"/>
          </a:p>
        </p:txBody>
      </p:sp>
      <p:pic>
        <p:nvPicPr>
          <p:cNvPr id="4" name="Picture 3">
            <a:extLst>
              <a:ext uri="{FF2B5EF4-FFF2-40B4-BE49-F238E27FC236}">
                <a16:creationId xmlns:a16="http://schemas.microsoft.com/office/drawing/2014/main" id="{33683B81-BB6E-4216-BB4C-D9C65C22C863}"/>
              </a:ext>
            </a:extLst>
          </p:cNvPr>
          <p:cNvPicPr>
            <a:picLocks noChangeAspect="1"/>
          </p:cNvPicPr>
          <p:nvPr/>
        </p:nvPicPr>
        <p:blipFill>
          <a:blip r:embed="rId4"/>
          <a:stretch>
            <a:fillRect/>
          </a:stretch>
        </p:blipFill>
        <p:spPr>
          <a:xfrm>
            <a:off x="257175" y="1295400"/>
            <a:ext cx="8686800" cy="1295710"/>
          </a:xfrm>
          <a:prstGeom prst="rect">
            <a:avLst/>
          </a:prstGeom>
        </p:spPr>
      </p:pic>
      <p:sp>
        <p:nvSpPr>
          <p:cNvPr id="6" name="Content Placeholder 2">
            <a:extLst>
              <a:ext uri="{FF2B5EF4-FFF2-40B4-BE49-F238E27FC236}">
                <a16:creationId xmlns:a16="http://schemas.microsoft.com/office/drawing/2014/main" id="{35CD4DA8-1CB6-4656-98D8-40BB11CE0B83}"/>
              </a:ext>
            </a:extLst>
          </p:cNvPr>
          <p:cNvSpPr txBox="1">
            <a:spLocks/>
          </p:cNvSpPr>
          <p:nvPr/>
        </p:nvSpPr>
        <p:spPr>
          <a:xfrm>
            <a:off x="0" y="4953000"/>
            <a:ext cx="9144000" cy="87320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Our RowHammer access patterns </a:t>
            </a:r>
            <a:b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cause bit flips in more </a:t>
            </a:r>
            <a:r>
              <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than 99.9% of the rows</a:t>
            </a:r>
          </a:p>
        </p:txBody>
      </p:sp>
      <p:sp>
        <p:nvSpPr>
          <p:cNvPr id="13" name="Content Placeholder 2">
            <a:extLst>
              <a:ext uri="{FF2B5EF4-FFF2-40B4-BE49-F238E27FC236}">
                <a16:creationId xmlns:a16="http://schemas.microsoft.com/office/drawing/2014/main" id="{07B774E5-8F37-44AC-934C-DB0D0D0B3DAC}"/>
              </a:ext>
            </a:extLst>
          </p:cNvPr>
          <p:cNvSpPr txBox="1">
            <a:spLocks/>
          </p:cNvSpPr>
          <p:nvPr/>
        </p:nvSpPr>
        <p:spPr>
          <a:xfrm>
            <a:off x="-4696" y="3276600"/>
            <a:ext cx="9144000" cy="87320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All 45 modules </a:t>
            </a: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we tested are </a:t>
            </a:r>
            <a:r>
              <a:rPr kumimoji="0" lang="en-US" sz="26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vulnerable</a:t>
            </a: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a:t>
            </a:r>
            <a:b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to our new RowHammer access patterns</a:t>
            </a:r>
            <a:endPar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endParaRPr>
          </a:p>
        </p:txBody>
      </p:sp>
    </p:spTree>
    <p:custDataLst>
      <p:tags r:id="rId1"/>
    </p:custDataLst>
    <p:extLst>
      <p:ext uri="{BB962C8B-B14F-4D97-AF65-F5344CB8AC3E}">
        <p14:creationId xmlns:p14="http://schemas.microsoft.com/office/powerpoint/2010/main" val="219141377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2C9AA47-0AC6-47B1-BC6D-ADAF2A0F33DB}"/>
              </a:ext>
            </a:extLst>
          </p:cNvPr>
          <p:cNvGrpSpPr/>
          <p:nvPr/>
        </p:nvGrpSpPr>
        <p:grpSpPr>
          <a:xfrm>
            <a:off x="514350" y="914400"/>
            <a:ext cx="8115300" cy="3203529"/>
            <a:chOff x="514350" y="914400"/>
            <a:chExt cx="8115300" cy="3203529"/>
          </a:xfrm>
        </p:grpSpPr>
        <p:pic>
          <p:nvPicPr>
            <p:cNvPr id="4" name="Picture 3">
              <a:extLst>
                <a:ext uri="{FF2B5EF4-FFF2-40B4-BE49-F238E27FC236}">
                  <a16:creationId xmlns:a16="http://schemas.microsoft.com/office/drawing/2014/main" id="{9572C5B4-0A12-45E0-82EF-AADD27A407E3}"/>
                </a:ext>
              </a:extLst>
            </p:cNvPr>
            <p:cNvPicPr>
              <a:picLocks noChangeAspect="1"/>
            </p:cNvPicPr>
            <p:nvPr/>
          </p:nvPicPr>
          <p:blipFill>
            <a:blip r:embed="rId4"/>
            <a:stretch>
              <a:fillRect/>
            </a:stretch>
          </p:blipFill>
          <p:spPr>
            <a:xfrm>
              <a:off x="514350" y="914400"/>
              <a:ext cx="8115300" cy="3203529"/>
            </a:xfrm>
            <a:prstGeom prst="rect">
              <a:avLst/>
            </a:prstGeom>
          </p:spPr>
        </p:pic>
        <p:sp>
          <p:nvSpPr>
            <p:cNvPr id="3" name="Rectangle 2">
              <a:extLst>
                <a:ext uri="{FF2B5EF4-FFF2-40B4-BE49-F238E27FC236}">
                  <a16:creationId xmlns:a16="http://schemas.microsoft.com/office/drawing/2014/main" id="{D67EFCD0-E4F3-42DE-9C36-412BCDE1315C}"/>
                </a:ext>
              </a:extLst>
            </p:cNvPr>
            <p:cNvSpPr/>
            <p:nvPr/>
          </p:nvSpPr>
          <p:spPr>
            <a:xfrm>
              <a:off x="2305050" y="1227825"/>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7" name="Rectangle 16">
              <a:extLst>
                <a:ext uri="{FF2B5EF4-FFF2-40B4-BE49-F238E27FC236}">
                  <a16:creationId xmlns:a16="http://schemas.microsoft.com/office/drawing/2014/main" id="{403B94FB-2FC5-4F79-971C-2C2C40840D28}"/>
                </a:ext>
              </a:extLst>
            </p:cNvPr>
            <p:cNvSpPr/>
            <p:nvPr/>
          </p:nvSpPr>
          <p:spPr>
            <a:xfrm>
              <a:off x="4547191" y="1231569"/>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8" name="Rectangle 17">
              <a:extLst>
                <a:ext uri="{FF2B5EF4-FFF2-40B4-BE49-F238E27FC236}">
                  <a16:creationId xmlns:a16="http://schemas.microsoft.com/office/drawing/2014/main" id="{412071C7-FAD9-4778-AF4D-2D17F5FD6F3A}"/>
                </a:ext>
              </a:extLst>
            </p:cNvPr>
            <p:cNvSpPr/>
            <p:nvPr/>
          </p:nvSpPr>
          <p:spPr>
            <a:xfrm>
              <a:off x="6818899" y="1231569"/>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grpSp>
      <p:sp>
        <p:nvSpPr>
          <p:cNvPr id="2" name="Title 1">
            <a:extLst>
              <a:ext uri="{FF2B5EF4-FFF2-40B4-BE49-F238E27FC236}">
                <a16:creationId xmlns:a16="http://schemas.microsoft.com/office/drawing/2014/main" id="{75C1EC89-73A2-4D41-BB40-41C223AEEBA9}"/>
              </a:ext>
            </a:extLst>
          </p:cNvPr>
          <p:cNvSpPr>
            <a:spLocks noGrp="1"/>
          </p:cNvSpPr>
          <p:nvPr>
            <p:ph type="title"/>
          </p:nvPr>
        </p:nvSpPr>
        <p:spPr>
          <a:xfrm>
            <a:off x="152400" y="0"/>
            <a:ext cx="8991600" cy="762000"/>
          </a:xfrm>
        </p:spPr>
        <p:txBody>
          <a:bodyPr>
            <a:noAutofit/>
          </a:bodyPr>
          <a:lstStyle/>
          <a:p>
            <a:r>
              <a:rPr lang="en-US" sz="3400" b="0" dirty="0"/>
              <a:t>Bypassing ECC with New RowHammer Patterns</a:t>
            </a:r>
            <a:endParaRPr lang="en-CH" sz="3400" dirty="0"/>
          </a:p>
        </p:txBody>
      </p:sp>
      <p:sp>
        <p:nvSpPr>
          <p:cNvPr id="6" name="Content Placeholder 2">
            <a:extLst>
              <a:ext uri="{FF2B5EF4-FFF2-40B4-BE49-F238E27FC236}">
                <a16:creationId xmlns:a16="http://schemas.microsoft.com/office/drawing/2014/main" id="{B51C934F-48F4-4984-81B0-D3B7BA0E7018}"/>
              </a:ext>
            </a:extLst>
          </p:cNvPr>
          <p:cNvSpPr txBox="1">
            <a:spLocks/>
          </p:cNvSpPr>
          <p:nvPr/>
        </p:nvSpPr>
        <p:spPr>
          <a:xfrm>
            <a:off x="0" y="5550541"/>
            <a:ext cx="9144000" cy="716136"/>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Conventional DRAM ECC </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cannot</a:t>
            </a: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protect</a:t>
            </a:r>
            <a:b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against our </a:t>
            </a:r>
            <a:r>
              <a:rPr kumimoji="0" lang="en-US" sz="2400" b="0" i="0" u="none" strike="noStrike" kern="1200" cap="none" spc="0" normalizeH="0" baseline="0" noProof="0" dirty="0">
                <a:ln>
                  <a:noFill/>
                </a:ln>
                <a:solidFill>
                  <a:srgbClr val="0066FF"/>
                </a:solidFill>
                <a:effectLst/>
                <a:uLnTx/>
                <a:uFillTx/>
                <a:latin typeface="Cambria" panose="02040503050406030204" pitchFamily="18" charset="0"/>
                <a:ea typeface="+mn-ea"/>
                <a:cs typeface="+mn-cs"/>
              </a:rPr>
              <a:t>new RowHammer access patterns</a:t>
            </a:r>
          </a:p>
        </p:txBody>
      </p:sp>
      <p:sp>
        <p:nvSpPr>
          <p:cNvPr id="10" name="Oval 9">
            <a:extLst>
              <a:ext uri="{FF2B5EF4-FFF2-40B4-BE49-F238E27FC236}">
                <a16:creationId xmlns:a16="http://schemas.microsoft.com/office/drawing/2014/main" id="{71F9533C-01D4-4F6D-BA74-A35E4D386295}"/>
              </a:ext>
            </a:extLst>
          </p:cNvPr>
          <p:cNvSpPr/>
          <p:nvPr/>
        </p:nvSpPr>
        <p:spPr>
          <a:xfrm>
            <a:off x="2336800" y="2782864"/>
            <a:ext cx="395112" cy="950936"/>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1" name="Oval 10">
            <a:extLst>
              <a:ext uri="{FF2B5EF4-FFF2-40B4-BE49-F238E27FC236}">
                <a16:creationId xmlns:a16="http://schemas.microsoft.com/office/drawing/2014/main" id="{6A21095D-0C34-40A2-8645-1B7AB60A8245}"/>
              </a:ext>
            </a:extLst>
          </p:cNvPr>
          <p:cNvSpPr/>
          <p:nvPr/>
        </p:nvSpPr>
        <p:spPr>
          <a:xfrm>
            <a:off x="4648200" y="1905000"/>
            <a:ext cx="395112" cy="2057400"/>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2" name="Oval 11">
            <a:extLst>
              <a:ext uri="{FF2B5EF4-FFF2-40B4-BE49-F238E27FC236}">
                <a16:creationId xmlns:a16="http://schemas.microsoft.com/office/drawing/2014/main" id="{BF6D4626-816A-4EA9-8E37-296E2CD74942}"/>
              </a:ext>
            </a:extLst>
          </p:cNvPr>
          <p:cNvSpPr/>
          <p:nvPr/>
        </p:nvSpPr>
        <p:spPr>
          <a:xfrm>
            <a:off x="6990645" y="1727200"/>
            <a:ext cx="395112" cy="2235200"/>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3" name="Oval 12">
            <a:extLst>
              <a:ext uri="{FF2B5EF4-FFF2-40B4-BE49-F238E27FC236}">
                <a16:creationId xmlns:a16="http://schemas.microsoft.com/office/drawing/2014/main" id="{DF9F4277-B06F-4A07-88AC-343B2F9876C0}"/>
              </a:ext>
            </a:extLst>
          </p:cNvPr>
          <p:cNvSpPr/>
          <p:nvPr/>
        </p:nvSpPr>
        <p:spPr>
          <a:xfrm>
            <a:off x="5588001" y="3048000"/>
            <a:ext cx="395112" cy="950936"/>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4" name="Oval 13">
            <a:extLst>
              <a:ext uri="{FF2B5EF4-FFF2-40B4-BE49-F238E27FC236}">
                <a16:creationId xmlns:a16="http://schemas.microsoft.com/office/drawing/2014/main" id="{A8FB5CAF-EAF0-482B-99E7-4B477C35DA36}"/>
              </a:ext>
            </a:extLst>
          </p:cNvPr>
          <p:cNvSpPr/>
          <p:nvPr/>
        </p:nvSpPr>
        <p:spPr>
          <a:xfrm>
            <a:off x="7888110" y="2516163"/>
            <a:ext cx="395112" cy="1601765"/>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5" name="Content Placeholder 2">
            <a:extLst>
              <a:ext uri="{FF2B5EF4-FFF2-40B4-BE49-F238E27FC236}">
                <a16:creationId xmlns:a16="http://schemas.microsoft.com/office/drawing/2014/main" id="{C53D9301-72F8-476B-A421-E7C1F2D4CEF1}"/>
              </a:ext>
            </a:extLst>
          </p:cNvPr>
          <p:cNvSpPr txBox="1">
            <a:spLocks/>
          </p:cNvSpPr>
          <p:nvPr/>
        </p:nvSpPr>
        <p:spPr>
          <a:xfrm>
            <a:off x="0" y="4619633"/>
            <a:ext cx="9144000" cy="716136"/>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Modules from all three vendors have many </a:t>
            </a:r>
            <a:r>
              <a:rPr kumimoji="0" lang="en-US" sz="2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8-byte data chunks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3 and more (up to 7) RowHammer bit flips</a:t>
            </a:r>
          </a:p>
        </p:txBody>
      </p:sp>
      <p:grpSp>
        <p:nvGrpSpPr>
          <p:cNvPr id="23" name="Group 22">
            <a:extLst>
              <a:ext uri="{FF2B5EF4-FFF2-40B4-BE49-F238E27FC236}">
                <a16:creationId xmlns:a16="http://schemas.microsoft.com/office/drawing/2014/main" id="{7BC15310-115F-4BAC-96DB-A689B5A5FDAD}"/>
              </a:ext>
            </a:extLst>
          </p:cNvPr>
          <p:cNvGrpSpPr/>
          <p:nvPr/>
        </p:nvGrpSpPr>
        <p:grpSpPr>
          <a:xfrm>
            <a:off x="2095500" y="4040649"/>
            <a:ext cx="6056013" cy="381286"/>
            <a:chOff x="2095500" y="4040649"/>
            <a:chExt cx="6056013" cy="381286"/>
          </a:xfrm>
        </p:grpSpPr>
        <p:sp>
          <p:nvSpPr>
            <p:cNvPr id="20" name="TextBox 19">
              <a:extLst>
                <a:ext uri="{FF2B5EF4-FFF2-40B4-BE49-F238E27FC236}">
                  <a16:creationId xmlns:a16="http://schemas.microsoft.com/office/drawing/2014/main" id="{4CCB56BC-F982-4CCF-80F8-F90089292E7D}"/>
                </a:ext>
              </a:extLst>
            </p:cNvPr>
            <p:cNvSpPr txBox="1"/>
            <p:nvPr/>
          </p:nvSpPr>
          <p:spPr>
            <a:xfrm>
              <a:off x="2095500" y="4040649"/>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A</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sp>
          <p:nvSpPr>
            <p:cNvPr id="21" name="TextBox 20">
              <a:extLst>
                <a:ext uri="{FF2B5EF4-FFF2-40B4-BE49-F238E27FC236}">
                  <a16:creationId xmlns:a16="http://schemas.microsoft.com/office/drawing/2014/main" id="{DD2437F5-D3B3-4809-9233-BFB6611CB668}"/>
                </a:ext>
              </a:extLst>
            </p:cNvPr>
            <p:cNvSpPr txBox="1"/>
            <p:nvPr/>
          </p:nvSpPr>
          <p:spPr>
            <a:xfrm>
              <a:off x="4585291" y="4040649"/>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B</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sp>
          <p:nvSpPr>
            <p:cNvPr id="22" name="TextBox 21">
              <a:extLst>
                <a:ext uri="{FF2B5EF4-FFF2-40B4-BE49-F238E27FC236}">
                  <a16:creationId xmlns:a16="http://schemas.microsoft.com/office/drawing/2014/main" id="{7DC5C9E5-EC1B-46AA-A9BC-271528F73870}"/>
                </a:ext>
              </a:extLst>
            </p:cNvPr>
            <p:cNvSpPr txBox="1"/>
            <p:nvPr/>
          </p:nvSpPr>
          <p:spPr>
            <a:xfrm>
              <a:off x="6856113" y="4052603"/>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C</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grpSp>
    </p:spTree>
    <p:custDataLst>
      <p:tags r:id="rId1"/>
    </p:custDataLst>
    <p:extLst>
      <p:ext uri="{BB962C8B-B14F-4D97-AF65-F5344CB8AC3E}">
        <p14:creationId xmlns:p14="http://schemas.microsoft.com/office/powerpoint/2010/main" val="119887693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81A5D-423F-4AA1-993C-209107734D4E}"/>
              </a:ext>
            </a:extLst>
          </p:cNvPr>
          <p:cNvSpPr>
            <a:spLocks noGrp="1"/>
          </p:cNvSpPr>
          <p:nvPr>
            <p:ph type="title"/>
          </p:nvPr>
        </p:nvSpPr>
        <p:spPr/>
        <p:txBody>
          <a:bodyPr>
            <a:noAutofit/>
          </a:bodyPr>
          <a:lstStyle/>
          <a:p>
            <a:r>
              <a:rPr lang="en-US" sz="3600" b="0" dirty="0"/>
              <a:t>Many Observations &amp; Results in the Paper</a:t>
            </a:r>
            <a:endParaRPr lang="en-CH" sz="3600" dirty="0"/>
          </a:p>
        </p:txBody>
      </p:sp>
      <p:sp>
        <p:nvSpPr>
          <p:cNvPr id="3" name="Content Placeholder 2">
            <a:extLst>
              <a:ext uri="{FF2B5EF4-FFF2-40B4-BE49-F238E27FC236}">
                <a16:creationId xmlns:a16="http://schemas.microsoft.com/office/drawing/2014/main" id="{A22CBD66-AF66-4BA1-849B-FD580A3A90B1}"/>
              </a:ext>
            </a:extLst>
          </p:cNvPr>
          <p:cNvSpPr>
            <a:spLocks noGrp="1"/>
          </p:cNvSpPr>
          <p:nvPr>
            <p:ph idx="1"/>
          </p:nvPr>
        </p:nvSpPr>
        <p:spPr>
          <a:xfrm>
            <a:off x="152400" y="914400"/>
            <a:ext cx="8839200" cy="2209800"/>
          </a:xfrm>
        </p:spPr>
        <p:txBody>
          <a:bodyPr>
            <a:normAutofit fontScale="92500" lnSpcReduction="10000"/>
          </a:bodyPr>
          <a:lstStyle/>
          <a:p>
            <a:r>
              <a:rPr lang="en-US" dirty="0"/>
              <a:t>More observations on the TRRs of the three vendors</a:t>
            </a:r>
          </a:p>
          <a:p>
            <a:r>
              <a:rPr lang="en-US" dirty="0"/>
              <a:t>Detailed description of the crafted access patterns</a:t>
            </a:r>
          </a:p>
          <a:p>
            <a:r>
              <a:rPr lang="en-US" dirty="0"/>
              <a:t>Hammers per aggressor row sensitivity analysis</a:t>
            </a:r>
          </a:p>
          <a:p>
            <a:r>
              <a:rPr lang="en-US" dirty="0"/>
              <a:t>Observations and results for individual modules</a:t>
            </a:r>
          </a:p>
          <a:p>
            <a:r>
              <a:rPr lang="en-US" dirty="0"/>
              <a:t>…</a:t>
            </a:r>
            <a:endParaRPr lang="en-CH" dirty="0"/>
          </a:p>
        </p:txBody>
      </p:sp>
      <p:pic>
        <p:nvPicPr>
          <p:cNvPr id="4" name="Picture 3">
            <a:extLst>
              <a:ext uri="{FF2B5EF4-FFF2-40B4-BE49-F238E27FC236}">
                <a16:creationId xmlns:a16="http://schemas.microsoft.com/office/drawing/2014/main" id="{968D7F6C-24B4-4581-9919-F51E4C733CF3}"/>
              </a:ext>
            </a:extLst>
          </p:cNvPr>
          <p:cNvPicPr>
            <a:picLocks noChangeAspect="1"/>
          </p:cNvPicPr>
          <p:nvPr/>
        </p:nvPicPr>
        <p:blipFill>
          <a:blip r:embed="rId4"/>
          <a:stretch>
            <a:fillRect/>
          </a:stretch>
        </p:blipFill>
        <p:spPr>
          <a:xfrm>
            <a:off x="0" y="3276600"/>
            <a:ext cx="9144000" cy="3061638"/>
          </a:xfrm>
          <a:prstGeom prst="rect">
            <a:avLst/>
          </a:prstGeom>
          <a:solidFill>
            <a:schemeClr val="tx1">
              <a:lumMod val="65000"/>
              <a:lumOff val="35000"/>
            </a:schemeClr>
          </a:solidFill>
          <a:ln w="28575">
            <a:solidFill>
              <a:schemeClr val="tx1"/>
            </a:solidFill>
          </a:ln>
        </p:spPr>
      </p:pic>
    </p:spTree>
    <p:custDataLst>
      <p:tags r:id="rId1"/>
    </p:custDataLst>
    <p:extLst>
      <p:ext uri="{BB962C8B-B14F-4D97-AF65-F5344CB8AC3E}">
        <p14:creationId xmlns:p14="http://schemas.microsoft.com/office/powerpoint/2010/main" val="140895901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107504" y="152400"/>
            <a:ext cx="9023920" cy="1066800"/>
          </a:xfrm>
        </p:spPr>
        <p:txBody>
          <a:bodyPr/>
          <a:lstStyle/>
          <a:p>
            <a:r>
              <a:rPr lang="en-US" altLang="en-US" dirty="0">
                <a:ea typeface="ＭＳ Ｐゴシック" panose="020B0600070205080204" pitchFamily="34" charset="-128"/>
              </a:rPr>
              <a:t>Uncovering TRR Can Help Future Solutions</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r>
              <a:rPr lang="en-US" sz="1700" dirty="0"/>
              <a:t>Hasan Hassan, Yahya Can </a:t>
            </a:r>
            <a:r>
              <a:rPr lang="en-US" sz="1700" dirty="0" err="1"/>
              <a:t>Tugrul</a:t>
            </a:r>
            <a:r>
              <a:rPr lang="en-US" sz="1700" dirty="0"/>
              <a:t>, </a:t>
            </a:r>
            <a:r>
              <a:rPr lang="en-US" sz="1700" dirty="0" err="1"/>
              <a:t>Jeremie</a:t>
            </a:r>
            <a:r>
              <a:rPr lang="en-US" sz="1700" dirty="0"/>
              <a:t> S. Kim, Victor van der Veen, Kaveh </a:t>
            </a:r>
            <a:r>
              <a:rPr lang="en-US" sz="1700" dirty="0" err="1"/>
              <a:t>Razavi</a:t>
            </a:r>
            <a:r>
              <a:rPr lang="en-US" sz="1700" dirty="0"/>
              <a:t>,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"Uncovering In-DRAM RowHammer Protection Mechanisms: A New Methodology, Custom RowHammer Patterns, and Implications"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(25 minutes)]</a:t>
            </a:r>
            <a:br>
              <a:rPr lang="en-US" sz="1700" dirty="0"/>
            </a:br>
            <a:r>
              <a:rPr lang="en-US" sz="1700" dirty="0"/>
              <a:t>[</a:t>
            </a:r>
            <a:r>
              <a:rPr lang="en-US" sz="1700" dirty="0">
                <a:hlinkClick r:id="rId11"/>
              </a:rPr>
              <a:t>Lightning Talk Video</a:t>
            </a:r>
            <a:r>
              <a:rPr lang="en-US" sz="1700" dirty="0"/>
              <a:t> (100 seconds)]</a:t>
            </a:r>
            <a:br>
              <a:rPr lang="en-US" sz="1700" dirty="0"/>
            </a:br>
            <a:r>
              <a:rPr lang="en-US" sz="1700" dirty="0"/>
              <a:t>[</a:t>
            </a:r>
            <a:r>
              <a:rPr lang="en-US" sz="1700" dirty="0">
                <a:hlinkClick r:id="rId12"/>
              </a:rPr>
              <a:t>arXiv version</a:t>
            </a:r>
            <a:r>
              <a:rPr lang="en-US" sz="1700" dirty="0"/>
              <a:t>]</a:t>
            </a:r>
          </a:p>
          <a:p>
            <a:pPr marL="0" indent="0">
              <a:buNone/>
            </a:pP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49B29993-E425-A440-8EFF-4ADA6F21B8A8}"/>
              </a:ext>
            </a:extLst>
          </p:cNvPr>
          <p:cNvPicPr>
            <a:picLocks noChangeAspect="1"/>
          </p:cNvPicPr>
          <p:nvPr/>
        </p:nvPicPr>
        <p:blipFill>
          <a:blip r:embed="rId13"/>
          <a:stretch>
            <a:fillRect/>
          </a:stretch>
        </p:blipFill>
        <p:spPr>
          <a:xfrm>
            <a:off x="0" y="4458663"/>
            <a:ext cx="9144000" cy="1994673"/>
          </a:xfrm>
          <a:prstGeom prst="rect">
            <a:avLst/>
          </a:prstGeom>
        </p:spPr>
      </p:pic>
    </p:spTree>
    <p:extLst>
      <p:ext uri="{BB962C8B-B14F-4D97-AF65-F5344CB8AC3E}">
        <p14:creationId xmlns:p14="http://schemas.microsoft.com/office/powerpoint/2010/main" val="1404379895"/>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84784"/>
            <a:ext cx="8428037" cy="822325"/>
          </a:xfrm>
        </p:spPr>
        <p:txBody>
          <a:bodyPr/>
          <a:lstStyle/>
          <a:p>
            <a:pPr algn="ctr" eaLnBrk="1" hangingPunct="1"/>
            <a:r>
              <a:rPr lang="en-US" sz="5000" dirty="0">
                <a:latin typeface="Garamond" charset="0"/>
              </a:rPr>
              <a:t>New RowHammer Characteristics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214250017"/>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RowHammer Has Many Dimensions</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2977533957"/>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hidden="1">
            <a:extLst>
              <a:ext uri="{FF2B5EF4-FFF2-40B4-BE49-F238E27FC236}">
                <a16:creationId xmlns:a16="http://schemas.microsoft.com/office/drawing/2014/main" id="{5FAA97EA-9E22-B54C-90BE-098DB3E2AF21}"/>
              </a:ext>
            </a:extLst>
          </p:cNvPr>
          <p:cNvSpPr/>
          <p:nvPr/>
        </p:nvSpPr>
        <p:spPr>
          <a:xfrm>
            <a:off x="-1" y="2089150"/>
            <a:ext cx="9144000" cy="2952750"/>
          </a:xfrm>
          <a:prstGeom prst="rect">
            <a:avLst/>
          </a:prstGeom>
          <a:solidFill>
            <a:srgbClr val="E4AC49"/>
          </a:solidFill>
          <a:ln>
            <a:solidFill>
              <a:srgbClr val="8B27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p:txBody>
          <a:bodyPr lIns="91440" tIns="45720" rIns="91440" bIns="45720" anchor="ctr"/>
          <a:lstStyle/>
          <a:p>
            <a:r>
              <a:rPr lang="en-US">
                <a:latin typeface="Cambria"/>
                <a:ea typeface="Cambria"/>
              </a:rPr>
              <a:t>Our Goal</a:t>
            </a:r>
            <a:endParaRPr lang="en-US"/>
          </a:p>
        </p:txBody>
      </p:sp>
      <p:sp>
        <p:nvSpPr>
          <p:cNvPr id="5" name="Rectangle 4">
            <a:extLst>
              <a:ext uri="{FF2B5EF4-FFF2-40B4-BE49-F238E27FC236}">
                <a16:creationId xmlns:a16="http://schemas.microsoft.com/office/drawing/2014/main" id="{0ED87C55-6BC5-FD4A-804E-90D5DFB2B884}"/>
              </a:ext>
            </a:extLst>
          </p:cNvPr>
          <p:cNvSpPr/>
          <p:nvPr/>
        </p:nvSpPr>
        <p:spPr>
          <a:xfrm>
            <a:off x="0" y="950846"/>
            <a:ext cx="9144000" cy="10309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Provide insights into </a:t>
            </a:r>
            <a:r>
              <a:rPr kumimoji="0" lang="en-US" sz="24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three fundamental properties </a:t>
            </a:r>
          </a:p>
        </p:txBody>
      </p:sp>
      <p:sp>
        <p:nvSpPr>
          <p:cNvPr id="7" name="TextBox 6">
            <a:extLst>
              <a:ext uri="{FF2B5EF4-FFF2-40B4-BE49-F238E27FC236}">
                <a16:creationId xmlns:a16="http://schemas.microsoft.com/office/drawing/2014/main" id="{25E6595F-2459-4544-8A25-D01DE8207AC7}"/>
              </a:ext>
            </a:extLst>
          </p:cNvPr>
          <p:cNvSpPr txBox="1"/>
          <p:nvPr/>
        </p:nvSpPr>
        <p:spPr>
          <a:xfrm>
            <a:off x="12003134" y="3039207"/>
            <a:ext cx="2332007" cy="29546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3800" b="1" i="0" u="none" strike="noStrike" kern="1200" cap="none" spc="0" normalizeH="0" baseline="0" noProof="0">
                <a:ln>
                  <a:noFill/>
                </a:ln>
                <a:solidFill>
                  <a:srgbClr val="0070C0"/>
                </a:solidFill>
                <a:effectLst/>
                <a:uLnTx/>
                <a:uFillTx/>
                <a:latin typeface="Font Awesome 5 Free Regular" panose="02000503000000000000" pitchFamily="2"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rPr>
              <a:t>Aggressor Row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rPr>
              <a:t>Active Time</a:t>
            </a:r>
            <a:endParaRPr kumimoji="0" lang="en-US"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sp>
        <p:nvSpPr>
          <p:cNvPr id="8" name="TextBox 7">
            <a:extLst>
              <a:ext uri="{FF2B5EF4-FFF2-40B4-BE49-F238E27FC236}">
                <a16:creationId xmlns:a16="http://schemas.microsoft.com/office/drawing/2014/main" id="{DAAB8E50-2EF1-E943-A49F-D2229A7007AB}"/>
              </a:ext>
            </a:extLst>
          </p:cNvPr>
          <p:cNvSpPr txBox="1"/>
          <p:nvPr/>
        </p:nvSpPr>
        <p:spPr>
          <a:xfrm>
            <a:off x="14944435" y="3039207"/>
            <a:ext cx="2713220" cy="29546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3800" b="1" i="0" u="none" strike="noStrike" kern="1200" cap="none" spc="0" normalizeH="0" baseline="0" noProof="0">
                <a:ln>
                  <a:noFill/>
                </a:ln>
                <a:solidFill>
                  <a:srgbClr val="ED7D31">
                    <a:lumMod val="75000"/>
                  </a:srgbClr>
                </a:solidFill>
                <a:effectLst/>
                <a:uLnTx/>
                <a:uFillTx/>
                <a:latin typeface="Font Awesome 5 Free Regular" panose="02000503000000000000" pitchFamily="2" charset="0"/>
                <a:ea typeface="+mn-ea"/>
                <a:cs typeface="+mn-cs"/>
              </a:rPr>
              <a:t></a:t>
            </a:r>
            <a:endParaRPr kumimoji="0" lang="en-CH" sz="13800" b="0" i="0" u="none" strike="noStrike" kern="1200" cap="none" spc="0" normalizeH="0" baseline="0" noProof="0">
              <a:ln>
                <a:noFill/>
              </a:ln>
              <a:solidFill>
                <a:srgbClr val="ED7D31">
                  <a:lumMod val="75000"/>
                </a:srgbClr>
              </a:solidFill>
              <a:effectLst/>
              <a:uLnTx/>
              <a:uFillTx/>
              <a:latin typeface="Font Awesome 5 Free Regular" panose="02000503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Victim DRAM Cell’s Physical Location</a:t>
            </a:r>
            <a:endParaRPr kumimoji="0" lang="en-US" sz="24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endParaRPr>
          </a:p>
        </p:txBody>
      </p:sp>
      <p:pic>
        <p:nvPicPr>
          <p:cNvPr id="18" name="Picture 17">
            <a:extLst>
              <a:ext uri="{FF2B5EF4-FFF2-40B4-BE49-F238E27FC236}">
                <a16:creationId xmlns:a16="http://schemas.microsoft.com/office/drawing/2014/main" id="{DE791C0E-F1E3-374E-B099-69D07290200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388308" y="1445983"/>
            <a:ext cx="3860800" cy="3683000"/>
          </a:xfrm>
          <a:prstGeom prst="rect">
            <a:avLst/>
          </a:prstGeom>
        </p:spPr>
      </p:pic>
      <p:pic>
        <p:nvPicPr>
          <p:cNvPr id="20" name="Picture 19">
            <a:extLst>
              <a:ext uri="{FF2B5EF4-FFF2-40B4-BE49-F238E27FC236}">
                <a16:creationId xmlns:a16="http://schemas.microsoft.com/office/drawing/2014/main" id="{0CAFDD81-805A-B149-B493-3683FA4AAFD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323829" y="1425271"/>
            <a:ext cx="3886200" cy="3671003"/>
          </a:xfrm>
          <a:prstGeom prst="rect">
            <a:avLst/>
          </a:prstGeom>
        </p:spPr>
      </p:pic>
      <p:pic>
        <p:nvPicPr>
          <p:cNvPr id="22" name="Picture 21">
            <a:extLst>
              <a:ext uri="{FF2B5EF4-FFF2-40B4-BE49-F238E27FC236}">
                <a16:creationId xmlns:a16="http://schemas.microsoft.com/office/drawing/2014/main" id="{B2DB9C61-616A-D14C-BD81-37C3A84C192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201" y="1440116"/>
            <a:ext cx="2971800" cy="3683000"/>
          </a:xfrm>
          <a:prstGeom prst="rect">
            <a:avLst/>
          </a:prstGeom>
        </p:spPr>
      </p:pic>
      <p:sp>
        <p:nvSpPr>
          <p:cNvPr id="15" name="Rectangle 14">
            <a:extLst>
              <a:ext uri="{FF2B5EF4-FFF2-40B4-BE49-F238E27FC236}">
                <a16:creationId xmlns:a16="http://schemas.microsoft.com/office/drawing/2014/main" id="{2066DC1C-AD72-5B4A-ADCA-DE73CCEF2561}"/>
              </a:ext>
            </a:extLst>
          </p:cNvPr>
          <p:cNvSpPr/>
          <p:nvPr/>
        </p:nvSpPr>
        <p:spPr>
          <a:xfrm>
            <a:off x="-2201" y="5111118"/>
            <a:ext cx="9144000" cy="10309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find </a:t>
            </a:r>
            <a:r>
              <a:rPr kumimoji="0" lang="en-US" sz="2400" b="1" i="0" u="none" strike="noStrike" kern="1200" cap="none" spc="0" normalizeH="0" baseline="0" noProof="0">
                <a:ln>
                  <a:noFill/>
                </a:ln>
                <a:solidFill>
                  <a:srgbClr val="C55910"/>
                </a:solidFill>
                <a:effectLst/>
                <a:uLnTx/>
                <a:uFillTx/>
                <a:latin typeface="Cambria" panose="02040503050406030204" pitchFamily="18" charset="0"/>
                <a:ea typeface="+mn-ea"/>
                <a:cs typeface="+mn-cs"/>
              </a:rPr>
              <a:t>effective and efficient</a:t>
            </a:r>
            <a:r>
              <a:rPr kumimoji="0" lang="en-US" sz="2400" b="0" i="0" u="none" strike="noStrike" kern="1200" cap="none" spc="0" normalizeH="0" baseline="0" noProof="0">
                <a:ln>
                  <a:noFill/>
                </a:ln>
                <a:solidFill>
                  <a:srgbClr val="C55910"/>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attacks and defenses</a:t>
            </a:r>
          </a:p>
        </p:txBody>
      </p:sp>
    </p:spTree>
    <p:extLst>
      <p:ext uri="{BB962C8B-B14F-4D97-AF65-F5344CB8AC3E}">
        <p14:creationId xmlns:p14="http://schemas.microsoft.com/office/powerpoint/2010/main" val="175836524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189560" y="764929"/>
            <a:ext cx="8954439" cy="1219821"/>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Two separate testing infrastructures</a:t>
            </a:r>
          </a:p>
          <a:p>
            <a:pPr marL="319088" marR="0" lvl="1" indent="-307975"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srgbClr val="7030A0"/>
                </a:solidFill>
                <a:effectLst/>
                <a:uLnTx/>
                <a:uFillTx/>
                <a:latin typeface="Cambria" panose="02040503050406030204" pitchFamily="18" charset="0"/>
                <a:ea typeface="+mn-ea"/>
                <a:cs typeface="+mn-cs"/>
              </a:rPr>
              <a:t> (Xilinx ML605) </a:t>
            </a:r>
          </a:p>
          <a:p>
            <a:pPr marL="319088" marR="0" lvl="1" indent="-307975" algn="l" defTabSz="914400" rtl="0" eaLnBrk="1" fontAlgn="auto" latinLnBrk="0" hangingPunct="1">
              <a:lnSpc>
                <a:spcPct val="90000"/>
              </a:lnSpc>
              <a:spcBef>
                <a:spcPts val="400"/>
              </a:spcBef>
              <a:spcAft>
                <a:spcPts val="1200"/>
              </a:spcAft>
              <a:buClrTx/>
              <a:buSzTx/>
              <a:buFont typeface="+mj-lt"/>
              <a:buAutoNum type="arabicPeriod"/>
              <a:tabLst/>
              <a:defRPr/>
            </a:pP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XCU200)</a:t>
            </a:r>
            <a:endParaRPr kumimoji="0" lang="en-US" sz="26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18" name="Group 17">
            <a:extLst>
              <a:ext uri="{FF2B5EF4-FFF2-40B4-BE49-F238E27FC236}">
                <a16:creationId xmlns:a16="http://schemas.microsoft.com/office/drawing/2014/main" id="{3D9622DA-5069-5B46-9732-C24D4B717F8D}"/>
              </a:ext>
            </a:extLst>
          </p:cNvPr>
          <p:cNvGrpSpPr/>
          <p:nvPr/>
        </p:nvGrpSpPr>
        <p:grpSpPr>
          <a:xfrm>
            <a:off x="302741" y="2081997"/>
            <a:ext cx="8538518" cy="2832852"/>
            <a:chOff x="319331" y="3425624"/>
            <a:chExt cx="8538518" cy="2832852"/>
          </a:xfrm>
        </p:grpSpPr>
        <p:pic>
          <p:nvPicPr>
            <p:cNvPr id="7" name="Picture 6">
              <a:extLst>
                <a:ext uri="{FF2B5EF4-FFF2-40B4-BE49-F238E27FC236}">
                  <a16:creationId xmlns:a16="http://schemas.microsoft.com/office/drawing/2014/main" id="{F443CB76-333B-D446-A985-FD3042D004B5}"/>
                </a:ext>
              </a:extLst>
            </p:cNvPr>
            <p:cNvPicPr>
              <a:picLocks noChangeAspect="1"/>
            </p:cNvPicPr>
            <p:nvPr/>
          </p:nvPicPr>
          <p:blipFill rotWithShape="1">
            <a:blip r:embed="rId3">
              <a:extLst>
                <a:ext uri="{28A0092B-C50C-407E-A947-70E740481C1C}">
                  <a14:useLocalDpi xmlns:a14="http://schemas.microsoft.com/office/drawing/2010/main" val="0"/>
                </a:ext>
              </a:extLst>
            </a:blip>
            <a:srcRect t="13205"/>
            <a:stretch/>
          </p:blipFill>
          <p:spPr>
            <a:xfrm>
              <a:off x="319331" y="3425624"/>
              <a:ext cx="8538518" cy="2832852"/>
            </a:xfrm>
            <a:prstGeom prst="rect">
              <a:avLst/>
            </a:prstGeom>
          </p:spPr>
        </p:pic>
        <p:sp>
          <p:nvSpPr>
            <p:cNvPr id="14" name="Rectangle 13">
              <a:extLst>
                <a:ext uri="{FF2B5EF4-FFF2-40B4-BE49-F238E27FC236}">
                  <a16:creationId xmlns:a16="http://schemas.microsoft.com/office/drawing/2014/main" id="{5A633815-838B-B54D-AD20-E35618FB8250}"/>
                </a:ext>
              </a:extLst>
            </p:cNvPr>
            <p:cNvSpPr/>
            <p:nvPr/>
          </p:nvSpPr>
          <p:spPr>
            <a:xfrm>
              <a:off x="464948" y="3743163"/>
              <a:ext cx="1775857" cy="700285"/>
            </a:xfrm>
            <a:prstGeom prst="rect">
              <a:avLst/>
            </a:prstGeom>
            <a:solidFill>
              <a:schemeClr val="accent2">
                <a:lumMod val="75000"/>
              </a:schemeClr>
            </a:solidFill>
            <a:ln w="762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FPGA (w/</a:t>
              </a:r>
              <a:r>
                <a:rPr kumimoji="0" lang="en-US" sz="2400" b="0" i="0" u="none" strike="noStrike" kern="1200" cap="none" spc="0" normalizeH="0" baseline="0" noProof="0" err="1">
                  <a:ln>
                    <a:noFill/>
                  </a:ln>
                  <a:solidFill>
                    <a:prstClr val="white"/>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a:t>
              </a:r>
            </a:p>
          </p:txBody>
        </p:sp>
      </p:grpSp>
      <p:grpSp>
        <p:nvGrpSpPr>
          <p:cNvPr id="16" name="Group 15">
            <a:extLst>
              <a:ext uri="{FF2B5EF4-FFF2-40B4-BE49-F238E27FC236}">
                <a16:creationId xmlns:a16="http://schemas.microsoft.com/office/drawing/2014/main" id="{102EAC3D-0A4D-894B-B7F0-1BE98B71C8CB}"/>
              </a:ext>
            </a:extLst>
          </p:cNvPr>
          <p:cNvGrpSpPr/>
          <p:nvPr/>
        </p:nvGrpSpPr>
        <p:grpSpPr>
          <a:xfrm>
            <a:off x="2492828" y="3482902"/>
            <a:ext cx="2624684" cy="1071370"/>
            <a:chOff x="2492828" y="4826520"/>
            <a:chExt cx="2624684" cy="1166337"/>
          </a:xfrm>
        </p:grpSpPr>
        <p:sp>
          <p:nvSpPr>
            <p:cNvPr id="9" name="Rectangle 8">
              <a:extLst>
                <a:ext uri="{FF2B5EF4-FFF2-40B4-BE49-F238E27FC236}">
                  <a16:creationId xmlns:a16="http://schemas.microsoft.com/office/drawing/2014/main" id="{DC259D5D-346A-FD43-A5A6-F14BB7A29BC9}"/>
                </a:ext>
              </a:extLst>
            </p:cNvPr>
            <p:cNvSpPr/>
            <p:nvPr/>
          </p:nvSpPr>
          <p:spPr>
            <a:xfrm>
              <a:off x="2492828" y="4826520"/>
              <a:ext cx="2624683" cy="482600"/>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DB500585-82E8-7343-961F-ECCC167B70B2}"/>
                </a:ext>
              </a:extLst>
            </p:cNvPr>
            <p:cNvSpPr/>
            <p:nvPr/>
          </p:nvSpPr>
          <p:spPr>
            <a:xfrm>
              <a:off x="2492828" y="5179607"/>
              <a:ext cx="2624684" cy="813250"/>
            </a:xfrm>
            <a:prstGeom prst="rect">
              <a:avLst/>
            </a:prstGeom>
            <a:solidFill>
              <a:srgbClr val="00B0F0"/>
            </a:solid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DRAM Module </a:t>
              </a:r>
              <a:b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b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and Heater</a:t>
              </a:r>
            </a:p>
          </p:txBody>
        </p:sp>
      </p:grpSp>
      <p:grpSp>
        <p:nvGrpSpPr>
          <p:cNvPr id="17" name="Group 16">
            <a:extLst>
              <a:ext uri="{FF2B5EF4-FFF2-40B4-BE49-F238E27FC236}">
                <a16:creationId xmlns:a16="http://schemas.microsoft.com/office/drawing/2014/main" id="{B9FC1C58-2EF4-4247-BA3E-6B5E27084721}"/>
              </a:ext>
            </a:extLst>
          </p:cNvPr>
          <p:cNvGrpSpPr/>
          <p:nvPr/>
        </p:nvGrpSpPr>
        <p:grpSpPr>
          <a:xfrm>
            <a:off x="6916724" y="2085893"/>
            <a:ext cx="1917162" cy="2240721"/>
            <a:chOff x="6916724" y="3429520"/>
            <a:chExt cx="1917162" cy="2240721"/>
          </a:xfrm>
        </p:grpSpPr>
        <p:sp>
          <p:nvSpPr>
            <p:cNvPr id="11" name="TextBox 10">
              <a:extLst>
                <a:ext uri="{FF2B5EF4-FFF2-40B4-BE49-F238E27FC236}">
                  <a16:creationId xmlns:a16="http://schemas.microsoft.com/office/drawing/2014/main" id="{30CE7A84-C450-7545-B28B-CB212A7AF579}"/>
                </a:ext>
              </a:extLst>
            </p:cNvPr>
            <p:cNvSpPr txBox="1"/>
            <p:nvPr/>
          </p:nvSpPr>
          <p:spPr>
            <a:xfrm>
              <a:off x="6919784" y="4838621"/>
              <a:ext cx="1914102" cy="831620"/>
            </a:xfrm>
            <a:prstGeom prst="rect">
              <a:avLst/>
            </a:prstGeom>
            <a:solidFill>
              <a:srgbClr val="C00000"/>
            </a:solidFill>
            <a:ln w="76200">
              <a:solidFill>
                <a:srgbClr val="C0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Temperature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Controller</a:t>
              </a:r>
            </a:p>
          </p:txBody>
        </p:sp>
        <p:sp>
          <p:nvSpPr>
            <p:cNvPr id="12" name="Rectangle 11">
              <a:extLst>
                <a:ext uri="{FF2B5EF4-FFF2-40B4-BE49-F238E27FC236}">
                  <a16:creationId xmlns:a16="http://schemas.microsoft.com/office/drawing/2014/main" id="{321AE161-9E1D-9A49-AC7D-86D39C0A3F11}"/>
                </a:ext>
              </a:extLst>
            </p:cNvPr>
            <p:cNvSpPr/>
            <p:nvPr/>
          </p:nvSpPr>
          <p:spPr>
            <a:xfrm>
              <a:off x="6916724" y="3429520"/>
              <a:ext cx="1907945" cy="1397000"/>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BCD3BA7F-EDA0-8441-BD22-05681B4A6C9B}"/>
              </a:ext>
            </a:extLst>
          </p:cNvPr>
          <p:cNvSpPr/>
          <p:nvPr/>
        </p:nvSpPr>
        <p:spPr>
          <a:xfrm>
            <a:off x="0" y="5113438"/>
            <a:ext cx="9144000" cy="121982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Fine-grained control over </a:t>
            </a:r>
            <a:r>
              <a:rPr kumimoji="0" lang="en-US" sz="2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commands</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a:ln>
                  <a:noFill/>
                </a:ln>
                <a:solidFill>
                  <a:srgbClr val="C55911"/>
                </a:solidFill>
                <a:effectLst/>
                <a:uLnTx/>
                <a:uFillTx/>
                <a:latin typeface="Cambria" panose="02040503050406030204" pitchFamily="18" charset="0"/>
                <a:ea typeface="+mn-ea"/>
                <a:cs typeface="+mn-cs"/>
              </a:rPr>
              <a:t>timing parameters </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and </a:t>
            </a:r>
            <a:r>
              <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temperature (</a:t>
            </a:r>
            <a:r>
              <a:rPr kumimoji="0" lang="en-US" sz="2800" b="1" i="0" u="none" strike="noStrike" kern="1200" cap="none" spc="0" normalizeH="0" baseline="0" noProof="0">
                <a:ln>
                  <a:noFill/>
                </a:ln>
                <a:solidFill>
                  <a:srgbClr val="C00000"/>
                </a:solidFill>
                <a:effectLst/>
                <a:uLnTx/>
                <a:uFillTx/>
                <a:latin typeface="Cambria"/>
                <a:ea typeface="Cambria"/>
                <a:cs typeface="+mn-cs"/>
              </a:rPr>
              <a:t>±0.1°C )</a:t>
            </a:r>
            <a:endPar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endParaRPr>
          </a:p>
        </p:txBody>
      </p:sp>
      <p:sp>
        <p:nvSpPr>
          <p:cNvPr id="6" name="Rectangle 5">
            <a:extLst>
              <a:ext uri="{FF2B5EF4-FFF2-40B4-BE49-F238E27FC236}">
                <a16:creationId xmlns:a16="http://schemas.microsoft.com/office/drawing/2014/main" id="{370C3A70-117A-874E-9AFD-782F9F7A7080}"/>
              </a:ext>
            </a:extLst>
          </p:cNvPr>
          <p:cNvSpPr/>
          <p:nvPr/>
        </p:nvSpPr>
        <p:spPr>
          <a:xfrm>
            <a:off x="5117512" y="4613193"/>
            <a:ext cx="3740337" cy="310414"/>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8BAD8CBF-CBD1-8A49-9F39-C545C033AB6E}"/>
              </a:ext>
            </a:extLst>
          </p:cNvPr>
          <p:cNvSpPr/>
          <p:nvPr/>
        </p:nvSpPr>
        <p:spPr>
          <a:xfrm>
            <a:off x="5053263" y="4581541"/>
            <a:ext cx="4001617" cy="369332"/>
          </a:xfrm>
          <a:prstGeom prst="rect">
            <a:avLst/>
          </a:prstGeom>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0" name="Straight Connector 19">
            <a:extLst>
              <a:ext uri="{FF2B5EF4-FFF2-40B4-BE49-F238E27FC236}">
                <a16:creationId xmlns:a16="http://schemas.microsoft.com/office/drawing/2014/main" id="{A3644E1F-324D-FC49-803C-6DD05E8AE7A5}"/>
              </a:ext>
            </a:extLst>
          </p:cNvPr>
          <p:cNvCxnSpPr>
            <a:cxnSpLocks/>
            <a:stCxn id="14" idx="3"/>
          </p:cNvCxnSpPr>
          <p:nvPr/>
        </p:nvCxnSpPr>
        <p:spPr>
          <a:xfrm>
            <a:off x="2224215" y="2749679"/>
            <a:ext cx="754595" cy="0"/>
          </a:xfrm>
          <a:prstGeom prst="line">
            <a:avLst/>
          </a:prstGeom>
          <a:ln w="57150">
            <a:solidFill>
              <a:srgbClr val="C5591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AADE915-A0FF-9E44-9C16-CB7DD7860A9B}"/>
              </a:ext>
            </a:extLst>
          </p:cNvPr>
          <p:cNvCxnSpPr>
            <a:cxnSpLocks/>
          </p:cNvCxnSpPr>
          <p:nvPr/>
        </p:nvCxnSpPr>
        <p:spPr>
          <a:xfrm>
            <a:off x="2960800" y="2749678"/>
            <a:ext cx="397515" cy="237994"/>
          </a:xfrm>
          <a:prstGeom prst="line">
            <a:avLst/>
          </a:prstGeom>
          <a:ln w="57150">
            <a:solidFill>
              <a:srgbClr val="C55910"/>
            </a:solidFill>
            <a:tailEnd type="ova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D339AFD2-D612-0448-88FA-9CAACAE2C912}"/>
              </a:ext>
            </a:extLst>
          </p:cNvPr>
          <p:cNvSpPr/>
          <p:nvPr/>
        </p:nvSpPr>
        <p:spPr>
          <a:xfrm>
            <a:off x="4721854" y="2518532"/>
            <a:ext cx="2077501" cy="700285"/>
          </a:xfrm>
          <a:prstGeom prst="rect">
            <a:avLst/>
          </a:prstGeom>
          <a:solidFill>
            <a:srgbClr val="7030A0"/>
          </a:solid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Host Machine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(via PCI-e) </a:t>
            </a:r>
          </a:p>
        </p:txBody>
      </p:sp>
      <p:cxnSp>
        <p:nvCxnSpPr>
          <p:cNvPr id="30" name="Straight Connector 29">
            <a:extLst>
              <a:ext uri="{FF2B5EF4-FFF2-40B4-BE49-F238E27FC236}">
                <a16:creationId xmlns:a16="http://schemas.microsoft.com/office/drawing/2014/main" id="{85D59283-0A65-C042-AEB1-6699D3314730}"/>
              </a:ext>
            </a:extLst>
          </p:cNvPr>
          <p:cNvCxnSpPr>
            <a:cxnSpLocks/>
            <a:stCxn id="28" idx="1"/>
          </p:cNvCxnSpPr>
          <p:nvPr/>
        </p:nvCxnSpPr>
        <p:spPr>
          <a:xfrm flipH="1">
            <a:off x="4492416" y="2868675"/>
            <a:ext cx="229438" cy="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4D04EDD-F20A-4B44-8BBE-F8BE21E86535}"/>
              </a:ext>
            </a:extLst>
          </p:cNvPr>
          <p:cNvCxnSpPr>
            <a:cxnSpLocks/>
          </p:cNvCxnSpPr>
          <p:nvPr/>
        </p:nvCxnSpPr>
        <p:spPr>
          <a:xfrm flipH="1" flipV="1">
            <a:off x="4308764" y="2202875"/>
            <a:ext cx="211281" cy="665800"/>
          </a:xfrm>
          <a:prstGeom prst="line">
            <a:avLst/>
          </a:prstGeom>
          <a:ln w="57150">
            <a:solidFill>
              <a:srgbClr val="7030A0"/>
            </a:solidFil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869848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503A0289-F384-4A4F-80BC-806101E1D302}"/>
              </a:ext>
            </a:extLst>
          </p:cNvPr>
          <p:cNvGraphicFramePr>
            <a:graphicFrameLocks noGrp="1"/>
          </p:cNvGraphicFramePr>
          <p:nvPr/>
        </p:nvGraphicFramePr>
        <p:xfrm>
          <a:off x="627674" y="2367280"/>
          <a:ext cx="7888651" cy="2123440"/>
        </p:xfrm>
        <a:graphic>
          <a:graphicData uri="http://schemas.openxmlformats.org/drawingml/2006/table">
            <a:tbl>
              <a:tblPr firstRow="1" bandRow="1">
                <a:tableStyleId>{2D5ABB26-0587-4C30-8999-92F81FD0307C}</a:tableStyleId>
              </a:tblPr>
              <a:tblGrid>
                <a:gridCol w="1477100">
                  <a:extLst>
                    <a:ext uri="{9D8B030D-6E8A-4147-A177-3AD203B41FA5}">
                      <a16:colId xmlns:a16="http://schemas.microsoft.com/office/drawing/2014/main" val="708919223"/>
                    </a:ext>
                  </a:extLst>
                </a:gridCol>
                <a:gridCol w="975951">
                  <a:extLst>
                    <a:ext uri="{9D8B030D-6E8A-4147-A177-3AD203B41FA5}">
                      <a16:colId xmlns:a16="http://schemas.microsoft.com/office/drawing/2014/main" val="1547508454"/>
                    </a:ext>
                  </a:extLst>
                </a:gridCol>
                <a:gridCol w="1195749">
                  <a:extLst>
                    <a:ext uri="{9D8B030D-6E8A-4147-A177-3AD203B41FA5}">
                      <a16:colId xmlns:a16="http://schemas.microsoft.com/office/drawing/2014/main" val="3924464989"/>
                    </a:ext>
                  </a:extLst>
                </a:gridCol>
                <a:gridCol w="1102951">
                  <a:extLst>
                    <a:ext uri="{9D8B030D-6E8A-4147-A177-3AD203B41FA5}">
                      <a16:colId xmlns:a16="http://schemas.microsoft.com/office/drawing/2014/main" val="2950746807"/>
                    </a:ext>
                  </a:extLst>
                </a:gridCol>
                <a:gridCol w="1295400">
                  <a:extLst>
                    <a:ext uri="{9D8B030D-6E8A-4147-A177-3AD203B41FA5}">
                      <a16:colId xmlns:a16="http://schemas.microsoft.com/office/drawing/2014/main" val="3481370136"/>
                    </a:ext>
                  </a:extLst>
                </a:gridCol>
                <a:gridCol w="838200">
                  <a:extLst>
                    <a:ext uri="{9D8B030D-6E8A-4147-A177-3AD203B41FA5}">
                      <a16:colId xmlns:a16="http://schemas.microsoft.com/office/drawing/2014/main" val="1253724907"/>
                    </a:ext>
                  </a:extLst>
                </a:gridCol>
                <a:gridCol w="1003300">
                  <a:extLst>
                    <a:ext uri="{9D8B030D-6E8A-4147-A177-3AD203B41FA5}">
                      <a16:colId xmlns:a16="http://schemas.microsoft.com/office/drawing/2014/main" val="2240307331"/>
                    </a:ext>
                  </a:extLst>
                </a:gridCol>
              </a:tblGrid>
              <a:tr h="370840">
                <a:tc>
                  <a:txBody>
                    <a:bodyPr/>
                    <a:lstStyle/>
                    <a:p>
                      <a:r>
                        <a:rPr lang="en-US" b="1">
                          <a:solidFill>
                            <a:srgbClr val="2F5597"/>
                          </a:solidFill>
                        </a:rPr>
                        <a:t>Mfr.</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DDR4 DIMMs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DDR3 SODIMMs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 Chips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Density</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Die</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Org.</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extLst>
                  <a:ext uri="{0D108BD9-81ED-4DB2-BD59-A6C34878D82A}">
                    <a16:rowId xmlns:a16="http://schemas.microsoft.com/office/drawing/2014/main" val="2630150382"/>
                  </a:ext>
                </a:extLst>
              </a:tr>
              <a:tr h="370840">
                <a:tc>
                  <a:txBody>
                    <a:bodyPr/>
                    <a:lstStyle/>
                    <a:p>
                      <a:r>
                        <a:rPr lang="en-US"/>
                        <a:t>A (Micron)</a:t>
                      </a:r>
                      <a:endParaRPr lang="en-US">
                        <a:latin typeface="Cambria" panose="02040503050406030204" pitchFamily="18" charset="0"/>
                      </a:endParaRPr>
                    </a:p>
                  </a:txBody>
                  <a:tcPr>
                    <a:lnT w="38100" cap="flat" cmpd="sng" algn="ctr">
                      <a:solidFill>
                        <a:srgbClr val="2F5597"/>
                      </a:solidFill>
                      <a:prstDash val="solid"/>
                      <a:round/>
                      <a:headEnd type="none" w="med" len="med"/>
                      <a:tailEnd type="none" w="med" len="med"/>
                    </a:lnT>
                  </a:tcPr>
                </a:tc>
                <a:tc>
                  <a:txBody>
                    <a:bodyPr/>
                    <a:lstStyle/>
                    <a:p>
                      <a:pPr algn="ctr"/>
                      <a:r>
                        <a:rPr lang="en-US"/>
                        <a:t>9</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1</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144 (8)</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8Gb (4Gb)</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B (P)</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x4 (x8)</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extLst>
                  <a:ext uri="{0D108BD9-81ED-4DB2-BD59-A6C34878D82A}">
                    <a16:rowId xmlns:a16="http://schemas.microsoft.com/office/drawing/2014/main" val="1317623116"/>
                  </a:ext>
                </a:extLst>
              </a:tr>
              <a:tr h="370840">
                <a:tc>
                  <a:txBody>
                    <a:bodyPr/>
                    <a:lstStyle/>
                    <a:p>
                      <a:r>
                        <a:rPr lang="en-US"/>
                        <a:t>B (Samsung)</a:t>
                      </a:r>
                      <a:endParaRPr lang="en-US">
                        <a:latin typeface="Cambria" panose="02040503050406030204" pitchFamily="18" charset="0"/>
                      </a:endParaRPr>
                    </a:p>
                  </a:txBody>
                  <a:tcPr/>
                </a:tc>
                <a:tc>
                  <a:txBody>
                    <a:bodyPr/>
                    <a:lstStyle/>
                    <a:p>
                      <a:pPr algn="ctr"/>
                      <a:r>
                        <a:rPr lang="en-US"/>
                        <a:t>4</a:t>
                      </a:r>
                      <a:endParaRPr lang="en-US">
                        <a:latin typeface="Cambria" panose="02040503050406030204" pitchFamily="18" charset="0"/>
                      </a:endParaRPr>
                    </a:p>
                  </a:txBody>
                  <a:tcPr anchor="ctr"/>
                </a:tc>
                <a:tc>
                  <a:txBody>
                    <a:bodyPr/>
                    <a:lstStyle/>
                    <a:p>
                      <a:pPr algn="ctr"/>
                      <a:r>
                        <a:rPr lang="en-US"/>
                        <a:t>1</a:t>
                      </a:r>
                      <a:endParaRPr lang="en-US">
                        <a:latin typeface="Cambria" panose="02040503050406030204" pitchFamily="18" charset="0"/>
                      </a:endParaRPr>
                    </a:p>
                  </a:txBody>
                  <a:tcPr anchor="ctr"/>
                </a:tc>
                <a:tc>
                  <a:txBody>
                    <a:bodyPr/>
                    <a:lstStyle/>
                    <a:p>
                      <a:pPr algn="ctr"/>
                      <a:r>
                        <a:rPr lang="en-US"/>
                        <a:t>32 (8)</a:t>
                      </a:r>
                      <a:endParaRPr lang="en-US">
                        <a:latin typeface="Cambria" panose="02040503050406030204" pitchFamily="18" charset="0"/>
                      </a:endParaRPr>
                    </a:p>
                  </a:txBody>
                  <a:tcPr anchor="ctr"/>
                </a:tc>
                <a:tc>
                  <a:txBody>
                    <a:bodyPr/>
                    <a:lstStyle/>
                    <a:p>
                      <a:pPr algn="ctr"/>
                      <a:r>
                        <a:rPr lang="en-US"/>
                        <a:t>4Gb (4Gb)</a:t>
                      </a:r>
                      <a:endParaRPr lang="en-US">
                        <a:latin typeface="Cambria" panose="02040503050406030204" pitchFamily="18" charset="0"/>
                      </a:endParaRPr>
                    </a:p>
                  </a:txBody>
                  <a:tcPr anchor="ctr"/>
                </a:tc>
                <a:tc>
                  <a:txBody>
                    <a:bodyPr/>
                    <a:lstStyle/>
                    <a:p>
                      <a:pPr algn="ctr"/>
                      <a:r>
                        <a:rPr lang="en-US"/>
                        <a:t>F (Q)</a:t>
                      </a:r>
                      <a:endParaRPr lang="en-US">
                        <a:latin typeface="Cambria" panose="02040503050406030204" pitchFamily="18" charset="0"/>
                      </a:endParaRPr>
                    </a:p>
                  </a:txBody>
                  <a:tcPr anchor="ctr"/>
                </a:tc>
                <a:tc>
                  <a:txBody>
                    <a:bodyPr/>
                    <a:lstStyle/>
                    <a:p>
                      <a:pPr algn="ctr"/>
                      <a:r>
                        <a:rPr lang="en-US"/>
                        <a:t>x8 (x8)</a:t>
                      </a:r>
                      <a:endParaRPr lang="en-US">
                        <a:latin typeface="Cambria" panose="02040503050406030204" pitchFamily="18" charset="0"/>
                      </a:endParaRPr>
                    </a:p>
                  </a:txBody>
                  <a:tcPr anchor="ctr"/>
                </a:tc>
                <a:extLst>
                  <a:ext uri="{0D108BD9-81ED-4DB2-BD59-A6C34878D82A}">
                    <a16:rowId xmlns:a16="http://schemas.microsoft.com/office/drawing/2014/main" val="1403671142"/>
                  </a:ext>
                </a:extLst>
              </a:tr>
              <a:tr h="370840">
                <a:tc>
                  <a:txBody>
                    <a:bodyPr/>
                    <a:lstStyle/>
                    <a:p>
                      <a:r>
                        <a:rPr lang="en-US"/>
                        <a:t>C (SK Hynix)</a:t>
                      </a:r>
                      <a:endParaRPr lang="en-US">
                        <a:latin typeface="Cambria" panose="02040503050406030204" pitchFamily="18" charset="0"/>
                      </a:endParaRPr>
                    </a:p>
                  </a:txBody>
                  <a:tcPr/>
                </a:tc>
                <a:tc>
                  <a:txBody>
                    <a:bodyPr/>
                    <a:lstStyle/>
                    <a:p>
                      <a:pPr algn="ctr"/>
                      <a:r>
                        <a:rPr lang="en-US"/>
                        <a:t>5</a:t>
                      </a:r>
                      <a:endParaRPr lang="en-US">
                        <a:latin typeface="Cambria" panose="02040503050406030204" pitchFamily="18" charset="0"/>
                      </a:endParaRPr>
                    </a:p>
                  </a:txBody>
                  <a:tcPr anchor="ctr"/>
                </a:tc>
                <a:tc>
                  <a:txBody>
                    <a:bodyPr/>
                    <a:lstStyle/>
                    <a:p>
                      <a:pPr algn="ctr"/>
                      <a:r>
                        <a:rPr lang="en-US"/>
                        <a:t>1</a:t>
                      </a:r>
                      <a:endParaRPr lang="en-US">
                        <a:latin typeface="Cambria" panose="02040503050406030204" pitchFamily="18" charset="0"/>
                      </a:endParaRPr>
                    </a:p>
                  </a:txBody>
                  <a:tcPr anchor="ctr"/>
                </a:tc>
                <a:tc>
                  <a:txBody>
                    <a:bodyPr/>
                    <a:lstStyle/>
                    <a:p>
                      <a:pPr algn="ctr"/>
                      <a:r>
                        <a:rPr lang="en-US"/>
                        <a:t>40 (8)</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4Gb (4Gb)</a:t>
                      </a:r>
                      <a:endParaRPr lang="en-US">
                        <a:latin typeface="Cambria" panose="02040503050406030204" pitchFamily="18" charset="0"/>
                      </a:endParaRPr>
                    </a:p>
                  </a:txBody>
                  <a:tcPr anchor="ctr"/>
                </a:tc>
                <a:tc>
                  <a:txBody>
                    <a:bodyPr/>
                    <a:lstStyle/>
                    <a:p>
                      <a:pPr algn="ctr"/>
                      <a:r>
                        <a:rPr lang="en-US"/>
                        <a:t>B (B)</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x8 (x8)</a:t>
                      </a:r>
                      <a:endParaRPr lang="en-US">
                        <a:latin typeface="Cambria" panose="02040503050406030204" pitchFamily="18" charset="0"/>
                      </a:endParaRPr>
                    </a:p>
                  </a:txBody>
                  <a:tcPr anchor="ctr"/>
                </a:tc>
                <a:extLst>
                  <a:ext uri="{0D108BD9-81ED-4DB2-BD59-A6C34878D82A}">
                    <a16:rowId xmlns:a16="http://schemas.microsoft.com/office/drawing/2014/main" val="327562397"/>
                  </a:ext>
                </a:extLst>
              </a:tr>
              <a:tr h="370840">
                <a:tc>
                  <a:txBody>
                    <a:bodyPr/>
                    <a:lstStyle/>
                    <a:p>
                      <a:r>
                        <a:rPr lang="en-US"/>
                        <a:t>D (</a:t>
                      </a:r>
                      <a:r>
                        <a:rPr lang="en-US" err="1"/>
                        <a:t>Nanya</a:t>
                      </a:r>
                      <a:r>
                        <a:rPr lang="en-US"/>
                        <a:t>)</a:t>
                      </a:r>
                      <a:endParaRPr lang="en-US">
                        <a:latin typeface="Cambria" panose="02040503050406030204" pitchFamily="18" charset="0"/>
                      </a:endParaRPr>
                    </a:p>
                  </a:txBody>
                  <a:tcPr/>
                </a:tc>
                <a:tc>
                  <a:txBody>
                    <a:bodyPr/>
                    <a:lstStyle/>
                    <a:p>
                      <a:pPr algn="ctr"/>
                      <a:r>
                        <a:rPr lang="en-US"/>
                        <a:t>4</a:t>
                      </a:r>
                      <a:endParaRPr lang="en-US">
                        <a:latin typeface="Cambria" panose="02040503050406030204" pitchFamily="18" charset="0"/>
                      </a:endParaRPr>
                    </a:p>
                  </a:txBody>
                  <a:tcPr anchor="ctr"/>
                </a:tc>
                <a:tc>
                  <a:txBody>
                    <a:bodyPr/>
                    <a:lstStyle/>
                    <a:p>
                      <a:pPr algn="ctr"/>
                      <a:r>
                        <a:rPr lang="en-US"/>
                        <a:t>-</a:t>
                      </a:r>
                      <a:endParaRPr lang="en-US">
                        <a:latin typeface="Cambria" panose="02040503050406030204" pitchFamily="18" charset="0"/>
                      </a:endParaRPr>
                    </a:p>
                  </a:txBody>
                  <a:tcPr anchor="ctr"/>
                </a:tc>
                <a:tc>
                  <a:txBody>
                    <a:bodyPr/>
                    <a:lstStyle/>
                    <a:p>
                      <a:pPr algn="ctr"/>
                      <a:r>
                        <a:rPr lang="en-US"/>
                        <a:t>32 (-)</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8Gb (-)</a:t>
                      </a:r>
                      <a:endParaRPr lang="en-US">
                        <a:latin typeface="Cambria" panose="02040503050406030204" pitchFamily="18" charset="0"/>
                      </a:endParaRPr>
                    </a:p>
                  </a:txBody>
                  <a:tcPr anchor="ctr"/>
                </a:tc>
                <a:tc>
                  <a:txBody>
                    <a:bodyPr/>
                    <a:lstStyle/>
                    <a:p>
                      <a:pPr algn="ctr"/>
                      <a:r>
                        <a:rPr lang="en-US"/>
                        <a:t>C (-)</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x8 (-)</a:t>
                      </a:r>
                      <a:endParaRPr lang="en-US">
                        <a:latin typeface="Cambria" panose="02040503050406030204" pitchFamily="18" charset="0"/>
                      </a:endParaRPr>
                    </a:p>
                  </a:txBody>
                  <a:tcPr anchor="ctr"/>
                </a:tc>
                <a:extLst>
                  <a:ext uri="{0D108BD9-81ED-4DB2-BD59-A6C34878D82A}">
                    <a16:rowId xmlns:a16="http://schemas.microsoft.com/office/drawing/2014/main" val="3909340741"/>
                  </a:ext>
                </a:extLst>
              </a:tr>
            </a:tbl>
          </a:graphicData>
        </a:graphic>
      </p:graphicFrame>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7" y="-124462"/>
            <a:ext cx="6915118" cy="1141619"/>
          </a:xfrm>
        </p:spPr>
        <p:txBody>
          <a:bodyPr/>
          <a:lstStyle/>
          <a:p>
            <a:r>
              <a:rPr lang="en-US"/>
              <a:t>DRAM Chips Tested</a:t>
            </a:r>
          </a:p>
        </p:txBody>
      </p:sp>
      <p:pic>
        <p:nvPicPr>
          <p:cNvPr id="14" name="Picture 13" hidden="1">
            <a:extLst>
              <a:ext uri="{FF2B5EF4-FFF2-40B4-BE49-F238E27FC236}">
                <a16:creationId xmlns:a16="http://schemas.microsoft.com/office/drawing/2014/main" id="{CCBE7E2F-6E91-FF4C-801F-366630DD50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8254" y="1498531"/>
            <a:ext cx="7287491" cy="1983817"/>
          </a:xfrm>
          <a:prstGeom prst="rect">
            <a:avLst/>
          </a:prstGeom>
        </p:spPr>
      </p:pic>
      <p:sp>
        <p:nvSpPr>
          <p:cNvPr id="3" name="Rectangle: Rounded Corners 2">
            <a:extLst>
              <a:ext uri="{FF2B5EF4-FFF2-40B4-BE49-F238E27FC236}">
                <a16:creationId xmlns:a16="http://schemas.microsoft.com/office/drawing/2014/main" id="{357A3700-C2A0-47A5-9948-9DB9737541DE}"/>
              </a:ext>
            </a:extLst>
          </p:cNvPr>
          <p:cNvSpPr/>
          <p:nvPr/>
        </p:nvSpPr>
        <p:spPr>
          <a:xfrm>
            <a:off x="4330559" y="2379054"/>
            <a:ext cx="1024415" cy="2210451"/>
          </a:xfrm>
          <a:prstGeom prst="roundRect">
            <a:avLst/>
          </a:prstGeom>
          <a:noFill/>
          <a:ln w="5715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Rounded Corners 3">
            <a:extLst>
              <a:ext uri="{FF2B5EF4-FFF2-40B4-BE49-F238E27FC236}">
                <a16:creationId xmlns:a16="http://schemas.microsoft.com/office/drawing/2014/main" id="{C2D88886-14E1-4644-8543-E959612D022B}"/>
              </a:ext>
            </a:extLst>
          </p:cNvPr>
          <p:cNvSpPr/>
          <p:nvPr/>
        </p:nvSpPr>
        <p:spPr>
          <a:xfrm>
            <a:off x="577157" y="2377702"/>
            <a:ext cx="1368424" cy="2213155"/>
          </a:xfrm>
          <a:prstGeom prst="round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CA848"/>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F81B67A6-EE76-44E6-B2C9-07F1358E1972}"/>
              </a:ext>
            </a:extLst>
          </p:cNvPr>
          <p:cNvSpPr/>
          <p:nvPr/>
        </p:nvSpPr>
        <p:spPr>
          <a:xfrm>
            <a:off x="2097800" y="2376350"/>
            <a:ext cx="2100962" cy="2213155"/>
          </a:xfrm>
          <a:prstGeom prst="roundRect">
            <a:avLst>
              <a:gd name="adj" fmla="val 7097"/>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Rounded Corners 5">
            <a:extLst>
              <a:ext uri="{FF2B5EF4-FFF2-40B4-BE49-F238E27FC236}">
                <a16:creationId xmlns:a16="http://schemas.microsoft.com/office/drawing/2014/main" id="{3568DA45-3ADB-4E99-AE3F-5A47D77724EA}"/>
              </a:ext>
            </a:extLst>
          </p:cNvPr>
          <p:cNvSpPr/>
          <p:nvPr/>
        </p:nvSpPr>
        <p:spPr>
          <a:xfrm>
            <a:off x="5456291" y="2382209"/>
            <a:ext cx="3113218" cy="2207296"/>
          </a:xfrm>
          <a:prstGeom prst="roundRect">
            <a:avLst>
              <a:gd name="adj" fmla="val 5460"/>
            </a:avLst>
          </a:prstGeom>
          <a:noFill/>
          <a:ln w="57150">
            <a:solidFill>
              <a:srgbClr val="C559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21ED2CB9-22A2-0647-984A-03BB5D6CC903}"/>
              </a:ext>
            </a:extLst>
          </p:cNvPr>
          <p:cNvSpPr txBox="1"/>
          <p:nvPr/>
        </p:nvSpPr>
        <p:spPr>
          <a:xfrm>
            <a:off x="5403107" y="4765069"/>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Cambria"/>
                <a:ea typeface="Cambria"/>
                <a:cs typeface="+mn-cs"/>
              </a:rPr>
              <a:t>272 DRAM Chips in total</a:t>
            </a:r>
          </a:p>
        </p:txBody>
      </p:sp>
      <p:cxnSp>
        <p:nvCxnSpPr>
          <p:cNvPr id="10" name="Elbow Connector 9">
            <a:extLst>
              <a:ext uri="{FF2B5EF4-FFF2-40B4-BE49-F238E27FC236}">
                <a16:creationId xmlns:a16="http://schemas.microsoft.com/office/drawing/2014/main" id="{3E310206-26DE-8B49-8772-0A3EBA4313B0}"/>
              </a:ext>
            </a:extLst>
          </p:cNvPr>
          <p:cNvCxnSpPr>
            <a:cxnSpLocks/>
            <a:stCxn id="3" idx="2"/>
            <a:endCxn id="8" idx="1"/>
          </p:cNvCxnSpPr>
          <p:nvPr/>
        </p:nvCxnSpPr>
        <p:spPr>
          <a:xfrm rot="16200000" flipH="1">
            <a:off x="4935128" y="4497144"/>
            <a:ext cx="375619" cy="560340"/>
          </a:xfrm>
          <a:prstGeom prst="bentConnector2">
            <a:avLst/>
          </a:prstGeom>
          <a:ln w="38100">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D22D38F-4911-438A-A392-97E50744F882}"/>
              </a:ext>
            </a:extLst>
          </p:cNvPr>
          <p:cNvSpPr txBox="1"/>
          <p:nvPr/>
        </p:nvSpPr>
        <p:spPr>
          <a:xfrm>
            <a:off x="3315596" y="1516122"/>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472C4"/>
                </a:solidFill>
                <a:effectLst/>
                <a:uLnTx/>
                <a:uFillTx/>
                <a:latin typeface="Cambria"/>
                <a:ea typeface="Cambria"/>
                <a:cs typeface="+mn-cs"/>
              </a:rPr>
              <a:t>Two DRAM standards</a:t>
            </a:r>
            <a:endParaRPr kumimoji="0" lang="en-US" sz="1800" b="1" i="0" u="none" strike="noStrike" kern="1200" cap="none" spc="0" normalizeH="0" baseline="0" noProof="0">
              <a:ln>
                <a:noFill/>
              </a:ln>
              <a:solidFill>
                <a:srgbClr val="4472C4"/>
              </a:solidFill>
              <a:effectLst/>
              <a:uLnTx/>
              <a:uFillTx/>
              <a:latin typeface="Calibri" panose="020F0502020204030204"/>
              <a:ea typeface="+mn-ea"/>
              <a:cs typeface="Calibri"/>
            </a:endParaRPr>
          </a:p>
        </p:txBody>
      </p:sp>
      <p:cxnSp>
        <p:nvCxnSpPr>
          <p:cNvPr id="12" name="Elbow Connector 9">
            <a:extLst>
              <a:ext uri="{FF2B5EF4-FFF2-40B4-BE49-F238E27FC236}">
                <a16:creationId xmlns:a16="http://schemas.microsoft.com/office/drawing/2014/main" id="{2C0FF1C3-FD82-4101-B6B3-8F6133FD8797}"/>
              </a:ext>
            </a:extLst>
          </p:cNvPr>
          <p:cNvCxnSpPr>
            <a:cxnSpLocks/>
          </p:cNvCxnSpPr>
          <p:nvPr/>
        </p:nvCxnSpPr>
        <p:spPr>
          <a:xfrm flipH="1">
            <a:off x="3149677" y="1718484"/>
            <a:ext cx="379869" cy="661370"/>
          </a:xfrm>
          <a:prstGeom prst="bentConnector2">
            <a:avLst/>
          </a:prstGeom>
          <a:ln w="38100">
            <a:solidFill>
              <a:srgbClr val="4472C4"/>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6042F7F-D5EE-4FA3-ACC1-6B895CD822CB}"/>
              </a:ext>
            </a:extLst>
          </p:cNvPr>
          <p:cNvSpPr txBox="1"/>
          <p:nvPr/>
        </p:nvSpPr>
        <p:spPr>
          <a:xfrm>
            <a:off x="1693273" y="4788421"/>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38135"/>
                </a:solidFill>
                <a:effectLst/>
                <a:uLnTx/>
                <a:uFillTx/>
                <a:latin typeface="Cambria"/>
                <a:ea typeface="Cambria"/>
                <a:cs typeface="+mn-cs"/>
              </a:rPr>
              <a:t>4 Major Manufacturers</a:t>
            </a:r>
            <a:endParaRPr kumimoji="0" lang="en-US" sz="1800" b="0" i="0" u="none" strike="noStrike" kern="1200" cap="none" spc="0" normalizeH="0" baseline="0" noProof="0">
              <a:ln>
                <a:noFill/>
              </a:ln>
              <a:solidFill>
                <a:srgbClr val="538135"/>
              </a:solidFill>
              <a:effectLst/>
              <a:uLnTx/>
              <a:uFillTx/>
              <a:latin typeface="Calibri" panose="020F0502020204030204"/>
              <a:ea typeface="+mn-ea"/>
              <a:cs typeface="Calibri"/>
            </a:endParaRPr>
          </a:p>
        </p:txBody>
      </p:sp>
      <p:cxnSp>
        <p:nvCxnSpPr>
          <p:cNvPr id="19" name="Elbow Connector 9">
            <a:extLst>
              <a:ext uri="{FF2B5EF4-FFF2-40B4-BE49-F238E27FC236}">
                <a16:creationId xmlns:a16="http://schemas.microsoft.com/office/drawing/2014/main" id="{ECE7AE2E-76D1-40CE-8A1B-DF3DE6439CC1}"/>
              </a:ext>
            </a:extLst>
          </p:cNvPr>
          <p:cNvCxnSpPr>
            <a:cxnSpLocks/>
          </p:cNvCxnSpPr>
          <p:nvPr/>
        </p:nvCxnSpPr>
        <p:spPr>
          <a:xfrm rot="16200000" flipH="1">
            <a:off x="1308254" y="4520496"/>
            <a:ext cx="375619" cy="560340"/>
          </a:xfrm>
          <a:prstGeom prst="bentConnector2">
            <a:avLst/>
          </a:prstGeom>
          <a:ln w="38100">
            <a:solidFill>
              <a:schemeClr val="accent6">
                <a:lumMod val="75000"/>
              </a:schemeClr>
            </a:solidFill>
            <a:headEnd type="none"/>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178822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The Study &amp; Key Results</a:t>
            </a:r>
            <a:endParaRPr lang="en-US" b="1" dirty="0"/>
          </a:p>
        </p:txBody>
      </p:sp>
      <p:sp>
        <p:nvSpPr>
          <p:cNvPr id="3" name="Content Placeholder 2"/>
          <p:cNvSpPr>
            <a:spLocks noGrp="1"/>
          </p:cNvSpPr>
          <p:nvPr>
            <p:ph idx="1"/>
          </p:nvPr>
        </p:nvSpPr>
        <p:spPr/>
        <p:txBody>
          <a:bodyPr lIns="91440" tIns="45720" rIns="91440" bIns="45720" anchor="t">
            <a:noAutofit/>
          </a:bodyPr>
          <a:lstStyle/>
          <a:p>
            <a:pPr marL="185738" indent="-185738">
              <a:lnSpc>
                <a:spcPct val="100000"/>
              </a:lnSpc>
              <a:spcBef>
                <a:spcPts val="600"/>
              </a:spcBef>
              <a:spcAft>
                <a:spcPts val="800"/>
              </a:spcAft>
            </a:pPr>
            <a:r>
              <a:rPr lang="en-US" b="1" dirty="0">
                <a:solidFill>
                  <a:schemeClr val="accent6">
                    <a:lumMod val="75000"/>
                  </a:schemeClr>
                </a:solidFill>
              </a:rPr>
              <a:t>272 DRAM chips </a:t>
            </a:r>
            <a:r>
              <a:rPr lang="en-US" dirty="0">
                <a:solidFill>
                  <a:schemeClr val="accent6">
                    <a:lumMod val="75000"/>
                  </a:schemeClr>
                </a:solidFill>
              </a:rPr>
              <a:t>from </a:t>
            </a:r>
            <a:r>
              <a:rPr lang="en-US" b="1" dirty="0">
                <a:solidFill>
                  <a:schemeClr val="accent6">
                    <a:lumMod val="75000"/>
                  </a:schemeClr>
                </a:solidFill>
              </a:rPr>
              <a:t>four major manufacturers</a:t>
            </a:r>
            <a:endParaRPr lang="en-US" b="1" u="sng" dirty="0">
              <a:solidFill>
                <a:srgbClr val="7030A0"/>
              </a:solidFill>
            </a:endParaRPr>
          </a:p>
          <a:p>
            <a:pPr marL="185738" indent="-185738">
              <a:lnSpc>
                <a:spcPct val="100000"/>
              </a:lnSpc>
              <a:spcBef>
                <a:spcPts val="600"/>
              </a:spcBef>
            </a:pPr>
            <a:endParaRPr lang="en-US" b="1" u="sng" dirty="0">
              <a:solidFill>
                <a:srgbClr val="7030A0"/>
              </a:solidFill>
            </a:endParaRPr>
          </a:p>
          <a:p>
            <a:pPr marL="185738" indent="-185738">
              <a:lnSpc>
                <a:spcPct val="100000"/>
              </a:lnSpc>
              <a:spcBef>
                <a:spcPts val="600"/>
              </a:spcBef>
            </a:pPr>
            <a:r>
              <a:rPr lang="en-US" b="1" dirty="0">
                <a:solidFill>
                  <a:srgbClr val="7030A0"/>
                </a:solidFill>
              </a:rPr>
              <a:t>6 major takeaways </a:t>
            </a:r>
            <a:r>
              <a:rPr lang="en-US" dirty="0">
                <a:solidFill>
                  <a:srgbClr val="7030A0"/>
                </a:solidFill>
              </a:rPr>
              <a:t>from </a:t>
            </a:r>
            <a:r>
              <a:rPr lang="en-US" b="1" dirty="0">
                <a:solidFill>
                  <a:srgbClr val="7030A0"/>
                </a:solidFill>
              </a:rPr>
              <a:t>16 novel observations</a:t>
            </a:r>
          </a:p>
          <a:p>
            <a:pPr marL="185738" indent="-185738">
              <a:lnSpc>
                <a:spcPct val="100000"/>
              </a:lnSpc>
              <a:spcBef>
                <a:spcPts val="600"/>
              </a:spcBef>
            </a:pPr>
            <a:endParaRPr lang="en-US" b="1" dirty="0">
              <a:solidFill>
                <a:srgbClr val="7030A0"/>
              </a:solidFill>
            </a:endParaRPr>
          </a:p>
          <a:p>
            <a:pPr marL="185738" indent="-185738">
              <a:lnSpc>
                <a:spcPct val="100000"/>
              </a:lnSpc>
              <a:spcBef>
                <a:spcPts val="600"/>
              </a:spcBef>
            </a:pPr>
            <a:r>
              <a:rPr lang="en-US" dirty="0">
                <a:solidFill>
                  <a:srgbClr val="0000FF"/>
                </a:solidFill>
              </a:rPr>
              <a:t>A RowHammer bit flip is </a:t>
            </a:r>
            <a:r>
              <a:rPr lang="en-US" b="1" dirty="0">
                <a:solidFill>
                  <a:srgbClr val="0000FF"/>
                </a:solidFill>
              </a:rPr>
              <a:t>more likely to occur </a:t>
            </a:r>
            <a:endParaRPr lang="en-US" dirty="0">
              <a:solidFill>
                <a:srgbClr val="0000FF"/>
              </a:solidFill>
            </a:endParaRPr>
          </a:p>
          <a:p>
            <a:pPr marL="446088" lvl="1" indent="-260350">
              <a:lnSpc>
                <a:spcPct val="100000"/>
              </a:lnSpc>
              <a:spcBef>
                <a:spcPts val="0"/>
              </a:spcBef>
              <a:buFont typeface="+mj-lt"/>
              <a:buAutoNum type="arabicParenR"/>
            </a:pPr>
            <a:r>
              <a:rPr lang="en-US" sz="2400" dirty="0">
                <a:solidFill>
                  <a:srgbClr val="FF0000"/>
                </a:solidFill>
              </a:rPr>
              <a:t> in </a:t>
            </a:r>
            <a:r>
              <a:rPr lang="en-US" sz="2400" b="1" dirty="0">
                <a:solidFill>
                  <a:srgbClr val="FF0000"/>
                </a:solidFill>
              </a:rPr>
              <a:t>a bounded range of temperature</a:t>
            </a:r>
          </a:p>
          <a:p>
            <a:pPr marL="446088" lvl="1" indent="-260350">
              <a:lnSpc>
                <a:spcPct val="100000"/>
              </a:lnSpc>
              <a:spcBef>
                <a:spcPts val="0"/>
              </a:spcBef>
              <a:buFont typeface="+mj-lt"/>
              <a:buAutoNum type="arabicParenR"/>
            </a:pPr>
            <a:r>
              <a:rPr lang="en-US" sz="2400" dirty="0">
                <a:solidFill>
                  <a:srgbClr val="FF0000"/>
                </a:solidFill>
              </a:rPr>
              <a:t> if the aggressor row is </a:t>
            </a:r>
            <a:r>
              <a:rPr lang="en-US" sz="2400" b="1" dirty="0">
                <a:solidFill>
                  <a:srgbClr val="FF0000"/>
                </a:solidFill>
              </a:rPr>
              <a:t>active for</a:t>
            </a:r>
            <a:r>
              <a:rPr lang="en-US" sz="2400" dirty="0">
                <a:solidFill>
                  <a:srgbClr val="FF0000"/>
                </a:solidFill>
              </a:rPr>
              <a:t> </a:t>
            </a:r>
            <a:r>
              <a:rPr lang="en-US" sz="2400" b="1" dirty="0">
                <a:solidFill>
                  <a:srgbClr val="FF0000"/>
                </a:solidFill>
              </a:rPr>
              <a:t>longer time </a:t>
            </a:r>
          </a:p>
          <a:p>
            <a:pPr marL="446088" lvl="1" indent="-260350">
              <a:lnSpc>
                <a:spcPct val="100000"/>
              </a:lnSpc>
              <a:spcBef>
                <a:spcPts val="0"/>
              </a:spcBef>
              <a:spcAft>
                <a:spcPts val="800"/>
              </a:spcAft>
              <a:buFont typeface="+mj-lt"/>
              <a:buAutoNum type="arabicParenR"/>
            </a:pPr>
            <a:r>
              <a:rPr lang="en-US" sz="2400" dirty="0">
                <a:solidFill>
                  <a:srgbClr val="FF0000"/>
                </a:solidFill>
              </a:rPr>
              <a:t> in </a:t>
            </a:r>
            <a:r>
              <a:rPr lang="en-US" sz="2400" b="1" dirty="0">
                <a:solidFill>
                  <a:srgbClr val="FF0000"/>
                </a:solidFill>
              </a:rPr>
              <a:t>certain physical regions </a:t>
            </a:r>
            <a:r>
              <a:rPr lang="en-US" sz="2400" dirty="0">
                <a:solidFill>
                  <a:srgbClr val="FF0000"/>
                </a:solidFill>
              </a:rPr>
              <a:t>of the DRAM module under attack</a:t>
            </a:r>
          </a:p>
          <a:p>
            <a:pPr marL="0" indent="0">
              <a:lnSpc>
                <a:spcPct val="100000"/>
              </a:lnSpc>
              <a:spcBef>
                <a:spcPts val="600"/>
              </a:spcBef>
              <a:buNone/>
            </a:pPr>
            <a:endParaRPr lang="en-US" b="1" u="sng" dirty="0">
              <a:solidFill>
                <a:srgbClr val="C00000"/>
              </a:solidFill>
            </a:endParaRPr>
          </a:p>
          <a:p>
            <a:pPr marL="185738" indent="-185738">
              <a:lnSpc>
                <a:spcPct val="100000"/>
              </a:lnSpc>
              <a:spcBef>
                <a:spcPts val="600"/>
              </a:spcBef>
            </a:pPr>
            <a:r>
              <a:rPr lang="en-US" dirty="0">
                <a:solidFill>
                  <a:srgbClr val="C00000"/>
                </a:solidFill>
              </a:rPr>
              <a:t>Our novel observations can inspire and aid future work</a:t>
            </a:r>
          </a:p>
          <a:p>
            <a:pPr marL="446088" lvl="1" indent="-179388">
              <a:lnSpc>
                <a:spcPct val="100000"/>
              </a:lnSpc>
              <a:spcBef>
                <a:spcPts val="0"/>
              </a:spcBef>
            </a:pPr>
            <a:r>
              <a:rPr lang="en-US" sz="2400" dirty="0">
                <a:solidFill>
                  <a:srgbClr val="C00000"/>
                </a:solidFill>
              </a:rPr>
              <a:t>Craft </a:t>
            </a:r>
            <a:r>
              <a:rPr lang="en-US" sz="2400" b="1" dirty="0">
                <a:solidFill>
                  <a:srgbClr val="C00000"/>
                </a:solidFill>
              </a:rPr>
              <a:t>more effective attacks</a:t>
            </a:r>
          </a:p>
          <a:p>
            <a:pPr marL="446088" lvl="1" indent="-179388">
              <a:lnSpc>
                <a:spcPct val="100000"/>
              </a:lnSpc>
              <a:spcBef>
                <a:spcPts val="0"/>
              </a:spcBef>
              <a:spcAft>
                <a:spcPts val="500"/>
              </a:spcAft>
            </a:pPr>
            <a:r>
              <a:rPr lang="en-US" sz="2400" dirty="0">
                <a:solidFill>
                  <a:srgbClr val="C00000"/>
                </a:solidFill>
              </a:rPr>
              <a:t>Design </a:t>
            </a:r>
            <a:r>
              <a:rPr lang="en-US" sz="2400" b="1" dirty="0">
                <a:solidFill>
                  <a:srgbClr val="C00000"/>
                </a:solidFill>
              </a:rPr>
              <a:t>more effective and efficient defenses</a:t>
            </a:r>
            <a:endParaRPr lang="en-US" sz="2400" dirty="0">
              <a:solidFill>
                <a:srgbClr val="C00000"/>
              </a:solidFill>
            </a:endParaRPr>
          </a:p>
        </p:txBody>
      </p:sp>
    </p:spTree>
    <p:extLst>
      <p:ext uri="{BB962C8B-B14F-4D97-AF65-F5344CB8AC3E}">
        <p14:creationId xmlns:p14="http://schemas.microsoft.com/office/powerpoint/2010/main" val="3152584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Tn>
                        </p:par>
                      </p:childTnLst>
                    </p:cTn>
                  </p:par>
                  <p:par>
                    <p:cTn id="5" fill="hold">
                      <p:stCondLst>
                        <p:cond delay="indefinite"/>
                      </p:stCondLst>
                      <p:childTnLst>
                        <p:par>
                          <p:cTn id="6" fill="hold">
                            <p:stCondLst>
                              <p:cond delay="0"/>
                            </p:stCondLst>
                          </p:cTn>
                        </p:par>
                      </p:childTnLst>
                    </p:cTn>
                  </p:par>
                  <p:par>
                    <p:cTn id="7" fill="hold">
                      <p:stCondLst>
                        <p:cond delay="indefinite"/>
                      </p:stCondLst>
                      <p:childTnLst>
                        <p:par>
                          <p:cTn id="8" fill="hold">
                            <p:stCondLst>
                              <p:cond delay="0"/>
                            </p:stCond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5DD3DB3-CC52-3C42-A1CC-D1B12E819F9B}"/>
              </a:ext>
            </a:extLst>
          </p:cNvPr>
          <p:cNvSpPr txBox="1"/>
          <p:nvPr/>
        </p:nvSpPr>
        <p:spPr>
          <a:xfrm>
            <a:off x="191469" y="4964975"/>
            <a:ext cx="8872139" cy="1200329"/>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Reduces</a:t>
            </a:r>
            <a:r>
              <a:rPr kumimoji="0" lang="en-US" sz="2400" b="0"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 the minimum activation count to induce a bit flip</a:t>
            </a:r>
            <a:r>
              <a:rPr kumimoji="0" lang="en-US" sz="24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 by 36%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Bypasses defenses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that do not account for this reduction</a:t>
            </a:r>
          </a:p>
        </p:txBody>
      </p:sp>
      <p:grpSp>
        <p:nvGrpSpPr>
          <p:cNvPr id="89" name="Group 88">
            <a:extLst>
              <a:ext uri="{FF2B5EF4-FFF2-40B4-BE49-F238E27FC236}">
                <a16:creationId xmlns:a16="http://schemas.microsoft.com/office/drawing/2014/main" id="{76A40A5B-DFE2-5346-97E2-1F1707A37A03}"/>
              </a:ext>
            </a:extLst>
          </p:cNvPr>
          <p:cNvGrpSpPr/>
          <p:nvPr/>
        </p:nvGrpSpPr>
        <p:grpSpPr>
          <a:xfrm>
            <a:off x="191470" y="1463317"/>
            <a:ext cx="6948954" cy="1038595"/>
            <a:chOff x="191470" y="984656"/>
            <a:chExt cx="6948954" cy="1038595"/>
          </a:xfrm>
        </p:grpSpPr>
        <p:grpSp>
          <p:nvGrpSpPr>
            <p:cNvPr id="16" name="Group 15">
              <a:extLst>
                <a:ext uri="{FF2B5EF4-FFF2-40B4-BE49-F238E27FC236}">
                  <a16:creationId xmlns:a16="http://schemas.microsoft.com/office/drawing/2014/main" id="{1630FB44-E6A7-DF4D-8FC9-9A0F3F810B0F}"/>
                </a:ext>
              </a:extLst>
            </p:cNvPr>
            <p:cNvGrpSpPr/>
            <p:nvPr/>
          </p:nvGrpSpPr>
          <p:grpSpPr>
            <a:xfrm>
              <a:off x="294709" y="1607753"/>
              <a:ext cx="5726736" cy="369332"/>
              <a:chOff x="387458" y="1330013"/>
              <a:chExt cx="5726736" cy="369332"/>
            </a:xfrm>
          </p:grpSpPr>
          <p:cxnSp>
            <p:nvCxnSpPr>
              <p:cNvPr id="18" name="Straight Arrow Connector 17">
                <a:extLst>
                  <a:ext uri="{FF2B5EF4-FFF2-40B4-BE49-F238E27FC236}">
                    <a16:creationId xmlns:a16="http://schemas.microsoft.com/office/drawing/2014/main" id="{5ED2F32C-72B9-B14F-A1BC-33687A2EBB9A}"/>
                  </a:ext>
                </a:extLst>
              </p:cNvPr>
              <p:cNvCxnSpPr>
                <a:cxnSpLocks/>
              </p:cNvCxnSpPr>
              <p:nvPr/>
            </p:nvCxnSpPr>
            <p:spPr>
              <a:xfrm>
                <a:off x="387458" y="1514679"/>
                <a:ext cx="5037124"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5F76EF23-60AA-1B4B-AD15-CCB1AC83A7D6}"/>
                  </a:ext>
                </a:extLst>
              </p:cNvPr>
              <p:cNvSpPr txBox="1"/>
              <p:nvPr/>
            </p:nvSpPr>
            <p:spPr>
              <a:xfrm>
                <a:off x="5424582" y="1330013"/>
                <a:ext cx="6896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Time</a:t>
                </a:r>
              </a:p>
            </p:txBody>
          </p:sp>
        </p:grpSp>
        <p:grpSp>
          <p:nvGrpSpPr>
            <p:cNvPr id="26" name="Group 25">
              <a:extLst>
                <a:ext uri="{FF2B5EF4-FFF2-40B4-BE49-F238E27FC236}">
                  <a16:creationId xmlns:a16="http://schemas.microsoft.com/office/drawing/2014/main" id="{04E2904A-43C9-CA4F-BF8B-1F6F096C15A0}"/>
                </a:ext>
              </a:extLst>
            </p:cNvPr>
            <p:cNvGrpSpPr/>
            <p:nvPr/>
          </p:nvGrpSpPr>
          <p:grpSpPr>
            <a:xfrm>
              <a:off x="327745" y="1561586"/>
              <a:ext cx="1165592" cy="461665"/>
              <a:chOff x="420494" y="1508934"/>
              <a:chExt cx="1165592" cy="461665"/>
            </a:xfrm>
          </p:grpSpPr>
          <p:sp>
            <p:nvSpPr>
              <p:cNvPr id="27" name="Rectangle 26">
                <a:extLst>
                  <a:ext uri="{FF2B5EF4-FFF2-40B4-BE49-F238E27FC236}">
                    <a16:creationId xmlns:a16="http://schemas.microsoft.com/office/drawing/2014/main" id="{6298EAAE-3FE0-384C-AFB7-3165C359EF28}"/>
                  </a:ext>
                </a:extLst>
              </p:cNvPr>
              <p:cNvSpPr/>
              <p:nvPr/>
            </p:nvSpPr>
            <p:spPr>
              <a:xfrm>
                <a:off x="453532" y="1508934"/>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32" name="Straight Connector 31">
                <a:extLst>
                  <a:ext uri="{FF2B5EF4-FFF2-40B4-BE49-F238E27FC236}">
                    <a16:creationId xmlns:a16="http://schemas.microsoft.com/office/drawing/2014/main" id="{7AB9452D-CC82-064C-B52A-C3D888297101}"/>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C7ABAFF-CEBE-544B-A382-FE117A875B7B}"/>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8867E6DB-14C0-9048-944A-67038BEE2D24}"/>
                </a:ext>
              </a:extLst>
            </p:cNvPr>
            <p:cNvGrpSpPr/>
            <p:nvPr/>
          </p:nvGrpSpPr>
          <p:grpSpPr>
            <a:xfrm>
              <a:off x="2040119" y="1561586"/>
              <a:ext cx="1168887" cy="461665"/>
              <a:chOff x="417199" y="1508934"/>
              <a:chExt cx="1168887" cy="461665"/>
            </a:xfrm>
          </p:grpSpPr>
          <p:sp>
            <p:nvSpPr>
              <p:cNvPr id="35" name="Rectangle 34">
                <a:extLst>
                  <a:ext uri="{FF2B5EF4-FFF2-40B4-BE49-F238E27FC236}">
                    <a16:creationId xmlns:a16="http://schemas.microsoft.com/office/drawing/2014/main" id="{51C64BF4-6967-244B-9F8A-DD59CFA34DE8}"/>
                  </a:ext>
                </a:extLst>
              </p:cNvPr>
              <p:cNvSpPr/>
              <p:nvPr/>
            </p:nvSpPr>
            <p:spPr>
              <a:xfrm>
                <a:off x="417199" y="1508934"/>
                <a:ext cx="1148289"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B is active</a:t>
                </a:r>
              </a:p>
            </p:txBody>
          </p:sp>
          <p:cxnSp>
            <p:nvCxnSpPr>
              <p:cNvPr id="40" name="Straight Connector 39">
                <a:extLst>
                  <a:ext uri="{FF2B5EF4-FFF2-40B4-BE49-F238E27FC236}">
                    <a16:creationId xmlns:a16="http://schemas.microsoft.com/office/drawing/2014/main" id="{F50AE6EC-FB98-A34A-BBCD-2FF495A1E3F2}"/>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5F790FF-D365-AF49-85BC-E2BDC1D060D8}"/>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C2B2586B-20C0-CF4C-B14B-EA5024A261A5}"/>
                </a:ext>
              </a:extLst>
            </p:cNvPr>
            <p:cNvGrpSpPr/>
            <p:nvPr/>
          </p:nvGrpSpPr>
          <p:grpSpPr>
            <a:xfrm>
              <a:off x="3764595" y="1561586"/>
              <a:ext cx="1165592" cy="461665"/>
              <a:chOff x="420494" y="1508934"/>
              <a:chExt cx="1165592" cy="461665"/>
            </a:xfrm>
          </p:grpSpPr>
          <p:sp>
            <p:nvSpPr>
              <p:cNvPr id="43" name="Rectangle 42">
                <a:extLst>
                  <a:ext uri="{FF2B5EF4-FFF2-40B4-BE49-F238E27FC236}">
                    <a16:creationId xmlns:a16="http://schemas.microsoft.com/office/drawing/2014/main" id="{82548832-DA9D-204E-AF75-C0769EFE2680}"/>
                  </a:ext>
                </a:extLst>
              </p:cNvPr>
              <p:cNvSpPr/>
              <p:nvPr/>
            </p:nvSpPr>
            <p:spPr>
              <a:xfrm>
                <a:off x="453532" y="1508934"/>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48" name="Straight Connector 47">
                <a:extLst>
                  <a:ext uri="{FF2B5EF4-FFF2-40B4-BE49-F238E27FC236}">
                    <a16:creationId xmlns:a16="http://schemas.microsoft.com/office/drawing/2014/main" id="{4819845B-F97E-B649-BB71-AC8D1F48C2BA}"/>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5158FC14-BF96-F547-A780-7EA93E3C3646}"/>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902763C5-4CE0-6E4C-9F08-5330B9AD7E9A}"/>
                </a:ext>
              </a:extLst>
            </p:cNvPr>
            <p:cNvSpPr txBox="1"/>
            <p:nvPr/>
          </p:nvSpPr>
          <p:spPr>
            <a:xfrm>
              <a:off x="191470" y="984656"/>
              <a:ext cx="694895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Activating aggressor rows as frequently as possible:</a:t>
              </a:r>
            </a:p>
          </p:txBody>
        </p:sp>
      </p:grpSp>
      <p:grpSp>
        <p:nvGrpSpPr>
          <p:cNvPr id="90" name="Group 89">
            <a:extLst>
              <a:ext uri="{FF2B5EF4-FFF2-40B4-BE49-F238E27FC236}">
                <a16:creationId xmlns:a16="http://schemas.microsoft.com/office/drawing/2014/main" id="{C1AD3194-D23E-AD42-B247-EF402F8EFA1C}"/>
              </a:ext>
            </a:extLst>
          </p:cNvPr>
          <p:cNvGrpSpPr/>
          <p:nvPr/>
        </p:nvGrpSpPr>
        <p:grpSpPr>
          <a:xfrm>
            <a:off x="159226" y="3068960"/>
            <a:ext cx="6488828" cy="1079699"/>
            <a:chOff x="159226" y="2734934"/>
            <a:chExt cx="6488828" cy="1079699"/>
          </a:xfrm>
        </p:grpSpPr>
        <p:grpSp>
          <p:nvGrpSpPr>
            <p:cNvPr id="58" name="Group 57">
              <a:extLst>
                <a:ext uri="{FF2B5EF4-FFF2-40B4-BE49-F238E27FC236}">
                  <a16:creationId xmlns:a16="http://schemas.microsoft.com/office/drawing/2014/main" id="{7C596CC0-DFEB-994F-8C6A-72EE0E337746}"/>
                </a:ext>
              </a:extLst>
            </p:cNvPr>
            <p:cNvGrpSpPr/>
            <p:nvPr/>
          </p:nvGrpSpPr>
          <p:grpSpPr>
            <a:xfrm>
              <a:off x="285934" y="3397802"/>
              <a:ext cx="5707408" cy="369332"/>
              <a:chOff x="387458" y="1394646"/>
              <a:chExt cx="5707408" cy="369332"/>
            </a:xfrm>
          </p:grpSpPr>
          <p:cxnSp>
            <p:nvCxnSpPr>
              <p:cNvPr id="59" name="Straight Arrow Connector 58">
                <a:extLst>
                  <a:ext uri="{FF2B5EF4-FFF2-40B4-BE49-F238E27FC236}">
                    <a16:creationId xmlns:a16="http://schemas.microsoft.com/office/drawing/2014/main" id="{370EACF9-73AF-D546-B806-332012FBFFAC}"/>
                  </a:ext>
                </a:extLst>
              </p:cNvPr>
              <p:cNvCxnSpPr>
                <a:cxnSpLocks/>
              </p:cNvCxnSpPr>
              <p:nvPr/>
            </p:nvCxnSpPr>
            <p:spPr>
              <a:xfrm>
                <a:off x="387458" y="1579312"/>
                <a:ext cx="504589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C4980911-F51E-5143-B3C1-F936B5BF09C3}"/>
                  </a:ext>
                </a:extLst>
              </p:cNvPr>
              <p:cNvSpPr txBox="1"/>
              <p:nvPr/>
            </p:nvSpPr>
            <p:spPr>
              <a:xfrm>
                <a:off x="5405254" y="1394646"/>
                <a:ext cx="6896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Time</a:t>
                </a:r>
              </a:p>
            </p:txBody>
          </p:sp>
        </p:grpSp>
        <p:grpSp>
          <p:nvGrpSpPr>
            <p:cNvPr id="61" name="Group 60">
              <a:extLst>
                <a:ext uri="{FF2B5EF4-FFF2-40B4-BE49-F238E27FC236}">
                  <a16:creationId xmlns:a16="http://schemas.microsoft.com/office/drawing/2014/main" id="{8D81BDEF-43A4-5C48-8966-466719A25D55}"/>
                </a:ext>
              </a:extLst>
            </p:cNvPr>
            <p:cNvGrpSpPr/>
            <p:nvPr/>
          </p:nvGrpSpPr>
          <p:grpSpPr>
            <a:xfrm>
              <a:off x="318970" y="3351635"/>
              <a:ext cx="2151551" cy="461665"/>
              <a:chOff x="420494" y="1573567"/>
              <a:chExt cx="2151551" cy="461665"/>
            </a:xfrm>
          </p:grpSpPr>
          <p:sp>
            <p:nvSpPr>
              <p:cNvPr id="62" name="Rectangle 61">
                <a:extLst>
                  <a:ext uri="{FF2B5EF4-FFF2-40B4-BE49-F238E27FC236}">
                    <a16:creationId xmlns:a16="http://schemas.microsoft.com/office/drawing/2014/main" id="{641FA51E-E272-574A-B4CA-5FAA9475D710}"/>
                  </a:ext>
                </a:extLst>
              </p:cNvPr>
              <p:cNvSpPr/>
              <p:nvPr/>
            </p:nvSpPr>
            <p:spPr>
              <a:xfrm>
                <a:off x="453531" y="1573567"/>
                <a:ext cx="2098835"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67" name="Straight Connector 66">
                <a:extLst>
                  <a:ext uri="{FF2B5EF4-FFF2-40B4-BE49-F238E27FC236}">
                    <a16:creationId xmlns:a16="http://schemas.microsoft.com/office/drawing/2014/main" id="{11444FEC-591E-F74C-8CC5-9DDB955E9A3D}"/>
                  </a:ext>
                </a:extLst>
              </p:cNvPr>
              <p:cNvCxnSpPr/>
              <p:nvPr/>
            </p:nvCxnSpPr>
            <p:spPr>
              <a:xfrm>
                <a:off x="2572045"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57FF6383-9E54-3B40-9688-F93CCA184897}"/>
                  </a:ext>
                </a:extLst>
              </p:cNvPr>
              <p:cNvCxnSpPr/>
              <p:nvPr/>
            </p:nvCxnSpPr>
            <p:spPr>
              <a:xfrm>
                <a:off x="420494"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8E517D8D-372C-BA48-9BA0-2E34BDE8351B}"/>
                </a:ext>
              </a:extLst>
            </p:cNvPr>
            <p:cNvGrpSpPr/>
            <p:nvPr/>
          </p:nvGrpSpPr>
          <p:grpSpPr>
            <a:xfrm>
              <a:off x="2924249" y="3352968"/>
              <a:ext cx="2135438" cy="461665"/>
              <a:chOff x="420494" y="1573567"/>
              <a:chExt cx="2135438" cy="461665"/>
            </a:xfrm>
          </p:grpSpPr>
          <p:sp>
            <p:nvSpPr>
              <p:cNvPr id="70" name="Rectangle 69">
                <a:extLst>
                  <a:ext uri="{FF2B5EF4-FFF2-40B4-BE49-F238E27FC236}">
                    <a16:creationId xmlns:a16="http://schemas.microsoft.com/office/drawing/2014/main" id="{18B32123-9026-E647-B50C-FAA9410E1DF9}"/>
                  </a:ext>
                </a:extLst>
              </p:cNvPr>
              <p:cNvSpPr/>
              <p:nvPr/>
            </p:nvSpPr>
            <p:spPr>
              <a:xfrm>
                <a:off x="453532" y="1573567"/>
                <a:ext cx="2102400"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B is active</a:t>
                </a:r>
              </a:p>
            </p:txBody>
          </p:sp>
          <p:cxnSp>
            <p:nvCxnSpPr>
              <p:cNvPr id="75" name="Straight Connector 74">
                <a:extLst>
                  <a:ext uri="{FF2B5EF4-FFF2-40B4-BE49-F238E27FC236}">
                    <a16:creationId xmlns:a16="http://schemas.microsoft.com/office/drawing/2014/main" id="{1823359A-7247-864B-9B93-9C07E53B11E9}"/>
                  </a:ext>
                </a:extLst>
              </p:cNvPr>
              <p:cNvCxnSpPr/>
              <p:nvPr/>
            </p:nvCxnSpPr>
            <p:spPr>
              <a:xfrm>
                <a:off x="2555932"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71F67E3-2501-6C42-BBA5-57C867ECD9B8}"/>
                  </a:ext>
                </a:extLst>
              </p:cNvPr>
              <p:cNvCxnSpPr/>
              <p:nvPr/>
            </p:nvCxnSpPr>
            <p:spPr>
              <a:xfrm>
                <a:off x="420494"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5" name="TextBox 84">
              <a:extLst>
                <a:ext uri="{FF2B5EF4-FFF2-40B4-BE49-F238E27FC236}">
                  <a16:creationId xmlns:a16="http://schemas.microsoft.com/office/drawing/2014/main" id="{5DB1C606-4074-EF4F-90CA-033DC8B3187F}"/>
                </a:ext>
              </a:extLst>
            </p:cNvPr>
            <p:cNvSpPr txBox="1"/>
            <p:nvPr/>
          </p:nvSpPr>
          <p:spPr>
            <a:xfrm>
              <a:off x="159226" y="2734934"/>
              <a:ext cx="648882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Keeping aggressor rows active for a longer time:</a:t>
              </a:r>
            </a:p>
          </p:txBody>
        </p:sp>
      </p:grpSp>
      <p:grpSp>
        <p:nvGrpSpPr>
          <p:cNvPr id="91" name="Group 90">
            <a:extLst>
              <a:ext uri="{FF2B5EF4-FFF2-40B4-BE49-F238E27FC236}">
                <a16:creationId xmlns:a16="http://schemas.microsoft.com/office/drawing/2014/main" id="{4C519D36-01A9-9C47-AD6E-7CF13462661C}"/>
              </a:ext>
            </a:extLst>
          </p:cNvPr>
          <p:cNvGrpSpPr/>
          <p:nvPr/>
        </p:nvGrpSpPr>
        <p:grpSpPr>
          <a:xfrm>
            <a:off x="6397985" y="3611319"/>
            <a:ext cx="2072495" cy="753785"/>
            <a:chOff x="6403658" y="1497096"/>
            <a:chExt cx="1786343" cy="753785"/>
          </a:xfrm>
        </p:grpSpPr>
        <p:cxnSp>
          <p:nvCxnSpPr>
            <p:cNvPr id="7" name="Straight Arrow Connector 6">
              <a:extLst>
                <a:ext uri="{FF2B5EF4-FFF2-40B4-BE49-F238E27FC236}">
                  <a16:creationId xmlns:a16="http://schemas.microsoft.com/office/drawing/2014/main" id="{EFA5EFD4-E488-3D40-93BF-CAF376DF792D}"/>
                </a:ext>
              </a:extLst>
            </p:cNvPr>
            <p:cNvCxnSpPr>
              <a:cxnSpLocks/>
            </p:cNvCxnSpPr>
            <p:nvPr/>
          </p:nvCxnSpPr>
          <p:spPr>
            <a:xfrm>
              <a:off x="6403658" y="1541281"/>
              <a:ext cx="0" cy="70960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C18EE87-74EE-A348-B2E3-24CA5DC7792B}"/>
                </a:ext>
              </a:extLst>
            </p:cNvPr>
            <p:cNvSpPr txBox="1"/>
            <p:nvPr/>
          </p:nvSpPr>
          <p:spPr>
            <a:xfrm>
              <a:off x="6512649" y="1497096"/>
              <a:ext cx="167735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36% reduction </a:t>
              </a:r>
              <a:b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b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 </a:t>
              </a:r>
              <a:r>
                <a:rPr kumimoji="0" lang="en-US" sz="2000" b="1"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000" b="1"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dirty="0">
                <a:ln>
                  <a:noFill/>
                </a:ln>
                <a:solidFill>
                  <a:srgbClr val="C00000"/>
                </a:solidFill>
                <a:effectLst/>
                <a:uLnTx/>
                <a:uFillTx/>
                <a:latin typeface="Cambria" panose="02040503050406030204" pitchFamily="18" charset="0"/>
                <a:ea typeface="+mn-ea"/>
                <a:cs typeface="+mn-cs"/>
              </a:endParaRPr>
            </a:p>
          </p:txBody>
        </p:sp>
      </p:grpSp>
      <p:sp>
        <p:nvSpPr>
          <p:cNvPr id="50" name="Title 1">
            <a:extLst>
              <a:ext uri="{FF2B5EF4-FFF2-40B4-BE49-F238E27FC236}">
                <a16:creationId xmlns:a16="http://schemas.microsoft.com/office/drawing/2014/main" id="{0A79D61F-6296-D64C-A607-CA5D2F134D3A}"/>
              </a:ext>
            </a:extLst>
          </p:cNvPr>
          <p:cNvSpPr txBox="1">
            <a:spLocks/>
          </p:cNvSpPr>
          <p:nvPr/>
        </p:nvSpPr>
        <p:spPr>
          <a:xfrm>
            <a:off x="78349" y="222421"/>
            <a:ext cx="8798061" cy="770467"/>
          </a:xfrm>
          <a:prstGeom prst="rect">
            <a:avLst/>
          </a:prstGeom>
        </p:spPr>
        <p:txBody>
          <a:bodyPr lIns="91440" tIns="45720" rIns="91440" bIns="45720" anchor="ctr"/>
          <a:lstStyle>
            <a:lvl1pPr algn="l" defTabSz="914400" rtl="0" eaLnBrk="1" latinLnBrk="0" hangingPunct="1">
              <a:lnSpc>
                <a:spcPct val="100000"/>
              </a:lnSpc>
              <a:spcBef>
                <a:spcPct val="0"/>
              </a:spcBef>
              <a:spcAft>
                <a:spcPts val="600"/>
              </a:spcAft>
              <a:buNone/>
              <a:defRPr sz="3200" b="1" kern="1200">
                <a:solidFill>
                  <a:schemeClr val="accent5">
                    <a:lumMod val="75000"/>
                  </a:schemeClr>
                </a:solidFill>
                <a:latin typeface="Cambria" panose="02040503050406030204" pitchFamily="18" charset="0"/>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rPr>
              <a:t>Example Attack Improvement 3: </a:t>
            </a:r>
            <a:br>
              <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rPr>
            </a:br>
            <a:r>
              <a:rPr kumimoji="0" lang="en-US" sz="2800" b="1" i="0" u="none" strike="noStrike" kern="1200" cap="none" spc="0" normalizeH="0" baseline="0" noProof="0" dirty="0">
                <a:ln>
                  <a:noFill/>
                </a:ln>
                <a:solidFill>
                  <a:srgbClr val="4472C4">
                    <a:lumMod val="75000"/>
                  </a:srgbClr>
                </a:solidFill>
                <a:effectLst/>
                <a:uLnTx/>
                <a:uFillTx/>
                <a:latin typeface="Cambria"/>
                <a:ea typeface="Cambria"/>
                <a:cs typeface="+mj-cs"/>
              </a:rPr>
              <a:t>Bypassing Defenses with Aggressor Row Active Time</a:t>
            </a:r>
            <a:endPar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endParaRPr>
          </a:p>
        </p:txBody>
      </p:sp>
    </p:spTree>
    <p:extLst>
      <p:ext uri="{BB962C8B-B14F-4D97-AF65-F5344CB8AC3E}">
        <p14:creationId xmlns:p14="http://schemas.microsoft.com/office/powerpoint/2010/main" val="1623399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75991" y="50573"/>
            <a:ext cx="9068009" cy="1152153"/>
          </a:xfrm>
        </p:spPr>
        <p:txBody>
          <a:bodyPr/>
          <a:lstStyle/>
          <a:p>
            <a:r>
              <a:rPr lang="en-US"/>
              <a:t>Key Takeaways </a:t>
            </a:r>
            <a:br>
              <a:rPr lang="en-US"/>
            </a:br>
            <a:r>
              <a:rPr lang="en-US"/>
              <a:t>from Spatial Variation Analysis</a:t>
            </a:r>
          </a:p>
        </p:txBody>
      </p:sp>
      <p:sp>
        <p:nvSpPr>
          <p:cNvPr id="10" name="Rectangle 9">
            <a:extLst>
              <a:ext uri="{FF2B5EF4-FFF2-40B4-BE49-F238E27FC236}">
                <a16:creationId xmlns:a16="http://schemas.microsoft.com/office/drawing/2014/main" id="{9C261FD6-46E6-BA49-9931-66C3BDBB908E}"/>
              </a:ext>
            </a:extLst>
          </p:cNvPr>
          <p:cNvSpPr/>
          <p:nvPr/>
        </p:nvSpPr>
        <p:spPr>
          <a:xfrm>
            <a:off x="2212974"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571CFF49-49F4-0C45-8790-53E289E2A035}"/>
              </a:ext>
            </a:extLst>
          </p:cNvPr>
          <p:cNvSpPr/>
          <p:nvPr/>
        </p:nvSpPr>
        <p:spPr>
          <a:xfrm>
            <a:off x="3938447"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EA29FB19-1065-0148-8C3D-85F4D78E4CBD}"/>
              </a:ext>
            </a:extLst>
          </p:cNvPr>
          <p:cNvSpPr/>
          <p:nvPr/>
        </p:nvSpPr>
        <p:spPr>
          <a:xfrm>
            <a:off x="5663920"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6D7D5C25-48C6-4340-9BFE-5B608FA90E31}"/>
              </a:ext>
            </a:extLst>
          </p:cNvPr>
          <p:cNvSpPr/>
          <p:nvPr/>
        </p:nvSpPr>
        <p:spPr>
          <a:xfrm>
            <a:off x="7389393" y="2205839"/>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302284A1-4FEA-494F-939B-C59FB71BDE13}"/>
              </a:ext>
            </a:extLst>
          </p:cNvPr>
          <p:cNvSpPr/>
          <p:nvPr/>
        </p:nvSpPr>
        <p:spPr>
          <a:xfrm>
            <a:off x="3938447" y="4402305"/>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2706309A-9757-2A43-8E54-3B75863429DA}"/>
              </a:ext>
            </a:extLst>
          </p:cNvPr>
          <p:cNvSpPr/>
          <p:nvPr/>
        </p:nvSpPr>
        <p:spPr>
          <a:xfrm>
            <a:off x="5663920" y="4402305"/>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1F9941E-6FAD-0740-8521-12FD674CB101}"/>
              </a:ext>
            </a:extLst>
          </p:cNvPr>
          <p:cNvSpPr/>
          <p:nvPr/>
        </p:nvSpPr>
        <p:spPr>
          <a:xfrm>
            <a:off x="7389393" y="4402304"/>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3" name="Group 22">
            <a:extLst>
              <a:ext uri="{FF2B5EF4-FFF2-40B4-BE49-F238E27FC236}">
                <a16:creationId xmlns:a16="http://schemas.microsoft.com/office/drawing/2014/main" id="{7A9A2617-5A98-4C4B-82E1-2EA62A762CD5}"/>
              </a:ext>
            </a:extLst>
          </p:cNvPr>
          <p:cNvGrpSpPr/>
          <p:nvPr/>
        </p:nvGrpSpPr>
        <p:grpSpPr>
          <a:xfrm>
            <a:off x="250535" y="1280419"/>
            <a:ext cx="8647805" cy="2194960"/>
            <a:chOff x="250535" y="1280419"/>
            <a:chExt cx="8647805" cy="2194960"/>
          </a:xfrm>
        </p:grpSpPr>
        <p:sp>
          <p:nvSpPr>
            <p:cNvPr id="24" name="Rounded Rectangle 23">
              <a:extLst>
                <a:ext uri="{FF2B5EF4-FFF2-40B4-BE49-F238E27FC236}">
                  <a16:creationId xmlns:a16="http://schemas.microsoft.com/office/drawing/2014/main" id="{8DE61AE6-23E2-A047-B12E-E2493CE98E0E}"/>
                </a:ext>
              </a:extLst>
            </p:cNvPr>
            <p:cNvSpPr/>
            <p:nvPr/>
          </p:nvSpPr>
          <p:spPr>
            <a:xfrm>
              <a:off x="250536" y="1777044"/>
              <a:ext cx="8647804" cy="1698335"/>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RowHammer vulnerability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significantly varies</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across DRAM rows and columns due to </a:t>
              </a:r>
              <a:r>
                <a:rPr kumimoji="0" lang="en-US" sz="24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design-induced</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and</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manufacturing-process-induced</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variation</a:t>
              </a:r>
            </a:p>
          </p:txBody>
        </p:sp>
        <p:sp>
          <p:nvSpPr>
            <p:cNvPr id="25" name="TextBox 24">
              <a:extLst>
                <a:ext uri="{FF2B5EF4-FFF2-40B4-BE49-F238E27FC236}">
                  <a16:creationId xmlns:a16="http://schemas.microsoft.com/office/drawing/2014/main" id="{C42D4915-DB30-6D49-95BA-E71972640024}"/>
                </a:ext>
              </a:extLst>
            </p:cNvPr>
            <p:cNvSpPr txBox="1"/>
            <p:nvPr/>
          </p:nvSpPr>
          <p:spPr>
            <a:xfrm>
              <a:off x="250535" y="1280419"/>
              <a:ext cx="8647804" cy="461665"/>
            </a:xfrm>
            <a:prstGeom prst="rect">
              <a:avLst/>
            </a:prstGeom>
            <a:solidFill>
              <a:srgbClr val="5B9BD5"/>
            </a:solidFill>
            <a:ln w="76200">
              <a:solidFill>
                <a:srgbClr val="5B9BD5"/>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Key Takeaway 5</a:t>
              </a:r>
            </a:p>
          </p:txBody>
        </p:sp>
      </p:grpSp>
      <p:grpSp>
        <p:nvGrpSpPr>
          <p:cNvPr id="26" name="Group 25">
            <a:extLst>
              <a:ext uri="{FF2B5EF4-FFF2-40B4-BE49-F238E27FC236}">
                <a16:creationId xmlns:a16="http://schemas.microsoft.com/office/drawing/2014/main" id="{D185F01E-2954-B145-9320-EE436AF16D7B}"/>
              </a:ext>
            </a:extLst>
          </p:cNvPr>
          <p:cNvGrpSpPr/>
          <p:nvPr/>
        </p:nvGrpSpPr>
        <p:grpSpPr>
          <a:xfrm>
            <a:off x="250535" y="3904174"/>
            <a:ext cx="8647805" cy="2194960"/>
            <a:chOff x="250535" y="1280419"/>
            <a:chExt cx="8647805" cy="2194960"/>
          </a:xfrm>
        </p:grpSpPr>
        <p:sp>
          <p:nvSpPr>
            <p:cNvPr id="27" name="Rounded Rectangle 26">
              <a:extLst>
                <a:ext uri="{FF2B5EF4-FFF2-40B4-BE49-F238E27FC236}">
                  <a16:creationId xmlns:a16="http://schemas.microsoft.com/office/drawing/2014/main" id="{5F670F42-28FF-354A-9442-4551E71C90E5}"/>
                </a:ext>
              </a:extLst>
            </p:cNvPr>
            <p:cNvSpPr/>
            <p:nvPr/>
          </p:nvSpPr>
          <p:spPr>
            <a:xfrm>
              <a:off x="250536" y="1777044"/>
              <a:ext cx="8647804" cy="1698335"/>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The distribution of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the minimum activation count to observe bit flips</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r>
                <a:rPr kumimoji="0" lang="en-US" sz="2400" b="1"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400" b="1"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exhibits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a diverse set of values in a subarray</a:t>
              </a:r>
              <a:r>
                <a:rPr kumimoji="0" lang="en-US" sz="24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but </a:t>
              </a:r>
              <a:r>
                <a:rPr kumimoji="0" lang="en-US" sz="24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similar values across subarrays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in the same DRAM module </a:t>
              </a:r>
            </a:p>
          </p:txBody>
        </p:sp>
        <p:sp>
          <p:nvSpPr>
            <p:cNvPr id="28" name="TextBox 27">
              <a:extLst>
                <a:ext uri="{FF2B5EF4-FFF2-40B4-BE49-F238E27FC236}">
                  <a16:creationId xmlns:a16="http://schemas.microsoft.com/office/drawing/2014/main" id="{7BE38E7E-3E1C-D340-A950-CFC4F018A9C0}"/>
                </a:ext>
              </a:extLst>
            </p:cNvPr>
            <p:cNvSpPr txBox="1"/>
            <p:nvPr/>
          </p:nvSpPr>
          <p:spPr>
            <a:xfrm>
              <a:off x="250535" y="1280419"/>
              <a:ext cx="8647804" cy="461665"/>
            </a:xfrm>
            <a:prstGeom prst="rect">
              <a:avLst/>
            </a:prstGeom>
            <a:solidFill>
              <a:srgbClr val="5B9BD5"/>
            </a:solidFill>
            <a:ln w="76200">
              <a:solidFill>
                <a:srgbClr val="5B9BD5"/>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Key Takeaway 6</a:t>
              </a:r>
            </a:p>
          </p:txBody>
        </p:sp>
      </p:grpSp>
    </p:spTree>
    <p:extLst>
      <p:ext uri="{BB962C8B-B14F-4D97-AF65-F5344CB8AC3E}">
        <p14:creationId xmlns:p14="http://schemas.microsoft.com/office/powerpoint/2010/main" val="1000499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rotWithShape="1">
          <a:blip r:embed="rId3">
            <a:extLst>
              <a:ext uri="{28A0092B-C50C-407E-A947-70E740481C1C}">
                <a14:useLocalDpi xmlns:a14="http://schemas.microsoft.com/office/drawing/2010/main" val="0"/>
              </a:ext>
            </a:extLst>
          </a:blip>
          <a:srcRect l="3245" t="42131" r="49705" b="6270"/>
          <a:stretch/>
        </p:blipFill>
        <p:spPr>
          <a:xfrm>
            <a:off x="1923035" y="1584959"/>
            <a:ext cx="5011165" cy="2838747"/>
          </a:xfrm>
          <a:prstGeom prst="rect">
            <a:avLst/>
          </a:prstGeom>
        </p:spPr>
      </p:pic>
      <p:grpSp>
        <p:nvGrpSpPr>
          <p:cNvPr id="36" name="Group 35">
            <a:extLst>
              <a:ext uri="{FF2B5EF4-FFF2-40B4-BE49-F238E27FC236}">
                <a16:creationId xmlns:a16="http://schemas.microsoft.com/office/drawing/2014/main" id="{7091351D-5488-FE4D-B2D9-B931AC6A8082}"/>
              </a:ext>
            </a:extLst>
          </p:cNvPr>
          <p:cNvGrpSpPr/>
          <p:nvPr/>
        </p:nvGrpSpPr>
        <p:grpSpPr>
          <a:xfrm>
            <a:off x="2817601" y="2128749"/>
            <a:ext cx="3888000" cy="1439951"/>
            <a:chOff x="1974273" y="1700645"/>
            <a:chExt cx="2473036"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1974273"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A271AB5E-A3F3-024D-9B9C-684F16F5B63E}"/>
              </a:ext>
            </a:extLst>
          </p:cNvPr>
          <p:cNvSpPr txBox="1"/>
          <p:nvPr/>
        </p:nvSpPr>
        <p:spPr>
          <a:xfrm>
            <a:off x="2163680" y="4328779"/>
            <a:ext cx="5277393" cy="40011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Rows (sorted by reducing</a:t>
            </a:r>
            <a:r>
              <a:rPr kumimoji="0" lang="en-US" sz="2000" b="0" i="1"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27" name="Rectangle 26">
            <a:extLst>
              <a:ext uri="{FF2B5EF4-FFF2-40B4-BE49-F238E27FC236}">
                <a16:creationId xmlns:a16="http://schemas.microsoft.com/office/drawing/2014/main" id="{E836FA85-5909-214B-97BF-16DC2277A93B}"/>
              </a:ext>
            </a:extLst>
          </p:cNvPr>
          <p:cNvSpPr/>
          <p:nvPr/>
        </p:nvSpPr>
        <p:spPr>
          <a:xfrm>
            <a:off x="117226" y="806558"/>
            <a:ext cx="8748479" cy="83099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a:ea typeface="Cambria"/>
                <a:cs typeface="+mn-cs"/>
              </a:rPr>
              <a:t>The </a:t>
            </a:r>
            <a:r>
              <a:rPr kumimoji="0" lang="en-US" sz="2400" b="1" i="0" u="none" strike="noStrike" kern="1200" cap="none" spc="0" normalizeH="0" baseline="0" noProof="0">
                <a:ln>
                  <a:noFill/>
                </a:ln>
                <a:solidFill>
                  <a:prstClr val="black"/>
                </a:solidFill>
                <a:effectLst/>
                <a:uLnTx/>
                <a:uFillTx/>
                <a:latin typeface="Cambria"/>
                <a:ea typeface="Cambria"/>
                <a:cs typeface="+mn-cs"/>
              </a:rPr>
              <a:t>minimum activation count</a:t>
            </a:r>
            <a:r>
              <a:rPr kumimoji="0" lang="en-US" sz="2400" b="0" i="0" u="none" strike="noStrike" kern="1200" cap="none" spc="0" normalizeH="0" baseline="0" noProof="0">
                <a:ln>
                  <a:noFill/>
                </a:ln>
                <a:solidFill>
                  <a:prstClr val="black"/>
                </a:solidFill>
                <a:effectLst/>
                <a:uLnTx/>
                <a:uFillTx/>
                <a:latin typeface="Cambria"/>
                <a:ea typeface="Cambria"/>
                <a:cs typeface="+mn-cs"/>
              </a:rPr>
              <a:t> to observe bit flips </a:t>
            </a:r>
            <a:r>
              <a:rPr kumimoji="0" lang="en-US" sz="2400" b="1" i="0" u="none" strike="noStrike" kern="1200" cap="none" spc="0" normalizeH="0" baseline="0" noProof="0">
                <a:ln>
                  <a:noFill/>
                </a:ln>
                <a:solidFill>
                  <a:prstClr val="black"/>
                </a:solidFill>
                <a:effectLst/>
                <a:uLnTx/>
                <a:uFillTx/>
                <a:latin typeface="Cambria"/>
                <a:ea typeface="Cambria"/>
                <a:cs typeface="+mn-cs"/>
              </a:rPr>
              <a:t>(</a:t>
            </a:r>
            <a:r>
              <a:rPr kumimoji="0" lang="en-US" sz="2400" b="1" i="1" u="none" strike="noStrike" kern="1200" cap="none" spc="0" normalizeH="0" baseline="0" noProof="0" err="1">
                <a:ln>
                  <a:noFill/>
                </a:ln>
                <a:solidFill>
                  <a:prstClr val="black"/>
                </a:solidFill>
                <a:effectLst/>
                <a:uLnTx/>
                <a:uFillTx/>
                <a:latin typeface="Cambria"/>
                <a:ea typeface="Cambria"/>
                <a:cs typeface="+mn-cs"/>
              </a:rPr>
              <a:t>HC</a:t>
            </a:r>
            <a:r>
              <a:rPr kumimoji="0" lang="en-US" sz="2400" b="1" i="1" u="none" strike="noStrike" kern="1200" cap="none" spc="0" normalizeH="0" baseline="-25000" noProof="0" err="1">
                <a:ln>
                  <a:noFill/>
                </a:ln>
                <a:solidFill>
                  <a:prstClr val="black"/>
                </a:solidFill>
                <a:effectLst/>
                <a:uLnTx/>
                <a:uFillTx/>
                <a:latin typeface="Cambria"/>
                <a:ea typeface="Cambria"/>
                <a:cs typeface="+mn-cs"/>
              </a:rPr>
              <a:t>first</a:t>
            </a:r>
            <a:r>
              <a:rPr kumimoji="0" lang="en-US" sz="2400" b="1" i="0" u="none" strike="noStrike" kern="1200" cap="none" spc="0" normalizeH="0" baseline="0" noProof="0">
                <a:ln>
                  <a:noFill/>
                </a:ln>
                <a:solidFill>
                  <a:prstClr val="black"/>
                </a:solidFill>
                <a:effectLst/>
                <a:uLnTx/>
                <a:uFillTx/>
                <a:latin typeface="Cambria"/>
                <a:ea typeface="Cambria"/>
                <a:cs typeface="+mn-cs"/>
              </a:rPr>
              <a:t>) </a:t>
            </a:r>
            <a:r>
              <a:rPr kumimoji="0" lang="en-US" sz="2400" b="0" i="0" u="none" strike="noStrike" kern="1200" cap="none" spc="0" normalizeH="0" baseline="0" noProof="0">
                <a:ln>
                  <a:noFill/>
                </a:ln>
                <a:solidFill>
                  <a:prstClr val="black"/>
                </a:solidFill>
                <a:effectLst/>
                <a:uLnTx/>
                <a:uFillTx/>
                <a:latin typeface="Cambria"/>
                <a:ea typeface="Cambria"/>
                <a:cs typeface="+mn-cs"/>
              </a:rPr>
              <a:t>across </a:t>
            </a:r>
            <a:r>
              <a:rPr kumimoji="0" lang="en-US" sz="2400" b="1" i="0" u="none" strike="noStrike" kern="1200" cap="none" spc="0" normalizeH="0" baseline="0" noProof="0">
                <a:ln>
                  <a:noFill/>
                </a:ln>
                <a:solidFill>
                  <a:prstClr val="black"/>
                </a:solidFill>
                <a:effectLst/>
                <a:uLnTx/>
                <a:uFillTx/>
                <a:latin typeface="Cambria"/>
                <a:ea typeface="Cambria"/>
                <a:cs typeface="+mn-cs"/>
              </a:rPr>
              <a:t>DRAM rows:</a:t>
            </a:r>
            <a:endParaRPr kumimoji="0" lang="en-US" sz="16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918DBCC4-2E26-C84F-B5E0-A8A06688DC98}"/>
              </a:ext>
            </a:extLst>
          </p:cNvPr>
          <p:cNvSpPr txBox="1"/>
          <p:nvPr/>
        </p:nvSpPr>
        <p:spPr>
          <a:xfrm rot="16200000">
            <a:off x="-100940" y="2768119"/>
            <a:ext cx="3291147" cy="70788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Minimum Activation Count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Observe a Bit Flip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11" name="Group 10">
            <a:extLst>
              <a:ext uri="{FF2B5EF4-FFF2-40B4-BE49-F238E27FC236}">
                <a16:creationId xmlns:a16="http://schemas.microsoft.com/office/drawing/2014/main" id="{493503E8-0955-3B41-922E-EB39063B34F4}"/>
              </a:ext>
            </a:extLst>
          </p:cNvPr>
          <p:cNvGrpSpPr/>
          <p:nvPr/>
        </p:nvGrpSpPr>
        <p:grpSpPr>
          <a:xfrm>
            <a:off x="0" y="4914900"/>
            <a:ext cx="9144000" cy="1206500"/>
            <a:chOff x="0" y="4914900"/>
            <a:chExt cx="9144000" cy="1206500"/>
          </a:xfrm>
          <a:solidFill>
            <a:schemeClr val="accent1">
              <a:lumMod val="20000"/>
              <a:lumOff val="80000"/>
            </a:schemeClr>
          </a:solidFill>
        </p:grpSpPr>
        <p:sp>
          <p:nvSpPr>
            <p:cNvPr id="12" name="Rectangle 11">
              <a:extLst>
                <a:ext uri="{FF2B5EF4-FFF2-40B4-BE49-F238E27FC236}">
                  <a16:creationId xmlns:a16="http://schemas.microsoft.com/office/drawing/2014/main" id="{D6D1B2E8-A7B2-C14E-8535-92652E7370CB}"/>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D6259F82-B458-564C-9CBA-3C1A18C46D15}"/>
                </a:ext>
              </a:extLst>
            </p:cNvPr>
            <p:cNvSpPr txBox="1"/>
            <p:nvPr/>
          </p:nvSpPr>
          <p:spPr>
            <a:xfrm>
              <a:off x="117226" y="5020028"/>
              <a:ext cx="9026774" cy="954107"/>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The RowHammer vulnerability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varies </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across DRAM rows</a:t>
              </a:r>
              <a:endParaRPr kumimoji="0" lang="en-US" sz="36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2110034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a:blip r:embed="rId3">
            <a:extLst>
              <a:ext uri="{28A0092B-C50C-407E-A947-70E740481C1C}">
                <a14:useLocalDpi xmlns:a14="http://schemas.microsoft.com/office/drawing/2010/main" val="0"/>
              </a:ext>
            </a:extLst>
          </a:blip>
          <a:srcRect l="103" r="103"/>
          <a:stretch/>
        </p:blipFill>
        <p:spPr>
          <a:xfrm>
            <a:off x="1265058" y="1309345"/>
            <a:ext cx="6574972" cy="3403333"/>
          </a:xfrm>
          <a:prstGeom prst="rect">
            <a:avLst/>
          </a:prstGeom>
        </p:spPr>
      </p:pic>
      <p:grpSp>
        <p:nvGrpSpPr>
          <p:cNvPr id="7" name="Group 6">
            <a:extLst>
              <a:ext uri="{FF2B5EF4-FFF2-40B4-BE49-F238E27FC236}">
                <a16:creationId xmlns:a16="http://schemas.microsoft.com/office/drawing/2014/main" id="{BDF502D1-D592-2B4E-93D9-456EFF1EDA88}"/>
              </a:ext>
            </a:extLst>
          </p:cNvPr>
          <p:cNvGrpSpPr/>
          <p:nvPr/>
        </p:nvGrpSpPr>
        <p:grpSpPr>
          <a:xfrm>
            <a:off x="1967340" y="1700645"/>
            <a:ext cx="2479969" cy="734291"/>
            <a:chOff x="1967340" y="1700645"/>
            <a:chExt cx="2479969" cy="734291"/>
          </a:xfrm>
        </p:grpSpPr>
        <p:cxnSp>
          <p:nvCxnSpPr>
            <p:cNvPr id="4" name="Straight Connector 3">
              <a:extLst>
                <a:ext uri="{FF2B5EF4-FFF2-40B4-BE49-F238E27FC236}">
                  <a16:creationId xmlns:a16="http://schemas.microsoft.com/office/drawing/2014/main" id="{15DDC3B8-8315-F140-8BC5-A7AA7E1FDAAE}"/>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AC4FB41-0B70-3C4C-B2EB-387C3504C44B}"/>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80B7BE48-0655-B541-A7D4-BDCD908B5742}"/>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7091351D-5488-FE4D-B2D9-B931AC6A8082}"/>
              </a:ext>
            </a:extLst>
          </p:cNvPr>
          <p:cNvGrpSpPr/>
          <p:nvPr/>
        </p:nvGrpSpPr>
        <p:grpSpPr>
          <a:xfrm>
            <a:off x="1963881" y="3082058"/>
            <a:ext cx="2479969" cy="879875"/>
            <a:chOff x="1967340" y="1700645"/>
            <a:chExt cx="2479969"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4BEDE372-B964-054D-8469-FE357152DE25}"/>
              </a:ext>
            </a:extLst>
          </p:cNvPr>
          <p:cNvGrpSpPr/>
          <p:nvPr/>
        </p:nvGrpSpPr>
        <p:grpSpPr>
          <a:xfrm>
            <a:off x="5191990" y="3116396"/>
            <a:ext cx="2486902" cy="762882"/>
            <a:chOff x="1967340" y="1542525"/>
            <a:chExt cx="2486902" cy="805172"/>
          </a:xfrm>
        </p:grpSpPr>
        <p:cxnSp>
          <p:nvCxnSpPr>
            <p:cNvPr id="42" name="Straight Connector 41">
              <a:extLst>
                <a:ext uri="{FF2B5EF4-FFF2-40B4-BE49-F238E27FC236}">
                  <a16:creationId xmlns:a16="http://schemas.microsoft.com/office/drawing/2014/main" id="{F5078ED8-FDEE-F24D-9804-2A419FDF3B77}"/>
                </a:ext>
              </a:extLst>
            </p:cNvPr>
            <p:cNvCxnSpPr/>
            <p:nvPr/>
          </p:nvCxnSpPr>
          <p:spPr>
            <a:xfrm flipH="1">
              <a:off x="1981206" y="2347697"/>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A044382-63F5-E64A-AB57-0B51C126FC80}"/>
                </a:ext>
              </a:extLst>
            </p:cNvPr>
            <p:cNvCxnSpPr/>
            <p:nvPr/>
          </p:nvCxnSpPr>
          <p:spPr>
            <a:xfrm flipH="1">
              <a:off x="1974273" y="154252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61C3E5D3-FADA-604C-A250-5A45FBD69575}"/>
                </a:ext>
              </a:extLst>
            </p:cNvPr>
            <p:cNvCxnSpPr>
              <a:cxnSpLocks/>
            </p:cNvCxnSpPr>
            <p:nvPr/>
          </p:nvCxnSpPr>
          <p:spPr>
            <a:xfrm>
              <a:off x="1967340" y="1542525"/>
              <a:ext cx="13866" cy="805172"/>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57F008D3-7AB1-034E-BE3D-6CA7D6DC5399}"/>
              </a:ext>
            </a:extLst>
          </p:cNvPr>
          <p:cNvGrpSpPr/>
          <p:nvPr/>
        </p:nvGrpSpPr>
        <p:grpSpPr>
          <a:xfrm>
            <a:off x="5198923" y="1581662"/>
            <a:ext cx="2479969" cy="960642"/>
            <a:chOff x="1967340" y="1700645"/>
            <a:chExt cx="2479969" cy="734291"/>
          </a:xfrm>
        </p:grpSpPr>
        <p:cxnSp>
          <p:nvCxnSpPr>
            <p:cNvPr id="46" name="Straight Connector 45">
              <a:extLst>
                <a:ext uri="{FF2B5EF4-FFF2-40B4-BE49-F238E27FC236}">
                  <a16:creationId xmlns:a16="http://schemas.microsoft.com/office/drawing/2014/main" id="{DCFECCA5-4352-624F-94E8-24C04CE8E8C9}"/>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CFBD812-0254-1C4C-B8E0-66CB20B57B0F}"/>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4F6DD1F6-BB0E-AB44-8677-C90CAE4ECA18}"/>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62B3228B-D98A-C54B-98EA-26AC3ED12373}"/>
              </a:ext>
            </a:extLst>
          </p:cNvPr>
          <p:cNvSpPr txBox="1"/>
          <p:nvPr/>
        </p:nvSpPr>
        <p:spPr>
          <a:xfrm rot="16200000">
            <a:off x="-565960" y="2495396"/>
            <a:ext cx="3291147" cy="707886"/>
          </a:xfrm>
          <a:prstGeom prst="rect">
            <a:avLst/>
          </a:prstGeom>
          <a:solidFill>
            <a:schemeClr val="bg1"/>
          </a:solid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a:ea typeface="Cambria"/>
                <a:cs typeface="+mn-cs"/>
              </a:rPr>
              <a:t>Min. Activation Count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a:ea typeface="Cambria"/>
                <a:cs typeface="+mn-cs"/>
              </a:rPr>
              <a:t>to Observe a Bit Flip (</a:t>
            </a:r>
            <a:r>
              <a:rPr kumimoji="0" lang="en-US" sz="2000" b="0" i="1" u="none" strike="noStrike" kern="1200" cap="none" spc="0" normalizeH="0" baseline="0" noProof="0" err="1">
                <a:ln>
                  <a:noFill/>
                </a:ln>
                <a:solidFill>
                  <a:prstClr val="black"/>
                </a:solidFill>
                <a:effectLst/>
                <a:uLnTx/>
                <a:uFillTx/>
                <a:latin typeface="Cambria"/>
                <a:ea typeface="Cambria"/>
                <a:cs typeface="+mn-cs"/>
              </a:rPr>
              <a:t>HC</a:t>
            </a:r>
            <a:r>
              <a:rPr kumimoji="0" lang="en-US" sz="2000" b="0" i="1" u="none" strike="noStrike" kern="1200" cap="none" spc="0" normalizeH="0" baseline="-25000" noProof="0" err="1">
                <a:ln>
                  <a:noFill/>
                </a:ln>
                <a:solidFill>
                  <a:prstClr val="black"/>
                </a:solidFill>
                <a:effectLst/>
                <a:uLnTx/>
                <a:uFillTx/>
                <a:latin typeface="Cambria"/>
                <a:ea typeface="Cambria"/>
                <a:cs typeface="+mn-cs"/>
              </a:rPr>
              <a:t>first</a:t>
            </a:r>
            <a:r>
              <a:rPr kumimoji="0" lang="en-US" sz="2000" b="0" i="0" u="none" strike="noStrike" kern="1200" cap="none" spc="0" normalizeH="0" baseline="0" noProof="0">
                <a:ln>
                  <a:noFill/>
                </a:ln>
                <a:solidFill>
                  <a:prstClr val="black"/>
                </a:solidFill>
                <a:effectLst/>
                <a:uLnTx/>
                <a:uFillTx/>
                <a:latin typeface="Cambria"/>
                <a:ea typeface="Cambria"/>
                <a:cs typeface="+mn-cs"/>
              </a:rPr>
              <a:t>)</a:t>
            </a:r>
            <a:endParaRPr kumimoji="0" lang="en-US" sz="2800" b="0" i="0" u="none" strike="noStrike" kern="1200" cap="none" spc="0" normalizeH="0" baseline="0" noProof="0">
              <a:ln>
                <a:noFill/>
              </a:ln>
              <a:solidFill>
                <a:prstClr val="black"/>
              </a:solidFill>
              <a:effectLst/>
              <a:uLnTx/>
              <a:uFillTx/>
              <a:latin typeface="Cambria"/>
              <a:ea typeface="Cambria"/>
              <a:cs typeface="+mn-cs"/>
            </a:endParaRPr>
          </a:p>
        </p:txBody>
      </p:sp>
      <p:sp>
        <p:nvSpPr>
          <p:cNvPr id="27" name="TextBox 26">
            <a:extLst>
              <a:ext uri="{FF2B5EF4-FFF2-40B4-BE49-F238E27FC236}">
                <a16:creationId xmlns:a16="http://schemas.microsoft.com/office/drawing/2014/main" id="{532C03C3-39A4-8444-9D5E-4566EE0B169C}"/>
              </a:ext>
            </a:extLst>
          </p:cNvPr>
          <p:cNvSpPr txBox="1"/>
          <p:nvPr/>
        </p:nvSpPr>
        <p:spPr>
          <a:xfrm>
            <a:off x="2290680" y="4510308"/>
            <a:ext cx="5277393" cy="400110"/>
          </a:xfrm>
          <a:prstGeom prst="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Rows (sorted by reducing</a:t>
            </a:r>
            <a:r>
              <a:rPr kumimoji="0" lang="en-US" sz="2000" b="0" i="1"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28" name="Group 27">
            <a:extLst>
              <a:ext uri="{FF2B5EF4-FFF2-40B4-BE49-F238E27FC236}">
                <a16:creationId xmlns:a16="http://schemas.microsoft.com/office/drawing/2014/main" id="{558A871D-B1F5-B44B-97F6-54F44D61DC14}"/>
              </a:ext>
            </a:extLst>
          </p:cNvPr>
          <p:cNvGrpSpPr/>
          <p:nvPr/>
        </p:nvGrpSpPr>
        <p:grpSpPr>
          <a:xfrm>
            <a:off x="0" y="4914900"/>
            <a:ext cx="9144000" cy="1206500"/>
            <a:chOff x="0" y="4914900"/>
            <a:chExt cx="9144000" cy="1206500"/>
          </a:xfrm>
          <a:solidFill>
            <a:schemeClr val="accent1">
              <a:lumMod val="20000"/>
              <a:lumOff val="80000"/>
            </a:schemeClr>
          </a:solidFill>
        </p:grpSpPr>
        <p:sp>
          <p:nvSpPr>
            <p:cNvPr id="29" name="Rectangle 28">
              <a:extLst>
                <a:ext uri="{FF2B5EF4-FFF2-40B4-BE49-F238E27FC236}">
                  <a16:creationId xmlns:a16="http://schemas.microsoft.com/office/drawing/2014/main" id="{299E89E1-387A-D145-8BCC-3FC24461A544}"/>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9BBDA3CC-8221-B745-BE63-6996504384EA}"/>
                </a:ext>
              </a:extLst>
            </p:cNvPr>
            <p:cNvSpPr txBox="1"/>
            <p:nvPr/>
          </p:nvSpPr>
          <p:spPr>
            <a:xfrm>
              <a:off x="117226" y="5020028"/>
              <a:ext cx="9026774" cy="954107"/>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The RowHammer vulnerability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varies </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across DRAM rows</a:t>
              </a:r>
              <a:endParaRPr kumimoji="0" lang="en-US" sz="36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646709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rotWithShape="1">
          <a:blip r:embed="rId3">
            <a:extLst>
              <a:ext uri="{28A0092B-C50C-407E-A947-70E740481C1C}">
                <a14:useLocalDpi xmlns:a14="http://schemas.microsoft.com/office/drawing/2010/main" val="0"/>
              </a:ext>
            </a:extLst>
          </a:blip>
          <a:srcRect t="-27" b="-596"/>
          <a:stretch/>
        </p:blipFill>
        <p:spPr>
          <a:xfrm>
            <a:off x="1281466" y="726521"/>
            <a:ext cx="6574972" cy="3954336"/>
          </a:xfrm>
          <a:prstGeom prst="rect">
            <a:avLst/>
          </a:prstGeom>
        </p:spPr>
      </p:pic>
      <p:grpSp>
        <p:nvGrpSpPr>
          <p:cNvPr id="7" name="Group 6">
            <a:extLst>
              <a:ext uri="{FF2B5EF4-FFF2-40B4-BE49-F238E27FC236}">
                <a16:creationId xmlns:a16="http://schemas.microsoft.com/office/drawing/2014/main" id="{BDF502D1-D592-2B4E-93D9-456EFF1EDA88}"/>
              </a:ext>
            </a:extLst>
          </p:cNvPr>
          <p:cNvGrpSpPr/>
          <p:nvPr/>
        </p:nvGrpSpPr>
        <p:grpSpPr>
          <a:xfrm>
            <a:off x="1735406" y="1125640"/>
            <a:ext cx="2695058" cy="770468"/>
            <a:chOff x="1974273" y="1700645"/>
            <a:chExt cx="2473036" cy="734291"/>
          </a:xfrm>
        </p:grpSpPr>
        <p:cxnSp>
          <p:nvCxnSpPr>
            <p:cNvPr id="4" name="Straight Connector 3">
              <a:extLst>
                <a:ext uri="{FF2B5EF4-FFF2-40B4-BE49-F238E27FC236}">
                  <a16:creationId xmlns:a16="http://schemas.microsoft.com/office/drawing/2014/main" id="{15DDC3B8-8315-F140-8BC5-A7AA7E1FDAAE}"/>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AC4FB41-0B70-3C4C-B2EB-387C3504C44B}"/>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80B7BE48-0655-B541-A7D4-BDCD908B5742}"/>
                </a:ext>
              </a:extLst>
            </p:cNvPr>
            <p:cNvCxnSpPr/>
            <p:nvPr/>
          </p:nvCxnSpPr>
          <p:spPr>
            <a:xfrm>
              <a:off x="2064146"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7091351D-5488-FE4D-B2D9-B931AC6A8082}"/>
              </a:ext>
            </a:extLst>
          </p:cNvPr>
          <p:cNvGrpSpPr/>
          <p:nvPr/>
        </p:nvGrpSpPr>
        <p:grpSpPr>
          <a:xfrm>
            <a:off x="1743229" y="2718662"/>
            <a:ext cx="2687236" cy="912989"/>
            <a:chOff x="1974273" y="1700645"/>
            <a:chExt cx="2473036"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a:cxnSpLocks/>
            </p:cNvCxnSpPr>
            <p:nvPr/>
          </p:nvCxnSpPr>
          <p:spPr>
            <a:xfrm flipH="1">
              <a:off x="1974273" y="1700645"/>
              <a:ext cx="361137"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2057503"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4BEDE372-B964-054D-8469-FE357152DE25}"/>
              </a:ext>
            </a:extLst>
          </p:cNvPr>
          <p:cNvGrpSpPr/>
          <p:nvPr/>
        </p:nvGrpSpPr>
        <p:grpSpPr>
          <a:xfrm>
            <a:off x="5158759" y="2961198"/>
            <a:ext cx="2627781" cy="670460"/>
            <a:chOff x="1974274" y="1542525"/>
            <a:chExt cx="2627781" cy="805172"/>
          </a:xfrm>
        </p:grpSpPr>
        <p:cxnSp>
          <p:nvCxnSpPr>
            <p:cNvPr id="42" name="Straight Connector 41">
              <a:extLst>
                <a:ext uri="{FF2B5EF4-FFF2-40B4-BE49-F238E27FC236}">
                  <a16:creationId xmlns:a16="http://schemas.microsoft.com/office/drawing/2014/main" id="{F5078ED8-FDEE-F24D-9804-2A419FDF3B77}"/>
                </a:ext>
              </a:extLst>
            </p:cNvPr>
            <p:cNvCxnSpPr>
              <a:cxnSpLocks/>
            </p:cNvCxnSpPr>
            <p:nvPr/>
          </p:nvCxnSpPr>
          <p:spPr>
            <a:xfrm flipH="1">
              <a:off x="1981206" y="2347697"/>
              <a:ext cx="2620849"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A044382-63F5-E64A-AB57-0B51C126FC80}"/>
                </a:ext>
              </a:extLst>
            </p:cNvPr>
            <p:cNvCxnSpPr>
              <a:cxnSpLocks/>
            </p:cNvCxnSpPr>
            <p:nvPr/>
          </p:nvCxnSpPr>
          <p:spPr>
            <a:xfrm flipH="1">
              <a:off x="1974274" y="1542525"/>
              <a:ext cx="2627781"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61C3E5D3-FADA-604C-A250-5A45FBD69575}"/>
                </a:ext>
              </a:extLst>
            </p:cNvPr>
            <p:cNvCxnSpPr>
              <a:cxnSpLocks/>
            </p:cNvCxnSpPr>
            <p:nvPr/>
          </p:nvCxnSpPr>
          <p:spPr>
            <a:xfrm>
              <a:off x="2033322" y="1542525"/>
              <a:ext cx="0" cy="805172"/>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57F008D3-7AB1-034E-BE3D-6CA7D6DC5399}"/>
              </a:ext>
            </a:extLst>
          </p:cNvPr>
          <p:cNvGrpSpPr/>
          <p:nvPr/>
        </p:nvGrpSpPr>
        <p:grpSpPr>
          <a:xfrm>
            <a:off x="5146095" y="1326741"/>
            <a:ext cx="2762140" cy="502059"/>
            <a:chOff x="1974273" y="1700645"/>
            <a:chExt cx="2473036" cy="734291"/>
          </a:xfrm>
        </p:grpSpPr>
        <p:cxnSp>
          <p:nvCxnSpPr>
            <p:cNvPr id="46" name="Straight Connector 45">
              <a:extLst>
                <a:ext uri="{FF2B5EF4-FFF2-40B4-BE49-F238E27FC236}">
                  <a16:creationId xmlns:a16="http://schemas.microsoft.com/office/drawing/2014/main" id="{DCFECCA5-4352-624F-94E8-24C04CE8E8C9}"/>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CFBD812-0254-1C4C-B8E0-66CB20B57B0F}"/>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4F6DD1F6-BB0E-AB44-8677-C90CAE4ECA18}"/>
                </a:ext>
              </a:extLst>
            </p:cNvPr>
            <p:cNvCxnSpPr/>
            <p:nvPr/>
          </p:nvCxnSpPr>
          <p:spPr>
            <a:xfrm>
              <a:off x="202582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62B3228B-D98A-C54B-98EA-26AC3ED12373}"/>
              </a:ext>
            </a:extLst>
          </p:cNvPr>
          <p:cNvSpPr txBox="1"/>
          <p:nvPr/>
        </p:nvSpPr>
        <p:spPr>
          <a:xfrm rot="16200000">
            <a:off x="-718051" y="2510792"/>
            <a:ext cx="3291147" cy="707886"/>
          </a:xfrm>
          <a:prstGeom prst="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Minimum Activation Count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Observe a Bit Flip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27" name="TextBox 26">
            <a:extLst>
              <a:ext uri="{FF2B5EF4-FFF2-40B4-BE49-F238E27FC236}">
                <a16:creationId xmlns:a16="http://schemas.microsoft.com/office/drawing/2014/main" id="{532C03C3-39A4-8444-9D5E-4566EE0B169C}"/>
              </a:ext>
            </a:extLst>
          </p:cNvPr>
          <p:cNvSpPr txBox="1"/>
          <p:nvPr/>
        </p:nvSpPr>
        <p:spPr>
          <a:xfrm>
            <a:off x="2290680" y="4510308"/>
            <a:ext cx="5277393" cy="40011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Rows (sorted by reducing</a:t>
            </a:r>
            <a:r>
              <a:rPr kumimoji="0" lang="en-US" sz="2000" b="0" i="1"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31" name="Group 30">
            <a:extLst>
              <a:ext uri="{FF2B5EF4-FFF2-40B4-BE49-F238E27FC236}">
                <a16:creationId xmlns:a16="http://schemas.microsoft.com/office/drawing/2014/main" id="{FC3B93F2-D2DB-A240-A065-065BE94006F1}"/>
              </a:ext>
            </a:extLst>
          </p:cNvPr>
          <p:cNvGrpSpPr/>
          <p:nvPr/>
        </p:nvGrpSpPr>
        <p:grpSpPr>
          <a:xfrm>
            <a:off x="309151" y="5036029"/>
            <a:ext cx="8556554" cy="1249937"/>
            <a:chOff x="1643281" y="4534175"/>
            <a:chExt cx="6864225" cy="1210764"/>
          </a:xfrm>
        </p:grpSpPr>
        <p:sp>
          <p:nvSpPr>
            <p:cNvPr id="32" name="Rounded Rectangle 31">
              <a:extLst>
                <a:ext uri="{FF2B5EF4-FFF2-40B4-BE49-F238E27FC236}">
                  <a16:creationId xmlns:a16="http://schemas.microsoft.com/office/drawing/2014/main" id="{078DA025-EF14-1442-A0AD-7AFDAB6A6F85}"/>
                </a:ext>
              </a:extLst>
            </p:cNvPr>
            <p:cNvSpPr/>
            <p:nvPr/>
          </p:nvSpPr>
          <p:spPr>
            <a:xfrm>
              <a:off x="1643281" y="4534175"/>
              <a:ext cx="6864225" cy="1210764"/>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Round Same Side Corner Rectangle 32">
              <a:extLst>
                <a:ext uri="{FF2B5EF4-FFF2-40B4-BE49-F238E27FC236}">
                  <a16:creationId xmlns:a16="http://schemas.microsoft.com/office/drawing/2014/main" id="{F6FDB40A-CBE8-1841-97A4-2F3EA6599B0D}"/>
                </a:ext>
              </a:extLst>
            </p:cNvPr>
            <p:cNvSpPr/>
            <p:nvPr/>
          </p:nvSpPr>
          <p:spPr>
            <a:xfrm>
              <a:off x="1643281" y="4541448"/>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OBSERVATION 12</a:t>
              </a:r>
            </a:p>
          </p:txBody>
        </p:sp>
        <p:sp>
          <p:nvSpPr>
            <p:cNvPr id="34" name="TextBox 33">
              <a:extLst>
                <a:ext uri="{FF2B5EF4-FFF2-40B4-BE49-F238E27FC236}">
                  <a16:creationId xmlns:a16="http://schemas.microsoft.com/office/drawing/2014/main" id="{BAAD627C-5EA6-9A46-AD5E-37BA1CCC32F7}"/>
                </a:ext>
              </a:extLst>
            </p:cNvPr>
            <p:cNvSpPr txBox="1"/>
            <p:nvPr/>
          </p:nvSpPr>
          <p:spPr>
            <a:xfrm>
              <a:off x="1643281" y="4905530"/>
              <a:ext cx="6864225" cy="804953"/>
            </a:xfrm>
            <a:prstGeom prst="rect">
              <a:avLst/>
            </a:prstGeom>
            <a:noFill/>
          </p:spPr>
          <p:txBody>
            <a:bodyPr wrap="square" lIns="180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538233"/>
                  </a:solidFill>
                  <a:effectLst/>
                  <a:uLnTx/>
                  <a:uFillTx/>
                  <a:latin typeface="Cambria" panose="02040503050406030204" pitchFamily="18" charset="0"/>
                  <a:ea typeface="+mn-ea"/>
                  <a:cs typeface="+mn-cs"/>
                </a:rPr>
                <a:t>A small fraction</a:t>
              </a:r>
              <a:r>
                <a:rPr kumimoji="0" lang="en-US" sz="2400" b="0" i="0" u="none" strike="noStrike" kern="1200" cap="none" spc="0" normalizeH="0" baseline="0" noProof="0">
                  <a:ln>
                    <a:noFill/>
                  </a:ln>
                  <a:solidFill>
                    <a:srgbClr val="538233"/>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of DRAM rows are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more vulnerable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RowHammer than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the vast majority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of the rows</a:t>
              </a:r>
              <a:endParaRPr kumimoji="0" lang="en-US" sz="32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4252124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DF878-7256-DC48-BDD7-485C7E873D6F}"/>
              </a:ext>
            </a:extLst>
          </p:cNvPr>
          <p:cNvSpPr>
            <a:spLocks noGrp="1"/>
          </p:cNvSpPr>
          <p:nvPr>
            <p:ph type="title"/>
          </p:nvPr>
        </p:nvSpPr>
        <p:spPr/>
        <p:txBody>
          <a:bodyPr/>
          <a:lstStyle/>
          <a:p>
            <a:r>
              <a:rPr lang="en-US"/>
              <a:t>Spatial Variation across Columns</a:t>
            </a:r>
          </a:p>
        </p:txBody>
      </p:sp>
      <p:pic>
        <p:nvPicPr>
          <p:cNvPr id="6" name="Picture 5">
            <a:extLst>
              <a:ext uri="{FF2B5EF4-FFF2-40B4-BE49-F238E27FC236}">
                <a16:creationId xmlns:a16="http://schemas.microsoft.com/office/drawing/2014/main" id="{FA4E1482-A28F-7D44-BAC4-CD88208DA08D}"/>
              </a:ext>
            </a:extLst>
          </p:cNvPr>
          <p:cNvPicPr>
            <a:picLocks noChangeAspect="1"/>
          </p:cNvPicPr>
          <p:nvPr/>
        </p:nvPicPr>
        <p:blipFill rotWithShape="1">
          <a:blip r:embed="rId3">
            <a:extLst>
              <a:ext uri="{28A0092B-C50C-407E-A947-70E740481C1C}">
                <a14:useLocalDpi xmlns:a14="http://schemas.microsoft.com/office/drawing/2010/main" val="0"/>
              </a:ext>
            </a:extLst>
          </a:blip>
          <a:srcRect l="4025" t="51564" r="48479" b="8225"/>
          <a:stretch/>
        </p:blipFill>
        <p:spPr>
          <a:xfrm>
            <a:off x="964572" y="1410157"/>
            <a:ext cx="6392866" cy="1870044"/>
          </a:xfrm>
          <a:prstGeom prst="rect">
            <a:avLst/>
          </a:prstGeom>
        </p:spPr>
      </p:pic>
      <p:sp>
        <p:nvSpPr>
          <p:cNvPr id="4" name="TextBox 3">
            <a:extLst>
              <a:ext uri="{FF2B5EF4-FFF2-40B4-BE49-F238E27FC236}">
                <a16:creationId xmlns:a16="http://schemas.microsoft.com/office/drawing/2014/main" id="{149D0691-463E-A244-8EF2-4FB0DAEBE394}"/>
              </a:ext>
            </a:extLst>
          </p:cNvPr>
          <p:cNvSpPr txBox="1"/>
          <p:nvPr/>
        </p:nvSpPr>
        <p:spPr>
          <a:xfrm>
            <a:off x="1261688" y="3208736"/>
            <a:ext cx="555330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Column Index</a:t>
            </a:r>
          </a:p>
        </p:txBody>
      </p:sp>
      <p:sp>
        <p:nvSpPr>
          <p:cNvPr id="11" name="TextBox 10">
            <a:extLst>
              <a:ext uri="{FF2B5EF4-FFF2-40B4-BE49-F238E27FC236}">
                <a16:creationId xmlns:a16="http://schemas.microsoft.com/office/drawing/2014/main" id="{A9941032-F3F9-2A48-BD76-4A07B772BFB1}"/>
              </a:ext>
            </a:extLst>
          </p:cNvPr>
          <p:cNvSpPr txBox="1"/>
          <p:nvPr/>
        </p:nvSpPr>
        <p:spPr>
          <a:xfrm rot="16200000">
            <a:off x="30249" y="1959762"/>
            <a:ext cx="1499316"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Chip ID</a:t>
            </a:r>
          </a:p>
        </p:txBody>
      </p:sp>
      <p:sp>
        <p:nvSpPr>
          <p:cNvPr id="12" name="TextBox 11">
            <a:extLst>
              <a:ext uri="{FF2B5EF4-FFF2-40B4-BE49-F238E27FC236}">
                <a16:creationId xmlns:a16="http://schemas.microsoft.com/office/drawing/2014/main" id="{FAC97D7B-1AF1-B440-BF79-03788D25188A}"/>
              </a:ext>
            </a:extLst>
          </p:cNvPr>
          <p:cNvSpPr txBox="1"/>
          <p:nvPr/>
        </p:nvSpPr>
        <p:spPr>
          <a:xfrm>
            <a:off x="7280654" y="1715957"/>
            <a:ext cx="1475677" cy="101566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a:ea typeface="Cambria"/>
                <a:cs typeface="+mn-cs"/>
              </a:rPr>
              <a:t>Number of Bit Flips in a Column</a:t>
            </a:r>
          </a:p>
        </p:txBody>
      </p:sp>
      <p:grpSp>
        <p:nvGrpSpPr>
          <p:cNvPr id="13" name="Group 12">
            <a:extLst>
              <a:ext uri="{FF2B5EF4-FFF2-40B4-BE49-F238E27FC236}">
                <a16:creationId xmlns:a16="http://schemas.microsoft.com/office/drawing/2014/main" id="{F404A755-82D6-664C-8456-267732B43924}"/>
              </a:ext>
            </a:extLst>
          </p:cNvPr>
          <p:cNvGrpSpPr/>
          <p:nvPr/>
        </p:nvGrpSpPr>
        <p:grpSpPr>
          <a:xfrm>
            <a:off x="293723" y="4395950"/>
            <a:ext cx="8556554" cy="1323439"/>
            <a:chOff x="1643281" y="4420664"/>
            <a:chExt cx="6864225" cy="1149839"/>
          </a:xfrm>
        </p:grpSpPr>
        <p:sp>
          <p:nvSpPr>
            <p:cNvPr id="14" name="Rounded Rectangle 13">
              <a:extLst>
                <a:ext uri="{FF2B5EF4-FFF2-40B4-BE49-F238E27FC236}">
                  <a16:creationId xmlns:a16="http://schemas.microsoft.com/office/drawing/2014/main" id="{B0C80F14-D0D3-E946-B0BB-968858F0EBBA}"/>
                </a:ext>
              </a:extLst>
            </p:cNvPr>
            <p:cNvSpPr/>
            <p:nvPr/>
          </p:nvSpPr>
          <p:spPr>
            <a:xfrm>
              <a:off x="1643281" y="4420664"/>
              <a:ext cx="6864225" cy="1149839"/>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Round Same Side Corner Rectangle 14">
              <a:extLst>
                <a:ext uri="{FF2B5EF4-FFF2-40B4-BE49-F238E27FC236}">
                  <a16:creationId xmlns:a16="http://schemas.microsoft.com/office/drawing/2014/main" id="{3907992A-5E87-604A-9283-988747F2DE29}"/>
                </a:ext>
              </a:extLst>
            </p:cNvPr>
            <p:cNvSpPr/>
            <p:nvPr/>
          </p:nvSpPr>
          <p:spPr>
            <a:xfrm>
              <a:off x="1643281" y="4420664"/>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OBSERVATION 13</a:t>
              </a:r>
            </a:p>
          </p:txBody>
        </p:sp>
        <p:sp>
          <p:nvSpPr>
            <p:cNvPr id="16" name="TextBox 15">
              <a:extLst>
                <a:ext uri="{FF2B5EF4-FFF2-40B4-BE49-F238E27FC236}">
                  <a16:creationId xmlns:a16="http://schemas.microsoft.com/office/drawing/2014/main" id="{B659EEB5-4017-594C-A1D8-C94D552F9D6A}"/>
                </a:ext>
              </a:extLst>
            </p:cNvPr>
            <p:cNvSpPr txBox="1"/>
            <p:nvPr/>
          </p:nvSpPr>
          <p:spPr>
            <a:xfrm>
              <a:off x="1643281" y="4819075"/>
              <a:ext cx="6864225" cy="721992"/>
            </a:xfrm>
            <a:prstGeom prst="rect">
              <a:avLst/>
            </a:prstGeom>
            <a:noFill/>
          </p:spPr>
          <p:txBody>
            <a:bodyPr wrap="square" lIns="180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Certain columns are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more vulnerable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RowHammer than other columns</a:t>
              </a:r>
            </a:p>
          </p:txBody>
        </p:sp>
      </p:grpSp>
      <p:grpSp>
        <p:nvGrpSpPr>
          <p:cNvPr id="5" name="Group 4">
            <a:extLst>
              <a:ext uri="{FF2B5EF4-FFF2-40B4-BE49-F238E27FC236}">
                <a16:creationId xmlns:a16="http://schemas.microsoft.com/office/drawing/2014/main" id="{0F24A650-E857-1445-8B92-55F92131741C}"/>
              </a:ext>
            </a:extLst>
          </p:cNvPr>
          <p:cNvGrpSpPr/>
          <p:nvPr/>
        </p:nvGrpSpPr>
        <p:grpSpPr>
          <a:xfrm>
            <a:off x="1294595" y="1374109"/>
            <a:ext cx="5556608" cy="1615063"/>
            <a:chOff x="1294595" y="1374109"/>
            <a:chExt cx="5556608" cy="1615063"/>
          </a:xfrm>
        </p:grpSpPr>
        <p:sp>
          <p:nvSpPr>
            <p:cNvPr id="3" name="Oval 2">
              <a:extLst>
                <a:ext uri="{FF2B5EF4-FFF2-40B4-BE49-F238E27FC236}">
                  <a16:creationId xmlns:a16="http://schemas.microsoft.com/office/drawing/2014/main" id="{32D20D24-B5A2-3F43-9070-7C0F7F11FD94}"/>
                </a:ext>
              </a:extLst>
            </p:cNvPr>
            <p:cNvSpPr/>
            <p:nvPr/>
          </p:nvSpPr>
          <p:spPr>
            <a:xfrm>
              <a:off x="5012085" y="1557571"/>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D0CCE80C-7616-E847-A224-4011AA450FAC}"/>
                </a:ext>
              </a:extLst>
            </p:cNvPr>
            <p:cNvSpPr/>
            <p:nvPr/>
          </p:nvSpPr>
          <p:spPr>
            <a:xfrm>
              <a:off x="6640940" y="1384155"/>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2512" y="73677"/>
                    <a:pt x="52840" y="5674"/>
                    <a:pt x="105132" y="0"/>
                  </a:cubicBezTo>
                  <a:cubicBezTo>
                    <a:pt x="166546" y="6877"/>
                    <a:pt x="210407" y="77934"/>
                    <a:pt x="210264" y="164323"/>
                  </a:cubicBezTo>
                  <a:cubicBezTo>
                    <a:pt x="204523" y="246415"/>
                    <a:pt x="166060" y="332110"/>
                    <a:pt x="105132" y="328646"/>
                  </a:cubicBezTo>
                  <a:cubicBezTo>
                    <a:pt x="47960" y="325331"/>
                    <a:pt x="5311" y="264977"/>
                    <a:pt x="0" y="164323"/>
                  </a:cubicBezTo>
                  <a:close/>
                </a:path>
              </a:pathLst>
            </a:custGeom>
            <a:noFill/>
            <a:ln w="57150">
              <a:solidFill>
                <a:srgbClr val="FF0000"/>
              </a:solidFill>
              <a:prstDash val="solid"/>
              <a:extLst>
                <a:ext uri="{C807C97D-BFC1-408E-A445-0C87EB9F89A2}">
                  <ask:lineSketchStyleProps xmlns:ask="http://schemas.microsoft.com/office/drawing/2018/sketchyshapes" sd="2650216993">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638D66E5-7918-AC44-814F-4114B08411F3}"/>
                </a:ext>
              </a:extLst>
            </p:cNvPr>
            <p:cNvSpPr/>
            <p:nvPr/>
          </p:nvSpPr>
          <p:spPr>
            <a:xfrm>
              <a:off x="4364234"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12F575FB-272A-3A4F-AC0D-30203B883D83}"/>
                </a:ext>
              </a:extLst>
            </p:cNvPr>
            <p:cNvSpPr/>
            <p:nvPr/>
          </p:nvSpPr>
          <p:spPr>
            <a:xfrm>
              <a:off x="3337539" y="266052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F85F53B0-9867-AB41-BCDF-8D55E75007E3}"/>
                </a:ext>
              </a:extLst>
            </p:cNvPr>
            <p:cNvSpPr/>
            <p:nvPr/>
          </p:nvSpPr>
          <p:spPr>
            <a:xfrm>
              <a:off x="1314741" y="193775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Oval 21">
              <a:extLst>
                <a:ext uri="{FF2B5EF4-FFF2-40B4-BE49-F238E27FC236}">
                  <a16:creationId xmlns:a16="http://schemas.microsoft.com/office/drawing/2014/main" id="{99B4D11B-FE34-E240-961B-6B9028EF8717}"/>
                </a:ext>
              </a:extLst>
            </p:cNvPr>
            <p:cNvSpPr/>
            <p:nvPr/>
          </p:nvSpPr>
          <p:spPr>
            <a:xfrm>
              <a:off x="3241613" y="1548478"/>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FB5B4B56-1B20-9E49-ABF0-568BC5768CF6}"/>
                </a:ext>
              </a:extLst>
            </p:cNvPr>
            <p:cNvSpPr/>
            <p:nvPr/>
          </p:nvSpPr>
          <p:spPr>
            <a:xfrm>
              <a:off x="6134706" y="1374110"/>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920B33A0-15F2-CB46-8B58-9C38260EE907}"/>
                </a:ext>
              </a:extLst>
            </p:cNvPr>
            <p:cNvSpPr/>
            <p:nvPr/>
          </p:nvSpPr>
          <p:spPr>
            <a:xfrm>
              <a:off x="4521622" y="2660526"/>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a:extLst>
                <a:ext uri="{FF2B5EF4-FFF2-40B4-BE49-F238E27FC236}">
                  <a16:creationId xmlns:a16="http://schemas.microsoft.com/office/drawing/2014/main" id="{B60B2252-32B9-F145-8663-FEBC9FE5547A}"/>
                </a:ext>
              </a:extLst>
            </p:cNvPr>
            <p:cNvSpPr/>
            <p:nvPr/>
          </p:nvSpPr>
          <p:spPr>
            <a:xfrm>
              <a:off x="4066742"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Oval 25">
              <a:extLst>
                <a:ext uri="{FF2B5EF4-FFF2-40B4-BE49-F238E27FC236}">
                  <a16:creationId xmlns:a16="http://schemas.microsoft.com/office/drawing/2014/main" id="{DB96035A-BF88-1947-82FB-FF9EBF5C1CA3}"/>
                </a:ext>
              </a:extLst>
            </p:cNvPr>
            <p:cNvSpPr/>
            <p:nvPr/>
          </p:nvSpPr>
          <p:spPr>
            <a:xfrm>
              <a:off x="3889464" y="1567326"/>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E160B3EB-C7BD-AE4A-96F8-7350BBF4F7B7}"/>
                </a:ext>
              </a:extLst>
            </p:cNvPr>
            <p:cNvSpPr/>
            <p:nvPr/>
          </p:nvSpPr>
          <p:spPr>
            <a:xfrm>
              <a:off x="4549815" y="154237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FCEA7B05-1CA8-D049-BB5C-3D470C714D6A}"/>
                </a:ext>
              </a:extLst>
            </p:cNvPr>
            <p:cNvSpPr/>
            <p:nvPr/>
          </p:nvSpPr>
          <p:spPr>
            <a:xfrm>
              <a:off x="5237128" y="1548478"/>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Oval 28">
              <a:extLst>
                <a:ext uri="{FF2B5EF4-FFF2-40B4-BE49-F238E27FC236}">
                  <a16:creationId xmlns:a16="http://schemas.microsoft.com/office/drawing/2014/main" id="{6D4B1229-8A18-CB47-9025-CC38D34A114E}"/>
                </a:ext>
              </a:extLst>
            </p:cNvPr>
            <p:cNvSpPr/>
            <p:nvPr/>
          </p:nvSpPr>
          <p:spPr>
            <a:xfrm>
              <a:off x="2757278" y="192866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id="{85DBA5F7-7B02-7B41-9BFB-8B73B9987BA3}"/>
                </a:ext>
              </a:extLst>
            </p:cNvPr>
            <p:cNvSpPr/>
            <p:nvPr/>
          </p:nvSpPr>
          <p:spPr>
            <a:xfrm>
              <a:off x="1503481" y="1374109"/>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631BFC81-8512-E64C-8A89-23087B59473F}"/>
                </a:ext>
              </a:extLst>
            </p:cNvPr>
            <p:cNvSpPr/>
            <p:nvPr/>
          </p:nvSpPr>
          <p:spPr>
            <a:xfrm>
              <a:off x="2361434" y="193775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Oval 31">
              <a:extLst>
                <a:ext uri="{FF2B5EF4-FFF2-40B4-BE49-F238E27FC236}">
                  <a16:creationId xmlns:a16="http://schemas.microsoft.com/office/drawing/2014/main" id="{58AA03A0-6489-184C-8067-E77E89D6E03F}"/>
                </a:ext>
              </a:extLst>
            </p:cNvPr>
            <p:cNvSpPr/>
            <p:nvPr/>
          </p:nvSpPr>
          <p:spPr>
            <a:xfrm>
              <a:off x="2539707" y="137855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a:extLst>
                <a:ext uri="{FF2B5EF4-FFF2-40B4-BE49-F238E27FC236}">
                  <a16:creationId xmlns:a16="http://schemas.microsoft.com/office/drawing/2014/main" id="{65DF939D-4483-9645-AABF-7D9306EAA6BE}"/>
                </a:ext>
              </a:extLst>
            </p:cNvPr>
            <p:cNvSpPr/>
            <p:nvPr/>
          </p:nvSpPr>
          <p:spPr>
            <a:xfrm>
              <a:off x="5806737"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C4437007-5862-0C46-9A30-92F96FCFE3A6}"/>
                </a:ext>
              </a:extLst>
            </p:cNvPr>
            <p:cNvSpPr/>
            <p:nvPr/>
          </p:nvSpPr>
          <p:spPr>
            <a:xfrm>
              <a:off x="6164986" y="157124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val 34">
              <a:extLst>
                <a:ext uri="{FF2B5EF4-FFF2-40B4-BE49-F238E27FC236}">
                  <a16:creationId xmlns:a16="http://schemas.microsoft.com/office/drawing/2014/main" id="{64E1F3A3-0DC4-A64A-8DA0-964EE0450766}"/>
                </a:ext>
              </a:extLst>
            </p:cNvPr>
            <p:cNvSpPr/>
            <p:nvPr/>
          </p:nvSpPr>
          <p:spPr>
            <a:xfrm>
              <a:off x="1294595" y="177343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82701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2"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944D4-AB6E-3446-9595-832C470D98C2}"/>
              </a:ext>
            </a:extLst>
          </p:cNvPr>
          <p:cNvSpPr>
            <a:spLocks noGrp="1"/>
          </p:cNvSpPr>
          <p:nvPr>
            <p:ph type="title"/>
          </p:nvPr>
        </p:nvSpPr>
        <p:spPr>
          <a:xfrm>
            <a:off x="75991" y="50573"/>
            <a:ext cx="6915118" cy="762709"/>
          </a:xfrm>
        </p:spPr>
        <p:txBody>
          <a:bodyPr/>
          <a:lstStyle/>
          <a:p>
            <a:r>
              <a:rPr lang="en-US" dirty="0"/>
              <a:t>Example Defense Improvements</a:t>
            </a:r>
          </a:p>
        </p:txBody>
      </p:sp>
      <p:sp>
        <p:nvSpPr>
          <p:cNvPr id="3" name="TextBox 2">
            <a:extLst>
              <a:ext uri="{FF2B5EF4-FFF2-40B4-BE49-F238E27FC236}">
                <a16:creationId xmlns:a16="http://schemas.microsoft.com/office/drawing/2014/main" id="{B2CF9EFC-23EE-AF47-B911-0A2529040D94}"/>
              </a:ext>
            </a:extLst>
          </p:cNvPr>
          <p:cNvSpPr txBox="1"/>
          <p:nvPr/>
        </p:nvSpPr>
        <p:spPr>
          <a:xfrm>
            <a:off x="168402" y="772555"/>
            <a:ext cx="8975598" cy="5663089"/>
          </a:xfrm>
          <a:prstGeom prst="rect">
            <a:avLst/>
          </a:prstGeom>
          <a:noFill/>
        </p:spPr>
        <p:txBody>
          <a:bodyPr wrap="square" rtlCol="0">
            <a:spAutoFit/>
          </a:bodyPr>
          <a:lstStyle/>
          <a:p>
            <a:pPr marL="179388" marR="0" lvl="0"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Example 1: Leveraging variation across DRAM rows</a:t>
            </a: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914400" marR="0" lvl="2"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11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endParaRPr>
          </a:p>
          <a:p>
            <a:pPr marL="914400" marR="0" lvl="2"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28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endParaRPr>
          </a:p>
          <a:p>
            <a:pPr marL="179388" marR="0" lvl="0"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20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Example 2: Leveraging variation with temperature</a:t>
            </a: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DRAM cell experiences </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bit flips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bounded temperature range</a:t>
            </a: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row can be</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8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disabled</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row’s</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vulnerable temperature range</a:t>
            </a:r>
          </a:p>
          <a:p>
            <a:pPr marL="457200" marR="0" lvl="1"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12" name="Group 11">
            <a:extLst>
              <a:ext uri="{FF2B5EF4-FFF2-40B4-BE49-F238E27FC236}">
                <a16:creationId xmlns:a16="http://schemas.microsoft.com/office/drawing/2014/main" id="{9558ACE4-39FE-B94D-9B68-69CBE050FDAA}"/>
              </a:ext>
            </a:extLst>
          </p:cNvPr>
          <p:cNvGrpSpPr/>
          <p:nvPr/>
        </p:nvGrpSpPr>
        <p:grpSpPr>
          <a:xfrm>
            <a:off x="828111" y="4342984"/>
            <a:ext cx="7835517" cy="764212"/>
            <a:chOff x="567298" y="3693104"/>
            <a:chExt cx="7835517" cy="764212"/>
          </a:xfrm>
        </p:grpSpPr>
        <p:cxnSp>
          <p:nvCxnSpPr>
            <p:cNvPr id="16" name="Straight Arrow Connector 15">
              <a:extLst>
                <a:ext uri="{FF2B5EF4-FFF2-40B4-BE49-F238E27FC236}">
                  <a16:creationId xmlns:a16="http://schemas.microsoft.com/office/drawing/2014/main" id="{5ECF2CCB-BA55-2949-95E0-6979C0090355}"/>
                </a:ext>
              </a:extLst>
            </p:cNvPr>
            <p:cNvCxnSpPr>
              <a:cxnSpLocks/>
            </p:cNvCxnSpPr>
            <p:nvPr/>
          </p:nvCxnSpPr>
          <p:spPr>
            <a:xfrm>
              <a:off x="646436" y="4052126"/>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64A27439-DDBD-3C41-AC39-AF73A51C66FD}"/>
                </a:ext>
              </a:extLst>
            </p:cNvPr>
            <p:cNvSpPr/>
            <p:nvPr/>
          </p:nvSpPr>
          <p:spPr>
            <a:xfrm>
              <a:off x="1891136" y="3827945"/>
              <a:ext cx="4158559" cy="451351"/>
            </a:xfrm>
            <a:prstGeom prst="rect">
              <a:avLst/>
            </a:prstGeom>
            <a:solidFill>
              <a:srgbClr val="FCE5D6"/>
            </a:solidFill>
            <a:ln>
              <a:solidFill>
                <a:srgbClr val="C01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Vulnerable Temperature Range</a:t>
              </a:r>
            </a:p>
          </p:txBody>
        </p:sp>
        <p:cxnSp>
          <p:nvCxnSpPr>
            <p:cNvPr id="21" name="Straight Connector 20">
              <a:extLst>
                <a:ext uri="{FF2B5EF4-FFF2-40B4-BE49-F238E27FC236}">
                  <a16:creationId xmlns:a16="http://schemas.microsoft.com/office/drawing/2014/main" id="{086B6804-DE30-A343-B05F-5B319CBB451B}"/>
                </a:ext>
              </a:extLst>
            </p:cNvPr>
            <p:cNvCxnSpPr/>
            <p:nvPr/>
          </p:nvCxnSpPr>
          <p:spPr>
            <a:xfrm>
              <a:off x="6036350" y="3831603"/>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145D031-0666-D345-8792-FA97934134F3}"/>
                </a:ext>
              </a:extLst>
            </p:cNvPr>
            <p:cNvSpPr txBox="1"/>
            <p:nvPr/>
          </p:nvSpPr>
          <p:spPr>
            <a:xfrm>
              <a:off x="6939401" y="4087984"/>
              <a:ext cx="14634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Temperature</a:t>
              </a:r>
            </a:p>
          </p:txBody>
        </p:sp>
        <p:sp>
          <p:nvSpPr>
            <p:cNvPr id="23" name="TextBox 22">
              <a:extLst>
                <a:ext uri="{FF2B5EF4-FFF2-40B4-BE49-F238E27FC236}">
                  <a16:creationId xmlns:a16="http://schemas.microsoft.com/office/drawing/2014/main" id="{877FB08B-ECF7-484B-B2E1-BEB4DF6FA147}"/>
                </a:ext>
              </a:extLst>
            </p:cNvPr>
            <p:cNvSpPr txBox="1"/>
            <p:nvPr/>
          </p:nvSpPr>
          <p:spPr>
            <a:xfrm>
              <a:off x="6115489" y="3694132"/>
              <a:ext cx="12314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no bit flips</a:t>
              </a:r>
            </a:p>
          </p:txBody>
        </p:sp>
        <p:cxnSp>
          <p:nvCxnSpPr>
            <p:cNvPr id="26" name="Straight Connector 25">
              <a:extLst>
                <a:ext uri="{FF2B5EF4-FFF2-40B4-BE49-F238E27FC236}">
                  <a16:creationId xmlns:a16="http://schemas.microsoft.com/office/drawing/2014/main" id="{BA278E1F-68C4-A14E-B2A8-A1D0BD6E17D8}"/>
                </a:ext>
              </a:extLst>
            </p:cNvPr>
            <p:cNvCxnSpPr/>
            <p:nvPr/>
          </p:nvCxnSpPr>
          <p:spPr>
            <a:xfrm>
              <a:off x="1855303" y="3821293"/>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B143FDED-64EC-CA4E-8E4B-38A90266D45A}"/>
                </a:ext>
              </a:extLst>
            </p:cNvPr>
            <p:cNvSpPr txBox="1"/>
            <p:nvPr/>
          </p:nvSpPr>
          <p:spPr>
            <a:xfrm>
              <a:off x="567298" y="3693104"/>
              <a:ext cx="12314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no bit flips</a:t>
              </a:r>
            </a:p>
          </p:txBody>
        </p:sp>
      </p:grpSp>
      <p:grpSp>
        <p:nvGrpSpPr>
          <p:cNvPr id="13" name="Group 12">
            <a:extLst>
              <a:ext uri="{FF2B5EF4-FFF2-40B4-BE49-F238E27FC236}">
                <a16:creationId xmlns:a16="http://schemas.microsoft.com/office/drawing/2014/main" id="{79E7B9F0-5431-9247-BC93-60FD6BC99AFB}"/>
              </a:ext>
            </a:extLst>
          </p:cNvPr>
          <p:cNvGrpSpPr/>
          <p:nvPr/>
        </p:nvGrpSpPr>
        <p:grpSpPr>
          <a:xfrm>
            <a:off x="920851" y="5636803"/>
            <a:ext cx="7756379" cy="636022"/>
            <a:chOff x="646436" y="4434606"/>
            <a:chExt cx="7756379" cy="636022"/>
          </a:xfrm>
        </p:grpSpPr>
        <p:cxnSp>
          <p:nvCxnSpPr>
            <p:cNvPr id="40" name="Straight Arrow Connector 39">
              <a:extLst>
                <a:ext uri="{FF2B5EF4-FFF2-40B4-BE49-F238E27FC236}">
                  <a16:creationId xmlns:a16="http://schemas.microsoft.com/office/drawing/2014/main" id="{B3F866D0-2D15-DC49-B342-C71E4D9E091C}"/>
                </a:ext>
              </a:extLst>
            </p:cNvPr>
            <p:cNvCxnSpPr>
              <a:cxnSpLocks/>
            </p:cNvCxnSpPr>
            <p:nvPr/>
          </p:nvCxnSpPr>
          <p:spPr>
            <a:xfrm>
              <a:off x="646436" y="4665439"/>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4A9303DA-B048-9A44-87EC-6C300959161A}"/>
                </a:ext>
              </a:extLst>
            </p:cNvPr>
            <p:cNvSpPr/>
            <p:nvPr/>
          </p:nvSpPr>
          <p:spPr>
            <a:xfrm>
              <a:off x="1224243" y="4438570"/>
              <a:ext cx="2268985" cy="451351"/>
            </a:xfrm>
            <a:prstGeom prst="rect">
              <a:avLst/>
            </a:prstGeom>
            <a:solidFill>
              <a:schemeClr val="accent1">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660"/>
                </a:lnSpc>
                <a:spcBef>
                  <a:spcPts val="0"/>
                </a:spcBef>
                <a:spcAft>
                  <a:spcPts val="0"/>
                </a:spcAft>
                <a:buClrTx/>
                <a:buSzTx/>
                <a:buFontTx/>
                <a:buNone/>
                <a:tabLst/>
                <a:defRPr/>
              </a:pPr>
              <a:r>
                <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Disable </a:t>
              </a:r>
              <a:r>
                <a:rPr kumimoji="0" lang="en-US" sz="1600" b="1" i="0" u="none" strike="noStrike" kern="1200" cap="none" spc="0" normalizeH="0" baseline="0" noProof="0" err="1">
                  <a:ln>
                    <a:noFill/>
                  </a:ln>
                  <a:solidFill>
                    <a:srgbClr val="0070C0"/>
                  </a:solidFill>
                  <a:effectLst/>
                  <a:uLnTx/>
                  <a:uFillTx/>
                  <a:latin typeface="Cambria" panose="02040503050406030204" pitchFamily="18" charset="0"/>
                  <a:ea typeface="+mn-ea"/>
                  <a:cs typeface="+mn-cs"/>
                </a:rPr>
                <a:t>RowA</a:t>
              </a:r>
              <a:endPar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sp>
          <p:nvSpPr>
            <p:cNvPr id="43" name="TextBox 42">
              <a:extLst>
                <a:ext uri="{FF2B5EF4-FFF2-40B4-BE49-F238E27FC236}">
                  <a16:creationId xmlns:a16="http://schemas.microsoft.com/office/drawing/2014/main" id="{97C148C7-8F26-DC49-81D1-EFF5DC954BEB}"/>
                </a:ext>
              </a:extLst>
            </p:cNvPr>
            <p:cNvSpPr txBox="1"/>
            <p:nvPr/>
          </p:nvSpPr>
          <p:spPr>
            <a:xfrm>
              <a:off x="6939401" y="4701296"/>
              <a:ext cx="14634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Temperature</a:t>
              </a:r>
            </a:p>
          </p:txBody>
        </p:sp>
        <p:cxnSp>
          <p:nvCxnSpPr>
            <p:cNvPr id="46" name="Straight Connector 45">
              <a:extLst>
                <a:ext uri="{FF2B5EF4-FFF2-40B4-BE49-F238E27FC236}">
                  <a16:creationId xmlns:a16="http://schemas.microsoft.com/office/drawing/2014/main" id="{39633B92-56B5-A749-B680-445E5544E43D}"/>
                </a:ext>
              </a:extLst>
            </p:cNvPr>
            <p:cNvCxnSpPr/>
            <p:nvPr/>
          </p:nvCxnSpPr>
          <p:spPr>
            <a:xfrm>
              <a:off x="1189346"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10A47263-2BDF-804C-A625-995205A4AB9E}"/>
                </a:ext>
              </a:extLst>
            </p:cNvPr>
            <p:cNvCxnSpPr/>
            <p:nvPr/>
          </p:nvCxnSpPr>
          <p:spPr>
            <a:xfrm>
              <a:off x="3510530"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269EB0D3-B74B-6B4A-8B18-CD5FEB57D206}"/>
                </a:ext>
              </a:extLst>
            </p:cNvPr>
            <p:cNvSpPr/>
            <p:nvPr/>
          </p:nvSpPr>
          <p:spPr>
            <a:xfrm>
              <a:off x="4229695" y="4438570"/>
              <a:ext cx="2274536" cy="451351"/>
            </a:xfrm>
            <a:prstGeom prst="rect">
              <a:avLst/>
            </a:prstGeom>
            <a:solidFill>
              <a:schemeClr val="accent1">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660"/>
                </a:lnSpc>
                <a:spcBef>
                  <a:spcPts val="0"/>
                </a:spcBef>
                <a:spcAft>
                  <a:spcPts val="0"/>
                </a:spcAft>
                <a:buClrTx/>
                <a:buSzTx/>
                <a:buFontTx/>
                <a:buNone/>
                <a:tabLst/>
                <a:defRPr/>
              </a:pPr>
              <a:r>
                <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Disable </a:t>
              </a:r>
              <a:r>
                <a:rPr kumimoji="0" lang="en-US" sz="1600" b="1" i="0" u="none" strike="noStrike" kern="1200" cap="none" spc="0" normalizeH="0" baseline="0" noProof="0" err="1">
                  <a:ln>
                    <a:noFill/>
                  </a:ln>
                  <a:solidFill>
                    <a:srgbClr val="0070C0"/>
                  </a:solidFill>
                  <a:effectLst/>
                  <a:uLnTx/>
                  <a:uFillTx/>
                  <a:latin typeface="Cambria" panose="02040503050406030204" pitchFamily="18" charset="0"/>
                  <a:ea typeface="+mn-ea"/>
                  <a:cs typeface="+mn-cs"/>
                </a:rPr>
                <a:t>RowB</a:t>
              </a:r>
              <a:endPar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cxnSp>
          <p:nvCxnSpPr>
            <p:cNvPr id="54" name="Straight Connector 53">
              <a:extLst>
                <a:ext uri="{FF2B5EF4-FFF2-40B4-BE49-F238E27FC236}">
                  <a16:creationId xmlns:a16="http://schemas.microsoft.com/office/drawing/2014/main" id="{9800F4C1-30A1-A44E-9DFB-E23AA5D6972A}"/>
                </a:ext>
              </a:extLst>
            </p:cNvPr>
            <p:cNvCxnSpPr/>
            <p:nvPr/>
          </p:nvCxnSpPr>
          <p:spPr>
            <a:xfrm>
              <a:off x="4194798"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3D520329-AA79-A54A-BEF8-1A6879343FD3}"/>
                </a:ext>
              </a:extLst>
            </p:cNvPr>
            <p:cNvCxnSpPr/>
            <p:nvPr/>
          </p:nvCxnSpPr>
          <p:spPr>
            <a:xfrm>
              <a:off x="6530273"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TextBox 10">
            <a:extLst>
              <a:ext uri="{FF2B5EF4-FFF2-40B4-BE49-F238E27FC236}">
                <a16:creationId xmlns:a16="http://schemas.microsoft.com/office/drawing/2014/main" id="{94F95287-A256-CD4E-952B-771C576A090A}"/>
              </a:ext>
            </a:extLst>
          </p:cNvPr>
          <p:cNvSpPr txBox="1"/>
          <p:nvPr/>
        </p:nvSpPr>
        <p:spPr>
          <a:xfrm>
            <a:off x="4527588" y="2247826"/>
            <a:ext cx="3358996"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80% area reduction</a:t>
            </a:r>
            <a:br>
              <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br>
            <a:r>
              <a:rPr kumimoji="0" lang="en-US" sz="18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for Graphene </a:t>
            </a:r>
            <a:r>
              <a:rPr kumimoji="0" lang="en-US" sz="1800" b="0" i="0" u="none" strike="noStrike" kern="1200" cap="none" spc="0" normalizeH="0" baseline="0" noProof="0">
                <a:ln>
                  <a:noFill/>
                </a:ln>
                <a:solidFill>
                  <a:srgbClr val="ED7D31">
                    <a:lumMod val="75000"/>
                  </a:srgbClr>
                </a:solidFill>
                <a:effectLst/>
                <a:uLnTx/>
                <a:uFillTx/>
                <a:latin typeface="Cambria" panose="02040503050406030204" pitchFamily="18" charset="0"/>
                <a:ea typeface="Cambria"/>
                <a:cs typeface="Calibri"/>
              </a:rPr>
              <a:t>[Park+, MICRO'20]</a:t>
            </a:r>
            <a:endPar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endParaRPr>
          </a:p>
        </p:txBody>
      </p:sp>
      <p:sp>
        <p:nvSpPr>
          <p:cNvPr id="10" name="TextBox 9">
            <a:extLst>
              <a:ext uri="{FF2B5EF4-FFF2-40B4-BE49-F238E27FC236}">
                <a16:creationId xmlns:a16="http://schemas.microsoft.com/office/drawing/2014/main" id="{26447BAB-1E9A-F744-A973-990CCD38DD9E}"/>
              </a:ext>
            </a:extLst>
          </p:cNvPr>
          <p:cNvSpPr txBox="1"/>
          <p:nvPr/>
        </p:nvSpPr>
        <p:spPr>
          <a:xfrm>
            <a:off x="4523186" y="1662314"/>
            <a:ext cx="402225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33% area reduction </a:t>
            </a:r>
            <a:br>
              <a:rPr kumimoji="0" lang="en-US" sz="18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b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for </a:t>
            </a:r>
            <a:r>
              <a:rPr kumimoji="0" lang="en-US" sz="1800" b="0" i="0" u="none" strike="noStrike" kern="1200" cap="none" spc="0" normalizeH="0" baseline="0" noProof="0" dirty="0" err="1">
                <a:ln>
                  <a:noFill/>
                </a:ln>
                <a:solidFill>
                  <a:srgbClr val="0070C0"/>
                </a:solidFill>
                <a:effectLst/>
                <a:uLnTx/>
                <a:uFillTx/>
                <a:latin typeface="Cambria" panose="02040503050406030204" pitchFamily="18" charset="0"/>
                <a:ea typeface="+mn-ea"/>
                <a:cs typeface="+mn-cs"/>
              </a:rPr>
              <a:t>BlockHammer</a:t>
            </a: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Cambria"/>
                <a:cs typeface="Calibri"/>
              </a:rPr>
              <a:t>[</a:t>
            </a:r>
            <a:r>
              <a:rPr kumimoji="0" lang="en-US" sz="1800" b="0" i="0" u="none" strike="noStrike" kern="1200" cap="none" spc="0" normalizeH="0" baseline="0" noProof="0" dirty="0" err="1">
                <a:ln>
                  <a:noFill/>
                </a:ln>
                <a:solidFill>
                  <a:srgbClr val="0070C0"/>
                </a:solidFill>
                <a:effectLst/>
                <a:uLnTx/>
                <a:uFillTx/>
                <a:latin typeface="Cambria" panose="02040503050406030204" pitchFamily="18" charset="0"/>
                <a:ea typeface="Cambria"/>
                <a:cs typeface="Calibri" panose="020F0502020204030204"/>
              </a:rPr>
              <a:t>Y</a:t>
            </a:r>
            <a:r>
              <a:rPr kumimoji="0" lang="en-US" sz="1800" b="0" i="0" u="none" strike="noStrike" kern="1200" cap="none" spc="0" normalizeH="0" baseline="0" noProof="0" dirty="0" err="1">
                <a:ln>
                  <a:noFill/>
                </a:ln>
                <a:solidFill>
                  <a:srgbClr val="0070C0"/>
                </a:solidFill>
                <a:effectLst/>
                <a:uLnTx/>
                <a:uFillTx/>
                <a:latin typeface="Cambria" panose="02040503050406030204" pitchFamily="18" charset="0"/>
                <a:ea typeface="+mn-lt"/>
                <a:cs typeface="Calibri" panose="020F0502020204030204"/>
              </a:rPr>
              <a:t>ağlıkçı</a:t>
            </a: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mn-lt"/>
                <a:cs typeface="Calibri" panose="020F0502020204030204"/>
              </a:rPr>
              <a:t>+, HPCA'21</a:t>
            </a: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Cambria"/>
                <a:cs typeface="Calibri"/>
              </a:rPr>
              <a:t>]</a:t>
            </a:r>
            <a:endPar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endParaRPr>
          </a:p>
        </p:txBody>
      </p:sp>
      <p:grpSp>
        <p:nvGrpSpPr>
          <p:cNvPr id="60" name="Group 59">
            <a:extLst>
              <a:ext uri="{FF2B5EF4-FFF2-40B4-BE49-F238E27FC236}">
                <a16:creationId xmlns:a16="http://schemas.microsoft.com/office/drawing/2014/main" id="{AABEEE81-5FB3-BE43-AAD6-7388E6A0FE1D}"/>
              </a:ext>
            </a:extLst>
          </p:cNvPr>
          <p:cNvGrpSpPr/>
          <p:nvPr/>
        </p:nvGrpSpPr>
        <p:grpSpPr>
          <a:xfrm>
            <a:off x="435935" y="1237759"/>
            <a:ext cx="1541721" cy="2154204"/>
            <a:chOff x="435935" y="1352059"/>
            <a:chExt cx="1541721" cy="2154204"/>
          </a:xfrm>
        </p:grpSpPr>
        <p:sp>
          <p:nvSpPr>
            <p:cNvPr id="4" name="Rectangle 3">
              <a:extLst>
                <a:ext uri="{FF2B5EF4-FFF2-40B4-BE49-F238E27FC236}">
                  <a16:creationId xmlns:a16="http://schemas.microsoft.com/office/drawing/2014/main" id="{A972425D-27D0-ED43-86D7-38EDBBC12C2F}"/>
                </a:ext>
              </a:extLst>
            </p:cNvPr>
            <p:cNvSpPr/>
            <p:nvPr/>
          </p:nvSpPr>
          <p:spPr>
            <a:xfrm>
              <a:off x="488613" y="1352059"/>
              <a:ext cx="1440000" cy="1620000"/>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F5597"/>
                  </a:solidFill>
                  <a:effectLst/>
                  <a:uLnTx/>
                  <a:uFillTx/>
                  <a:latin typeface="Cambria" panose="02040503050406030204" pitchFamily="18" charset="0"/>
                  <a:ea typeface="+mn-ea"/>
                  <a:cs typeface="+mn-cs"/>
                </a:rPr>
                <a:t>90%</a:t>
              </a:r>
            </a:p>
          </p:txBody>
        </p:sp>
        <p:sp>
          <p:nvSpPr>
            <p:cNvPr id="39" name="Rectangle 38">
              <a:extLst>
                <a:ext uri="{FF2B5EF4-FFF2-40B4-BE49-F238E27FC236}">
                  <a16:creationId xmlns:a16="http://schemas.microsoft.com/office/drawing/2014/main" id="{95DA514C-BA19-F14E-9D92-38B2F2EC5194}"/>
                </a:ext>
              </a:extLst>
            </p:cNvPr>
            <p:cNvSpPr/>
            <p:nvPr/>
          </p:nvSpPr>
          <p:spPr>
            <a:xfrm>
              <a:off x="1280613" y="1352059"/>
              <a:ext cx="648000" cy="360000"/>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10%</a:t>
              </a:r>
            </a:p>
          </p:txBody>
        </p:sp>
        <p:sp>
          <p:nvSpPr>
            <p:cNvPr id="45" name="TextBox 44">
              <a:extLst>
                <a:ext uri="{FF2B5EF4-FFF2-40B4-BE49-F238E27FC236}">
                  <a16:creationId xmlns:a16="http://schemas.microsoft.com/office/drawing/2014/main" id="{44C49A3F-EF65-EB49-B709-D62C78AFB312}"/>
                </a:ext>
              </a:extLst>
            </p:cNvPr>
            <p:cNvSpPr txBox="1"/>
            <p:nvPr/>
          </p:nvSpPr>
          <p:spPr>
            <a:xfrm>
              <a:off x="435935" y="2921488"/>
              <a:ext cx="154172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Breakdown </a:t>
              </a:r>
              <a:b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br>
              <a: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of DRAM Rows</a:t>
              </a:r>
            </a:p>
          </p:txBody>
        </p:sp>
      </p:grpSp>
      <p:grpSp>
        <p:nvGrpSpPr>
          <p:cNvPr id="61" name="Group 60">
            <a:extLst>
              <a:ext uri="{FF2B5EF4-FFF2-40B4-BE49-F238E27FC236}">
                <a16:creationId xmlns:a16="http://schemas.microsoft.com/office/drawing/2014/main" id="{1570AB9D-3440-3940-ACE0-D04CF962F56E}"/>
              </a:ext>
            </a:extLst>
          </p:cNvPr>
          <p:cNvGrpSpPr/>
          <p:nvPr/>
        </p:nvGrpSpPr>
        <p:grpSpPr>
          <a:xfrm>
            <a:off x="1584251" y="1213392"/>
            <a:ext cx="2200694" cy="1034422"/>
            <a:chOff x="1584251" y="1327692"/>
            <a:chExt cx="2200694" cy="1034422"/>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73C3851-29E3-EB41-92D2-1EC7DE90D2E5}"/>
                    </a:ext>
                  </a:extLst>
                </p:cNvPr>
                <p:cNvSpPr txBox="1"/>
                <p:nvPr/>
              </p:nvSpPr>
              <p:spPr>
                <a:xfrm>
                  <a:off x="2565444" y="1962004"/>
                  <a:ext cx="121950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2000" b="1" i="1" u="none" strike="noStrike" kern="1200" cap="none" spc="0" normalizeH="0" baseline="0" noProof="0" smtClean="0">
                          <a:ln>
                            <a:noFill/>
                          </a:ln>
                          <a:solidFill>
                            <a:srgbClr val="2F5597"/>
                          </a:solidFill>
                          <a:effectLst/>
                          <a:uLnTx/>
                          <a:uFillTx/>
                          <a:latin typeface="Cambria Math" panose="02040503050406030204" pitchFamily="18" charset="0"/>
                          <a:ea typeface="+mn-ea"/>
                          <a:cs typeface="+mn-cs"/>
                        </a:rPr>
                        <m:t>𝟐</m:t>
                      </m:r>
                      <m:r>
                        <a:rPr kumimoji="0" lang="en-US" sz="2000" b="1" i="1" u="none" strike="noStrike" kern="1200" cap="none" spc="0" normalizeH="0" baseline="0" noProof="0" smtClean="0">
                          <a:ln>
                            <a:noFill/>
                          </a:ln>
                          <a:solidFill>
                            <a:srgbClr val="2F5597"/>
                          </a:solidFill>
                          <a:effectLst/>
                          <a:uLnTx/>
                          <a:uFillTx/>
                          <a:latin typeface="Cambria Math" panose="02040503050406030204" pitchFamily="18" charset="0"/>
                          <a:ea typeface="Cambria Math" panose="02040503050406030204" pitchFamily="18" charset="0"/>
                          <a:cs typeface="+mn-cs"/>
                        </a:rPr>
                        <m:t>×</m:t>
                      </m:r>
                    </m:oMath>
                  </a14:m>
                  <a:r>
                    <a:rPr kumimoji="0" lang="en-US" sz="2000" b="1" i="1" u="none" strike="noStrike" kern="1200" cap="none" spc="0" normalizeH="0" baseline="0" noProof="0" err="1">
                      <a:ln>
                        <a:noFill/>
                      </a:ln>
                      <a:solidFill>
                        <a:srgbClr val="2F5597"/>
                      </a:solidFill>
                      <a:effectLst/>
                      <a:uLnTx/>
                      <a:uFillTx/>
                      <a:latin typeface="Cambria" panose="02040503050406030204" pitchFamily="18" charset="0"/>
                      <a:ea typeface="+mn-ea"/>
                      <a:cs typeface="+mn-cs"/>
                    </a:rPr>
                    <a:t>HC</a:t>
                  </a:r>
                  <a:r>
                    <a:rPr kumimoji="0" lang="en-US" sz="2000" b="1" i="1" u="none" strike="noStrike" kern="1200" cap="none" spc="0" normalizeH="0" baseline="-25000" noProof="0" err="1">
                      <a:ln>
                        <a:noFill/>
                      </a:ln>
                      <a:solidFill>
                        <a:srgbClr val="2F5597"/>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a:ln>
                      <a:noFill/>
                    </a:ln>
                    <a:solidFill>
                      <a:srgbClr val="2F5597"/>
                    </a:solidFill>
                    <a:effectLst/>
                    <a:uLnTx/>
                    <a:uFillTx/>
                    <a:latin typeface="Cambria" panose="02040503050406030204" pitchFamily="18" charset="0"/>
                    <a:ea typeface="+mn-ea"/>
                    <a:cs typeface="+mn-cs"/>
                  </a:endParaRPr>
                </a:p>
              </p:txBody>
            </p:sp>
          </mc:Choice>
          <mc:Fallback xmlns="">
            <p:sp>
              <p:nvSpPr>
                <p:cNvPr id="5" name="TextBox 4">
                  <a:extLst>
                    <a:ext uri="{FF2B5EF4-FFF2-40B4-BE49-F238E27FC236}">
                      <a16:creationId xmlns:a16="http://schemas.microsoft.com/office/drawing/2014/main" id="{673C3851-29E3-EB41-92D2-1EC7DE90D2E5}"/>
                    </a:ext>
                  </a:extLst>
                </p:cNvPr>
                <p:cNvSpPr txBox="1">
                  <a:spLocks noRot="1" noChangeAspect="1" noMove="1" noResize="1" noEditPoints="1" noAdjustHandles="1" noChangeArrowheads="1" noChangeShapeType="1" noTextEdit="1"/>
                </p:cNvSpPr>
                <p:nvPr/>
              </p:nvSpPr>
              <p:spPr>
                <a:xfrm>
                  <a:off x="2565444" y="1962004"/>
                  <a:ext cx="1219501" cy="400110"/>
                </a:xfrm>
                <a:prstGeom prst="rect">
                  <a:avLst/>
                </a:prstGeom>
                <a:blipFill>
                  <a:blip r:embed="rId3"/>
                  <a:stretch>
                    <a:fillRect t="-7576" b="-25758"/>
                  </a:stretch>
                </a:blipFill>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35CDF2F9-0106-8A47-B739-A9C7700ACD38}"/>
                </a:ext>
              </a:extLst>
            </p:cNvPr>
            <p:cNvCxnSpPr>
              <a:cxnSpLocks/>
              <a:endCxn id="5" idx="1"/>
            </p:cNvCxnSpPr>
            <p:nvPr/>
          </p:nvCxnSpPr>
          <p:spPr>
            <a:xfrm>
              <a:off x="1584251" y="2162059"/>
              <a:ext cx="981193" cy="0"/>
            </a:xfrm>
            <a:prstGeom prst="straightConnector1">
              <a:avLst/>
            </a:prstGeom>
            <a:ln w="38100">
              <a:solidFill>
                <a:schemeClr val="accent5">
                  <a:lumMod val="75000"/>
                </a:schemeClr>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387F590C-E6C9-2848-AC19-F9EC525774B8}"/>
                </a:ext>
              </a:extLst>
            </p:cNvPr>
            <p:cNvSpPr txBox="1"/>
            <p:nvPr/>
          </p:nvSpPr>
          <p:spPr>
            <a:xfrm>
              <a:off x="2565443" y="1327692"/>
              <a:ext cx="82586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err="1">
                  <a:ln>
                    <a:noFill/>
                  </a:ln>
                  <a:solidFill>
                    <a:srgbClr val="C00000"/>
                  </a:solidFill>
                  <a:effectLst/>
                  <a:uLnTx/>
                  <a:uFillTx/>
                  <a:latin typeface="Cambria" panose="02040503050406030204" pitchFamily="18" charset="0"/>
                  <a:ea typeface="+mn-ea"/>
                  <a:cs typeface="+mn-cs"/>
                </a:rPr>
                <a:t>HC</a:t>
              </a:r>
              <a:r>
                <a:rPr kumimoji="0" lang="en-US" sz="2000" b="1" i="1" u="none" strike="noStrike" kern="1200" cap="none" spc="0" normalizeH="0" baseline="-25000" noProof="0" err="1">
                  <a:ln>
                    <a:noFill/>
                  </a:ln>
                  <a:solidFill>
                    <a:srgbClr val="C00000"/>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a:ln>
                  <a:noFill/>
                </a:ln>
                <a:solidFill>
                  <a:srgbClr val="2F5597"/>
                </a:solidFill>
                <a:effectLst/>
                <a:uLnTx/>
                <a:uFillTx/>
                <a:latin typeface="Cambria" panose="02040503050406030204" pitchFamily="18" charset="0"/>
                <a:ea typeface="+mn-ea"/>
                <a:cs typeface="+mn-cs"/>
              </a:endParaRPr>
            </a:p>
          </p:txBody>
        </p:sp>
        <p:cxnSp>
          <p:nvCxnSpPr>
            <p:cNvPr id="9" name="Straight Arrow Connector 8">
              <a:extLst>
                <a:ext uri="{FF2B5EF4-FFF2-40B4-BE49-F238E27FC236}">
                  <a16:creationId xmlns:a16="http://schemas.microsoft.com/office/drawing/2014/main" id="{B4367A31-76DE-904D-8926-2FBDCB3D102D}"/>
                </a:ext>
              </a:extLst>
            </p:cNvPr>
            <p:cNvCxnSpPr>
              <a:cxnSpLocks/>
              <a:endCxn id="34" idx="1"/>
            </p:cNvCxnSpPr>
            <p:nvPr/>
          </p:nvCxnSpPr>
          <p:spPr>
            <a:xfrm flipV="1">
              <a:off x="1928613" y="1527747"/>
              <a:ext cx="636830" cy="431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61FD7F90-5D92-1346-B1B5-FEF9A4BB704A}"/>
              </a:ext>
            </a:extLst>
          </p:cNvPr>
          <p:cNvSpPr txBox="1"/>
          <p:nvPr/>
        </p:nvSpPr>
        <p:spPr>
          <a:xfrm>
            <a:off x="4523186" y="1288946"/>
            <a:ext cx="387728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F5597"/>
                </a:solidFill>
                <a:effectLst/>
                <a:uLnTx/>
                <a:uFillTx/>
                <a:latin typeface="Cambria" panose="02040503050406030204" pitchFamily="18" charset="0"/>
                <a:ea typeface="+mn-ea"/>
                <a:cs typeface="+mn-cs"/>
              </a:rPr>
              <a:t>Aggressiveness can be reduced:</a:t>
            </a:r>
          </a:p>
        </p:txBody>
      </p:sp>
      <p:cxnSp>
        <p:nvCxnSpPr>
          <p:cNvPr id="17" name="Elbow Connector 16">
            <a:extLst>
              <a:ext uri="{FF2B5EF4-FFF2-40B4-BE49-F238E27FC236}">
                <a16:creationId xmlns:a16="http://schemas.microsoft.com/office/drawing/2014/main" id="{9B02A33F-6427-FC43-94FE-18E049F7450B}"/>
              </a:ext>
            </a:extLst>
          </p:cNvPr>
          <p:cNvCxnSpPr>
            <a:stCxn id="5" idx="3"/>
            <a:endCxn id="6" idx="1"/>
          </p:cNvCxnSpPr>
          <p:nvPr/>
        </p:nvCxnSpPr>
        <p:spPr>
          <a:xfrm flipV="1">
            <a:off x="3784945" y="1489001"/>
            <a:ext cx="738241" cy="558758"/>
          </a:xfrm>
          <a:prstGeom prst="bentConnector3">
            <a:avLst/>
          </a:prstGeom>
          <a:ln w="57150">
            <a:solidFill>
              <a:srgbClr val="2F5597"/>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2672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0" end="1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4" end="1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Many More Analyses In The Paper</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Giray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a:t>
            </a:r>
            <a:r>
              <a:rPr lang="en-US" sz="1500" dirty="0" err="1"/>
              <a:t>Onur</a:t>
            </a:r>
            <a:r>
              <a:rPr lang="en-US" sz="1500" dirty="0"/>
              <a:t> </a:t>
            </a:r>
            <a:r>
              <a:rPr lang="en-US" sz="1500" dirty="0" err="1"/>
              <a:t>Mutlu</a:t>
            </a:r>
            <a:r>
              <a:rPr lang="en-US" sz="1500" dirty="0"/>
              <a:t>,</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3473640221"/>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Many More Analyses In The Paper</a:t>
            </a:r>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2"/>
          <a:stretch>
            <a:fillRect/>
          </a:stretch>
        </p:blipFill>
        <p:spPr>
          <a:xfrm>
            <a:off x="1098348" y="4660570"/>
            <a:ext cx="7023504" cy="2045030"/>
          </a:xfrm>
          <a:prstGeom prst="rect">
            <a:avLst/>
          </a:prstGeom>
        </p:spPr>
      </p:pic>
      <p:sp>
        <p:nvSpPr>
          <p:cNvPr id="4" name="Content Placeholder 3">
            <a:extLst>
              <a:ext uri="{FF2B5EF4-FFF2-40B4-BE49-F238E27FC236}">
                <a16:creationId xmlns:a16="http://schemas.microsoft.com/office/drawing/2014/main" id="{FD851CEA-CCC5-0EA5-B0FF-94DF753163B9}"/>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EBA07FF2-DD33-661B-21E9-5C544DE38C96}"/>
              </a:ext>
            </a:extLst>
          </p:cNvPr>
          <p:cNvPicPr>
            <a:picLocks noChangeAspect="1"/>
          </p:cNvPicPr>
          <p:nvPr/>
        </p:nvPicPr>
        <p:blipFill rotWithShape="1">
          <a:blip r:embed="rId3"/>
          <a:srcRect b="6855"/>
          <a:stretch/>
        </p:blipFill>
        <p:spPr>
          <a:xfrm>
            <a:off x="1691680" y="966116"/>
            <a:ext cx="6192688" cy="3797844"/>
          </a:xfrm>
          <a:prstGeom prst="rect">
            <a:avLst/>
          </a:prstGeom>
        </p:spPr>
      </p:pic>
      <p:sp>
        <p:nvSpPr>
          <p:cNvPr id="9" name="TextBox 8">
            <a:extLst>
              <a:ext uri="{FF2B5EF4-FFF2-40B4-BE49-F238E27FC236}">
                <a16:creationId xmlns:a16="http://schemas.microsoft.com/office/drawing/2014/main" id="{67E8D2EB-19C6-03DE-8A73-BF31C6894D40}"/>
              </a:ext>
            </a:extLst>
          </p:cNvPr>
          <p:cNvSpPr txBox="1"/>
          <p:nvPr/>
        </p:nvSpPr>
        <p:spPr>
          <a:xfrm>
            <a:off x="1023750" y="6463268"/>
            <a:ext cx="7172700" cy="369332"/>
          </a:xfrm>
          <a:prstGeom prst="rect">
            <a:avLst/>
          </a:prstGeom>
          <a:solidFill>
            <a:schemeClr val="bg1"/>
          </a:solidFill>
        </p:spPr>
        <p:txBody>
          <a:bodyPr wrap="square">
            <a:spAutoFit/>
          </a:bodyPr>
          <a:lstStyle/>
          <a:p>
            <a:pPr algn="ctr"/>
            <a:r>
              <a:rPr lang="en-US" dirty="0">
                <a:hlinkClick r:id="rId4"/>
              </a:rPr>
              <a:t>https://</a:t>
            </a:r>
            <a:r>
              <a:rPr lang="en-US" dirty="0" err="1">
                <a:hlinkClick r:id="rId4"/>
              </a:rPr>
              <a:t>youtube.com</a:t>
            </a:r>
            <a:r>
              <a:rPr lang="en-US" dirty="0">
                <a:hlinkClick r:id="rId4"/>
              </a:rPr>
              <a:t>/</a:t>
            </a:r>
            <a:r>
              <a:rPr lang="en-US" dirty="0" err="1">
                <a:hlinkClick r:id="rId4"/>
              </a:rPr>
              <a:t>watch?v</a:t>
            </a:r>
            <a:r>
              <a:rPr lang="en-US" dirty="0">
                <a:hlinkClick r:id="rId4"/>
              </a:rPr>
              <a:t>=fkM32oA0u6U&amp;si=</a:t>
            </a:r>
            <a:r>
              <a:rPr lang="en-US" dirty="0" err="1">
                <a:hlinkClick r:id="rId4"/>
              </a:rPr>
              <a:t>EnSIkaIECMiOmarE</a:t>
            </a:r>
            <a:endParaRPr lang="en-US" dirty="0"/>
          </a:p>
        </p:txBody>
      </p:sp>
    </p:spTree>
    <p:extLst>
      <p:ext uri="{BB962C8B-B14F-4D97-AF65-F5344CB8AC3E}">
        <p14:creationId xmlns:p14="http://schemas.microsoft.com/office/powerpoint/2010/main" val="2523950189"/>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42579"/>
            <a:ext cx="8428037" cy="822325"/>
          </a:xfrm>
        </p:spPr>
        <p:txBody>
          <a:bodyPr/>
          <a:lstStyle/>
          <a:p>
            <a:pPr algn="ctr" eaLnBrk="1" hangingPunct="1"/>
            <a:r>
              <a:rPr lang="en-US" sz="5000" dirty="0">
                <a:latin typeface="Garamond" charset="0"/>
              </a:rPr>
              <a:t>More RowHammer Analysis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927074969"/>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65306-389B-F1DE-2747-7FD296B61F93}"/>
              </a:ext>
            </a:extLst>
          </p:cNvPr>
          <p:cNvSpPr>
            <a:spLocks noGrp="1"/>
          </p:cNvSpPr>
          <p:nvPr>
            <p:ph type="title"/>
          </p:nvPr>
        </p:nvSpPr>
        <p:spPr/>
        <p:txBody>
          <a:bodyPr/>
          <a:lstStyle/>
          <a:p>
            <a:r>
              <a:rPr lang="en-US" dirty="0"/>
              <a:t>RowHammer vs. </a:t>
            </a:r>
            <a:r>
              <a:rPr lang="en-US" dirty="0" err="1"/>
              <a:t>Wordline</a:t>
            </a:r>
            <a:r>
              <a:rPr lang="en-US" dirty="0"/>
              <a:t> Voltage (2022)</a:t>
            </a:r>
          </a:p>
        </p:txBody>
      </p:sp>
      <p:sp>
        <p:nvSpPr>
          <p:cNvPr id="3" name="Content Placeholder 2">
            <a:extLst>
              <a:ext uri="{FF2B5EF4-FFF2-40B4-BE49-F238E27FC236}">
                <a16:creationId xmlns:a16="http://schemas.microsoft.com/office/drawing/2014/main" id="{B3F6976A-04FB-6D34-6094-6347F56C5C3A}"/>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Yağlıkçı</a:t>
            </a:r>
            <a:r>
              <a:rPr lang="en-US" sz="1800" dirty="0"/>
              <a:t>, </a:t>
            </a:r>
            <a:r>
              <a:rPr lang="en-US" sz="1800" dirty="0" err="1"/>
              <a:t>Haocong</a:t>
            </a:r>
            <a:r>
              <a:rPr lang="en-US" sz="1800" dirty="0"/>
              <a:t> Luo, Geraldo F. de </a:t>
            </a:r>
            <a:r>
              <a:rPr lang="en-US" sz="1800" dirty="0" err="1"/>
              <a:t>Oliviera</a:t>
            </a:r>
            <a:r>
              <a:rPr lang="en-US" sz="1800" dirty="0"/>
              <a:t>, </a:t>
            </a:r>
            <a:r>
              <a:rPr lang="en-US" sz="1800" dirty="0" err="1"/>
              <a:t>Ataberk</a:t>
            </a:r>
            <a:r>
              <a:rPr lang="en-US" sz="1800" dirty="0"/>
              <a:t> </a:t>
            </a:r>
            <a:r>
              <a:rPr lang="en-US" sz="1800" dirty="0" err="1"/>
              <a:t>Olgun</a:t>
            </a:r>
            <a:r>
              <a:rPr lang="en-US" sz="1800" dirty="0"/>
              <a:t>, Minesh Patel, </a:t>
            </a:r>
            <a:r>
              <a:rPr lang="en-US" sz="1800" dirty="0" err="1"/>
              <a:t>Jisung</a:t>
            </a:r>
            <a:r>
              <a:rPr lang="en-US" sz="1800" dirty="0"/>
              <a:t> Park, Hasan Hassan, </a:t>
            </a:r>
            <a:r>
              <a:rPr lang="en-US" sz="1800" dirty="0" err="1"/>
              <a:t>Jeremie</a:t>
            </a:r>
            <a:r>
              <a:rPr lang="en-US" sz="1800" dirty="0"/>
              <a:t> S. Kim,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"Understanding RowHammer Under Reduced Wordline Voltage: An Experimental Study Using Real DRAM Devices"</a:t>
            </a:r>
            <a:br>
              <a:rPr lang="en-US" sz="1800" dirty="0"/>
            </a:br>
            <a:r>
              <a:rPr lang="en-US" sz="1800" i="1" dirty="0"/>
              <a:t>Proceedings of the </a:t>
            </a:r>
            <a:r>
              <a:rPr lang="en-US" sz="1800" i="1" dirty="0">
                <a:hlinkClick r:id="rId3"/>
              </a:rPr>
              <a:t>52nd Annual IEEE/IFIP International Conference on Dependable Systems and Networks</a:t>
            </a:r>
            <a:r>
              <a:rPr lang="en-US" sz="1800" i="1" dirty="0"/>
              <a:t> (</a:t>
            </a:r>
            <a:r>
              <a:rPr lang="en-US" sz="1800" b="1" i="1" dirty="0"/>
              <a:t>DSN</a:t>
            </a:r>
            <a:r>
              <a:rPr lang="en-US" sz="1800" i="1" dirty="0"/>
              <a:t>)</a:t>
            </a:r>
            <a:r>
              <a:rPr lang="en-US" sz="1800" dirty="0"/>
              <a:t>, Baltimore, MD, USA, June 2022.</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arXiv version</a:t>
            </a:r>
            <a:r>
              <a:rPr lang="en-US" sz="1800" dirty="0"/>
              <a:t>]</a:t>
            </a:r>
            <a:br>
              <a:rPr lang="en-US" sz="1800" dirty="0"/>
            </a:br>
            <a:r>
              <a:rPr lang="en-US" sz="1800" dirty="0"/>
              <a:t>[</a:t>
            </a:r>
            <a:r>
              <a:rPr lang="en-US" sz="1800" dirty="0">
                <a:hlinkClick r:id="rId9"/>
              </a:rPr>
              <a:t>Talk Video</a:t>
            </a:r>
            <a:r>
              <a:rPr lang="en-US" sz="1800" dirty="0"/>
              <a:t> (34 minutes, including Q&amp;A)]</a:t>
            </a:r>
            <a:br>
              <a:rPr lang="en-US" sz="1800" dirty="0"/>
            </a:br>
            <a:r>
              <a:rPr lang="en-US" sz="1800" dirty="0"/>
              <a:t>[</a:t>
            </a:r>
            <a:r>
              <a:rPr lang="en-US" sz="1800" dirty="0">
                <a:hlinkClick r:id="rId10"/>
              </a:rPr>
              <a:t>Lightning Talk Video</a:t>
            </a:r>
            <a:r>
              <a:rPr lang="en-US" sz="1800" dirty="0"/>
              <a:t> (2 minutes)]</a:t>
            </a:r>
          </a:p>
          <a:p>
            <a:pPr marL="0" indent="0">
              <a:buNone/>
            </a:pPr>
            <a:br>
              <a:rPr lang="en-US" sz="1500" dirty="0"/>
            </a:br>
            <a:endParaRPr lang="en-US" sz="1500" dirty="0">
              <a:solidFill>
                <a:srgbClr val="0000FF"/>
              </a:solidFill>
            </a:endParaRPr>
          </a:p>
        </p:txBody>
      </p:sp>
      <p:sp>
        <p:nvSpPr>
          <p:cNvPr id="4" name="Slide Number Placeholder 3">
            <a:extLst>
              <a:ext uri="{FF2B5EF4-FFF2-40B4-BE49-F238E27FC236}">
                <a16:creationId xmlns:a16="http://schemas.microsoft.com/office/drawing/2014/main" id="{75B8E18D-4198-6492-2736-E2DC41AA9D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1A696D-AE0C-9446-A38B-FCAFD25E7DF6}"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mn-ea"/>
              <a:cs typeface="Arial" panose="020B0604020202020204" pitchFamily="34" charset="0"/>
            </a:endParaRPr>
          </a:p>
        </p:txBody>
      </p:sp>
      <p:pic>
        <p:nvPicPr>
          <p:cNvPr id="6" name="Picture 5">
            <a:extLst>
              <a:ext uri="{FF2B5EF4-FFF2-40B4-BE49-F238E27FC236}">
                <a16:creationId xmlns:a16="http://schemas.microsoft.com/office/drawing/2014/main" id="{1D517806-67D4-A348-B4D2-36BD7B5D667F}"/>
              </a:ext>
            </a:extLst>
          </p:cNvPr>
          <p:cNvPicPr>
            <a:picLocks noChangeAspect="1"/>
          </p:cNvPicPr>
          <p:nvPr/>
        </p:nvPicPr>
        <p:blipFill>
          <a:blip r:embed="rId11"/>
          <a:stretch>
            <a:fillRect/>
          </a:stretch>
        </p:blipFill>
        <p:spPr>
          <a:xfrm>
            <a:off x="251520" y="4653137"/>
            <a:ext cx="8664749" cy="1584175"/>
          </a:xfrm>
          <a:prstGeom prst="rect">
            <a:avLst/>
          </a:prstGeom>
        </p:spPr>
      </p:pic>
    </p:spTree>
    <p:extLst>
      <p:ext uri="{BB962C8B-B14F-4D97-AF65-F5344CB8AC3E}">
        <p14:creationId xmlns:p14="http://schemas.microsoft.com/office/powerpoint/2010/main" val="3919773126"/>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Updated </a:t>
            </a:r>
            <a:r>
              <a:rPr lang="en-US" b="1" dirty="0"/>
              <a:t>DRAM Testing Infrastructure</a:t>
            </a:r>
          </a:p>
        </p:txBody>
      </p:sp>
      <p:sp>
        <p:nvSpPr>
          <p:cNvPr id="5" name="Rectangle 4">
            <a:extLst>
              <a:ext uri="{FF2B5EF4-FFF2-40B4-BE49-F238E27FC236}">
                <a16:creationId xmlns:a16="http://schemas.microsoft.com/office/drawing/2014/main" id="{C4B6A481-3754-4809-844E-019BD3000795}"/>
              </a:ext>
            </a:extLst>
          </p:cNvPr>
          <p:cNvSpPr/>
          <p:nvPr/>
        </p:nvSpPr>
        <p:spPr>
          <a:xfrm>
            <a:off x="189560" y="764929"/>
            <a:ext cx="8954439" cy="424732"/>
          </a:xfrm>
          <a:prstGeom prst="rect">
            <a:avLst/>
          </a:prstGeom>
        </p:spPr>
        <p:txBody>
          <a:bodyPr wrap="square">
            <a:spAutoFit/>
          </a:bodyPr>
          <a:lstStyle/>
          <a:p>
            <a:pPr marL="11113" marR="0" lvl="1"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FPGA-based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XCU200)</a:t>
            </a:r>
            <a:endPar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29" name="Rectangle 28">
            <a:extLst>
              <a:ext uri="{FF2B5EF4-FFF2-40B4-BE49-F238E27FC236}">
                <a16:creationId xmlns:a16="http://schemas.microsoft.com/office/drawing/2014/main" id="{BCD3BA7F-EDA0-8441-BD22-05681B4A6C9B}"/>
              </a:ext>
            </a:extLst>
          </p:cNvPr>
          <p:cNvSpPr/>
          <p:nvPr/>
        </p:nvSpPr>
        <p:spPr>
          <a:xfrm>
            <a:off x="-2199" y="5060168"/>
            <a:ext cx="9144000" cy="135838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Fine-grained control over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commands</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timing parameters (</a:t>
            </a:r>
            <a:r>
              <a:rPr kumimoji="0" lang="en-US" sz="2800" b="1" i="0" u="none" strike="noStrike" kern="1200" cap="none" spc="0" normalizeH="0" baseline="0" noProof="0" dirty="0">
                <a:ln>
                  <a:noFill/>
                </a:ln>
                <a:solidFill>
                  <a:srgbClr val="4472C4">
                    <a:lumMod val="75000"/>
                  </a:srgbClr>
                </a:solidFill>
                <a:effectLst/>
                <a:uLnTx/>
                <a:uFillTx/>
                <a:latin typeface="Cambria"/>
                <a:ea typeface="Cambria"/>
                <a:cs typeface="+mn-cs"/>
              </a:rPr>
              <a:t>±1.5ns</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800" b="1" i="0" u="none" strike="noStrike" kern="1200" cap="none" spc="0" normalizeH="0" baseline="0" noProof="0" dirty="0">
                <a:ln>
                  <a:noFill/>
                </a:ln>
                <a:solidFill>
                  <a:srgbClr val="C55910"/>
                </a:solidFill>
                <a:effectLst/>
                <a:uLnTx/>
                <a:uFillTx/>
                <a:latin typeface="Cambria" panose="02040503050406030204" pitchFamily="18" charset="0"/>
                <a:ea typeface="+mn-ea"/>
                <a:cs typeface="+mn-cs"/>
              </a:rPr>
              <a:t>temperature (</a:t>
            </a:r>
            <a:r>
              <a:rPr kumimoji="0" lang="en-US" sz="2800" b="1" i="0" u="none" strike="noStrike" kern="1200" cap="none" spc="0" normalizeH="0" baseline="0" noProof="0" dirty="0">
                <a:ln>
                  <a:noFill/>
                </a:ln>
                <a:solidFill>
                  <a:srgbClr val="C55910"/>
                </a:solidFill>
                <a:effectLst/>
                <a:uLnTx/>
                <a:uFillTx/>
                <a:latin typeface="Cambria"/>
                <a:ea typeface="Cambria"/>
                <a:cs typeface="+mn-cs"/>
              </a:rPr>
              <a:t>±0.1°C ),</a:t>
            </a:r>
          </a:p>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wordline</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voltage (</a:t>
            </a:r>
            <a:r>
              <a:rPr kumimoji="0" lang="en-US" sz="2800" b="1" i="0" u="none" strike="noStrike" kern="1200" cap="none" spc="0" normalizeH="0" baseline="0" noProof="0" dirty="0">
                <a:ln>
                  <a:noFill/>
                </a:ln>
                <a:solidFill>
                  <a:srgbClr val="C00000"/>
                </a:solidFill>
                <a:effectLst/>
                <a:uLnTx/>
                <a:uFillTx/>
                <a:latin typeface="Cambria"/>
                <a:ea typeface="Cambria"/>
                <a:cs typeface="+mn-cs"/>
              </a:rPr>
              <a:t>±1mV</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pic>
        <p:nvPicPr>
          <p:cNvPr id="33" name="base">
            <a:extLst>
              <a:ext uri="{FF2B5EF4-FFF2-40B4-BE49-F238E27FC236}">
                <a16:creationId xmlns:a16="http://schemas.microsoft.com/office/drawing/2014/main" id="{7487625E-2C30-489B-609B-2C1BB57141D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189661"/>
            <a:ext cx="9144000" cy="3787455"/>
          </a:xfrm>
          <a:prstGeom prst="rect">
            <a:avLst/>
          </a:prstGeom>
        </p:spPr>
      </p:pic>
      <p:pic>
        <p:nvPicPr>
          <p:cNvPr id="27" name="heaterpad">
            <a:extLst>
              <a:ext uri="{FF2B5EF4-FFF2-40B4-BE49-F238E27FC236}">
                <a16:creationId xmlns:a16="http://schemas.microsoft.com/office/drawing/2014/main" id="{DEB91CE5-C725-F6CE-EA42-ACF396E972D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1189661"/>
            <a:ext cx="9144000" cy="3787455"/>
          </a:xfrm>
          <a:prstGeom prst="rect">
            <a:avLst/>
          </a:prstGeom>
        </p:spPr>
      </p:pic>
      <p:pic>
        <p:nvPicPr>
          <p:cNvPr id="25" name="tempctrl">
            <a:extLst>
              <a:ext uri="{FF2B5EF4-FFF2-40B4-BE49-F238E27FC236}">
                <a16:creationId xmlns:a16="http://schemas.microsoft.com/office/drawing/2014/main" id="{43426E4E-2726-0CB0-E2FF-B88138178AC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0" y="1189661"/>
            <a:ext cx="9144000" cy="3787455"/>
          </a:xfrm>
          <a:prstGeom prst="rect">
            <a:avLst/>
          </a:prstGeom>
        </p:spPr>
      </p:pic>
      <p:pic>
        <p:nvPicPr>
          <p:cNvPr id="23" name="end">
            <a:extLst>
              <a:ext uri="{FF2B5EF4-FFF2-40B4-BE49-F238E27FC236}">
                <a16:creationId xmlns:a16="http://schemas.microsoft.com/office/drawing/2014/main" id="{571EDCD6-41C8-0E49-DC95-EB27D3AB6B0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0" y="1189661"/>
            <a:ext cx="9144000" cy="3787455"/>
          </a:xfrm>
          <a:prstGeom prst="rect">
            <a:avLst/>
          </a:prstGeom>
        </p:spPr>
      </p:pic>
      <p:sp>
        <p:nvSpPr>
          <p:cNvPr id="3" name="TextBox 2">
            <a:extLst>
              <a:ext uri="{FF2B5EF4-FFF2-40B4-BE49-F238E27FC236}">
                <a16:creationId xmlns:a16="http://schemas.microsoft.com/office/drawing/2014/main" id="{3E96627C-A99C-6D0A-8659-49724FE4A50F}"/>
              </a:ext>
            </a:extLst>
          </p:cNvPr>
          <p:cNvSpPr txBox="1"/>
          <p:nvPr/>
        </p:nvSpPr>
        <p:spPr>
          <a:xfrm>
            <a:off x="1268730" y="6418551"/>
            <a:ext cx="73152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Hassan et al., </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7"/>
              </a:rPr>
              <a:t>SoftMC: A Flexible and Practical Open-Source Infrastructure for Enabling Experimental DRAM Studies</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HPCA, 2017. [Available on GitHub: </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8"/>
              </a:rPr>
              <a:t>https://</a:t>
            </a:r>
            <a:r>
              <a:rPr kumimoji="0" lang="en-US" sz="1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hlinkClick r:id="rId8"/>
              </a:rPr>
              <a:t>github.com</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8"/>
              </a:rPr>
              <a:t>/CMU-SAFARI/</a:t>
            </a:r>
            <a:r>
              <a:rPr kumimoji="0" lang="en-US" sz="1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hlinkClick r:id="rId8"/>
              </a:rPr>
              <a:t>SoftMC</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p:txBody>
      </p:sp>
      <p:sp>
        <p:nvSpPr>
          <p:cNvPr id="4" name="TextBox 3">
            <a:extLst>
              <a:ext uri="{FF2B5EF4-FFF2-40B4-BE49-F238E27FC236}">
                <a16:creationId xmlns:a16="http://schemas.microsoft.com/office/drawing/2014/main" id="{31218E4B-2F28-0576-8AA2-B3772529CC17}"/>
              </a:ext>
            </a:extLst>
          </p:cNvPr>
          <p:cNvSpPr txBox="1"/>
          <p:nvPr/>
        </p:nvSpPr>
        <p:spPr>
          <a:xfrm>
            <a:off x="4183380" y="1759518"/>
            <a:ext cx="30008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186525929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US" b="1" dirty="0"/>
          </a:p>
        </p:txBody>
      </p:sp>
      <p:sp>
        <p:nvSpPr>
          <p:cNvPr id="10" name="Rectangle 9">
            <a:extLst>
              <a:ext uri="{FF2B5EF4-FFF2-40B4-BE49-F238E27FC236}">
                <a16:creationId xmlns:a16="http://schemas.microsoft.com/office/drawing/2014/main" id="{37A6D01C-FEDF-1AD2-508E-60C9E60C4B76}"/>
              </a:ext>
            </a:extLst>
          </p:cNvPr>
          <p:cNvSpPr/>
          <p:nvPr/>
        </p:nvSpPr>
        <p:spPr>
          <a:xfrm>
            <a:off x="0" y="5726430"/>
            <a:ext cx="9144000" cy="68008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Reducing </a:t>
            </a:r>
            <a:r>
              <a:rPr kumimoji="0" lang="en-US" sz="18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voltage can </a:t>
            </a:r>
            <a:r>
              <a:rPr kumimoji="0" lang="en-US" sz="18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reduce RowHammer vulnerability    </a:t>
            </a:r>
            <a:b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br>
            <a:r>
              <a:rPr kumimoji="0" lang="en-US" sz="18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without</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significantly affecting </a:t>
            </a:r>
            <a:r>
              <a:rPr kumimoji="0" lang="en-US" sz="1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reliable DRAM operation</a:t>
            </a:r>
          </a:p>
        </p:txBody>
      </p:sp>
      <p:sp>
        <p:nvSpPr>
          <p:cNvPr id="3" name="Content Placeholder 2"/>
          <p:cNvSpPr>
            <a:spLocks noGrp="1"/>
          </p:cNvSpPr>
          <p:nvPr>
            <p:ph idx="1"/>
          </p:nvPr>
        </p:nvSpPr>
        <p:spPr>
          <a:xfrm>
            <a:off x="75991" y="610447"/>
            <a:ext cx="8987621" cy="5115983"/>
          </a:xfrm>
        </p:spPr>
        <p:txBody>
          <a:bodyPr lIns="91440" tIns="45720" rIns="91440" bIns="45720" anchor="t">
            <a:noAutofit/>
          </a:bodyPr>
          <a:lstStyle/>
          <a:p>
            <a:pPr marL="0" indent="0">
              <a:lnSpc>
                <a:spcPct val="100000"/>
              </a:lnSpc>
              <a:spcBef>
                <a:spcPts val="0"/>
              </a:spcBef>
              <a:buNone/>
            </a:pPr>
            <a:r>
              <a:rPr lang="en-US" sz="1800" dirty="0"/>
              <a:t>We provide </a:t>
            </a:r>
            <a:r>
              <a:rPr lang="en-US" sz="1800" i="1" dirty="0"/>
              <a:t>the first </a:t>
            </a:r>
            <a:r>
              <a:rPr lang="en-US" sz="1800" dirty="0"/>
              <a:t>RowHammer characterization</a:t>
            </a:r>
            <a:r>
              <a:rPr lang="en-US" sz="1800" b="1" dirty="0">
                <a:solidFill>
                  <a:schemeClr val="accent5">
                    <a:lumMod val="75000"/>
                  </a:schemeClr>
                </a:solidFill>
              </a:rPr>
              <a:t> </a:t>
            </a:r>
            <a:r>
              <a:rPr lang="en-US" sz="1800" b="1" dirty="0">
                <a:solidFill>
                  <a:srgbClr val="C00000"/>
                </a:solidFill>
              </a:rPr>
              <a:t>under reduced </a:t>
            </a:r>
            <a:r>
              <a:rPr lang="en-US" sz="1800" b="1" dirty="0" err="1">
                <a:solidFill>
                  <a:srgbClr val="C00000"/>
                </a:solidFill>
              </a:rPr>
              <a:t>wordline</a:t>
            </a:r>
            <a:r>
              <a:rPr lang="en-US" sz="1800" b="1" dirty="0">
                <a:solidFill>
                  <a:srgbClr val="C00000"/>
                </a:solidFill>
              </a:rPr>
              <a:t> voltage</a:t>
            </a:r>
          </a:p>
          <a:p>
            <a:pPr marL="0" indent="0">
              <a:lnSpc>
                <a:spcPct val="100000"/>
              </a:lnSpc>
              <a:spcBef>
                <a:spcPts val="0"/>
              </a:spcBef>
              <a:buNone/>
            </a:pPr>
            <a:endParaRPr lang="en-US" sz="1800" dirty="0"/>
          </a:p>
          <a:p>
            <a:pPr marL="0" indent="0">
              <a:lnSpc>
                <a:spcPct val="100000"/>
              </a:lnSpc>
              <a:spcBef>
                <a:spcPts val="0"/>
              </a:spcBef>
              <a:buNone/>
            </a:pPr>
            <a:r>
              <a:rPr lang="en-US" sz="1800" dirty="0"/>
              <a:t>Experimental results with </a:t>
            </a:r>
            <a:r>
              <a:rPr lang="en-US" sz="1800" i="1" dirty="0"/>
              <a:t>272 real DRAM chips </a:t>
            </a:r>
            <a:r>
              <a:rPr lang="en-US" sz="1800" dirty="0"/>
              <a:t>show that </a:t>
            </a:r>
            <a:r>
              <a:rPr lang="en-US" sz="1800" b="1" dirty="0">
                <a:solidFill>
                  <a:schemeClr val="accent5">
                    <a:lumMod val="75000"/>
                  </a:schemeClr>
                </a:solidFill>
              </a:rPr>
              <a:t>reducing </a:t>
            </a:r>
            <a:r>
              <a:rPr lang="en-US" sz="1800" b="1" dirty="0" err="1">
                <a:solidFill>
                  <a:schemeClr val="accent5">
                    <a:lumMod val="75000"/>
                  </a:schemeClr>
                </a:solidFill>
              </a:rPr>
              <a:t>wordline</a:t>
            </a:r>
            <a:r>
              <a:rPr lang="en-US" sz="1800" b="1" dirty="0">
                <a:solidFill>
                  <a:schemeClr val="accent5">
                    <a:lumMod val="75000"/>
                  </a:schemeClr>
                </a:solidFill>
              </a:rPr>
              <a:t> voltage:</a:t>
            </a:r>
            <a:endParaRPr lang="en-US" sz="800" b="1" dirty="0">
              <a:solidFill>
                <a:schemeClr val="accent5">
                  <a:lumMod val="75000"/>
                </a:schemeClr>
              </a:solidFill>
            </a:endParaRPr>
          </a:p>
          <a:p>
            <a:pPr marL="0" indent="0">
              <a:lnSpc>
                <a:spcPct val="100000"/>
              </a:lnSpc>
              <a:spcBef>
                <a:spcPts val="0"/>
              </a:spcBef>
              <a:buNone/>
            </a:pPr>
            <a:endParaRPr lang="en-US" sz="1600" dirty="0"/>
          </a:p>
          <a:p>
            <a:pPr marL="342900" indent="-342900">
              <a:lnSpc>
                <a:spcPct val="100000"/>
              </a:lnSpc>
              <a:spcBef>
                <a:spcPts val="0"/>
              </a:spcBef>
              <a:buFont typeface="+mj-lt"/>
              <a:buAutoNum type="arabicPeriod"/>
            </a:pPr>
            <a:r>
              <a:rPr lang="en-US" sz="1800" b="1" dirty="0">
                <a:solidFill>
                  <a:srgbClr val="00B050"/>
                </a:solidFill>
              </a:rPr>
              <a:t>Reduces RowHammer vulnerability</a:t>
            </a:r>
          </a:p>
          <a:p>
            <a:pPr marL="403225" lvl="2" indent="-180975">
              <a:lnSpc>
                <a:spcPct val="100000"/>
              </a:lnSpc>
              <a:spcBef>
                <a:spcPts val="600"/>
              </a:spcBef>
            </a:pPr>
            <a:r>
              <a:rPr lang="en-US" sz="1400" b="1" dirty="0"/>
              <a:t>Bit error rate</a:t>
            </a:r>
            <a:r>
              <a:rPr lang="en-US" sz="1400" dirty="0"/>
              <a:t> caused by a RowHammer attack reduces by </a:t>
            </a:r>
            <a:r>
              <a:rPr lang="en-US" sz="1400" b="1" dirty="0"/>
              <a:t>15.2% (66.9% max)</a:t>
            </a:r>
          </a:p>
          <a:p>
            <a:pPr marL="403225" lvl="2" indent="-180975">
              <a:lnSpc>
                <a:spcPct val="100000"/>
              </a:lnSpc>
              <a:spcBef>
                <a:spcPts val="600"/>
              </a:spcBef>
            </a:pPr>
            <a:r>
              <a:rPr lang="en-US" sz="1400" dirty="0"/>
              <a:t>A row needs to be activated </a:t>
            </a:r>
            <a:r>
              <a:rPr lang="en-US" sz="1400" b="1" dirty="0"/>
              <a:t>7.4% more times (85.8% max)</a:t>
            </a:r>
            <a:r>
              <a:rPr lang="en-US" sz="1400" dirty="0"/>
              <a:t> to induce </a:t>
            </a:r>
            <a:r>
              <a:rPr lang="en-US" sz="1400" i="1" dirty="0"/>
              <a:t>the first</a:t>
            </a:r>
            <a:r>
              <a:rPr lang="en-US" sz="1400" dirty="0"/>
              <a:t> bit flip</a:t>
            </a:r>
          </a:p>
          <a:p>
            <a:pPr marL="403225" lvl="2" indent="-180975">
              <a:lnSpc>
                <a:spcPct val="100000"/>
              </a:lnSpc>
              <a:spcBef>
                <a:spcPts val="600"/>
              </a:spcBef>
            </a:pPr>
            <a:endParaRPr lang="en-US" sz="800" b="1" dirty="0"/>
          </a:p>
          <a:p>
            <a:pPr marL="180975" indent="-358775">
              <a:lnSpc>
                <a:spcPct val="100000"/>
              </a:lnSpc>
              <a:spcBef>
                <a:spcPts val="600"/>
              </a:spcBef>
              <a:buFont typeface="+mj-lt"/>
              <a:buAutoNum type="arabicPeriod"/>
            </a:pPr>
            <a:r>
              <a:rPr lang="en-US" sz="1800" b="1" dirty="0">
                <a:solidFill>
                  <a:srgbClr val="C00000"/>
                </a:solidFill>
              </a:rPr>
              <a:t>Increases row activation latency </a:t>
            </a:r>
          </a:p>
          <a:p>
            <a:pPr marL="407988" lvl="2" indent="-185738">
              <a:lnSpc>
                <a:spcPct val="100000"/>
              </a:lnSpc>
              <a:spcBef>
                <a:spcPts val="600"/>
              </a:spcBef>
            </a:pPr>
            <a:r>
              <a:rPr lang="en-US" sz="1400" dirty="0"/>
              <a:t>More than </a:t>
            </a:r>
            <a:r>
              <a:rPr lang="en-US" sz="1400" b="1" dirty="0"/>
              <a:t>76%</a:t>
            </a:r>
            <a:r>
              <a:rPr lang="en-US" sz="1400" dirty="0"/>
              <a:t> of the tested DRAM chips </a:t>
            </a:r>
            <a:r>
              <a:rPr lang="en-US" sz="1400" b="1" dirty="0">
                <a:solidFill>
                  <a:srgbClr val="00B050"/>
                </a:solidFill>
              </a:rPr>
              <a:t>reliably operate </a:t>
            </a:r>
            <a:r>
              <a:rPr lang="en-US" sz="1400" dirty="0"/>
              <a:t>using </a:t>
            </a:r>
            <a:r>
              <a:rPr lang="en-US" sz="1400" b="1" dirty="0"/>
              <a:t>nominal</a:t>
            </a:r>
            <a:r>
              <a:rPr lang="en-US" sz="1400" dirty="0"/>
              <a:t> timing parameters</a:t>
            </a:r>
          </a:p>
          <a:p>
            <a:pPr marL="407988" lvl="2" indent="-185738">
              <a:lnSpc>
                <a:spcPct val="100000"/>
              </a:lnSpc>
              <a:spcBef>
                <a:spcPts val="600"/>
              </a:spcBef>
            </a:pPr>
            <a:r>
              <a:rPr lang="en-US" sz="1400" dirty="0"/>
              <a:t>Remaining </a:t>
            </a:r>
            <a:r>
              <a:rPr lang="en-US" sz="1400" b="1" dirty="0"/>
              <a:t>24%</a:t>
            </a:r>
            <a:r>
              <a:rPr lang="en-US" sz="1400" dirty="0"/>
              <a:t> </a:t>
            </a:r>
            <a:r>
              <a:rPr lang="en-US" sz="1400" b="1" dirty="0">
                <a:solidFill>
                  <a:srgbClr val="00B050"/>
                </a:solidFill>
              </a:rPr>
              <a:t>reliably operate </a:t>
            </a:r>
            <a:r>
              <a:rPr lang="en-US" sz="1400" dirty="0"/>
              <a:t>with </a:t>
            </a:r>
            <a:r>
              <a:rPr lang="en-US" sz="1400" b="1" dirty="0">
                <a:solidFill>
                  <a:srgbClr val="C00000"/>
                </a:solidFill>
              </a:rPr>
              <a:t>increased</a:t>
            </a:r>
            <a:r>
              <a:rPr lang="en-US" sz="1400" dirty="0"/>
              <a:t> (up to 24ns) row activation latency </a:t>
            </a:r>
          </a:p>
          <a:p>
            <a:pPr marL="407988" lvl="2" indent="-185738">
              <a:lnSpc>
                <a:spcPct val="100000"/>
              </a:lnSpc>
              <a:spcBef>
                <a:spcPts val="600"/>
              </a:spcBef>
            </a:pPr>
            <a:endParaRPr lang="en-US" sz="700" b="1" dirty="0">
              <a:solidFill>
                <a:srgbClr val="C00000"/>
              </a:solidFill>
            </a:endParaRPr>
          </a:p>
          <a:p>
            <a:pPr marL="180975" indent="-358775">
              <a:lnSpc>
                <a:spcPct val="100000"/>
              </a:lnSpc>
              <a:spcBef>
                <a:spcPts val="600"/>
              </a:spcBef>
              <a:buFont typeface="+mj-lt"/>
              <a:buAutoNum type="arabicPeriod"/>
            </a:pPr>
            <a:r>
              <a:rPr lang="en-US" sz="1800" b="1" dirty="0">
                <a:solidFill>
                  <a:srgbClr val="C00000"/>
                </a:solidFill>
              </a:rPr>
              <a:t>Reduces data retention time</a:t>
            </a:r>
          </a:p>
          <a:p>
            <a:pPr marL="407988" lvl="2" indent="-185738">
              <a:lnSpc>
                <a:spcPct val="100000"/>
              </a:lnSpc>
              <a:spcBef>
                <a:spcPts val="600"/>
              </a:spcBef>
              <a:buClr>
                <a:schemeClr val="tx1"/>
              </a:buClr>
            </a:pPr>
            <a:r>
              <a:rPr lang="en-US" sz="1400" b="1" dirty="0">
                <a:solidFill>
                  <a:srgbClr val="C00000"/>
                </a:solidFill>
              </a:rPr>
              <a:t>80%</a:t>
            </a:r>
            <a:r>
              <a:rPr lang="en-US" sz="1400" dirty="0"/>
              <a:t> of the tested DRAM chips </a:t>
            </a:r>
            <a:r>
              <a:rPr lang="en-US" sz="1400" b="1" dirty="0">
                <a:solidFill>
                  <a:srgbClr val="002060"/>
                </a:solidFill>
              </a:rPr>
              <a:t>reliably operate using nominal refresh rate </a:t>
            </a:r>
          </a:p>
          <a:p>
            <a:pPr marL="407988" lvl="2" indent="-185738">
              <a:lnSpc>
                <a:spcPct val="100000"/>
              </a:lnSpc>
              <a:spcBef>
                <a:spcPts val="600"/>
              </a:spcBef>
            </a:pPr>
            <a:r>
              <a:rPr lang="en-US" sz="1400" dirty="0"/>
              <a:t>Remaining </a:t>
            </a:r>
            <a:r>
              <a:rPr lang="en-US" sz="1400" b="1" dirty="0"/>
              <a:t>20%</a:t>
            </a:r>
            <a:r>
              <a:rPr lang="en-US" sz="1400" dirty="0"/>
              <a:t> </a:t>
            </a:r>
            <a:r>
              <a:rPr lang="en-US" sz="1400" b="1" dirty="0">
                <a:solidFill>
                  <a:srgbClr val="00B050"/>
                </a:solidFill>
              </a:rPr>
              <a:t>reliably operate </a:t>
            </a:r>
            <a:r>
              <a:rPr lang="en-US" sz="1400" dirty="0"/>
              <a:t>by</a:t>
            </a:r>
          </a:p>
          <a:p>
            <a:pPr marL="622300" lvl="3" indent="-192088">
              <a:lnSpc>
                <a:spcPct val="100000"/>
              </a:lnSpc>
              <a:spcBef>
                <a:spcPts val="600"/>
              </a:spcBef>
            </a:pPr>
            <a:r>
              <a:rPr lang="en-US" sz="1400" dirty="0"/>
              <a:t>Using </a:t>
            </a:r>
            <a:r>
              <a:rPr lang="en-US" sz="1400" b="1" dirty="0">
                <a:solidFill>
                  <a:schemeClr val="accent5">
                    <a:lumMod val="75000"/>
                  </a:schemeClr>
                </a:solidFill>
              </a:rPr>
              <a:t>single error correcting codes</a:t>
            </a:r>
          </a:p>
          <a:p>
            <a:pPr marL="622300" lvl="3" indent="-192088">
              <a:lnSpc>
                <a:spcPct val="100000"/>
              </a:lnSpc>
              <a:spcBef>
                <a:spcPts val="600"/>
              </a:spcBef>
              <a:buClr>
                <a:schemeClr val="tx1"/>
              </a:buClr>
            </a:pPr>
            <a:r>
              <a:rPr lang="en-US" sz="1400" b="1" dirty="0">
                <a:solidFill>
                  <a:srgbClr val="C00000"/>
                </a:solidFill>
              </a:rPr>
              <a:t>Doubling the refresh rate</a:t>
            </a:r>
            <a:r>
              <a:rPr lang="en-US" sz="1400" dirty="0"/>
              <a:t> for </a:t>
            </a:r>
            <a:r>
              <a:rPr lang="en-US" sz="1400" b="1" dirty="0">
                <a:solidFill>
                  <a:srgbClr val="00B050"/>
                </a:solidFill>
              </a:rPr>
              <a:t>a small fraction (16.4%) of DRAM rows </a:t>
            </a:r>
            <a:endParaRPr lang="en-US" sz="1400" dirty="0"/>
          </a:p>
        </p:txBody>
      </p:sp>
    </p:spTree>
    <p:extLst>
      <p:ext uri="{BB962C8B-B14F-4D97-AF65-F5344CB8AC3E}">
        <p14:creationId xmlns:p14="http://schemas.microsoft.com/office/powerpoint/2010/main" val="1443350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Tn>
                        </p:par>
                      </p:childTnLst>
                    </p:cTn>
                  </p:par>
                  <p:par>
                    <p:cTn id="5" fill="hold">
                      <p:stCondLst>
                        <p:cond delay="indefinite"/>
                      </p:stCondLst>
                      <p:childTnLst>
                        <p:par>
                          <p:cTn id="6" fill="hold">
                            <p:stCondLst>
                              <p:cond delay="0"/>
                            </p:stCondLst>
                          </p:cTn>
                        </p:par>
                      </p:childTnLst>
                    </p:cTn>
                  </p:par>
                  <p:par>
                    <p:cTn id="7" fill="hold">
                      <p:stCondLst>
                        <p:cond delay="indefinite"/>
                      </p:stCondLst>
                      <p:childTnLst>
                        <p:par>
                          <p:cTn id="8" fill="hold">
                            <p:stCondLst>
                              <p:cond delay="0"/>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65306-389B-F1DE-2747-7FD296B61F93}"/>
              </a:ext>
            </a:extLst>
          </p:cNvPr>
          <p:cNvSpPr>
            <a:spLocks noGrp="1"/>
          </p:cNvSpPr>
          <p:nvPr>
            <p:ph type="title"/>
          </p:nvPr>
        </p:nvSpPr>
        <p:spPr/>
        <p:txBody>
          <a:bodyPr/>
          <a:lstStyle/>
          <a:p>
            <a:r>
              <a:rPr lang="en-US" dirty="0"/>
              <a:t>RowHammer vs. </a:t>
            </a:r>
            <a:r>
              <a:rPr lang="en-US" dirty="0" err="1"/>
              <a:t>Wordline</a:t>
            </a:r>
            <a:r>
              <a:rPr lang="en-US" dirty="0"/>
              <a:t> Voltage (2022)</a:t>
            </a:r>
          </a:p>
        </p:txBody>
      </p:sp>
      <p:sp>
        <p:nvSpPr>
          <p:cNvPr id="3" name="Content Placeholder 2">
            <a:extLst>
              <a:ext uri="{FF2B5EF4-FFF2-40B4-BE49-F238E27FC236}">
                <a16:creationId xmlns:a16="http://schemas.microsoft.com/office/drawing/2014/main" id="{B3F6976A-04FB-6D34-6094-6347F56C5C3A}"/>
              </a:ext>
            </a:extLst>
          </p:cNvPr>
          <p:cNvSpPr>
            <a:spLocks noGrp="1"/>
          </p:cNvSpPr>
          <p:nvPr>
            <p:ph idx="1"/>
          </p:nvPr>
        </p:nvSpPr>
        <p:spPr/>
        <p:txBody>
          <a:bodyPr/>
          <a:lstStyle/>
          <a:p>
            <a:pPr marL="0" indent="0">
              <a:buNone/>
            </a:pPr>
            <a:br>
              <a:rPr lang="en-US" sz="1500" dirty="0"/>
            </a:br>
            <a:endParaRPr lang="en-US" sz="1500" dirty="0">
              <a:solidFill>
                <a:srgbClr val="0000FF"/>
              </a:solidFill>
            </a:endParaRPr>
          </a:p>
        </p:txBody>
      </p:sp>
      <p:pic>
        <p:nvPicPr>
          <p:cNvPr id="6" name="Picture 5">
            <a:extLst>
              <a:ext uri="{FF2B5EF4-FFF2-40B4-BE49-F238E27FC236}">
                <a16:creationId xmlns:a16="http://schemas.microsoft.com/office/drawing/2014/main" id="{1D517806-67D4-A348-B4D2-36BD7B5D667F}"/>
              </a:ext>
            </a:extLst>
          </p:cNvPr>
          <p:cNvPicPr>
            <a:picLocks noChangeAspect="1"/>
          </p:cNvPicPr>
          <p:nvPr/>
        </p:nvPicPr>
        <p:blipFill>
          <a:blip r:embed="rId2"/>
          <a:stretch>
            <a:fillRect/>
          </a:stretch>
        </p:blipFill>
        <p:spPr>
          <a:xfrm>
            <a:off x="251520" y="4653137"/>
            <a:ext cx="8664749" cy="1584175"/>
          </a:xfrm>
          <a:prstGeom prst="rect">
            <a:avLst/>
          </a:prstGeom>
        </p:spPr>
      </p:pic>
      <p:pic>
        <p:nvPicPr>
          <p:cNvPr id="5" name="Picture 4">
            <a:extLst>
              <a:ext uri="{FF2B5EF4-FFF2-40B4-BE49-F238E27FC236}">
                <a16:creationId xmlns:a16="http://schemas.microsoft.com/office/drawing/2014/main" id="{5E7C6435-1DDE-9E4F-63F8-439E4191F821}"/>
              </a:ext>
            </a:extLst>
          </p:cNvPr>
          <p:cNvPicPr>
            <a:picLocks noChangeAspect="1"/>
          </p:cNvPicPr>
          <p:nvPr/>
        </p:nvPicPr>
        <p:blipFill>
          <a:blip r:embed="rId3"/>
          <a:stretch>
            <a:fillRect/>
          </a:stretch>
        </p:blipFill>
        <p:spPr>
          <a:xfrm>
            <a:off x="1588532" y="818075"/>
            <a:ext cx="5962538" cy="3853475"/>
          </a:xfrm>
          <a:prstGeom prst="rect">
            <a:avLst/>
          </a:prstGeom>
        </p:spPr>
      </p:pic>
      <p:sp>
        <p:nvSpPr>
          <p:cNvPr id="8" name="TextBox 7">
            <a:extLst>
              <a:ext uri="{FF2B5EF4-FFF2-40B4-BE49-F238E27FC236}">
                <a16:creationId xmlns:a16="http://schemas.microsoft.com/office/drawing/2014/main" id="{BCFB7DDE-E101-1B86-77A7-D76266BEC47C}"/>
              </a:ext>
            </a:extLst>
          </p:cNvPr>
          <p:cNvSpPr txBox="1"/>
          <p:nvPr/>
        </p:nvSpPr>
        <p:spPr>
          <a:xfrm>
            <a:off x="1907704" y="6355716"/>
            <a:ext cx="5328592" cy="369332"/>
          </a:xfrm>
          <a:prstGeom prst="rect">
            <a:avLst/>
          </a:prstGeom>
          <a:noFill/>
        </p:spPr>
        <p:txBody>
          <a:bodyPr wrap="square">
            <a:spAutoFit/>
          </a:bodyPr>
          <a:lstStyle/>
          <a:p>
            <a:r>
              <a:rPr lang="en-US" dirty="0">
                <a:hlinkClick r:id="rId4"/>
              </a:rPr>
              <a:t>https://</a:t>
            </a:r>
            <a:r>
              <a:rPr lang="en-US" dirty="0" err="1">
                <a:hlinkClick r:id="rId4"/>
              </a:rPr>
              <a:t>www.youtube.com</a:t>
            </a:r>
            <a:r>
              <a:rPr lang="en-US" dirty="0">
                <a:hlinkClick r:id="rId4"/>
              </a:rPr>
              <a:t>/</a:t>
            </a:r>
            <a:r>
              <a:rPr lang="en-US" dirty="0" err="1">
                <a:hlinkClick r:id="rId4"/>
              </a:rPr>
              <a:t>watch?v</a:t>
            </a:r>
            <a:r>
              <a:rPr lang="en-US" dirty="0">
                <a:hlinkClick r:id="rId4"/>
              </a:rPr>
              <a:t>=</a:t>
            </a:r>
            <a:r>
              <a:rPr lang="en-US" dirty="0" err="1">
                <a:hlinkClick r:id="rId4"/>
              </a:rPr>
              <a:t>CJoBROgFbwc</a:t>
            </a:r>
            <a:endParaRPr lang="en-US" dirty="0"/>
          </a:p>
        </p:txBody>
      </p:sp>
    </p:spTree>
    <p:extLst>
      <p:ext uri="{BB962C8B-B14F-4D97-AF65-F5344CB8AC3E}">
        <p14:creationId xmlns:p14="http://schemas.microsoft.com/office/powerpoint/2010/main" val="39259591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42579"/>
            <a:ext cx="8428037" cy="822325"/>
          </a:xfrm>
        </p:spPr>
        <p:txBody>
          <a:bodyPr/>
          <a:lstStyle/>
          <a:p>
            <a:pPr algn="ctr" eaLnBrk="1" hangingPunct="1"/>
            <a:r>
              <a:rPr lang="en-US" sz="5000" dirty="0">
                <a:latin typeface="Garamond" charset="0"/>
              </a:rPr>
              <a:t>New 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258308254"/>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err="1"/>
              <a:t>BlockHammer</a:t>
            </a:r>
            <a:r>
              <a:rPr lang="en-US" dirty="0"/>
              <a:t> Solution in 2021</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a:xfrm>
            <a:off x="228600" y="940271"/>
            <a:ext cx="8610600" cy="5153025"/>
          </a:xfrm>
        </p:spPr>
        <p:txBody>
          <a:bodyPr/>
          <a:lstStyle/>
          <a:p>
            <a:r>
              <a:rPr lang="en-US" sz="1500" dirty="0"/>
              <a:t>A. </a:t>
            </a:r>
            <a:r>
              <a:rPr lang="en-US" sz="1500" dirty="0" err="1"/>
              <a:t>Giray</a:t>
            </a:r>
            <a:r>
              <a:rPr lang="en-US" sz="1500" dirty="0"/>
              <a:t> </a:t>
            </a:r>
            <a:r>
              <a:rPr lang="en-US" sz="1500" dirty="0" err="1"/>
              <a:t>Yaglikci</a:t>
            </a:r>
            <a:r>
              <a:rPr lang="en-US" sz="1500" dirty="0"/>
              <a:t>, Minesh Patel, </a:t>
            </a:r>
            <a:r>
              <a:rPr lang="en-US" sz="1500" dirty="0" err="1"/>
              <a:t>Jeremie</a:t>
            </a:r>
            <a:r>
              <a:rPr lang="en-US" sz="1500" dirty="0"/>
              <a:t> S. Kim, </a:t>
            </a:r>
            <a:r>
              <a:rPr lang="en-US" sz="1500" dirty="0" err="1"/>
              <a:t>Roknoddin</a:t>
            </a:r>
            <a:r>
              <a:rPr lang="en-US" sz="1500" dirty="0"/>
              <a:t> Azizi, </a:t>
            </a:r>
            <a:r>
              <a:rPr lang="en-US" sz="1500" dirty="0" err="1"/>
              <a:t>Ataberk</a:t>
            </a:r>
            <a:r>
              <a:rPr lang="en-US" sz="1500" dirty="0"/>
              <a:t> </a:t>
            </a:r>
            <a:r>
              <a:rPr lang="en-US" sz="1500" dirty="0" err="1"/>
              <a:t>Olgun</a:t>
            </a:r>
            <a:r>
              <a:rPr lang="en-US" sz="1500" dirty="0"/>
              <a:t>, Lois </a:t>
            </a:r>
            <a:r>
              <a:rPr lang="en-US" sz="1500" dirty="0" err="1"/>
              <a:t>Orosa</a:t>
            </a:r>
            <a:r>
              <a:rPr lang="en-US" sz="1500" dirty="0"/>
              <a:t>, Hasan Hassan, </a:t>
            </a:r>
            <a:r>
              <a:rPr lang="en-US" sz="1500" dirty="0" err="1"/>
              <a:t>Jisung</a:t>
            </a:r>
            <a:r>
              <a:rPr lang="en-US" sz="1500" dirty="0"/>
              <a:t> Park, Konstantinos </a:t>
            </a:r>
            <a:r>
              <a:rPr lang="en-US" sz="1500" dirty="0" err="1"/>
              <a:t>Kanellopoulos</a:t>
            </a:r>
            <a:r>
              <a:rPr lang="en-US" sz="1500" dirty="0"/>
              <a:t>, Taha </a:t>
            </a:r>
            <a:r>
              <a:rPr lang="en-US" sz="1500" dirty="0" err="1"/>
              <a:t>Shahroodi</a:t>
            </a:r>
            <a:r>
              <a:rPr lang="en-US" sz="1500" dirty="0"/>
              <a:t>, </a:t>
            </a:r>
            <a:r>
              <a:rPr lang="en-US" sz="1500" dirty="0" err="1"/>
              <a:t>Saugata</a:t>
            </a:r>
            <a:r>
              <a:rPr lang="en-US" sz="1500" dirty="0"/>
              <a:t>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500" dirty="0"/>
            </a:br>
            <a:r>
              <a:rPr lang="en-US" sz="1500" i="1" dirty="0"/>
              <a:t>Proceedings of the </a:t>
            </a:r>
            <a:r>
              <a:rPr lang="en-US" sz="1500" i="1" dirty="0">
                <a:hlinkClick r:id="rId3"/>
              </a:rPr>
              <a:t>27th International Symposium on High-Performance Computer Architecture</a:t>
            </a:r>
            <a:r>
              <a:rPr lang="en-US" sz="1500" i="1" dirty="0"/>
              <a:t> (</a:t>
            </a:r>
            <a:r>
              <a:rPr lang="en-US" sz="1500" b="1" i="1" dirty="0"/>
              <a:t>HPCA</a:t>
            </a:r>
            <a:r>
              <a:rPr lang="en-US" sz="1500" i="1" dirty="0"/>
              <a:t>)</a:t>
            </a:r>
            <a:r>
              <a:rPr lang="en-US" sz="1500" dirty="0"/>
              <a:t>, Virtual, February-March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Intel Hardware Security Academic Awards Short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(22 minutes)]</a:t>
            </a:r>
            <a:br>
              <a:rPr lang="en-US" sz="1500" dirty="0"/>
            </a:br>
            <a:r>
              <a:rPr lang="en-US" sz="1500" dirty="0"/>
              <a:t>[</a:t>
            </a:r>
            <a:r>
              <a:rPr lang="en-US" sz="1500" dirty="0">
                <a:hlinkClick r:id="rId11"/>
              </a:rPr>
              <a:t>Short Talk Video</a:t>
            </a:r>
            <a:r>
              <a:rPr lang="en-US" sz="1500" dirty="0"/>
              <a:t> (7 minutes)]</a:t>
            </a:r>
            <a:br>
              <a:rPr lang="en-US" sz="1500" dirty="0"/>
            </a:br>
            <a:r>
              <a:rPr lang="en-US" sz="1500" dirty="0"/>
              <a:t>[</a:t>
            </a:r>
            <a:r>
              <a:rPr lang="en-US" sz="1500" dirty="0">
                <a:hlinkClick r:id="rId12"/>
              </a:rPr>
              <a:t>Intel Hardware Security Academic Awards Short Talk Video</a:t>
            </a:r>
            <a:r>
              <a:rPr lang="en-US" sz="1500" dirty="0"/>
              <a:t> (2 minutes)]</a:t>
            </a:r>
            <a:br>
              <a:rPr lang="en-US" sz="1500" dirty="0"/>
            </a:br>
            <a:r>
              <a:rPr lang="en-US" sz="1500" dirty="0"/>
              <a:t>[</a:t>
            </a:r>
            <a:r>
              <a:rPr lang="en-US" sz="1500" dirty="0">
                <a:hlinkClick r:id="rId13"/>
              </a:rPr>
              <a:t>BlockHammer Source Code</a:t>
            </a:r>
            <a:r>
              <a:rPr lang="en-US" sz="1500" dirty="0"/>
              <a:t>]</a:t>
            </a:r>
            <a:br>
              <a:rPr lang="en-US" sz="1500" dirty="0"/>
            </a:br>
            <a:r>
              <a:rPr lang="en-US" sz="1500" b="1" i="1" dirty="0">
                <a:solidFill>
                  <a:srgbClr val="FF0000"/>
                </a:solidFill>
              </a:rPr>
              <a:t>Intel Hardware Security Academic Award Finalist (one of 4 finalists out of 34 nominations)</a:t>
            </a:r>
            <a:endParaRPr lang="en-US" sz="1500" dirty="0">
              <a:solidFill>
                <a:srgbClr val="FF0000"/>
              </a:solidFill>
            </a:endParaRPr>
          </a:p>
          <a:p>
            <a:pPr marL="0" indent="0">
              <a:buNone/>
            </a:pPr>
            <a:endParaRPr lang="en-US" sz="15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4"/>
          <a:stretch>
            <a:fillRect/>
          </a:stretch>
        </p:blipFill>
        <p:spPr>
          <a:xfrm>
            <a:off x="0" y="5027328"/>
            <a:ext cx="9144000" cy="1498016"/>
          </a:xfrm>
          <a:prstGeom prst="rect">
            <a:avLst/>
          </a:prstGeom>
        </p:spPr>
      </p:pic>
    </p:spTree>
    <p:extLst>
      <p:ext uri="{BB962C8B-B14F-4D97-AF65-F5344CB8AC3E}">
        <p14:creationId xmlns:p14="http://schemas.microsoft.com/office/powerpoint/2010/main" val="2270139674"/>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C683A-AF24-BE44-AA9A-A709B1AD3A50}"/>
              </a:ext>
            </a:extLst>
          </p:cNvPr>
          <p:cNvSpPr>
            <a:spLocks noGrp="1"/>
          </p:cNvSpPr>
          <p:nvPr>
            <p:ph type="title"/>
          </p:nvPr>
        </p:nvSpPr>
        <p:spPr>
          <a:xfrm>
            <a:off x="75991" y="-160891"/>
            <a:ext cx="6915118" cy="1141619"/>
          </a:xfrm>
        </p:spPr>
        <p:txBody>
          <a:bodyPr/>
          <a:lstStyle/>
          <a:p>
            <a:r>
              <a:rPr lang="en-US" sz="3000" b="1" dirty="0"/>
              <a:t>RowHammer Solution Approaches</a:t>
            </a:r>
          </a:p>
        </p:txBody>
      </p:sp>
      <p:sp>
        <p:nvSpPr>
          <p:cNvPr id="3" name="Content Placeholder 2">
            <a:extLst>
              <a:ext uri="{FF2B5EF4-FFF2-40B4-BE49-F238E27FC236}">
                <a16:creationId xmlns:a16="http://schemas.microsoft.com/office/drawing/2014/main" id="{5911B6B0-A99C-BE4F-BD83-C04322CB5BFC}"/>
              </a:ext>
            </a:extLst>
          </p:cNvPr>
          <p:cNvSpPr>
            <a:spLocks noGrp="1"/>
          </p:cNvSpPr>
          <p:nvPr>
            <p:ph idx="1"/>
          </p:nvPr>
        </p:nvSpPr>
        <p:spPr>
          <a:xfrm>
            <a:off x="75991" y="685800"/>
            <a:ext cx="8987622" cy="5813137"/>
          </a:xfrm>
        </p:spPr>
        <p:txBody>
          <a:bodyPr/>
          <a:lstStyle/>
          <a:p>
            <a:r>
              <a:rPr lang="en-US" sz="2400" dirty="0">
                <a:solidFill>
                  <a:srgbClr val="0000FF"/>
                </a:solidFill>
              </a:rPr>
              <a:t>More robust DRAM chips </a:t>
            </a:r>
            <a:r>
              <a:rPr lang="en-US" sz="2400" b="1" dirty="0">
                <a:solidFill>
                  <a:srgbClr val="0000FF"/>
                </a:solidFill>
              </a:rPr>
              <a:t>and/or </a:t>
            </a:r>
            <a:r>
              <a:rPr lang="en-US" sz="2400" dirty="0">
                <a:solidFill>
                  <a:srgbClr val="0000FF"/>
                </a:solidFill>
              </a:rPr>
              <a:t>error-correcting codes</a:t>
            </a:r>
          </a:p>
          <a:p>
            <a:r>
              <a:rPr lang="en-US" sz="2400" dirty="0">
                <a:solidFill>
                  <a:srgbClr val="0000FF"/>
                </a:solidFill>
              </a:rPr>
              <a:t>Increased refresh rate </a:t>
            </a:r>
          </a:p>
          <a:p>
            <a:endParaRPr lang="en-US" sz="2400" dirty="0"/>
          </a:p>
          <a:p>
            <a:endParaRPr lang="en-US" sz="2400" dirty="0"/>
          </a:p>
          <a:p>
            <a:r>
              <a:rPr lang="en-US" sz="2400" dirty="0">
                <a:solidFill>
                  <a:srgbClr val="0000FF"/>
                </a:solidFill>
              </a:rPr>
              <a:t>Physical isolation</a:t>
            </a:r>
          </a:p>
          <a:p>
            <a:endParaRPr lang="en-US" sz="2400" dirty="0"/>
          </a:p>
          <a:p>
            <a:endParaRPr lang="en-US" sz="2400" dirty="0"/>
          </a:p>
          <a:p>
            <a:endParaRPr lang="en-US" sz="2400" dirty="0"/>
          </a:p>
          <a:p>
            <a:r>
              <a:rPr lang="en-US" sz="2400" dirty="0">
                <a:solidFill>
                  <a:srgbClr val="0000FF"/>
                </a:solidFill>
              </a:rPr>
              <a:t>Reactive refresh</a:t>
            </a:r>
          </a:p>
          <a:p>
            <a:endParaRPr lang="en-US" sz="2400" dirty="0"/>
          </a:p>
          <a:p>
            <a:endParaRPr lang="en-US" sz="2400" dirty="0"/>
          </a:p>
          <a:p>
            <a:endParaRPr lang="en-US" sz="2400" dirty="0"/>
          </a:p>
          <a:p>
            <a:r>
              <a:rPr lang="en-US" sz="2400" dirty="0">
                <a:solidFill>
                  <a:srgbClr val="0000FF"/>
                </a:solidFill>
              </a:rPr>
              <a:t>Proactive throttling</a:t>
            </a:r>
          </a:p>
        </p:txBody>
      </p:sp>
      <p:sp>
        <p:nvSpPr>
          <p:cNvPr id="10" name="DRAM Bank">
            <a:extLst>
              <a:ext uri="{FF2B5EF4-FFF2-40B4-BE49-F238E27FC236}">
                <a16:creationId xmlns:a16="http://schemas.microsoft.com/office/drawing/2014/main" id="{5743497B-6D87-FE41-A92D-69E792987E0F}"/>
              </a:ext>
            </a:extLst>
          </p:cNvPr>
          <p:cNvSpPr/>
          <p:nvPr/>
        </p:nvSpPr>
        <p:spPr>
          <a:xfrm>
            <a:off x="3377023" y="2376154"/>
            <a:ext cx="2389953" cy="175935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5" name="Attacker">
            <a:extLst>
              <a:ext uri="{FF2B5EF4-FFF2-40B4-BE49-F238E27FC236}">
                <a16:creationId xmlns:a16="http://schemas.microsoft.com/office/drawing/2014/main" id="{D0DE4FAF-51A1-CB43-9EFD-59FAC416DAE5}"/>
              </a:ext>
            </a:extLst>
          </p:cNvPr>
          <p:cNvSpPr/>
          <p:nvPr/>
        </p:nvSpPr>
        <p:spPr>
          <a:xfrm>
            <a:off x="3377023" y="2720137"/>
            <a:ext cx="2389953" cy="304808"/>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6" name="Sensitive">
            <a:extLst>
              <a:ext uri="{FF2B5EF4-FFF2-40B4-BE49-F238E27FC236}">
                <a16:creationId xmlns:a16="http://schemas.microsoft.com/office/drawing/2014/main" id="{7AB96C5E-584D-8D46-9217-74E83BBB1586}"/>
              </a:ext>
            </a:extLst>
          </p:cNvPr>
          <p:cNvSpPr/>
          <p:nvPr/>
        </p:nvSpPr>
        <p:spPr>
          <a:xfrm>
            <a:off x="3377023" y="3523261"/>
            <a:ext cx="2389953" cy="416689"/>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7" name="Isolation">
            <a:extLst>
              <a:ext uri="{FF2B5EF4-FFF2-40B4-BE49-F238E27FC236}">
                <a16:creationId xmlns:a16="http://schemas.microsoft.com/office/drawing/2014/main" id="{6D4E1C76-7163-4E4A-8349-D675356E1579}"/>
              </a:ext>
            </a:extLst>
          </p:cNvPr>
          <p:cNvSpPr/>
          <p:nvPr/>
        </p:nvSpPr>
        <p:spPr>
          <a:xfrm>
            <a:off x="3377023" y="3024944"/>
            <a:ext cx="2389953" cy="49831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Isolation Rows</a:t>
            </a:r>
          </a:p>
        </p:txBody>
      </p:sp>
      <p:cxnSp>
        <p:nvCxnSpPr>
          <p:cNvPr id="12" name="Straight Arrow Connector 11">
            <a:extLst>
              <a:ext uri="{FF2B5EF4-FFF2-40B4-BE49-F238E27FC236}">
                <a16:creationId xmlns:a16="http://schemas.microsoft.com/office/drawing/2014/main" id="{0DF6709D-1722-4C44-8D8D-0F088D63C6E5}"/>
              </a:ext>
            </a:extLst>
          </p:cNvPr>
          <p:cNvCxnSpPr/>
          <p:nvPr/>
        </p:nvCxnSpPr>
        <p:spPr>
          <a:xfrm>
            <a:off x="5859572" y="3036521"/>
            <a:ext cx="0" cy="466952"/>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sp>
        <p:nvSpPr>
          <p:cNvPr id="13" name="TextBox 12">
            <a:extLst>
              <a:ext uri="{FF2B5EF4-FFF2-40B4-BE49-F238E27FC236}">
                <a16:creationId xmlns:a16="http://schemas.microsoft.com/office/drawing/2014/main" id="{4570F79E-0E41-C340-B0F4-9B8CEF0D617D}"/>
              </a:ext>
            </a:extLst>
          </p:cNvPr>
          <p:cNvSpPr txBox="1"/>
          <p:nvPr/>
        </p:nvSpPr>
        <p:spPr>
          <a:xfrm>
            <a:off x="5857505" y="3085331"/>
            <a:ext cx="217598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Large-enough distance</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sp>
        <p:nvSpPr>
          <p:cNvPr id="14" name="DRAM Bank">
            <a:extLst>
              <a:ext uri="{FF2B5EF4-FFF2-40B4-BE49-F238E27FC236}">
                <a16:creationId xmlns:a16="http://schemas.microsoft.com/office/drawing/2014/main" id="{C6733633-CA11-3C48-8078-296AE05F4511}"/>
              </a:ext>
            </a:extLst>
          </p:cNvPr>
          <p:cNvSpPr/>
          <p:nvPr/>
        </p:nvSpPr>
        <p:spPr>
          <a:xfrm>
            <a:off x="3377023" y="4308522"/>
            <a:ext cx="2389953" cy="157537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15" name="Attacker">
            <a:extLst>
              <a:ext uri="{FF2B5EF4-FFF2-40B4-BE49-F238E27FC236}">
                <a16:creationId xmlns:a16="http://schemas.microsoft.com/office/drawing/2014/main" id="{DDF114CD-9A17-3944-893C-EF5051A892D2}"/>
              </a:ext>
            </a:extLst>
          </p:cNvPr>
          <p:cNvSpPr/>
          <p:nvPr/>
        </p:nvSpPr>
        <p:spPr>
          <a:xfrm>
            <a:off x="3370479" y="4899439"/>
            <a:ext cx="2389953" cy="372209"/>
          </a:xfrm>
          <a:prstGeom prst="rec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16" name="Sensitive">
            <a:extLst>
              <a:ext uri="{FF2B5EF4-FFF2-40B4-BE49-F238E27FC236}">
                <a16:creationId xmlns:a16="http://schemas.microsoft.com/office/drawing/2014/main" id="{B707F687-216F-5348-84B1-B76BC1637C95}"/>
              </a:ext>
            </a:extLst>
          </p:cNvPr>
          <p:cNvSpPr/>
          <p:nvPr/>
        </p:nvSpPr>
        <p:spPr>
          <a:xfrm>
            <a:off x="3377023" y="5270429"/>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19" name="TextBox 18">
            <a:extLst>
              <a:ext uri="{FF2B5EF4-FFF2-40B4-BE49-F238E27FC236}">
                <a16:creationId xmlns:a16="http://schemas.microsoft.com/office/drawing/2014/main" id="{015481CC-82CF-A34B-8307-6698E5B3492A}"/>
              </a:ext>
            </a:extLst>
          </p:cNvPr>
          <p:cNvSpPr txBox="1"/>
          <p:nvPr/>
        </p:nvSpPr>
        <p:spPr>
          <a:xfrm>
            <a:off x="6182643" y="4467467"/>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sp>
        <p:nvSpPr>
          <p:cNvPr id="20" name="Sensitive">
            <a:extLst>
              <a:ext uri="{FF2B5EF4-FFF2-40B4-BE49-F238E27FC236}">
                <a16:creationId xmlns:a16="http://schemas.microsoft.com/office/drawing/2014/main" id="{B1F54E72-A613-9D44-B666-77824E10B41B}"/>
              </a:ext>
            </a:extLst>
          </p:cNvPr>
          <p:cNvSpPr/>
          <p:nvPr/>
        </p:nvSpPr>
        <p:spPr>
          <a:xfrm>
            <a:off x="3377023" y="4369147"/>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cxnSp>
        <p:nvCxnSpPr>
          <p:cNvPr id="22" name="Straight Arrow Connector 21">
            <a:extLst>
              <a:ext uri="{FF2B5EF4-FFF2-40B4-BE49-F238E27FC236}">
                <a16:creationId xmlns:a16="http://schemas.microsoft.com/office/drawing/2014/main" id="{24AB3509-8AAA-C24E-89F1-55F90A15DA2B}"/>
              </a:ext>
            </a:extLst>
          </p:cNvPr>
          <p:cNvCxnSpPr>
            <a:cxnSpLocks/>
            <a:stCxn id="19" idx="1"/>
            <a:endCxn id="20" idx="3"/>
          </p:cNvCxnSpPr>
          <p:nvPr/>
        </p:nvCxnSpPr>
        <p:spPr>
          <a:xfrm flipH="1" flipV="1">
            <a:off x="5766976" y="4635367"/>
            <a:ext cx="415667" cy="137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C1CEE2C0-D677-2D4C-BC52-2E7FBE10C46E}"/>
              </a:ext>
            </a:extLst>
          </p:cNvPr>
          <p:cNvSpPr txBox="1"/>
          <p:nvPr/>
        </p:nvSpPr>
        <p:spPr>
          <a:xfrm>
            <a:off x="6182643" y="5369412"/>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cxnSp>
        <p:nvCxnSpPr>
          <p:cNvPr id="25" name="Straight Arrow Connector 24">
            <a:extLst>
              <a:ext uri="{FF2B5EF4-FFF2-40B4-BE49-F238E27FC236}">
                <a16:creationId xmlns:a16="http://schemas.microsoft.com/office/drawing/2014/main" id="{04040377-0424-DB4E-8A62-495693B1388C}"/>
              </a:ext>
            </a:extLst>
          </p:cNvPr>
          <p:cNvCxnSpPr>
            <a:cxnSpLocks/>
            <a:stCxn id="24" idx="1"/>
            <a:endCxn id="16" idx="3"/>
          </p:cNvCxnSpPr>
          <p:nvPr/>
        </p:nvCxnSpPr>
        <p:spPr>
          <a:xfrm flipH="1" flipV="1">
            <a:off x="5766976" y="5536649"/>
            <a:ext cx="415667" cy="204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8" name="Picture 6" hidden="1">
            <a:extLst>
              <a:ext uri="{FF2B5EF4-FFF2-40B4-BE49-F238E27FC236}">
                <a16:creationId xmlns:a16="http://schemas.microsoft.com/office/drawing/2014/main" id="{8E5BF2AE-0B4C-B14A-B5A4-7F6AD7A055C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922" t="34366" r="74612" b="55933"/>
          <a:stretch/>
        </p:blipFill>
        <p:spPr bwMode="auto">
          <a:xfrm>
            <a:off x="5264413" y="5937342"/>
            <a:ext cx="992038" cy="665262"/>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6" hidden="1">
            <a:extLst>
              <a:ext uri="{FF2B5EF4-FFF2-40B4-BE49-F238E27FC236}">
                <a16:creationId xmlns:a16="http://schemas.microsoft.com/office/drawing/2014/main" id="{50C9C073-0849-DC41-8716-7D6C51D2A16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4989" t="77834" r="8910" b="12550"/>
          <a:stretch/>
        </p:blipFill>
        <p:spPr bwMode="auto">
          <a:xfrm>
            <a:off x="3533550" y="5943153"/>
            <a:ext cx="1104181" cy="659450"/>
          </a:xfrm>
          <a:prstGeom prst="rect">
            <a:avLst/>
          </a:prstGeom>
          <a:noFill/>
          <a:extLst>
            <a:ext uri="{909E8E84-426E-40DD-AFC4-6F175D3DCCD1}">
              <a14:hiddenFill xmlns:a14="http://schemas.microsoft.com/office/drawing/2010/main">
                <a:solidFill>
                  <a:srgbClr val="FFFFFF"/>
                </a:solidFill>
              </a14:hiddenFill>
            </a:ext>
          </a:extLst>
        </p:spPr>
      </p:pic>
      <p:sp>
        <p:nvSpPr>
          <p:cNvPr id="1025" name="Rectangle 1024">
            <a:extLst>
              <a:ext uri="{FF2B5EF4-FFF2-40B4-BE49-F238E27FC236}">
                <a16:creationId xmlns:a16="http://schemas.microsoft.com/office/drawing/2014/main" id="{28D47331-4792-1643-A508-33E3E501DC31}"/>
              </a:ext>
            </a:extLst>
          </p:cNvPr>
          <p:cNvSpPr/>
          <p:nvPr/>
        </p:nvSpPr>
        <p:spPr>
          <a:xfrm>
            <a:off x="4968815" y="5936726"/>
            <a:ext cx="431321" cy="1929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29" name="Straight Arrow Connector 1028">
            <a:extLst>
              <a:ext uri="{FF2B5EF4-FFF2-40B4-BE49-F238E27FC236}">
                <a16:creationId xmlns:a16="http://schemas.microsoft.com/office/drawing/2014/main" id="{B9794075-9A24-6D4B-8678-0ABC6827A966}"/>
              </a:ext>
            </a:extLst>
          </p:cNvPr>
          <p:cNvCxnSpPr>
            <a:stCxn id="69" idx="3"/>
            <a:endCxn id="68" idx="1"/>
          </p:cNvCxnSpPr>
          <p:nvPr/>
        </p:nvCxnSpPr>
        <p:spPr>
          <a:xfrm flipV="1">
            <a:off x="4637731" y="6269973"/>
            <a:ext cx="626682" cy="290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033" name="Picture 1032">
            <a:extLst>
              <a:ext uri="{FF2B5EF4-FFF2-40B4-BE49-F238E27FC236}">
                <a16:creationId xmlns:a16="http://schemas.microsoft.com/office/drawing/2014/main" id="{791D7003-0FBC-3649-929B-9FEB797BC975}"/>
              </a:ext>
            </a:extLst>
          </p:cNvPr>
          <p:cNvPicPr>
            <a:picLocks noChangeAspect="1"/>
          </p:cNvPicPr>
          <p:nvPr/>
        </p:nvPicPr>
        <p:blipFill>
          <a:blip r:embed="rId4"/>
          <a:stretch>
            <a:fillRect/>
          </a:stretch>
        </p:blipFill>
        <p:spPr>
          <a:xfrm>
            <a:off x="75991" y="1485505"/>
            <a:ext cx="3091969" cy="677074"/>
          </a:xfrm>
          <a:prstGeom prst="rect">
            <a:avLst/>
          </a:prstGeom>
        </p:spPr>
      </p:pic>
      <p:pic>
        <p:nvPicPr>
          <p:cNvPr id="1034" name="Picture 1033">
            <a:extLst>
              <a:ext uri="{FF2B5EF4-FFF2-40B4-BE49-F238E27FC236}">
                <a16:creationId xmlns:a16="http://schemas.microsoft.com/office/drawing/2014/main" id="{65444DBE-7039-3243-B14E-9EFB4C633C9A}"/>
              </a:ext>
            </a:extLst>
          </p:cNvPr>
          <p:cNvPicPr>
            <a:picLocks noChangeAspect="1"/>
          </p:cNvPicPr>
          <p:nvPr/>
        </p:nvPicPr>
        <p:blipFill rotWithShape="1">
          <a:blip r:embed="rId5"/>
          <a:srcRect r="10972" b="15197"/>
          <a:stretch/>
        </p:blipFill>
        <p:spPr>
          <a:xfrm>
            <a:off x="3533550" y="1485505"/>
            <a:ext cx="3099247" cy="720627"/>
          </a:xfrm>
          <a:prstGeom prst="rect">
            <a:avLst/>
          </a:prstGeom>
        </p:spPr>
      </p:pic>
      <p:cxnSp>
        <p:nvCxnSpPr>
          <p:cNvPr id="78" name="Straight Arrow Connector 77">
            <a:extLst>
              <a:ext uri="{FF2B5EF4-FFF2-40B4-BE49-F238E27FC236}">
                <a16:creationId xmlns:a16="http://schemas.microsoft.com/office/drawing/2014/main" id="{C5EDEB2F-3962-624D-8FE5-7C0621E7A797}"/>
              </a:ext>
            </a:extLst>
          </p:cNvPr>
          <p:cNvCxnSpPr>
            <a:cxnSpLocks/>
          </p:cNvCxnSpPr>
          <p:nvPr/>
        </p:nvCxnSpPr>
        <p:spPr>
          <a:xfrm>
            <a:off x="3225875" y="1862148"/>
            <a:ext cx="61535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22E1F2C1-3F27-7A4E-8E90-4D6710E21D03}"/>
              </a:ext>
            </a:extLst>
          </p:cNvPr>
          <p:cNvSpPr txBox="1"/>
          <p:nvPr/>
        </p:nvSpPr>
        <p:spPr>
          <a:xfrm>
            <a:off x="6189187" y="4915957"/>
            <a:ext cx="284744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Rapidly activated (hammered)</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cxnSp>
        <p:nvCxnSpPr>
          <p:cNvPr id="27" name="Straight Arrow Connector 26">
            <a:extLst>
              <a:ext uri="{FF2B5EF4-FFF2-40B4-BE49-F238E27FC236}">
                <a16:creationId xmlns:a16="http://schemas.microsoft.com/office/drawing/2014/main" id="{31AE3060-EED0-8544-B0BA-4147AB69D404}"/>
              </a:ext>
            </a:extLst>
          </p:cNvPr>
          <p:cNvCxnSpPr>
            <a:cxnSpLocks/>
            <a:stCxn id="26" idx="1"/>
            <a:endCxn id="15" idx="3"/>
          </p:cNvCxnSpPr>
          <p:nvPr/>
        </p:nvCxnSpPr>
        <p:spPr>
          <a:xfrm flipH="1">
            <a:off x="5760432" y="5085234"/>
            <a:ext cx="428755" cy="31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2F3815D3-6D25-1C4F-8F83-C122729C3D7B}"/>
              </a:ext>
            </a:extLst>
          </p:cNvPr>
          <p:cNvSpPr/>
          <p:nvPr/>
        </p:nvSpPr>
        <p:spPr>
          <a:xfrm>
            <a:off x="6676790" y="1625025"/>
            <a:ext cx="2493055"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Fewer activations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in a refresh interval</a:t>
            </a:r>
          </a:p>
        </p:txBody>
      </p:sp>
      <p:sp>
        <p:nvSpPr>
          <p:cNvPr id="35" name="Rectangle 34">
            <a:extLst>
              <a:ext uri="{FF2B5EF4-FFF2-40B4-BE49-F238E27FC236}">
                <a16:creationId xmlns:a16="http://schemas.microsoft.com/office/drawing/2014/main" id="{C8897A0A-9C49-7141-8D45-7602BF4075C0}"/>
              </a:ext>
            </a:extLst>
          </p:cNvPr>
          <p:cNvSpPr/>
          <p:nvPr/>
        </p:nvSpPr>
        <p:spPr>
          <a:xfrm>
            <a:off x="2590800" y="6586662"/>
            <a:ext cx="4832157"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Fewer activations allowed for aggressive applications</a:t>
            </a:r>
          </a:p>
        </p:txBody>
      </p:sp>
      <p:pic>
        <p:nvPicPr>
          <p:cNvPr id="44" name="Picture Placeholder 32">
            <a:extLst>
              <a:ext uri="{FF2B5EF4-FFF2-40B4-BE49-F238E27FC236}">
                <a16:creationId xmlns:a16="http://schemas.microsoft.com/office/drawing/2014/main" id="{96AE701D-6AF8-104A-8BE2-772027BAA219}"/>
              </a:ext>
            </a:extLst>
          </p:cNvPr>
          <p:cNvPicPr>
            <a:picLocks noChangeAspect="1"/>
          </p:cNvPicPr>
          <p:nvPr/>
        </p:nvPicPr>
        <p:blipFill>
          <a:blip r:embed="rId6">
            <a:extLst>
              <a:ext uri="{28A0092B-C50C-407E-A947-70E740481C1C}">
                <a14:useLocalDpi xmlns:a14="http://schemas.microsoft.com/office/drawing/2010/main" val="0"/>
              </a:ext>
            </a:extLst>
          </a:blip>
          <a:srcRect t="21589" b="21589"/>
          <a:stretch>
            <a:fillRect/>
          </a:stretch>
        </p:blipFill>
        <p:spPr>
          <a:xfrm>
            <a:off x="3450518" y="5963419"/>
            <a:ext cx="1241221" cy="705540"/>
          </a:xfrm>
          <a:prstGeom prst="rect">
            <a:avLst/>
          </a:prstGeom>
        </p:spPr>
      </p:pic>
      <p:pic>
        <p:nvPicPr>
          <p:cNvPr id="49" name="Picture Placeholder 37" descr="A picture containing text&#10;&#10;Description automatically generated">
            <a:extLst>
              <a:ext uri="{FF2B5EF4-FFF2-40B4-BE49-F238E27FC236}">
                <a16:creationId xmlns:a16="http://schemas.microsoft.com/office/drawing/2014/main" id="{E8A97868-E294-F44C-8499-9C25A3CC9485}"/>
              </a:ext>
            </a:extLst>
          </p:cNvPr>
          <p:cNvPicPr>
            <a:picLocks noChangeAspect="1"/>
          </p:cNvPicPr>
          <p:nvPr/>
        </p:nvPicPr>
        <p:blipFill>
          <a:blip r:embed="rId7">
            <a:extLst>
              <a:ext uri="{28A0092B-C50C-407E-A947-70E740481C1C}">
                <a14:useLocalDpi xmlns:a14="http://schemas.microsoft.com/office/drawing/2010/main" val="0"/>
              </a:ext>
            </a:extLst>
          </a:blip>
          <a:srcRect t="21589" b="21589"/>
          <a:stretch>
            <a:fillRect/>
          </a:stretch>
        </p:blipFill>
        <p:spPr>
          <a:xfrm>
            <a:off x="5270957" y="5926003"/>
            <a:ext cx="1241220" cy="705540"/>
          </a:xfrm>
          <a:prstGeom prst="rect">
            <a:avLst/>
          </a:prstGeom>
        </p:spPr>
      </p:pic>
      <p:sp>
        <p:nvSpPr>
          <p:cNvPr id="32" name="RedBox">
            <a:extLst>
              <a:ext uri="{FF2B5EF4-FFF2-40B4-BE49-F238E27FC236}">
                <a16:creationId xmlns:a16="http://schemas.microsoft.com/office/drawing/2014/main" id="{8CC9030F-01D3-D846-B060-1261E34C46AE}"/>
              </a:ext>
            </a:extLst>
          </p:cNvPr>
          <p:cNvSpPr/>
          <p:nvPr/>
        </p:nvSpPr>
        <p:spPr>
          <a:xfrm>
            <a:off x="380999" y="3479046"/>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Performance, Complexity</a:t>
            </a:r>
          </a:p>
        </p:txBody>
      </p:sp>
    </p:spTree>
    <p:extLst>
      <p:ext uri="{BB962C8B-B14F-4D97-AF65-F5344CB8AC3E}">
        <p14:creationId xmlns:p14="http://schemas.microsoft.com/office/powerpoint/2010/main" val="3880446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971A9-E1B0-7641-8AE6-FA6A07E7502C}"/>
              </a:ext>
            </a:extLst>
          </p:cNvPr>
          <p:cNvSpPr>
            <a:spLocks noGrp="1"/>
          </p:cNvSpPr>
          <p:nvPr>
            <p:ph type="title"/>
          </p:nvPr>
        </p:nvSpPr>
        <p:spPr/>
        <p:txBody>
          <a:bodyPr/>
          <a:lstStyle/>
          <a:p>
            <a:r>
              <a:rPr lang="en-US" dirty="0"/>
              <a:t>Two Key Challenges</a:t>
            </a:r>
          </a:p>
        </p:txBody>
      </p:sp>
      <p:grpSp>
        <p:nvGrpSpPr>
          <p:cNvPr id="16" name="Group 15">
            <a:extLst>
              <a:ext uri="{FF2B5EF4-FFF2-40B4-BE49-F238E27FC236}">
                <a16:creationId xmlns:a16="http://schemas.microsoft.com/office/drawing/2014/main" id="{746640E3-80CF-5D43-9630-1287DA82A8CE}"/>
              </a:ext>
            </a:extLst>
          </p:cNvPr>
          <p:cNvGrpSpPr/>
          <p:nvPr/>
        </p:nvGrpSpPr>
        <p:grpSpPr>
          <a:xfrm>
            <a:off x="0" y="1828793"/>
            <a:ext cx="9143999" cy="1238864"/>
            <a:chOff x="0" y="1828793"/>
            <a:chExt cx="9143999" cy="1238864"/>
          </a:xfrm>
        </p:grpSpPr>
        <p:sp>
          <p:nvSpPr>
            <p:cNvPr id="10" name="Rectangle 9">
              <a:extLst>
                <a:ext uri="{FF2B5EF4-FFF2-40B4-BE49-F238E27FC236}">
                  <a16:creationId xmlns:a16="http://schemas.microsoft.com/office/drawing/2014/main" id="{2CBEA920-3CED-0442-9090-FEBCEF33BAA1}"/>
                </a:ext>
              </a:extLst>
            </p:cNvPr>
            <p:cNvSpPr/>
            <p:nvPr/>
          </p:nvSpPr>
          <p:spPr>
            <a:xfrm>
              <a:off x="0" y="1828793"/>
              <a:ext cx="9143999" cy="1238864"/>
            </a:xfrm>
            <a:prstGeom prst="rect">
              <a:avLst/>
            </a:prstGeom>
            <a:solidFill>
              <a:schemeClr val="accent1">
                <a:lumMod val="20000"/>
                <a:lumOff val="8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A9BA577-CE8A-3647-BCF0-DFBB0D08BA71}"/>
                </a:ext>
              </a:extLst>
            </p:cNvPr>
            <p:cNvSpPr txBox="1"/>
            <p:nvPr/>
          </p:nvSpPr>
          <p:spPr>
            <a:xfrm>
              <a:off x="1242792" y="1963772"/>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Scalability</a:t>
              </a:r>
              <a:r>
                <a:rPr kumimoji="0" lang="en-US" sz="2800" b="0"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with worsening RowHammer vulnerability</a:t>
              </a:r>
            </a:p>
          </p:txBody>
        </p:sp>
        <p:sp>
          <p:nvSpPr>
            <p:cNvPr id="8" name="Oval 7">
              <a:extLst>
                <a:ext uri="{FF2B5EF4-FFF2-40B4-BE49-F238E27FC236}">
                  <a16:creationId xmlns:a16="http://schemas.microsoft.com/office/drawing/2014/main" id="{F26B2D5E-4376-114F-B7E1-E6857E3E87CC}"/>
                </a:ext>
              </a:extLst>
            </p:cNvPr>
            <p:cNvSpPr>
              <a:spLocks noChangeAspect="1"/>
            </p:cNvSpPr>
            <p:nvPr/>
          </p:nvSpPr>
          <p:spPr>
            <a:xfrm>
              <a:off x="152400" y="2110268"/>
              <a:ext cx="720000" cy="720000"/>
            </a:xfrm>
            <a:prstGeom prst="ellips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1</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5" name="Group 14">
            <a:extLst>
              <a:ext uri="{FF2B5EF4-FFF2-40B4-BE49-F238E27FC236}">
                <a16:creationId xmlns:a16="http://schemas.microsoft.com/office/drawing/2014/main" id="{A9D2B90F-EE5A-B444-AD49-75C3DBEE072A}"/>
              </a:ext>
            </a:extLst>
          </p:cNvPr>
          <p:cNvGrpSpPr/>
          <p:nvPr/>
        </p:nvGrpSpPr>
        <p:grpSpPr>
          <a:xfrm>
            <a:off x="-1" y="4072837"/>
            <a:ext cx="9143999" cy="1238864"/>
            <a:chOff x="-1" y="4072837"/>
            <a:chExt cx="9143999" cy="1238864"/>
          </a:xfrm>
        </p:grpSpPr>
        <p:sp>
          <p:nvSpPr>
            <p:cNvPr id="11" name="Rectangle 10">
              <a:extLst>
                <a:ext uri="{FF2B5EF4-FFF2-40B4-BE49-F238E27FC236}">
                  <a16:creationId xmlns:a16="http://schemas.microsoft.com/office/drawing/2014/main" id="{89C24571-107A-DD4E-B29B-7A37B84C60B9}"/>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29E80A45-B15A-FB43-877F-52AC131370AF}"/>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with commodity DRAM chips</a:t>
              </a:r>
            </a:p>
          </p:txBody>
        </p:sp>
        <p:sp>
          <p:nvSpPr>
            <p:cNvPr id="9" name="Oval 8">
              <a:extLst>
                <a:ext uri="{FF2B5EF4-FFF2-40B4-BE49-F238E27FC236}">
                  <a16:creationId xmlns:a16="http://schemas.microsoft.com/office/drawing/2014/main" id="{0DC114C0-6D5A-3942-9680-647338871C94}"/>
                </a:ext>
              </a:extLst>
            </p:cNvPr>
            <p:cNvSpPr>
              <a:spLocks noChangeAspect="1"/>
            </p:cNvSpPr>
            <p:nvPr/>
          </p:nvSpPr>
          <p:spPr>
            <a:xfrm>
              <a:off x="152400" y="4332269"/>
              <a:ext cx="720000" cy="720000"/>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7" name="Group 16">
            <a:extLst>
              <a:ext uri="{FF2B5EF4-FFF2-40B4-BE49-F238E27FC236}">
                <a16:creationId xmlns:a16="http://schemas.microsoft.com/office/drawing/2014/main" id="{A956C505-422F-D74F-BCA7-B40BFC52FE94}"/>
              </a:ext>
            </a:extLst>
          </p:cNvPr>
          <p:cNvGrpSpPr/>
          <p:nvPr/>
        </p:nvGrpSpPr>
        <p:grpSpPr>
          <a:xfrm>
            <a:off x="-1" y="4072837"/>
            <a:ext cx="9143999" cy="1238864"/>
            <a:chOff x="-1" y="4072837"/>
            <a:chExt cx="9143999" cy="1238864"/>
          </a:xfrm>
        </p:grpSpPr>
        <p:sp>
          <p:nvSpPr>
            <p:cNvPr id="12" name="Rectangle 11">
              <a:extLst>
                <a:ext uri="{FF2B5EF4-FFF2-40B4-BE49-F238E27FC236}">
                  <a16:creationId xmlns:a16="http://schemas.microsoft.com/office/drawing/2014/main" id="{958F9137-BED1-4640-82EB-FF4684C03C7C}"/>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E717F37C-FB4A-564C-A48A-37F8A6A95E58}"/>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rPr>
                <a:t>with commodity DRAM chips</a:t>
              </a:r>
            </a:p>
          </p:txBody>
        </p:sp>
        <p:sp>
          <p:nvSpPr>
            <p:cNvPr id="14" name="Oval 13">
              <a:extLst>
                <a:ext uri="{FF2B5EF4-FFF2-40B4-BE49-F238E27FC236}">
                  <a16:creationId xmlns:a16="http://schemas.microsoft.com/office/drawing/2014/main" id="{83FF16DF-F279-8C41-A36E-39FF315C210B}"/>
                </a:ext>
              </a:extLst>
            </p:cNvPr>
            <p:cNvSpPr>
              <a:spLocks noChangeAspect="1"/>
            </p:cNvSpPr>
            <p:nvPr/>
          </p:nvSpPr>
          <p:spPr>
            <a:xfrm>
              <a:off x="152400" y="4332269"/>
              <a:ext cx="720000" cy="720000"/>
            </a:xfrm>
            <a:prstGeom prst="ellipse">
              <a:avLst/>
            </a:prstGeom>
            <a:solidFill>
              <a:schemeClr val="accent2">
                <a:lumMod val="40000"/>
                <a:lumOff val="6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8" name="Group 17">
            <a:extLst>
              <a:ext uri="{FF2B5EF4-FFF2-40B4-BE49-F238E27FC236}">
                <a16:creationId xmlns:a16="http://schemas.microsoft.com/office/drawing/2014/main" id="{56AAAE06-9C74-2346-B656-FCCD44843210}"/>
              </a:ext>
            </a:extLst>
          </p:cNvPr>
          <p:cNvGrpSpPr/>
          <p:nvPr/>
        </p:nvGrpSpPr>
        <p:grpSpPr>
          <a:xfrm>
            <a:off x="-2" y="4072837"/>
            <a:ext cx="9143999" cy="1238864"/>
            <a:chOff x="-1" y="4072837"/>
            <a:chExt cx="9143999" cy="1238864"/>
          </a:xfrm>
        </p:grpSpPr>
        <p:sp>
          <p:nvSpPr>
            <p:cNvPr id="19" name="Rectangle 18">
              <a:extLst>
                <a:ext uri="{FF2B5EF4-FFF2-40B4-BE49-F238E27FC236}">
                  <a16:creationId xmlns:a16="http://schemas.microsoft.com/office/drawing/2014/main" id="{D0E34873-1AB3-5F42-A352-C1A7F0CA116C}"/>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5822007F-0F6E-1B45-B3BD-D36338CBA494}"/>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with commodity DRAM chips</a:t>
              </a:r>
            </a:p>
          </p:txBody>
        </p:sp>
        <p:sp>
          <p:nvSpPr>
            <p:cNvPr id="21" name="Oval 20">
              <a:extLst>
                <a:ext uri="{FF2B5EF4-FFF2-40B4-BE49-F238E27FC236}">
                  <a16:creationId xmlns:a16="http://schemas.microsoft.com/office/drawing/2014/main" id="{A715F531-4DC6-CD41-88DD-87ABD468C304}"/>
                </a:ext>
              </a:extLst>
            </p:cNvPr>
            <p:cNvSpPr>
              <a:spLocks noChangeAspect="1"/>
            </p:cNvSpPr>
            <p:nvPr/>
          </p:nvSpPr>
          <p:spPr>
            <a:xfrm>
              <a:off x="152400" y="4332269"/>
              <a:ext cx="720000" cy="720000"/>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417988319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Our Goal</a:t>
            </a:r>
          </a:p>
        </p:txBody>
      </p:sp>
      <p:sp>
        <p:nvSpPr>
          <p:cNvPr id="5" name="Rectangle 4">
            <a:extLst>
              <a:ext uri="{FF2B5EF4-FFF2-40B4-BE49-F238E27FC236}">
                <a16:creationId xmlns:a16="http://schemas.microsoft.com/office/drawing/2014/main" id="{8EA72D86-6196-1D42-812D-510224D08A87}"/>
              </a:ext>
            </a:extLst>
          </p:cNvPr>
          <p:cNvSpPr/>
          <p:nvPr/>
        </p:nvSpPr>
        <p:spPr>
          <a:xfrm>
            <a:off x="0" y="2487058"/>
            <a:ext cx="9144000" cy="1883884"/>
          </a:xfrm>
          <a:prstGeom prst="rect">
            <a:avLst/>
          </a:prstGeom>
          <a:solidFill>
            <a:schemeClr val="bg1">
              <a:lumMod val="9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78189" y="1403639"/>
            <a:ext cx="8987622" cy="4050721"/>
          </a:xfrm>
        </p:spPr>
        <p:txBody>
          <a:bodyPr anchor="ctr"/>
          <a:lstStyle/>
          <a:p>
            <a:pPr algn="ctr"/>
            <a:endParaRPr lang="en-US" sz="3200" b="1" dirty="0"/>
          </a:p>
          <a:p>
            <a:pPr marL="0" indent="0" algn="ctr">
              <a:buNone/>
            </a:pPr>
            <a:r>
              <a:rPr lang="en-US" sz="2800" dirty="0"/>
              <a:t>To prevent RowHammer </a:t>
            </a:r>
            <a:r>
              <a:rPr lang="en-US" sz="2800" dirty="0">
                <a:solidFill>
                  <a:srgbClr val="00B050"/>
                </a:solidFill>
              </a:rPr>
              <a:t>efficiently</a:t>
            </a:r>
            <a:r>
              <a:rPr lang="en-US" sz="2800" dirty="0"/>
              <a:t> </a:t>
            </a:r>
            <a:r>
              <a:rPr lang="en-US" sz="2800" dirty="0">
                <a:solidFill>
                  <a:srgbClr val="00B050"/>
                </a:solidFill>
              </a:rPr>
              <a:t>and</a:t>
            </a:r>
            <a:r>
              <a:rPr lang="en-US" sz="2800" dirty="0"/>
              <a:t> </a:t>
            </a:r>
            <a:r>
              <a:rPr lang="en-US" sz="2800" dirty="0">
                <a:solidFill>
                  <a:srgbClr val="00B050"/>
                </a:solidFill>
              </a:rPr>
              <a:t>scalably</a:t>
            </a:r>
            <a:r>
              <a:rPr lang="en-US" sz="2800" dirty="0"/>
              <a:t> </a:t>
            </a:r>
          </a:p>
          <a:p>
            <a:pPr marL="0" indent="0" algn="ctr">
              <a:buNone/>
            </a:pPr>
            <a:r>
              <a:rPr lang="en-US" sz="2800" i="1" dirty="0">
                <a:solidFill>
                  <a:schemeClr val="accent2">
                    <a:lumMod val="75000"/>
                  </a:schemeClr>
                </a:solidFill>
              </a:rPr>
              <a:t>without</a:t>
            </a:r>
            <a:r>
              <a:rPr lang="en-US" sz="2800" dirty="0">
                <a:solidFill>
                  <a:schemeClr val="accent2">
                    <a:lumMod val="75000"/>
                  </a:schemeClr>
                </a:solidFill>
              </a:rPr>
              <a:t> knowledge of or modifications to </a:t>
            </a:r>
            <a:r>
              <a:rPr lang="en-US" sz="2800" dirty="0"/>
              <a:t>DRAM internals</a:t>
            </a:r>
            <a:endParaRPr lang="en-US" sz="3200" dirty="0"/>
          </a:p>
          <a:p>
            <a:pPr marL="0" indent="0" algn="ctr">
              <a:buNone/>
            </a:pPr>
            <a:endParaRPr lang="en-US" sz="3200" dirty="0"/>
          </a:p>
        </p:txBody>
      </p:sp>
    </p:spTree>
    <p:extLst>
      <p:ext uri="{BB962C8B-B14F-4D97-AF65-F5344CB8AC3E}">
        <p14:creationId xmlns:p14="http://schemas.microsoft.com/office/powerpoint/2010/main" val="77074047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11C53-87CC-614A-A2AC-BCD1174BDEBC}"/>
              </a:ext>
            </a:extLst>
          </p:cNvPr>
          <p:cNvSpPr>
            <a:spLocks noGrp="1"/>
          </p:cNvSpPr>
          <p:nvPr>
            <p:ph type="title"/>
          </p:nvPr>
        </p:nvSpPr>
        <p:spPr/>
        <p:txBody>
          <a:bodyPr/>
          <a:lstStyle/>
          <a:p>
            <a:r>
              <a:rPr lang="en-US" dirty="0"/>
              <a:t>BlockHammer </a:t>
            </a:r>
            <a:br>
              <a:rPr lang="en-US" dirty="0"/>
            </a:br>
            <a:r>
              <a:rPr lang="en-US" sz="2800" dirty="0"/>
              <a:t>Key Idea</a:t>
            </a:r>
          </a:p>
        </p:txBody>
      </p:sp>
      <p:sp>
        <p:nvSpPr>
          <p:cNvPr id="6" name="Rectangle 5">
            <a:extLst>
              <a:ext uri="{FF2B5EF4-FFF2-40B4-BE49-F238E27FC236}">
                <a16:creationId xmlns:a16="http://schemas.microsoft.com/office/drawing/2014/main" id="{56D0F157-3384-1D46-9627-615A17CA48E4}"/>
              </a:ext>
            </a:extLst>
          </p:cNvPr>
          <p:cNvSpPr/>
          <p:nvPr/>
        </p:nvSpPr>
        <p:spPr>
          <a:xfrm>
            <a:off x="0" y="2487058"/>
            <a:ext cx="9144000" cy="1883884"/>
          </a:xfrm>
          <a:prstGeom prst="rect">
            <a:avLst/>
          </a:prstGeom>
          <a:solidFill>
            <a:schemeClr val="bg1">
              <a:lumMod val="9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2">
            <a:extLst>
              <a:ext uri="{FF2B5EF4-FFF2-40B4-BE49-F238E27FC236}">
                <a16:creationId xmlns:a16="http://schemas.microsoft.com/office/drawing/2014/main" id="{235DA0F3-2012-A14F-B343-01486170E73E}"/>
              </a:ext>
            </a:extLst>
          </p:cNvPr>
          <p:cNvSpPr txBox="1">
            <a:spLocks/>
          </p:cNvSpPr>
          <p:nvPr/>
        </p:nvSpPr>
        <p:spPr>
          <a:xfrm>
            <a:off x="78189" y="1403640"/>
            <a:ext cx="8987622" cy="4050721"/>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Selectively throttle </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memory accesses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that may cause </a:t>
            </a:r>
            <a:r>
              <a:rPr kumimoji="0" lang="en-US" sz="32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RowHammer bit-flips</a:t>
            </a:r>
            <a:endPar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22403349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930E5E-65D3-10CF-7A17-BAC0EC34F78D}"/>
              </a:ext>
            </a:extLst>
          </p:cNvPr>
          <p:cNvSpPr txBox="1"/>
          <p:nvPr/>
        </p:nvSpPr>
        <p:spPr>
          <a:xfrm>
            <a:off x="206438" y="1802480"/>
            <a:ext cx="9057743" cy="3477875"/>
          </a:xfrm>
          <a:custGeom>
            <a:avLst/>
            <a:gdLst>
              <a:gd name="connsiteX0" fmla="*/ 0 w 5588848"/>
              <a:gd name="connsiteY0" fmla="*/ 0 h 3170099"/>
              <a:gd name="connsiteX1" fmla="*/ 5588848 w 5588848"/>
              <a:gd name="connsiteY1" fmla="*/ 0 h 3170099"/>
              <a:gd name="connsiteX2" fmla="*/ 5588848 w 5588848"/>
              <a:gd name="connsiteY2" fmla="*/ 3170099 h 3170099"/>
              <a:gd name="connsiteX3" fmla="*/ 0 w 5588848"/>
              <a:gd name="connsiteY3" fmla="*/ 3170099 h 3170099"/>
              <a:gd name="connsiteX4" fmla="*/ 0 w 5588848"/>
              <a:gd name="connsiteY4" fmla="*/ 0 h 3170099"/>
              <a:gd name="connsiteX0" fmla="*/ 0 w 5588848"/>
              <a:gd name="connsiteY0" fmla="*/ 0 h 3170099"/>
              <a:gd name="connsiteX1" fmla="*/ 4603011 w 5588848"/>
              <a:gd name="connsiteY1" fmla="*/ 0 h 3170099"/>
              <a:gd name="connsiteX2" fmla="*/ 5588848 w 5588848"/>
              <a:gd name="connsiteY2" fmla="*/ 3170099 h 3170099"/>
              <a:gd name="connsiteX3" fmla="*/ 0 w 5588848"/>
              <a:gd name="connsiteY3" fmla="*/ 3170099 h 3170099"/>
              <a:gd name="connsiteX4" fmla="*/ 0 w 5588848"/>
              <a:gd name="connsiteY4" fmla="*/ 0 h 3170099"/>
              <a:gd name="connsiteX0" fmla="*/ 0 w 5588848"/>
              <a:gd name="connsiteY0" fmla="*/ 0 h 3170099"/>
              <a:gd name="connsiteX1" fmla="*/ 4603011 w 5588848"/>
              <a:gd name="connsiteY1" fmla="*/ 0 h 3170099"/>
              <a:gd name="connsiteX2" fmla="*/ 5588848 w 5588848"/>
              <a:gd name="connsiteY2" fmla="*/ 3170099 h 3170099"/>
              <a:gd name="connsiteX3" fmla="*/ 0 w 5588848"/>
              <a:gd name="connsiteY3" fmla="*/ 3170099 h 3170099"/>
              <a:gd name="connsiteX4" fmla="*/ 0 w 5588848"/>
              <a:gd name="connsiteY4" fmla="*/ 0 h 3170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8848" h="3170099">
                <a:moveTo>
                  <a:pt x="0" y="0"/>
                </a:moveTo>
                <a:lnTo>
                  <a:pt x="4603011" y="0"/>
                </a:lnTo>
                <a:cubicBezTo>
                  <a:pt x="4631585" y="928112"/>
                  <a:pt x="5260236" y="2113399"/>
                  <a:pt x="5588848" y="3170099"/>
                </a:cubicBezTo>
                <a:lnTo>
                  <a:pt x="0" y="3170099"/>
                </a:lnTo>
                <a:lnTo>
                  <a:pt x="0" y="0"/>
                </a:lnTo>
                <a:close/>
              </a:path>
            </a:pathLst>
          </a:cu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RowHammer attack hammers Row A</a:t>
            </a: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BlockHammer</a:t>
            </a: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detects a RowHammer</a:t>
            </a:r>
            <a:b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attack using </a:t>
            </a:r>
            <a:r>
              <a:rPr kumimoji="0" lang="en-US" sz="20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area-efficient Bloom filters</a:t>
            </a: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BlockHammer</a:t>
            </a: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selectively throttles  accesses</a:t>
            </a: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b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b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within </a:t>
            </a:r>
            <a:r>
              <a:rPr kumimoji="0" lang="en-US" sz="20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the memory controller</a:t>
            </a:r>
            <a:endPar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Bit flips </a:t>
            </a: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do not</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occur</a:t>
            </a: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BlockHammer can </a:t>
            </a: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optionally </a:t>
            </a:r>
            <a:r>
              <a:rPr kumimoji="0" lang="en-US" sz="20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inform the system software </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about the attack</a:t>
            </a:r>
          </a:p>
        </p:txBody>
      </p:sp>
      <p:pic>
        <p:nvPicPr>
          <p:cNvPr id="5122" name="Picture 2" descr="Amazon.com: Intel Xeon Processor 3.20 GHz, 1M Cache, 800 MHz FSB SL7PF  64-bit : Electronics">
            <a:extLst>
              <a:ext uri="{FF2B5EF4-FFF2-40B4-BE49-F238E27FC236}">
                <a16:creationId xmlns:a16="http://schemas.microsoft.com/office/drawing/2014/main" id="{B16772AB-0316-384E-DE1D-1F296F7C76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619" y="508542"/>
            <a:ext cx="1306124" cy="1207439"/>
          </a:xfrm>
          <a:prstGeom prst="rect">
            <a:avLst/>
          </a:prstGeom>
          <a:noFill/>
          <a:extLst>
            <a:ext uri="{909E8E84-426E-40DD-AFC4-6F175D3DCCD1}">
              <a14:hiddenFill xmlns:a14="http://schemas.microsoft.com/office/drawing/2010/main">
                <a:solidFill>
                  <a:srgbClr val="FFFFFF"/>
                </a:solidFill>
              </a14:hiddenFill>
            </a:ext>
          </a:extLst>
        </p:spPr>
      </p:pic>
      <p:pic>
        <p:nvPicPr>
          <p:cNvPr id="3" name="Content Placeholder 5">
            <a:extLst>
              <a:ext uri="{FF2B5EF4-FFF2-40B4-BE49-F238E27FC236}">
                <a16:creationId xmlns:a16="http://schemas.microsoft.com/office/drawing/2014/main" id="{7D3AE913-815C-3FCE-D63A-C0BFAB60EEDF}"/>
              </a:ext>
            </a:extLst>
          </p:cNvPr>
          <p:cNvPicPr>
            <a:picLocks noGrp="1" noChangeAspect="1"/>
          </p:cNvPicPr>
          <p:nvPr>
            <p:ph idx="1"/>
          </p:nvPr>
        </p:nvPicPr>
        <p:blipFill rotWithShape="1">
          <a:blip r:embed="rId4">
            <a:extLst>
              <a:ext uri="{BEBA8EAE-BF5A-486C-A8C5-ECC9F3942E4B}">
                <a14:imgProps xmlns:a14="http://schemas.microsoft.com/office/drawing/2010/main">
                  <a14:imgLayer r:embed="rId5">
                    <a14:imgEffect>
                      <a14:backgroundRemoval t="10000" b="90000" l="0" r="100000"/>
                    </a14:imgEffect>
                  </a14:imgLayer>
                </a14:imgProps>
              </a:ext>
              <a:ext uri="{28A0092B-C50C-407E-A947-70E740481C1C}">
                <a14:useLocalDpi xmlns:a14="http://schemas.microsoft.com/office/drawing/2010/main" val="0"/>
              </a:ext>
            </a:extLst>
          </a:blip>
          <a:srcRect t="24275" b="24263"/>
          <a:stretch/>
        </p:blipFill>
        <p:spPr>
          <a:xfrm>
            <a:off x="6324520" y="538101"/>
            <a:ext cx="2214241" cy="1139496"/>
          </a:xfrm>
        </p:spPr>
      </p:pic>
      <p:cxnSp>
        <p:nvCxnSpPr>
          <p:cNvPr id="20" name="Straight Arrow Connector 19">
            <a:extLst>
              <a:ext uri="{FF2B5EF4-FFF2-40B4-BE49-F238E27FC236}">
                <a16:creationId xmlns:a16="http://schemas.microsoft.com/office/drawing/2014/main" id="{ED3B6AA4-E41A-8DE4-25F0-A336F75F4715}"/>
              </a:ext>
            </a:extLst>
          </p:cNvPr>
          <p:cNvCxnSpPr>
            <a:cxnSpLocks/>
            <a:stCxn id="5122" idx="3"/>
            <a:endCxn id="3" idx="1"/>
          </p:cNvCxnSpPr>
          <p:nvPr/>
        </p:nvCxnSpPr>
        <p:spPr>
          <a:xfrm flipV="1">
            <a:off x="1939743" y="1107849"/>
            <a:ext cx="4384777" cy="4413"/>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8D768F03-F134-719E-F0B6-4468265BE372}"/>
              </a:ext>
            </a:extLst>
          </p:cNvPr>
          <p:cNvSpPr txBox="1"/>
          <p:nvPr/>
        </p:nvSpPr>
        <p:spPr>
          <a:xfrm>
            <a:off x="6972397" y="3936427"/>
            <a:ext cx="123833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Physical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Layout</a:t>
            </a:r>
          </a:p>
        </p:txBody>
      </p:sp>
      <p:grpSp>
        <p:nvGrpSpPr>
          <p:cNvPr id="44" name="Group 43">
            <a:extLst>
              <a:ext uri="{FF2B5EF4-FFF2-40B4-BE49-F238E27FC236}">
                <a16:creationId xmlns:a16="http://schemas.microsoft.com/office/drawing/2014/main" id="{72C2228F-8A06-6610-2176-385CC5110032}"/>
              </a:ext>
            </a:extLst>
          </p:cNvPr>
          <p:cNvGrpSpPr/>
          <p:nvPr/>
        </p:nvGrpSpPr>
        <p:grpSpPr>
          <a:xfrm>
            <a:off x="5066331" y="1705459"/>
            <a:ext cx="3065232" cy="2232564"/>
            <a:chOff x="5066331" y="2817901"/>
            <a:chExt cx="3065232" cy="2232564"/>
          </a:xfrm>
        </p:grpSpPr>
        <p:sp>
          <p:nvSpPr>
            <p:cNvPr id="49" name="Rectangle 48">
              <a:extLst>
                <a:ext uri="{FF2B5EF4-FFF2-40B4-BE49-F238E27FC236}">
                  <a16:creationId xmlns:a16="http://schemas.microsoft.com/office/drawing/2014/main" id="{31B2AECB-0CF9-83DF-7340-62F56DA30404}"/>
                </a:ext>
              </a:extLst>
            </p:cNvPr>
            <p:cNvSpPr/>
            <p:nvPr/>
          </p:nvSpPr>
          <p:spPr>
            <a:xfrm>
              <a:off x="7051563" y="4257754"/>
              <a:ext cx="1080000" cy="288000"/>
            </a:xfrm>
            <a:prstGeom prst="rect">
              <a:avLst/>
            </a:prstGeom>
            <a:solidFill>
              <a:schemeClr val="accent5">
                <a:lumMod val="20000"/>
                <a:lumOff val="80000"/>
              </a:schemeClr>
            </a:solidFill>
            <a:ln w="381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Row A</a:t>
              </a:r>
            </a:p>
          </p:txBody>
        </p:sp>
        <p:sp>
          <p:nvSpPr>
            <p:cNvPr id="29" name="Rectangle 28">
              <a:extLst>
                <a:ext uri="{FF2B5EF4-FFF2-40B4-BE49-F238E27FC236}">
                  <a16:creationId xmlns:a16="http://schemas.microsoft.com/office/drawing/2014/main" id="{48E7312B-A273-832F-F67C-EA4911FE60DE}"/>
                </a:ext>
              </a:extLst>
            </p:cNvPr>
            <p:cNvSpPr/>
            <p:nvPr/>
          </p:nvSpPr>
          <p:spPr>
            <a:xfrm>
              <a:off x="7051563" y="2817901"/>
              <a:ext cx="1080000" cy="2232564"/>
            </a:xfrm>
            <a:prstGeom prst="rect">
              <a:avLst/>
            </a:prstGeom>
            <a:noFill/>
            <a:ln w="381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51" name="Straight Arrow Connector 50">
              <a:extLst>
                <a:ext uri="{FF2B5EF4-FFF2-40B4-BE49-F238E27FC236}">
                  <a16:creationId xmlns:a16="http://schemas.microsoft.com/office/drawing/2014/main" id="{558FE610-6E7C-EF0D-342F-2857D1D49A6A}"/>
                </a:ext>
              </a:extLst>
            </p:cNvPr>
            <p:cNvCxnSpPr>
              <a:cxnSpLocks/>
              <a:endCxn id="49" idx="1"/>
            </p:cNvCxnSpPr>
            <p:nvPr/>
          </p:nvCxnSpPr>
          <p:spPr>
            <a:xfrm>
              <a:off x="5066331" y="3202530"/>
              <a:ext cx="1985232" cy="119922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2" name="Picture 11" descr="A yellow sign with black text&#10;&#10;Description automatically generated with medium confidence">
            <a:extLst>
              <a:ext uri="{FF2B5EF4-FFF2-40B4-BE49-F238E27FC236}">
                <a16:creationId xmlns:a16="http://schemas.microsoft.com/office/drawing/2014/main" id="{28A12EC4-6686-FDAF-5B1F-3505A8022460}"/>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224043" y="1952598"/>
            <a:ext cx="1244735" cy="1244735"/>
          </a:xfrm>
          <a:prstGeom prst="rect">
            <a:avLst/>
          </a:prstGeom>
        </p:spPr>
      </p:pic>
      <p:cxnSp>
        <p:nvCxnSpPr>
          <p:cNvPr id="21" name="Straight Arrow Connector 20">
            <a:extLst>
              <a:ext uri="{FF2B5EF4-FFF2-40B4-BE49-F238E27FC236}">
                <a16:creationId xmlns:a16="http://schemas.microsoft.com/office/drawing/2014/main" id="{39353CED-01A3-435A-3FAB-6845C33FB912}"/>
              </a:ext>
            </a:extLst>
          </p:cNvPr>
          <p:cNvCxnSpPr>
            <a:cxnSpLocks/>
          </p:cNvCxnSpPr>
          <p:nvPr/>
        </p:nvCxnSpPr>
        <p:spPr>
          <a:xfrm flipV="1">
            <a:off x="5264727" y="2886332"/>
            <a:ext cx="277091" cy="48766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76" name="Rectangle 75">
            <a:extLst>
              <a:ext uri="{FF2B5EF4-FFF2-40B4-BE49-F238E27FC236}">
                <a16:creationId xmlns:a16="http://schemas.microsoft.com/office/drawing/2014/main" id="{A1FB5505-B296-1724-F478-5EF6BA9ADF7D}"/>
              </a:ext>
            </a:extLst>
          </p:cNvPr>
          <p:cNvSpPr/>
          <p:nvPr/>
        </p:nvSpPr>
        <p:spPr>
          <a:xfrm>
            <a:off x="0" y="5327187"/>
            <a:ext cx="9144000" cy="1080000"/>
          </a:xfrm>
          <a:prstGeom prst="rect">
            <a:avLst/>
          </a:prstGeom>
          <a:solidFill>
            <a:schemeClr val="accent1">
              <a:lumMod val="20000"/>
              <a:lumOff val="80000"/>
            </a:schemeClr>
          </a:solid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BlockHammer is </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compatible with commodity DRAM chips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No need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proprietary info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of or </a:t>
            </a:r>
            <a:r>
              <a:rPr kumimoji="0" lang="en-US" sz="2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modifications</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chips</a:t>
            </a:r>
          </a:p>
        </p:txBody>
      </p:sp>
      <p:sp>
        <p:nvSpPr>
          <p:cNvPr id="40" name="Rectangle 39">
            <a:extLst>
              <a:ext uri="{FF2B5EF4-FFF2-40B4-BE49-F238E27FC236}">
                <a16:creationId xmlns:a16="http://schemas.microsoft.com/office/drawing/2014/main" id="{4C01B8A1-DA04-2B22-EB3C-B3EDC4AD6E32}"/>
              </a:ext>
            </a:extLst>
          </p:cNvPr>
          <p:cNvSpPr/>
          <p:nvPr/>
        </p:nvSpPr>
        <p:spPr>
          <a:xfrm>
            <a:off x="7051563" y="2886332"/>
            <a:ext cx="1080000" cy="249279"/>
          </a:xfrm>
          <a:prstGeom prst="rect">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FC280B8B-F7A7-A61F-D8A7-A5E3F23CD412}"/>
              </a:ext>
            </a:extLst>
          </p:cNvPr>
          <p:cNvSpPr/>
          <p:nvPr/>
        </p:nvSpPr>
        <p:spPr>
          <a:xfrm>
            <a:off x="7051563" y="3433468"/>
            <a:ext cx="1080000" cy="249279"/>
          </a:xfrm>
          <a:prstGeom prst="rect">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Title 1">
            <a:extLst>
              <a:ext uri="{FF2B5EF4-FFF2-40B4-BE49-F238E27FC236}">
                <a16:creationId xmlns:a16="http://schemas.microsoft.com/office/drawing/2014/main" id="{D8245221-1BA3-B0EB-7CA9-48839A5758F5}"/>
              </a:ext>
            </a:extLst>
          </p:cNvPr>
          <p:cNvSpPr txBox="1">
            <a:spLocks/>
          </p:cNvSpPr>
          <p:nvPr/>
        </p:nvSpPr>
        <p:spPr>
          <a:xfrm>
            <a:off x="75991" y="50574"/>
            <a:ext cx="9057744" cy="541098"/>
          </a:xfrm>
          <a:prstGeom prst="rect">
            <a:avLst/>
          </a:prstGeom>
        </p:spPr>
        <p:txBody>
          <a:bodyPr anchor="ctr">
            <a:normAutofit/>
          </a:bodyPr>
          <a:lstStyle>
            <a:lvl1pPr algn="l" defTabSz="914400" rtl="0" eaLnBrk="1" latinLnBrk="0" hangingPunct="1">
              <a:lnSpc>
                <a:spcPct val="100000"/>
              </a:lnSpc>
              <a:spcBef>
                <a:spcPct val="0"/>
              </a:spcBef>
              <a:spcAft>
                <a:spcPts val="600"/>
              </a:spcAft>
              <a:buNone/>
              <a:defRPr sz="3200" b="1" kern="1200">
                <a:solidFill>
                  <a:schemeClr val="tx2">
                    <a:lumMod val="75000"/>
                  </a:schemeClr>
                </a:solidFill>
                <a:latin typeface="Cambria" panose="02040503050406030204" pitchFamily="18" charset="0"/>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j-ea"/>
                <a:cs typeface="+mj-cs"/>
              </a:rPr>
              <a:t>BlockHammer: Practical Throttling-based Mechanism</a:t>
            </a:r>
          </a:p>
        </p:txBody>
      </p:sp>
    </p:spTree>
    <p:extLst>
      <p:ext uri="{BB962C8B-B14F-4D97-AF65-F5344CB8AC3E}">
        <p14:creationId xmlns:p14="http://schemas.microsoft.com/office/powerpoint/2010/main" val="2624770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30" grpId="0"/>
      <p:bldP spid="76" grpId="0" animBg="1"/>
      <p:bldP spid="40" grpId="0" animBg="1"/>
      <p:bldP spid="41" grpId="0" animBg="1"/>
    </p:bldLst>
  </p:timing>
</p:sld>
</file>

<file path=ppt/slides/slide1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0DD38-02ED-644E-B723-A83144D23548}"/>
              </a:ext>
            </a:extLst>
          </p:cNvPr>
          <p:cNvSpPr>
            <a:spLocks noGrp="1"/>
          </p:cNvSpPr>
          <p:nvPr>
            <p:ph type="title"/>
          </p:nvPr>
        </p:nvSpPr>
        <p:spPr>
          <a:xfrm>
            <a:off x="75990" y="50573"/>
            <a:ext cx="7338361" cy="1141619"/>
          </a:xfrm>
        </p:spPr>
        <p:txBody>
          <a:bodyPr/>
          <a:lstStyle/>
          <a:p>
            <a:r>
              <a:rPr lang="en-US" b="1" dirty="0"/>
              <a:t>BlockHammer </a:t>
            </a:r>
            <a:br>
              <a:rPr lang="en-US" dirty="0"/>
            </a:br>
            <a:r>
              <a:rPr lang="en-US" sz="2800" b="1" dirty="0"/>
              <a:t>Overview of Approach</a:t>
            </a:r>
            <a:endParaRPr lang="en-US" dirty="0"/>
          </a:p>
        </p:txBody>
      </p:sp>
      <p:sp>
        <p:nvSpPr>
          <p:cNvPr id="7" name="Rounded Rectangle 6">
            <a:extLst>
              <a:ext uri="{FF2B5EF4-FFF2-40B4-BE49-F238E27FC236}">
                <a16:creationId xmlns:a16="http://schemas.microsoft.com/office/drawing/2014/main" id="{ADB79523-8389-8A4C-8543-2B85EE6A5F44}"/>
              </a:ext>
            </a:extLst>
          </p:cNvPr>
          <p:cNvSpPr/>
          <p:nvPr/>
        </p:nvSpPr>
        <p:spPr>
          <a:xfrm>
            <a:off x="-2198" y="4142057"/>
            <a:ext cx="9144000" cy="2213658"/>
          </a:xfrm>
          <a:prstGeom prst="roundRect">
            <a:avLst>
              <a:gd name="adj" fmla="val 0"/>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ounded Rectangle 4">
            <a:extLst>
              <a:ext uri="{FF2B5EF4-FFF2-40B4-BE49-F238E27FC236}">
                <a16:creationId xmlns:a16="http://schemas.microsoft.com/office/drawing/2014/main" id="{7084711E-5C10-334E-B795-69737335F96A}"/>
              </a:ext>
            </a:extLst>
          </p:cNvPr>
          <p:cNvSpPr/>
          <p:nvPr/>
        </p:nvSpPr>
        <p:spPr>
          <a:xfrm>
            <a:off x="-2197" y="1215342"/>
            <a:ext cx="9144000" cy="2213658"/>
          </a:xfrm>
          <a:prstGeom prst="roundRect">
            <a:avLst>
              <a:gd name="adj" fmla="val 0"/>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3D965B18-AEF8-A144-B127-EAD658ACFE51}"/>
              </a:ext>
            </a:extLst>
          </p:cNvPr>
          <p:cNvSpPr>
            <a:spLocks noGrp="1"/>
          </p:cNvSpPr>
          <p:nvPr>
            <p:ph idx="1"/>
          </p:nvPr>
        </p:nvSpPr>
        <p:spPr/>
        <p:txBody>
          <a:bodyPr/>
          <a:lstStyle/>
          <a:p>
            <a:pPr marL="0" indent="0">
              <a:buNone/>
            </a:pPr>
            <a:r>
              <a:rPr lang="en-US" sz="2800" b="1" dirty="0" err="1"/>
              <a:t>RowBlocker</a:t>
            </a:r>
            <a:r>
              <a:rPr lang="en-US" sz="3200" b="1" dirty="0"/>
              <a:t> </a:t>
            </a:r>
          </a:p>
          <a:p>
            <a:pPr marL="0" indent="0">
              <a:buNone/>
            </a:pPr>
            <a:r>
              <a:rPr lang="en-US" sz="2400" dirty="0">
                <a:solidFill>
                  <a:schemeClr val="accent2">
                    <a:lumMod val="50000"/>
                  </a:schemeClr>
                </a:solidFill>
              </a:rPr>
              <a:t>Tracks</a:t>
            </a:r>
            <a:r>
              <a:rPr lang="en-US" sz="2400" dirty="0"/>
              <a:t> row activation rates using area-efficient Bloom filters</a:t>
            </a:r>
            <a:endParaRPr lang="en-US" dirty="0"/>
          </a:p>
          <a:p>
            <a:pPr marL="0" indent="0">
              <a:buNone/>
            </a:pPr>
            <a:r>
              <a:rPr lang="en-US" sz="2400" dirty="0">
                <a:solidFill>
                  <a:schemeClr val="accent2">
                    <a:lumMod val="50000"/>
                  </a:schemeClr>
                </a:solidFill>
              </a:rPr>
              <a:t>Blacklists</a:t>
            </a:r>
            <a:r>
              <a:rPr lang="en-US" sz="2400" dirty="0"/>
              <a:t> rows that are activated at a high rate</a:t>
            </a:r>
            <a:endParaRPr lang="en-US" dirty="0"/>
          </a:p>
          <a:p>
            <a:pPr marL="0" indent="0">
              <a:buNone/>
            </a:pPr>
            <a:r>
              <a:rPr lang="en-US" sz="2400" dirty="0">
                <a:solidFill>
                  <a:schemeClr val="accent2">
                    <a:lumMod val="50000"/>
                  </a:schemeClr>
                </a:solidFill>
              </a:rPr>
              <a:t>Throttles</a:t>
            </a:r>
            <a:r>
              <a:rPr lang="en-US" sz="2400" dirty="0">
                <a:solidFill>
                  <a:srgbClr val="00B050"/>
                </a:solidFill>
              </a:rPr>
              <a:t> </a:t>
            </a:r>
            <a:r>
              <a:rPr lang="en-US" sz="2400" dirty="0"/>
              <a:t>activations</a:t>
            </a:r>
            <a:r>
              <a:rPr lang="en-US" sz="2400" dirty="0">
                <a:solidFill>
                  <a:srgbClr val="00B050"/>
                </a:solidFill>
              </a:rPr>
              <a:t> </a:t>
            </a:r>
            <a:r>
              <a:rPr lang="en-US" sz="2400" dirty="0"/>
              <a:t>targeting a blacklisted row</a:t>
            </a:r>
          </a:p>
          <a:p>
            <a:endParaRPr lang="en-US" sz="2800" dirty="0"/>
          </a:p>
          <a:p>
            <a:pPr marL="0" indent="0">
              <a:buNone/>
            </a:pPr>
            <a:endParaRPr lang="en-US" sz="2800" dirty="0"/>
          </a:p>
          <a:p>
            <a:pPr marL="0" indent="0">
              <a:buNone/>
            </a:pPr>
            <a:r>
              <a:rPr lang="en-US" sz="2800" b="1" dirty="0" err="1"/>
              <a:t>AttackThrottler</a:t>
            </a:r>
            <a:endParaRPr lang="en-US" sz="2800" b="1" dirty="0"/>
          </a:p>
          <a:p>
            <a:pPr marL="0" indent="0">
              <a:buNone/>
            </a:pPr>
            <a:r>
              <a:rPr lang="en-US" sz="2400" dirty="0">
                <a:solidFill>
                  <a:schemeClr val="accent6">
                    <a:lumMod val="50000"/>
                  </a:schemeClr>
                </a:solidFill>
              </a:rPr>
              <a:t>Identifies</a:t>
            </a:r>
            <a:r>
              <a:rPr lang="en-US" sz="2400" dirty="0">
                <a:solidFill>
                  <a:srgbClr val="00B050"/>
                </a:solidFill>
              </a:rPr>
              <a:t> </a:t>
            </a:r>
            <a:r>
              <a:rPr lang="en-US" sz="2400" dirty="0"/>
              <a:t>threads that perform a RowHammer attack</a:t>
            </a:r>
          </a:p>
          <a:p>
            <a:pPr marL="0" indent="0">
              <a:buNone/>
            </a:pPr>
            <a:r>
              <a:rPr lang="en-US" sz="2400" dirty="0">
                <a:solidFill>
                  <a:schemeClr val="accent6">
                    <a:lumMod val="50000"/>
                  </a:schemeClr>
                </a:solidFill>
              </a:rPr>
              <a:t>Reduces</a:t>
            </a:r>
            <a:r>
              <a:rPr lang="en-US" sz="2400" dirty="0">
                <a:solidFill>
                  <a:srgbClr val="00B050"/>
                </a:solidFill>
              </a:rPr>
              <a:t> </a:t>
            </a:r>
            <a:r>
              <a:rPr lang="en-US" sz="2400" dirty="0"/>
              <a:t>memory bandwidth usage of identified threads</a:t>
            </a:r>
          </a:p>
          <a:p>
            <a:endParaRPr lang="en-US" sz="2400" dirty="0"/>
          </a:p>
          <a:p>
            <a:pPr marL="0" indent="0">
              <a:buNone/>
            </a:pPr>
            <a:endParaRPr lang="en-US" sz="2400" dirty="0"/>
          </a:p>
          <a:p>
            <a:endParaRPr lang="en-US" sz="2400" dirty="0"/>
          </a:p>
        </p:txBody>
      </p:sp>
      <p:sp>
        <p:nvSpPr>
          <p:cNvPr id="4" name="Rectangle 3">
            <a:extLst>
              <a:ext uri="{FF2B5EF4-FFF2-40B4-BE49-F238E27FC236}">
                <a16:creationId xmlns:a16="http://schemas.microsoft.com/office/drawing/2014/main" id="{F3782042-1B9C-DA4C-B922-0E3D3B011937}"/>
              </a:ext>
            </a:extLst>
          </p:cNvPr>
          <p:cNvSpPr/>
          <p:nvPr/>
        </p:nvSpPr>
        <p:spPr>
          <a:xfrm>
            <a:off x="0" y="3139205"/>
            <a:ext cx="9144000" cy="740193"/>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No row can be activated at a high enough rate to induce bit-flips</a:t>
            </a:r>
          </a:p>
        </p:txBody>
      </p:sp>
      <p:sp>
        <p:nvSpPr>
          <p:cNvPr id="6" name="Rectangle 5">
            <a:extLst>
              <a:ext uri="{FF2B5EF4-FFF2-40B4-BE49-F238E27FC236}">
                <a16:creationId xmlns:a16="http://schemas.microsoft.com/office/drawing/2014/main" id="{B97AED7B-37CC-CE4C-A987-7F715E5C0DEE}"/>
              </a:ext>
            </a:extLst>
          </p:cNvPr>
          <p:cNvSpPr/>
          <p:nvPr/>
        </p:nvSpPr>
        <p:spPr>
          <a:xfrm>
            <a:off x="0" y="5535387"/>
            <a:ext cx="9144000" cy="86931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Greatly reduces the </a:t>
            </a: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performance degradation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and</a:t>
            </a: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energy wastage </a:t>
            </a: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 RowHammer attack inflicts on a system</a:t>
            </a:r>
          </a:p>
        </p:txBody>
      </p:sp>
    </p:spTree>
    <p:extLst>
      <p:ext uri="{BB962C8B-B14F-4D97-AF65-F5344CB8AC3E}">
        <p14:creationId xmlns:p14="http://schemas.microsoft.com/office/powerpoint/2010/main" val="2681737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3" grpId="0" uiExpand="1" build="p"/>
      <p:bldP spid="4" grpId="0" animBg="1"/>
      <p:bldP spid="6" grpId="0" animBg="1"/>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2BB34-DA34-8642-B47D-14389E011DA9}"/>
              </a:ext>
            </a:extLst>
          </p:cNvPr>
          <p:cNvSpPr>
            <a:spLocks noGrp="1"/>
          </p:cNvSpPr>
          <p:nvPr>
            <p:ph type="title"/>
          </p:nvPr>
        </p:nvSpPr>
        <p:spPr/>
        <p:txBody>
          <a:bodyPr>
            <a:noAutofit/>
          </a:bodyPr>
          <a:lstStyle/>
          <a:p>
            <a:r>
              <a:rPr lang="en-US" dirty="0"/>
              <a:t>Evaluation: </a:t>
            </a:r>
            <a:r>
              <a:rPr lang="en-US" dirty="0" err="1"/>
              <a:t>BlockHammer</a:t>
            </a:r>
            <a:br>
              <a:rPr lang="en-US" dirty="0"/>
            </a:br>
            <a:r>
              <a:rPr lang="en-US" sz="2800" dirty="0"/>
              <a:t>Scaling with RowHammer Vulnerability</a:t>
            </a:r>
            <a:endParaRPr lang="en-US" sz="2800" b="1" dirty="0"/>
          </a:p>
        </p:txBody>
      </p:sp>
      <p:pic>
        <p:nvPicPr>
          <p:cNvPr id="35" name="Picture 34" descr="Chart, line chart&#10;&#10;Description automatically generated">
            <a:extLst>
              <a:ext uri="{FF2B5EF4-FFF2-40B4-BE49-F238E27FC236}">
                <a16:creationId xmlns:a16="http://schemas.microsoft.com/office/drawing/2014/main" id="{03E376D7-6E59-E74F-A5A3-405C73CEC9C0}"/>
              </a:ext>
            </a:extLst>
          </p:cNvPr>
          <p:cNvPicPr>
            <a:picLocks noChangeAspect="1"/>
          </p:cNvPicPr>
          <p:nvPr/>
        </p:nvPicPr>
        <p:blipFill rotWithShape="1">
          <a:blip r:embed="rId3">
            <a:extLst>
              <a:ext uri="{28A0092B-C50C-407E-A947-70E740481C1C}">
                <a14:useLocalDpi xmlns:a14="http://schemas.microsoft.com/office/drawing/2010/main" val="0"/>
              </a:ext>
            </a:extLst>
          </a:blip>
          <a:srcRect l="23403" t="2424" r="19399" b="84017"/>
          <a:stretch/>
        </p:blipFill>
        <p:spPr>
          <a:xfrm>
            <a:off x="3241964" y="2061132"/>
            <a:ext cx="4759036" cy="313380"/>
          </a:xfrm>
          <a:prstGeom prst="rect">
            <a:avLst/>
          </a:prstGeom>
          <a:ln w="19050">
            <a:noFill/>
          </a:ln>
        </p:spPr>
      </p:pic>
      <p:sp>
        <p:nvSpPr>
          <p:cNvPr id="15" name="Rounded Rectangle 14">
            <a:extLst>
              <a:ext uri="{FF2B5EF4-FFF2-40B4-BE49-F238E27FC236}">
                <a16:creationId xmlns:a16="http://schemas.microsoft.com/office/drawing/2014/main" id="{E577201E-FC48-DE47-B799-25AB9CE693E8}"/>
              </a:ext>
            </a:extLst>
          </p:cNvPr>
          <p:cNvSpPr/>
          <p:nvPr/>
        </p:nvSpPr>
        <p:spPr>
          <a:xfrm>
            <a:off x="206478" y="4438494"/>
            <a:ext cx="8731045" cy="1720645"/>
          </a:xfrm>
          <a:prstGeom prst="roundRect">
            <a:avLst>
              <a:gd name="adj" fmla="val 2382"/>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libri" panose="020F0502020204030204"/>
                <a:ea typeface="+mn-ea"/>
                <a:cs typeface="+mn-cs"/>
              </a:rPr>
              <a:t>RowHammer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libri" panose="020F0502020204030204"/>
                <a:ea typeface="+mn-ea"/>
                <a:cs typeface="+mn-cs"/>
              </a:rPr>
              <a:t>Attack Present</a:t>
            </a:r>
          </a:p>
        </p:txBody>
      </p:sp>
      <p:sp>
        <p:nvSpPr>
          <p:cNvPr id="16" name="Rounded Rectangle 15">
            <a:extLst>
              <a:ext uri="{FF2B5EF4-FFF2-40B4-BE49-F238E27FC236}">
                <a16:creationId xmlns:a16="http://schemas.microsoft.com/office/drawing/2014/main" id="{A090A9AB-5FFD-5B47-8F48-A9A823712257}"/>
              </a:ext>
            </a:extLst>
          </p:cNvPr>
          <p:cNvSpPr/>
          <p:nvPr/>
        </p:nvSpPr>
        <p:spPr>
          <a:xfrm>
            <a:off x="208677" y="2357451"/>
            <a:ext cx="8731045" cy="1691149"/>
          </a:xfrm>
          <a:prstGeom prst="roundRect">
            <a:avLst>
              <a:gd name="adj" fmla="val 2382"/>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rPr>
              <a:t>No RowHammer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rPr>
              <a:t>Attack</a:t>
            </a:r>
          </a:p>
        </p:txBody>
      </p:sp>
      <p:pic>
        <p:nvPicPr>
          <p:cNvPr id="28" name="Picture 27" descr="Chart, line chart&#10;&#10;Description automatically generated">
            <a:extLst>
              <a:ext uri="{FF2B5EF4-FFF2-40B4-BE49-F238E27FC236}">
                <a16:creationId xmlns:a16="http://schemas.microsoft.com/office/drawing/2014/main" id="{F748D571-13D6-AF4C-AC87-A62D4BE044FF}"/>
              </a:ext>
            </a:extLst>
          </p:cNvPr>
          <p:cNvPicPr>
            <a:picLocks noChangeAspect="1"/>
          </p:cNvPicPr>
          <p:nvPr/>
        </p:nvPicPr>
        <p:blipFill rotWithShape="1">
          <a:blip r:embed="rId3">
            <a:extLst>
              <a:ext uri="{28A0092B-C50C-407E-A947-70E740481C1C}">
                <a14:useLocalDpi xmlns:a14="http://schemas.microsoft.com/office/drawing/2010/main" val="0"/>
              </a:ext>
            </a:extLst>
          </a:blip>
          <a:srcRect l="-136" t="13255" r="136" b="2868"/>
          <a:stretch/>
        </p:blipFill>
        <p:spPr>
          <a:xfrm>
            <a:off x="2277956" y="2436611"/>
            <a:ext cx="6588000" cy="1534948"/>
          </a:xfrm>
          <a:prstGeom prst="rect">
            <a:avLst/>
          </a:prstGeom>
          <a:ln w="19050">
            <a:solidFill>
              <a:schemeClr val="tx2">
                <a:lumMod val="50000"/>
              </a:schemeClr>
            </a:solidFill>
          </a:ln>
        </p:spPr>
      </p:pic>
      <p:sp>
        <p:nvSpPr>
          <p:cNvPr id="17" name="Rectangle 16">
            <a:extLst>
              <a:ext uri="{FF2B5EF4-FFF2-40B4-BE49-F238E27FC236}">
                <a16:creationId xmlns:a16="http://schemas.microsoft.com/office/drawing/2014/main" id="{43B7C787-5BF2-F643-970E-4C8A8CD99C71}"/>
              </a:ext>
            </a:extLst>
          </p:cNvPr>
          <p:cNvSpPr/>
          <p:nvPr/>
        </p:nvSpPr>
        <p:spPr>
          <a:xfrm>
            <a:off x="2912253" y="2556986"/>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2D6D2F06-AA5A-5547-84BE-267A1F0AB33D}"/>
              </a:ext>
            </a:extLst>
          </p:cNvPr>
          <p:cNvSpPr/>
          <p:nvPr/>
        </p:nvSpPr>
        <p:spPr>
          <a:xfrm>
            <a:off x="4468895" y="2548540"/>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2B1AB5F4-9EB3-F946-9859-C4C7B404793D}"/>
              </a:ext>
            </a:extLst>
          </p:cNvPr>
          <p:cNvSpPr>
            <a:spLocks noChangeAspect="1"/>
          </p:cNvSpPr>
          <p:nvPr/>
        </p:nvSpPr>
        <p:spPr>
          <a:xfrm>
            <a:off x="6021031" y="2573028"/>
            <a:ext cx="1188000" cy="8385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E3B476CD-1607-8942-A42D-8CCB94654B48}"/>
              </a:ext>
            </a:extLst>
          </p:cNvPr>
          <p:cNvSpPr>
            <a:spLocks/>
          </p:cNvSpPr>
          <p:nvPr/>
        </p:nvSpPr>
        <p:spPr>
          <a:xfrm>
            <a:off x="7571475" y="2557346"/>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 name="Picture 29" descr="Chart&#10;&#10;Description automatically generated">
            <a:extLst>
              <a:ext uri="{FF2B5EF4-FFF2-40B4-BE49-F238E27FC236}">
                <a16:creationId xmlns:a16="http://schemas.microsoft.com/office/drawing/2014/main" id="{3DD07603-CB97-EC4A-9322-BF43EEBF0B33}"/>
              </a:ext>
            </a:extLst>
          </p:cNvPr>
          <p:cNvPicPr>
            <a:picLocks noChangeAspect="1"/>
          </p:cNvPicPr>
          <p:nvPr/>
        </p:nvPicPr>
        <p:blipFill rotWithShape="1">
          <a:blip r:embed="rId4">
            <a:extLst>
              <a:ext uri="{28A0092B-C50C-407E-A947-70E740481C1C}">
                <a14:useLocalDpi xmlns:a14="http://schemas.microsoft.com/office/drawing/2010/main" val="0"/>
              </a:ext>
            </a:extLst>
          </a:blip>
          <a:srcRect t="15280"/>
          <a:stretch/>
        </p:blipFill>
        <p:spPr>
          <a:xfrm>
            <a:off x="2277956" y="4522504"/>
            <a:ext cx="6588000" cy="1550379"/>
          </a:xfrm>
          <a:prstGeom prst="rect">
            <a:avLst/>
          </a:prstGeom>
          <a:ln w="19050">
            <a:solidFill>
              <a:schemeClr val="accent2">
                <a:lumMod val="75000"/>
              </a:schemeClr>
            </a:solidFill>
          </a:ln>
        </p:spPr>
      </p:pic>
      <p:sp>
        <p:nvSpPr>
          <p:cNvPr id="31" name="Rectangle 30">
            <a:extLst>
              <a:ext uri="{FF2B5EF4-FFF2-40B4-BE49-F238E27FC236}">
                <a16:creationId xmlns:a16="http://schemas.microsoft.com/office/drawing/2014/main" id="{BD39FE46-AF17-784D-B012-1FDAF95AA825}"/>
              </a:ext>
            </a:extLst>
          </p:cNvPr>
          <p:cNvSpPr/>
          <p:nvPr/>
        </p:nvSpPr>
        <p:spPr>
          <a:xfrm>
            <a:off x="2905733" y="4615961"/>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D79CB961-FD57-C64C-8704-A4671B62A5F2}"/>
              </a:ext>
            </a:extLst>
          </p:cNvPr>
          <p:cNvSpPr/>
          <p:nvPr/>
        </p:nvSpPr>
        <p:spPr>
          <a:xfrm>
            <a:off x="4462375" y="4607515"/>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0A9A046B-33CB-9646-BEEA-C1F53B5B86C4}"/>
              </a:ext>
            </a:extLst>
          </p:cNvPr>
          <p:cNvSpPr>
            <a:spLocks noChangeAspect="1"/>
          </p:cNvSpPr>
          <p:nvPr/>
        </p:nvSpPr>
        <p:spPr>
          <a:xfrm>
            <a:off x="6014511" y="4632003"/>
            <a:ext cx="1188000" cy="8385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B3E3FD64-3A57-1F4B-BE60-52C6F77C7547}"/>
              </a:ext>
            </a:extLst>
          </p:cNvPr>
          <p:cNvSpPr>
            <a:spLocks/>
          </p:cNvSpPr>
          <p:nvPr/>
        </p:nvSpPr>
        <p:spPr>
          <a:xfrm>
            <a:off x="7564955" y="4616321"/>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6" name="Picture 35" descr="Chart, line chart&#10;&#10;Description automatically generated">
            <a:extLst>
              <a:ext uri="{FF2B5EF4-FFF2-40B4-BE49-F238E27FC236}">
                <a16:creationId xmlns:a16="http://schemas.microsoft.com/office/drawing/2014/main" id="{C590B68B-EFC6-7B4C-88A1-56958C7B0F99}"/>
              </a:ext>
            </a:extLst>
          </p:cNvPr>
          <p:cNvPicPr>
            <a:picLocks noChangeAspect="1"/>
          </p:cNvPicPr>
          <p:nvPr/>
        </p:nvPicPr>
        <p:blipFill rotWithShape="1">
          <a:blip r:embed="rId3">
            <a:extLst>
              <a:ext uri="{28A0092B-C50C-407E-A947-70E740481C1C}">
                <a14:useLocalDpi xmlns:a14="http://schemas.microsoft.com/office/drawing/2010/main" val="0"/>
              </a:ext>
            </a:extLst>
          </a:blip>
          <a:srcRect l="-136" t="13255" r="136" b="2868"/>
          <a:stretch/>
        </p:blipFill>
        <p:spPr>
          <a:xfrm>
            <a:off x="2280456" y="2424121"/>
            <a:ext cx="6588000" cy="1534948"/>
          </a:xfrm>
          <a:prstGeom prst="rect">
            <a:avLst/>
          </a:prstGeom>
          <a:ln w="19050">
            <a:solidFill>
              <a:schemeClr val="tx2">
                <a:lumMod val="50000"/>
              </a:schemeClr>
            </a:solidFill>
          </a:ln>
        </p:spPr>
      </p:pic>
      <p:pic>
        <p:nvPicPr>
          <p:cNvPr id="37" name="Picture 36" descr="Chart&#10;&#10;Description automatically generated">
            <a:extLst>
              <a:ext uri="{FF2B5EF4-FFF2-40B4-BE49-F238E27FC236}">
                <a16:creationId xmlns:a16="http://schemas.microsoft.com/office/drawing/2014/main" id="{D6DE88FA-966F-144F-AC6D-B26249ACE0D8}"/>
              </a:ext>
            </a:extLst>
          </p:cNvPr>
          <p:cNvPicPr>
            <a:picLocks noChangeAspect="1"/>
          </p:cNvPicPr>
          <p:nvPr/>
        </p:nvPicPr>
        <p:blipFill rotWithShape="1">
          <a:blip r:embed="rId4">
            <a:extLst>
              <a:ext uri="{28A0092B-C50C-407E-A947-70E740481C1C}">
                <a14:useLocalDpi xmlns:a14="http://schemas.microsoft.com/office/drawing/2010/main" val="0"/>
              </a:ext>
            </a:extLst>
          </a:blip>
          <a:srcRect t="15280"/>
          <a:stretch/>
        </p:blipFill>
        <p:spPr>
          <a:xfrm>
            <a:off x="2280456" y="4510014"/>
            <a:ext cx="6588000" cy="1550379"/>
          </a:xfrm>
          <a:prstGeom prst="rect">
            <a:avLst/>
          </a:prstGeom>
          <a:ln w="19050">
            <a:solidFill>
              <a:schemeClr val="accent2">
                <a:lumMod val="75000"/>
              </a:schemeClr>
            </a:solidFill>
          </a:ln>
        </p:spPr>
      </p:pic>
      <p:sp>
        <p:nvSpPr>
          <p:cNvPr id="25" name="Rectangle 24">
            <a:extLst>
              <a:ext uri="{FF2B5EF4-FFF2-40B4-BE49-F238E27FC236}">
                <a16:creationId xmlns:a16="http://schemas.microsoft.com/office/drawing/2014/main" id="{BAC5504E-8914-BE40-9BA7-892F34E3E9CB}"/>
              </a:ext>
            </a:extLst>
          </p:cNvPr>
          <p:cNvSpPr/>
          <p:nvPr/>
        </p:nvSpPr>
        <p:spPr>
          <a:xfrm>
            <a:off x="2199" y="3765443"/>
            <a:ext cx="9144000" cy="486703"/>
          </a:xfrm>
          <a:prstGeom prst="rect">
            <a:avLst/>
          </a:prstGeom>
          <a:solidFill>
            <a:schemeClr val="accent1">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BlockHammer’s performance and energy overheads remain </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negligible (&lt;0.6%)</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sp>
        <p:nvSpPr>
          <p:cNvPr id="26" name="Rectangle 25">
            <a:extLst>
              <a:ext uri="{FF2B5EF4-FFF2-40B4-BE49-F238E27FC236}">
                <a16:creationId xmlns:a16="http://schemas.microsoft.com/office/drawing/2014/main" id="{6EE1CC81-A11D-9A4E-8149-92DB38FA577E}"/>
              </a:ext>
            </a:extLst>
          </p:cNvPr>
          <p:cNvSpPr/>
          <p:nvPr/>
        </p:nvSpPr>
        <p:spPr>
          <a:xfrm>
            <a:off x="0" y="5850447"/>
            <a:ext cx="9144000" cy="552736"/>
          </a:xfrm>
          <a:prstGeom prst="rect">
            <a:avLst/>
          </a:prstGeom>
          <a:solidFill>
            <a:schemeClr val="accent2">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BlockHammer scalably provides </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much higher performance</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(71% on average)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and </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lower energy consumption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(32% on average)</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than state-of-the-art mechanisms</a:t>
            </a:r>
          </a:p>
        </p:txBody>
      </p:sp>
      <p:sp>
        <p:nvSpPr>
          <p:cNvPr id="38" name="Rectangle 37">
            <a:extLst>
              <a:ext uri="{FF2B5EF4-FFF2-40B4-BE49-F238E27FC236}">
                <a16:creationId xmlns:a16="http://schemas.microsoft.com/office/drawing/2014/main" id="{946C25EF-E925-5C48-AF8A-9E07A9A8EC5D}"/>
              </a:ext>
            </a:extLst>
          </p:cNvPr>
          <p:cNvSpPr/>
          <p:nvPr/>
        </p:nvSpPr>
        <p:spPr>
          <a:xfrm>
            <a:off x="288336" y="1242901"/>
            <a:ext cx="4572000" cy="646331"/>
          </a:xfrm>
          <a:prstGeom prst="rect">
            <a:avLst/>
          </a:prstGeom>
        </p:spPr>
        <p:txBody>
          <a:bodyPr>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System throughput (weighted speedup)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Job turnaround time (harmonic speedup)</a:t>
            </a:r>
          </a:p>
        </p:txBody>
      </p:sp>
      <p:sp>
        <p:nvSpPr>
          <p:cNvPr id="39" name="TextBox 38">
            <a:extLst>
              <a:ext uri="{FF2B5EF4-FFF2-40B4-BE49-F238E27FC236}">
                <a16:creationId xmlns:a16="http://schemas.microsoft.com/office/drawing/2014/main" id="{9D9C4D1D-39F8-6E4F-B0DB-5D67D6CD506A}"/>
              </a:ext>
            </a:extLst>
          </p:cNvPr>
          <p:cNvSpPr txBox="1"/>
          <p:nvPr/>
        </p:nvSpPr>
        <p:spPr>
          <a:xfrm>
            <a:off x="5306872" y="1243630"/>
            <a:ext cx="3761030" cy="646331"/>
          </a:xfrm>
          <a:prstGeom prst="rect">
            <a:avLst/>
          </a:prstGeom>
          <a:noFill/>
        </p:spPr>
        <p:txBody>
          <a:bodyPr wrap="none" rtlCol="0">
            <a:spAutoFit/>
          </a:body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Unfairness (maximum slowdown)</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energy consumption </a:t>
            </a:r>
          </a:p>
        </p:txBody>
      </p:sp>
    </p:spTree>
    <p:extLst>
      <p:ext uri="{BB962C8B-B14F-4D97-AF65-F5344CB8AC3E}">
        <p14:creationId xmlns:p14="http://schemas.microsoft.com/office/powerpoint/2010/main" val="232915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EEF6B-2A67-1446-9CC9-3560765BDA3F}"/>
              </a:ext>
            </a:extLst>
          </p:cNvPr>
          <p:cNvSpPr>
            <a:spLocks noGrp="1"/>
          </p:cNvSpPr>
          <p:nvPr>
            <p:ph type="title"/>
          </p:nvPr>
        </p:nvSpPr>
        <p:spPr>
          <a:xfrm>
            <a:off x="75991" y="-99392"/>
            <a:ext cx="6915118" cy="1141619"/>
          </a:xfrm>
        </p:spPr>
        <p:txBody>
          <a:bodyPr>
            <a:normAutofit/>
          </a:bodyPr>
          <a:lstStyle/>
          <a:p>
            <a:r>
              <a:rPr lang="en-US" b="1" dirty="0"/>
              <a:t>Key Results: </a:t>
            </a:r>
            <a:r>
              <a:rPr lang="en-US" b="1" dirty="0" err="1"/>
              <a:t>BlockHammer</a:t>
            </a:r>
            <a:endParaRPr lang="en-US" b="1" dirty="0"/>
          </a:p>
        </p:txBody>
      </p:sp>
      <p:sp>
        <p:nvSpPr>
          <p:cNvPr id="3" name="Content Placeholder 2">
            <a:extLst>
              <a:ext uri="{FF2B5EF4-FFF2-40B4-BE49-F238E27FC236}">
                <a16:creationId xmlns:a16="http://schemas.microsoft.com/office/drawing/2014/main" id="{949AB57A-B547-3A4C-A274-434D7824D025}"/>
              </a:ext>
            </a:extLst>
          </p:cNvPr>
          <p:cNvSpPr>
            <a:spLocks noGrp="1"/>
          </p:cNvSpPr>
          <p:nvPr>
            <p:ph idx="1"/>
          </p:nvPr>
        </p:nvSpPr>
        <p:spPr>
          <a:xfrm>
            <a:off x="75991" y="980732"/>
            <a:ext cx="8987622" cy="5374984"/>
          </a:xfrm>
        </p:spPr>
        <p:txBody>
          <a:bodyPr>
            <a:normAutofit/>
          </a:bodyPr>
          <a:lstStyle/>
          <a:p>
            <a:r>
              <a:rPr lang="en-US" sz="2000" b="1" dirty="0">
                <a:solidFill>
                  <a:srgbClr val="C00000"/>
                </a:solidFill>
              </a:rPr>
              <a:t>Competitive</a:t>
            </a:r>
            <a:r>
              <a:rPr lang="en-US" sz="2000" dirty="0">
                <a:solidFill>
                  <a:srgbClr val="C00000"/>
                </a:solidFill>
              </a:rPr>
              <a:t> with state-of-the-art mechanisms </a:t>
            </a:r>
            <a:r>
              <a:rPr lang="en-US" sz="2000" b="1" dirty="0">
                <a:solidFill>
                  <a:srgbClr val="C00000"/>
                </a:solidFill>
              </a:rPr>
              <a:t>when there is no attack</a:t>
            </a:r>
          </a:p>
          <a:p>
            <a:r>
              <a:rPr lang="en-US" sz="2000" b="1" dirty="0">
                <a:solidFill>
                  <a:srgbClr val="C00000"/>
                </a:solidFill>
              </a:rPr>
              <a:t>Superior</a:t>
            </a:r>
            <a:r>
              <a:rPr lang="en-US" sz="2000" dirty="0">
                <a:solidFill>
                  <a:srgbClr val="C00000"/>
                </a:solidFill>
              </a:rPr>
              <a:t> performance and DRAM energy </a:t>
            </a:r>
            <a:r>
              <a:rPr lang="en-US" sz="2000" b="1" dirty="0">
                <a:solidFill>
                  <a:srgbClr val="C00000"/>
                </a:solidFill>
              </a:rPr>
              <a:t>when RowHammer attack present</a:t>
            </a:r>
          </a:p>
          <a:p>
            <a:r>
              <a:rPr lang="en-US" sz="2000" b="1" dirty="0">
                <a:solidFill>
                  <a:srgbClr val="C00000"/>
                </a:solidFill>
              </a:rPr>
              <a:t>Better hardware area scaling with RowHammer vulnerability</a:t>
            </a:r>
          </a:p>
          <a:p>
            <a:r>
              <a:rPr lang="en-US" sz="2000" b="1" dirty="0"/>
              <a:t>Security Proof</a:t>
            </a:r>
          </a:p>
          <a:p>
            <a:r>
              <a:rPr lang="en-US" sz="2000" dirty="0"/>
              <a:t>Addresses </a:t>
            </a:r>
            <a:r>
              <a:rPr lang="en-US" sz="2000" b="1" dirty="0">
                <a:solidFill>
                  <a:schemeClr val="accent2">
                    <a:lumMod val="75000"/>
                  </a:schemeClr>
                </a:solidFill>
              </a:rPr>
              <a:t>Many-Sided</a:t>
            </a:r>
            <a:r>
              <a:rPr lang="en-US" sz="2000" b="1" dirty="0"/>
              <a:t> </a:t>
            </a:r>
            <a:r>
              <a:rPr lang="en-US" sz="2000" b="1" dirty="0">
                <a:solidFill>
                  <a:schemeClr val="accent2">
                    <a:lumMod val="75000"/>
                  </a:schemeClr>
                </a:solidFill>
              </a:rPr>
              <a:t>Attacks</a:t>
            </a:r>
            <a:r>
              <a:rPr lang="en-US" sz="1800" b="1" dirty="0"/>
              <a:t> </a:t>
            </a:r>
          </a:p>
          <a:p>
            <a:r>
              <a:rPr lang="en-US" sz="2000" dirty="0"/>
              <a:t>Evaluation of </a:t>
            </a:r>
            <a:r>
              <a:rPr lang="en-US" sz="2000" b="1" dirty="0">
                <a:solidFill>
                  <a:srgbClr val="00B050"/>
                </a:solidFill>
              </a:rPr>
              <a:t>14 mechanisms</a:t>
            </a:r>
            <a:r>
              <a:rPr lang="en-US" sz="2000" dirty="0">
                <a:solidFill>
                  <a:srgbClr val="00B050"/>
                </a:solidFill>
              </a:rPr>
              <a:t> </a:t>
            </a:r>
            <a:r>
              <a:rPr lang="en-US" sz="2000" dirty="0"/>
              <a:t>across four desirable properties</a:t>
            </a:r>
            <a:endParaRPr lang="en-US" sz="2000" b="1" dirty="0">
              <a:solidFill>
                <a:srgbClr val="00B050"/>
              </a:solidFill>
            </a:endParaRPr>
          </a:p>
          <a:p>
            <a:pPr lvl="1"/>
            <a:r>
              <a:rPr lang="en-US" sz="1800" dirty="0"/>
              <a:t>Comprehensive Protection</a:t>
            </a:r>
          </a:p>
          <a:p>
            <a:pPr lvl="1"/>
            <a:r>
              <a:rPr lang="en-US" sz="1800" dirty="0"/>
              <a:t>Compatibility with Commodity DRAM Chips</a:t>
            </a:r>
          </a:p>
          <a:p>
            <a:pPr lvl="1"/>
            <a:r>
              <a:rPr lang="en-US" sz="1800" dirty="0"/>
              <a:t>Scalability with RowHammer Vulnerability</a:t>
            </a:r>
          </a:p>
          <a:p>
            <a:pPr lvl="1"/>
            <a:r>
              <a:rPr lang="en-US" sz="1800" dirty="0"/>
              <a:t>Deterministic Protection</a:t>
            </a:r>
          </a:p>
          <a:p>
            <a:endParaRPr lang="en-US" sz="1800" dirty="0"/>
          </a:p>
          <a:p>
            <a:endParaRPr lang="en-US" sz="2000" dirty="0"/>
          </a:p>
        </p:txBody>
      </p:sp>
      <p:sp>
        <p:nvSpPr>
          <p:cNvPr id="49" name="Rectangle 48">
            <a:extLst>
              <a:ext uri="{FF2B5EF4-FFF2-40B4-BE49-F238E27FC236}">
                <a16:creationId xmlns:a16="http://schemas.microsoft.com/office/drawing/2014/main" id="{DF11731B-B121-DE45-975D-A04446B278D0}"/>
              </a:ext>
            </a:extLst>
          </p:cNvPr>
          <p:cNvSpPr/>
          <p:nvPr/>
        </p:nvSpPr>
        <p:spPr>
          <a:xfrm>
            <a:off x="6733568" y="3413125"/>
            <a:ext cx="601747"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Rectangle 49">
            <a:extLst>
              <a:ext uri="{FF2B5EF4-FFF2-40B4-BE49-F238E27FC236}">
                <a16:creationId xmlns:a16="http://schemas.microsoft.com/office/drawing/2014/main" id="{4B7189C0-AC5D-E749-9751-8734453202AC}"/>
              </a:ext>
            </a:extLst>
          </p:cNvPr>
          <p:cNvSpPr/>
          <p:nvPr/>
        </p:nvSpPr>
        <p:spPr>
          <a:xfrm>
            <a:off x="7342540" y="3413125"/>
            <a:ext cx="597417"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C55AC971-77EB-FA4C-B3E6-FBA4ACBD6B8F}"/>
              </a:ext>
            </a:extLst>
          </p:cNvPr>
          <p:cNvSpPr/>
          <p:nvPr/>
        </p:nvSpPr>
        <p:spPr>
          <a:xfrm>
            <a:off x="7947406" y="3413125"/>
            <a:ext cx="425410"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Rectangle 51">
            <a:extLst>
              <a:ext uri="{FF2B5EF4-FFF2-40B4-BE49-F238E27FC236}">
                <a16:creationId xmlns:a16="http://schemas.microsoft.com/office/drawing/2014/main" id="{0CDC59E2-BFDB-9E4F-BFCA-4EFB471ABF5F}"/>
              </a:ext>
            </a:extLst>
          </p:cNvPr>
          <p:cNvSpPr/>
          <p:nvPr/>
        </p:nvSpPr>
        <p:spPr>
          <a:xfrm>
            <a:off x="6310023" y="3413124"/>
            <a:ext cx="420833" cy="309018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52991F55-737C-F54F-A832-CF12B873FE4C}"/>
              </a:ext>
            </a:extLst>
          </p:cNvPr>
          <p:cNvSpPr/>
          <p:nvPr/>
        </p:nvSpPr>
        <p:spPr>
          <a:xfrm>
            <a:off x="7339651" y="6082044"/>
            <a:ext cx="599276" cy="302650"/>
          </a:xfrm>
          <a:prstGeom prst="rect">
            <a:avLst/>
          </a:prstGeom>
          <a:solidFill>
            <a:srgbClr val="EC63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191B33C4-5FDE-914F-8610-406A22836CCD}"/>
              </a:ext>
            </a:extLst>
          </p:cNvPr>
          <p:cNvSpPr/>
          <p:nvPr/>
        </p:nvSpPr>
        <p:spPr>
          <a:xfrm>
            <a:off x="7337439" y="5923608"/>
            <a:ext cx="599276" cy="186780"/>
          </a:xfrm>
          <a:prstGeom prst="rect">
            <a:avLst/>
          </a:prstGeom>
          <a:solidFill>
            <a:srgbClr val="9DC3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nvGrpSpPr>
          <p:cNvPr id="67" name="Group 66">
            <a:extLst>
              <a:ext uri="{FF2B5EF4-FFF2-40B4-BE49-F238E27FC236}">
                <a16:creationId xmlns:a16="http://schemas.microsoft.com/office/drawing/2014/main" id="{7E561239-BC1C-584C-BDD0-DAFD40472F43}"/>
              </a:ext>
            </a:extLst>
          </p:cNvPr>
          <p:cNvGrpSpPr/>
          <p:nvPr/>
        </p:nvGrpSpPr>
        <p:grpSpPr>
          <a:xfrm>
            <a:off x="6305513" y="4527743"/>
            <a:ext cx="2063587" cy="1857013"/>
            <a:chOff x="5409415" y="3716854"/>
            <a:chExt cx="2964835" cy="2697889"/>
          </a:xfrm>
          <a:solidFill>
            <a:schemeClr val="accent1">
              <a:lumMod val="60000"/>
              <a:lumOff val="40000"/>
            </a:schemeClr>
          </a:solidFill>
        </p:grpSpPr>
        <p:sp>
          <p:nvSpPr>
            <p:cNvPr id="69" name="Rectangle 68">
              <a:extLst>
                <a:ext uri="{FF2B5EF4-FFF2-40B4-BE49-F238E27FC236}">
                  <a16:creationId xmlns:a16="http://schemas.microsoft.com/office/drawing/2014/main" id="{3E06DA67-D31B-544C-98B3-1685E83D14B5}"/>
                </a:ext>
              </a:extLst>
            </p:cNvPr>
            <p:cNvSpPr/>
            <p:nvPr/>
          </p:nvSpPr>
          <p:spPr>
            <a:xfrm>
              <a:off x="5409415" y="4738886"/>
              <a:ext cx="604627" cy="16758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1" name="Rectangle 70">
              <a:extLst>
                <a:ext uri="{FF2B5EF4-FFF2-40B4-BE49-F238E27FC236}">
                  <a16:creationId xmlns:a16="http://schemas.microsoft.com/office/drawing/2014/main" id="{84D0BBF6-EAAF-204A-ADED-65516DF6BFF9}"/>
                </a:ext>
              </a:extLst>
            </p:cNvPr>
            <p:cNvSpPr/>
            <p:nvPr/>
          </p:nvSpPr>
          <p:spPr>
            <a:xfrm>
              <a:off x="5422067" y="3724582"/>
              <a:ext cx="1470871" cy="203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2" name="Rectangle 71">
              <a:extLst>
                <a:ext uri="{FF2B5EF4-FFF2-40B4-BE49-F238E27FC236}">
                  <a16:creationId xmlns:a16="http://schemas.microsoft.com/office/drawing/2014/main" id="{4A331E2F-1B66-0E40-97A9-202CA13E3216}"/>
                </a:ext>
              </a:extLst>
            </p:cNvPr>
            <p:cNvSpPr/>
            <p:nvPr/>
          </p:nvSpPr>
          <p:spPr>
            <a:xfrm>
              <a:off x="6021366" y="5977238"/>
              <a:ext cx="861003" cy="2889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1DD9EDF5-0C67-3E41-9AC4-7944B03FB2D9}"/>
                </a:ext>
              </a:extLst>
            </p:cNvPr>
            <p:cNvSpPr/>
            <p:nvPr/>
          </p:nvSpPr>
          <p:spPr>
            <a:xfrm>
              <a:off x="7757686" y="5346203"/>
              <a:ext cx="609868" cy="10685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B1EC9B5-7409-4344-B5AC-579896C1DDF3}"/>
                </a:ext>
              </a:extLst>
            </p:cNvPr>
            <p:cNvSpPr/>
            <p:nvPr/>
          </p:nvSpPr>
          <p:spPr>
            <a:xfrm>
              <a:off x="7764382" y="3716854"/>
              <a:ext cx="609868" cy="9877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sp>
        <p:nvSpPr>
          <p:cNvPr id="53" name="Rectangle 52">
            <a:extLst>
              <a:ext uri="{FF2B5EF4-FFF2-40B4-BE49-F238E27FC236}">
                <a16:creationId xmlns:a16="http://schemas.microsoft.com/office/drawing/2014/main" id="{C89F9F40-964F-E64F-B218-AB62D87380D7}"/>
              </a:ext>
            </a:extLst>
          </p:cNvPr>
          <p:cNvSpPr/>
          <p:nvPr/>
        </p:nvSpPr>
        <p:spPr>
          <a:xfrm>
            <a:off x="5049378" y="6384757"/>
            <a:ext cx="3300872" cy="13986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5" name="Group 54">
            <a:extLst>
              <a:ext uri="{FF2B5EF4-FFF2-40B4-BE49-F238E27FC236}">
                <a16:creationId xmlns:a16="http://schemas.microsoft.com/office/drawing/2014/main" id="{8F0E7B4C-2FE4-9A48-9C49-E7294624D01D}"/>
              </a:ext>
            </a:extLst>
          </p:cNvPr>
          <p:cNvGrpSpPr/>
          <p:nvPr/>
        </p:nvGrpSpPr>
        <p:grpSpPr>
          <a:xfrm>
            <a:off x="6305510" y="4527746"/>
            <a:ext cx="2058927" cy="1860185"/>
            <a:chOff x="5409177" y="3715548"/>
            <a:chExt cx="2958142" cy="2702497"/>
          </a:xfrm>
          <a:solidFill>
            <a:srgbClr val="EC6362"/>
          </a:solidFill>
        </p:grpSpPr>
        <p:sp>
          <p:nvSpPr>
            <p:cNvPr id="56" name="Rectangle 55">
              <a:extLst>
                <a:ext uri="{FF2B5EF4-FFF2-40B4-BE49-F238E27FC236}">
                  <a16:creationId xmlns:a16="http://schemas.microsoft.com/office/drawing/2014/main" id="{1ABD22E7-EB82-784B-AEA9-A82279B62406}"/>
                </a:ext>
              </a:extLst>
            </p:cNvPr>
            <p:cNvSpPr/>
            <p:nvPr/>
          </p:nvSpPr>
          <p:spPr>
            <a:xfrm>
              <a:off x="5409177" y="3926472"/>
              <a:ext cx="604627" cy="8138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57" name="Rectangle 56">
              <a:extLst>
                <a:ext uri="{FF2B5EF4-FFF2-40B4-BE49-F238E27FC236}">
                  <a16:creationId xmlns:a16="http://schemas.microsoft.com/office/drawing/2014/main" id="{AB97A39F-6DA6-904B-94EA-AECD5F18E1B3}"/>
                </a:ext>
              </a:extLst>
            </p:cNvPr>
            <p:cNvSpPr/>
            <p:nvPr/>
          </p:nvSpPr>
          <p:spPr>
            <a:xfrm>
              <a:off x="6027573" y="3926473"/>
              <a:ext cx="861004" cy="208607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58" name="Rectangle 57">
              <a:extLst>
                <a:ext uri="{FF2B5EF4-FFF2-40B4-BE49-F238E27FC236}">
                  <a16:creationId xmlns:a16="http://schemas.microsoft.com/office/drawing/2014/main" id="{1F567970-1F30-F64C-A8B8-6CE2F8F9A3EE}"/>
                </a:ext>
              </a:extLst>
            </p:cNvPr>
            <p:cNvSpPr/>
            <p:nvPr/>
          </p:nvSpPr>
          <p:spPr>
            <a:xfrm>
              <a:off x="6025352" y="6214845"/>
              <a:ext cx="861004" cy="203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65" name="Rectangle 64">
              <a:extLst>
                <a:ext uri="{FF2B5EF4-FFF2-40B4-BE49-F238E27FC236}">
                  <a16:creationId xmlns:a16="http://schemas.microsoft.com/office/drawing/2014/main" id="{C8C39675-0703-054A-AF45-4C0A12E8FF3F}"/>
                </a:ext>
              </a:extLst>
            </p:cNvPr>
            <p:cNvSpPr/>
            <p:nvPr/>
          </p:nvSpPr>
          <p:spPr>
            <a:xfrm>
              <a:off x="6896754" y="3715548"/>
              <a:ext cx="861004" cy="20580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66" name="Rectangle 65">
              <a:extLst>
                <a:ext uri="{FF2B5EF4-FFF2-40B4-BE49-F238E27FC236}">
                  <a16:creationId xmlns:a16="http://schemas.microsoft.com/office/drawing/2014/main" id="{3ABCDD1F-D431-3743-87FA-BC4A4CAC158C}"/>
                </a:ext>
              </a:extLst>
            </p:cNvPr>
            <p:cNvSpPr/>
            <p:nvPr/>
          </p:nvSpPr>
          <p:spPr>
            <a:xfrm>
              <a:off x="7757450" y="4698420"/>
              <a:ext cx="609869" cy="636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pic>
        <p:nvPicPr>
          <p:cNvPr id="81" name="Picture 80">
            <a:extLst>
              <a:ext uri="{FF2B5EF4-FFF2-40B4-BE49-F238E27FC236}">
                <a16:creationId xmlns:a16="http://schemas.microsoft.com/office/drawing/2014/main" id="{E901E39D-5896-8C40-A174-3E622D21635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294413" y="3393962"/>
            <a:ext cx="4099827" cy="3167301"/>
          </a:xfrm>
          <a:prstGeom prst="rect">
            <a:avLst/>
          </a:prstGeom>
        </p:spPr>
      </p:pic>
      <p:cxnSp>
        <p:nvCxnSpPr>
          <p:cNvPr id="80" name="Straight Arrow Connector 79">
            <a:extLst>
              <a:ext uri="{FF2B5EF4-FFF2-40B4-BE49-F238E27FC236}">
                <a16:creationId xmlns:a16="http://schemas.microsoft.com/office/drawing/2014/main" id="{CA6545A1-6FA0-8C43-821A-9DF76F6F12CF}"/>
              </a:ext>
            </a:extLst>
          </p:cNvPr>
          <p:cNvCxnSpPr>
            <a:cxnSpLocks/>
          </p:cNvCxnSpPr>
          <p:nvPr/>
        </p:nvCxnSpPr>
        <p:spPr>
          <a:xfrm>
            <a:off x="4021390" y="6475873"/>
            <a:ext cx="985400" cy="0"/>
          </a:xfrm>
          <a:prstGeom prst="straightConnector1">
            <a:avLst/>
          </a:prstGeom>
          <a:ln w="5715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D79E71F5-A98E-27C5-E29D-0D096F615340}"/>
              </a:ext>
            </a:extLst>
          </p:cNvPr>
          <p:cNvSpPr/>
          <p:nvPr/>
        </p:nvSpPr>
        <p:spPr>
          <a:xfrm>
            <a:off x="298006" y="4672929"/>
            <a:ext cx="2333024" cy="1560440"/>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2">
                    <a:lumMod val="75000"/>
                  </a:schemeClr>
                </a:solidFill>
                <a:latin typeface="Cambria" panose="02040503050406030204" pitchFamily="18" charset="0"/>
              </a:rPr>
              <a:t>BlockHammer</a:t>
            </a:r>
            <a:r>
              <a:rPr lang="en-US" b="1" dirty="0">
                <a:solidFill>
                  <a:sysClr val="windowText" lastClr="000000"/>
                </a:solidFill>
                <a:latin typeface="Cambria" panose="02040503050406030204" pitchFamily="18" charset="0"/>
              </a:rPr>
              <a:t> is the </a:t>
            </a:r>
            <a:r>
              <a:rPr lang="en-US" b="1" dirty="0">
                <a:solidFill>
                  <a:srgbClr val="C00000"/>
                </a:solidFill>
                <a:latin typeface="Cambria" panose="02040503050406030204" pitchFamily="18" charset="0"/>
              </a:rPr>
              <a:t>only</a:t>
            </a:r>
            <a:r>
              <a:rPr lang="en-US" b="1" dirty="0">
                <a:solidFill>
                  <a:sysClr val="windowText" lastClr="000000"/>
                </a:solidFill>
                <a:latin typeface="Cambria" panose="02040503050406030204" pitchFamily="18" charset="0"/>
              </a:rPr>
              <a:t> </a:t>
            </a:r>
            <a:r>
              <a:rPr lang="en-US" b="1" dirty="0">
                <a:solidFill>
                  <a:srgbClr val="C00000"/>
                </a:solidFill>
                <a:latin typeface="Cambria" panose="02040503050406030204" pitchFamily="18" charset="0"/>
              </a:rPr>
              <a:t>solution</a:t>
            </a:r>
            <a:r>
              <a:rPr lang="en-US" b="1" dirty="0">
                <a:solidFill>
                  <a:sysClr val="windowText" lastClr="000000"/>
                </a:solidFill>
                <a:latin typeface="Cambria" panose="02040503050406030204" pitchFamily="18" charset="0"/>
              </a:rPr>
              <a:t> that </a:t>
            </a:r>
            <a:r>
              <a:rPr lang="en-US" b="1" dirty="0">
                <a:solidFill>
                  <a:srgbClr val="00B050"/>
                </a:solidFill>
                <a:latin typeface="Cambria" panose="02040503050406030204" pitchFamily="18" charset="0"/>
              </a:rPr>
              <a:t>satisfies </a:t>
            </a:r>
            <a:br>
              <a:rPr lang="en-US" b="1" dirty="0">
                <a:solidFill>
                  <a:srgbClr val="00B050"/>
                </a:solidFill>
                <a:latin typeface="Cambria" panose="02040503050406030204" pitchFamily="18" charset="0"/>
              </a:rPr>
            </a:br>
            <a:r>
              <a:rPr lang="en-US" b="1" dirty="0">
                <a:solidFill>
                  <a:schemeClr val="accent5">
                    <a:lumMod val="75000"/>
                  </a:schemeClr>
                </a:solidFill>
                <a:latin typeface="Cambria" panose="02040503050406030204" pitchFamily="18" charset="0"/>
              </a:rPr>
              <a:t>all four desirable properties</a:t>
            </a:r>
          </a:p>
        </p:txBody>
      </p:sp>
      <p:cxnSp>
        <p:nvCxnSpPr>
          <p:cNvPr id="5" name="Elbow Connector 4">
            <a:extLst>
              <a:ext uri="{FF2B5EF4-FFF2-40B4-BE49-F238E27FC236}">
                <a16:creationId xmlns:a16="http://schemas.microsoft.com/office/drawing/2014/main" id="{CDFF76CF-97B1-C959-06AD-F1E8BF9FB40C}"/>
              </a:ext>
            </a:extLst>
          </p:cNvPr>
          <p:cNvCxnSpPr>
            <a:cxnSpLocks/>
            <a:endCxn id="4" idx="2"/>
          </p:cNvCxnSpPr>
          <p:nvPr/>
        </p:nvCxnSpPr>
        <p:spPr>
          <a:xfrm rot="10800000">
            <a:off x="1464519" y="6233369"/>
            <a:ext cx="3621057" cy="225968"/>
          </a:xfrm>
          <a:prstGeom prst="bentConnector2">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2399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8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52" grpId="0" animBg="1"/>
      <p:bldP spid="24" grpId="0" animBg="1"/>
      <p:bldP spid="25" grpId="0" animBg="1"/>
      <p:bldP spid="53" grpId="0" animBg="1"/>
      <p:bldP spid="4" grpId="0" animBg="1"/>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F65B-237A-2442-8C2D-52EBA701FF20}"/>
              </a:ext>
            </a:extLst>
          </p:cNvPr>
          <p:cNvSpPr>
            <a:spLocks noGrp="1"/>
          </p:cNvSpPr>
          <p:nvPr>
            <p:ph type="title"/>
          </p:nvPr>
        </p:nvSpPr>
        <p:spPr>
          <a:xfrm>
            <a:off x="75991" y="50574"/>
            <a:ext cx="6915118" cy="541098"/>
          </a:xfrm>
        </p:spPr>
        <p:txBody>
          <a:bodyPr>
            <a:normAutofit/>
          </a:bodyPr>
          <a:lstStyle/>
          <a:p>
            <a:r>
              <a:rPr lang="en-US" sz="2800" dirty="0">
                <a:solidFill>
                  <a:schemeClr val="accent5">
                    <a:lumMod val="75000"/>
                  </a:schemeClr>
                </a:solidFill>
              </a:rPr>
              <a:t>More in the Paper: </a:t>
            </a:r>
            <a:r>
              <a:rPr lang="en-US" sz="2800" dirty="0" err="1">
                <a:solidFill>
                  <a:schemeClr val="accent5">
                    <a:lumMod val="75000"/>
                  </a:schemeClr>
                </a:solidFill>
              </a:rPr>
              <a:t>BlockHammer</a:t>
            </a:r>
            <a:endParaRPr lang="en-US" sz="2800" dirty="0">
              <a:solidFill>
                <a:schemeClr val="accent5">
                  <a:lumMod val="75000"/>
                </a:schemeClr>
              </a:solidFill>
            </a:endParaRPr>
          </a:p>
        </p:txBody>
      </p:sp>
      <p:sp>
        <p:nvSpPr>
          <p:cNvPr id="4" name="Content Placeholder 3">
            <a:extLst>
              <a:ext uri="{FF2B5EF4-FFF2-40B4-BE49-F238E27FC236}">
                <a16:creationId xmlns:a16="http://schemas.microsoft.com/office/drawing/2014/main" id="{BE16B97F-EBBC-A341-86F9-881110D8FE28}"/>
              </a:ext>
            </a:extLst>
          </p:cNvPr>
          <p:cNvSpPr>
            <a:spLocks noGrp="1"/>
          </p:cNvSpPr>
          <p:nvPr>
            <p:ph idx="1"/>
          </p:nvPr>
        </p:nvSpPr>
        <p:spPr>
          <a:xfrm>
            <a:off x="75991" y="757239"/>
            <a:ext cx="8987622" cy="5684540"/>
          </a:xfrm>
        </p:spPr>
        <p:txBody>
          <a:bodyPr/>
          <a:lstStyle/>
          <a:p>
            <a:pPr>
              <a:spcBef>
                <a:spcPts val="0"/>
              </a:spcBef>
              <a:spcAft>
                <a:spcPts val="1800"/>
              </a:spcAft>
              <a:buClr>
                <a:schemeClr val="tx1"/>
              </a:buClr>
            </a:pPr>
            <a:r>
              <a:rPr lang="en-US" sz="2000" dirty="0"/>
              <a:t>Using </a:t>
            </a:r>
            <a:r>
              <a:rPr lang="en-US" sz="2000" b="1" dirty="0">
                <a:solidFill>
                  <a:schemeClr val="accent2">
                    <a:lumMod val="75000"/>
                  </a:schemeClr>
                </a:solidFill>
              </a:rPr>
              <a:t>area-efficient Bloom filters </a:t>
            </a:r>
            <a:r>
              <a:rPr lang="en-US" sz="2000" dirty="0"/>
              <a:t>for</a:t>
            </a:r>
            <a:r>
              <a:rPr lang="en-US" sz="2000" dirty="0">
                <a:solidFill>
                  <a:schemeClr val="accent2">
                    <a:lumMod val="75000"/>
                  </a:schemeClr>
                </a:solidFill>
              </a:rPr>
              <a:t> </a:t>
            </a:r>
            <a:r>
              <a:rPr lang="en-US" sz="2000" dirty="0"/>
              <a:t>RowHammer detection</a:t>
            </a:r>
          </a:p>
          <a:p>
            <a:pPr>
              <a:spcBef>
                <a:spcPts val="0"/>
              </a:spcBef>
              <a:spcAft>
                <a:spcPts val="600"/>
              </a:spcAft>
              <a:buClr>
                <a:schemeClr val="tx1"/>
              </a:buClr>
            </a:pPr>
            <a:r>
              <a:rPr lang="en-US" sz="2000" dirty="0"/>
              <a:t>Security Proof</a:t>
            </a:r>
          </a:p>
          <a:p>
            <a:pPr lvl="1">
              <a:spcBef>
                <a:spcPts val="0"/>
              </a:spcBef>
              <a:spcAft>
                <a:spcPts val="600"/>
              </a:spcAft>
              <a:buClr>
                <a:schemeClr val="tx1"/>
              </a:buClr>
            </a:pPr>
            <a:r>
              <a:rPr lang="en-US" sz="1800" dirty="0"/>
              <a:t>Mathematically represent </a:t>
            </a:r>
            <a:r>
              <a:rPr lang="en-US" sz="1800" b="1" dirty="0">
                <a:solidFill>
                  <a:schemeClr val="accent5">
                    <a:lumMod val="75000"/>
                  </a:schemeClr>
                </a:solidFill>
              </a:rPr>
              <a:t>all possible </a:t>
            </a:r>
            <a:r>
              <a:rPr lang="en-US" sz="1800" dirty="0"/>
              <a:t>access patterns </a:t>
            </a:r>
          </a:p>
          <a:p>
            <a:pPr lvl="1">
              <a:spcBef>
                <a:spcPts val="0"/>
              </a:spcBef>
              <a:spcAft>
                <a:spcPts val="1800"/>
              </a:spcAft>
              <a:buClr>
                <a:schemeClr val="tx1"/>
              </a:buClr>
            </a:pPr>
            <a:r>
              <a:rPr lang="en-US" sz="1800" b="1" dirty="0">
                <a:solidFill>
                  <a:srgbClr val="00B050"/>
                </a:solidFill>
              </a:rPr>
              <a:t>No row can be activated high-enough times</a:t>
            </a:r>
            <a:r>
              <a:rPr lang="en-US" sz="1800" dirty="0">
                <a:solidFill>
                  <a:srgbClr val="00B050"/>
                </a:solidFill>
              </a:rPr>
              <a:t> </a:t>
            </a:r>
            <a:r>
              <a:rPr lang="en-US" sz="1800" dirty="0"/>
              <a:t>to induce bit-flips</a:t>
            </a:r>
          </a:p>
          <a:p>
            <a:pPr>
              <a:lnSpc>
                <a:spcPct val="100000"/>
              </a:lnSpc>
              <a:spcBef>
                <a:spcPts val="0"/>
              </a:spcBef>
              <a:spcAft>
                <a:spcPts val="600"/>
              </a:spcAft>
              <a:buClr>
                <a:schemeClr val="tx1"/>
              </a:buClr>
            </a:pPr>
            <a:r>
              <a:rPr lang="en-US" sz="2000" dirty="0"/>
              <a:t>BlockHammer prevents </a:t>
            </a:r>
            <a:r>
              <a:rPr lang="en-US" sz="2000" b="1" dirty="0">
                <a:solidFill>
                  <a:schemeClr val="accent2">
                    <a:lumMod val="75000"/>
                  </a:schemeClr>
                </a:solidFill>
              </a:rPr>
              <a:t>many-sided</a:t>
            </a:r>
            <a:r>
              <a:rPr lang="en-US" sz="2000" b="1" dirty="0"/>
              <a:t> </a:t>
            </a:r>
            <a:r>
              <a:rPr lang="en-US" sz="2000" b="1" dirty="0">
                <a:solidFill>
                  <a:schemeClr val="accent2">
                    <a:lumMod val="75000"/>
                  </a:schemeClr>
                </a:solidFill>
              </a:rPr>
              <a:t>attacks</a:t>
            </a:r>
          </a:p>
          <a:p>
            <a:pPr lvl="1">
              <a:lnSpc>
                <a:spcPct val="100000"/>
              </a:lnSpc>
              <a:spcBef>
                <a:spcPts val="0"/>
              </a:spcBef>
              <a:spcAft>
                <a:spcPts val="600"/>
              </a:spcAft>
              <a:buClr>
                <a:schemeClr val="tx1"/>
              </a:buClr>
            </a:pPr>
            <a:r>
              <a:rPr lang="en-US" sz="1800" dirty="0" err="1"/>
              <a:t>TRRespass</a:t>
            </a:r>
            <a:r>
              <a:rPr lang="en-US" sz="1800" dirty="0"/>
              <a:t> [</a:t>
            </a:r>
            <a:r>
              <a:rPr lang="en-US" sz="1800" dirty="0" err="1"/>
              <a:t>Frigo</a:t>
            </a:r>
            <a:r>
              <a:rPr lang="en-US" sz="1800" dirty="0"/>
              <a:t>+, S&amp;P’20]</a:t>
            </a:r>
          </a:p>
          <a:p>
            <a:pPr lvl="1">
              <a:lnSpc>
                <a:spcPct val="100000"/>
              </a:lnSpc>
              <a:spcBef>
                <a:spcPts val="0"/>
              </a:spcBef>
              <a:spcAft>
                <a:spcPts val="600"/>
              </a:spcAft>
              <a:buClr>
                <a:schemeClr val="tx1"/>
              </a:buClr>
            </a:pPr>
            <a:r>
              <a:rPr lang="en-US" sz="1800" dirty="0"/>
              <a:t>U-TRR [Hassan+, MICRO’21]</a:t>
            </a:r>
          </a:p>
          <a:p>
            <a:pPr lvl="1">
              <a:lnSpc>
                <a:spcPct val="100000"/>
              </a:lnSpc>
              <a:spcBef>
                <a:spcPts val="0"/>
              </a:spcBef>
              <a:spcAft>
                <a:spcPts val="600"/>
              </a:spcAft>
              <a:buClr>
                <a:schemeClr val="tx1"/>
              </a:buClr>
            </a:pPr>
            <a:r>
              <a:rPr lang="en-US" sz="1800" dirty="0" err="1"/>
              <a:t>BlackSmith</a:t>
            </a:r>
            <a:r>
              <a:rPr lang="en-US" sz="1800" dirty="0"/>
              <a:t> [</a:t>
            </a:r>
            <a:r>
              <a:rPr lang="en-US" sz="1800" dirty="0" err="1"/>
              <a:t>Jattke</a:t>
            </a:r>
            <a:r>
              <a:rPr lang="en-US" sz="1800" dirty="0"/>
              <a:t>+, S&amp;P’22]</a:t>
            </a:r>
          </a:p>
          <a:p>
            <a:pPr lvl="1">
              <a:lnSpc>
                <a:spcPct val="100000"/>
              </a:lnSpc>
              <a:spcBef>
                <a:spcPts val="0"/>
              </a:spcBef>
              <a:spcAft>
                <a:spcPts val="1800"/>
              </a:spcAft>
              <a:buClr>
                <a:schemeClr val="tx1"/>
              </a:buClr>
            </a:pPr>
            <a:r>
              <a:rPr lang="en-US" sz="1800" dirty="0"/>
              <a:t>Half-Double [</a:t>
            </a:r>
            <a:r>
              <a:rPr lang="en-US" sz="1800" dirty="0" err="1"/>
              <a:t>Kogler</a:t>
            </a:r>
            <a:r>
              <a:rPr lang="en-US" sz="1800" dirty="0"/>
              <a:t>+, USENIX Security’22]</a:t>
            </a:r>
            <a:endParaRPr lang="en-US" sz="2000" dirty="0"/>
          </a:p>
          <a:p>
            <a:pPr>
              <a:lnSpc>
                <a:spcPct val="100000"/>
              </a:lnSpc>
              <a:spcBef>
                <a:spcPts val="0"/>
              </a:spcBef>
              <a:spcAft>
                <a:spcPts val="600"/>
              </a:spcAft>
              <a:buClr>
                <a:schemeClr val="tx1"/>
              </a:buClr>
            </a:pPr>
            <a:r>
              <a:rPr lang="en-US" sz="2000" dirty="0"/>
              <a:t>System Integration </a:t>
            </a:r>
          </a:p>
          <a:p>
            <a:pPr lvl="1">
              <a:lnSpc>
                <a:spcPct val="100000"/>
              </a:lnSpc>
              <a:spcBef>
                <a:spcPts val="0"/>
              </a:spcBef>
              <a:spcAft>
                <a:spcPts val="600"/>
              </a:spcAft>
              <a:buClr>
                <a:schemeClr val="tx1"/>
              </a:buClr>
            </a:pPr>
            <a:r>
              <a:rPr lang="en-US" sz="1800" b="1" dirty="0">
                <a:solidFill>
                  <a:schemeClr val="accent2">
                    <a:lumMod val="75000"/>
                  </a:schemeClr>
                </a:solidFill>
              </a:rPr>
              <a:t>BlockHammer</a:t>
            </a:r>
            <a:r>
              <a:rPr lang="en-US" sz="1800" dirty="0"/>
              <a:t> can detect </a:t>
            </a:r>
            <a:r>
              <a:rPr lang="en-US" sz="1800" b="1" dirty="0">
                <a:solidFill>
                  <a:srgbClr val="C00000"/>
                </a:solidFill>
              </a:rPr>
              <a:t>RowHammer attacks </a:t>
            </a:r>
            <a:r>
              <a:rPr lang="en-US" sz="1800" dirty="0"/>
              <a:t>with </a:t>
            </a:r>
            <a:r>
              <a:rPr lang="en-US" sz="1800" b="1" dirty="0">
                <a:solidFill>
                  <a:srgbClr val="00B050"/>
                </a:solidFill>
              </a:rPr>
              <a:t>high accuracy </a:t>
            </a:r>
            <a:br>
              <a:rPr lang="en-US" sz="1800" dirty="0"/>
            </a:br>
            <a:r>
              <a:rPr lang="en-US" sz="1800" dirty="0"/>
              <a:t>and </a:t>
            </a:r>
            <a:r>
              <a:rPr lang="en-US" sz="1800" b="1" dirty="0">
                <a:solidFill>
                  <a:schemeClr val="accent5">
                    <a:lumMod val="75000"/>
                  </a:schemeClr>
                </a:solidFill>
              </a:rPr>
              <a:t>inform system software</a:t>
            </a:r>
          </a:p>
          <a:p>
            <a:pPr lvl="1">
              <a:lnSpc>
                <a:spcPct val="100000"/>
              </a:lnSpc>
              <a:spcBef>
                <a:spcPts val="0"/>
              </a:spcBef>
              <a:spcAft>
                <a:spcPts val="1800"/>
              </a:spcAft>
              <a:buClr>
                <a:schemeClr val="tx1"/>
              </a:buClr>
            </a:pPr>
            <a:r>
              <a:rPr lang="en-US" sz="1800" dirty="0"/>
              <a:t>Measures </a:t>
            </a:r>
            <a:r>
              <a:rPr lang="en-US" sz="1800" b="1" dirty="0"/>
              <a:t>RowHammer likelihood of each thread </a:t>
            </a:r>
          </a:p>
          <a:p>
            <a:pPr>
              <a:lnSpc>
                <a:spcPct val="100000"/>
              </a:lnSpc>
              <a:spcBef>
                <a:spcPts val="0"/>
              </a:spcBef>
              <a:spcAft>
                <a:spcPts val="1800"/>
              </a:spcAft>
              <a:buClr>
                <a:schemeClr val="tx1"/>
              </a:buClr>
            </a:pPr>
            <a:r>
              <a:rPr lang="en-US" sz="2000" b="1" dirty="0">
                <a:solidFill>
                  <a:srgbClr val="7030A0"/>
                </a:solidFill>
              </a:rPr>
              <a:t>Hardware complexity </a:t>
            </a:r>
            <a:r>
              <a:rPr lang="en-US" sz="2000" dirty="0"/>
              <a:t>analysis</a:t>
            </a:r>
          </a:p>
        </p:txBody>
      </p:sp>
      <p:grpSp>
        <p:nvGrpSpPr>
          <p:cNvPr id="7" name="Group 6">
            <a:extLst>
              <a:ext uri="{FF2B5EF4-FFF2-40B4-BE49-F238E27FC236}">
                <a16:creationId xmlns:a16="http://schemas.microsoft.com/office/drawing/2014/main" id="{C0C818C9-4DCE-5F48-BF90-AB65DE76FC78}"/>
              </a:ext>
            </a:extLst>
          </p:cNvPr>
          <p:cNvGrpSpPr/>
          <p:nvPr/>
        </p:nvGrpSpPr>
        <p:grpSpPr>
          <a:xfrm>
            <a:off x="7723128" y="252636"/>
            <a:ext cx="1183322" cy="1552125"/>
            <a:chOff x="4083903" y="4889654"/>
            <a:chExt cx="1183322" cy="1552125"/>
          </a:xfrm>
        </p:grpSpPr>
        <p:pic>
          <p:nvPicPr>
            <p:cNvPr id="11" name="Picture 2">
              <a:extLst>
                <a:ext uri="{FF2B5EF4-FFF2-40B4-BE49-F238E27FC236}">
                  <a16:creationId xmlns:a16="http://schemas.microsoft.com/office/drawing/2014/main" id="{BD98622A-0DC7-5325-0D71-9F38F5F20C9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829" t="6570" r="7152" b="6700"/>
            <a:stretch/>
          </p:blipFill>
          <p:spPr bwMode="auto">
            <a:xfrm>
              <a:off x="4095044" y="4889654"/>
              <a:ext cx="1161040" cy="11844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C117C2FD-272F-32A6-57A8-0560E790F98C}"/>
                </a:ext>
              </a:extLst>
            </p:cNvPr>
            <p:cNvSpPr txBox="1"/>
            <p:nvPr/>
          </p:nvSpPr>
          <p:spPr>
            <a:xfrm>
              <a:off x="4083903" y="6072447"/>
              <a:ext cx="118332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4"/>
                </a:rPr>
                <a:t>Full Paper</a:t>
              </a:r>
              <a:endPar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49388410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F65B-237A-2442-8C2D-52EBA701FF20}"/>
              </a:ext>
            </a:extLst>
          </p:cNvPr>
          <p:cNvSpPr>
            <a:spLocks noGrp="1"/>
          </p:cNvSpPr>
          <p:nvPr>
            <p:ph type="title"/>
          </p:nvPr>
        </p:nvSpPr>
        <p:spPr>
          <a:xfrm>
            <a:off x="75991" y="50574"/>
            <a:ext cx="6915118" cy="541098"/>
          </a:xfrm>
        </p:spPr>
        <p:txBody>
          <a:bodyPr>
            <a:normAutofit/>
          </a:bodyPr>
          <a:lstStyle/>
          <a:p>
            <a:r>
              <a:rPr lang="en-US" sz="2800" dirty="0">
                <a:solidFill>
                  <a:schemeClr val="accent5">
                    <a:lumMod val="75000"/>
                  </a:schemeClr>
                </a:solidFill>
              </a:rPr>
              <a:t>Summary: </a:t>
            </a:r>
            <a:r>
              <a:rPr lang="en-US" sz="2800" dirty="0" err="1">
                <a:solidFill>
                  <a:schemeClr val="accent5">
                    <a:lumMod val="75000"/>
                  </a:schemeClr>
                </a:solidFill>
              </a:rPr>
              <a:t>BlockHammer</a:t>
            </a:r>
            <a:endParaRPr lang="en-US" sz="2400" dirty="0">
              <a:solidFill>
                <a:schemeClr val="accent5">
                  <a:lumMod val="75000"/>
                </a:schemeClr>
              </a:solidFill>
            </a:endParaRPr>
          </a:p>
        </p:txBody>
      </p:sp>
      <p:sp>
        <p:nvSpPr>
          <p:cNvPr id="4" name="Content Placeholder 3">
            <a:extLst>
              <a:ext uri="{FF2B5EF4-FFF2-40B4-BE49-F238E27FC236}">
                <a16:creationId xmlns:a16="http://schemas.microsoft.com/office/drawing/2014/main" id="{BE16B97F-EBBC-A341-86F9-881110D8FE28}"/>
              </a:ext>
            </a:extLst>
          </p:cNvPr>
          <p:cNvSpPr>
            <a:spLocks noGrp="1"/>
          </p:cNvSpPr>
          <p:nvPr>
            <p:ph idx="1"/>
          </p:nvPr>
        </p:nvSpPr>
        <p:spPr>
          <a:xfrm>
            <a:off x="75991" y="591672"/>
            <a:ext cx="8987622" cy="5850107"/>
          </a:xfrm>
        </p:spPr>
        <p:txBody>
          <a:bodyPr/>
          <a:lstStyle/>
          <a:p>
            <a:pPr>
              <a:lnSpc>
                <a:spcPct val="100000"/>
              </a:lnSpc>
              <a:spcBef>
                <a:spcPts val="0"/>
              </a:spcBef>
              <a:spcAft>
                <a:spcPts val="3600"/>
              </a:spcAft>
            </a:pPr>
            <a:r>
              <a:rPr lang="en-US" sz="2400" dirty="0"/>
              <a:t>BlockHammer is </a:t>
            </a:r>
            <a:r>
              <a:rPr lang="en-US" sz="2400" b="1" dirty="0">
                <a:solidFill>
                  <a:srgbClr val="00B050"/>
                </a:solidFill>
              </a:rPr>
              <a:t>the first work to practically enable </a:t>
            </a:r>
            <a:br>
              <a:rPr lang="en-US" sz="2400" b="1" dirty="0">
                <a:solidFill>
                  <a:srgbClr val="00B050"/>
                </a:solidFill>
              </a:rPr>
            </a:br>
            <a:r>
              <a:rPr lang="en-US" sz="2400" b="1" dirty="0">
                <a:solidFill>
                  <a:srgbClr val="C55A11"/>
                </a:solidFill>
              </a:rPr>
              <a:t>throttling-based RowHammer mitigation </a:t>
            </a:r>
          </a:p>
          <a:p>
            <a:pPr>
              <a:lnSpc>
                <a:spcPct val="100000"/>
              </a:lnSpc>
              <a:spcBef>
                <a:spcPts val="0"/>
              </a:spcBef>
              <a:spcAft>
                <a:spcPts val="3600"/>
              </a:spcAft>
            </a:pPr>
            <a:r>
              <a:rPr lang="en-US" sz="2400" dirty="0"/>
              <a:t>BlockHammer is implemented in </a:t>
            </a:r>
            <a:r>
              <a:rPr lang="en-US" sz="2400" b="1" dirty="0">
                <a:solidFill>
                  <a:schemeClr val="accent5">
                    <a:lumMod val="75000"/>
                  </a:schemeClr>
                </a:solidFill>
              </a:rPr>
              <a:t>the memory controller </a:t>
            </a:r>
            <a:br>
              <a:rPr lang="en-US" sz="2400" b="1" dirty="0">
                <a:solidFill>
                  <a:schemeClr val="accent5">
                    <a:lumMod val="75000"/>
                  </a:schemeClr>
                </a:solidFill>
              </a:rPr>
            </a:br>
            <a:r>
              <a:rPr lang="en-US" sz="2400" dirty="0"/>
              <a:t>(</a:t>
            </a:r>
            <a:r>
              <a:rPr lang="en-US" sz="2400" i="1" dirty="0">
                <a:solidFill>
                  <a:srgbClr val="7030A0"/>
                </a:solidFill>
              </a:rPr>
              <a:t>no</a:t>
            </a:r>
            <a:r>
              <a:rPr lang="en-US" sz="2400" i="1" dirty="0"/>
              <a:t> </a:t>
            </a:r>
            <a:r>
              <a:rPr lang="en-US" sz="2400" i="1" dirty="0">
                <a:solidFill>
                  <a:srgbClr val="7030A0"/>
                </a:solidFill>
              </a:rPr>
              <a:t>proprietary information of / </a:t>
            </a:r>
            <a:r>
              <a:rPr lang="en-US" sz="2400" i="1" dirty="0">
                <a:solidFill>
                  <a:srgbClr val="00B050"/>
                </a:solidFill>
              </a:rPr>
              <a:t>no</a:t>
            </a:r>
            <a:r>
              <a:rPr lang="en-US" sz="2400" i="1" dirty="0"/>
              <a:t> </a:t>
            </a:r>
            <a:r>
              <a:rPr lang="en-US" sz="2400" i="1" dirty="0">
                <a:solidFill>
                  <a:srgbClr val="00B050"/>
                </a:solidFill>
              </a:rPr>
              <a:t>modifications </a:t>
            </a:r>
            <a:r>
              <a:rPr lang="en-US" sz="2400" dirty="0">
                <a:solidFill>
                  <a:srgbClr val="00B050"/>
                </a:solidFill>
              </a:rPr>
              <a:t>to</a:t>
            </a:r>
            <a:r>
              <a:rPr lang="en-US" sz="2400" dirty="0">
                <a:solidFill>
                  <a:srgbClr val="EC6362"/>
                </a:solidFill>
              </a:rPr>
              <a:t> </a:t>
            </a:r>
            <a:r>
              <a:rPr lang="en-US" sz="2400" dirty="0"/>
              <a:t>DRAM chips)</a:t>
            </a:r>
            <a:endParaRPr lang="en-US" sz="2400" b="1" dirty="0">
              <a:solidFill>
                <a:srgbClr val="C55A11"/>
              </a:solidFill>
            </a:endParaRPr>
          </a:p>
          <a:p>
            <a:pPr>
              <a:lnSpc>
                <a:spcPct val="100000"/>
              </a:lnSpc>
              <a:spcBef>
                <a:spcPts val="0"/>
              </a:spcBef>
              <a:spcAft>
                <a:spcPts val="3600"/>
              </a:spcAft>
            </a:pPr>
            <a:r>
              <a:rPr lang="en-US" sz="2400" dirty="0"/>
              <a:t>BlockHammer is </a:t>
            </a:r>
            <a:r>
              <a:rPr lang="en-US" sz="2400" i="1" dirty="0"/>
              <a:t>both</a:t>
            </a:r>
            <a:r>
              <a:rPr lang="en-US" sz="2400" dirty="0"/>
              <a:t> </a:t>
            </a:r>
            <a:r>
              <a:rPr lang="en-US" sz="2400" b="1" dirty="0">
                <a:solidFill>
                  <a:srgbClr val="7030A0"/>
                </a:solidFill>
              </a:rPr>
              <a:t>scalable with worsening RowHammer </a:t>
            </a:r>
            <a:br>
              <a:rPr lang="en-US" sz="2400" b="1" dirty="0">
                <a:solidFill>
                  <a:srgbClr val="7030A0"/>
                </a:solidFill>
              </a:rPr>
            </a:br>
            <a:r>
              <a:rPr lang="en-US" sz="2400" dirty="0"/>
              <a:t>and </a:t>
            </a:r>
            <a:r>
              <a:rPr lang="en-US" sz="2400" b="1" dirty="0">
                <a:solidFill>
                  <a:schemeClr val="accent2">
                    <a:lumMod val="75000"/>
                  </a:schemeClr>
                </a:solidFill>
              </a:rPr>
              <a:t>compatible with commodity DRAM chips</a:t>
            </a:r>
            <a:endParaRPr lang="en-US" sz="2400" b="1" dirty="0">
              <a:solidFill>
                <a:srgbClr val="00B050"/>
              </a:solidFill>
            </a:endParaRPr>
          </a:p>
          <a:p>
            <a:pPr>
              <a:lnSpc>
                <a:spcPct val="100000"/>
              </a:lnSpc>
              <a:spcBef>
                <a:spcPts val="0"/>
              </a:spcBef>
              <a:spcAft>
                <a:spcPts val="3600"/>
              </a:spcAft>
            </a:pPr>
            <a:r>
              <a:rPr lang="en-US" sz="2400" dirty="0"/>
              <a:t>BlockHammer is </a:t>
            </a:r>
            <a:r>
              <a:rPr lang="en-US" sz="2400" b="1" dirty="0">
                <a:solidFill>
                  <a:srgbClr val="C00000"/>
                </a:solidFill>
              </a:rPr>
              <a:t>open-source</a:t>
            </a:r>
            <a:r>
              <a:rPr lang="en-US" sz="2400" dirty="0">
                <a:solidFill>
                  <a:srgbClr val="7030A0"/>
                </a:solidFill>
              </a:rPr>
              <a:t> </a:t>
            </a:r>
            <a:r>
              <a:rPr lang="en-US" sz="2400" dirty="0"/>
              <a:t>along with </a:t>
            </a:r>
            <a:r>
              <a:rPr lang="en-US" sz="2400" b="1" dirty="0"/>
              <a:t>six state-of-the-art mechanisms</a:t>
            </a:r>
            <a:r>
              <a:rPr lang="en-US" sz="2200" b="1" dirty="0">
                <a:solidFill>
                  <a:srgbClr val="7030A0"/>
                </a:solidFill>
              </a:rPr>
              <a:t>: </a:t>
            </a:r>
            <a:r>
              <a:rPr lang="en-US" sz="2200" dirty="0">
                <a:solidFill>
                  <a:srgbClr val="C00000"/>
                </a:solidFill>
                <a:hlinkClick r:id="rId3"/>
              </a:rPr>
              <a:t>https://github.com/CMU-SAFARI/BlockHammer</a:t>
            </a:r>
            <a:endParaRPr lang="en-US" sz="2200" dirty="0">
              <a:solidFill>
                <a:srgbClr val="C00000"/>
              </a:solidFill>
            </a:endParaRPr>
          </a:p>
          <a:p>
            <a:pPr>
              <a:lnSpc>
                <a:spcPct val="100000"/>
              </a:lnSpc>
              <a:spcBef>
                <a:spcPts val="0"/>
              </a:spcBef>
            </a:pPr>
            <a:endParaRPr lang="en-US" sz="2600" dirty="0">
              <a:solidFill>
                <a:srgbClr val="C00000"/>
              </a:solidFill>
            </a:endParaRPr>
          </a:p>
        </p:txBody>
      </p:sp>
      <p:grpSp>
        <p:nvGrpSpPr>
          <p:cNvPr id="11" name="Group 10">
            <a:extLst>
              <a:ext uri="{FF2B5EF4-FFF2-40B4-BE49-F238E27FC236}">
                <a16:creationId xmlns:a16="http://schemas.microsoft.com/office/drawing/2014/main" id="{24639144-7223-11C6-DA34-CD21CE0D6F90}"/>
              </a:ext>
            </a:extLst>
          </p:cNvPr>
          <p:cNvGrpSpPr/>
          <p:nvPr/>
        </p:nvGrpSpPr>
        <p:grpSpPr>
          <a:xfrm>
            <a:off x="3980339" y="5152044"/>
            <a:ext cx="1183322" cy="1546919"/>
            <a:chOff x="5807787" y="4894860"/>
            <a:chExt cx="1183322" cy="1546919"/>
          </a:xfrm>
        </p:grpSpPr>
        <p:pic>
          <p:nvPicPr>
            <p:cNvPr id="3" name="Picture 2">
              <a:extLst>
                <a:ext uri="{FF2B5EF4-FFF2-40B4-BE49-F238E27FC236}">
                  <a16:creationId xmlns:a16="http://schemas.microsoft.com/office/drawing/2014/main" id="{1F800304-06E0-9D6C-248A-540A60325972}"/>
                </a:ext>
              </a:extLst>
            </p:cNvPr>
            <p:cNvPicPr>
              <a:picLocks noChangeAspect="1"/>
            </p:cNvPicPr>
            <p:nvPr/>
          </p:nvPicPr>
          <p:blipFill>
            <a:blip r:embed="rId4"/>
            <a:stretch>
              <a:fillRect/>
            </a:stretch>
          </p:blipFill>
          <p:spPr>
            <a:xfrm>
              <a:off x="5807787" y="4894860"/>
              <a:ext cx="1183322" cy="1177587"/>
            </a:xfrm>
            <a:prstGeom prst="rect">
              <a:avLst/>
            </a:prstGeom>
          </p:spPr>
        </p:pic>
        <p:sp>
          <p:nvSpPr>
            <p:cNvPr id="5" name="TextBox 4">
              <a:extLst>
                <a:ext uri="{FF2B5EF4-FFF2-40B4-BE49-F238E27FC236}">
                  <a16:creationId xmlns:a16="http://schemas.microsoft.com/office/drawing/2014/main" id="{68680BA3-31C8-A83F-BC85-8CFB85B72D73}"/>
                </a:ext>
              </a:extLst>
            </p:cNvPr>
            <p:cNvSpPr txBox="1"/>
            <p:nvPr/>
          </p:nvSpPr>
          <p:spPr>
            <a:xfrm>
              <a:off x="5807787" y="6072447"/>
              <a:ext cx="118332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3"/>
                </a:rPr>
                <a:t>Source</a:t>
              </a:r>
              <a:endPar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172303406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44829881"/>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C683A-AF24-BE44-AA9A-A709B1AD3A50}"/>
              </a:ext>
            </a:extLst>
          </p:cNvPr>
          <p:cNvSpPr>
            <a:spLocks noGrp="1"/>
          </p:cNvSpPr>
          <p:nvPr>
            <p:ph type="title"/>
          </p:nvPr>
        </p:nvSpPr>
        <p:spPr>
          <a:xfrm>
            <a:off x="75991" y="-160891"/>
            <a:ext cx="6915118" cy="1141619"/>
          </a:xfrm>
        </p:spPr>
        <p:txBody>
          <a:bodyPr/>
          <a:lstStyle/>
          <a:p>
            <a:r>
              <a:rPr lang="en-US" sz="3000" b="1" dirty="0"/>
              <a:t>RowHammer Solution Approaches</a:t>
            </a:r>
          </a:p>
        </p:txBody>
      </p:sp>
      <p:sp>
        <p:nvSpPr>
          <p:cNvPr id="3" name="Content Placeholder 2">
            <a:extLst>
              <a:ext uri="{FF2B5EF4-FFF2-40B4-BE49-F238E27FC236}">
                <a16:creationId xmlns:a16="http://schemas.microsoft.com/office/drawing/2014/main" id="{5911B6B0-A99C-BE4F-BD83-C04322CB5BFC}"/>
              </a:ext>
            </a:extLst>
          </p:cNvPr>
          <p:cNvSpPr>
            <a:spLocks noGrp="1"/>
          </p:cNvSpPr>
          <p:nvPr>
            <p:ph idx="1"/>
          </p:nvPr>
        </p:nvSpPr>
        <p:spPr>
          <a:xfrm>
            <a:off x="75991" y="685800"/>
            <a:ext cx="8987622" cy="5813137"/>
          </a:xfrm>
        </p:spPr>
        <p:txBody>
          <a:bodyPr/>
          <a:lstStyle/>
          <a:p>
            <a:r>
              <a:rPr lang="en-US" sz="2400" dirty="0">
                <a:solidFill>
                  <a:srgbClr val="0000FF"/>
                </a:solidFill>
              </a:rPr>
              <a:t>More robust DRAM chips </a:t>
            </a:r>
            <a:r>
              <a:rPr lang="en-US" sz="2400" b="1" dirty="0">
                <a:solidFill>
                  <a:srgbClr val="0000FF"/>
                </a:solidFill>
              </a:rPr>
              <a:t>and/or </a:t>
            </a:r>
            <a:r>
              <a:rPr lang="en-US" sz="2400" dirty="0">
                <a:solidFill>
                  <a:srgbClr val="0000FF"/>
                </a:solidFill>
              </a:rPr>
              <a:t>error-correcting codes</a:t>
            </a:r>
          </a:p>
          <a:p>
            <a:r>
              <a:rPr lang="en-US" sz="2400" dirty="0">
                <a:solidFill>
                  <a:srgbClr val="0000FF"/>
                </a:solidFill>
              </a:rPr>
              <a:t>Increased refresh rate </a:t>
            </a:r>
          </a:p>
          <a:p>
            <a:endParaRPr lang="en-US" sz="2400" dirty="0"/>
          </a:p>
          <a:p>
            <a:endParaRPr lang="en-US" sz="2400" dirty="0"/>
          </a:p>
          <a:p>
            <a:r>
              <a:rPr lang="en-US" sz="2400" dirty="0">
                <a:solidFill>
                  <a:srgbClr val="0000FF"/>
                </a:solidFill>
              </a:rPr>
              <a:t>Physical isolation</a:t>
            </a:r>
          </a:p>
          <a:p>
            <a:endParaRPr lang="en-US" sz="2400" dirty="0"/>
          </a:p>
          <a:p>
            <a:endParaRPr lang="en-US" sz="2400" dirty="0"/>
          </a:p>
          <a:p>
            <a:endParaRPr lang="en-US" sz="2400" dirty="0"/>
          </a:p>
          <a:p>
            <a:r>
              <a:rPr lang="en-US" sz="2400" dirty="0">
                <a:solidFill>
                  <a:srgbClr val="0000FF"/>
                </a:solidFill>
              </a:rPr>
              <a:t>Reactive refresh</a:t>
            </a:r>
          </a:p>
          <a:p>
            <a:endParaRPr lang="en-US" sz="2400" dirty="0"/>
          </a:p>
          <a:p>
            <a:endParaRPr lang="en-US" sz="2400" dirty="0"/>
          </a:p>
          <a:p>
            <a:endParaRPr lang="en-US" sz="2400" dirty="0"/>
          </a:p>
          <a:p>
            <a:r>
              <a:rPr lang="en-US" sz="2400" dirty="0">
                <a:solidFill>
                  <a:srgbClr val="0000FF"/>
                </a:solidFill>
              </a:rPr>
              <a:t>Proactive throttling</a:t>
            </a:r>
          </a:p>
        </p:txBody>
      </p:sp>
      <p:sp>
        <p:nvSpPr>
          <p:cNvPr id="10" name="DRAM Bank">
            <a:extLst>
              <a:ext uri="{FF2B5EF4-FFF2-40B4-BE49-F238E27FC236}">
                <a16:creationId xmlns:a16="http://schemas.microsoft.com/office/drawing/2014/main" id="{5743497B-6D87-FE41-A92D-69E792987E0F}"/>
              </a:ext>
            </a:extLst>
          </p:cNvPr>
          <p:cNvSpPr/>
          <p:nvPr/>
        </p:nvSpPr>
        <p:spPr>
          <a:xfrm>
            <a:off x="3377023" y="2376154"/>
            <a:ext cx="2389953" cy="175935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5" name="Attacker">
            <a:extLst>
              <a:ext uri="{FF2B5EF4-FFF2-40B4-BE49-F238E27FC236}">
                <a16:creationId xmlns:a16="http://schemas.microsoft.com/office/drawing/2014/main" id="{D0DE4FAF-51A1-CB43-9EFD-59FAC416DAE5}"/>
              </a:ext>
            </a:extLst>
          </p:cNvPr>
          <p:cNvSpPr/>
          <p:nvPr/>
        </p:nvSpPr>
        <p:spPr>
          <a:xfrm>
            <a:off x="3377023" y="2720137"/>
            <a:ext cx="2389953" cy="304808"/>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6" name="Sensitive">
            <a:extLst>
              <a:ext uri="{FF2B5EF4-FFF2-40B4-BE49-F238E27FC236}">
                <a16:creationId xmlns:a16="http://schemas.microsoft.com/office/drawing/2014/main" id="{7AB96C5E-584D-8D46-9217-74E83BBB1586}"/>
              </a:ext>
            </a:extLst>
          </p:cNvPr>
          <p:cNvSpPr/>
          <p:nvPr/>
        </p:nvSpPr>
        <p:spPr>
          <a:xfrm>
            <a:off x="3377023" y="3523261"/>
            <a:ext cx="2389953" cy="416689"/>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7" name="Isolation">
            <a:extLst>
              <a:ext uri="{FF2B5EF4-FFF2-40B4-BE49-F238E27FC236}">
                <a16:creationId xmlns:a16="http://schemas.microsoft.com/office/drawing/2014/main" id="{6D4E1C76-7163-4E4A-8349-D675356E1579}"/>
              </a:ext>
            </a:extLst>
          </p:cNvPr>
          <p:cNvSpPr/>
          <p:nvPr/>
        </p:nvSpPr>
        <p:spPr>
          <a:xfrm>
            <a:off x="3377023" y="3024944"/>
            <a:ext cx="2389953" cy="49831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Isolation Rows</a:t>
            </a:r>
          </a:p>
        </p:txBody>
      </p:sp>
      <p:cxnSp>
        <p:nvCxnSpPr>
          <p:cNvPr id="12" name="Straight Arrow Connector 11">
            <a:extLst>
              <a:ext uri="{FF2B5EF4-FFF2-40B4-BE49-F238E27FC236}">
                <a16:creationId xmlns:a16="http://schemas.microsoft.com/office/drawing/2014/main" id="{0DF6709D-1722-4C44-8D8D-0F088D63C6E5}"/>
              </a:ext>
            </a:extLst>
          </p:cNvPr>
          <p:cNvCxnSpPr/>
          <p:nvPr/>
        </p:nvCxnSpPr>
        <p:spPr>
          <a:xfrm>
            <a:off x="5859572" y="3036521"/>
            <a:ext cx="0" cy="466952"/>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sp>
        <p:nvSpPr>
          <p:cNvPr id="13" name="TextBox 12">
            <a:extLst>
              <a:ext uri="{FF2B5EF4-FFF2-40B4-BE49-F238E27FC236}">
                <a16:creationId xmlns:a16="http://schemas.microsoft.com/office/drawing/2014/main" id="{4570F79E-0E41-C340-B0F4-9B8CEF0D617D}"/>
              </a:ext>
            </a:extLst>
          </p:cNvPr>
          <p:cNvSpPr txBox="1"/>
          <p:nvPr/>
        </p:nvSpPr>
        <p:spPr>
          <a:xfrm>
            <a:off x="5857505" y="3085331"/>
            <a:ext cx="217598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Large-enough distance</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sp>
        <p:nvSpPr>
          <p:cNvPr id="14" name="DRAM Bank">
            <a:extLst>
              <a:ext uri="{FF2B5EF4-FFF2-40B4-BE49-F238E27FC236}">
                <a16:creationId xmlns:a16="http://schemas.microsoft.com/office/drawing/2014/main" id="{C6733633-CA11-3C48-8078-296AE05F4511}"/>
              </a:ext>
            </a:extLst>
          </p:cNvPr>
          <p:cNvSpPr/>
          <p:nvPr/>
        </p:nvSpPr>
        <p:spPr>
          <a:xfrm>
            <a:off x="3377023" y="4308522"/>
            <a:ext cx="2389953" cy="157537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15" name="Attacker">
            <a:extLst>
              <a:ext uri="{FF2B5EF4-FFF2-40B4-BE49-F238E27FC236}">
                <a16:creationId xmlns:a16="http://schemas.microsoft.com/office/drawing/2014/main" id="{DDF114CD-9A17-3944-893C-EF5051A892D2}"/>
              </a:ext>
            </a:extLst>
          </p:cNvPr>
          <p:cNvSpPr/>
          <p:nvPr/>
        </p:nvSpPr>
        <p:spPr>
          <a:xfrm>
            <a:off x="3370479" y="4899439"/>
            <a:ext cx="2389953" cy="372209"/>
          </a:xfrm>
          <a:prstGeom prst="rec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16" name="Sensitive">
            <a:extLst>
              <a:ext uri="{FF2B5EF4-FFF2-40B4-BE49-F238E27FC236}">
                <a16:creationId xmlns:a16="http://schemas.microsoft.com/office/drawing/2014/main" id="{B707F687-216F-5348-84B1-B76BC1637C95}"/>
              </a:ext>
            </a:extLst>
          </p:cNvPr>
          <p:cNvSpPr/>
          <p:nvPr/>
        </p:nvSpPr>
        <p:spPr>
          <a:xfrm>
            <a:off x="3377023" y="5270429"/>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19" name="TextBox 18">
            <a:extLst>
              <a:ext uri="{FF2B5EF4-FFF2-40B4-BE49-F238E27FC236}">
                <a16:creationId xmlns:a16="http://schemas.microsoft.com/office/drawing/2014/main" id="{015481CC-82CF-A34B-8307-6698E5B3492A}"/>
              </a:ext>
            </a:extLst>
          </p:cNvPr>
          <p:cNvSpPr txBox="1"/>
          <p:nvPr/>
        </p:nvSpPr>
        <p:spPr>
          <a:xfrm>
            <a:off x="6182643" y="4467467"/>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sp>
        <p:nvSpPr>
          <p:cNvPr id="20" name="Sensitive">
            <a:extLst>
              <a:ext uri="{FF2B5EF4-FFF2-40B4-BE49-F238E27FC236}">
                <a16:creationId xmlns:a16="http://schemas.microsoft.com/office/drawing/2014/main" id="{B1F54E72-A613-9D44-B666-77824E10B41B}"/>
              </a:ext>
            </a:extLst>
          </p:cNvPr>
          <p:cNvSpPr/>
          <p:nvPr/>
        </p:nvSpPr>
        <p:spPr>
          <a:xfrm>
            <a:off x="3377023" y="4369147"/>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cxnSp>
        <p:nvCxnSpPr>
          <p:cNvPr id="22" name="Straight Arrow Connector 21">
            <a:extLst>
              <a:ext uri="{FF2B5EF4-FFF2-40B4-BE49-F238E27FC236}">
                <a16:creationId xmlns:a16="http://schemas.microsoft.com/office/drawing/2014/main" id="{24AB3509-8AAA-C24E-89F1-55F90A15DA2B}"/>
              </a:ext>
            </a:extLst>
          </p:cNvPr>
          <p:cNvCxnSpPr>
            <a:cxnSpLocks/>
            <a:stCxn id="19" idx="1"/>
            <a:endCxn id="20" idx="3"/>
          </p:cNvCxnSpPr>
          <p:nvPr/>
        </p:nvCxnSpPr>
        <p:spPr>
          <a:xfrm flipH="1" flipV="1">
            <a:off x="5766976" y="4635367"/>
            <a:ext cx="415667" cy="137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C1CEE2C0-D677-2D4C-BC52-2E7FBE10C46E}"/>
              </a:ext>
            </a:extLst>
          </p:cNvPr>
          <p:cNvSpPr txBox="1"/>
          <p:nvPr/>
        </p:nvSpPr>
        <p:spPr>
          <a:xfrm>
            <a:off x="6182643" y="5369412"/>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cxnSp>
        <p:nvCxnSpPr>
          <p:cNvPr id="25" name="Straight Arrow Connector 24">
            <a:extLst>
              <a:ext uri="{FF2B5EF4-FFF2-40B4-BE49-F238E27FC236}">
                <a16:creationId xmlns:a16="http://schemas.microsoft.com/office/drawing/2014/main" id="{04040377-0424-DB4E-8A62-495693B1388C}"/>
              </a:ext>
            </a:extLst>
          </p:cNvPr>
          <p:cNvCxnSpPr>
            <a:cxnSpLocks/>
            <a:stCxn id="24" idx="1"/>
            <a:endCxn id="16" idx="3"/>
          </p:cNvCxnSpPr>
          <p:nvPr/>
        </p:nvCxnSpPr>
        <p:spPr>
          <a:xfrm flipH="1" flipV="1">
            <a:off x="5766976" y="5536649"/>
            <a:ext cx="415667" cy="204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8" name="Picture 6" hidden="1">
            <a:extLst>
              <a:ext uri="{FF2B5EF4-FFF2-40B4-BE49-F238E27FC236}">
                <a16:creationId xmlns:a16="http://schemas.microsoft.com/office/drawing/2014/main" id="{8E5BF2AE-0B4C-B14A-B5A4-7F6AD7A055C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922" t="34366" r="74612" b="55933"/>
          <a:stretch/>
        </p:blipFill>
        <p:spPr bwMode="auto">
          <a:xfrm>
            <a:off x="5264413" y="5937342"/>
            <a:ext cx="992038" cy="665262"/>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6" hidden="1">
            <a:extLst>
              <a:ext uri="{FF2B5EF4-FFF2-40B4-BE49-F238E27FC236}">
                <a16:creationId xmlns:a16="http://schemas.microsoft.com/office/drawing/2014/main" id="{50C9C073-0849-DC41-8716-7D6C51D2A16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4989" t="77834" r="8910" b="12550"/>
          <a:stretch/>
        </p:blipFill>
        <p:spPr bwMode="auto">
          <a:xfrm>
            <a:off x="3533550" y="5943153"/>
            <a:ext cx="1104181" cy="659450"/>
          </a:xfrm>
          <a:prstGeom prst="rect">
            <a:avLst/>
          </a:prstGeom>
          <a:noFill/>
          <a:extLst>
            <a:ext uri="{909E8E84-426E-40DD-AFC4-6F175D3DCCD1}">
              <a14:hiddenFill xmlns:a14="http://schemas.microsoft.com/office/drawing/2010/main">
                <a:solidFill>
                  <a:srgbClr val="FFFFFF"/>
                </a:solidFill>
              </a14:hiddenFill>
            </a:ext>
          </a:extLst>
        </p:spPr>
      </p:pic>
      <p:sp>
        <p:nvSpPr>
          <p:cNvPr id="1025" name="Rectangle 1024">
            <a:extLst>
              <a:ext uri="{FF2B5EF4-FFF2-40B4-BE49-F238E27FC236}">
                <a16:creationId xmlns:a16="http://schemas.microsoft.com/office/drawing/2014/main" id="{28D47331-4792-1643-A508-33E3E501DC31}"/>
              </a:ext>
            </a:extLst>
          </p:cNvPr>
          <p:cNvSpPr/>
          <p:nvPr/>
        </p:nvSpPr>
        <p:spPr>
          <a:xfrm>
            <a:off x="4968815" y="5936726"/>
            <a:ext cx="431321" cy="1929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29" name="Straight Arrow Connector 1028">
            <a:extLst>
              <a:ext uri="{FF2B5EF4-FFF2-40B4-BE49-F238E27FC236}">
                <a16:creationId xmlns:a16="http://schemas.microsoft.com/office/drawing/2014/main" id="{B9794075-9A24-6D4B-8678-0ABC6827A966}"/>
              </a:ext>
            </a:extLst>
          </p:cNvPr>
          <p:cNvCxnSpPr>
            <a:stCxn id="69" idx="3"/>
            <a:endCxn id="68" idx="1"/>
          </p:cNvCxnSpPr>
          <p:nvPr/>
        </p:nvCxnSpPr>
        <p:spPr>
          <a:xfrm flipV="1">
            <a:off x="4637731" y="6269973"/>
            <a:ext cx="626682" cy="290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033" name="Picture 1032">
            <a:extLst>
              <a:ext uri="{FF2B5EF4-FFF2-40B4-BE49-F238E27FC236}">
                <a16:creationId xmlns:a16="http://schemas.microsoft.com/office/drawing/2014/main" id="{791D7003-0FBC-3649-929B-9FEB797BC975}"/>
              </a:ext>
            </a:extLst>
          </p:cNvPr>
          <p:cNvPicPr>
            <a:picLocks noChangeAspect="1"/>
          </p:cNvPicPr>
          <p:nvPr/>
        </p:nvPicPr>
        <p:blipFill>
          <a:blip r:embed="rId4"/>
          <a:stretch>
            <a:fillRect/>
          </a:stretch>
        </p:blipFill>
        <p:spPr>
          <a:xfrm>
            <a:off x="75991" y="1485505"/>
            <a:ext cx="3091969" cy="677074"/>
          </a:xfrm>
          <a:prstGeom prst="rect">
            <a:avLst/>
          </a:prstGeom>
        </p:spPr>
      </p:pic>
      <p:pic>
        <p:nvPicPr>
          <p:cNvPr id="1034" name="Picture 1033">
            <a:extLst>
              <a:ext uri="{FF2B5EF4-FFF2-40B4-BE49-F238E27FC236}">
                <a16:creationId xmlns:a16="http://schemas.microsoft.com/office/drawing/2014/main" id="{65444DBE-7039-3243-B14E-9EFB4C633C9A}"/>
              </a:ext>
            </a:extLst>
          </p:cNvPr>
          <p:cNvPicPr>
            <a:picLocks noChangeAspect="1"/>
          </p:cNvPicPr>
          <p:nvPr/>
        </p:nvPicPr>
        <p:blipFill rotWithShape="1">
          <a:blip r:embed="rId5"/>
          <a:srcRect r="10972" b="15197"/>
          <a:stretch/>
        </p:blipFill>
        <p:spPr>
          <a:xfrm>
            <a:off x="3533550" y="1485505"/>
            <a:ext cx="3099247" cy="720627"/>
          </a:xfrm>
          <a:prstGeom prst="rect">
            <a:avLst/>
          </a:prstGeom>
        </p:spPr>
      </p:pic>
      <p:cxnSp>
        <p:nvCxnSpPr>
          <p:cNvPr id="78" name="Straight Arrow Connector 77">
            <a:extLst>
              <a:ext uri="{FF2B5EF4-FFF2-40B4-BE49-F238E27FC236}">
                <a16:creationId xmlns:a16="http://schemas.microsoft.com/office/drawing/2014/main" id="{C5EDEB2F-3962-624D-8FE5-7C0621E7A797}"/>
              </a:ext>
            </a:extLst>
          </p:cNvPr>
          <p:cNvCxnSpPr>
            <a:cxnSpLocks/>
          </p:cNvCxnSpPr>
          <p:nvPr/>
        </p:nvCxnSpPr>
        <p:spPr>
          <a:xfrm>
            <a:off x="3225875" y="1862148"/>
            <a:ext cx="61535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22E1F2C1-3F27-7A4E-8E90-4D6710E21D03}"/>
              </a:ext>
            </a:extLst>
          </p:cNvPr>
          <p:cNvSpPr txBox="1"/>
          <p:nvPr/>
        </p:nvSpPr>
        <p:spPr>
          <a:xfrm>
            <a:off x="6189187" y="4915957"/>
            <a:ext cx="284744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Rapidly activated (hammered)</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cxnSp>
        <p:nvCxnSpPr>
          <p:cNvPr id="27" name="Straight Arrow Connector 26">
            <a:extLst>
              <a:ext uri="{FF2B5EF4-FFF2-40B4-BE49-F238E27FC236}">
                <a16:creationId xmlns:a16="http://schemas.microsoft.com/office/drawing/2014/main" id="{31AE3060-EED0-8544-B0BA-4147AB69D404}"/>
              </a:ext>
            </a:extLst>
          </p:cNvPr>
          <p:cNvCxnSpPr>
            <a:cxnSpLocks/>
            <a:stCxn id="26" idx="1"/>
            <a:endCxn id="15" idx="3"/>
          </p:cNvCxnSpPr>
          <p:nvPr/>
        </p:nvCxnSpPr>
        <p:spPr>
          <a:xfrm flipH="1">
            <a:off x="5760432" y="5085234"/>
            <a:ext cx="428755" cy="31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2F3815D3-6D25-1C4F-8F83-C122729C3D7B}"/>
              </a:ext>
            </a:extLst>
          </p:cNvPr>
          <p:cNvSpPr/>
          <p:nvPr/>
        </p:nvSpPr>
        <p:spPr>
          <a:xfrm>
            <a:off x="6676790" y="1625025"/>
            <a:ext cx="2493055"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Fewer activations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in a refresh interval</a:t>
            </a:r>
          </a:p>
        </p:txBody>
      </p:sp>
      <p:sp>
        <p:nvSpPr>
          <p:cNvPr id="35" name="Rectangle 34">
            <a:extLst>
              <a:ext uri="{FF2B5EF4-FFF2-40B4-BE49-F238E27FC236}">
                <a16:creationId xmlns:a16="http://schemas.microsoft.com/office/drawing/2014/main" id="{C8897A0A-9C49-7141-8D45-7602BF4075C0}"/>
              </a:ext>
            </a:extLst>
          </p:cNvPr>
          <p:cNvSpPr/>
          <p:nvPr/>
        </p:nvSpPr>
        <p:spPr>
          <a:xfrm>
            <a:off x="2590800" y="6586662"/>
            <a:ext cx="4832157"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Fewer activations allowed for aggressive applications</a:t>
            </a:r>
          </a:p>
        </p:txBody>
      </p:sp>
      <p:pic>
        <p:nvPicPr>
          <p:cNvPr id="44" name="Picture Placeholder 32">
            <a:extLst>
              <a:ext uri="{FF2B5EF4-FFF2-40B4-BE49-F238E27FC236}">
                <a16:creationId xmlns:a16="http://schemas.microsoft.com/office/drawing/2014/main" id="{96AE701D-6AF8-104A-8BE2-772027BAA219}"/>
              </a:ext>
            </a:extLst>
          </p:cNvPr>
          <p:cNvPicPr>
            <a:picLocks noChangeAspect="1"/>
          </p:cNvPicPr>
          <p:nvPr/>
        </p:nvPicPr>
        <p:blipFill>
          <a:blip r:embed="rId6">
            <a:extLst>
              <a:ext uri="{28A0092B-C50C-407E-A947-70E740481C1C}">
                <a14:useLocalDpi xmlns:a14="http://schemas.microsoft.com/office/drawing/2010/main" val="0"/>
              </a:ext>
            </a:extLst>
          </a:blip>
          <a:srcRect t="21589" b="21589"/>
          <a:stretch>
            <a:fillRect/>
          </a:stretch>
        </p:blipFill>
        <p:spPr>
          <a:xfrm>
            <a:off x="3450518" y="5963419"/>
            <a:ext cx="1241221" cy="705540"/>
          </a:xfrm>
          <a:prstGeom prst="rect">
            <a:avLst/>
          </a:prstGeom>
        </p:spPr>
      </p:pic>
      <p:pic>
        <p:nvPicPr>
          <p:cNvPr id="49" name="Picture Placeholder 37" descr="A picture containing text&#10;&#10;Description automatically generated">
            <a:extLst>
              <a:ext uri="{FF2B5EF4-FFF2-40B4-BE49-F238E27FC236}">
                <a16:creationId xmlns:a16="http://schemas.microsoft.com/office/drawing/2014/main" id="{E8A97868-E294-F44C-8499-9C25A3CC9485}"/>
              </a:ext>
            </a:extLst>
          </p:cNvPr>
          <p:cNvPicPr>
            <a:picLocks noChangeAspect="1"/>
          </p:cNvPicPr>
          <p:nvPr/>
        </p:nvPicPr>
        <p:blipFill>
          <a:blip r:embed="rId7">
            <a:extLst>
              <a:ext uri="{28A0092B-C50C-407E-A947-70E740481C1C}">
                <a14:useLocalDpi xmlns:a14="http://schemas.microsoft.com/office/drawing/2010/main" val="0"/>
              </a:ext>
            </a:extLst>
          </a:blip>
          <a:srcRect t="21589" b="21589"/>
          <a:stretch>
            <a:fillRect/>
          </a:stretch>
        </p:blipFill>
        <p:spPr>
          <a:xfrm>
            <a:off x="5270957" y="5926003"/>
            <a:ext cx="1241220" cy="705540"/>
          </a:xfrm>
          <a:prstGeom prst="rect">
            <a:avLst/>
          </a:prstGeom>
        </p:spPr>
      </p:pic>
      <p:sp>
        <p:nvSpPr>
          <p:cNvPr id="32" name="RedBox">
            <a:extLst>
              <a:ext uri="{FF2B5EF4-FFF2-40B4-BE49-F238E27FC236}">
                <a16:creationId xmlns:a16="http://schemas.microsoft.com/office/drawing/2014/main" id="{8CC9030F-01D3-D846-B060-1261E34C46AE}"/>
              </a:ext>
            </a:extLst>
          </p:cNvPr>
          <p:cNvSpPr/>
          <p:nvPr/>
        </p:nvSpPr>
        <p:spPr>
          <a:xfrm>
            <a:off x="380999" y="3479046"/>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Performance, Complexity</a:t>
            </a:r>
          </a:p>
        </p:txBody>
      </p:sp>
    </p:spTree>
    <p:extLst>
      <p:ext uri="{BB962C8B-B14F-4D97-AF65-F5344CB8AC3E}">
        <p14:creationId xmlns:p14="http://schemas.microsoft.com/office/powerpoint/2010/main" val="60950776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4D4F5-185C-7784-E6EB-7AAA8F332E32}"/>
              </a:ext>
            </a:extLst>
          </p:cNvPr>
          <p:cNvSpPr>
            <a:spLocks noGrp="1"/>
          </p:cNvSpPr>
          <p:nvPr>
            <p:ph type="title"/>
          </p:nvPr>
        </p:nvSpPr>
        <p:spPr/>
        <p:txBody>
          <a:bodyPr>
            <a:normAutofit fontScale="90000"/>
          </a:bodyPr>
          <a:lstStyle/>
          <a:p>
            <a:r>
              <a:rPr lang="en-US" dirty="0"/>
              <a:t>Row Migration-Based RowHammer Defense</a:t>
            </a:r>
          </a:p>
        </p:txBody>
      </p:sp>
      <p:sp>
        <p:nvSpPr>
          <p:cNvPr id="3" name="Content Placeholder 2">
            <a:extLst>
              <a:ext uri="{FF2B5EF4-FFF2-40B4-BE49-F238E27FC236}">
                <a16:creationId xmlns:a16="http://schemas.microsoft.com/office/drawing/2014/main" id="{4F0AB647-0EE6-CF16-9714-F28D6C5058CB}"/>
              </a:ext>
            </a:extLst>
          </p:cNvPr>
          <p:cNvSpPr>
            <a:spLocks noGrp="1"/>
          </p:cNvSpPr>
          <p:nvPr>
            <p:ph idx="1"/>
          </p:nvPr>
        </p:nvSpPr>
        <p:spPr/>
        <p:txBody>
          <a:bodyPr/>
          <a:lstStyle/>
          <a:p>
            <a:pPr marL="0" indent="0">
              <a:buNone/>
            </a:pPr>
            <a:r>
              <a:rPr lang="en-US" b="1" dirty="0"/>
              <a:t>Key Idea: </a:t>
            </a:r>
            <a:r>
              <a:rPr lang="en-US" dirty="0">
                <a:solidFill>
                  <a:srgbClr val="8C0000"/>
                </a:solidFill>
              </a:rPr>
              <a:t>Dynamically remap </a:t>
            </a:r>
            <a:r>
              <a:rPr lang="en-US" dirty="0"/>
              <a:t>an aggressor row address to </a:t>
            </a:r>
            <a:br>
              <a:rPr lang="en-US" dirty="0"/>
            </a:br>
            <a:r>
              <a:rPr lang="en-US" dirty="0">
                <a:solidFill>
                  <a:srgbClr val="006633"/>
                </a:solidFill>
              </a:rPr>
              <a:t>a different physical row </a:t>
            </a:r>
            <a:r>
              <a:rPr lang="en-US" dirty="0"/>
              <a:t>before a RowHammer bitflip occurs</a:t>
            </a:r>
          </a:p>
          <a:p>
            <a:r>
              <a:rPr lang="en-US" dirty="0"/>
              <a:t>Does </a:t>
            </a:r>
            <a:r>
              <a:rPr lang="en-US" b="1" dirty="0"/>
              <a:t>not</a:t>
            </a:r>
            <a:r>
              <a:rPr lang="en-US" dirty="0"/>
              <a:t> require </a:t>
            </a:r>
            <a:r>
              <a:rPr lang="en-US" dirty="0">
                <a:solidFill>
                  <a:srgbClr val="006633"/>
                </a:solidFill>
              </a:rPr>
              <a:t>refreshing victim rows </a:t>
            </a:r>
          </a:p>
          <a:p>
            <a:r>
              <a:rPr lang="en-US" dirty="0">
                <a:solidFill>
                  <a:srgbClr val="8C0000"/>
                </a:solidFill>
              </a:rPr>
              <a:t>Relocates</a:t>
            </a:r>
            <a:r>
              <a:rPr lang="en-US" dirty="0"/>
              <a:t> the aggressor row’s data</a:t>
            </a:r>
          </a:p>
          <a:p>
            <a:endParaRPr lang="en-US" dirty="0"/>
          </a:p>
          <a:p>
            <a:endParaRPr lang="en-US" dirty="0"/>
          </a:p>
          <a:p>
            <a:endParaRPr lang="en-US" dirty="0"/>
          </a:p>
          <a:p>
            <a:endParaRPr lang="en-US" dirty="0"/>
          </a:p>
          <a:p>
            <a:endParaRPr lang="en-US" dirty="0"/>
          </a:p>
          <a:p>
            <a:endParaRPr lang="en-US" dirty="0"/>
          </a:p>
          <a:p>
            <a:endParaRPr lang="en-US" dirty="0"/>
          </a:p>
          <a:p>
            <a:pPr marL="0" indent="0" algn="ctr">
              <a:buNone/>
            </a:pPr>
            <a:r>
              <a:rPr lang="en-US" sz="1200" dirty="0" err="1"/>
              <a:t>Saileshwar</a:t>
            </a:r>
            <a:r>
              <a:rPr lang="en-US" sz="1200" dirty="0"/>
              <a:t> et al. </a:t>
            </a:r>
            <a:r>
              <a:rPr lang="en-US" sz="1200" b="1" dirty="0"/>
              <a:t>“Randomized Row Swap: Mitigating Row Hammer </a:t>
            </a:r>
            <a:br>
              <a:rPr lang="en-US" sz="1200" b="1" dirty="0"/>
            </a:br>
            <a:r>
              <a:rPr lang="en-US" sz="1200" b="1" dirty="0"/>
              <a:t>by Breaking Spatial Correlation between Aggressor and Victim Rows,” </a:t>
            </a:r>
            <a:r>
              <a:rPr lang="en-US" sz="1200" dirty="0"/>
              <a:t>in ASPLOS 2022.</a:t>
            </a:r>
          </a:p>
        </p:txBody>
      </p:sp>
      <p:sp>
        <p:nvSpPr>
          <p:cNvPr id="4" name="Slide Number Placeholder 3">
            <a:extLst>
              <a:ext uri="{FF2B5EF4-FFF2-40B4-BE49-F238E27FC236}">
                <a16:creationId xmlns:a16="http://schemas.microsoft.com/office/drawing/2014/main" id="{29445F34-BA3D-EE00-8603-6D646401DAD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E78276A-979F-3F7A-3E26-D12C583CDFDC}"/>
              </a:ext>
            </a:extLst>
          </p:cNvPr>
          <p:cNvPicPr>
            <a:picLocks noChangeAspect="1"/>
          </p:cNvPicPr>
          <p:nvPr/>
        </p:nvPicPr>
        <p:blipFill>
          <a:blip r:embed="rId2"/>
          <a:stretch>
            <a:fillRect/>
          </a:stretch>
        </p:blipFill>
        <p:spPr>
          <a:xfrm>
            <a:off x="2671735" y="2780928"/>
            <a:ext cx="3724330" cy="2649266"/>
          </a:xfrm>
          <a:prstGeom prst="rect">
            <a:avLst/>
          </a:prstGeom>
        </p:spPr>
      </p:pic>
    </p:spTree>
    <p:extLst>
      <p:ext uri="{BB962C8B-B14F-4D97-AF65-F5344CB8AC3E}">
        <p14:creationId xmlns:p14="http://schemas.microsoft.com/office/powerpoint/2010/main" val="106823043"/>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kumimoji="0" lang="en-US" sz="3600" b="0" i="0" u="none" strike="noStrike" kern="0" cap="none" spc="0" normalizeH="0" baseline="0" noProof="0" dirty="0">
                <a:ln>
                  <a:noFill/>
                </a:ln>
                <a:solidFill>
                  <a:srgbClr val="006633"/>
                </a:solidFill>
                <a:effectLst/>
                <a:uLnTx/>
                <a:uFillTx/>
                <a:latin typeface="Garamond"/>
                <a:ea typeface="ＭＳ Ｐゴシック" pitchFamily="-106" charset="-128"/>
              </a:rPr>
              <a:t>Row Migration-Based RowHammer Defense</a:t>
            </a:r>
            <a:endParaRPr lang="en-US" dirty="0"/>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8" name="Picture 7">
            <a:extLst>
              <a:ext uri="{FF2B5EF4-FFF2-40B4-BE49-F238E27FC236}">
                <a16:creationId xmlns:a16="http://schemas.microsoft.com/office/drawing/2014/main" id="{6FF6F2B8-CA2E-7C42-830D-42BD08BFE173}"/>
              </a:ext>
            </a:extLst>
          </p:cNvPr>
          <p:cNvPicPr>
            <a:picLocks noChangeAspect="1"/>
          </p:cNvPicPr>
          <p:nvPr/>
        </p:nvPicPr>
        <p:blipFill rotWithShape="1">
          <a:blip r:embed="rId3"/>
          <a:srcRect l="15859" r="4630"/>
          <a:stretch/>
        </p:blipFill>
        <p:spPr>
          <a:xfrm>
            <a:off x="228600" y="1096453"/>
            <a:ext cx="2677702" cy="799123"/>
          </a:xfrm>
          <a:prstGeom prst="rect">
            <a:avLst/>
          </a:prstGeom>
        </p:spPr>
      </p:pic>
      <p:pic>
        <p:nvPicPr>
          <p:cNvPr id="6" name="Picture 5">
            <a:extLst>
              <a:ext uri="{FF2B5EF4-FFF2-40B4-BE49-F238E27FC236}">
                <a16:creationId xmlns:a16="http://schemas.microsoft.com/office/drawing/2014/main" id="{7C45FB01-427F-1EB0-23CF-6AD5AC664C03}"/>
              </a:ext>
            </a:extLst>
          </p:cNvPr>
          <p:cNvPicPr>
            <a:picLocks noChangeAspect="1"/>
          </p:cNvPicPr>
          <p:nvPr/>
        </p:nvPicPr>
        <p:blipFill>
          <a:blip r:embed="rId4"/>
          <a:stretch>
            <a:fillRect/>
          </a:stretch>
        </p:blipFill>
        <p:spPr>
          <a:xfrm>
            <a:off x="2951312" y="1060887"/>
            <a:ext cx="6192688" cy="821757"/>
          </a:xfrm>
          <a:prstGeom prst="rect">
            <a:avLst/>
          </a:prstGeom>
        </p:spPr>
      </p:pic>
      <p:pic>
        <p:nvPicPr>
          <p:cNvPr id="7" name="Picture 6">
            <a:extLst>
              <a:ext uri="{FF2B5EF4-FFF2-40B4-BE49-F238E27FC236}">
                <a16:creationId xmlns:a16="http://schemas.microsoft.com/office/drawing/2014/main" id="{3D9BF8A8-2CD7-F971-372D-6C07E3B13694}"/>
              </a:ext>
            </a:extLst>
          </p:cNvPr>
          <p:cNvPicPr>
            <a:picLocks noChangeAspect="1"/>
          </p:cNvPicPr>
          <p:nvPr/>
        </p:nvPicPr>
        <p:blipFill rotWithShape="1">
          <a:blip r:embed="rId5"/>
          <a:srcRect l="4252" r="5425" b="43842"/>
          <a:stretch/>
        </p:blipFill>
        <p:spPr>
          <a:xfrm>
            <a:off x="222973" y="2211083"/>
            <a:ext cx="2016224" cy="799123"/>
          </a:xfrm>
          <a:prstGeom prst="rect">
            <a:avLst/>
          </a:prstGeom>
        </p:spPr>
      </p:pic>
      <p:pic>
        <p:nvPicPr>
          <p:cNvPr id="10" name="Picture 9">
            <a:extLst>
              <a:ext uri="{FF2B5EF4-FFF2-40B4-BE49-F238E27FC236}">
                <a16:creationId xmlns:a16="http://schemas.microsoft.com/office/drawing/2014/main" id="{2A22A515-8EE9-3E08-1974-899C3F1FA529}"/>
              </a:ext>
            </a:extLst>
          </p:cNvPr>
          <p:cNvPicPr>
            <a:picLocks noChangeAspect="1"/>
          </p:cNvPicPr>
          <p:nvPr/>
        </p:nvPicPr>
        <p:blipFill>
          <a:blip r:embed="rId6"/>
          <a:stretch>
            <a:fillRect/>
          </a:stretch>
        </p:blipFill>
        <p:spPr>
          <a:xfrm>
            <a:off x="2792264" y="2162244"/>
            <a:ext cx="6288236" cy="896803"/>
          </a:xfrm>
          <a:prstGeom prst="rect">
            <a:avLst/>
          </a:prstGeom>
        </p:spPr>
      </p:pic>
      <p:pic>
        <p:nvPicPr>
          <p:cNvPr id="13" name="Picture 12" descr="Text&#10;&#10;Description automatically generated">
            <a:extLst>
              <a:ext uri="{FF2B5EF4-FFF2-40B4-BE49-F238E27FC236}">
                <a16:creationId xmlns:a16="http://schemas.microsoft.com/office/drawing/2014/main" id="{D9591EDD-5B80-1B98-3892-6CD2320AAAC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15809" y="4519489"/>
            <a:ext cx="2156191" cy="1854324"/>
          </a:xfrm>
          <a:prstGeom prst="rect">
            <a:avLst/>
          </a:prstGeom>
        </p:spPr>
      </p:pic>
      <p:pic>
        <p:nvPicPr>
          <p:cNvPr id="15" name="Picture 14" descr="Text&#10;&#10;Description automatically generated with low confidence">
            <a:extLst>
              <a:ext uri="{FF2B5EF4-FFF2-40B4-BE49-F238E27FC236}">
                <a16:creationId xmlns:a16="http://schemas.microsoft.com/office/drawing/2014/main" id="{ACAB42C9-B15F-4851-4675-9A16D816404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7504" y="3251930"/>
            <a:ext cx="7772400" cy="1074675"/>
          </a:xfrm>
          <a:prstGeom prst="rect">
            <a:avLst/>
          </a:prstGeom>
        </p:spPr>
      </p:pic>
      <p:pic>
        <p:nvPicPr>
          <p:cNvPr id="11" name="Picture 10">
            <a:extLst>
              <a:ext uri="{FF2B5EF4-FFF2-40B4-BE49-F238E27FC236}">
                <a16:creationId xmlns:a16="http://schemas.microsoft.com/office/drawing/2014/main" id="{17D5EB25-E9C3-25AB-D397-6DF07C4D62E6}"/>
              </a:ext>
            </a:extLst>
          </p:cNvPr>
          <p:cNvPicPr>
            <a:picLocks noChangeAspect="1"/>
          </p:cNvPicPr>
          <p:nvPr/>
        </p:nvPicPr>
        <p:blipFill>
          <a:blip r:embed="rId9"/>
          <a:stretch>
            <a:fillRect/>
          </a:stretch>
        </p:blipFill>
        <p:spPr>
          <a:xfrm>
            <a:off x="5796136" y="4004215"/>
            <a:ext cx="1953730" cy="2386390"/>
          </a:xfrm>
          <a:prstGeom prst="rect">
            <a:avLst/>
          </a:prstGeom>
        </p:spPr>
      </p:pic>
    </p:spTree>
    <p:extLst>
      <p:ext uri="{BB962C8B-B14F-4D97-AF65-F5344CB8AC3E}">
        <p14:creationId xmlns:p14="http://schemas.microsoft.com/office/powerpoint/2010/main" val="1511274920"/>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More RowHammer in 2020-2022</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227267492"/>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BBB47075-AF62-3545-BCC7-510859245FA8}"/>
              </a:ext>
            </a:extLst>
          </p:cNvPr>
          <p:cNvPicPr>
            <a:picLocks noChangeAspect="1"/>
          </p:cNvPicPr>
          <p:nvPr/>
        </p:nvPicPr>
        <p:blipFill>
          <a:blip r:embed="rId2"/>
          <a:stretch>
            <a:fillRect/>
          </a:stretch>
        </p:blipFill>
        <p:spPr>
          <a:xfrm>
            <a:off x="2411760" y="989013"/>
            <a:ext cx="3937000" cy="5842000"/>
          </a:xfrm>
          <a:prstGeom prst="rect">
            <a:avLst/>
          </a:prstGeom>
        </p:spPr>
      </p:pic>
    </p:spTree>
    <p:extLst>
      <p:ext uri="{BB962C8B-B14F-4D97-AF65-F5344CB8AC3E}">
        <p14:creationId xmlns:p14="http://schemas.microsoft.com/office/powerpoint/2010/main" val="711260396"/>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(II)</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4DC7D789-E5A4-B34D-9B6E-4A1683A6FC48}"/>
              </a:ext>
            </a:extLst>
          </p:cNvPr>
          <p:cNvPicPr>
            <a:picLocks noChangeAspect="1"/>
          </p:cNvPicPr>
          <p:nvPr/>
        </p:nvPicPr>
        <p:blipFill>
          <a:blip r:embed="rId2"/>
          <a:stretch>
            <a:fillRect/>
          </a:stretch>
        </p:blipFill>
        <p:spPr>
          <a:xfrm>
            <a:off x="628808" y="983892"/>
            <a:ext cx="7416824" cy="5404163"/>
          </a:xfrm>
          <a:prstGeom prst="rect">
            <a:avLst/>
          </a:prstGeom>
        </p:spPr>
      </p:pic>
    </p:spTree>
    <p:extLst>
      <p:ext uri="{BB962C8B-B14F-4D97-AF65-F5344CB8AC3E}">
        <p14:creationId xmlns:p14="http://schemas.microsoft.com/office/powerpoint/2010/main" val="3575859224"/>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2020 (III)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74DA2F2-8C44-EB41-8550-236EB137C0AA}"/>
              </a:ext>
            </a:extLst>
          </p:cNvPr>
          <p:cNvPicPr>
            <a:picLocks noChangeAspect="1"/>
          </p:cNvPicPr>
          <p:nvPr/>
        </p:nvPicPr>
        <p:blipFill>
          <a:blip r:embed="rId2"/>
          <a:stretch>
            <a:fillRect/>
          </a:stretch>
        </p:blipFill>
        <p:spPr>
          <a:xfrm>
            <a:off x="0" y="2360881"/>
            <a:ext cx="9144000" cy="2136237"/>
          </a:xfrm>
          <a:prstGeom prst="rect">
            <a:avLst/>
          </a:prstGeom>
        </p:spPr>
      </p:pic>
    </p:spTree>
    <p:extLst>
      <p:ext uri="{BB962C8B-B14F-4D97-AF65-F5344CB8AC3E}">
        <p14:creationId xmlns:p14="http://schemas.microsoft.com/office/powerpoint/2010/main" val="2387611203"/>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A1D5376A-C31F-4D45-AB84-02516F433F6C}"/>
              </a:ext>
            </a:extLst>
          </p:cNvPr>
          <p:cNvPicPr>
            <a:picLocks noChangeAspect="1"/>
          </p:cNvPicPr>
          <p:nvPr/>
        </p:nvPicPr>
        <p:blipFill>
          <a:blip r:embed="rId2"/>
          <a:stretch>
            <a:fillRect/>
          </a:stretch>
        </p:blipFill>
        <p:spPr>
          <a:xfrm>
            <a:off x="368300" y="3577704"/>
            <a:ext cx="8407400" cy="787400"/>
          </a:xfrm>
          <a:prstGeom prst="rect">
            <a:avLst/>
          </a:prstGeom>
        </p:spPr>
      </p:pic>
      <p:pic>
        <p:nvPicPr>
          <p:cNvPr id="7" name="Picture 6">
            <a:extLst>
              <a:ext uri="{FF2B5EF4-FFF2-40B4-BE49-F238E27FC236}">
                <a16:creationId xmlns:a16="http://schemas.microsoft.com/office/drawing/2014/main" id="{6EB8F855-2F8E-A145-8757-E5E32E494E20}"/>
              </a:ext>
            </a:extLst>
          </p:cNvPr>
          <p:cNvPicPr>
            <a:picLocks noChangeAspect="1"/>
          </p:cNvPicPr>
          <p:nvPr/>
        </p:nvPicPr>
        <p:blipFill>
          <a:blip r:embed="rId3"/>
          <a:stretch>
            <a:fillRect/>
          </a:stretch>
        </p:blipFill>
        <p:spPr>
          <a:xfrm>
            <a:off x="0" y="1772816"/>
            <a:ext cx="9144000" cy="890041"/>
          </a:xfrm>
          <a:prstGeom prst="rect">
            <a:avLst/>
          </a:prstGeom>
        </p:spPr>
      </p:pic>
    </p:spTree>
    <p:extLst>
      <p:ext uri="{BB962C8B-B14F-4D97-AF65-F5344CB8AC3E}">
        <p14:creationId xmlns:p14="http://schemas.microsoft.com/office/powerpoint/2010/main" val="1151463008"/>
      </p:ext>
    </p:ext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6876F486-060F-AA4D-8482-DABBAD03EE9A}"/>
              </a:ext>
            </a:extLst>
          </p:cNvPr>
          <p:cNvPicPr>
            <a:picLocks noChangeAspect="1"/>
          </p:cNvPicPr>
          <p:nvPr/>
        </p:nvPicPr>
        <p:blipFill>
          <a:blip r:embed="rId2"/>
          <a:stretch>
            <a:fillRect/>
          </a:stretch>
        </p:blipFill>
        <p:spPr>
          <a:xfrm>
            <a:off x="0" y="2499035"/>
            <a:ext cx="9144000" cy="1859929"/>
          </a:xfrm>
          <a:prstGeom prst="rect">
            <a:avLst/>
          </a:prstGeom>
        </p:spPr>
      </p:pic>
    </p:spTree>
    <p:extLst>
      <p:ext uri="{BB962C8B-B14F-4D97-AF65-F5344CB8AC3E}">
        <p14:creationId xmlns:p14="http://schemas.microsoft.com/office/powerpoint/2010/main" val="595077439"/>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C46CC002-088F-D040-B5EF-E2A8AF23DDB5}"/>
              </a:ext>
            </a:extLst>
          </p:cNvPr>
          <p:cNvPicPr>
            <a:picLocks noChangeAspect="1"/>
          </p:cNvPicPr>
          <p:nvPr/>
        </p:nvPicPr>
        <p:blipFill>
          <a:blip r:embed="rId2"/>
          <a:stretch>
            <a:fillRect/>
          </a:stretch>
        </p:blipFill>
        <p:spPr>
          <a:xfrm>
            <a:off x="3591634" y="1700808"/>
            <a:ext cx="5490236" cy="4031430"/>
          </a:xfrm>
          <a:prstGeom prst="rect">
            <a:avLst/>
          </a:prstGeom>
        </p:spPr>
      </p:pic>
      <p:pic>
        <p:nvPicPr>
          <p:cNvPr id="7" name="Picture 6">
            <a:extLst>
              <a:ext uri="{FF2B5EF4-FFF2-40B4-BE49-F238E27FC236}">
                <a16:creationId xmlns:a16="http://schemas.microsoft.com/office/drawing/2014/main" id="{CD7D72DA-C3F7-2342-AF51-26980937BA3A}"/>
              </a:ext>
            </a:extLst>
          </p:cNvPr>
          <p:cNvPicPr>
            <a:picLocks noChangeAspect="1"/>
          </p:cNvPicPr>
          <p:nvPr/>
        </p:nvPicPr>
        <p:blipFill>
          <a:blip r:embed="rId3"/>
          <a:stretch>
            <a:fillRect/>
          </a:stretch>
        </p:blipFill>
        <p:spPr>
          <a:xfrm>
            <a:off x="-36512" y="2636912"/>
            <a:ext cx="3554462" cy="1719615"/>
          </a:xfrm>
          <a:prstGeom prst="rect">
            <a:avLst/>
          </a:prstGeom>
        </p:spPr>
      </p:pic>
    </p:spTree>
    <p:extLst>
      <p:ext uri="{BB962C8B-B14F-4D97-AF65-F5344CB8AC3E}">
        <p14:creationId xmlns:p14="http://schemas.microsoft.com/office/powerpoint/2010/main" val="3820269919"/>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a:t>
            </a:r>
          </a:p>
        </p:txBody>
      </p:sp>
      <p:sp>
        <p:nvSpPr>
          <p:cNvPr id="3" name="Content Placeholder 2">
            <a:extLst>
              <a:ext uri="{FF2B5EF4-FFF2-40B4-BE49-F238E27FC236}">
                <a16:creationId xmlns:a16="http://schemas.microsoft.com/office/drawing/2014/main" id="{1B1D0968-5918-A249-A3FE-06315F7F65E9}"/>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F337F482-45FD-D64D-8567-54E8AE863E84}"/>
              </a:ext>
            </a:extLst>
          </p:cNvPr>
          <p:cNvPicPr>
            <a:picLocks noChangeAspect="1"/>
          </p:cNvPicPr>
          <p:nvPr/>
        </p:nvPicPr>
        <p:blipFill>
          <a:blip r:embed="rId2"/>
          <a:stretch>
            <a:fillRect/>
          </a:stretch>
        </p:blipFill>
        <p:spPr>
          <a:xfrm>
            <a:off x="0" y="908720"/>
            <a:ext cx="9144000" cy="2380986"/>
          </a:xfrm>
          <a:prstGeom prst="rect">
            <a:avLst/>
          </a:prstGeom>
        </p:spPr>
      </p:pic>
      <p:pic>
        <p:nvPicPr>
          <p:cNvPr id="6" name="Picture 5">
            <a:extLst>
              <a:ext uri="{FF2B5EF4-FFF2-40B4-BE49-F238E27FC236}">
                <a16:creationId xmlns:a16="http://schemas.microsoft.com/office/drawing/2014/main" id="{E10E7276-FFF7-0D4E-B2F6-F6B298B1467C}"/>
              </a:ext>
            </a:extLst>
          </p:cNvPr>
          <p:cNvPicPr>
            <a:picLocks noChangeAspect="1"/>
          </p:cNvPicPr>
          <p:nvPr/>
        </p:nvPicPr>
        <p:blipFill>
          <a:blip r:embed="rId3"/>
          <a:stretch>
            <a:fillRect/>
          </a:stretch>
        </p:blipFill>
        <p:spPr>
          <a:xfrm>
            <a:off x="171450" y="3429000"/>
            <a:ext cx="8801100" cy="393700"/>
          </a:xfrm>
          <a:prstGeom prst="rect">
            <a:avLst/>
          </a:prstGeom>
        </p:spPr>
      </p:pic>
      <p:pic>
        <p:nvPicPr>
          <p:cNvPr id="7" name="Picture 6">
            <a:extLst>
              <a:ext uri="{FF2B5EF4-FFF2-40B4-BE49-F238E27FC236}">
                <a16:creationId xmlns:a16="http://schemas.microsoft.com/office/drawing/2014/main" id="{D1C11155-93F5-E74A-B54C-E2A935CB965F}"/>
              </a:ext>
            </a:extLst>
          </p:cNvPr>
          <p:cNvPicPr>
            <a:picLocks noChangeAspect="1"/>
          </p:cNvPicPr>
          <p:nvPr/>
        </p:nvPicPr>
        <p:blipFill>
          <a:blip r:embed="rId4"/>
          <a:stretch>
            <a:fillRect/>
          </a:stretch>
        </p:blipFill>
        <p:spPr>
          <a:xfrm>
            <a:off x="893464" y="3995095"/>
            <a:ext cx="7280870" cy="735441"/>
          </a:xfrm>
          <a:prstGeom prst="rect">
            <a:avLst/>
          </a:prstGeom>
        </p:spPr>
      </p:pic>
      <p:pic>
        <p:nvPicPr>
          <p:cNvPr id="8" name="Picture 7">
            <a:extLst>
              <a:ext uri="{FF2B5EF4-FFF2-40B4-BE49-F238E27FC236}">
                <a16:creationId xmlns:a16="http://schemas.microsoft.com/office/drawing/2014/main" id="{81526FB7-E1D4-C54A-B49F-3A1556260B43}"/>
              </a:ext>
            </a:extLst>
          </p:cNvPr>
          <p:cNvPicPr>
            <a:picLocks noChangeAspect="1"/>
          </p:cNvPicPr>
          <p:nvPr/>
        </p:nvPicPr>
        <p:blipFill rotWithShape="1">
          <a:blip r:embed="rId5"/>
          <a:srcRect b="43907"/>
          <a:stretch/>
        </p:blipFill>
        <p:spPr>
          <a:xfrm>
            <a:off x="1115616" y="4855949"/>
            <a:ext cx="6557673" cy="950873"/>
          </a:xfrm>
          <a:prstGeom prst="rect">
            <a:avLst/>
          </a:prstGeom>
        </p:spPr>
      </p:pic>
      <p:pic>
        <p:nvPicPr>
          <p:cNvPr id="9" name="Picture 8">
            <a:extLst>
              <a:ext uri="{FF2B5EF4-FFF2-40B4-BE49-F238E27FC236}">
                <a16:creationId xmlns:a16="http://schemas.microsoft.com/office/drawing/2014/main" id="{3A02F9DB-8C48-8B3B-7518-E24283F729D3}"/>
              </a:ext>
            </a:extLst>
          </p:cNvPr>
          <p:cNvPicPr>
            <a:picLocks noChangeAspect="1"/>
          </p:cNvPicPr>
          <p:nvPr/>
        </p:nvPicPr>
        <p:blipFill>
          <a:blip r:embed="rId6"/>
          <a:stretch>
            <a:fillRect/>
          </a:stretch>
        </p:blipFill>
        <p:spPr>
          <a:xfrm>
            <a:off x="685800" y="5857830"/>
            <a:ext cx="7772400" cy="686810"/>
          </a:xfrm>
          <a:prstGeom prst="rect">
            <a:avLst/>
          </a:prstGeom>
        </p:spPr>
      </p:pic>
    </p:spTree>
    <p:extLst>
      <p:ext uri="{BB962C8B-B14F-4D97-AF65-F5344CB8AC3E}">
        <p14:creationId xmlns:p14="http://schemas.microsoft.com/office/powerpoint/2010/main" val="3116422900"/>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(III)</a:t>
            </a:r>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1DDCF0D0-E3B9-2D45-AE6E-3E6EDD65EB1F}"/>
              </a:ext>
            </a:extLst>
          </p:cNvPr>
          <p:cNvPicPr>
            <a:picLocks noChangeAspect="1"/>
          </p:cNvPicPr>
          <p:nvPr/>
        </p:nvPicPr>
        <p:blipFill rotWithShape="1">
          <a:blip r:embed="rId2"/>
          <a:srcRect r="35341" b="87009"/>
          <a:stretch/>
        </p:blipFill>
        <p:spPr>
          <a:xfrm>
            <a:off x="228599" y="949515"/>
            <a:ext cx="8868395" cy="967317"/>
          </a:xfrm>
          <a:prstGeom prst="rect">
            <a:avLst/>
          </a:prstGeom>
        </p:spPr>
      </p:pic>
      <p:pic>
        <p:nvPicPr>
          <p:cNvPr id="7" name="Picture 6">
            <a:extLst>
              <a:ext uri="{FF2B5EF4-FFF2-40B4-BE49-F238E27FC236}">
                <a16:creationId xmlns:a16="http://schemas.microsoft.com/office/drawing/2014/main" id="{1913ED70-A646-DC7D-3183-D346CB74A12A}"/>
              </a:ext>
            </a:extLst>
          </p:cNvPr>
          <p:cNvPicPr>
            <a:picLocks noChangeAspect="1"/>
          </p:cNvPicPr>
          <p:nvPr/>
        </p:nvPicPr>
        <p:blipFill>
          <a:blip r:embed="rId3"/>
          <a:stretch>
            <a:fillRect/>
          </a:stretch>
        </p:blipFill>
        <p:spPr>
          <a:xfrm>
            <a:off x="0" y="2992496"/>
            <a:ext cx="9144000" cy="873007"/>
          </a:xfrm>
          <a:prstGeom prst="rect">
            <a:avLst/>
          </a:prstGeom>
        </p:spPr>
      </p:pic>
      <p:pic>
        <p:nvPicPr>
          <p:cNvPr id="8" name="Picture 7">
            <a:extLst>
              <a:ext uri="{FF2B5EF4-FFF2-40B4-BE49-F238E27FC236}">
                <a16:creationId xmlns:a16="http://schemas.microsoft.com/office/drawing/2014/main" id="{621AD663-45D9-C1A9-D6DC-56150F709B1E}"/>
              </a:ext>
            </a:extLst>
          </p:cNvPr>
          <p:cNvPicPr>
            <a:picLocks noChangeAspect="1"/>
          </p:cNvPicPr>
          <p:nvPr/>
        </p:nvPicPr>
        <p:blipFill>
          <a:blip r:embed="rId4"/>
          <a:stretch>
            <a:fillRect/>
          </a:stretch>
        </p:blipFill>
        <p:spPr>
          <a:xfrm>
            <a:off x="0" y="4429219"/>
            <a:ext cx="9144000" cy="655965"/>
          </a:xfrm>
          <a:prstGeom prst="rect">
            <a:avLst/>
          </a:prstGeom>
        </p:spPr>
      </p:pic>
    </p:spTree>
    <p:extLst>
      <p:ext uri="{BB962C8B-B14F-4D97-AF65-F5344CB8AC3E}">
        <p14:creationId xmlns:p14="http://schemas.microsoft.com/office/powerpoint/2010/main" val="2530414738"/>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2022 (IV)</a:t>
            </a:r>
          </a:p>
        </p:txBody>
      </p:sp>
      <p:sp>
        <p:nvSpPr>
          <p:cNvPr id="3" name="Content Placeholder 2">
            <a:extLst>
              <a:ext uri="{FF2B5EF4-FFF2-40B4-BE49-F238E27FC236}">
                <a16:creationId xmlns:a16="http://schemas.microsoft.com/office/drawing/2014/main" id="{1AA8F6FF-DDD4-C2DC-1FE2-D7F1755591CE}"/>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156</a:t>
            </a:fld>
            <a:endParaRPr lang="en-US">
              <a:solidFill>
                <a:srgbClr val="000000"/>
              </a:solidFill>
            </a:endParaRPr>
          </a:p>
        </p:txBody>
      </p:sp>
      <p:pic>
        <p:nvPicPr>
          <p:cNvPr id="5" name="Picture 4">
            <a:extLst>
              <a:ext uri="{FF2B5EF4-FFF2-40B4-BE49-F238E27FC236}">
                <a16:creationId xmlns:a16="http://schemas.microsoft.com/office/drawing/2014/main" id="{6B809F97-3FEF-7D18-D928-3AB2550B6F38}"/>
              </a:ext>
            </a:extLst>
          </p:cNvPr>
          <p:cNvPicPr>
            <a:picLocks noChangeAspect="1"/>
          </p:cNvPicPr>
          <p:nvPr/>
        </p:nvPicPr>
        <p:blipFill>
          <a:blip r:embed="rId2"/>
          <a:stretch>
            <a:fillRect/>
          </a:stretch>
        </p:blipFill>
        <p:spPr>
          <a:xfrm>
            <a:off x="232767" y="4298280"/>
            <a:ext cx="8610600" cy="1651000"/>
          </a:xfrm>
          <a:prstGeom prst="rect">
            <a:avLst/>
          </a:prstGeom>
        </p:spPr>
      </p:pic>
      <p:pic>
        <p:nvPicPr>
          <p:cNvPr id="1026" name="Picture 2" descr="IRPS 2021 Voting Form">
            <a:extLst>
              <a:ext uri="{FF2B5EF4-FFF2-40B4-BE49-F238E27FC236}">
                <a16:creationId xmlns:a16="http://schemas.microsoft.com/office/drawing/2014/main" id="{E967E240-E2DF-AA75-F04B-DED6F43E43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9988" y="1052736"/>
            <a:ext cx="2987824" cy="177194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835B8C12-D43D-0FA2-D040-0C9591E491BC}"/>
              </a:ext>
            </a:extLst>
          </p:cNvPr>
          <p:cNvPicPr>
            <a:picLocks noChangeAspect="1"/>
          </p:cNvPicPr>
          <p:nvPr/>
        </p:nvPicPr>
        <p:blipFill>
          <a:blip r:embed="rId4"/>
          <a:stretch>
            <a:fillRect/>
          </a:stretch>
        </p:blipFill>
        <p:spPr>
          <a:xfrm>
            <a:off x="3057252" y="2883419"/>
            <a:ext cx="2882900" cy="698500"/>
          </a:xfrm>
          <a:prstGeom prst="rect">
            <a:avLst/>
          </a:prstGeom>
        </p:spPr>
      </p:pic>
    </p:spTree>
    <p:extLst>
      <p:ext uri="{BB962C8B-B14F-4D97-AF65-F5344CB8AC3E}">
        <p14:creationId xmlns:p14="http://schemas.microsoft.com/office/powerpoint/2010/main" val="803347678"/>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2022 (V)</a:t>
            </a:r>
          </a:p>
        </p:txBody>
      </p:sp>
      <p:sp>
        <p:nvSpPr>
          <p:cNvPr id="3" name="Content Placeholder 2">
            <a:extLst>
              <a:ext uri="{FF2B5EF4-FFF2-40B4-BE49-F238E27FC236}">
                <a16:creationId xmlns:a16="http://schemas.microsoft.com/office/drawing/2014/main" id="{1AA8F6FF-DDD4-C2DC-1FE2-D7F1755591CE}"/>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874093D0-3003-2C4D-2E6D-AED8D70B6F1F}"/>
              </a:ext>
            </a:extLst>
          </p:cNvPr>
          <p:cNvPicPr>
            <a:picLocks noChangeAspect="1"/>
          </p:cNvPicPr>
          <p:nvPr/>
        </p:nvPicPr>
        <p:blipFill>
          <a:blip r:embed="rId2"/>
          <a:stretch>
            <a:fillRect/>
          </a:stretch>
        </p:blipFill>
        <p:spPr>
          <a:xfrm>
            <a:off x="933450" y="4184228"/>
            <a:ext cx="7277100" cy="2197100"/>
          </a:xfrm>
          <a:prstGeom prst="rect">
            <a:avLst/>
          </a:prstGeom>
        </p:spPr>
      </p:pic>
      <p:pic>
        <p:nvPicPr>
          <p:cNvPr id="8" name="Picture 7">
            <a:extLst>
              <a:ext uri="{FF2B5EF4-FFF2-40B4-BE49-F238E27FC236}">
                <a16:creationId xmlns:a16="http://schemas.microsoft.com/office/drawing/2014/main" id="{61E769A1-762C-45C8-8290-2B119464BD40}"/>
              </a:ext>
            </a:extLst>
          </p:cNvPr>
          <p:cNvPicPr>
            <a:picLocks noChangeAspect="1"/>
          </p:cNvPicPr>
          <p:nvPr/>
        </p:nvPicPr>
        <p:blipFill>
          <a:blip r:embed="rId3"/>
          <a:stretch>
            <a:fillRect/>
          </a:stretch>
        </p:blipFill>
        <p:spPr>
          <a:xfrm>
            <a:off x="2386149" y="969962"/>
            <a:ext cx="4295502" cy="2972376"/>
          </a:xfrm>
          <a:prstGeom prst="rect">
            <a:avLst/>
          </a:prstGeom>
        </p:spPr>
      </p:pic>
    </p:spTree>
    <p:extLst>
      <p:ext uri="{BB962C8B-B14F-4D97-AF65-F5344CB8AC3E}">
        <p14:creationId xmlns:p14="http://schemas.microsoft.com/office/powerpoint/2010/main" val="3685425654"/>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2022 (VI)</a:t>
            </a:r>
          </a:p>
        </p:txBody>
      </p:sp>
      <p:sp>
        <p:nvSpPr>
          <p:cNvPr id="3" name="Content Placeholder 2">
            <a:extLst>
              <a:ext uri="{FF2B5EF4-FFF2-40B4-BE49-F238E27FC236}">
                <a16:creationId xmlns:a16="http://schemas.microsoft.com/office/drawing/2014/main" id="{1AA8F6FF-DDD4-C2DC-1FE2-D7F1755591CE}"/>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A0A855A-E4DF-5E9C-174E-DAF3C265B961}"/>
              </a:ext>
            </a:extLst>
          </p:cNvPr>
          <p:cNvPicPr>
            <a:picLocks noChangeAspect="1"/>
          </p:cNvPicPr>
          <p:nvPr/>
        </p:nvPicPr>
        <p:blipFill>
          <a:blip r:embed="rId2"/>
          <a:stretch>
            <a:fillRect/>
          </a:stretch>
        </p:blipFill>
        <p:spPr>
          <a:xfrm>
            <a:off x="882650" y="1124744"/>
            <a:ext cx="7378700" cy="2260600"/>
          </a:xfrm>
          <a:prstGeom prst="rect">
            <a:avLst/>
          </a:prstGeom>
        </p:spPr>
      </p:pic>
      <p:pic>
        <p:nvPicPr>
          <p:cNvPr id="7" name="Picture 6">
            <a:extLst>
              <a:ext uri="{FF2B5EF4-FFF2-40B4-BE49-F238E27FC236}">
                <a16:creationId xmlns:a16="http://schemas.microsoft.com/office/drawing/2014/main" id="{410B0EAD-B07A-B30C-3985-DA1D0C13FBC4}"/>
              </a:ext>
            </a:extLst>
          </p:cNvPr>
          <p:cNvPicPr>
            <a:picLocks noChangeAspect="1"/>
          </p:cNvPicPr>
          <p:nvPr/>
        </p:nvPicPr>
        <p:blipFill>
          <a:blip r:embed="rId3"/>
          <a:stretch>
            <a:fillRect/>
          </a:stretch>
        </p:blipFill>
        <p:spPr>
          <a:xfrm>
            <a:off x="685800" y="3968396"/>
            <a:ext cx="7772400" cy="684740"/>
          </a:xfrm>
          <a:prstGeom prst="rect">
            <a:avLst/>
          </a:prstGeom>
        </p:spPr>
      </p:pic>
      <p:pic>
        <p:nvPicPr>
          <p:cNvPr id="9" name="Picture 8">
            <a:extLst>
              <a:ext uri="{FF2B5EF4-FFF2-40B4-BE49-F238E27FC236}">
                <a16:creationId xmlns:a16="http://schemas.microsoft.com/office/drawing/2014/main" id="{F0F77083-2A5B-0FAD-BD2F-C34B178C93D7}"/>
              </a:ext>
            </a:extLst>
          </p:cNvPr>
          <p:cNvPicPr>
            <a:picLocks noChangeAspect="1"/>
          </p:cNvPicPr>
          <p:nvPr/>
        </p:nvPicPr>
        <p:blipFill>
          <a:blip r:embed="rId4"/>
          <a:stretch>
            <a:fillRect/>
          </a:stretch>
        </p:blipFill>
        <p:spPr>
          <a:xfrm>
            <a:off x="685800" y="5192532"/>
            <a:ext cx="7772400" cy="684740"/>
          </a:xfrm>
          <a:prstGeom prst="rect">
            <a:avLst/>
          </a:prstGeom>
        </p:spPr>
      </p:pic>
    </p:spTree>
    <p:extLst>
      <p:ext uri="{BB962C8B-B14F-4D97-AF65-F5344CB8AC3E}">
        <p14:creationId xmlns:p14="http://schemas.microsoft.com/office/powerpoint/2010/main" val="1811702608"/>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D6029-0F02-14FA-F155-D29E5D717DEE}"/>
              </a:ext>
            </a:extLst>
          </p:cNvPr>
          <p:cNvSpPr>
            <a:spLocks noGrp="1"/>
          </p:cNvSpPr>
          <p:nvPr>
            <p:ph type="title"/>
          </p:nvPr>
        </p:nvSpPr>
        <p:spPr/>
        <p:txBody>
          <a:bodyPr/>
          <a:lstStyle/>
          <a:p>
            <a:r>
              <a:rPr lang="en-US" dirty="0"/>
              <a:t>RowHammer in 2022 (VII)</a:t>
            </a:r>
          </a:p>
        </p:txBody>
      </p:sp>
      <p:sp>
        <p:nvSpPr>
          <p:cNvPr id="3" name="Content Placeholder 2">
            <a:extLst>
              <a:ext uri="{FF2B5EF4-FFF2-40B4-BE49-F238E27FC236}">
                <a16:creationId xmlns:a16="http://schemas.microsoft.com/office/drawing/2014/main" id="{2A15146F-2BAE-1FAC-9B9A-CC12D9AD2F0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ADF8C77-B234-F763-749D-27BAFA6F5746}"/>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159</a:t>
            </a:fld>
            <a:endParaRPr lang="en-US">
              <a:solidFill>
                <a:srgbClr val="000000"/>
              </a:solidFill>
            </a:endParaRPr>
          </a:p>
        </p:txBody>
      </p:sp>
      <p:pic>
        <p:nvPicPr>
          <p:cNvPr id="5" name="Picture 4">
            <a:extLst>
              <a:ext uri="{FF2B5EF4-FFF2-40B4-BE49-F238E27FC236}">
                <a16:creationId xmlns:a16="http://schemas.microsoft.com/office/drawing/2014/main" id="{5B41ABF5-42E5-0E8C-6368-037F22ADB9DD}"/>
              </a:ext>
            </a:extLst>
          </p:cNvPr>
          <p:cNvPicPr>
            <a:picLocks noChangeAspect="1"/>
          </p:cNvPicPr>
          <p:nvPr/>
        </p:nvPicPr>
        <p:blipFill>
          <a:blip r:embed="rId2"/>
          <a:stretch>
            <a:fillRect/>
          </a:stretch>
        </p:blipFill>
        <p:spPr>
          <a:xfrm>
            <a:off x="517204" y="3504164"/>
            <a:ext cx="7943228" cy="1220980"/>
          </a:xfrm>
          <a:prstGeom prst="rect">
            <a:avLst/>
          </a:prstGeom>
        </p:spPr>
      </p:pic>
      <p:pic>
        <p:nvPicPr>
          <p:cNvPr id="6" name="Picture 5">
            <a:extLst>
              <a:ext uri="{FF2B5EF4-FFF2-40B4-BE49-F238E27FC236}">
                <a16:creationId xmlns:a16="http://schemas.microsoft.com/office/drawing/2014/main" id="{CB3BC4B9-EA7D-0CAC-F0BE-891591899632}"/>
              </a:ext>
            </a:extLst>
          </p:cNvPr>
          <p:cNvPicPr>
            <a:picLocks noChangeAspect="1"/>
          </p:cNvPicPr>
          <p:nvPr/>
        </p:nvPicPr>
        <p:blipFill>
          <a:blip r:embed="rId3"/>
          <a:stretch>
            <a:fillRect/>
          </a:stretch>
        </p:blipFill>
        <p:spPr>
          <a:xfrm>
            <a:off x="2411760" y="970041"/>
            <a:ext cx="3744416" cy="2386951"/>
          </a:xfrm>
          <a:prstGeom prst="rect">
            <a:avLst/>
          </a:prstGeom>
        </p:spPr>
      </p:pic>
      <p:pic>
        <p:nvPicPr>
          <p:cNvPr id="7" name="Picture 6">
            <a:extLst>
              <a:ext uri="{FF2B5EF4-FFF2-40B4-BE49-F238E27FC236}">
                <a16:creationId xmlns:a16="http://schemas.microsoft.com/office/drawing/2014/main" id="{066D7462-6F9A-6237-104E-A67079E91C01}"/>
              </a:ext>
            </a:extLst>
          </p:cNvPr>
          <p:cNvPicPr>
            <a:picLocks noChangeAspect="1"/>
          </p:cNvPicPr>
          <p:nvPr/>
        </p:nvPicPr>
        <p:blipFill>
          <a:blip r:embed="rId4"/>
          <a:stretch>
            <a:fillRect/>
          </a:stretch>
        </p:blipFill>
        <p:spPr>
          <a:xfrm>
            <a:off x="589212" y="4935451"/>
            <a:ext cx="7943228" cy="1510332"/>
          </a:xfrm>
          <a:prstGeom prst="rect">
            <a:avLst/>
          </a:prstGeom>
        </p:spPr>
      </p:pic>
    </p:spTree>
    <p:extLst>
      <p:ext uri="{BB962C8B-B14F-4D97-AF65-F5344CB8AC3E}">
        <p14:creationId xmlns:p14="http://schemas.microsoft.com/office/powerpoint/2010/main" val="3046165776"/>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452FD-9EDC-17FE-F1AD-27DB3CBCC0D9}"/>
              </a:ext>
            </a:extLst>
          </p:cNvPr>
          <p:cNvSpPr>
            <a:spLocks noGrp="1"/>
          </p:cNvSpPr>
          <p:nvPr>
            <p:ph type="title"/>
          </p:nvPr>
        </p:nvSpPr>
        <p:spPr/>
        <p:txBody>
          <a:bodyPr/>
          <a:lstStyle/>
          <a:p>
            <a:r>
              <a:rPr lang="en-US" dirty="0"/>
              <a:t>RowHammer in 2022 (VII)</a:t>
            </a:r>
          </a:p>
        </p:txBody>
      </p:sp>
      <p:sp>
        <p:nvSpPr>
          <p:cNvPr id="4" name="Slide Number Placeholder 3">
            <a:extLst>
              <a:ext uri="{FF2B5EF4-FFF2-40B4-BE49-F238E27FC236}">
                <a16:creationId xmlns:a16="http://schemas.microsoft.com/office/drawing/2014/main" id="{458BBA70-F1ED-0AA6-C7DF-91E0481ECBE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2772886-797E-1DFE-1F59-19128DD4C7A4}"/>
              </a:ext>
            </a:extLst>
          </p:cNvPr>
          <p:cNvPicPr>
            <a:picLocks noChangeAspect="1"/>
          </p:cNvPicPr>
          <p:nvPr/>
        </p:nvPicPr>
        <p:blipFill>
          <a:blip r:embed="rId2"/>
          <a:stretch>
            <a:fillRect/>
          </a:stretch>
        </p:blipFill>
        <p:spPr>
          <a:xfrm>
            <a:off x="590351" y="4189980"/>
            <a:ext cx="7963298" cy="1656879"/>
          </a:xfrm>
          <a:prstGeom prst="rect">
            <a:avLst/>
          </a:prstGeom>
        </p:spPr>
      </p:pic>
      <p:pic>
        <p:nvPicPr>
          <p:cNvPr id="3" name="Picture 2">
            <a:extLst>
              <a:ext uri="{FF2B5EF4-FFF2-40B4-BE49-F238E27FC236}">
                <a16:creationId xmlns:a16="http://schemas.microsoft.com/office/drawing/2014/main" id="{5C21E918-D4BB-55AA-1EE5-0EE73E279507}"/>
              </a:ext>
            </a:extLst>
          </p:cNvPr>
          <p:cNvPicPr>
            <a:picLocks noChangeAspect="1"/>
          </p:cNvPicPr>
          <p:nvPr/>
        </p:nvPicPr>
        <p:blipFill rotWithShape="1">
          <a:blip r:embed="rId3"/>
          <a:srcRect t="8757"/>
          <a:stretch/>
        </p:blipFill>
        <p:spPr>
          <a:xfrm>
            <a:off x="3992301" y="1021355"/>
            <a:ext cx="4896544" cy="3168625"/>
          </a:xfrm>
          <a:prstGeom prst="rect">
            <a:avLst/>
          </a:prstGeom>
        </p:spPr>
      </p:pic>
      <p:pic>
        <p:nvPicPr>
          <p:cNvPr id="7" name="Picture 6">
            <a:extLst>
              <a:ext uri="{FF2B5EF4-FFF2-40B4-BE49-F238E27FC236}">
                <a16:creationId xmlns:a16="http://schemas.microsoft.com/office/drawing/2014/main" id="{B7B3BA7A-6D79-7AD5-6E23-74AE21E6ECB4}"/>
              </a:ext>
            </a:extLst>
          </p:cNvPr>
          <p:cNvPicPr>
            <a:picLocks noChangeAspect="1"/>
          </p:cNvPicPr>
          <p:nvPr/>
        </p:nvPicPr>
        <p:blipFill>
          <a:blip r:embed="rId4"/>
          <a:stretch>
            <a:fillRect/>
          </a:stretch>
        </p:blipFill>
        <p:spPr>
          <a:xfrm>
            <a:off x="238243" y="1042049"/>
            <a:ext cx="3744416" cy="2386951"/>
          </a:xfrm>
          <a:prstGeom prst="rect">
            <a:avLst/>
          </a:prstGeom>
        </p:spPr>
      </p:pic>
      <p:sp>
        <p:nvSpPr>
          <p:cNvPr id="9" name="TextBox 8">
            <a:extLst>
              <a:ext uri="{FF2B5EF4-FFF2-40B4-BE49-F238E27FC236}">
                <a16:creationId xmlns:a16="http://schemas.microsoft.com/office/drawing/2014/main" id="{6B771529-613A-D666-BE30-350CE4D6FAB6}"/>
              </a:ext>
            </a:extLst>
          </p:cNvPr>
          <p:cNvSpPr txBox="1"/>
          <p:nvPr/>
        </p:nvSpPr>
        <p:spPr>
          <a:xfrm>
            <a:off x="2267744" y="5952345"/>
            <a:ext cx="5310336" cy="369332"/>
          </a:xfrm>
          <a:prstGeom prst="rect">
            <a:avLst/>
          </a:prstGeom>
          <a:noFill/>
        </p:spPr>
        <p:txBody>
          <a:bodyPr wrap="square">
            <a:spAutoFit/>
          </a:bodyPr>
          <a:lstStyle/>
          <a:p>
            <a:r>
              <a:rPr lang="en-US" dirty="0">
                <a:solidFill>
                  <a:srgbClr val="0432FF"/>
                </a:solidFill>
                <a:hlinkClick r:id="rId5">
                  <a:extLst>
                    <a:ext uri="{A12FA001-AC4F-418D-AE19-62706E023703}">
                      <ahyp:hlinkClr xmlns:ahyp="http://schemas.microsoft.com/office/drawing/2018/hyperlinkcolor" val="tx"/>
                    </a:ext>
                  </a:extLst>
                </a:hlinkClick>
              </a:rPr>
              <a:t>http://www.youtube.com/watch?v=HTo3bVFSTjw</a:t>
            </a:r>
            <a:endParaRPr lang="en-US" dirty="0">
              <a:solidFill>
                <a:srgbClr val="0432FF"/>
              </a:solidFill>
            </a:endParaRPr>
          </a:p>
        </p:txBody>
      </p:sp>
    </p:spTree>
    <p:extLst>
      <p:ext uri="{BB962C8B-B14F-4D97-AF65-F5344CB8AC3E}">
        <p14:creationId xmlns:p14="http://schemas.microsoft.com/office/powerpoint/2010/main" val="4183199076"/>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dirty="0"/>
              <a:t>RowHammer in 2022 (VIII)</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 action="ppaction://noaction">
                  <a:extLst>
                    <a:ext uri="{A12FA001-AC4F-418D-AE19-62706E023703}">
                      <ahyp:hlinkClr xmlns:ahyp="http://schemas.microsoft.com/office/drawing/2018/hyperlinkcolor" val="tx"/>
                    </a:ext>
                  </a:extLst>
                </a:hlinkClick>
              </a:rPr>
              <a:t>https://arxiv.org/pdf/2204.10378.pdf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8B0E7E1-23FD-8B14-3D95-3B662FA5366E}"/>
              </a:ext>
            </a:extLst>
          </p:cNvPr>
          <p:cNvPicPr>
            <a:picLocks noChangeAspect="1"/>
          </p:cNvPicPr>
          <p:nvPr/>
        </p:nvPicPr>
        <p:blipFill>
          <a:blip r:embed="rId2"/>
          <a:stretch>
            <a:fillRect/>
          </a:stretch>
        </p:blipFill>
        <p:spPr>
          <a:xfrm>
            <a:off x="0" y="2619415"/>
            <a:ext cx="9144000" cy="1619169"/>
          </a:xfrm>
          <a:prstGeom prst="rect">
            <a:avLst/>
          </a:prstGeom>
        </p:spPr>
      </p:pic>
    </p:spTree>
    <p:extLst>
      <p:ext uri="{BB962C8B-B14F-4D97-AF65-F5344CB8AC3E}">
        <p14:creationId xmlns:p14="http://schemas.microsoft.com/office/powerpoint/2010/main" val="4025582842"/>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dirty="0"/>
              <a:t>RowHammer in 2022 (IX)</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rId2">
                  <a:extLst>
                    <a:ext uri="{A12FA001-AC4F-418D-AE19-62706E023703}">
                      <ahyp:hlinkClr xmlns:ahyp="http://schemas.microsoft.com/office/drawing/2018/hyperlinkcolor" val="tx"/>
                    </a:ext>
                  </a:extLst>
                </a:hlinkClick>
              </a:rPr>
              <a:t>https://arxiv.org/pdf/2207.13358.pdf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E052B760-A2E2-5E51-88E0-EF7F20CB15E8}"/>
              </a:ext>
            </a:extLst>
          </p:cNvPr>
          <p:cNvPicPr>
            <a:picLocks noChangeAspect="1"/>
          </p:cNvPicPr>
          <p:nvPr/>
        </p:nvPicPr>
        <p:blipFill>
          <a:blip r:embed="rId3"/>
          <a:stretch>
            <a:fillRect/>
          </a:stretch>
        </p:blipFill>
        <p:spPr>
          <a:xfrm>
            <a:off x="107504" y="2089424"/>
            <a:ext cx="8964488" cy="2364700"/>
          </a:xfrm>
          <a:prstGeom prst="rect">
            <a:avLst/>
          </a:prstGeom>
        </p:spPr>
      </p:pic>
    </p:spTree>
    <p:extLst>
      <p:ext uri="{BB962C8B-B14F-4D97-AF65-F5344CB8AC3E}">
        <p14:creationId xmlns:p14="http://schemas.microsoft.com/office/powerpoint/2010/main" val="4198294974"/>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464AC-67BE-C422-6CF1-C1C178E7DB8E}"/>
              </a:ext>
            </a:extLst>
          </p:cNvPr>
          <p:cNvSpPr>
            <a:spLocks noGrp="1"/>
          </p:cNvSpPr>
          <p:nvPr>
            <p:ph type="title"/>
          </p:nvPr>
        </p:nvSpPr>
        <p:spPr/>
        <p:txBody>
          <a:bodyPr>
            <a:normAutofit/>
          </a:bodyPr>
          <a:lstStyle/>
          <a:p>
            <a:r>
              <a:rPr lang="en-US" dirty="0"/>
              <a:t>Self-Managing DRAM: Overview</a:t>
            </a:r>
            <a:endParaRPr lang="en-CH" dirty="0"/>
          </a:p>
        </p:txBody>
      </p:sp>
      <p:sp>
        <p:nvSpPr>
          <p:cNvPr id="4" name="Content Placeholder 2">
            <a:extLst>
              <a:ext uri="{FF2B5EF4-FFF2-40B4-BE49-F238E27FC236}">
                <a16:creationId xmlns:a16="http://schemas.microsoft.com/office/drawing/2014/main" id="{97B81E0B-3AF5-96F9-5436-973E5C6DAB05}"/>
              </a:ext>
            </a:extLst>
          </p:cNvPr>
          <p:cNvSpPr txBox="1">
            <a:spLocks/>
          </p:cNvSpPr>
          <p:nvPr/>
        </p:nvSpPr>
        <p:spPr>
          <a:xfrm>
            <a:off x="0" y="1260748"/>
            <a:ext cx="9143999" cy="800100"/>
          </a:xfrm>
          <a:prstGeom prst="rect">
            <a:avLst/>
          </a:prstGeom>
        </p:spPr>
        <p:txBody>
          <a:bodyPr vert="horz" lIns="68580" tIns="34290" rIns="68580" bIns="3429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None/>
            </a:pPr>
            <a:r>
              <a:rPr lang="en-US" sz="3600" b="1" dirty="0">
                <a:solidFill>
                  <a:prstClr val="black"/>
                </a:solidFill>
                <a:latin typeface="Cambria"/>
              </a:rPr>
              <a:t>Self-Managing DRAM (SMD)</a:t>
            </a:r>
            <a:endParaRPr lang="en-US" sz="2400" b="1" dirty="0">
              <a:solidFill>
                <a:prstClr val="black"/>
              </a:solidFill>
              <a:latin typeface="Cambria"/>
            </a:endParaRPr>
          </a:p>
          <a:p>
            <a:pPr marL="0" indent="0" algn="ctr" defTabSz="685800">
              <a:spcBef>
                <a:spcPts val="750"/>
              </a:spcBef>
              <a:buNone/>
            </a:pPr>
            <a:r>
              <a:rPr lang="en-US" sz="2400" dirty="0">
                <a:solidFill>
                  <a:prstClr val="black"/>
                </a:solidFill>
                <a:latin typeface="Cambria"/>
              </a:rPr>
              <a:t>enables autonomous in-DRAM maintenance operations</a:t>
            </a:r>
            <a:endParaRPr lang="en-CH" sz="2400" dirty="0">
              <a:solidFill>
                <a:prstClr val="black"/>
              </a:solidFill>
              <a:latin typeface="Cambria"/>
            </a:endParaRPr>
          </a:p>
        </p:txBody>
      </p:sp>
      <p:grpSp>
        <p:nvGrpSpPr>
          <p:cNvPr id="16" name="Group 15">
            <a:extLst>
              <a:ext uri="{FF2B5EF4-FFF2-40B4-BE49-F238E27FC236}">
                <a16:creationId xmlns:a16="http://schemas.microsoft.com/office/drawing/2014/main" id="{E97AF66D-D877-F91C-3B20-9A1A246FE891}"/>
              </a:ext>
            </a:extLst>
          </p:cNvPr>
          <p:cNvGrpSpPr/>
          <p:nvPr/>
        </p:nvGrpSpPr>
        <p:grpSpPr>
          <a:xfrm>
            <a:off x="3323484" y="4480118"/>
            <a:ext cx="2762990" cy="533058"/>
            <a:chOff x="4431312" y="4642761"/>
            <a:chExt cx="3683987" cy="710744"/>
          </a:xfrm>
        </p:grpSpPr>
        <p:sp>
          <p:nvSpPr>
            <p:cNvPr id="26" name="TextBox 25">
              <a:extLst>
                <a:ext uri="{FF2B5EF4-FFF2-40B4-BE49-F238E27FC236}">
                  <a16:creationId xmlns:a16="http://schemas.microsoft.com/office/drawing/2014/main" id="{2E2778F5-7BDE-16D6-623C-E0DB50D5CDA2}"/>
                </a:ext>
              </a:extLst>
            </p:cNvPr>
            <p:cNvSpPr txBox="1"/>
            <p:nvPr/>
          </p:nvSpPr>
          <p:spPr>
            <a:xfrm>
              <a:off x="5501448" y="4953395"/>
              <a:ext cx="1676400" cy="400110"/>
            </a:xfrm>
            <a:prstGeom prst="rect">
              <a:avLst/>
            </a:prstGeom>
            <a:noFill/>
          </p:spPr>
          <p:txBody>
            <a:bodyPr wrap="square" rtlCol="0">
              <a:spAutoFit/>
            </a:bodyPr>
            <a:lstStyle/>
            <a:p>
              <a:pPr defTabSz="685800"/>
              <a:r>
                <a:rPr lang="en-US" sz="1350" dirty="0">
                  <a:solidFill>
                    <a:srgbClr val="0070C0"/>
                  </a:solidFill>
                  <a:latin typeface="Cambria"/>
                </a:rPr>
                <a:t>ACT_NACK pin</a:t>
              </a:r>
              <a:endParaRPr lang="en-CH" sz="1350" dirty="0">
                <a:solidFill>
                  <a:srgbClr val="0070C0"/>
                </a:solidFill>
                <a:latin typeface="Cambria"/>
              </a:endParaRPr>
            </a:p>
          </p:txBody>
        </p:sp>
        <p:cxnSp>
          <p:nvCxnSpPr>
            <p:cNvPr id="41" name="Connector: Elbow 40">
              <a:extLst>
                <a:ext uri="{FF2B5EF4-FFF2-40B4-BE49-F238E27FC236}">
                  <a16:creationId xmlns:a16="http://schemas.microsoft.com/office/drawing/2014/main" id="{BBD8AFCC-E35E-6F3C-BA14-E034E7A3FAE1}"/>
                </a:ext>
              </a:extLst>
            </p:cNvPr>
            <p:cNvCxnSpPr>
              <a:stCxn id="8" idx="2"/>
              <a:endCxn id="6" idx="2"/>
            </p:cNvCxnSpPr>
            <p:nvPr/>
          </p:nvCxnSpPr>
          <p:spPr>
            <a:xfrm rot="5400000" flipH="1">
              <a:off x="6216156" y="2857917"/>
              <a:ext cx="114300" cy="3683987"/>
            </a:xfrm>
            <a:prstGeom prst="bentConnector3">
              <a:avLst>
                <a:gd name="adj1" fmla="val -266667"/>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685913A1-25DC-B674-02B7-E3E60303C213}"/>
              </a:ext>
            </a:extLst>
          </p:cNvPr>
          <p:cNvGrpSpPr/>
          <p:nvPr/>
        </p:nvGrpSpPr>
        <p:grpSpPr>
          <a:xfrm>
            <a:off x="2694835" y="3765741"/>
            <a:ext cx="3934565" cy="823181"/>
            <a:chOff x="3593113" y="3690261"/>
            <a:chExt cx="5246087" cy="1097575"/>
          </a:xfrm>
        </p:grpSpPr>
        <p:sp>
          <p:nvSpPr>
            <p:cNvPr id="6" name="Rounded Rectangle 7">
              <a:extLst>
                <a:ext uri="{FF2B5EF4-FFF2-40B4-BE49-F238E27FC236}">
                  <a16:creationId xmlns:a16="http://schemas.microsoft.com/office/drawing/2014/main" id="{85F2DAB4-3561-F556-EB2E-521228A98B5E}"/>
                </a:ext>
              </a:extLst>
            </p:cNvPr>
            <p:cNvSpPr/>
            <p:nvPr/>
          </p:nvSpPr>
          <p:spPr bwMode="auto">
            <a:xfrm>
              <a:off x="3593113" y="3918860"/>
              <a:ext cx="1676400" cy="723900"/>
            </a:xfrm>
            <a:prstGeom prst="roundRect">
              <a:avLst/>
            </a:prstGeom>
            <a:solidFill>
              <a:srgbClr val="EEA0A2"/>
            </a:solidFill>
            <a:ln w="28575" cap="flat" cmpd="sng" algn="ctr">
              <a:solidFill>
                <a:schemeClr val="tx1"/>
              </a:solidFill>
              <a:prstDash val="solid"/>
              <a:round/>
              <a:headEnd type="none" w="med" len="med"/>
              <a:tailEnd type="none" w="med" len="med"/>
            </a:ln>
            <a:effectLst/>
          </p:spPr>
          <p:txBody>
            <a:bodyPr vert="horz" wrap="square" lIns="51435" tIns="25718" rIns="51435" bIns="25718" numCol="1" rtlCol="0" anchor="ctr" anchorCtr="0" compatLnSpc="1">
              <a:prstTxWarp prst="textNoShape">
                <a:avLst/>
              </a:prstTxWarp>
            </a:bodyPr>
            <a:lstStyle/>
            <a:p>
              <a:pPr algn="ctr" defTabSz="514350" eaLnBrk="0" fontAlgn="base" hangingPunct="0">
                <a:lnSpc>
                  <a:spcPts val="1725"/>
                </a:lnSpc>
                <a:spcBef>
                  <a:spcPct val="0"/>
                </a:spcBef>
                <a:spcAft>
                  <a:spcPct val="0"/>
                </a:spcAft>
              </a:pPr>
              <a:r>
                <a:rPr lang="en-US" b="1" dirty="0">
                  <a:solidFill>
                    <a:prstClr val="black"/>
                  </a:solidFill>
                  <a:latin typeface="Cambria"/>
                </a:rPr>
                <a:t>Memory Controller</a:t>
              </a:r>
            </a:p>
          </p:txBody>
        </p:sp>
        <p:sp>
          <p:nvSpPr>
            <p:cNvPr id="8" name="Rounded Rectangle 7">
              <a:extLst>
                <a:ext uri="{FF2B5EF4-FFF2-40B4-BE49-F238E27FC236}">
                  <a16:creationId xmlns:a16="http://schemas.microsoft.com/office/drawing/2014/main" id="{BBF704FE-E0C6-F07F-4D61-01D9D861AC64}"/>
                </a:ext>
              </a:extLst>
            </p:cNvPr>
            <p:cNvSpPr/>
            <p:nvPr/>
          </p:nvSpPr>
          <p:spPr bwMode="auto">
            <a:xfrm>
              <a:off x="7391400" y="3690261"/>
              <a:ext cx="1447800" cy="1066799"/>
            </a:xfrm>
            <a:prstGeom prst="roundRect">
              <a:avLst/>
            </a:prstGeom>
            <a:solidFill>
              <a:schemeClr val="accent5">
                <a:lumMod val="20000"/>
                <a:lumOff val="80000"/>
              </a:schemeClr>
            </a:solidFill>
            <a:ln w="28575" cap="flat" cmpd="sng" algn="ctr">
              <a:solidFill>
                <a:schemeClr val="tx1"/>
              </a:solidFill>
              <a:prstDash val="solid"/>
              <a:round/>
              <a:headEnd type="none" w="med" len="med"/>
              <a:tailEnd type="none" w="med" len="med"/>
            </a:ln>
            <a:effectLst/>
          </p:spPr>
          <p:txBody>
            <a:bodyPr vert="horz" wrap="square" lIns="51435" tIns="25718" rIns="51435" bIns="25718" numCol="1" rtlCol="0" anchor="ctr" anchorCtr="0" compatLnSpc="1">
              <a:prstTxWarp prst="textNoShape">
                <a:avLst/>
              </a:prstTxWarp>
            </a:bodyPr>
            <a:lstStyle/>
            <a:p>
              <a:pPr algn="ctr" defTabSz="514350" eaLnBrk="0" fontAlgn="base" hangingPunct="0">
                <a:lnSpc>
                  <a:spcPts val="1725"/>
                </a:lnSpc>
                <a:spcBef>
                  <a:spcPct val="0"/>
                </a:spcBef>
                <a:spcAft>
                  <a:spcPct val="0"/>
                </a:spcAft>
              </a:pPr>
              <a:r>
                <a:rPr lang="en-US" b="1" dirty="0">
                  <a:solidFill>
                    <a:prstClr val="black"/>
                  </a:solidFill>
                  <a:latin typeface="Cambria"/>
                </a:rPr>
                <a:t>DRAM</a:t>
              </a:r>
              <a:br>
                <a:rPr lang="en-US" b="1" dirty="0">
                  <a:solidFill>
                    <a:prstClr val="black"/>
                  </a:solidFill>
                  <a:latin typeface="Cambria"/>
                </a:rPr>
              </a:br>
              <a:r>
                <a:rPr lang="en-US" b="1" dirty="0">
                  <a:solidFill>
                    <a:prstClr val="black"/>
                  </a:solidFill>
                  <a:latin typeface="Cambria"/>
                </a:rPr>
                <a:t>Chip</a:t>
              </a:r>
            </a:p>
          </p:txBody>
        </p:sp>
        <p:cxnSp>
          <p:nvCxnSpPr>
            <p:cNvPr id="18" name="Straight Arrow Connector 17">
              <a:extLst>
                <a:ext uri="{FF2B5EF4-FFF2-40B4-BE49-F238E27FC236}">
                  <a16:creationId xmlns:a16="http://schemas.microsoft.com/office/drawing/2014/main" id="{3C3409F8-6494-A9B8-A389-84B2B390D6B4}"/>
                </a:ext>
              </a:extLst>
            </p:cNvPr>
            <p:cNvCxnSpPr>
              <a:cxnSpLocks/>
            </p:cNvCxnSpPr>
            <p:nvPr/>
          </p:nvCxnSpPr>
          <p:spPr>
            <a:xfrm>
              <a:off x="5306737" y="4142018"/>
              <a:ext cx="2059539" cy="0"/>
            </a:xfrm>
            <a:prstGeom prst="straightConnector1">
              <a:avLst/>
            </a:prstGeom>
            <a:ln w="28575">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A1E902BE-725E-D3B8-4AB6-6DC292127E9F}"/>
                </a:ext>
              </a:extLst>
            </p:cNvPr>
            <p:cNvSpPr txBox="1"/>
            <p:nvPr/>
          </p:nvSpPr>
          <p:spPr>
            <a:xfrm>
              <a:off x="5498305" y="3778128"/>
              <a:ext cx="1676400" cy="400109"/>
            </a:xfrm>
            <a:prstGeom prst="rect">
              <a:avLst/>
            </a:prstGeom>
            <a:noFill/>
          </p:spPr>
          <p:txBody>
            <a:bodyPr wrap="square" rtlCol="0">
              <a:spAutoFit/>
            </a:bodyPr>
            <a:lstStyle/>
            <a:p>
              <a:pPr defTabSz="685800"/>
              <a:r>
                <a:rPr lang="en-US" sz="1350" dirty="0">
                  <a:solidFill>
                    <a:prstClr val="black">
                      <a:lumMod val="75000"/>
                      <a:lumOff val="25000"/>
                    </a:prstClr>
                  </a:solidFill>
                  <a:latin typeface="Cambria"/>
                </a:rPr>
                <a:t>command bus</a:t>
              </a:r>
              <a:endParaRPr lang="en-CH" sz="1350" dirty="0">
                <a:solidFill>
                  <a:prstClr val="black">
                    <a:lumMod val="75000"/>
                    <a:lumOff val="25000"/>
                  </a:prstClr>
                </a:solidFill>
                <a:latin typeface="Cambria"/>
              </a:endParaRPr>
            </a:p>
          </p:txBody>
        </p:sp>
        <p:cxnSp>
          <p:nvCxnSpPr>
            <p:cNvPr id="38" name="Straight Arrow Connector 37">
              <a:extLst>
                <a:ext uri="{FF2B5EF4-FFF2-40B4-BE49-F238E27FC236}">
                  <a16:creationId xmlns:a16="http://schemas.microsoft.com/office/drawing/2014/main" id="{20AEB7FB-E443-F896-7E01-033917C99CC8}"/>
                </a:ext>
              </a:extLst>
            </p:cNvPr>
            <p:cNvCxnSpPr>
              <a:cxnSpLocks/>
            </p:cNvCxnSpPr>
            <p:nvPr/>
          </p:nvCxnSpPr>
          <p:spPr>
            <a:xfrm>
              <a:off x="5304059" y="4428837"/>
              <a:ext cx="2059539" cy="0"/>
            </a:xfrm>
            <a:prstGeom prst="straightConnector1">
              <a:avLst/>
            </a:prstGeom>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9131375A-CDE6-9C01-5D25-C4A8DBD284CB}"/>
                </a:ext>
              </a:extLst>
            </p:cNvPr>
            <p:cNvSpPr txBox="1"/>
            <p:nvPr/>
          </p:nvSpPr>
          <p:spPr>
            <a:xfrm>
              <a:off x="5486208" y="4387727"/>
              <a:ext cx="1676400" cy="400109"/>
            </a:xfrm>
            <a:prstGeom prst="rect">
              <a:avLst/>
            </a:prstGeom>
            <a:noFill/>
          </p:spPr>
          <p:txBody>
            <a:bodyPr wrap="square" rtlCol="0">
              <a:spAutoFit/>
            </a:bodyPr>
            <a:lstStyle/>
            <a:p>
              <a:pPr algn="ctr" defTabSz="685800"/>
              <a:r>
                <a:rPr lang="en-US" sz="1350" dirty="0">
                  <a:solidFill>
                    <a:prstClr val="black"/>
                  </a:solidFill>
                  <a:latin typeface="Cambria"/>
                </a:rPr>
                <a:t>data bus</a:t>
              </a:r>
              <a:endParaRPr lang="en-CH" sz="1350" dirty="0">
                <a:solidFill>
                  <a:prstClr val="black"/>
                </a:solidFill>
                <a:latin typeface="Cambria"/>
              </a:endParaRPr>
            </a:p>
          </p:txBody>
        </p:sp>
        <p:cxnSp>
          <p:nvCxnSpPr>
            <p:cNvPr id="43" name="Straight Connector 42">
              <a:extLst>
                <a:ext uri="{FF2B5EF4-FFF2-40B4-BE49-F238E27FC236}">
                  <a16:creationId xmlns:a16="http://schemas.microsoft.com/office/drawing/2014/main" id="{CC8B1AE1-CA61-A3C5-D9E4-CF35E4486546}"/>
                </a:ext>
              </a:extLst>
            </p:cNvPr>
            <p:cNvCxnSpPr>
              <a:cxnSpLocks/>
            </p:cNvCxnSpPr>
            <p:nvPr/>
          </p:nvCxnSpPr>
          <p:spPr>
            <a:xfrm flipV="1">
              <a:off x="6182819" y="4102950"/>
              <a:ext cx="108759" cy="89023"/>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EA65F7F-360C-D86A-8261-F75C79F26390}"/>
                </a:ext>
              </a:extLst>
            </p:cNvPr>
            <p:cNvCxnSpPr>
              <a:cxnSpLocks/>
            </p:cNvCxnSpPr>
            <p:nvPr/>
          </p:nvCxnSpPr>
          <p:spPr>
            <a:xfrm flipV="1">
              <a:off x="6182819" y="4381216"/>
              <a:ext cx="108759" cy="8902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Rectangle: Diagonal Corners Snipped 4">
            <a:extLst>
              <a:ext uri="{FF2B5EF4-FFF2-40B4-BE49-F238E27FC236}">
                <a16:creationId xmlns:a16="http://schemas.microsoft.com/office/drawing/2014/main" id="{537B13AC-CA46-2719-1485-86318C30AAC2}"/>
              </a:ext>
            </a:extLst>
          </p:cNvPr>
          <p:cNvSpPr/>
          <p:nvPr/>
        </p:nvSpPr>
        <p:spPr>
          <a:xfrm>
            <a:off x="400053" y="5439374"/>
            <a:ext cx="8303080" cy="725930"/>
          </a:xfrm>
          <a:prstGeom prst="snip2DiagRect">
            <a:avLst>
              <a:gd name="adj1" fmla="val 0"/>
              <a:gd name="adj2" fmla="val 34544"/>
            </a:avLst>
          </a:prstGeom>
          <a:solidFill>
            <a:schemeClr val="accent2">
              <a:lumMod val="40000"/>
              <a:lumOff val="60000"/>
            </a:schemeClr>
          </a:solidFill>
          <a:ln w="47625" cap="flat" cmpd="thinThick">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2250" dirty="0">
                <a:solidFill>
                  <a:prstClr val="black"/>
                </a:solidFill>
                <a:latin typeface="Cambria"/>
              </a:rPr>
              <a:t>Leveraging the ability to </a:t>
            </a:r>
            <a:r>
              <a:rPr lang="en-US" sz="2250" i="1" dirty="0">
                <a:solidFill>
                  <a:prstClr val="black"/>
                </a:solidFill>
                <a:latin typeface="Cambria"/>
              </a:rPr>
              <a:t>reject an ACT</a:t>
            </a:r>
            <a:r>
              <a:rPr lang="en-US" sz="2250" b="1" dirty="0">
                <a:solidFill>
                  <a:prstClr val="black"/>
                </a:solidFill>
                <a:latin typeface="Cambria"/>
              </a:rPr>
              <a:t>, </a:t>
            </a:r>
            <a:r>
              <a:rPr lang="en-US" sz="2250" dirty="0">
                <a:solidFill>
                  <a:prstClr val="black"/>
                </a:solidFill>
                <a:latin typeface="Cambria"/>
              </a:rPr>
              <a:t>a</a:t>
            </a:r>
            <a:r>
              <a:rPr lang="en-US" sz="2250" dirty="0">
                <a:solidFill>
                  <a:prstClr val="white"/>
                </a:solidFill>
                <a:latin typeface="Cambria"/>
              </a:rPr>
              <a:t> </a:t>
            </a:r>
            <a:r>
              <a:rPr lang="en-US" sz="2250" dirty="0">
                <a:solidFill>
                  <a:srgbClr val="5B9BD5">
                    <a:lumMod val="75000"/>
                  </a:srgbClr>
                </a:solidFill>
                <a:latin typeface="Cambria"/>
              </a:rPr>
              <a:t>maintenance operation</a:t>
            </a:r>
            <a:r>
              <a:rPr lang="en-US" sz="2250" dirty="0">
                <a:solidFill>
                  <a:prstClr val="white"/>
                </a:solidFill>
                <a:latin typeface="Cambria"/>
              </a:rPr>
              <a:t> </a:t>
            </a:r>
            <a:br>
              <a:rPr lang="en-US" sz="2250" dirty="0">
                <a:solidFill>
                  <a:prstClr val="white"/>
                </a:solidFill>
                <a:latin typeface="Cambria"/>
              </a:rPr>
            </a:br>
            <a:r>
              <a:rPr lang="en-US" sz="2250" dirty="0">
                <a:solidFill>
                  <a:prstClr val="black"/>
                </a:solidFill>
                <a:latin typeface="Cambria"/>
              </a:rPr>
              <a:t>can be implemented </a:t>
            </a:r>
            <a:r>
              <a:rPr lang="en-US" sz="2250" i="1" dirty="0">
                <a:solidFill>
                  <a:srgbClr val="009900"/>
                </a:solidFill>
                <a:latin typeface="Cambria"/>
              </a:rPr>
              <a:t>completely</a:t>
            </a:r>
            <a:r>
              <a:rPr lang="en-US" sz="2250" dirty="0">
                <a:solidFill>
                  <a:srgbClr val="009900"/>
                </a:solidFill>
                <a:latin typeface="Cambria"/>
              </a:rPr>
              <a:t> within a DRAM chip</a:t>
            </a:r>
          </a:p>
        </p:txBody>
      </p:sp>
      <p:grpSp>
        <p:nvGrpSpPr>
          <p:cNvPr id="14" name="Group 13">
            <a:extLst>
              <a:ext uri="{FF2B5EF4-FFF2-40B4-BE49-F238E27FC236}">
                <a16:creationId xmlns:a16="http://schemas.microsoft.com/office/drawing/2014/main" id="{3D220A37-26DE-A791-55A3-65A4DCEDAFB0}"/>
              </a:ext>
            </a:extLst>
          </p:cNvPr>
          <p:cNvGrpSpPr/>
          <p:nvPr/>
        </p:nvGrpSpPr>
        <p:grpSpPr>
          <a:xfrm>
            <a:off x="24494" y="2403342"/>
            <a:ext cx="8613321" cy="1148825"/>
            <a:chOff x="32658" y="2061455"/>
            <a:chExt cx="11484428" cy="1531767"/>
          </a:xfrm>
        </p:grpSpPr>
        <p:sp>
          <p:nvSpPr>
            <p:cNvPr id="12" name="TextBox 11">
              <a:extLst>
                <a:ext uri="{FF2B5EF4-FFF2-40B4-BE49-F238E27FC236}">
                  <a16:creationId xmlns:a16="http://schemas.microsoft.com/office/drawing/2014/main" id="{5AA8AF7A-4430-3F6E-926F-48E54ABC607A}"/>
                </a:ext>
              </a:extLst>
            </p:cNvPr>
            <p:cNvSpPr txBox="1"/>
            <p:nvPr/>
          </p:nvSpPr>
          <p:spPr>
            <a:xfrm>
              <a:off x="32658" y="2061455"/>
              <a:ext cx="2286000" cy="553997"/>
            </a:xfrm>
            <a:prstGeom prst="rect">
              <a:avLst/>
            </a:prstGeom>
            <a:noFill/>
          </p:spPr>
          <p:txBody>
            <a:bodyPr wrap="square" rtlCol="0">
              <a:spAutoFit/>
            </a:bodyPr>
            <a:lstStyle/>
            <a:p>
              <a:pPr algn="ctr" defTabSz="685800"/>
              <a:r>
                <a:rPr lang="en-US" sz="2100" b="1" dirty="0">
                  <a:solidFill>
                    <a:prstClr val="black"/>
                  </a:solidFill>
                  <a:latin typeface="Cambria"/>
                </a:rPr>
                <a:t>Key Idea:</a:t>
              </a:r>
              <a:endParaRPr lang="en-CH" sz="2100" b="1" dirty="0">
                <a:solidFill>
                  <a:prstClr val="black"/>
                </a:solidFill>
                <a:latin typeface="Cambria"/>
              </a:endParaRPr>
            </a:p>
          </p:txBody>
        </p:sp>
        <p:sp>
          <p:nvSpPr>
            <p:cNvPr id="13" name="Rectangle: Diagonal Corners Snipped 12">
              <a:extLst>
                <a:ext uri="{FF2B5EF4-FFF2-40B4-BE49-F238E27FC236}">
                  <a16:creationId xmlns:a16="http://schemas.microsoft.com/office/drawing/2014/main" id="{0FBB49D4-9971-D65F-D0DD-E3218D7671CB}"/>
                </a:ext>
              </a:extLst>
            </p:cNvPr>
            <p:cNvSpPr/>
            <p:nvPr/>
          </p:nvSpPr>
          <p:spPr>
            <a:xfrm>
              <a:off x="202580" y="2566094"/>
              <a:ext cx="11314506" cy="1027128"/>
            </a:xfrm>
            <a:prstGeom prst="snip2DiagRect">
              <a:avLst>
                <a:gd name="adj1" fmla="val 0"/>
                <a:gd name="adj2" fmla="val 34544"/>
              </a:avLst>
            </a:prstGeom>
            <a:solidFill>
              <a:schemeClr val="accent6">
                <a:lumMod val="20000"/>
                <a:lumOff val="80000"/>
              </a:schemeClr>
            </a:solidFill>
            <a:ln w="47625" cap="flat" cmpd="thinThick">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2100" dirty="0">
                  <a:solidFill>
                    <a:prstClr val="black"/>
                  </a:solidFill>
                  <a:latin typeface="Cambria"/>
                </a:rPr>
                <a:t> Prevent the memory controller from accessing DRAM regions that are</a:t>
              </a:r>
              <a:br>
                <a:rPr lang="en-US" sz="2100" dirty="0">
                  <a:solidFill>
                    <a:prstClr val="black"/>
                  </a:solidFill>
                  <a:latin typeface="Cambria"/>
                </a:rPr>
              </a:br>
              <a:r>
                <a:rPr lang="en-US" sz="2100" i="1" dirty="0">
                  <a:solidFill>
                    <a:prstClr val="black"/>
                  </a:solidFill>
                  <a:latin typeface="Cambria"/>
                </a:rPr>
                <a:t>under maintenance</a:t>
              </a:r>
              <a:r>
                <a:rPr lang="en-US" sz="2100" dirty="0">
                  <a:solidFill>
                    <a:prstClr val="black"/>
                  </a:solidFill>
                  <a:latin typeface="Cambria"/>
                </a:rPr>
                <a:t> by </a:t>
              </a:r>
              <a:r>
                <a:rPr lang="en-US" sz="2100" dirty="0">
                  <a:solidFill>
                    <a:srgbClr val="C00000"/>
                  </a:solidFill>
                  <a:latin typeface="Cambria"/>
                </a:rPr>
                <a:t>rejecting</a:t>
              </a:r>
              <a:r>
                <a:rPr lang="en-US" sz="2100" dirty="0">
                  <a:solidFill>
                    <a:prstClr val="black"/>
                  </a:solidFill>
                  <a:latin typeface="Cambria"/>
                </a:rPr>
                <a:t> row activation (</a:t>
              </a:r>
              <a:r>
                <a:rPr lang="en-US" sz="2100" dirty="0">
                  <a:solidFill>
                    <a:srgbClr val="0070C0"/>
                  </a:solidFill>
                  <a:latin typeface="Cambria"/>
                </a:rPr>
                <a:t>ACT</a:t>
              </a:r>
              <a:r>
                <a:rPr lang="en-US" sz="2100" dirty="0">
                  <a:solidFill>
                    <a:prstClr val="black"/>
                  </a:solidFill>
                  <a:latin typeface="Cambria"/>
                </a:rPr>
                <a:t>) commands</a:t>
              </a:r>
              <a:endParaRPr lang="en-CH" sz="2100" dirty="0">
                <a:solidFill>
                  <a:prstClr val="black"/>
                </a:solidFill>
                <a:latin typeface="Cambria"/>
              </a:endParaRPr>
            </a:p>
          </p:txBody>
        </p:sp>
      </p:grpSp>
    </p:spTree>
    <p:extLst>
      <p:ext uri="{BB962C8B-B14F-4D97-AF65-F5344CB8AC3E}">
        <p14:creationId xmlns:p14="http://schemas.microsoft.com/office/powerpoint/2010/main" val="1424485614"/>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9DCDE97-02FB-9FDB-01AC-416810C4F947}"/>
              </a:ext>
            </a:extLst>
          </p:cNvPr>
          <p:cNvSpPr/>
          <p:nvPr/>
        </p:nvSpPr>
        <p:spPr>
          <a:xfrm>
            <a:off x="0" y="4967565"/>
            <a:ext cx="9144000" cy="61400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CH" sz="1350">
              <a:solidFill>
                <a:prstClr val="white"/>
              </a:solidFill>
              <a:latin typeface="Cambria"/>
            </a:endParaRPr>
          </a:p>
        </p:txBody>
      </p:sp>
      <p:sp>
        <p:nvSpPr>
          <p:cNvPr id="12" name="Rectangle 11">
            <a:extLst>
              <a:ext uri="{FF2B5EF4-FFF2-40B4-BE49-F238E27FC236}">
                <a16:creationId xmlns:a16="http://schemas.microsoft.com/office/drawing/2014/main" id="{E5B29132-A5F7-3214-35B5-29B8513F6C12}"/>
              </a:ext>
            </a:extLst>
          </p:cNvPr>
          <p:cNvSpPr/>
          <p:nvPr/>
        </p:nvSpPr>
        <p:spPr>
          <a:xfrm>
            <a:off x="1" y="2991954"/>
            <a:ext cx="9144000" cy="156371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CH" sz="1350">
              <a:solidFill>
                <a:prstClr val="white"/>
              </a:solidFill>
              <a:latin typeface="Cambria"/>
            </a:endParaRPr>
          </a:p>
        </p:txBody>
      </p:sp>
      <p:sp>
        <p:nvSpPr>
          <p:cNvPr id="11" name="Rectangle 10">
            <a:extLst>
              <a:ext uri="{FF2B5EF4-FFF2-40B4-BE49-F238E27FC236}">
                <a16:creationId xmlns:a16="http://schemas.microsoft.com/office/drawing/2014/main" id="{5BEE0D95-A0B0-CF92-36C5-08CDAC191446}"/>
              </a:ext>
            </a:extLst>
          </p:cNvPr>
          <p:cNvSpPr/>
          <p:nvPr/>
        </p:nvSpPr>
        <p:spPr>
          <a:xfrm>
            <a:off x="1" y="1196752"/>
            <a:ext cx="9144000" cy="140043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CH" sz="1350">
              <a:solidFill>
                <a:prstClr val="white"/>
              </a:solidFill>
              <a:latin typeface="Cambria"/>
            </a:endParaRPr>
          </a:p>
        </p:txBody>
      </p:sp>
      <p:sp>
        <p:nvSpPr>
          <p:cNvPr id="2" name="Title 1">
            <a:extLst>
              <a:ext uri="{FF2B5EF4-FFF2-40B4-BE49-F238E27FC236}">
                <a16:creationId xmlns:a16="http://schemas.microsoft.com/office/drawing/2014/main" id="{2D9CE1CA-6019-1134-3F74-2E75551AEE17}"/>
              </a:ext>
            </a:extLst>
          </p:cNvPr>
          <p:cNvSpPr>
            <a:spLocks noGrp="1"/>
          </p:cNvSpPr>
          <p:nvPr>
            <p:ph type="title"/>
          </p:nvPr>
        </p:nvSpPr>
        <p:spPr/>
        <p:txBody>
          <a:bodyPr>
            <a:normAutofit/>
          </a:bodyPr>
          <a:lstStyle/>
          <a:p>
            <a:r>
              <a:rPr lang="en-US" dirty="0"/>
              <a:t>SMD-Based Maintenance Mechanisms</a:t>
            </a:r>
            <a:endParaRPr lang="en-CH" dirty="0"/>
          </a:p>
        </p:txBody>
      </p:sp>
      <p:sp>
        <p:nvSpPr>
          <p:cNvPr id="4" name="TextBox 3">
            <a:extLst>
              <a:ext uri="{FF2B5EF4-FFF2-40B4-BE49-F238E27FC236}">
                <a16:creationId xmlns:a16="http://schemas.microsoft.com/office/drawing/2014/main" id="{090BD27F-CFBF-995B-743A-436B90B04D8D}"/>
              </a:ext>
            </a:extLst>
          </p:cNvPr>
          <p:cNvSpPr txBox="1"/>
          <p:nvPr/>
        </p:nvSpPr>
        <p:spPr>
          <a:xfrm>
            <a:off x="-7765" y="1549509"/>
            <a:ext cx="1754922" cy="557525"/>
          </a:xfrm>
          <a:prstGeom prst="rect">
            <a:avLst/>
          </a:prstGeom>
          <a:noFill/>
        </p:spPr>
        <p:txBody>
          <a:bodyPr wrap="square" rtlCol="0">
            <a:spAutoFit/>
          </a:bodyPr>
          <a:lstStyle/>
          <a:p>
            <a:pPr algn="ctr" defTabSz="685800">
              <a:lnSpc>
                <a:spcPts val="1800"/>
              </a:lnSpc>
            </a:pPr>
            <a:r>
              <a:rPr lang="en-US" sz="2100" b="1" dirty="0">
                <a:solidFill>
                  <a:prstClr val="black"/>
                </a:solidFill>
                <a:latin typeface="Cambria"/>
              </a:rPr>
              <a:t>DRAM </a:t>
            </a:r>
          </a:p>
          <a:p>
            <a:pPr algn="ctr" defTabSz="685800">
              <a:lnSpc>
                <a:spcPts val="1800"/>
              </a:lnSpc>
            </a:pPr>
            <a:r>
              <a:rPr lang="en-US" sz="2100" b="1" dirty="0">
                <a:solidFill>
                  <a:prstClr val="black"/>
                </a:solidFill>
                <a:latin typeface="Cambria"/>
              </a:rPr>
              <a:t>Refresh</a:t>
            </a:r>
            <a:endParaRPr lang="en-CH" sz="2100" b="1" dirty="0">
              <a:solidFill>
                <a:prstClr val="black"/>
              </a:solidFill>
              <a:latin typeface="Cambria"/>
            </a:endParaRPr>
          </a:p>
        </p:txBody>
      </p:sp>
      <p:sp>
        <p:nvSpPr>
          <p:cNvPr id="5" name="TextBox 4">
            <a:extLst>
              <a:ext uri="{FF2B5EF4-FFF2-40B4-BE49-F238E27FC236}">
                <a16:creationId xmlns:a16="http://schemas.microsoft.com/office/drawing/2014/main" id="{4CE70165-AFA9-C1C5-E711-6C87CEC70685}"/>
              </a:ext>
            </a:extLst>
          </p:cNvPr>
          <p:cNvSpPr txBox="1"/>
          <p:nvPr/>
        </p:nvSpPr>
        <p:spPr>
          <a:xfrm>
            <a:off x="-7763" y="3470051"/>
            <a:ext cx="1828902" cy="557525"/>
          </a:xfrm>
          <a:prstGeom prst="rect">
            <a:avLst/>
          </a:prstGeom>
          <a:noFill/>
        </p:spPr>
        <p:txBody>
          <a:bodyPr wrap="square" rtlCol="0">
            <a:spAutoFit/>
          </a:bodyPr>
          <a:lstStyle/>
          <a:p>
            <a:pPr algn="ctr" defTabSz="685800">
              <a:lnSpc>
                <a:spcPts val="1800"/>
              </a:lnSpc>
            </a:pPr>
            <a:r>
              <a:rPr lang="en-US" sz="2100" b="1" dirty="0">
                <a:solidFill>
                  <a:prstClr val="black"/>
                </a:solidFill>
                <a:latin typeface="Cambria"/>
              </a:rPr>
              <a:t>RowHammer Protection</a:t>
            </a:r>
            <a:endParaRPr lang="en-CH" sz="2100" b="1" dirty="0">
              <a:solidFill>
                <a:prstClr val="black"/>
              </a:solidFill>
              <a:latin typeface="Cambria"/>
            </a:endParaRPr>
          </a:p>
        </p:txBody>
      </p:sp>
      <p:sp>
        <p:nvSpPr>
          <p:cNvPr id="6" name="TextBox 5">
            <a:extLst>
              <a:ext uri="{FF2B5EF4-FFF2-40B4-BE49-F238E27FC236}">
                <a16:creationId xmlns:a16="http://schemas.microsoft.com/office/drawing/2014/main" id="{70F551A5-8FEA-CBB9-B287-B3C6423881E8}"/>
              </a:ext>
            </a:extLst>
          </p:cNvPr>
          <p:cNvSpPr txBox="1"/>
          <p:nvPr/>
        </p:nvSpPr>
        <p:spPr>
          <a:xfrm>
            <a:off x="-7764" y="5041544"/>
            <a:ext cx="1754922" cy="557525"/>
          </a:xfrm>
          <a:prstGeom prst="rect">
            <a:avLst/>
          </a:prstGeom>
          <a:noFill/>
        </p:spPr>
        <p:txBody>
          <a:bodyPr wrap="square" rtlCol="0">
            <a:spAutoFit/>
          </a:bodyPr>
          <a:lstStyle/>
          <a:p>
            <a:pPr algn="ctr" defTabSz="685800">
              <a:lnSpc>
                <a:spcPts val="1800"/>
              </a:lnSpc>
            </a:pPr>
            <a:r>
              <a:rPr lang="en-US" sz="2100" b="1" dirty="0">
                <a:solidFill>
                  <a:prstClr val="black"/>
                </a:solidFill>
                <a:latin typeface="Cambria"/>
              </a:rPr>
              <a:t>Memory </a:t>
            </a:r>
            <a:br>
              <a:rPr lang="en-US" sz="2100" b="1" dirty="0">
                <a:solidFill>
                  <a:prstClr val="black"/>
                </a:solidFill>
                <a:latin typeface="Cambria"/>
              </a:rPr>
            </a:br>
            <a:r>
              <a:rPr lang="en-US" sz="2100" b="1" dirty="0">
                <a:solidFill>
                  <a:prstClr val="black"/>
                </a:solidFill>
                <a:latin typeface="Cambria"/>
              </a:rPr>
              <a:t>Scrubbing</a:t>
            </a:r>
            <a:endParaRPr lang="en-CH" sz="2100" b="1" dirty="0">
              <a:solidFill>
                <a:prstClr val="black"/>
              </a:solidFill>
              <a:latin typeface="Cambria"/>
            </a:endParaRPr>
          </a:p>
        </p:txBody>
      </p:sp>
      <p:sp>
        <p:nvSpPr>
          <p:cNvPr id="7" name="TextBox 6">
            <a:extLst>
              <a:ext uri="{FF2B5EF4-FFF2-40B4-BE49-F238E27FC236}">
                <a16:creationId xmlns:a16="http://schemas.microsoft.com/office/drawing/2014/main" id="{A32ACD8E-1C7C-6915-B72C-DFDFC830BE93}"/>
              </a:ext>
            </a:extLst>
          </p:cNvPr>
          <p:cNvSpPr txBox="1"/>
          <p:nvPr/>
        </p:nvSpPr>
        <p:spPr>
          <a:xfrm>
            <a:off x="2261508" y="1203260"/>
            <a:ext cx="2732995" cy="369332"/>
          </a:xfrm>
          <a:prstGeom prst="rect">
            <a:avLst/>
          </a:prstGeom>
          <a:noFill/>
        </p:spPr>
        <p:txBody>
          <a:bodyPr wrap="square" rtlCol="0">
            <a:spAutoFit/>
          </a:bodyPr>
          <a:lstStyle/>
          <a:p>
            <a:pPr algn="ctr" defTabSz="685800"/>
            <a:r>
              <a:rPr lang="en-US" b="1" dirty="0">
                <a:solidFill>
                  <a:srgbClr val="70AD47">
                    <a:lumMod val="50000"/>
                  </a:srgbClr>
                </a:solidFill>
                <a:latin typeface="Cambria"/>
              </a:rPr>
              <a:t>Fixed Rate (SMD-FR)</a:t>
            </a:r>
            <a:endParaRPr lang="en-CH" b="1" dirty="0">
              <a:solidFill>
                <a:srgbClr val="70AD47">
                  <a:lumMod val="50000"/>
                </a:srgbClr>
              </a:solidFill>
              <a:latin typeface="Cambria"/>
            </a:endParaRPr>
          </a:p>
        </p:txBody>
      </p:sp>
      <p:sp>
        <p:nvSpPr>
          <p:cNvPr id="8" name="TextBox 7">
            <a:extLst>
              <a:ext uri="{FF2B5EF4-FFF2-40B4-BE49-F238E27FC236}">
                <a16:creationId xmlns:a16="http://schemas.microsoft.com/office/drawing/2014/main" id="{EA0C1039-CF13-F185-6C70-CEC35F2A4D4E}"/>
              </a:ext>
            </a:extLst>
          </p:cNvPr>
          <p:cNvSpPr txBox="1"/>
          <p:nvPr/>
        </p:nvSpPr>
        <p:spPr>
          <a:xfrm>
            <a:off x="5602741" y="1203260"/>
            <a:ext cx="3131003" cy="369332"/>
          </a:xfrm>
          <a:prstGeom prst="rect">
            <a:avLst/>
          </a:prstGeom>
          <a:noFill/>
        </p:spPr>
        <p:txBody>
          <a:bodyPr wrap="square" rtlCol="0">
            <a:spAutoFit/>
          </a:bodyPr>
          <a:lstStyle/>
          <a:p>
            <a:pPr algn="ctr" defTabSz="685800"/>
            <a:r>
              <a:rPr lang="en-US" b="1" dirty="0">
                <a:solidFill>
                  <a:srgbClr val="70AD47">
                    <a:lumMod val="50000"/>
                  </a:srgbClr>
                </a:solidFill>
                <a:latin typeface="Cambria"/>
              </a:rPr>
              <a:t>Variable Rate (SMD-VR)</a:t>
            </a:r>
            <a:endParaRPr lang="en-CH" b="1" dirty="0">
              <a:solidFill>
                <a:srgbClr val="70AD47">
                  <a:lumMod val="50000"/>
                </a:srgbClr>
              </a:solidFill>
              <a:latin typeface="Cambria"/>
            </a:endParaRPr>
          </a:p>
        </p:txBody>
      </p:sp>
      <p:sp>
        <p:nvSpPr>
          <p:cNvPr id="9" name="TextBox 8">
            <a:extLst>
              <a:ext uri="{FF2B5EF4-FFF2-40B4-BE49-F238E27FC236}">
                <a16:creationId xmlns:a16="http://schemas.microsoft.com/office/drawing/2014/main" id="{51F5064C-5121-F28C-59E0-D177A0BF8742}"/>
              </a:ext>
            </a:extLst>
          </p:cNvPr>
          <p:cNvSpPr txBox="1"/>
          <p:nvPr/>
        </p:nvSpPr>
        <p:spPr>
          <a:xfrm>
            <a:off x="2261508" y="1715163"/>
            <a:ext cx="3112634" cy="553998"/>
          </a:xfrm>
          <a:prstGeom prst="rect">
            <a:avLst/>
          </a:prstGeom>
          <a:noFill/>
        </p:spPr>
        <p:txBody>
          <a:bodyPr wrap="square" rtlCol="0" anchor="ctr">
            <a:spAutoFit/>
          </a:bodyPr>
          <a:lstStyle/>
          <a:p>
            <a:pPr algn="ctr" defTabSz="685800"/>
            <a:r>
              <a:rPr lang="en-US" sz="1500" b="1" i="1" dirty="0">
                <a:solidFill>
                  <a:prstClr val="black"/>
                </a:solidFill>
                <a:latin typeface="Cambria"/>
              </a:rPr>
              <a:t>uniformly</a:t>
            </a:r>
            <a:r>
              <a:rPr lang="en-US" sz="1500" i="1" dirty="0">
                <a:solidFill>
                  <a:prstClr val="black"/>
                </a:solidFill>
                <a:latin typeface="Cambria"/>
              </a:rPr>
              <a:t> refreshes </a:t>
            </a:r>
            <a:r>
              <a:rPr lang="en-US" sz="1500" b="1" i="1" dirty="0">
                <a:solidFill>
                  <a:prstClr val="black"/>
                </a:solidFill>
                <a:latin typeface="Cambria"/>
              </a:rPr>
              <a:t>all</a:t>
            </a:r>
            <a:r>
              <a:rPr lang="en-US" sz="1500" i="1" dirty="0">
                <a:solidFill>
                  <a:prstClr val="black"/>
                </a:solidFill>
                <a:latin typeface="Cambria"/>
              </a:rPr>
              <a:t> DRAM rows with a </a:t>
            </a:r>
            <a:r>
              <a:rPr lang="en-US" sz="1500" b="1" i="1" dirty="0">
                <a:solidFill>
                  <a:prstClr val="black"/>
                </a:solidFill>
                <a:latin typeface="Cambria"/>
              </a:rPr>
              <a:t>fixed</a:t>
            </a:r>
            <a:r>
              <a:rPr lang="en-US" sz="1500" i="1" dirty="0">
                <a:solidFill>
                  <a:prstClr val="black"/>
                </a:solidFill>
                <a:latin typeface="Cambria"/>
              </a:rPr>
              <a:t> refresh period</a:t>
            </a:r>
            <a:endParaRPr lang="en-CH" sz="1500" i="1" dirty="0">
              <a:solidFill>
                <a:prstClr val="black"/>
              </a:solidFill>
              <a:latin typeface="Cambria"/>
            </a:endParaRPr>
          </a:p>
        </p:txBody>
      </p:sp>
      <p:sp>
        <p:nvSpPr>
          <p:cNvPr id="10" name="TextBox 9">
            <a:extLst>
              <a:ext uri="{FF2B5EF4-FFF2-40B4-BE49-F238E27FC236}">
                <a16:creationId xmlns:a16="http://schemas.microsoft.com/office/drawing/2014/main" id="{501D614E-6F76-E474-082D-C0EB445B424B}"/>
              </a:ext>
            </a:extLst>
          </p:cNvPr>
          <p:cNvSpPr txBox="1"/>
          <p:nvPr/>
        </p:nvSpPr>
        <p:spPr>
          <a:xfrm>
            <a:off x="5470072" y="1622116"/>
            <a:ext cx="3396343" cy="784830"/>
          </a:xfrm>
          <a:prstGeom prst="rect">
            <a:avLst/>
          </a:prstGeom>
          <a:noFill/>
        </p:spPr>
        <p:txBody>
          <a:bodyPr wrap="square" rtlCol="0">
            <a:spAutoFit/>
          </a:bodyPr>
          <a:lstStyle/>
          <a:p>
            <a:pPr algn="ctr" defTabSz="685800"/>
            <a:r>
              <a:rPr lang="en-US" sz="1500" b="1" i="1" dirty="0">
                <a:solidFill>
                  <a:prstClr val="black"/>
                </a:solidFill>
                <a:latin typeface="Cambria"/>
              </a:rPr>
              <a:t>skips</a:t>
            </a:r>
            <a:r>
              <a:rPr lang="en-US" sz="1500" i="1" dirty="0">
                <a:solidFill>
                  <a:prstClr val="black"/>
                </a:solidFill>
                <a:latin typeface="Cambria"/>
              </a:rPr>
              <a:t> refreshing rows that </a:t>
            </a:r>
            <a:br>
              <a:rPr lang="en-US" sz="1500" i="1" dirty="0">
                <a:solidFill>
                  <a:prstClr val="black"/>
                </a:solidFill>
                <a:latin typeface="Cambria"/>
              </a:rPr>
            </a:br>
            <a:r>
              <a:rPr lang="en-US" sz="1500" i="1" dirty="0">
                <a:solidFill>
                  <a:prstClr val="black"/>
                </a:solidFill>
                <a:latin typeface="Cambria"/>
              </a:rPr>
              <a:t>can </a:t>
            </a:r>
            <a:r>
              <a:rPr lang="en-US" sz="1500" b="1" i="1" dirty="0">
                <a:solidFill>
                  <a:prstClr val="black"/>
                </a:solidFill>
                <a:latin typeface="Cambria"/>
              </a:rPr>
              <a:t>retain their data for longer</a:t>
            </a:r>
            <a:r>
              <a:rPr lang="en-US" sz="1500" i="1" dirty="0">
                <a:solidFill>
                  <a:prstClr val="black"/>
                </a:solidFill>
                <a:latin typeface="Cambria"/>
              </a:rPr>
              <a:t> than </a:t>
            </a:r>
            <a:br>
              <a:rPr lang="en-US" sz="1500" i="1" dirty="0">
                <a:solidFill>
                  <a:prstClr val="black"/>
                </a:solidFill>
                <a:latin typeface="Cambria"/>
              </a:rPr>
            </a:br>
            <a:r>
              <a:rPr lang="en-US" sz="1500" i="1" dirty="0">
                <a:solidFill>
                  <a:prstClr val="black"/>
                </a:solidFill>
                <a:latin typeface="Cambria"/>
              </a:rPr>
              <a:t>the default refresh period</a:t>
            </a:r>
            <a:endParaRPr lang="en-CH" sz="1500" i="1" dirty="0">
              <a:solidFill>
                <a:prstClr val="black"/>
              </a:solidFill>
              <a:latin typeface="Cambria"/>
            </a:endParaRPr>
          </a:p>
        </p:txBody>
      </p:sp>
      <p:cxnSp>
        <p:nvCxnSpPr>
          <p:cNvPr id="15" name="Straight Connector 14">
            <a:extLst>
              <a:ext uri="{FF2B5EF4-FFF2-40B4-BE49-F238E27FC236}">
                <a16:creationId xmlns:a16="http://schemas.microsoft.com/office/drawing/2014/main" id="{DB6FC566-3F7A-DBC5-367B-BB2C5CE71515}"/>
              </a:ext>
            </a:extLst>
          </p:cNvPr>
          <p:cNvCxnSpPr/>
          <p:nvPr/>
        </p:nvCxnSpPr>
        <p:spPr>
          <a:xfrm>
            <a:off x="5390471" y="1252247"/>
            <a:ext cx="0" cy="1287787"/>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24E0176-34B1-FAD6-CCF6-83DB85605A8C}"/>
              </a:ext>
            </a:extLst>
          </p:cNvPr>
          <p:cNvCxnSpPr>
            <a:cxnSpLocks/>
          </p:cNvCxnSpPr>
          <p:nvPr/>
        </p:nvCxnSpPr>
        <p:spPr>
          <a:xfrm>
            <a:off x="5398634" y="3088272"/>
            <a:ext cx="0" cy="1377593"/>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204E2041-F257-43BD-1C39-A28641B398D8}"/>
              </a:ext>
            </a:extLst>
          </p:cNvPr>
          <p:cNvSpPr txBox="1"/>
          <p:nvPr/>
        </p:nvSpPr>
        <p:spPr>
          <a:xfrm>
            <a:off x="2261508" y="3034696"/>
            <a:ext cx="2732995" cy="646331"/>
          </a:xfrm>
          <a:prstGeom prst="rect">
            <a:avLst/>
          </a:prstGeom>
          <a:noFill/>
        </p:spPr>
        <p:txBody>
          <a:bodyPr wrap="square" rtlCol="0">
            <a:spAutoFit/>
          </a:bodyPr>
          <a:lstStyle/>
          <a:p>
            <a:pPr algn="ctr" defTabSz="685800"/>
            <a:r>
              <a:rPr lang="en-US" b="1" dirty="0">
                <a:solidFill>
                  <a:srgbClr val="C00000"/>
                </a:solidFill>
                <a:latin typeface="Cambria"/>
              </a:rPr>
              <a:t>Probabilistic (SMD-PRP)</a:t>
            </a:r>
            <a:endParaRPr lang="en-CH" b="1" dirty="0">
              <a:solidFill>
                <a:srgbClr val="C00000"/>
              </a:solidFill>
              <a:latin typeface="Cambria"/>
            </a:endParaRPr>
          </a:p>
        </p:txBody>
      </p:sp>
      <p:sp>
        <p:nvSpPr>
          <p:cNvPr id="21" name="TextBox 20">
            <a:extLst>
              <a:ext uri="{FF2B5EF4-FFF2-40B4-BE49-F238E27FC236}">
                <a16:creationId xmlns:a16="http://schemas.microsoft.com/office/drawing/2014/main" id="{B97CDD66-C423-CC0A-629E-6DA55A115303}"/>
              </a:ext>
            </a:extLst>
          </p:cNvPr>
          <p:cNvSpPr txBox="1"/>
          <p:nvPr/>
        </p:nvSpPr>
        <p:spPr>
          <a:xfrm>
            <a:off x="5702754" y="3034696"/>
            <a:ext cx="2951388" cy="369332"/>
          </a:xfrm>
          <a:prstGeom prst="rect">
            <a:avLst/>
          </a:prstGeom>
          <a:noFill/>
        </p:spPr>
        <p:txBody>
          <a:bodyPr wrap="square" rtlCol="0">
            <a:spAutoFit/>
          </a:bodyPr>
          <a:lstStyle/>
          <a:p>
            <a:pPr algn="ctr" defTabSz="685800"/>
            <a:r>
              <a:rPr lang="en-US" b="1" dirty="0">
                <a:solidFill>
                  <a:srgbClr val="C00000"/>
                </a:solidFill>
                <a:latin typeface="Cambria"/>
              </a:rPr>
              <a:t>Deterministic (SMD-DRP)</a:t>
            </a:r>
            <a:endParaRPr lang="en-CH" b="1" dirty="0">
              <a:solidFill>
                <a:srgbClr val="C00000"/>
              </a:solidFill>
              <a:latin typeface="Cambria"/>
            </a:endParaRPr>
          </a:p>
        </p:txBody>
      </p:sp>
      <p:sp>
        <p:nvSpPr>
          <p:cNvPr id="23" name="TextBox 22">
            <a:extLst>
              <a:ext uri="{FF2B5EF4-FFF2-40B4-BE49-F238E27FC236}">
                <a16:creationId xmlns:a16="http://schemas.microsoft.com/office/drawing/2014/main" id="{8AA8E988-3ED3-E4FC-CE8E-E256AB7134E3}"/>
              </a:ext>
            </a:extLst>
          </p:cNvPr>
          <p:cNvSpPr txBox="1"/>
          <p:nvPr/>
        </p:nvSpPr>
        <p:spPr>
          <a:xfrm>
            <a:off x="5636404" y="3369403"/>
            <a:ext cx="3224894" cy="1015663"/>
          </a:xfrm>
          <a:prstGeom prst="rect">
            <a:avLst/>
          </a:prstGeom>
          <a:noFill/>
        </p:spPr>
        <p:txBody>
          <a:bodyPr wrap="square" rtlCol="0" anchor="ctr">
            <a:spAutoFit/>
          </a:bodyPr>
          <a:lstStyle/>
          <a:p>
            <a:pPr algn="ctr" defTabSz="685800"/>
            <a:r>
              <a:rPr lang="en-US" sz="1500" b="1" i="1" dirty="0">
                <a:solidFill>
                  <a:prstClr val="black"/>
                </a:solidFill>
                <a:latin typeface="Cambria"/>
              </a:rPr>
              <a:t>keeps track </a:t>
            </a:r>
            <a:r>
              <a:rPr lang="en-US" sz="1500" i="1" dirty="0">
                <a:solidFill>
                  <a:prstClr val="black"/>
                </a:solidFill>
                <a:latin typeface="Cambria"/>
              </a:rPr>
              <a:t>of most </a:t>
            </a:r>
            <a:br>
              <a:rPr lang="en-US" sz="1500" i="1" dirty="0">
                <a:solidFill>
                  <a:prstClr val="black"/>
                </a:solidFill>
                <a:latin typeface="Cambria"/>
              </a:rPr>
            </a:br>
            <a:r>
              <a:rPr lang="en-US" sz="1500" b="1" i="1" dirty="0">
                <a:solidFill>
                  <a:prstClr val="black"/>
                </a:solidFill>
                <a:latin typeface="Cambria"/>
              </a:rPr>
              <a:t>frequently</a:t>
            </a:r>
            <a:r>
              <a:rPr lang="en-US" sz="1500" i="1" dirty="0">
                <a:solidFill>
                  <a:prstClr val="black"/>
                </a:solidFill>
                <a:latin typeface="Cambria"/>
              </a:rPr>
              <a:t> </a:t>
            </a:r>
            <a:r>
              <a:rPr lang="en-US" sz="1500" b="1" i="1" dirty="0">
                <a:solidFill>
                  <a:prstClr val="black"/>
                </a:solidFill>
                <a:latin typeface="Cambria"/>
              </a:rPr>
              <a:t>activated</a:t>
            </a:r>
            <a:r>
              <a:rPr lang="en-US" sz="1500" i="1" dirty="0">
                <a:solidFill>
                  <a:prstClr val="black"/>
                </a:solidFill>
                <a:latin typeface="Cambria"/>
              </a:rPr>
              <a:t> rows and </a:t>
            </a:r>
            <a:br>
              <a:rPr lang="en-US" sz="1500" i="1" dirty="0">
                <a:solidFill>
                  <a:prstClr val="black"/>
                </a:solidFill>
                <a:latin typeface="Cambria"/>
              </a:rPr>
            </a:br>
            <a:r>
              <a:rPr lang="en-US" sz="1500" i="1" dirty="0">
                <a:solidFill>
                  <a:prstClr val="black"/>
                </a:solidFill>
                <a:latin typeface="Cambria"/>
              </a:rPr>
              <a:t>performs </a:t>
            </a:r>
            <a:r>
              <a:rPr lang="en-US" sz="1500" b="1" i="1" dirty="0">
                <a:solidFill>
                  <a:prstClr val="black"/>
                </a:solidFill>
                <a:latin typeface="Cambria"/>
              </a:rPr>
              <a:t>neighbor</a:t>
            </a:r>
            <a:r>
              <a:rPr lang="en-US" sz="1500" i="1" dirty="0">
                <a:solidFill>
                  <a:prstClr val="black"/>
                </a:solidFill>
                <a:latin typeface="Cambria"/>
              </a:rPr>
              <a:t> row refresh when </a:t>
            </a:r>
            <a:br>
              <a:rPr lang="en-US" sz="1500" i="1" dirty="0">
                <a:solidFill>
                  <a:prstClr val="black"/>
                </a:solidFill>
                <a:latin typeface="Cambria"/>
              </a:rPr>
            </a:br>
            <a:r>
              <a:rPr lang="en-US" sz="1500" i="1" dirty="0">
                <a:solidFill>
                  <a:prstClr val="black"/>
                </a:solidFill>
                <a:latin typeface="Cambria"/>
              </a:rPr>
              <a:t>activation count threshold is exceeded</a:t>
            </a:r>
            <a:endParaRPr lang="en-CH" sz="788" i="1" dirty="0">
              <a:solidFill>
                <a:prstClr val="black"/>
              </a:solidFill>
              <a:latin typeface="Cambria"/>
            </a:endParaRPr>
          </a:p>
        </p:txBody>
      </p:sp>
      <p:sp>
        <p:nvSpPr>
          <p:cNvPr id="24" name="TextBox 23">
            <a:extLst>
              <a:ext uri="{FF2B5EF4-FFF2-40B4-BE49-F238E27FC236}">
                <a16:creationId xmlns:a16="http://schemas.microsoft.com/office/drawing/2014/main" id="{F6FDA59C-C7F8-B044-A3B3-233B6E84BBA7}"/>
              </a:ext>
            </a:extLst>
          </p:cNvPr>
          <p:cNvSpPr txBox="1"/>
          <p:nvPr/>
        </p:nvSpPr>
        <p:spPr>
          <a:xfrm>
            <a:off x="3706585" y="4941168"/>
            <a:ext cx="3551465" cy="369332"/>
          </a:xfrm>
          <a:prstGeom prst="rect">
            <a:avLst/>
          </a:prstGeom>
          <a:noFill/>
        </p:spPr>
        <p:txBody>
          <a:bodyPr wrap="square" rtlCol="0">
            <a:spAutoFit/>
          </a:bodyPr>
          <a:lstStyle/>
          <a:p>
            <a:pPr algn="ctr" defTabSz="685800"/>
            <a:r>
              <a:rPr lang="en-US" b="1" dirty="0">
                <a:solidFill>
                  <a:srgbClr val="FFC000">
                    <a:lumMod val="50000"/>
                  </a:srgbClr>
                </a:solidFill>
                <a:latin typeface="Cambria"/>
              </a:rPr>
              <a:t>Periodic Scrubbing (SMD-MS)</a:t>
            </a:r>
            <a:endParaRPr lang="en-CH" b="1" dirty="0">
              <a:solidFill>
                <a:srgbClr val="FFC000">
                  <a:lumMod val="50000"/>
                </a:srgbClr>
              </a:solidFill>
              <a:latin typeface="Cambria"/>
            </a:endParaRPr>
          </a:p>
        </p:txBody>
      </p:sp>
      <p:sp>
        <p:nvSpPr>
          <p:cNvPr id="25" name="TextBox 24">
            <a:extLst>
              <a:ext uri="{FF2B5EF4-FFF2-40B4-BE49-F238E27FC236}">
                <a16:creationId xmlns:a16="http://schemas.microsoft.com/office/drawing/2014/main" id="{EAE6FC4A-39F5-98A0-B8D7-591DA3298231}"/>
              </a:ext>
            </a:extLst>
          </p:cNvPr>
          <p:cNvSpPr txBox="1"/>
          <p:nvPr/>
        </p:nvSpPr>
        <p:spPr>
          <a:xfrm>
            <a:off x="2952648" y="5223916"/>
            <a:ext cx="5367514" cy="323165"/>
          </a:xfrm>
          <a:prstGeom prst="rect">
            <a:avLst/>
          </a:prstGeom>
          <a:noFill/>
        </p:spPr>
        <p:txBody>
          <a:bodyPr wrap="square" rtlCol="0" anchor="ctr">
            <a:spAutoFit/>
          </a:bodyPr>
          <a:lstStyle/>
          <a:p>
            <a:pPr algn="ctr" defTabSz="685800"/>
            <a:r>
              <a:rPr lang="en-US" sz="1500" i="1" dirty="0">
                <a:solidFill>
                  <a:prstClr val="black"/>
                </a:solidFill>
                <a:latin typeface="Cambria"/>
              </a:rPr>
              <a:t>periodically </a:t>
            </a:r>
            <a:r>
              <a:rPr lang="en-US" sz="1500" b="1" i="1" dirty="0">
                <a:solidFill>
                  <a:prstClr val="black"/>
                </a:solidFill>
                <a:latin typeface="Cambria"/>
              </a:rPr>
              <a:t>scans</a:t>
            </a:r>
            <a:r>
              <a:rPr lang="en-US" sz="1500" i="1" dirty="0">
                <a:solidFill>
                  <a:prstClr val="black"/>
                </a:solidFill>
                <a:latin typeface="Cambria"/>
              </a:rPr>
              <a:t> the </a:t>
            </a:r>
            <a:r>
              <a:rPr lang="en-US" sz="1500" b="1" i="1" dirty="0">
                <a:solidFill>
                  <a:prstClr val="black"/>
                </a:solidFill>
                <a:latin typeface="Cambria"/>
              </a:rPr>
              <a:t>entire</a:t>
            </a:r>
            <a:r>
              <a:rPr lang="en-US" sz="1500" i="1" dirty="0">
                <a:solidFill>
                  <a:prstClr val="black"/>
                </a:solidFill>
                <a:latin typeface="Cambria"/>
              </a:rPr>
              <a:t> DRAM for errors and corrects them</a:t>
            </a:r>
            <a:endParaRPr lang="en-CH" sz="788" i="1" dirty="0">
              <a:solidFill>
                <a:prstClr val="black"/>
              </a:solidFill>
              <a:latin typeface="Cambria"/>
            </a:endParaRPr>
          </a:p>
        </p:txBody>
      </p:sp>
      <p:sp>
        <p:nvSpPr>
          <p:cNvPr id="26" name="TextBox 25">
            <a:extLst>
              <a:ext uri="{FF2B5EF4-FFF2-40B4-BE49-F238E27FC236}">
                <a16:creationId xmlns:a16="http://schemas.microsoft.com/office/drawing/2014/main" id="{AD660E4D-5D6A-2A34-9D25-544A46531F6C}"/>
              </a:ext>
            </a:extLst>
          </p:cNvPr>
          <p:cNvSpPr txBox="1"/>
          <p:nvPr/>
        </p:nvSpPr>
        <p:spPr>
          <a:xfrm>
            <a:off x="2189050" y="3518770"/>
            <a:ext cx="3112634" cy="784830"/>
          </a:xfrm>
          <a:prstGeom prst="rect">
            <a:avLst/>
          </a:prstGeom>
          <a:noFill/>
        </p:spPr>
        <p:txBody>
          <a:bodyPr wrap="square" rtlCol="0" anchor="ctr">
            <a:spAutoFit/>
          </a:bodyPr>
          <a:lstStyle/>
          <a:p>
            <a:pPr algn="ctr" defTabSz="685800"/>
            <a:r>
              <a:rPr lang="en-US" sz="1500" i="1" dirty="0">
                <a:solidFill>
                  <a:prstClr val="black"/>
                </a:solidFill>
                <a:latin typeface="Cambria"/>
              </a:rPr>
              <a:t>Performs </a:t>
            </a:r>
            <a:r>
              <a:rPr lang="en-US" sz="1500" b="1" i="1" dirty="0">
                <a:solidFill>
                  <a:prstClr val="black"/>
                </a:solidFill>
                <a:latin typeface="Cambria"/>
              </a:rPr>
              <a:t>neighbor row refresh </a:t>
            </a:r>
            <a:br>
              <a:rPr lang="en-US" sz="1500" i="1" dirty="0">
                <a:solidFill>
                  <a:prstClr val="black"/>
                </a:solidFill>
                <a:latin typeface="Cambria"/>
              </a:rPr>
            </a:br>
            <a:r>
              <a:rPr lang="en-US" sz="1500" i="1" dirty="0">
                <a:solidFill>
                  <a:prstClr val="black"/>
                </a:solidFill>
                <a:latin typeface="Cambria"/>
              </a:rPr>
              <a:t>with </a:t>
            </a:r>
            <a:r>
              <a:rPr lang="en-US" sz="1500" b="1" i="1" dirty="0">
                <a:solidFill>
                  <a:prstClr val="black"/>
                </a:solidFill>
                <a:latin typeface="Cambria"/>
              </a:rPr>
              <a:t>a small probability </a:t>
            </a:r>
            <a:br>
              <a:rPr lang="en-US" sz="1500" i="1" dirty="0">
                <a:solidFill>
                  <a:prstClr val="black"/>
                </a:solidFill>
                <a:latin typeface="Cambria"/>
              </a:rPr>
            </a:br>
            <a:r>
              <a:rPr lang="en-US" sz="1500" i="1" dirty="0">
                <a:solidFill>
                  <a:prstClr val="black"/>
                </a:solidFill>
                <a:latin typeface="Cambria"/>
              </a:rPr>
              <a:t>on every row activation</a:t>
            </a:r>
            <a:endParaRPr lang="en-CH" sz="1050" b="1" i="1" dirty="0">
              <a:solidFill>
                <a:prstClr val="black"/>
              </a:solidFill>
              <a:latin typeface="Cambria"/>
            </a:endParaRPr>
          </a:p>
        </p:txBody>
      </p:sp>
    </p:spTree>
    <p:custDataLst>
      <p:tags r:id="rId1"/>
    </p:custDataLst>
    <p:extLst>
      <p:ext uri="{BB962C8B-B14F-4D97-AF65-F5344CB8AC3E}">
        <p14:creationId xmlns:p14="http://schemas.microsoft.com/office/powerpoint/2010/main" val="612322893"/>
      </p:ext>
    </p:extLst>
  </p:cSld>
  <p:clrMapOvr>
    <a:masterClrMapping/>
  </p:clrMapOvr>
  <mc:AlternateContent xmlns:mc="http://schemas.openxmlformats.org/markup-compatibility/2006" xmlns:p14="http://schemas.microsoft.com/office/powerpoint/2010/main">
    <mc:Choice Requires="p14">
      <p:transition spd="slow" p14:dur="2000" advTm="55630"/>
    </mc:Choice>
    <mc:Fallback xmlns="">
      <p:transition spd="slow" advTm="55630"/>
    </mc:Fallback>
  </mc:AlternateContent>
</p:sld>
</file>

<file path=ppt/slides/slide1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3506D-E2CE-416E-8A2A-72F5E4E1C760}"/>
              </a:ext>
            </a:extLst>
          </p:cNvPr>
          <p:cNvSpPr>
            <a:spLocks noGrp="1"/>
          </p:cNvSpPr>
          <p:nvPr>
            <p:ph type="title"/>
          </p:nvPr>
        </p:nvSpPr>
        <p:spPr/>
        <p:txBody>
          <a:bodyPr>
            <a:normAutofit/>
          </a:bodyPr>
          <a:lstStyle/>
          <a:p>
            <a:r>
              <a:rPr lang="en-US" dirty="0"/>
              <a:t>Self-Managing DRAM: Summary</a:t>
            </a:r>
          </a:p>
        </p:txBody>
      </p:sp>
      <p:sp>
        <p:nvSpPr>
          <p:cNvPr id="36" name="Content Placeholder 2">
            <a:extLst>
              <a:ext uri="{FF2B5EF4-FFF2-40B4-BE49-F238E27FC236}">
                <a16:creationId xmlns:a16="http://schemas.microsoft.com/office/drawing/2014/main" id="{83EF96D7-7A70-4847-B668-D4A912850C4C}"/>
              </a:ext>
            </a:extLst>
          </p:cNvPr>
          <p:cNvSpPr txBox="1">
            <a:spLocks/>
          </p:cNvSpPr>
          <p:nvPr/>
        </p:nvSpPr>
        <p:spPr>
          <a:xfrm>
            <a:off x="0" y="2204864"/>
            <a:ext cx="9144000" cy="346937"/>
          </a:xfrm>
          <a:prstGeom prst="rect">
            <a:avLst/>
          </a:prstGeom>
          <a:solidFill>
            <a:srgbClr val="FEECEC"/>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None/>
            </a:pPr>
            <a:r>
              <a:rPr lang="en-US" sz="1800" dirty="0">
                <a:solidFill>
                  <a:prstClr val="black"/>
                </a:solidFill>
                <a:latin typeface="Cambria"/>
                <a:ea typeface="Tahoma" panose="020B0604030504040204" pitchFamily="34" charset="0"/>
                <a:cs typeface="Tahoma" panose="020B0604030504040204" pitchFamily="34" charset="0"/>
              </a:rPr>
              <a:t>Implementing new </a:t>
            </a:r>
            <a:r>
              <a:rPr lang="en-US" sz="1800" b="1" dirty="0">
                <a:solidFill>
                  <a:prstClr val="black"/>
                </a:solidFill>
                <a:latin typeface="Cambria"/>
                <a:ea typeface="Tahoma" panose="020B0604030504040204" pitchFamily="34" charset="0"/>
                <a:cs typeface="Tahoma" panose="020B0604030504040204" pitchFamily="34" charset="0"/>
              </a:rPr>
              <a:t>maintenance mechanisms</a:t>
            </a:r>
            <a:r>
              <a:rPr lang="en-US" sz="1800" dirty="0">
                <a:solidFill>
                  <a:prstClr val="black"/>
                </a:solidFill>
                <a:latin typeface="Cambria"/>
                <a:ea typeface="Tahoma" panose="020B0604030504040204" pitchFamily="34" charset="0"/>
                <a:cs typeface="Tahoma" panose="020B0604030504040204" pitchFamily="34" charset="0"/>
              </a:rPr>
              <a:t> often requires </a:t>
            </a:r>
            <a:r>
              <a:rPr lang="en-US" sz="1800" dirty="0">
                <a:solidFill>
                  <a:srgbClr val="C00000"/>
                </a:solidFill>
                <a:latin typeface="Cambria"/>
                <a:ea typeface="Tahoma" panose="020B0604030504040204" pitchFamily="34" charset="0"/>
                <a:cs typeface="Tahoma" panose="020B0604030504040204" pitchFamily="34" charset="0"/>
              </a:rPr>
              <a:t>difficult-to-realize</a:t>
            </a:r>
            <a:r>
              <a:rPr lang="en-US" sz="1800" dirty="0">
                <a:solidFill>
                  <a:prstClr val="black"/>
                </a:solidFill>
                <a:latin typeface="Cambria"/>
                <a:ea typeface="Tahoma" panose="020B0604030504040204" pitchFamily="34" charset="0"/>
                <a:cs typeface="Tahoma" panose="020B0604030504040204" pitchFamily="34" charset="0"/>
              </a:rPr>
              <a:t> </a:t>
            </a:r>
            <a:r>
              <a:rPr lang="en-US" sz="1800" dirty="0">
                <a:solidFill>
                  <a:srgbClr val="C00000"/>
                </a:solidFill>
                <a:latin typeface="Cambria"/>
                <a:ea typeface="Tahoma" panose="020B0604030504040204" pitchFamily="34" charset="0"/>
                <a:cs typeface="Tahoma" panose="020B0604030504040204" pitchFamily="34" charset="0"/>
              </a:rPr>
              <a:t>changes</a:t>
            </a:r>
            <a:endParaRPr lang="en-US" sz="1800" b="1" dirty="0">
              <a:solidFill>
                <a:srgbClr val="C00000"/>
              </a:solidFill>
              <a:latin typeface="Cambria"/>
              <a:ea typeface="Tahoma" panose="020B0604030504040204" pitchFamily="34" charset="0"/>
              <a:cs typeface="Tahoma" panose="020B0604030504040204" pitchFamily="34" charset="0"/>
            </a:endParaRPr>
          </a:p>
        </p:txBody>
      </p:sp>
      <p:sp>
        <p:nvSpPr>
          <p:cNvPr id="33" name="Content Placeholder 2">
            <a:extLst>
              <a:ext uri="{FF2B5EF4-FFF2-40B4-BE49-F238E27FC236}">
                <a16:creationId xmlns:a16="http://schemas.microsoft.com/office/drawing/2014/main" id="{7BC1A4B6-7CA7-E5DD-1669-0A6C63789790}"/>
              </a:ext>
            </a:extLst>
          </p:cNvPr>
          <p:cNvSpPr txBox="1">
            <a:spLocks/>
          </p:cNvSpPr>
          <p:nvPr/>
        </p:nvSpPr>
        <p:spPr>
          <a:xfrm>
            <a:off x="0" y="908720"/>
            <a:ext cx="9144000" cy="944994"/>
          </a:xfrm>
          <a:prstGeom prst="rect">
            <a:avLst/>
          </a:prstGeom>
          <a:solidFill>
            <a:schemeClr val="bg1">
              <a:lumMod val="95000"/>
            </a:schemeClr>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1500" dirty="0">
                <a:solidFill>
                  <a:prstClr val="black"/>
                </a:solidFill>
                <a:latin typeface="Cambria"/>
                <a:ea typeface="Tahoma" panose="020B0604030504040204" pitchFamily="34" charset="0"/>
                <a:cs typeface="Tahoma" panose="020B0604030504040204" pitchFamily="34" charset="0"/>
              </a:rPr>
              <a:t>The three major DRAM maintenance operations:</a:t>
            </a:r>
          </a:p>
          <a:p>
            <a:pPr marL="514350" lvl="1" indent="-171450" defTabSz="685800">
              <a:spcBef>
                <a:spcPts val="375"/>
              </a:spcBef>
              <a:buFont typeface="Wingdings" panose="05000000000000000000" pitchFamily="2" charset="2"/>
              <a:buChar char="v"/>
            </a:pPr>
            <a:r>
              <a:rPr lang="en-US" sz="1500" dirty="0">
                <a:solidFill>
                  <a:prstClr val="black"/>
                </a:solidFill>
                <a:latin typeface="Cambria"/>
                <a:ea typeface="Tahoma" panose="020B0604030504040204" pitchFamily="34" charset="0"/>
                <a:cs typeface="Tahoma" panose="020B0604030504040204" pitchFamily="34" charset="0"/>
              </a:rPr>
              <a:t>Refresh</a:t>
            </a:r>
          </a:p>
          <a:p>
            <a:pPr marL="514350" lvl="1" indent="-171450" defTabSz="685800">
              <a:spcBef>
                <a:spcPts val="375"/>
              </a:spcBef>
              <a:buFont typeface="Wingdings" panose="05000000000000000000" pitchFamily="2" charset="2"/>
              <a:buChar char="v"/>
            </a:pPr>
            <a:r>
              <a:rPr lang="en-US" sz="1500" dirty="0">
                <a:solidFill>
                  <a:prstClr val="black"/>
                </a:solidFill>
                <a:latin typeface="Cambria"/>
                <a:ea typeface="Tahoma" panose="020B0604030504040204" pitchFamily="34" charset="0"/>
                <a:cs typeface="Tahoma" panose="020B0604030504040204" pitchFamily="34" charset="0"/>
              </a:rPr>
              <a:t>RowHammer Protection</a:t>
            </a:r>
          </a:p>
          <a:p>
            <a:pPr marL="514350" lvl="1" indent="-171450" defTabSz="685800">
              <a:spcBef>
                <a:spcPts val="375"/>
              </a:spcBef>
              <a:buFont typeface="Wingdings" panose="05000000000000000000" pitchFamily="2" charset="2"/>
              <a:buChar char="v"/>
            </a:pPr>
            <a:r>
              <a:rPr lang="en-US" sz="1500" dirty="0">
                <a:solidFill>
                  <a:prstClr val="black"/>
                </a:solidFill>
                <a:latin typeface="Cambria"/>
                <a:ea typeface="Tahoma" panose="020B0604030504040204" pitchFamily="34" charset="0"/>
                <a:cs typeface="Tahoma" panose="020B0604030504040204" pitchFamily="34" charset="0"/>
              </a:rPr>
              <a:t>Memory Scrubbing</a:t>
            </a:r>
          </a:p>
        </p:txBody>
      </p:sp>
      <p:sp>
        <p:nvSpPr>
          <p:cNvPr id="39" name="Content Placeholder 2">
            <a:extLst>
              <a:ext uri="{FF2B5EF4-FFF2-40B4-BE49-F238E27FC236}">
                <a16:creationId xmlns:a16="http://schemas.microsoft.com/office/drawing/2014/main" id="{6BF499EC-2519-774C-C78F-5AE30DCFE854}"/>
              </a:ext>
            </a:extLst>
          </p:cNvPr>
          <p:cNvSpPr txBox="1">
            <a:spLocks/>
          </p:cNvSpPr>
          <p:nvPr/>
        </p:nvSpPr>
        <p:spPr>
          <a:xfrm>
            <a:off x="0" y="2924944"/>
            <a:ext cx="1477736" cy="346937"/>
          </a:xfrm>
          <a:prstGeom prst="rect">
            <a:avLst/>
          </a:prstGeom>
          <a:no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2100" b="1" dirty="0">
                <a:solidFill>
                  <a:prstClr val="black"/>
                </a:solidFill>
                <a:latin typeface="Cambria"/>
                <a:ea typeface="Tahoma" panose="020B0604030504040204" pitchFamily="34" charset="0"/>
                <a:cs typeface="Tahoma" panose="020B0604030504040204" pitchFamily="34" charset="0"/>
              </a:rPr>
              <a:t>Our Goal</a:t>
            </a:r>
          </a:p>
        </p:txBody>
      </p:sp>
      <p:grpSp>
        <p:nvGrpSpPr>
          <p:cNvPr id="9" name="Group 8">
            <a:extLst>
              <a:ext uri="{FF2B5EF4-FFF2-40B4-BE49-F238E27FC236}">
                <a16:creationId xmlns:a16="http://schemas.microsoft.com/office/drawing/2014/main" id="{ED9297F8-2626-70B6-9B95-586F3B256CF5}"/>
              </a:ext>
            </a:extLst>
          </p:cNvPr>
          <p:cNvGrpSpPr/>
          <p:nvPr/>
        </p:nvGrpSpPr>
        <p:grpSpPr>
          <a:xfrm>
            <a:off x="0" y="3221908"/>
            <a:ext cx="9144000" cy="346937"/>
            <a:chOff x="-1524000" y="3643960"/>
            <a:chExt cx="12192000" cy="462582"/>
          </a:xfrm>
        </p:grpSpPr>
        <p:sp>
          <p:nvSpPr>
            <p:cNvPr id="41" name="Content Placeholder 2">
              <a:extLst>
                <a:ext uri="{FF2B5EF4-FFF2-40B4-BE49-F238E27FC236}">
                  <a16:creationId xmlns:a16="http://schemas.microsoft.com/office/drawing/2014/main" id="{44C11BDE-68A0-CEC6-6277-7F3F356A4A6F}"/>
                </a:ext>
              </a:extLst>
            </p:cNvPr>
            <p:cNvSpPr txBox="1">
              <a:spLocks/>
            </p:cNvSpPr>
            <p:nvPr/>
          </p:nvSpPr>
          <p:spPr>
            <a:xfrm>
              <a:off x="-1524000" y="3643960"/>
              <a:ext cx="12192000" cy="462582"/>
            </a:xfrm>
            <a:prstGeom prst="rect">
              <a:avLst/>
            </a:prstGeom>
            <a:solidFill>
              <a:schemeClr val="accent6">
                <a:lumMod val="20000"/>
                <a:lumOff val="80000"/>
              </a:schemeClr>
            </a:solidFill>
            <a:effectLst/>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1800" dirty="0">
                  <a:solidFill>
                    <a:prstClr val="black"/>
                  </a:solidFill>
                  <a:latin typeface="Cambria"/>
                  <a:ea typeface="Tahoma" panose="020B0604030504040204" pitchFamily="34" charset="0"/>
                  <a:cs typeface="Tahoma" panose="020B0604030504040204" pitchFamily="34" charset="0"/>
                </a:rPr>
                <a:t>	Ease the process of enabling new DRAM maintenance operations</a:t>
              </a:r>
              <a:endParaRPr lang="en-US" sz="1800" b="1" dirty="0">
                <a:solidFill>
                  <a:prstClr val="black"/>
                </a:solidFill>
                <a:latin typeface="Cambria"/>
                <a:ea typeface="Tahoma" panose="020B0604030504040204" pitchFamily="34" charset="0"/>
                <a:cs typeface="Tahoma" panose="020B0604030504040204" pitchFamily="34" charset="0"/>
              </a:endParaRPr>
            </a:p>
          </p:txBody>
        </p:sp>
        <p:sp>
          <p:nvSpPr>
            <p:cNvPr id="8" name="Oval 7">
              <a:extLst>
                <a:ext uri="{FF2B5EF4-FFF2-40B4-BE49-F238E27FC236}">
                  <a16:creationId xmlns:a16="http://schemas.microsoft.com/office/drawing/2014/main" id="{7E6C2F83-184C-87DB-CE8A-13292D3D7E48}"/>
                </a:ext>
              </a:extLst>
            </p:cNvPr>
            <p:cNvSpPr>
              <a:spLocks noChangeAspect="1"/>
            </p:cNvSpPr>
            <p:nvPr/>
          </p:nvSpPr>
          <p:spPr>
            <a:xfrm>
              <a:off x="-1115786" y="3684751"/>
              <a:ext cx="384099" cy="381000"/>
            </a:xfrm>
            <a:prstGeom prst="ellipse">
              <a:avLst/>
            </a:prstGeom>
            <a:no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b="1" dirty="0">
                  <a:solidFill>
                    <a:srgbClr val="70AD47">
                      <a:lumMod val="50000"/>
                    </a:srgbClr>
                  </a:solidFill>
                  <a:latin typeface="Cambria"/>
                </a:rPr>
                <a:t>1</a:t>
              </a:r>
              <a:endParaRPr lang="en-CH" b="1" dirty="0">
                <a:solidFill>
                  <a:srgbClr val="70AD47">
                    <a:lumMod val="50000"/>
                  </a:srgbClr>
                </a:solidFill>
                <a:latin typeface="Cambria"/>
              </a:endParaRPr>
            </a:p>
          </p:txBody>
        </p:sp>
      </p:grpSp>
      <p:grpSp>
        <p:nvGrpSpPr>
          <p:cNvPr id="42" name="Group 41">
            <a:extLst>
              <a:ext uri="{FF2B5EF4-FFF2-40B4-BE49-F238E27FC236}">
                <a16:creationId xmlns:a16="http://schemas.microsoft.com/office/drawing/2014/main" id="{E4432EFC-D38E-D8E3-FA59-EB1D05574ACD}"/>
              </a:ext>
            </a:extLst>
          </p:cNvPr>
          <p:cNvGrpSpPr/>
          <p:nvPr/>
        </p:nvGrpSpPr>
        <p:grpSpPr>
          <a:xfrm>
            <a:off x="0" y="3583201"/>
            <a:ext cx="9144000" cy="346937"/>
            <a:chOff x="-1524000" y="3643960"/>
            <a:chExt cx="12192000" cy="462582"/>
          </a:xfrm>
        </p:grpSpPr>
        <p:sp>
          <p:nvSpPr>
            <p:cNvPr id="43" name="Content Placeholder 2">
              <a:extLst>
                <a:ext uri="{FF2B5EF4-FFF2-40B4-BE49-F238E27FC236}">
                  <a16:creationId xmlns:a16="http://schemas.microsoft.com/office/drawing/2014/main" id="{95FC69F7-5FFB-8D4E-0BD4-4BA0190052A5}"/>
                </a:ext>
              </a:extLst>
            </p:cNvPr>
            <p:cNvSpPr txBox="1">
              <a:spLocks/>
            </p:cNvSpPr>
            <p:nvPr/>
          </p:nvSpPr>
          <p:spPr>
            <a:xfrm>
              <a:off x="-1524000" y="3643960"/>
              <a:ext cx="12192000" cy="462582"/>
            </a:xfrm>
            <a:prstGeom prst="rect">
              <a:avLst/>
            </a:prstGeom>
            <a:solidFill>
              <a:schemeClr val="accent6">
                <a:lumMod val="20000"/>
                <a:lumOff val="80000"/>
              </a:schemeClr>
            </a:solidFill>
            <a:effectLst/>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1800" dirty="0">
                  <a:solidFill>
                    <a:prstClr val="black"/>
                  </a:solidFill>
                  <a:latin typeface="Cambria"/>
                  <a:ea typeface="Tahoma" panose="020B0604030504040204" pitchFamily="34" charset="0"/>
                  <a:cs typeface="Tahoma" panose="020B0604030504040204" pitchFamily="34" charset="0"/>
                </a:rPr>
                <a:t>	Enable more efficient in-DRAM maintenance operations</a:t>
              </a:r>
              <a:endParaRPr lang="en-US" sz="1800" b="1" dirty="0">
                <a:solidFill>
                  <a:prstClr val="black"/>
                </a:solidFill>
                <a:latin typeface="Cambria"/>
                <a:ea typeface="Tahoma" panose="020B0604030504040204" pitchFamily="34" charset="0"/>
                <a:cs typeface="Tahoma" panose="020B0604030504040204" pitchFamily="34" charset="0"/>
              </a:endParaRPr>
            </a:p>
          </p:txBody>
        </p:sp>
        <p:sp>
          <p:nvSpPr>
            <p:cNvPr id="44" name="Oval 43">
              <a:extLst>
                <a:ext uri="{FF2B5EF4-FFF2-40B4-BE49-F238E27FC236}">
                  <a16:creationId xmlns:a16="http://schemas.microsoft.com/office/drawing/2014/main" id="{2F74F6D1-CC85-63CD-FA41-3DC28CE2F256}"/>
                </a:ext>
              </a:extLst>
            </p:cNvPr>
            <p:cNvSpPr>
              <a:spLocks noChangeAspect="1"/>
            </p:cNvSpPr>
            <p:nvPr/>
          </p:nvSpPr>
          <p:spPr>
            <a:xfrm>
              <a:off x="-1115786" y="3684751"/>
              <a:ext cx="384099" cy="381000"/>
            </a:xfrm>
            <a:prstGeom prst="ellipse">
              <a:avLst/>
            </a:prstGeom>
            <a:no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b="1" dirty="0">
                  <a:solidFill>
                    <a:srgbClr val="70AD47">
                      <a:lumMod val="50000"/>
                    </a:srgbClr>
                  </a:solidFill>
                  <a:latin typeface="Cambria"/>
                </a:rPr>
                <a:t>2</a:t>
              </a:r>
              <a:endParaRPr lang="en-CH" b="1" dirty="0">
                <a:solidFill>
                  <a:srgbClr val="70AD47">
                    <a:lumMod val="50000"/>
                  </a:srgbClr>
                </a:solidFill>
                <a:latin typeface="Cambria"/>
              </a:endParaRPr>
            </a:p>
          </p:txBody>
        </p:sp>
      </p:grpSp>
      <p:sp>
        <p:nvSpPr>
          <p:cNvPr id="45" name="Content Placeholder 2">
            <a:extLst>
              <a:ext uri="{FF2B5EF4-FFF2-40B4-BE49-F238E27FC236}">
                <a16:creationId xmlns:a16="http://schemas.microsoft.com/office/drawing/2014/main" id="{8E6F10D1-B950-3746-1A16-244243F85759}"/>
              </a:ext>
            </a:extLst>
          </p:cNvPr>
          <p:cNvSpPr txBox="1">
            <a:spLocks/>
          </p:cNvSpPr>
          <p:nvPr/>
        </p:nvSpPr>
        <p:spPr>
          <a:xfrm>
            <a:off x="2588079" y="4437112"/>
            <a:ext cx="3584122" cy="346937"/>
          </a:xfrm>
          <a:prstGeom prst="rect">
            <a:avLst/>
          </a:prstGeom>
          <a:no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2100" b="1" dirty="0">
                <a:solidFill>
                  <a:prstClr val="black"/>
                </a:solidFill>
                <a:latin typeface="Cambria"/>
                <a:ea typeface="Tahoma" panose="020B0604030504040204" pitchFamily="34" charset="0"/>
                <a:cs typeface="Tahoma" panose="020B0604030504040204" pitchFamily="34" charset="0"/>
              </a:rPr>
              <a:t>Self-Managing DRAM (SMD)</a:t>
            </a:r>
          </a:p>
        </p:txBody>
      </p:sp>
      <p:sp>
        <p:nvSpPr>
          <p:cNvPr id="51" name="Content Placeholder 2">
            <a:extLst>
              <a:ext uri="{FF2B5EF4-FFF2-40B4-BE49-F238E27FC236}">
                <a16:creationId xmlns:a16="http://schemas.microsoft.com/office/drawing/2014/main" id="{0E12945D-DF96-6D1C-AF3D-04BA61A0DBA6}"/>
              </a:ext>
            </a:extLst>
          </p:cNvPr>
          <p:cNvSpPr txBox="1">
            <a:spLocks/>
          </p:cNvSpPr>
          <p:nvPr/>
        </p:nvSpPr>
        <p:spPr>
          <a:xfrm>
            <a:off x="0" y="4763593"/>
            <a:ext cx="9144000" cy="567464"/>
          </a:xfrm>
          <a:prstGeom prst="rect">
            <a:avLst/>
          </a:prstGeom>
          <a:solidFill>
            <a:schemeClr val="accent5">
              <a:lumMod val="20000"/>
              <a:lumOff val="80000"/>
            </a:schemeClr>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None/>
            </a:pPr>
            <a:r>
              <a:rPr lang="en-US" sz="1800" dirty="0">
                <a:solidFill>
                  <a:prstClr val="black"/>
                </a:solidFill>
                <a:latin typeface="Cambria"/>
                <a:ea typeface="Tahoma" panose="020B0604030504040204" pitchFamily="34" charset="0"/>
                <a:cs typeface="Tahoma" panose="020B0604030504040204" pitchFamily="34" charset="0"/>
              </a:rPr>
              <a:t>Enables implementing new </a:t>
            </a:r>
            <a:r>
              <a:rPr lang="en-US" sz="1800" b="1" dirty="0">
                <a:solidFill>
                  <a:prstClr val="black"/>
                </a:solidFill>
                <a:latin typeface="Cambria"/>
                <a:ea typeface="Tahoma" panose="020B0604030504040204" pitchFamily="34" charset="0"/>
                <a:cs typeface="Tahoma" panose="020B0604030504040204" pitchFamily="34" charset="0"/>
              </a:rPr>
              <a:t>in-DRAM</a:t>
            </a:r>
            <a:r>
              <a:rPr lang="en-US" sz="1800" dirty="0">
                <a:solidFill>
                  <a:prstClr val="black"/>
                </a:solidFill>
                <a:latin typeface="Cambria"/>
                <a:ea typeface="Tahoma" panose="020B0604030504040204" pitchFamily="34" charset="0"/>
                <a:cs typeface="Tahoma" panose="020B0604030504040204" pitchFamily="34" charset="0"/>
              </a:rPr>
              <a:t> maintenance mechanisms </a:t>
            </a:r>
            <a:br>
              <a:rPr lang="en-US" sz="1800" dirty="0">
                <a:solidFill>
                  <a:prstClr val="black"/>
                </a:solidFill>
                <a:latin typeface="Cambria"/>
                <a:ea typeface="Tahoma" panose="020B0604030504040204" pitchFamily="34" charset="0"/>
                <a:cs typeface="Tahoma" panose="020B0604030504040204" pitchFamily="34" charset="0"/>
              </a:rPr>
            </a:br>
            <a:r>
              <a:rPr lang="en-US" sz="1800" dirty="0">
                <a:solidFill>
                  <a:prstClr val="black"/>
                </a:solidFill>
                <a:latin typeface="Cambria"/>
                <a:ea typeface="Tahoma" panose="020B0604030504040204" pitchFamily="34" charset="0"/>
                <a:cs typeface="Tahoma" panose="020B0604030504040204" pitchFamily="34" charset="0"/>
              </a:rPr>
              <a:t>with </a:t>
            </a:r>
            <a:r>
              <a:rPr lang="en-US" sz="1800" b="1" dirty="0">
                <a:solidFill>
                  <a:srgbClr val="70AD47">
                    <a:lumMod val="50000"/>
                  </a:srgbClr>
                </a:solidFill>
                <a:latin typeface="Cambria"/>
                <a:ea typeface="Tahoma" panose="020B0604030504040204" pitchFamily="34" charset="0"/>
                <a:cs typeface="Tahoma" panose="020B0604030504040204" pitchFamily="34" charset="0"/>
              </a:rPr>
              <a:t>no further changes </a:t>
            </a:r>
            <a:r>
              <a:rPr lang="en-US" sz="1800" dirty="0">
                <a:solidFill>
                  <a:prstClr val="black"/>
                </a:solidFill>
                <a:latin typeface="Cambria"/>
                <a:ea typeface="Tahoma" panose="020B0604030504040204" pitchFamily="34" charset="0"/>
                <a:cs typeface="Tahoma" panose="020B0604030504040204" pitchFamily="34" charset="0"/>
              </a:rPr>
              <a:t>in the </a:t>
            </a:r>
            <a:r>
              <a:rPr lang="en-US" sz="1800" i="1" dirty="0">
                <a:solidFill>
                  <a:prstClr val="black"/>
                </a:solidFill>
                <a:latin typeface="Cambria"/>
                <a:ea typeface="Tahoma" panose="020B0604030504040204" pitchFamily="34" charset="0"/>
                <a:cs typeface="Tahoma" panose="020B0604030504040204" pitchFamily="34" charset="0"/>
              </a:rPr>
              <a:t>DRAM interface </a:t>
            </a:r>
            <a:r>
              <a:rPr lang="en-US" sz="1800" dirty="0">
                <a:solidFill>
                  <a:prstClr val="black"/>
                </a:solidFill>
                <a:latin typeface="Cambria"/>
                <a:ea typeface="Tahoma" panose="020B0604030504040204" pitchFamily="34" charset="0"/>
                <a:cs typeface="Tahoma" panose="020B0604030504040204" pitchFamily="34" charset="0"/>
              </a:rPr>
              <a:t>and </a:t>
            </a:r>
            <a:r>
              <a:rPr lang="en-US" sz="1800" i="1" dirty="0">
                <a:solidFill>
                  <a:prstClr val="black"/>
                </a:solidFill>
                <a:latin typeface="Cambria"/>
                <a:ea typeface="Tahoma" panose="020B0604030504040204" pitchFamily="34" charset="0"/>
                <a:cs typeface="Tahoma" panose="020B0604030504040204" pitchFamily="34" charset="0"/>
              </a:rPr>
              <a:t>memory controller</a:t>
            </a:r>
            <a:endParaRPr lang="en-US" sz="1800" b="1" i="1" dirty="0">
              <a:solidFill>
                <a:prstClr val="black"/>
              </a:solidFill>
              <a:latin typeface="Cambria"/>
              <a:ea typeface="Tahoma" panose="020B0604030504040204" pitchFamily="34" charset="0"/>
              <a:cs typeface="Tahoma" panose="020B0604030504040204" pitchFamily="34" charset="0"/>
            </a:endParaRPr>
          </a:p>
        </p:txBody>
      </p:sp>
      <p:sp>
        <p:nvSpPr>
          <p:cNvPr id="10" name="Rectangle: Diagonal Corners Snipped 9">
            <a:extLst>
              <a:ext uri="{FF2B5EF4-FFF2-40B4-BE49-F238E27FC236}">
                <a16:creationId xmlns:a16="http://schemas.microsoft.com/office/drawing/2014/main" id="{9DAE7BB7-5F51-412A-BE20-C0EF4E8AC3C2}"/>
              </a:ext>
            </a:extLst>
          </p:cNvPr>
          <p:cNvSpPr/>
          <p:nvPr/>
        </p:nvSpPr>
        <p:spPr>
          <a:xfrm>
            <a:off x="767444" y="5813864"/>
            <a:ext cx="7617278" cy="567464"/>
          </a:xfrm>
          <a:prstGeom prst="snip2DiagRect">
            <a:avLst/>
          </a:prstGeom>
          <a:solidFill>
            <a:schemeClr val="accent4">
              <a:lumMod val="20000"/>
              <a:lumOff val="80000"/>
            </a:schemeClr>
          </a:solidFill>
          <a:ln w="285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dirty="0">
                <a:solidFill>
                  <a:prstClr val="black"/>
                </a:solidFill>
                <a:latin typeface="Cambria"/>
              </a:rPr>
              <a:t>SMD-based </a:t>
            </a:r>
            <a:r>
              <a:rPr lang="en-US" i="1" dirty="0">
                <a:solidFill>
                  <a:prstClr val="black"/>
                </a:solidFill>
                <a:latin typeface="Cambria"/>
              </a:rPr>
              <a:t>refresh</a:t>
            </a:r>
            <a:r>
              <a:rPr lang="en-US" dirty="0">
                <a:solidFill>
                  <a:prstClr val="black"/>
                </a:solidFill>
                <a:latin typeface="Cambria"/>
              </a:rPr>
              <a:t>, </a:t>
            </a:r>
            <a:r>
              <a:rPr lang="en-US" i="1" dirty="0">
                <a:solidFill>
                  <a:prstClr val="black"/>
                </a:solidFill>
                <a:latin typeface="Cambria"/>
              </a:rPr>
              <a:t>RowHammer protection</a:t>
            </a:r>
            <a:r>
              <a:rPr lang="en-US" dirty="0">
                <a:solidFill>
                  <a:prstClr val="black"/>
                </a:solidFill>
                <a:latin typeface="Cambria"/>
              </a:rPr>
              <a:t>, and </a:t>
            </a:r>
            <a:r>
              <a:rPr lang="en-US" i="1" dirty="0">
                <a:solidFill>
                  <a:prstClr val="black"/>
                </a:solidFill>
                <a:latin typeface="Cambria"/>
              </a:rPr>
              <a:t>scrubbing</a:t>
            </a:r>
            <a:r>
              <a:rPr lang="en-US" dirty="0">
                <a:solidFill>
                  <a:prstClr val="black"/>
                </a:solidFill>
                <a:latin typeface="Cambria"/>
              </a:rPr>
              <a:t> achieve </a:t>
            </a:r>
            <a:br>
              <a:rPr lang="en-US" dirty="0">
                <a:solidFill>
                  <a:prstClr val="black"/>
                </a:solidFill>
                <a:latin typeface="Cambria"/>
              </a:rPr>
            </a:br>
            <a:r>
              <a:rPr lang="en-US" b="1" dirty="0">
                <a:solidFill>
                  <a:srgbClr val="70AD47">
                    <a:lumMod val="50000"/>
                  </a:srgbClr>
                </a:solidFill>
                <a:latin typeface="Cambria"/>
              </a:rPr>
              <a:t>9.2% speedup</a:t>
            </a:r>
            <a:r>
              <a:rPr lang="en-US" dirty="0">
                <a:solidFill>
                  <a:prstClr val="black"/>
                </a:solidFill>
                <a:latin typeface="Cambria"/>
              </a:rPr>
              <a:t> and </a:t>
            </a:r>
            <a:r>
              <a:rPr lang="en-US" b="1" dirty="0">
                <a:solidFill>
                  <a:srgbClr val="70AD47">
                    <a:lumMod val="50000"/>
                  </a:srgbClr>
                </a:solidFill>
                <a:latin typeface="Cambria"/>
              </a:rPr>
              <a:t>6.2% lower DRAM energy </a:t>
            </a:r>
            <a:r>
              <a:rPr lang="en-US" dirty="0">
                <a:solidFill>
                  <a:prstClr val="black"/>
                </a:solidFill>
                <a:latin typeface="Cambria"/>
              </a:rPr>
              <a:t>vs. conventional DRAM</a:t>
            </a:r>
            <a:endParaRPr lang="en-CH" dirty="0">
              <a:solidFill>
                <a:prstClr val="black"/>
              </a:solidFill>
              <a:latin typeface="Cambria"/>
            </a:endParaRPr>
          </a:p>
        </p:txBody>
      </p:sp>
    </p:spTree>
    <p:custDataLst>
      <p:tags r:id="rId1"/>
    </p:custDataLst>
    <p:extLst>
      <p:ext uri="{BB962C8B-B14F-4D97-AF65-F5344CB8AC3E}">
        <p14:creationId xmlns:p14="http://schemas.microsoft.com/office/powerpoint/2010/main" val="869776108"/>
      </p:ext>
    </p:extLst>
  </p:cSld>
  <p:clrMapOvr>
    <a:masterClrMapping/>
  </p:clrMapOvr>
  <mc:AlternateContent xmlns:mc="http://schemas.openxmlformats.org/markup-compatibility/2006">
    <mc:Choice xmlns:p14="http://schemas.microsoft.com/office/powerpoint/2010/main" Requires="p14">
      <p:transition spd="slow" p14:dur="2000" advTm="44860"/>
    </mc:Choice>
    <mc:Fallback>
      <p:transition spd="slow" advTm="44860"/>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0CAB1-8607-B7FE-2B75-EA488417A137}"/>
              </a:ext>
            </a:extLst>
          </p:cNvPr>
          <p:cNvSpPr>
            <a:spLocks noGrp="1"/>
          </p:cNvSpPr>
          <p:nvPr>
            <p:ph type="title"/>
          </p:nvPr>
        </p:nvSpPr>
        <p:spPr/>
        <p:txBody>
          <a:bodyPr/>
          <a:lstStyle/>
          <a:p>
            <a:r>
              <a:rPr lang="en-US" dirty="0"/>
              <a:t>Talk on Self-Managing DRAM</a:t>
            </a:r>
          </a:p>
        </p:txBody>
      </p:sp>
      <p:sp>
        <p:nvSpPr>
          <p:cNvPr id="3" name="Content Placeholder 2">
            <a:extLst>
              <a:ext uri="{FF2B5EF4-FFF2-40B4-BE49-F238E27FC236}">
                <a16:creationId xmlns:a16="http://schemas.microsoft.com/office/drawing/2014/main" id="{831E2709-07F0-213A-C340-5D328F49D59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1DDCE2E-B8A4-D1AC-1872-EF3B0B428E9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13220511-0E65-0990-3385-8F05664D4D5B}"/>
              </a:ext>
            </a:extLst>
          </p:cNvPr>
          <p:cNvPicPr>
            <a:picLocks noChangeAspect="1"/>
          </p:cNvPicPr>
          <p:nvPr/>
        </p:nvPicPr>
        <p:blipFill>
          <a:blip r:embed="rId2"/>
          <a:stretch>
            <a:fillRect/>
          </a:stretch>
        </p:blipFill>
        <p:spPr>
          <a:xfrm>
            <a:off x="685800" y="973212"/>
            <a:ext cx="7772400" cy="5396994"/>
          </a:xfrm>
          <a:prstGeom prst="rect">
            <a:avLst/>
          </a:prstGeom>
        </p:spPr>
      </p:pic>
      <p:sp>
        <p:nvSpPr>
          <p:cNvPr id="6" name="TextBox 5">
            <a:extLst>
              <a:ext uri="{FF2B5EF4-FFF2-40B4-BE49-F238E27FC236}">
                <a16:creationId xmlns:a16="http://schemas.microsoft.com/office/drawing/2014/main" id="{09948AC6-830F-A13A-7D7C-B35EB98B3CD0}"/>
              </a:ext>
            </a:extLst>
          </p:cNvPr>
          <p:cNvSpPr txBox="1"/>
          <p:nvPr/>
        </p:nvSpPr>
        <p:spPr>
          <a:xfrm>
            <a:off x="1692739" y="6475883"/>
            <a:ext cx="6320961" cy="369332"/>
          </a:xfrm>
          <a:prstGeom prst="rect">
            <a:avLst/>
          </a:prstGeom>
          <a:noFill/>
        </p:spPr>
        <p:txBody>
          <a:bodyPr wrap="none" rtlCol="0">
            <a:spAutoFit/>
          </a:bodyPr>
          <a:lstStyle/>
          <a:p>
            <a:r>
              <a:rPr lang="en-US" b="1" dirty="0">
                <a:solidFill>
                  <a:srgbClr val="0432FF"/>
                </a:solidFill>
                <a:hlinkClick r:id="rId3">
                  <a:extLst>
                    <a:ext uri="{A12FA001-AC4F-418D-AE19-62706E023703}">
                      <ahyp:hlinkClr xmlns:ahyp="http://schemas.microsoft.com/office/drawing/2018/hyperlinkcolor" val="tx"/>
                    </a:ext>
                  </a:extLst>
                </a:hlinkClick>
              </a:rPr>
              <a:t>https://www.youtube.com/watch?v=mGa6-vpExbE</a:t>
            </a:r>
            <a:r>
              <a:rPr lang="en-US" b="1" dirty="0">
                <a:solidFill>
                  <a:srgbClr val="0432FF"/>
                </a:solidFill>
              </a:rPr>
              <a:t> </a:t>
            </a:r>
          </a:p>
        </p:txBody>
      </p:sp>
    </p:spTree>
    <p:extLst>
      <p:ext uri="{BB962C8B-B14F-4D97-AF65-F5344CB8AC3E}">
        <p14:creationId xmlns:p14="http://schemas.microsoft.com/office/powerpoint/2010/main" val="3113743729"/>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dirty="0"/>
              <a:t>Much More in Our Preprint…</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rId2">
                  <a:extLst>
                    <a:ext uri="{A12FA001-AC4F-418D-AE19-62706E023703}">
                      <ahyp:hlinkClr xmlns:ahyp="http://schemas.microsoft.com/office/drawing/2018/hyperlinkcolor" val="tx"/>
                    </a:ext>
                  </a:extLst>
                </a:hlinkClick>
              </a:rPr>
              <a:t>https://arxiv.org/pdf/2207.13358.pdf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E052B760-A2E2-5E51-88E0-EF7F20CB15E8}"/>
              </a:ext>
            </a:extLst>
          </p:cNvPr>
          <p:cNvPicPr>
            <a:picLocks noChangeAspect="1"/>
          </p:cNvPicPr>
          <p:nvPr/>
        </p:nvPicPr>
        <p:blipFill>
          <a:blip r:embed="rId3"/>
          <a:stretch>
            <a:fillRect/>
          </a:stretch>
        </p:blipFill>
        <p:spPr>
          <a:xfrm>
            <a:off x="107504" y="2089424"/>
            <a:ext cx="8964488" cy="2364700"/>
          </a:xfrm>
          <a:prstGeom prst="rect">
            <a:avLst/>
          </a:prstGeom>
        </p:spPr>
      </p:pic>
    </p:spTree>
    <p:extLst>
      <p:ext uri="{BB962C8B-B14F-4D97-AF65-F5344CB8AC3E}">
        <p14:creationId xmlns:p14="http://schemas.microsoft.com/office/powerpoint/2010/main" val="3024287045"/>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2023 (I) </a:t>
            </a:r>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28267B20-A48B-66DD-02DB-864E61412748}"/>
              </a:ext>
            </a:extLst>
          </p:cNvPr>
          <p:cNvPicPr>
            <a:picLocks noChangeAspect="1"/>
          </p:cNvPicPr>
          <p:nvPr/>
        </p:nvPicPr>
        <p:blipFill>
          <a:blip r:embed="rId2"/>
          <a:stretch>
            <a:fillRect/>
          </a:stretch>
        </p:blipFill>
        <p:spPr>
          <a:xfrm>
            <a:off x="685800" y="5059516"/>
            <a:ext cx="7772400" cy="1285102"/>
          </a:xfrm>
          <a:prstGeom prst="rect">
            <a:avLst/>
          </a:prstGeom>
        </p:spPr>
      </p:pic>
      <p:pic>
        <p:nvPicPr>
          <p:cNvPr id="7" name="Picture 6">
            <a:extLst>
              <a:ext uri="{FF2B5EF4-FFF2-40B4-BE49-F238E27FC236}">
                <a16:creationId xmlns:a16="http://schemas.microsoft.com/office/drawing/2014/main" id="{80ED73AC-47B1-76B6-2176-7BCECC9CDE6B}"/>
              </a:ext>
            </a:extLst>
          </p:cNvPr>
          <p:cNvPicPr>
            <a:picLocks noChangeAspect="1"/>
          </p:cNvPicPr>
          <p:nvPr/>
        </p:nvPicPr>
        <p:blipFill>
          <a:blip r:embed="rId3"/>
          <a:stretch>
            <a:fillRect/>
          </a:stretch>
        </p:blipFill>
        <p:spPr>
          <a:xfrm>
            <a:off x="685800" y="1340768"/>
            <a:ext cx="7772400" cy="2084082"/>
          </a:xfrm>
          <a:prstGeom prst="rect">
            <a:avLst/>
          </a:prstGeom>
        </p:spPr>
      </p:pic>
      <p:pic>
        <p:nvPicPr>
          <p:cNvPr id="3" name="Picture 2">
            <a:extLst>
              <a:ext uri="{FF2B5EF4-FFF2-40B4-BE49-F238E27FC236}">
                <a16:creationId xmlns:a16="http://schemas.microsoft.com/office/drawing/2014/main" id="{5B94384D-D630-1D1A-E57F-D3A3A844DDE8}"/>
              </a:ext>
            </a:extLst>
          </p:cNvPr>
          <p:cNvPicPr>
            <a:picLocks noChangeAspect="1"/>
          </p:cNvPicPr>
          <p:nvPr/>
        </p:nvPicPr>
        <p:blipFill>
          <a:blip r:embed="rId4"/>
          <a:stretch>
            <a:fillRect/>
          </a:stretch>
        </p:blipFill>
        <p:spPr>
          <a:xfrm>
            <a:off x="1493726" y="3639396"/>
            <a:ext cx="6156548" cy="1252053"/>
          </a:xfrm>
          <a:prstGeom prst="rect">
            <a:avLst/>
          </a:prstGeom>
        </p:spPr>
      </p:pic>
    </p:spTree>
    <p:extLst>
      <p:ext uri="{BB962C8B-B14F-4D97-AF65-F5344CB8AC3E}">
        <p14:creationId xmlns:p14="http://schemas.microsoft.com/office/powerpoint/2010/main" val="1404649850"/>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F369E-1881-A32C-C630-C5202936EEC2}"/>
              </a:ext>
            </a:extLst>
          </p:cNvPr>
          <p:cNvSpPr>
            <a:spLocks noGrp="1"/>
          </p:cNvSpPr>
          <p:nvPr>
            <p:ph type="title"/>
          </p:nvPr>
        </p:nvSpPr>
        <p:spPr/>
        <p:txBody>
          <a:bodyPr/>
          <a:lstStyle/>
          <a:p>
            <a:r>
              <a:rPr lang="en-US" dirty="0"/>
              <a:t>RowHammer in 2023 (II)</a:t>
            </a:r>
          </a:p>
        </p:txBody>
      </p:sp>
      <p:sp>
        <p:nvSpPr>
          <p:cNvPr id="3" name="Content Placeholder 2">
            <a:extLst>
              <a:ext uri="{FF2B5EF4-FFF2-40B4-BE49-F238E27FC236}">
                <a16:creationId xmlns:a16="http://schemas.microsoft.com/office/drawing/2014/main" id="{6DA3126E-9627-947C-8D40-FF69125B07FB}"/>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69FDDBF-4D96-38DE-3804-876CBB0CF0E9}"/>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169</a:t>
            </a:fld>
            <a:endParaRPr lang="en-US">
              <a:solidFill>
                <a:srgbClr val="000000"/>
              </a:solidFill>
            </a:endParaRPr>
          </a:p>
        </p:txBody>
      </p:sp>
      <p:pic>
        <p:nvPicPr>
          <p:cNvPr id="5" name="Picture 4" descr="Text&#10;&#10;Description automatically generated">
            <a:extLst>
              <a:ext uri="{FF2B5EF4-FFF2-40B4-BE49-F238E27FC236}">
                <a16:creationId xmlns:a16="http://schemas.microsoft.com/office/drawing/2014/main" id="{6C51CC6A-5799-48AB-51C6-9AA0CDA6B2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265" y="2268020"/>
            <a:ext cx="3526962" cy="3033187"/>
          </a:xfrm>
          <a:prstGeom prst="rect">
            <a:avLst/>
          </a:prstGeom>
        </p:spPr>
      </p:pic>
      <p:pic>
        <p:nvPicPr>
          <p:cNvPr id="6" name="Picture 5" descr="Text&#10;&#10;Description automatically generated with low confidence">
            <a:extLst>
              <a:ext uri="{FF2B5EF4-FFF2-40B4-BE49-F238E27FC236}">
                <a16:creationId xmlns:a16="http://schemas.microsoft.com/office/drawing/2014/main" id="{226C132F-DA0A-7061-B245-00CB52AA53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11403"/>
            <a:ext cx="9080500" cy="1255543"/>
          </a:xfrm>
          <a:prstGeom prst="rect">
            <a:avLst/>
          </a:prstGeom>
        </p:spPr>
      </p:pic>
      <p:pic>
        <p:nvPicPr>
          <p:cNvPr id="7" name="Picture 6">
            <a:extLst>
              <a:ext uri="{FF2B5EF4-FFF2-40B4-BE49-F238E27FC236}">
                <a16:creationId xmlns:a16="http://schemas.microsoft.com/office/drawing/2014/main" id="{2E020F56-5A32-99B3-CF66-DB384C1EEE02}"/>
              </a:ext>
            </a:extLst>
          </p:cNvPr>
          <p:cNvPicPr>
            <a:picLocks noChangeAspect="1"/>
          </p:cNvPicPr>
          <p:nvPr/>
        </p:nvPicPr>
        <p:blipFill>
          <a:blip r:embed="rId4"/>
          <a:stretch>
            <a:fillRect/>
          </a:stretch>
        </p:blipFill>
        <p:spPr>
          <a:xfrm>
            <a:off x="5312238" y="2266946"/>
            <a:ext cx="3526962" cy="4308019"/>
          </a:xfrm>
          <a:prstGeom prst="rect">
            <a:avLst/>
          </a:prstGeom>
        </p:spPr>
      </p:pic>
    </p:spTree>
    <p:extLst>
      <p:ext uri="{BB962C8B-B14F-4D97-AF65-F5344CB8AC3E}">
        <p14:creationId xmlns:p14="http://schemas.microsoft.com/office/powerpoint/2010/main" val="1443503024"/>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More to Come…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536674892"/>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Future Memory Reliability/Security Challenges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28324402"/>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Security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a:p>
            <a:r>
              <a:rPr lang="en-US" dirty="0">
                <a:sym typeface="Wingdings"/>
              </a:rPr>
              <a:t>Due to difficulties in DRAM scaling, other problems may also appear (or they may be going unnoticed)</a:t>
            </a:r>
          </a:p>
          <a:p>
            <a:endParaRPr lang="en-US" dirty="0">
              <a:sym typeface="Wingdings"/>
            </a:endParaRPr>
          </a:p>
          <a:p>
            <a:r>
              <a:rPr lang="en-US" dirty="0">
                <a:sym typeface="Wingdings"/>
              </a:rPr>
              <a:t>Some errors may already be slipping into the field</a:t>
            </a:r>
          </a:p>
          <a:p>
            <a:pPr lvl="1"/>
            <a:r>
              <a:rPr lang="en-US" dirty="0">
                <a:sym typeface="Wingdings"/>
              </a:rPr>
              <a:t>Read disturb errors (</a:t>
            </a:r>
            <a:r>
              <a:rPr lang="en-US" dirty="0" err="1">
                <a:sym typeface="Wingdings"/>
              </a:rPr>
              <a:t>Rowhammer</a:t>
            </a:r>
            <a:r>
              <a:rPr lang="en-US" dirty="0">
                <a:sym typeface="Wingdings"/>
              </a:rPr>
              <a:t>)</a:t>
            </a:r>
          </a:p>
          <a:p>
            <a:pPr lvl="1"/>
            <a:r>
              <a:rPr lang="en-US" dirty="0">
                <a:sym typeface="Wingdings"/>
              </a:rPr>
              <a:t>Retention errors</a:t>
            </a:r>
          </a:p>
          <a:p>
            <a:pPr lvl="1"/>
            <a:r>
              <a:rPr lang="en-US" dirty="0">
                <a:sym typeface="Wingdings"/>
              </a:rPr>
              <a:t>Read errors, write errors</a:t>
            </a:r>
          </a:p>
          <a:p>
            <a:pPr lvl="1"/>
            <a:r>
              <a:rPr lang="en-US" dirty="0">
                <a:sym typeface="Wingdings"/>
              </a:rPr>
              <a:t>…</a:t>
            </a:r>
          </a:p>
          <a:p>
            <a:endParaRPr lang="en-US" dirty="0">
              <a:sym typeface="Wingdings"/>
            </a:endParaRPr>
          </a:p>
          <a:p>
            <a:r>
              <a:rPr lang="en-US" dirty="0">
                <a:solidFill>
                  <a:srgbClr val="FF0000"/>
                </a:solidFill>
                <a:sym typeface="Wingdings"/>
              </a:rPr>
              <a:t>These errors can also pose security vulnerabilities</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a:spLocks noChangeArrowheads="1"/>
          </p:cNvSpPr>
          <p:nvPr/>
        </p:nvSpPr>
        <p:spPr bwMode="auto">
          <a:xfrm>
            <a:off x="899593" y="4005064"/>
            <a:ext cx="223224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6" name="Rectangle 5">
            <a:extLst>
              <a:ext uri="{FF2B5EF4-FFF2-40B4-BE49-F238E27FC236}">
                <a16:creationId xmlns:a16="http://schemas.microsoft.com/office/drawing/2014/main" id="{7C741822-AB13-9B43-BC1F-DA4A6E2286F2}"/>
              </a:ext>
            </a:extLst>
          </p:cNvPr>
          <p:cNvSpPr>
            <a:spLocks noChangeArrowheads="1"/>
          </p:cNvSpPr>
          <p:nvPr/>
        </p:nvSpPr>
        <p:spPr bwMode="auto">
          <a:xfrm>
            <a:off x="899592" y="3573016"/>
            <a:ext cx="439248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327458680"/>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Security</a:t>
            </a:r>
          </a:p>
        </p:txBody>
      </p:sp>
      <p:sp>
        <p:nvSpPr>
          <p:cNvPr id="3" name="Content Placeholder 2"/>
          <p:cNvSpPr>
            <a:spLocks noGrp="1"/>
          </p:cNvSpPr>
          <p:nvPr>
            <p:ph idx="1"/>
          </p:nvPr>
        </p:nvSpPr>
        <p:spPr>
          <a:xfrm>
            <a:off x="228600" y="1268760"/>
            <a:ext cx="8610600" cy="4979640"/>
          </a:xfrm>
        </p:spPr>
        <p:txBody>
          <a:bodyPr/>
          <a:lstStyle/>
          <a:p>
            <a:r>
              <a:rPr lang="en-US" dirty="0"/>
              <a:t>DRAM</a:t>
            </a:r>
          </a:p>
          <a:p>
            <a:endParaRPr lang="en-US" dirty="0"/>
          </a:p>
          <a:p>
            <a:r>
              <a:rPr lang="en-US" dirty="0"/>
              <a:t>Flash memory</a:t>
            </a:r>
          </a:p>
          <a:p>
            <a:endParaRPr lang="en-US" dirty="0"/>
          </a:p>
          <a:p>
            <a:r>
              <a:rPr lang="en-US" dirty="0"/>
              <a:t>Emerging Technologies</a:t>
            </a:r>
          </a:p>
          <a:p>
            <a:pPr lvl="1"/>
            <a:r>
              <a:rPr lang="en-US" dirty="0"/>
              <a:t>Phase Change Memory</a:t>
            </a:r>
          </a:p>
          <a:p>
            <a:pPr lvl="1"/>
            <a:r>
              <a:rPr lang="en-US" dirty="0"/>
              <a:t>STT-MRAM</a:t>
            </a:r>
          </a:p>
          <a:p>
            <a:pPr lvl="1"/>
            <a:r>
              <a:rPr lang="en-US" dirty="0"/>
              <a:t>RRAM, memristors</a:t>
            </a:r>
          </a:p>
          <a:p>
            <a:pPr lvl="1"/>
            <a:r>
              <a:rPr lang="en-US" dirty="0"/>
              <a:t>… </a:t>
            </a:r>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93126211"/>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151689617"/>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a:t>
            </a:r>
          </a:p>
        </p:txBody>
      </p:sp>
      <p:sp>
        <p:nvSpPr>
          <p:cNvPr id="3" name="Content Placeholder 2"/>
          <p:cNvSpPr>
            <a:spLocks noGrp="1"/>
          </p:cNvSpPr>
          <p:nvPr>
            <p:ph idx="1"/>
          </p:nvPr>
        </p:nvSpPr>
        <p:spPr>
          <a:xfrm>
            <a:off x="0" y="1268760"/>
            <a:ext cx="9144000" cy="2376264"/>
          </a:xfrm>
        </p:spPr>
        <p:txBody>
          <a:bodyPr/>
          <a:lstStyle/>
          <a:p>
            <a:pPr marL="0" indent="0" algn="ctr">
              <a:buNone/>
            </a:pPr>
            <a:r>
              <a:rPr lang="en-US" sz="6400" dirty="0">
                <a:solidFill>
                  <a:srgbClr val="0000FF"/>
                </a:solidFill>
              </a:rPr>
              <a:t>Intelligent </a:t>
            </a:r>
          </a:p>
          <a:p>
            <a:pPr marL="0" indent="0" algn="ctr">
              <a:buNone/>
            </a:pPr>
            <a:r>
              <a:rPr lang="en-US" sz="6400" dirty="0">
                <a:solidFill>
                  <a:srgbClr val="0000FF"/>
                </a:solidFill>
              </a:rPr>
              <a:t>Memory Controllers</a:t>
            </a:r>
          </a:p>
          <a:p>
            <a:pPr marL="0" indent="0" algn="ctr">
              <a:buNone/>
            </a:pPr>
            <a:r>
              <a:rPr lang="en-US" sz="6400" dirty="0">
                <a:solidFill>
                  <a:srgbClr val="FF0000"/>
                </a:solidFill>
              </a:rPr>
              <a:t>Can Avoid Many Failures</a:t>
            </a:r>
          </a:p>
          <a:p>
            <a:pPr marL="0" indent="0" algn="ctr">
              <a:buNone/>
            </a:pPr>
            <a:r>
              <a:rPr lang="en-US" sz="6400" dirty="0">
                <a:solidFill>
                  <a:srgbClr val="FF0000"/>
                </a:solidFill>
              </a:rPr>
              <a:t>&amp; Enable Better Scaling</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Architecting Future Memory for Security </a:t>
            </a:r>
          </a:p>
        </p:txBody>
      </p:sp>
      <p:sp>
        <p:nvSpPr>
          <p:cNvPr id="3" name="Content Placeholder 2"/>
          <p:cNvSpPr>
            <a:spLocks noGrp="1"/>
          </p:cNvSpPr>
          <p:nvPr>
            <p:ph idx="1"/>
          </p:nvPr>
        </p:nvSpPr>
        <p:spPr>
          <a:xfrm>
            <a:off x="0" y="980728"/>
            <a:ext cx="9144000" cy="5112568"/>
          </a:xfrm>
        </p:spPr>
        <p:txBody>
          <a:bodyPr/>
          <a:lstStyle/>
          <a:p>
            <a:r>
              <a:rPr lang="en-US" b="1" dirty="0">
                <a:solidFill>
                  <a:srgbClr val="FF0000"/>
                </a:solidFill>
              </a:rPr>
              <a:t>Understand</a:t>
            </a:r>
            <a:r>
              <a:rPr lang="en-US" dirty="0">
                <a:solidFill>
                  <a:srgbClr val="FF0000"/>
                </a:solidFill>
              </a:rPr>
              <a:t>:</a:t>
            </a:r>
            <a:r>
              <a:rPr lang="en-US" dirty="0">
                <a:solidFill>
                  <a:srgbClr val="0000FF"/>
                </a:solidFill>
              </a:rPr>
              <a:t> Methods for vulnerability modeling &amp; discovery</a:t>
            </a:r>
          </a:p>
          <a:p>
            <a:pPr lvl="1"/>
            <a:r>
              <a:rPr lang="en-US" dirty="0"/>
              <a:t>Modeling and prediction based on real (device) data and analysis</a:t>
            </a:r>
          </a:p>
          <a:p>
            <a:pPr lvl="1"/>
            <a:r>
              <a:rPr lang="en-US" dirty="0"/>
              <a:t>Understanding vulnerabilities</a:t>
            </a:r>
          </a:p>
          <a:p>
            <a:pPr lvl="1"/>
            <a:r>
              <a:rPr lang="en-US" dirty="0"/>
              <a:t>Developing reliable metrics</a:t>
            </a:r>
          </a:p>
          <a:p>
            <a:pPr marL="0" indent="0">
              <a:buNone/>
            </a:pPr>
            <a:endParaRPr lang="en-US" sz="1800" dirty="0"/>
          </a:p>
          <a:p>
            <a:r>
              <a:rPr lang="en-US" b="1" dirty="0">
                <a:solidFill>
                  <a:srgbClr val="FF0000"/>
                </a:solidFill>
              </a:rPr>
              <a:t>Architect</a:t>
            </a:r>
            <a:r>
              <a:rPr lang="en-US" dirty="0">
                <a:solidFill>
                  <a:srgbClr val="FF0000"/>
                </a:solidFill>
              </a:rPr>
              <a:t>:</a:t>
            </a:r>
            <a:r>
              <a:rPr lang="en-US" dirty="0">
                <a:solidFill>
                  <a:srgbClr val="0000FF"/>
                </a:solidFill>
              </a:rPr>
              <a:t> Principled architectures with security as key concern</a:t>
            </a:r>
          </a:p>
          <a:p>
            <a:pPr lvl="1"/>
            <a:r>
              <a:rPr lang="en-US" dirty="0"/>
              <a:t>Good partitioning of duties across the stack</a:t>
            </a:r>
          </a:p>
          <a:p>
            <a:pPr lvl="1"/>
            <a:r>
              <a:rPr lang="en-US" dirty="0"/>
              <a:t>Cannot give up performance and efficiency</a:t>
            </a:r>
          </a:p>
          <a:p>
            <a:pPr lvl="1"/>
            <a:r>
              <a:rPr lang="en-US" dirty="0"/>
              <a:t>Patch-ability in the field</a:t>
            </a:r>
          </a:p>
          <a:p>
            <a:endParaRPr lang="en-US" sz="1800" dirty="0"/>
          </a:p>
          <a:p>
            <a:r>
              <a:rPr lang="en-US" b="1" dirty="0">
                <a:solidFill>
                  <a:srgbClr val="FF0000"/>
                </a:solidFill>
              </a:rPr>
              <a:t>Design &amp; Test</a:t>
            </a:r>
            <a:r>
              <a:rPr lang="en-US" dirty="0">
                <a:solidFill>
                  <a:srgbClr val="FF0000"/>
                </a:solidFill>
              </a:rPr>
              <a:t>:</a:t>
            </a:r>
            <a:r>
              <a:rPr lang="en-US" dirty="0">
                <a:solidFill>
                  <a:srgbClr val="0000FF"/>
                </a:solidFill>
              </a:rPr>
              <a:t> Principled design, automation, (online) testing</a:t>
            </a:r>
          </a:p>
          <a:p>
            <a:pPr lvl="1"/>
            <a:r>
              <a:rPr lang="en-US" dirty="0"/>
              <a:t>Design for security</a:t>
            </a:r>
          </a:p>
          <a:p>
            <a:pPr lvl="1"/>
            <a:r>
              <a:rPr lang="en-US"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2471578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32485-278D-4BB7-4B70-A0711BB8457D}"/>
              </a:ext>
            </a:extLst>
          </p:cNvPr>
          <p:cNvSpPr>
            <a:spLocks noGrp="1"/>
          </p:cNvSpPr>
          <p:nvPr>
            <p:ph type="title"/>
          </p:nvPr>
        </p:nvSpPr>
        <p:spPr>
          <a:xfrm>
            <a:off x="228600" y="152400"/>
            <a:ext cx="9167936" cy="1066800"/>
          </a:xfrm>
        </p:spPr>
        <p:txBody>
          <a:bodyPr>
            <a:noAutofit/>
          </a:bodyPr>
          <a:lstStyle/>
          <a:p>
            <a:r>
              <a:rPr kumimoji="0" lang="en-US" sz="4000" b="0" i="0" u="none" strike="noStrike" kern="0" cap="none" spc="0" normalizeH="0" baseline="0" noProof="0" dirty="0">
                <a:ln>
                  <a:noFill/>
                </a:ln>
                <a:solidFill>
                  <a:srgbClr val="006633"/>
                </a:solidFill>
                <a:effectLst/>
                <a:uLnTx/>
                <a:uFillTx/>
                <a:latin typeface="Garamond"/>
                <a:ea typeface="ＭＳ Ｐゴシック" pitchFamily="-106" charset="-128"/>
              </a:rPr>
              <a:t>Two Major Future RowHammer Directions</a:t>
            </a:r>
            <a:endParaRPr lang="en-US" sz="3500" dirty="0"/>
          </a:p>
        </p:txBody>
      </p:sp>
      <p:sp>
        <p:nvSpPr>
          <p:cNvPr id="3" name="Content Placeholder 2">
            <a:extLst>
              <a:ext uri="{FF2B5EF4-FFF2-40B4-BE49-F238E27FC236}">
                <a16:creationId xmlns:a16="http://schemas.microsoft.com/office/drawing/2014/main" id="{72911284-A0CB-8CB7-880A-062DF92A7B75}"/>
              </a:ext>
            </a:extLst>
          </p:cNvPr>
          <p:cNvSpPr>
            <a:spLocks noGrp="1"/>
          </p:cNvSpPr>
          <p:nvPr>
            <p:ph idx="1"/>
          </p:nvPr>
        </p:nvSpPr>
        <p:spPr/>
        <p:txBody>
          <a:bodyPr/>
          <a:lstStyle/>
          <a:p>
            <a:r>
              <a:rPr lang="en-US" b="1" dirty="0">
                <a:solidFill>
                  <a:srgbClr val="FF0000"/>
                </a:solidFill>
              </a:rPr>
              <a:t>Understanding RowHammer</a:t>
            </a:r>
          </a:p>
          <a:p>
            <a:pPr lvl="1"/>
            <a:r>
              <a:rPr lang="en-US" dirty="0">
                <a:solidFill>
                  <a:srgbClr val="0432FF"/>
                </a:solidFill>
              </a:rPr>
              <a:t>Many effects still need to be rigorously examined</a:t>
            </a:r>
          </a:p>
          <a:p>
            <a:pPr lvl="2"/>
            <a:r>
              <a:rPr lang="en-US" dirty="0"/>
              <a:t>Aging of DRAM Chips</a:t>
            </a:r>
          </a:p>
          <a:p>
            <a:pPr lvl="2"/>
            <a:r>
              <a:rPr lang="en-US" dirty="0"/>
              <a:t>Environmental Conditions</a:t>
            </a:r>
          </a:p>
          <a:p>
            <a:pPr lvl="2"/>
            <a:r>
              <a:rPr lang="en-US" dirty="0"/>
              <a:t>Memory Access Patterns</a:t>
            </a:r>
          </a:p>
          <a:p>
            <a:pPr lvl="2"/>
            <a:r>
              <a:rPr lang="en-US" dirty="0"/>
              <a:t>Memory Controller &amp; System Design Decisions</a:t>
            </a:r>
          </a:p>
          <a:p>
            <a:pPr lvl="2"/>
            <a:r>
              <a:rPr lang="en-US" dirty="0"/>
              <a:t>…</a:t>
            </a:r>
          </a:p>
          <a:p>
            <a:endParaRPr lang="en-US" dirty="0"/>
          </a:p>
          <a:p>
            <a:r>
              <a:rPr lang="en-US" b="1" dirty="0">
                <a:solidFill>
                  <a:srgbClr val="FF0000"/>
                </a:solidFill>
              </a:rPr>
              <a:t>Solving RowHammer</a:t>
            </a:r>
          </a:p>
          <a:p>
            <a:pPr lvl="1"/>
            <a:r>
              <a:rPr lang="en-US" dirty="0">
                <a:solidFill>
                  <a:srgbClr val="0432FF"/>
                </a:solidFill>
              </a:rPr>
              <a:t>Flexible and Efficient RowHammer Solutions </a:t>
            </a:r>
            <a:r>
              <a:rPr lang="en-US" dirty="0"/>
              <a:t>are necessary</a:t>
            </a:r>
          </a:p>
          <a:p>
            <a:pPr lvl="2"/>
            <a:r>
              <a:rPr lang="en-US" dirty="0">
                <a:solidFill>
                  <a:srgbClr val="8C0000"/>
                </a:solidFill>
              </a:rPr>
              <a:t>In-field patchable</a:t>
            </a:r>
            <a:r>
              <a:rPr lang="en-US" dirty="0"/>
              <a:t> / </a:t>
            </a:r>
            <a:r>
              <a:rPr lang="en-US" dirty="0">
                <a:solidFill>
                  <a:srgbClr val="8C0000"/>
                </a:solidFill>
              </a:rPr>
              <a:t>reconfigurable</a:t>
            </a:r>
            <a:r>
              <a:rPr lang="en-US" dirty="0"/>
              <a:t> / </a:t>
            </a:r>
            <a:r>
              <a:rPr lang="en-US" dirty="0">
                <a:solidFill>
                  <a:srgbClr val="8C0000"/>
                </a:solidFill>
              </a:rPr>
              <a:t>programmable</a:t>
            </a:r>
            <a:r>
              <a:rPr lang="en-US" dirty="0"/>
              <a:t> solutions</a:t>
            </a:r>
          </a:p>
          <a:p>
            <a:pPr lvl="1"/>
            <a:r>
              <a:rPr lang="en-US" dirty="0">
                <a:solidFill>
                  <a:srgbClr val="0432FF"/>
                </a:solidFill>
              </a:rPr>
              <a:t>Co-architecting System and Memory </a:t>
            </a:r>
            <a:r>
              <a:rPr lang="en-US" dirty="0"/>
              <a:t>is important</a:t>
            </a:r>
          </a:p>
          <a:p>
            <a:pPr lvl="2"/>
            <a:r>
              <a:rPr lang="en-US" dirty="0"/>
              <a:t>To avoid </a:t>
            </a:r>
            <a:r>
              <a:rPr lang="en-US" dirty="0">
                <a:solidFill>
                  <a:srgbClr val="8C0000"/>
                </a:solidFill>
              </a:rPr>
              <a:t>performance</a:t>
            </a:r>
            <a:r>
              <a:rPr lang="en-US" dirty="0"/>
              <a:t> and </a:t>
            </a:r>
            <a:r>
              <a:rPr lang="en-US" dirty="0">
                <a:solidFill>
                  <a:srgbClr val="8C0000"/>
                </a:solidFill>
              </a:rPr>
              <a:t>denial-of-service</a:t>
            </a:r>
            <a:r>
              <a:rPr lang="en-US" dirty="0"/>
              <a:t> problems</a:t>
            </a:r>
          </a:p>
        </p:txBody>
      </p:sp>
      <p:sp>
        <p:nvSpPr>
          <p:cNvPr id="4" name="Slide Number Placeholder 3">
            <a:extLst>
              <a:ext uri="{FF2B5EF4-FFF2-40B4-BE49-F238E27FC236}">
                <a16:creationId xmlns:a16="http://schemas.microsoft.com/office/drawing/2014/main" id="{F25E6B67-08A7-63B4-A51B-9D47019A5B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7456167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452FD-9EDC-17FE-F1AD-27DB3CBCC0D9}"/>
              </a:ext>
            </a:extLst>
          </p:cNvPr>
          <p:cNvSpPr>
            <a:spLocks noGrp="1"/>
          </p:cNvSpPr>
          <p:nvPr>
            <p:ph type="title"/>
          </p:nvPr>
        </p:nvSpPr>
        <p:spPr/>
        <p:txBody>
          <a:bodyPr/>
          <a:lstStyle/>
          <a:p>
            <a:r>
              <a:rPr lang="en-US" b="1" dirty="0"/>
              <a:t>A RowHammer Survey: </a:t>
            </a:r>
            <a:r>
              <a:rPr lang="en-US" dirty="0"/>
              <a:t>Recent Update</a:t>
            </a:r>
          </a:p>
        </p:txBody>
      </p:sp>
      <p:sp>
        <p:nvSpPr>
          <p:cNvPr id="3" name="Content Placeholder 2">
            <a:extLst>
              <a:ext uri="{FF2B5EF4-FFF2-40B4-BE49-F238E27FC236}">
                <a16:creationId xmlns:a16="http://schemas.microsoft.com/office/drawing/2014/main" id="{E8226AB7-4B23-1693-EDAE-32A6B56891CE}"/>
              </a:ext>
            </a:extLst>
          </p:cNvPr>
          <p:cNvSpPr>
            <a:spLocks noGrp="1"/>
          </p:cNvSpPr>
          <p:nvPr>
            <p:ph idx="1"/>
          </p:nvPr>
        </p:nvSpPr>
        <p:spPr>
          <a:xfrm>
            <a:off x="251520" y="1095375"/>
            <a:ext cx="8610600" cy="5153025"/>
          </a:xfrm>
        </p:spPr>
        <p:txBody>
          <a:bodyPr/>
          <a:lstStyle/>
          <a:p>
            <a:r>
              <a:rPr lang="en-US" b="1" dirty="0">
                <a:solidFill>
                  <a:srgbClr val="0432FF"/>
                </a:solidFill>
              </a:rPr>
              <a:t>Appears at ASP-DAC 2023 (Invited Paper)</a:t>
            </a:r>
          </a:p>
        </p:txBody>
      </p:sp>
      <p:sp>
        <p:nvSpPr>
          <p:cNvPr id="4" name="Slide Number Placeholder 3">
            <a:extLst>
              <a:ext uri="{FF2B5EF4-FFF2-40B4-BE49-F238E27FC236}">
                <a16:creationId xmlns:a16="http://schemas.microsoft.com/office/drawing/2014/main" id="{458BBA70-F1ED-0AA6-C7DF-91E0481ECBE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7" name="Content Placeholder 2">
            <a:extLst>
              <a:ext uri="{FF2B5EF4-FFF2-40B4-BE49-F238E27FC236}">
                <a16:creationId xmlns:a16="http://schemas.microsoft.com/office/drawing/2014/main" id="{FFCB77C2-B71A-467C-672F-CF60FDFA810B}"/>
              </a:ext>
            </a:extLst>
          </p:cNvPr>
          <p:cNvSpPr txBox="1">
            <a:spLocks/>
          </p:cNvSpPr>
          <p:nvPr/>
        </p:nvSpPr>
        <p:spPr bwMode="auto">
          <a:xfrm>
            <a:off x="381000" y="12477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 action="ppaction://noaction">
                <a:extLst>
                  <a:ext uri="{A12FA001-AC4F-418D-AE19-62706E023703}">
                    <ahyp:hlinkClr xmlns:ahyp="http://schemas.microsoft.com/office/drawing/2018/hyperlinkcolor" val="tx"/>
                  </a:ext>
                </a:extLst>
              </a:hlinkClick>
            </a:endParaRPr>
          </a:p>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charset="0"/>
              <a:buNone/>
              <a:tabLst/>
              <a:defRPr/>
            </a:pPr>
            <a:r>
              <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hlinkClick r:id="rId2">
                  <a:extLst>
                    <a:ext uri="{A12FA001-AC4F-418D-AE19-62706E023703}">
                      <ahyp:hlinkClr xmlns:ahyp="http://schemas.microsoft.com/office/drawing/2018/hyperlinkcolor" val="tx"/>
                    </a:ext>
                  </a:extLst>
                </a:hlinkClick>
              </a:rPr>
              <a:t>https://arxiv.org/pdf/2211.07613.pdf</a:t>
            </a:r>
            <a:r>
              <a:rPr kumimoji="0" lang="en-US" sz="2400" b="1" i="0" u="none" strike="noStrike" kern="0" cap="none" spc="0" normalizeH="0" baseline="0" noProof="0" dirty="0">
                <a:ln>
                  <a:noFill/>
                </a:ln>
                <a:solidFill>
                  <a:srgbClr val="0432FF"/>
                </a:solidFill>
                <a:effectLst/>
                <a:uLnTx/>
                <a:uFillTx/>
                <a:latin typeface="Tahoma"/>
                <a:ea typeface="ＭＳ Ｐゴシック" pitchFamily="-106" charset="-128"/>
              </a:rPr>
              <a:t> </a:t>
            </a:r>
          </a:p>
        </p:txBody>
      </p:sp>
      <p:pic>
        <p:nvPicPr>
          <p:cNvPr id="6" name="Picture 5">
            <a:extLst>
              <a:ext uri="{FF2B5EF4-FFF2-40B4-BE49-F238E27FC236}">
                <a16:creationId xmlns:a16="http://schemas.microsoft.com/office/drawing/2014/main" id="{B8375755-5989-55B0-9E2C-FB64610A1060}"/>
              </a:ext>
            </a:extLst>
          </p:cNvPr>
          <p:cNvPicPr>
            <a:picLocks noChangeAspect="1"/>
          </p:cNvPicPr>
          <p:nvPr/>
        </p:nvPicPr>
        <p:blipFill>
          <a:blip r:embed="rId3"/>
          <a:stretch>
            <a:fillRect/>
          </a:stretch>
        </p:blipFill>
        <p:spPr>
          <a:xfrm>
            <a:off x="234545" y="2755740"/>
            <a:ext cx="8873959" cy="1537356"/>
          </a:xfrm>
          <a:prstGeom prst="rect">
            <a:avLst/>
          </a:prstGeom>
        </p:spPr>
      </p:pic>
    </p:spTree>
    <p:extLst>
      <p:ext uri="{BB962C8B-B14F-4D97-AF65-F5344CB8AC3E}">
        <p14:creationId xmlns:p14="http://schemas.microsoft.com/office/powerpoint/2010/main" val="4133802296"/>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a:xfrm>
            <a:off x="35496" y="188640"/>
            <a:ext cx="9239944" cy="884238"/>
          </a:xfrm>
        </p:spPr>
        <p:txBody>
          <a:bodyPr/>
          <a:lstStyle/>
          <a:p>
            <a:r>
              <a:rPr lang="en-US" sz="3400" dirty="0"/>
              <a:t>Better Communication Between DRAM &amp; Controller</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 action="ppaction://noaction">
                  <a:extLst>
                    <a:ext uri="{A12FA001-AC4F-418D-AE19-62706E023703}">
                      <ahyp:hlinkClr xmlns:ahyp="http://schemas.microsoft.com/office/drawing/2018/hyperlinkcolor" val="tx"/>
                    </a:ext>
                  </a:extLst>
                </a:hlinkClick>
              </a:rPr>
              <a:t>https://arxiv.org/pdf/2204.10378.pdf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8B0E7E1-23FD-8B14-3D95-3B662FA5366E}"/>
              </a:ext>
            </a:extLst>
          </p:cNvPr>
          <p:cNvPicPr>
            <a:picLocks noChangeAspect="1"/>
          </p:cNvPicPr>
          <p:nvPr/>
        </p:nvPicPr>
        <p:blipFill>
          <a:blip r:embed="rId2"/>
          <a:stretch>
            <a:fillRect/>
          </a:stretch>
        </p:blipFill>
        <p:spPr>
          <a:xfrm>
            <a:off x="0" y="2619415"/>
            <a:ext cx="9144000" cy="1619169"/>
          </a:xfrm>
          <a:prstGeom prst="rect">
            <a:avLst/>
          </a:prstGeom>
        </p:spPr>
      </p:pic>
    </p:spTree>
    <p:extLst>
      <p:ext uri="{BB962C8B-B14F-4D97-AF65-F5344CB8AC3E}">
        <p14:creationId xmlns:p14="http://schemas.microsoft.com/office/powerpoint/2010/main" val="2537325660"/>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sz="3800" dirty="0"/>
              <a:t>Better Coordination of DRAM &amp; Controller</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rId2">
                  <a:extLst>
                    <a:ext uri="{A12FA001-AC4F-418D-AE19-62706E023703}">
                      <ahyp:hlinkClr xmlns:ahyp="http://schemas.microsoft.com/office/drawing/2018/hyperlinkcolor" val="tx"/>
                    </a:ext>
                  </a:extLst>
                </a:hlinkClick>
              </a:rPr>
              <a:t>https://arxiv.org/pdf/2207.13358.pdf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E052B760-A2E2-5E51-88E0-EF7F20CB15E8}"/>
              </a:ext>
            </a:extLst>
          </p:cNvPr>
          <p:cNvPicPr>
            <a:picLocks noChangeAspect="1"/>
          </p:cNvPicPr>
          <p:nvPr/>
        </p:nvPicPr>
        <p:blipFill>
          <a:blip r:embed="rId3"/>
          <a:stretch>
            <a:fillRect/>
          </a:stretch>
        </p:blipFill>
        <p:spPr>
          <a:xfrm>
            <a:off x="107504" y="2089424"/>
            <a:ext cx="8964488" cy="2364700"/>
          </a:xfrm>
          <a:prstGeom prst="rect">
            <a:avLst/>
          </a:prstGeom>
        </p:spPr>
      </p:pic>
    </p:spTree>
    <p:extLst>
      <p:ext uri="{BB962C8B-B14F-4D97-AF65-F5344CB8AC3E}">
        <p14:creationId xmlns:p14="http://schemas.microsoft.com/office/powerpoint/2010/main" val="1689901905"/>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2" name="Title 1"/>
          <p:cNvSpPr txBox="1">
            <a:spLocks/>
          </p:cNvSpPr>
          <p:nvPr/>
        </p:nvSpPr>
        <p:spPr bwMode="auto">
          <a:xfrm>
            <a:off x="107504" y="152400"/>
            <a:ext cx="9036496"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500" b="0" i="0" u="none" strike="noStrike" kern="1200" cap="none" spc="0" normalizeH="0" baseline="0" noProof="0" dirty="0">
                <a:ln>
                  <a:noFill/>
                </a:ln>
                <a:solidFill>
                  <a:srgbClr val="006633"/>
                </a:solidFill>
                <a:effectLst/>
                <a:uLnTx/>
                <a:uFillTx/>
                <a:latin typeface="Garamond"/>
                <a:ea typeface="+mj-ea"/>
                <a:cs typeface="+mj-cs"/>
              </a:rPr>
              <a:t>Understand and Model with Experiments (DRAM)</a:t>
            </a:r>
          </a:p>
        </p:txBody>
      </p:sp>
    </p:spTree>
    <p:extLst>
      <p:ext uri="{BB962C8B-B14F-4D97-AF65-F5344CB8AC3E}">
        <p14:creationId xmlns:p14="http://schemas.microsoft.com/office/powerpoint/2010/main" val="2124838905"/>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693971023"/>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4400" dirty="0"/>
              <a:t>An Example Intelligent Controller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Arial" charset="0"/>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432FF"/>
                </a:solidFill>
                <a:effectLst/>
                <a:uLnTx/>
                <a:uFillTx/>
                <a:latin typeface="Adobe Garamond Pro" panose="02020502060506020403" pitchFamily="18" charset="0"/>
                <a:ea typeface="ＭＳ Ｐゴシック" charset="-128"/>
                <a:cs typeface="+mn-cs"/>
                <a:hlinkClick r:id="rId2">
                  <a:extLst>
                    <a:ext uri="{A12FA001-AC4F-418D-AE19-62706E023703}">
                      <ahyp:hlinkClr xmlns:ahyp="http://schemas.microsoft.com/office/drawing/2018/hyperlinkcolor" val="tx"/>
                    </a:ext>
                  </a:extLst>
                </a:hlinkClick>
              </a:rPr>
              <a:t>https://arxiv.org/pdf/1706.08642</a:t>
            </a:r>
            <a:r>
              <a:rPr kumimoji="0" lang="en-US" sz="2100" b="1" i="0" u="none" strike="noStrike" kern="1200" cap="none" spc="0" normalizeH="0" baseline="0" noProof="0" dirty="0">
                <a:ln>
                  <a:noFill/>
                </a:ln>
                <a:solidFill>
                  <a:srgbClr val="0432FF"/>
                </a:solidFill>
                <a:effectLst/>
                <a:uLnTx/>
                <a:uFillTx/>
                <a:latin typeface="Adobe Garamond Pro" panose="02020502060506020403" pitchFamily="18" charset="0"/>
                <a:ea typeface="ＭＳ Ｐゴシック" charset="-128"/>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896838" cy="482453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ＭＳ Ｐゴシック" charset="-128"/>
                <a:cs typeface="+mn-cs"/>
              </a:rPr>
              <a:t>Proceedings of the IEEE, Sept. 2017</a:t>
            </a:r>
          </a:p>
        </p:txBody>
      </p:sp>
    </p:spTree>
    <p:extLst>
      <p:ext uri="{BB962C8B-B14F-4D97-AF65-F5344CB8AC3E}">
        <p14:creationId xmlns:p14="http://schemas.microsoft.com/office/powerpoint/2010/main" val="2339436473"/>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Again</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In-Field Patch-ability</a:t>
            </a:r>
          </a:p>
          <a:p>
            <a:pPr marL="0" indent="0" algn="ctr">
              <a:buNone/>
            </a:pPr>
            <a:r>
              <a:rPr lang="en-US" sz="6400" dirty="0">
                <a:solidFill>
                  <a:srgbClr val="0000FF"/>
                </a:solidFill>
              </a:rPr>
              <a:t>(Intelligent Memory)</a:t>
            </a:r>
          </a:p>
          <a:p>
            <a:pPr marL="0" indent="0" algn="ctr">
              <a:buNone/>
            </a:pPr>
            <a:r>
              <a:rPr lang="en-US" sz="6400" dirty="0">
                <a:solidFill>
                  <a:srgbClr val="FF0000"/>
                </a:solidFill>
              </a:rPr>
              <a:t>Can Avoid Such Failures</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32602495"/>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265096" cy="1066800"/>
          </a:xfrm>
        </p:spPr>
        <p:txBody>
          <a:bodyPr/>
          <a:lstStyle/>
          <a:p>
            <a:r>
              <a:rPr lang="en-US" sz="3400" dirty="0"/>
              <a:t>An Early Proposal for Intelligent Controllers </a:t>
            </a:r>
            <a:r>
              <a:rPr lang="en-US" sz="2600" b="1" dirty="0"/>
              <a:t>[IMW’13]</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000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a:p>
            <a:pPr marL="0" indent="0">
              <a:buNone/>
            </a:pPr>
            <a:br>
              <a:rPr lang="en-US" dirty="0"/>
            </a:b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https://people.inf.ethz.ch/omutlu/pub/memory-scaling_memcon13.pdf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10168151"/>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6372335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481199054"/>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Final Thoughts on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608375186"/>
      </p:ext>
    </p:extLst>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1CF9-92E9-2648-890D-0D8D23F97F70}"/>
              </a:ext>
            </a:extLst>
          </p:cNvPr>
          <p:cNvSpPr>
            <a:spLocks noGrp="1"/>
          </p:cNvSpPr>
          <p:nvPr>
            <p:ph type="title"/>
          </p:nvPr>
        </p:nvSpPr>
        <p:spPr/>
        <p:txBody>
          <a:bodyPr/>
          <a:lstStyle/>
          <a:p>
            <a:r>
              <a:rPr lang="en-US" dirty="0"/>
              <a:t>Before RowHammer (I)</a:t>
            </a:r>
          </a:p>
        </p:txBody>
      </p:sp>
      <p:sp>
        <p:nvSpPr>
          <p:cNvPr id="3" name="Content Placeholder 2">
            <a:extLst>
              <a:ext uri="{FF2B5EF4-FFF2-40B4-BE49-F238E27FC236}">
                <a16:creationId xmlns:a16="http://schemas.microsoft.com/office/drawing/2014/main" id="{00FB3CA6-7A90-D846-B2D5-76ED36CDB4A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143CF69E-5AAC-3042-8DC2-F0FC7A0F99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74867B1-34A0-0747-8F7E-F0B4A7BDAFD0}"/>
              </a:ext>
            </a:extLst>
          </p:cNvPr>
          <p:cNvPicPr>
            <a:picLocks noChangeAspect="1"/>
          </p:cNvPicPr>
          <p:nvPr/>
        </p:nvPicPr>
        <p:blipFill>
          <a:blip r:embed="rId2"/>
          <a:stretch>
            <a:fillRect/>
          </a:stretch>
        </p:blipFill>
        <p:spPr>
          <a:xfrm>
            <a:off x="1187624" y="944983"/>
            <a:ext cx="6417270" cy="1840161"/>
          </a:xfrm>
          <a:prstGeom prst="rect">
            <a:avLst/>
          </a:prstGeom>
        </p:spPr>
      </p:pic>
      <p:pic>
        <p:nvPicPr>
          <p:cNvPr id="6" name="Picture 5">
            <a:extLst>
              <a:ext uri="{FF2B5EF4-FFF2-40B4-BE49-F238E27FC236}">
                <a16:creationId xmlns:a16="http://schemas.microsoft.com/office/drawing/2014/main" id="{25C5D479-1842-B049-94EA-54812AE7A07B}"/>
              </a:ext>
            </a:extLst>
          </p:cNvPr>
          <p:cNvPicPr>
            <a:picLocks noChangeAspect="1"/>
          </p:cNvPicPr>
          <p:nvPr/>
        </p:nvPicPr>
        <p:blipFill>
          <a:blip r:embed="rId3"/>
          <a:stretch>
            <a:fillRect/>
          </a:stretch>
        </p:blipFill>
        <p:spPr>
          <a:xfrm>
            <a:off x="245903" y="2819608"/>
            <a:ext cx="3158837" cy="3777744"/>
          </a:xfrm>
          <a:prstGeom prst="rect">
            <a:avLst/>
          </a:prstGeom>
        </p:spPr>
      </p:pic>
      <p:pic>
        <p:nvPicPr>
          <p:cNvPr id="7" name="Picture 6">
            <a:extLst>
              <a:ext uri="{FF2B5EF4-FFF2-40B4-BE49-F238E27FC236}">
                <a16:creationId xmlns:a16="http://schemas.microsoft.com/office/drawing/2014/main" id="{0C0F2829-2247-AE47-BAB5-1EC3CDADB49D}"/>
              </a:ext>
            </a:extLst>
          </p:cNvPr>
          <p:cNvPicPr>
            <a:picLocks noChangeAspect="1"/>
          </p:cNvPicPr>
          <p:nvPr/>
        </p:nvPicPr>
        <p:blipFill>
          <a:blip r:embed="rId4"/>
          <a:stretch>
            <a:fillRect/>
          </a:stretch>
        </p:blipFill>
        <p:spPr>
          <a:xfrm>
            <a:off x="4139952" y="3421441"/>
            <a:ext cx="4445748" cy="2133512"/>
          </a:xfrm>
          <a:prstGeom prst="rect">
            <a:avLst/>
          </a:prstGeom>
        </p:spPr>
      </p:pic>
      <p:sp>
        <p:nvSpPr>
          <p:cNvPr id="9" name="TextBox 8">
            <a:extLst>
              <a:ext uri="{FF2B5EF4-FFF2-40B4-BE49-F238E27FC236}">
                <a16:creationId xmlns:a16="http://schemas.microsoft.com/office/drawing/2014/main" id="{ED4577D5-2BA1-4F40-83A1-EFB3D38DF1DA}"/>
              </a:ext>
            </a:extLst>
          </p:cNvPr>
          <p:cNvSpPr txBox="1"/>
          <p:nvPr/>
        </p:nvSpPr>
        <p:spPr>
          <a:xfrm>
            <a:off x="1618803" y="6489623"/>
            <a:ext cx="6049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https://www.cs.princeton.edu/~appel/papers/memerr.pdf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A37C3D10-2953-B547-9283-F5D905845E06}"/>
              </a:ext>
            </a:extLst>
          </p:cNvPr>
          <p:cNvSpPr/>
          <p:nvPr/>
        </p:nvSpPr>
        <p:spPr>
          <a:xfrm>
            <a:off x="7117254" y="5971105"/>
            <a:ext cx="1721946" cy="369332"/>
          </a:xfrm>
          <a:prstGeom prst="rect">
            <a:avLst/>
          </a:prstGeom>
        </p:spPr>
        <p:txBody>
          <a:bodyPr wrap="none">
            <a:spAutoFit/>
          </a:bodyPr>
          <a:lstStyle/>
          <a:p>
            <a:r>
              <a:rPr lang="en-US" dirty="0">
                <a:solidFill>
                  <a:srgbClr val="0000FF"/>
                </a:solidFill>
              </a:rPr>
              <a:t>IEEE S&amp;P 2003</a:t>
            </a:r>
          </a:p>
        </p:txBody>
      </p:sp>
    </p:spTree>
    <p:extLst>
      <p:ext uri="{BB962C8B-B14F-4D97-AF65-F5344CB8AC3E}">
        <p14:creationId xmlns:p14="http://schemas.microsoft.com/office/powerpoint/2010/main" val="2725033567"/>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1CF9-92E9-2648-890D-0D8D23F97F70}"/>
              </a:ext>
            </a:extLst>
          </p:cNvPr>
          <p:cNvSpPr>
            <a:spLocks noGrp="1"/>
          </p:cNvSpPr>
          <p:nvPr>
            <p:ph type="title"/>
          </p:nvPr>
        </p:nvSpPr>
        <p:spPr/>
        <p:txBody>
          <a:bodyPr/>
          <a:lstStyle/>
          <a:p>
            <a:r>
              <a:rPr lang="en-US" dirty="0"/>
              <a:t>Before RowHammer (II)</a:t>
            </a:r>
          </a:p>
        </p:txBody>
      </p:sp>
      <p:sp>
        <p:nvSpPr>
          <p:cNvPr id="3" name="Content Placeholder 2">
            <a:extLst>
              <a:ext uri="{FF2B5EF4-FFF2-40B4-BE49-F238E27FC236}">
                <a16:creationId xmlns:a16="http://schemas.microsoft.com/office/drawing/2014/main" id="{00FB3CA6-7A90-D846-B2D5-76ED36CDB4A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143CF69E-5AAC-3042-8DC2-F0FC7A0F99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74867B1-34A0-0747-8F7E-F0B4A7BDAFD0}"/>
              </a:ext>
            </a:extLst>
          </p:cNvPr>
          <p:cNvPicPr>
            <a:picLocks noChangeAspect="1"/>
          </p:cNvPicPr>
          <p:nvPr/>
        </p:nvPicPr>
        <p:blipFill>
          <a:blip r:embed="rId2"/>
          <a:stretch>
            <a:fillRect/>
          </a:stretch>
        </p:blipFill>
        <p:spPr>
          <a:xfrm>
            <a:off x="1187624" y="944983"/>
            <a:ext cx="6417270" cy="1840161"/>
          </a:xfrm>
          <a:prstGeom prst="rect">
            <a:avLst/>
          </a:prstGeom>
        </p:spPr>
      </p:pic>
      <p:pic>
        <p:nvPicPr>
          <p:cNvPr id="8" name="Picture 7">
            <a:extLst>
              <a:ext uri="{FF2B5EF4-FFF2-40B4-BE49-F238E27FC236}">
                <a16:creationId xmlns:a16="http://schemas.microsoft.com/office/drawing/2014/main" id="{CDB480F9-5B44-BD46-9837-F3510488C9CA}"/>
              </a:ext>
            </a:extLst>
          </p:cNvPr>
          <p:cNvPicPr>
            <a:picLocks noChangeAspect="1"/>
          </p:cNvPicPr>
          <p:nvPr/>
        </p:nvPicPr>
        <p:blipFill>
          <a:blip r:embed="rId3"/>
          <a:stretch>
            <a:fillRect/>
          </a:stretch>
        </p:blipFill>
        <p:spPr>
          <a:xfrm>
            <a:off x="2883133" y="2932094"/>
            <a:ext cx="3026251" cy="3379968"/>
          </a:xfrm>
          <a:prstGeom prst="rect">
            <a:avLst/>
          </a:prstGeom>
        </p:spPr>
      </p:pic>
      <p:sp>
        <p:nvSpPr>
          <p:cNvPr id="9" name="TextBox 8">
            <a:extLst>
              <a:ext uri="{FF2B5EF4-FFF2-40B4-BE49-F238E27FC236}">
                <a16:creationId xmlns:a16="http://schemas.microsoft.com/office/drawing/2014/main" id="{B13BEF62-71EA-3A41-B1DD-EE979FF0A833}"/>
              </a:ext>
            </a:extLst>
          </p:cNvPr>
          <p:cNvSpPr txBox="1"/>
          <p:nvPr/>
        </p:nvSpPr>
        <p:spPr>
          <a:xfrm>
            <a:off x="1618803" y="6489623"/>
            <a:ext cx="6049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4"/>
              </a:rPr>
              <a:t>https://www.cs.princeton.edu/~appel/papers/memerr.pdf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44955C97-156E-2442-9550-8B2D2D5B449F}"/>
              </a:ext>
            </a:extLst>
          </p:cNvPr>
          <p:cNvSpPr/>
          <p:nvPr/>
        </p:nvSpPr>
        <p:spPr>
          <a:xfrm>
            <a:off x="7117254" y="5971105"/>
            <a:ext cx="1721946" cy="369332"/>
          </a:xfrm>
          <a:prstGeom prst="rect">
            <a:avLst/>
          </a:prstGeom>
        </p:spPr>
        <p:txBody>
          <a:bodyPr wrap="none">
            <a:spAutoFit/>
          </a:bodyPr>
          <a:lstStyle/>
          <a:p>
            <a:r>
              <a:rPr lang="en-US" dirty="0">
                <a:solidFill>
                  <a:srgbClr val="0000FF"/>
                </a:solidFill>
              </a:rPr>
              <a:t>IEEE S&amp;P 2003</a:t>
            </a:r>
          </a:p>
        </p:txBody>
      </p:sp>
    </p:spTree>
    <p:extLst>
      <p:ext uri="{BB962C8B-B14F-4D97-AF65-F5344CB8AC3E}">
        <p14:creationId xmlns:p14="http://schemas.microsoft.com/office/powerpoint/2010/main" val="3375314847"/>
      </p:ext>
    </p:extLst>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After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memory error</a:t>
            </a:r>
          </a:p>
          <a:p>
            <a:pPr marL="0" indent="0" algn="ctr">
              <a:buNone/>
            </a:pPr>
            <a:r>
              <a:rPr lang="en-US" sz="3200" dirty="0">
                <a:solidFill>
                  <a:srgbClr val="FF0000"/>
                </a:solidFill>
                <a:latin typeface="Tahoma" charset="0"/>
              </a:rPr>
              <a:t>can be induced by software</a:t>
            </a: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44523561"/>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737DB-C874-A045-9E01-58C26DAC1AF1}"/>
              </a:ext>
            </a:extLst>
          </p:cNvPr>
          <p:cNvSpPr>
            <a:spLocks noGrp="1"/>
          </p:cNvSpPr>
          <p:nvPr>
            <p:ph type="title"/>
          </p:nvPr>
        </p:nvSpPr>
        <p:spPr/>
        <p:txBody>
          <a:bodyPr/>
          <a:lstStyle/>
          <a:p>
            <a:r>
              <a:rPr lang="en-US" dirty="0"/>
              <a:t>RowHammer: Retrospective</a:t>
            </a:r>
          </a:p>
        </p:txBody>
      </p:sp>
      <p:sp>
        <p:nvSpPr>
          <p:cNvPr id="3" name="Content Placeholder 2">
            <a:extLst>
              <a:ext uri="{FF2B5EF4-FFF2-40B4-BE49-F238E27FC236}">
                <a16:creationId xmlns:a16="http://schemas.microsoft.com/office/drawing/2014/main" id="{91C67E72-BAB9-C743-A500-B03EF53FAD75}"/>
              </a:ext>
            </a:extLst>
          </p:cNvPr>
          <p:cNvSpPr>
            <a:spLocks noGrp="1"/>
          </p:cNvSpPr>
          <p:nvPr>
            <p:ph idx="1"/>
          </p:nvPr>
        </p:nvSpPr>
        <p:spPr>
          <a:xfrm>
            <a:off x="108520" y="856456"/>
            <a:ext cx="9144000" cy="4876800"/>
          </a:xfrm>
        </p:spPr>
        <p:txBody>
          <a:bodyPr/>
          <a:lstStyle/>
          <a:p>
            <a:r>
              <a:rPr lang="en-US" dirty="0">
                <a:solidFill>
                  <a:srgbClr val="0000FF"/>
                </a:solidFill>
              </a:rPr>
              <a:t>New mindset </a:t>
            </a:r>
            <a:r>
              <a:rPr lang="en-US" dirty="0"/>
              <a:t>that has enabled </a:t>
            </a:r>
            <a:r>
              <a:rPr lang="en-US" dirty="0">
                <a:solidFill>
                  <a:srgbClr val="0000FF"/>
                </a:solidFill>
              </a:rPr>
              <a:t>a renewed interest in HW security attack research</a:t>
            </a:r>
            <a:r>
              <a:rPr lang="en-US" dirty="0"/>
              <a:t>:</a:t>
            </a:r>
          </a:p>
          <a:p>
            <a:pPr lvl="1"/>
            <a:r>
              <a:rPr lang="en-US" sz="2000" dirty="0">
                <a:solidFill>
                  <a:srgbClr val="FF0000"/>
                </a:solidFill>
              </a:rPr>
              <a:t>Real (memory) chips are vulnerable</a:t>
            </a:r>
            <a:r>
              <a:rPr lang="en-US" sz="2000" dirty="0"/>
              <a:t>, in a simple and widespread manner </a:t>
            </a:r>
            <a:r>
              <a:rPr lang="en-US" sz="2000" dirty="0">
                <a:sym typeface="Wingdings" pitchFamily="2" charset="2"/>
              </a:rPr>
              <a:t> this causes real security problems</a:t>
            </a:r>
          </a:p>
          <a:p>
            <a:pPr lvl="1"/>
            <a:r>
              <a:rPr lang="en-US" sz="2000" dirty="0">
                <a:solidFill>
                  <a:srgbClr val="FF0000"/>
                </a:solidFill>
                <a:sym typeface="Wingdings" pitchFamily="2" charset="2"/>
              </a:rPr>
              <a:t>Hardware reliability  security connection is now mainstream discourse </a:t>
            </a:r>
          </a:p>
          <a:p>
            <a:pPr lvl="1"/>
            <a:endParaRPr lang="en-US" sz="2000" dirty="0">
              <a:sym typeface="Wingdings" pitchFamily="2" charset="2"/>
            </a:endParaRPr>
          </a:p>
          <a:p>
            <a:r>
              <a:rPr lang="en-US" dirty="0">
                <a:solidFill>
                  <a:srgbClr val="0000FF"/>
                </a:solidFill>
                <a:sym typeface="Wingdings" pitchFamily="2" charset="2"/>
              </a:rPr>
              <a:t>Many new RowHammer attacks…</a:t>
            </a:r>
          </a:p>
          <a:p>
            <a:pPr lvl="1"/>
            <a:r>
              <a:rPr lang="en-US" sz="2000" dirty="0">
                <a:sym typeface="Wingdings" pitchFamily="2" charset="2"/>
              </a:rPr>
              <a:t>Tens of papers in top security &amp; architecture venues </a:t>
            </a:r>
          </a:p>
          <a:p>
            <a:pPr lvl="1"/>
            <a:r>
              <a:rPr lang="en-US" sz="2000" b="1" dirty="0">
                <a:solidFill>
                  <a:srgbClr val="FF0000"/>
                </a:solidFill>
                <a:sym typeface="Wingdings" pitchFamily="2" charset="2"/>
              </a:rPr>
              <a:t>More to come </a:t>
            </a:r>
            <a:r>
              <a:rPr lang="en-US" sz="2000" dirty="0">
                <a:sym typeface="Wingdings" pitchFamily="2" charset="2"/>
              </a:rPr>
              <a:t>as RowHammer is getting worse (DDR4 &amp; beyond)</a:t>
            </a:r>
          </a:p>
          <a:p>
            <a:pPr lvl="1"/>
            <a:endParaRPr lang="en-US" sz="2000" dirty="0">
              <a:sym typeface="Wingdings" pitchFamily="2" charset="2"/>
            </a:endParaRPr>
          </a:p>
          <a:p>
            <a:r>
              <a:rPr lang="en-US" dirty="0">
                <a:solidFill>
                  <a:srgbClr val="0000FF"/>
                </a:solidFill>
                <a:sym typeface="Wingdings" pitchFamily="2" charset="2"/>
              </a:rPr>
              <a:t>Many new RowHammer solutions…</a:t>
            </a:r>
          </a:p>
          <a:p>
            <a:pPr lvl="1"/>
            <a:r>
              <a:rPr lang="en-US" sz="2000" dirty="0">
                <a:sym typeface="Wingdings" pitchFamily="2" charset="2"/>
              </a:rPr>
              <a:t>Apple security release; Memtest86 updated</a:t>
            </a:r>
          </a:p>
          <a:p>
            <a:pPr lvl="1"/>
            <a:r>
              <a:rPr lang="en-US" sz="2000" dirty="0">
                <a:sym typeface="Wingdings" pitchFamily="2" charset="2"/>
              </a:rPr>
              <a:t>Many solution proposals in top venues (latest in ASPLOS 2022)</a:t>
            </a:r>
          </a:p>
          <a:p>
            <a:pPr lvl="1"/>
            <a:r>
              <a:rPr lang="en-US" sz="2000" dirty="0">
                <a:sym typeface="Wingdings" pitchFamily="2" charset="2"/>
              </a:rPr>
              <a:t>Principled system-DRAM co-design (in original RowHammer paper)</a:t>
            </a:r>
          </a:p>
          <a:p>
            <a:pPr lvl="1"/>
            <a:r>
              <a:rPr lang="en-US" sz="2000" b="1" dirty="0">
                <a:solidFill>
                  <a:srgbClr val="FF0000"/>
                </a:solidFill>
                <a:sym typeface="Wingdings" pitchFamily="2" charset="2"/>
              </a:rPr>
              <a:t>More to come…</a:t>
            </a:r>
          </a:p>
          <a:p>
            <a:endParaRPr lang="en-US" dirty="0">
              <a:sym typeface="Wingdings" pitchFamily="2" charset="2"/>
            </a:endParaRPr>
          </a:p>
          <a:p>
            <a:pPr lvl="1"/>
            <a:endParaRPr lang="en-US" dirty="0"/>
          </a:p>
        </p:txBody>
      </p:sp>
      <p:sp>
        <p:nvSpPr>
          <p:cNvPr id="4" name="Slide Number Placeholder 3">
            <a:extLst>
              <a:ext uri="{FF2B5EF4-FFF2-40B4-BE49-F238E27FC236}">
                <a16:creationId xmlns:a16="http://schemas.microsoft.com/office/drawing/2014/main" id="{505A65A6-427B-E648-B9CF-5442C197872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0067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24F49-9E16-A046-8967-827085849DDF}"/>
              </a:ext>
            </a:extLst>
          </p:cNvPr>
          <p:cNvSpPr>
            <a:spLocks noGrp="1"/>
          </p:cNvSpPr>
          <p:nvPr>
            <p:ph type="title"/>
          </p:nvPr>
        </p:nvSpPr>
        <p:spPr/>
        <p:txBody>
          <a:bodyPr/>
          <a:lstStyle/>
          <a:p>
            <a:r>
              <a:rPr lang="en-US" dirty="0"/>
              <a:t>Perhaps Most Importantly…</a:t>
            </a:r>
          </a:p>
        </p:txBody>
      </p:sp>
      <p:sp>
        <p:nvSpPr>
          <p:cNvPr id="3" name="Content Placeholder 2">
            <a:extLst>
              <a:ext uri="{FF2B5EF4-FFF2-40B4-BE49-F238E27FC236}">
                <a16:creationId xmlns:a16="http://schemas.microsoft.com/office/drawing/2014/main" id="{F07CBA34-2E83-A746-8930-EEE2BC9D84CA}"/>
              </a:ext>
            </a:extLst>
          </p:cNvPr>
          <p:cNvSpPr>
            <a:spLocks noGrp="1"/>
          </p:cNvSpPr>
          <p:nvPr>
            <p:ph idx="1"/>
          </p:nvPr>
        </p:nvSpPr>
        <p:spPr>
          <a:xfrm>
            <a:off x="228600" y="1000472"/>
            <a:ext cx="8610600" cy="4876800"/>
          </a:xfrm>
        </p:spPr>
        <p:txBody>
          <a:bodyPr/>
          <a:lstStyle/>
          <a:p>
            <a:r>
              <a:rPr lang="en-US" dirty="0">
                <a:solidFill>
                  <a:srgbClr val="0000FF"/>
                </a:solidFill>
              </a:rPr>
              <a:t>RowHammer enabled a shift of mindset in mainstream security researchers</a:t>
            </a:r>
          </a:p>
          <a:p>
            <a:pPr lvl="1"/>
            <a:r>
              <a:rPr lang="en-US" dirty="0">
                <a:solidFill>
                  <a:srgbClr val="FF0000"/>
                </a:solidFill>
              </a:rPr>
              <a:t>General-purpose hardware is fallible</a:t>
            </a:r>
            <a:r>
              <a:rPr lang="en-US" dirty="0"/>
              <a:t>, in a widespread manner</a:t>
            </a:r>
          </a:p>
          <a:p>
            <a:pPr lvl="1"/>
            <a:r>
              <a:rPr lang="en-US" dirty="0"/>
              <a:t>Its problems are exploitable</a:t>
            </a:r>
          </a:p>
          <a:p>
            <a:pPr lvl="1"/>
            <a:endParaRPr lang="en-US" dirty="0"/>
          </a:p>
          <a:p>
            <a:r>
              <a:rPr lang="en-US" dirty="0"/>
              <a:t>This mindset has enabled many systems security researchers to examine hardware in more depth</a:t>
            </a:r>
          </a:p>
          <a:p>
            <a:pPr lvl="1"/>
            <a:r>
              <a:rPr lang="en-US" dirty="0"/>
              <a:t>And understand HW’s inner workings and vulnerabilities</a:t>
            </a:r>
          </a:p>
          <a:p>
            <a:pPr lvl="1"/>
            <a:endParaRPr lang="en-US" dirty="0"/>
          </a:p>
          <a:p>
            <a:r>
              <a:rPr lang="en-US" dirty="0">
                <a:solidFill>
                  <a:srgbClr val="0000FF"/>
                </a:solidFill>
              </a:rPr>
              <a:t>It is no coincidence that two of the groups that discovered Meltdown and </a:t>
            </a:r>
            <a:r>
              <a:rPr lang="en-US" dirty="0" err="1">
                <a:solidFill>
                  <a:srgbClr val="0000FF"/>
                </a:solidFill>
              </a:rPr>
              <a:t>Spectre</a:t>
            </a:r>
            <a:r>
              <a:rPr lang="en-US" dirty="0">
                <a:solidFill>
                  <a:srgbClr val="0000FF"/>
                </a:solidFill>
              </a:rPr>
              <a:t> heavily worked on RowHammer attacks before</a:t>
            </a:r>
          </a:p>
          <a:p>
            <a:pPr lvl="1"/>
            <a:r>
              <a:rPr lang="en-US" b="1" dirty="0">
                <a:solidFill>
                  <a:srgbClr val="FF0000"/>
                </a:solidFill>
              </a:rPr>
              <a:t>More to come…</a:t>
            </a:r>
          </a:p>
          <a:p>
            <a:endParaRPr lang="en-US" dirty="0">
              <a:solidFill>
                <a:srgbClr val="FF0000"/>
              </a:solidFill>
            </a:endParaRPr>
          </a:p>
        </p:txBody>
      </p:sp>
      <p:sp>
        <p:nvSpPr>
          <p:cNvPr id="4" name="Slide Number Placeholder 3">
            <a:extLst>
              <a:ext uri="{FF2B5EF4-FFF2-40B4-BE49-F238E27FC236}">
                <a16:creationId xmlns:a16="http://schemas.microsoft.com/office/drawing/2014/main" id="{DF3BEFD7-245E-1E4E-8BF4-087533D8D7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511340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Conclusion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00312636"/>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RowHammer</a:t>
            </a:r>
          </a:p>
        </p:txBody>
      </p:sp>
      <p:sp>
        <p:nvSpPr>
          <p:cNvPr id="3" name="Content Placeholder 2"/>
          <p:cNvSpPr>
            <a:spLocks noGrp="1"/>
          </p:cNvSpPr>
          <p:nvPr>
            <p:ph idx="1"/>
          </p:nvPr>
        </p:nvSpPr>
        <p:spPr>
          <a:xfrm>
            <a:off x="251520" y="1052736"/>
            <a:ext cx="8892480" cy="5256584"/>
          </a:xfrm>
        </p:spPr>
        <p:txBody>
          <a:bodyPr/>
          <a:lstStyle/>
          <a:p>
            <a:r>
              <a:rPr lang="en-US" sz="2200" dirty="0">
                <a:solidFill>
                  <a:srgbClr val="FF0000"/>
                </a:solidFill>
              </a:rPr>
              <a:t>Memory reliability is reducing</a:t>
            </a:r>
          </a:p>
          <a:p>
            <a:r>
              <a:rPr lang="en-US" sz="2200" dirty="0"/>
              <a:t>Reliability issues open up security vulnerabilities</a:t>
            </a:r>
          </a:p>
          <a:p>
            <a:pPr lvl="1"/>
            <a:r>
              <a:rPr lang="en-US" sz="2000" dirty="0"/>
              <a:t>Very hard to defend against</a:t>
            </a:r>
          </a:p>
          <a:p>
            <a:r>
              <a:rPr lang="en-US" sz="2200" b="1" dirty="0" err="1">
                <a:solidFill>
                  <a:srgbClr val="C00000"/>
                </a:solidFill>
              </a:rPr>
              <a:t>Rowhammer</a:t>
            </a:r>
            <a:r>
              <a:rPr lang="en-US" sz="2200" b="1" dirty="0">
                <a:solidFill>
                  <a:srgbClr val="C00000"/>
                </a:solidFill>
              </a:rPr>
              <a:t> is a prime example </a:t>
            </a:r>
          </a:p>
          <a:p>
            <a:pPr lvl="1"/>
            <a:r>
              <a:rPr lang="en-US" altLang="en-US" sz="2000" dirty="0">
                <a:solidFill>
                  <a:srgbClr val="0000FF"/>
                </a:solidFill>
                <a:ea typeface="ＭＳ Ｐゴシック" panose="020B0600070205080204" pitchFamily="34" charset="-128"/>
              </a:rPr>
              <a:t>First example of how a </a:t>
            </a:r>
            <a:r>
              <a:rPr lang="en-US" altLang="en-US" sz="2000" dirty="0">
                <a:solidFill>
                  <a:srgbClr val="FF0000"/>
                </a:solidFill>
                <a:ea typeface="ＭＳ Ｐゴシック" panose="020B0600070205080204" pitchFamily="34" charset="-128"/>
              </a:rPr>
              <a:t>simple hardware failure mechanism </a:t>
            </a:r>
            <a:r>
              <a:rPr lang="en-US" altLang="en-US" sz="2000" dirty="0">
                <a:solidFill>
                  <a:srgbClr val="0000FF"/>
                </a:solidFill>
                <a:ea typeface="ＭＳ Ｐゴシック" panose="020B0600070205080204" pitchFamily="34" charset="-128"/>
              </a:rPr>
              <a:t>can create a </a:t>
            </a:r>
            <a:r>
              <a:rPr lang="en-US" altLang="en-US" sz="2000" dirty="0">
                <a:solidFill>
                  <a:srgbClr val="FF0000"/>
                </a:solidFill>
                <a:ea typeface="ＭＳ Ｐゴシック" panose="020B0600070205080204" pitchFamily="34" charset="-128"/>
              </a:rPr>
              <a:t>widespread system security vulnerability</a:t>
            </a:r>
            <a:endParaRPr lang="en-US" sz="2000" dirty="0"/>
          </a:p>
          <a:p>
            <a:pPr lvl="1"/>
            <a:r>
              <a:rPr lang="en-US" sz="2000" dirty="0"/>
              <a:t>Its implications on system security research are tremendous &amp; exciting</a:t>
            </a:r>
          </a:p>
          <a:p>
            <a:endParaRPr lang="en-US" sz="1800" dirty="0">
              <a:solidFill>
                <a:srgbClr val="0000FF"/>
              </a:solidFill>
            </a:endParaRPr>
          </a:p>
          <a:p>
            <a:r>
              <a:rPr lang="en-US" sz="2200" dirty="0">
                <a:solidFill>
                  <a:srgbClr val="FF0000"/>
                </a:solidFill>
              </a:rPr>
              <a:t>Bad news: RowHammer is getting worse</a:t>
            </a:r>
          </a:p>
          <a:p>
            <a:endParaRPr lang="en-US" sz="2200" b="1" dirty="0">
              <a:solidFill>
                <a:schemeClr val="accent6">
                  <a:lumMod val="75000"/>
                </a:schemeClr>
              </a:solidFill>
            </a:endParaRPr>
          </a:p>
          <a:p>
            <a:r>
              <a:rPr lang="en-US" sz="2200" b="1" dirty="0">
                <a:solidFill>
                  <a:schemeClr val="accent6">
                    <a:lumMod val="75000"/>
                  </a:schemeClr>
                </a:solidFill>
              </a:rPr>
              <a:t>Good news: We have a lot more to do </a:t>
            </a:r>
          </a:p>
          <a:p>
            <a:pPr lvl="1"/>
            <a:r>
              <a:rPr lang="en-US" sz="2000" dirty="0">
                <a:solidFill>
                  <a:schemeClr val="accent6">
                    <a:lumMod val="75000"/>
                  </a:schemeClr>
                </a:solidFill>
              </a:rPr>
              <a:t>We are now fully aware hardware is easily fallible</a:t>
            </a:r>
          </a:p>
          <a:p>
            <a:pPr lvl="1"/>
            <a:r>
              <a:rPr lang="en-US" sz="2000" dirty="0">
                <a:solidFill>
                  <a:schemeClr val="accent6">
                    <a:lumMod val="75000"/>
                  </a:schemeClr>
                </a:solidFill>
              </a:rPr>
              <a:t>We are developing both attacks and solutions</a:t>
            </a:r>
          </a:p>
          <a:p>
            <a:pPr lvl="1"/>
            <a:r>
              <a:rPr lang="en-US" sz="2000" dirty="0">
                <a:solidFill>
                  <a:schemeClr val="accent6">
                    <a:lumMod val="75000"/>
                  </a:schemeClr>
                </a:solidFill>
              </a:rPr>
              <a:t>We are developing principled models, methodologies, solutions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9924809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b="1" dirty="0"/>
              <a:t>A RowHammer Survey </a:t>
            </a:r>
            <a:r>
              <a:rPr lang="en-US" dirty="0"/>
              <a:t>Across the Stack</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1471089849"/>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980728"/>
            <a:ext cx="8851900" cy="5267672"/>
          </a:xfrm>
        </p:spPr>
        <p:txBody>
          <a:bodyPr/>
          <a:lstStyle/>
          <a:p>
            <a:r>
              <a:rPr lang="en-US" dirty="0">
                <a:solidFill>
                  <a:srgbClr val="FF0000"/>
                </a:solidFill>
              </a:rPr>
              <a:t>Computer Architecture, Fall 2021, Lecture 5</a:t>
            </a:r>
          </a:p>
          <a:p>
            <a:pPr lvl="1"/>
            <a:r>
              <a:rPr lang="en-US" sz="2400" dirty="0"/>
              <a:t>RowHammer (ETH Zürich, Fall 2021)</a:t>
            </a:r>
          </a:p>
          <a:p>
            <a:pPr lvl="1"/>
            <a:r>
              <a:rPr lang="en-US" sz="2400" dirty="0">
                <a:solidFill>
                  <a:srgbClr val="0000FF"/>
                </a:solidFill>
                <a:hlinkClick r:id="rId2">
                  <a:extLst>
                    <a:ext uri="{A12FA001-AC4F-418D-AE19-62706E023703}">
                      <ahyp:hlinkClr xmlns:ahyp="http://schemas.microsoft.com/office/drawing/2018/hyperlinkcolor" val="tx"/>
                    </a:ext>
                  </a:extLst>
                </a:hlinkClick>
              </a:rPr>
              <a:t>https://www.youtube.com/watch?v=7wVKnPj3NVw&amp;list=PL5Q2soXY2Zi-Mnk1PxjEIG32HAGILkTOF&amp;index=5</a:t>
            </a:r>
            <a:r>
              <a:rPr lang="en-US" sz="2400" dirty="0">
                <a:solidFill>
                  <a:srgbClr val="0000FF"/>
                </a:solidFill>
              </a:rPr>
              <a:t> </a:t>
            </a:r>
          </a:p>
          <a:p>
            <a:pPr lvl="1"/>
            <a:endParaRPr lang="en-US" sz="2800" dirty="0">
              <a:solidFill>
                <a:srgbClr val="FF0000"/>
              </a:solidFill>
            </a:endParaRPr>
          </a:p>
          <a:p>
            <a:r>
              <a:rPr lang="en-US" dirty="0">
                <a:solidFill>
                  <a:srgbClr val="FF0000"/>
                </a:solidFill>
              </a:rPr>
              <a:t>Computer Architecture, Fall 2021, Lecture 6</a:t>
            </a:r>
          </a:p>
          <a:p>
            <a:pPr lvl="1"/>
            <a:r>
              <a:rPr lang="en-US" sz="2400" dirty="0"/>
              <a:t>RowHammer and Secure &amp; Reliable Memory (ETH Zürich, Fall 2021)</a:t>
            </a:r>
          </a:p>
          <a:p>
            <a:pPr lvl="1"/>
            <a:r>
              <a:rPr lang="en-US" sz="2400" dirty="0">
                <a:solidFill>
                  <a:srgbClr val="0000FF"/>
                </a:solidFill>
                <a:hlinkClick r:id="rId3">
                  <a:extLst>
                    <a:ext uri="{A12FA001-AC4F-418D-AE19-62706E023703}">
                      <ahyp:hlinkClr xmlns:ahyp="http://schemas.microsoft.com/office/drawing/2018/hyperlinkcolor" val="tx"/>
                    </a:ext>
                  </a:extLst>
                </a:hlinkClick>
              </a:rPr>
              <a:t>https://www.youtube.com/watch?v=HNd4skQrt6I&amp;list=PL5Q2soXY2Zi-Mnk1PxjEIG32HAGILkTOF&amp;index=6</a:t>
            </a:r>
            <a:r>
              <a:rPr lang="en-US" sz="2400" dirty="0">
                <a:solidFill>
                  <a:srgbClr val="0000FF"/>
                </a:solidFill>
              </a:rPr>
              <a:t> </a:t>
            </a:r>
            <a:endParaRPr lang="en-US" sz="24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endParaRPr lang="en-US" sz="26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r>
              <a:rPr lang="en-US" sz="2600" b="1" kern="1200" dirty="0">
                <a:solidFill>
                  <a:srgbClr val="0000FF"/>
                </a:solidFill>
                <a:hlinkClick r:id="rId4">
                  <a:extLst>
                    <a:ext uri="{A12FA001-AC4F-418D-AE19-62706E023703}">
                      <ahyp:hlinkClr xmlns:ahyp="http://schemas.microsoft.com/office/drawing/2018/hyperlinkcolor" val="tx"/>
                    </a:ext>
                  </a:extLst>
                </a:hlinkClick>
              </a:rPr>
              <a:t>https://www.youtube.com/onurmutlulectures</a:t>
            </a:r>
            <a:r>
              <a:rPr lang="en-US" sz="2600" b="1" kern="1200" dirty="0">
                <a:solidFill>
                  <a:srgbClr val="0000FF"/>
                </a:solidFill>
              </a:rPr>
              <a:t> </a:t>
            </a:r>
          </a:p>
          <a:p>
            <a:pPr lvl="1"/>
            <a:endParaRPr lang="en-US" sz="24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115241912"/>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187397619"/>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a:t>
            </a:r>
            <a:r>
              <a:rPr lang="en-US" dirty="0">
                <a:solidFill>
                  <a:srgbClr val="0432FF"/>
                </a:solidFill>
              </a:rPr>
              <a:t>Facebook</a:t>
            </a:r>
            <a:r>
              <a:rPr lang="en-US" dirty="0"/>
              <a:t>,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 Xilinx</a:t>
            </a:r>
          </a:p>
          <a:p>
            <a:r>
              <a:rPr lang="en-US" dirty="0"/>
              <a:t>Microsoft Swiss JRC</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DF25E1B-9F04-8642-A41E-5BD733F1B324}"/>
              </a:ext>
            </a:extLst>
          </p:cNvPr>
          <p:cNvSpPr txBox="1"/>
          <p:nvPr/>
        </p:nvSpPr>
        <p:spPr>
          <a:xfrm>
            <a:off x="3043556" y="5068429"/>
            <a:ext cx="2980688" cy="769441"/>
          </a:xfrm>
          <a:prstGeom prst="rect">
            <a:avLst/>
          </a:prstGeom>
          <a:noFill/>
        </p:spPr>
        <p:txBody>
          <a:bodyPr wrap="none" rtlCol="0">
            <a:spAutoFit/>
          </a:bodyPr>
          <a:lstStyle/>
          <a:p>
            <a:r>
              <a:rPr lang="en-US" sz="4400" dirty="0">
                <a:solidFill>
                  <a:srgbClr val="C00000"/>
                </a:solidFill>
              </a:rPr>
              <a:t>Thank you!</a:t>
            </a:r>
          </a:p>
        </p:txBody>
      </p:sp>
    </p:spTree>
    <p:extLst>
      <p:ext uri="{BB962C8B-B14F-4D97-AF65-F5344CB8AC3E}">
        <p14:creationId xmlns:p14="http://schemas.microsoft.com/office/powerpoint/2010/main" val="5239981"/>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40491616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201</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40+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hlinkClick r:id="rId6">
                  <a:extLst>
                    <a:ext uri="{A12FA001-AC4F-418D-AE19-62706E023703}">
                      <ahyp:hlinkClr xmlns:ahyp="http://schemas.microsoft.com/office/drawing/2018/hyperlinkcolor" val="tx"/>
                    </a:ext>
                  </a:extLst>
                </a:hlinkClick>
              </a:rPr>
              <a:t>https://safari.ethz.ch/safari-newsletter-january-2021/</a:t>
            </a: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Research Group</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331087348"/>
      </p:ext>
    </p:extLst>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(Fall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84584" y="908720"/>
            <a:ext cx="4775448" cy="5339680"/>
          </a:xfrm>
        </p:spPr>
        <p:txBody>
          <a:bodyPr/>
          <a:lstStyle/>
          <a:p>
            <a:r>
              <a:rPr lang="en-US" sz="1600" b="1" dirty="0">
                <a:solidFill>
                  <a:srgbClr val="0432FF"/>
                </a:solidFill>
                <a:hlinkClick r:id="rId3">
                  <a:extLst>
                    <a:ext uri="{A12FA001-AC4F-418D-AE19-62706E023703}">
                      <ahyp:hlinkClr xmlns:ahyp="http://schemas.microsoft.com/office/drawing/2018/hyperlinkcolor" val="tx"/>
                    </a:ext>
                  </a:extLst>
                </a:hlinkClick>
              </a:rPr>
              <a:t>Fall 2022 Edition: </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https://safari.ethz.ch/architecture/fall2022/doku.php?id=schedule</a:t>
            </a:r>
            <a:r>
              <a:rPr lang="en-US" sz="1400" dirty="0">
                <a:solidFill>
                  <a:srgbClr val="0432FF"/>
                </a:solidFill>
              </a:rPr>
              <a:t> </a:t>
            </a:r>
          </a:p>
          <a:p>
            <a:r>
              <a:rPr lang="en-US" sz="1600" b="1" dirty="0">
                <a:solidFill>
                  <a:srgbClr val="0432FF"/>
                </a:solidFill>
                <a:hlinkClick r:id="rId4">
                  <a:extLst>
                    <a:ext uri="{A12FA001-AC4F-418D-AE19-62706E023703}">
                      <ahyp:hlinkClr xmlns:ahyp="http://schemas.microsoft.com/office/drawing/2018/hyperlinkcolor" val="tx"/>
                    </a:ext>
                  </a:extLst>
                </a:hlinkClick>
              </a:rPr>
              <a:t>Fall 2021 Edition: </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432FF"/>
                </a:solidFill>
                <a:hlinkClick r:id="rId5">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6">
                  <a:extLst>
                    <a:ext uri="{A12FA001-AC4F-418D-AE19-62706E023703}">
                      <ahyp:hlinkClr xmlns:ahyp="http://schemas.microsoft.com/office/drawing/2018/hyperlinkcolor" val="tx"/>
                    </a:ext>
                  </a:extLst>
                </a:hlinkClick>
              </a:rPr>
              <a:t>Youtube Livestream (2022):</a:t>
            </a:r>
          </a:p>
          <a:p>
            <a:pPr lvl="1"/>
            <a:r>
              <a:rPr lang="en-US" sz="1400" dirty="0">
                <a:solidFill>
                  <a:srgbClr val="0432FF"/>
                </a:solidFill>
                <a:hlinkClick r:id="rId6">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r>
              <a:rPr lang="en-US" sz="1600" b="1" dirty="0">
                <a:solidFill>
                  <a:srgbClr val="0432FF"/>
                </a:solidFill>
                <a:hlinkClick r:id="rId7">
                  <a:extLst>
                    <a:ext uri="{A12FA001-AC4F-418D-AE19-62706E023703}">
                      <ahyp:hlinkClr xmlns:ahyp="http://schemas.microsoft.com/office/drawing/2018/hyperlinkcolor" val="tx"/>
                    </a:ext>
                  </a:extLst>
                </a:hlinkClick>
              </a:rPr>
              <a:t>Youtube Livestream (2021):</a:t>
            </a:r>
            <a:endParaRPr lang="en-US" sz="1600" b="1" dirty="0">
              <a:solidFill>
                <a:srgbClr val="0432FF"/>
              </a:solidFill>
              <a:hlinkClick r:id="rId8">
                <a:extLst>
                  <a:ext uri="{A12FA001-AC4F-418D-AE19-62706E023703}">
                    <ahyp:hlinkClr xmlns:ahyp="http://schemas.microsoft.com/office/drawing/2018/hyperlinkcolor" val="tx"/>
                  </a:ext>
                </a:extLst>
              </a:hlinkClick>
            </a:endParaRPr>
          </a:p>
          <a:p>
            <a:pPr lvl="1"/>
            <a:r>
              <a:rPr lang="en-US" sz="1400" dirty="0">
                <a:solidFill>
                  <a:srgbClr val="0432FF"/>
                </a:solidFill>
                <a:hlinkClick r:id="rId8">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pPr lvl="1"/>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r>
              <a:rPr lang="en-US" b="1" dirty="0">
                <a:solidFill>
                  <a:srgbClr val="0000FF"/>
                </a:solidFill>
                <a:hlinkClick r:id="rId9">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p:txBody>
      </p:sp>
      <p:pic>
        <p:nvPicPr>
          <p:cNvPr id="7" name="Picture 6">
            <a:extLst>
              <a:ext uri="{FF2B5EF4-FFF2-40B4-BE49-F238E27FC236}">
                <a16:creationId xmlns:a16="http://schemas.microsoft.com/office/drawing/2014/main" id="{D92CB130-A76E-CC1C-0E36-2D497CAED5FC}"/>
              </a:ext>
            </a:extLst>
          </p:cNvPr>
          <p:cNvPicPr>
            <a:picLocks noChangeAspect="1"/>
          </p:cNvPicPr>
          <p:nvPr/>
        </p:nvPicPr>
        <p:blipFill>
          <a:blip r:embed="rId10"/>
          <a:stretch>
            <a:fillRect/>
          </a:stretch>
        </p:blipFill>
        <p:spPr>
          <a:xfrm>
            <a:off x="4770810" y="-1"/>
            <a:ext cx="4373190" cy="4081053"/>
          </a:xfrm>
          <a:prstGeom prst="rect">
            <a:avLst/>
          </a:prstGeom>
        </p:spPr>
      </p:pic>
      <p:pic>
        <p:nvPicPr>
          <p:cNvPr id="8" name="Picture 7">
            <a:extLst>
              <a:ext uri="{FF2B5EF4-FFF2-40B4-BE49-F238E27FC236}">
                <a16:creationId xmlns:a16="http://schemas.microsoft.com/office/drawing/2014/main" id="{68454CD6-FCB7-6FA8-F81A-544979EEF6D5}"/>
              </a:ext>
            </a:extLst>
          </p:cNvPr>
          <p:cNvPicPr>
            <a:picLocks noChangeAspect="1"/>
          </p:cNvPicPr>
          <p:nvPr/>
        </p:nvPicPr>
        <p:blipFill rotWithShape="1">
          <a:blip r:embed="rId11"/>
          <a:srcRect l="13985" b="7972"/>
          <a:stretch/>
        </p:blipFill>
        <p:spPr>
          <a:xfrm>
            <a:off x="5780168" y="3089078"/>
            <a:ext cx="3366000" cy="3365327"/>
          </a:xfrm>
          <a:prstGeom prst="rect">
            <a:avLst/>
          </a:prstGeom>
        </p:spPr>
      </p:pic>
      <p:pic>
        <p:nvPicPr>
          <p:cNvPr id="9" name="Picture 8">
            <a:extLst>
              <a:ext uri="{FF2B5EF4-FFF2-40B4-BE49-F238E27FC236}">
                <a16:creationId xmlns:a16="http://schemas.microsoft.com/office/drawing/2014/main" id="{7EF6125F-4BD2-B674-271D-84B2B97607FE}"/>
              </a:ext>
            </a:extLst>
          </p:cNvPr>
          <p:cNvPicPr>
            <a:picLocks noChangeAspect="1"/>
          </p:cNvPicPr>
          <p:nvPr/>
        </p:nvPicPr>
        <p:blipFill rotWithShape="1">
          <a:blip r:embed="rId11"/>
          <a:srcRect r="88218" b="18687"/>
          <a:stretch/>
        </p:blipFill>
        <p:spPr>
          <a:xfrm>
            <a:off x="4821026" y="3717032"/>
            <a:ext cx="975109" cy="2735252"/>
          </a:xfrm>
          <a:prstGeom prst="rect">
            <a:avLst/>
          </a:prstGeom>
        </p:spPr>
      </p:pic>
    </p:spTree>
    <p:extLst>
      <p:ext uri="{BB962C8B-B14F-4D97-AF65-F5344CB8AC3E}">
        <p14:creationId xmlns:p14="http://schemas.microsoft.com/office/powerpoint/2010/main" val="3138230465"/>
      </p:ext>
    </p:extLst>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331CD0E-9359-8083-4B29-92046A4B1D70}"/>
              </a:ext>
            </a:extLst>
          </p:cNvPr>
          <p:cNvPicPr>
            <a:picLocks noChangeAspect="1"/>
          </p:cNvPicPr>
          <p:nvPr/>
        </p:nvPicPr>
        <p:blipFill>
          <a:blip r:embed="rId3"/>
          <a:stretch>
            <a:fillRect/>
          </a:stretch>
        </p:blipFill>
        <p:spPr>
          <a:xfrm>
            <a:off x="4666189" y="0"/>
            <a:ext cx="4730347" cy="6700838"/>
          </a:xfrm>
          <a:prstGeom prst="rect">
            <a:avLst/>
          </a:prstGeom>
        </p:spPr>
      </p:pic>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DDCA (Spring 2022)</a:t>
            </a:r>
          </a:p>
        </p:txBody>
      </p:sp>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3" name="Content Placeholder 2">
            <a:extLst>
              <a:ext uri="{FF2B5EF4-FFF2-40B4-BE49-F238E27FC236}">
                <a16:creationId xmlns:a16="http://schemas.microsoft.com/office/drawing/2014/main" id="{57FB618D-61F2-75C6-E0E6-957FCFC50815}"/>
              </a:ext>
            </a:extLst>
          </p:cNvPr>
          <p:cNvSpPr txBox="1">
            <a:spLocks/>
          </p:cNvSpPr>
          <p:nvPr/>
        </p:nvSpPr>
        <p:spPr bwMode="auto">
          <a:xfrm>
            <a:off x="-57461" y="856456"/>
            <a:ext cx="4845485"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Spring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6">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hlinkClick r:id="rId5">
                  <a:extLst>
                    <a:ext uri="{A12FA001-AC4F-418D-AE19-62706E023703}">
                      <ahyp:hlinkClr xmlns:ahyp="http://schemas.microsoft.com/office/drawing/2018/hyperlinkcolor" val="tx"/>
                    </a:ext>
                  </a:extLst>
                </a:hlinkClick>
              </a:rPr>
              <a:t>https://safari.ethz.ch/digitaltechnik/spring2022/doku.php?id=schedule</a:t>
            </a:r>
            <a:endParaRPr kumimoji="0" lang="en-US" sz="1400" b="0" i="0" u="none" strike="noStrike" kern="0" cap="none" spc="0" normalizeH="0" baseline="0" noProof="0" dirty="0">
              <a:ln>
                <a:noFill/>
              </a:ln>
              <a:solidFill>
                <a:srgbClr val="0432FF"/>
              </a:solidFill>
              <a:effectLst/>
              <a:uLnTx/>
              <a:uFillTx/>
              <a:latin typeface="Tahoma"/>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Spring 2021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6">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hlinkClick r:id="rId7">
                  <a:extLst>
                    <a:ext uri="{A12FA001-AC4F-418D-AE19-62706E023703}">
                      <ahyp:hlinkClr xmlns:ahyp="http://schemas.microsoft.com/office/drawing/2018/hyperlinkcolor" val="tx"/>
                    </a:ext>
                  </a:extLst>
                </a:hlinkClick>
              </a:rPr>
              <a:t>https://safari.ethz.ch/digitaltechnik/spring2021/doku.php?id=schedule</a:t>
            </a:r>
            <a:r>
              <a:rPr kumimoji="0" lang="en-US" sz="1400" b="0" i="0" u="none" strike="noStrike" kern="0" cap="none" spc="0" normalizeH="0" baseline="0" noProof="0" dirty="0">
                <a:ln>
                  <a:noFill/>
                </a:ln>
                <a:solidFill>
                  <a:srgbClr val="0432FF"/>
                </a:solidFill>
                <a:effectLst/>
                <a:uLnTx/>
                <a:uFillTx/>
                <a:latin typeface="Tahoma"/>
              </a:rPr>
              <a:t> </a:t>
            </a:r>
            <a:endParaRPr kumimoji="0" lang="en-US" sz="1600" b="0" i="0" u="none" strike="noStrike" kern="0" cap="none" spc="0" normalizeH="0" baseline="0" noProof="0" dirty="0">
              <a:ln>
                <a:noFill/>
              </a:ln>
              <a:solidFill>
                <a:srgbClr val="0432FF"/>
              </a:solidFill>
              <a:effectLst/>
              <a:uLnTx/>
              <a:uFillTx/>
              <a:latin typeface="Tahoma"/>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Youtube Livestream (Spring 2022):</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9">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hlinkClick r:id="rId8">
                  <a:extLst>
                    <a:ext uri="{A12FA001-AC4F-418D-AE19-62706E023703}">
                      <ahyp:hlinkClr xmlns:ahyp="http://schemas.microsoft.com/office/drawing/2018/hyperlinkcolor" val="tx"/>
                    </a:ext>
                  </a:extLst>
                </a:hlinkClick>
              </a:rPr>
              <a:t>https://www.youtube.com/watch?v=cpXdE3HwvK0&amp;list=PL5Q2soXY2Zi97Ya5DEUpMpO2bbAoaG7c6</a:t>
            </a:r>
            <a:endParaRPr kumimoji="0" lang="en-US" sz="1400" b="0" i="0" u="none" strike="noStrike" kern="0" cap="none" spc="0" normalizeH="0" baseline="0" noProof="0" dirty="0">
              <a:ln>
                <a:noFill/>
              </a:ln>
              <a:solidFill>
                <a:srgbClr val="0432FF"/>
              </a:solidFill>
              <a:effectLst/>
              <a:uLnTx/>
              <a:uFillTx/>
              <a:latin typeface="Tahoma"/>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10">
                  <a:extLst>
                    <a:ext uri="{A12FA001-AC4F-418D-AE19-62706E023703}">
                      <ahyp:hlinkClr xmlns:ahyp="http://schemas.microsoft.com/office/drawing/2018/hyperlinkcolor" val="tx"/>
                    </a:ext>
                  </a:extLst>
                </a:hlinkClick>
              </a:rPr>
              <a:t>Youtube Livestream (Spring 2021):</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9">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hlinkClick r:id="rId10">
                  <a:extLst>
                    <a:ext uri="{A12FA001-AC4F-418D-AE19-62706E023703}">
                      <ahyp:hlinkClr xmlns:ahyp="http://schemas.microsoft.com/office/drawing/2018/hyperlinkcolor" val="tx"/>
                    </a:ext>
                  </a:extLst>
                </a:hlinkClick>
              </a:rPr>
              <a:t>https://www.youtube.com/watch?v=LbC0EZY8yw4&amp;list=PL5Q2soXY2Zi_uej3aY39YB5pfW4SJ7LlN</a:t>
            </a:r>
            <a:r>
              <a:rPr kumimoji="0" lang="en-US" sz="1400" b="0" i="0" u="none" strike="noStrike" kern="0" cap="none" spc="0" normalizeH="0" baseline="0" noProof="0" dirty="0">
                <a:ln>
                  <a:noFill/>
                </a:ln>
                <a:solidFill>
                  <a:srgbClr val="0432FF"/>
                </a:solidFill>
                <a:effectLst/>
                <a:uLnTx/>
                <a:uFillTx/>
                <a:latin typeface="Tahoma"/>
              </a:rPr>
              <a:t> </a:t>
            </a:r>
            <a:endParaRPr kumimoji="0" lang="en-US" sz="1600" b="0" i="0" u="none" strike="noStrike" kern="0" cap="none" spc="0" normalizeH="0" baseline="0" noProof="0" dirty="0">
              <a:ln>
                <a:noFill/>
              </a:ln>
              <a:solidFill>
                <a:srgbClr val="0432FF"/>
              </a:solidFill>
              <a:effectLst/>
              <a:uLnTx/>
              <a:uFillTx/>
              <a:latin typeface="Tahoma"/>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0" i="0" u="none" strike="noStrike" kern="0" cap="none" spc="0" normalizeH="0" baseline="0" noProof="0" dirty="0">
                <a:ln>
                  <a:noFill/>
                </a:ln>
                <a:solidFill>
                  <a:srgbClr val="000000"/>
                </a:solidFill>
                <a:effectLst/>
                <a:uLnTx/>
                <a:uFillTx/>
                <a:latin typeface="Tahoma"/>
                <a:ea typeface="+mn-ea"/>
                <a:cs typeface="+mn-cs"/>
              </a:rPr>
              <a:t>Bachelor’s course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rPr>
              <a:t>2</a:t>
            </a:r>
            <a:r>
              <a:rPr kumimoji="0" lang="en-US" sz="1400" b="0" i="0" u="none" strike="noStrike" kern="0" cap="none" spc="0" normalizeH="0" baseline="30000" noProof="0" dirty="0">
                <a:ln>
                  <a:noFill/>
                </a:ln>
                <a:solidFill>
                  <a:srgbClr val="000000"/>
                </a:solidFill>
                <a:effectLst/>
                <a:uLnTx/>
                <a:uFillTx/>
                <a:latin typeface="Tahoma"/>
              </a:rPr>
              <a:t>nd</a:t>
            </a:r>
            <a:r>
              <a:rPr kumimoji="0" lang="en-US" sz="1400" b="0" i="0" u="none" strike="noStrike" kern="0" cap="none" spc="0" normalizeH="0" baseline="0" noProof="0" dirty="0">
                <a:ln>
                  <a:noFill/>
                </a:ln>
                <a:solidFill>
                  <a:srgbClr val="000000"/>
                </a:solidFill>
                <a:effectLst/>
                <a:uLnTx/>
                <a:uFillTx/>
                <a:latin typeface="Tahoma"/>
              </a:rPr>
              <a:t> semester at ETH Zurich</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rPr>
              <a:t>Rigorous introduction into “How Computers Work”</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rPr>
              <a:t>Digital Design/Logic</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rPr>
              <a:t>Computer Architecture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rPr>
              <a:t>10 FPGA Lab Assignments</a:t>
            </a:r>
          </a:p>
          <a:p>
            <a:pPr marL="344487" marR="0" lvl="1" indent="0" algn="l" defTabSz="914400" rtl="0" eaLnBrk="0" fontAlgn="base" latinLnBrk="0" hangingPunct="0">
              <a:lnSpc>
                <a:spcPct val="100000"/>
              </a:lnSpc>
              <a:spcBef>
                <a:spcPct val="20000"/>
              </a:spcBef>
              <a:spcAft>
                <a:spcPct val="0"/>
              </a:spcAft>
              <a:buClr>
                <a:srgbClr val="3B812F"/>
              </a:buClr>
              <a:buSzPct val="60000"/>
              <a:buFont typeface="Wingdings" pitchFamily="2" charset="2"/>
              <a:buNone/>
              <a:tabLst/>
              <a:defRPr/>
            </a:pPr>
            <a:endParaRPr kumimoji="0" lang="en-US" sz="1400" b="0" i="0" u="none" strike="noStrike" kern="0" cap="none" spc="0" normalizeH="0" baseline="0" noProof="0" dirty="0">
              <a:ln>
                <a:noFill/>
              </a:ln>
              <a:solidFill>
                <a:srgbClr val="000000"/>
              </a:solidFill>
              <a:effectLst/>
              <a:uLnTx/>
              <a:uFillTx/>
              <a:latin typeface="Tahoma"/>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1821317459"/>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CC2174-0AAD-64AD-28BC-029C312832E2}"/>
              </a:ext>
            </a:extLst>
          </p:cNvPr>
          <p:cNvPicPr>
            <a:picLocks noChangeAspect="1"/>
          </p:cNvPicPr>
          <p:nvPr/>
        </p:nvPicPr>
        <p:blipFill>
          <a:blip r:embed="rId2"/>
          <a:stretch>
            <a:fillRect/>
          </a:stretch>
        </p:blipFill>
        <p:spPr>
          <a:xfrm>
            <a:off x="4855152" y="970868"/>
            <a:ext cx="4325360" cy="5626484"/>
          </a:xfrm>
          <a:prstGeom prst="rect">
            <a:avLst/>
          </a:prstGeom>
        </p:spPr>
      </p:pic>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a:xfrm>
            <a:off x="176382" y="0"/>
            <a:ext cx="8967618" cy="871476"/>
          </a:xfrm>
        </p:spPr>
        <p:txBody>
          <a:bodyPr/>
          <a:lstStyle/>
          <a:p>
            <a:r>
              <a:rPr lang="en-US" sz="2800" b="1" dirty="0"/>
              <a:t>Projects &amp; Seminars: </a:t>
            </a:r>
            <a:r>
              <a:rPr lang="en-US" sz="2800" b="1" dirty="0" err="1"/>
              <a:t>SoftMC</a:t>
            </a:r>
            <a:br>
              <a:rPr lang="en-US" sz="2800" b="1" dirty="0"/>
            </a:br>
            <a:r>
              <a:rPr lang="en-US" sz="2400" b="1" dirty="0"/>
              <a:t>FPGA-Based Exploration of DRAM and </a:t>
            </a:r>
            <a:r>
              <a:rPr lang="en-US" sz="2400" b="1" dirty="0" err="1"/>
              <a:t>RowHammer</a:t>
            </a:r>
            <a:r>
              <a:rPr lang="en-US" sz="2400" b="1" dirty="0"/>
              <a:t> (Fall 2022)</a:t>
            </a:r>
          </a:p>
        </p:txBody>
      </p:sp>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3" name="Content Placeholder 2">
            <a:extLst>
              <a:ext uri="{FF2B5EF4-FFF2-40B4-BE49-F238E27FC236}">
                <a16:creationId xmlns:a16="http://schemas.microsoft.com/office/drawing/2014/main" id="{57FB618D-61F2-75C6-E0E6-957FCFC50815}"/>
              </a:ext>
            </a:extLst>
          </p:cNvPr>
          <p:cNvSpPr txBox="1">
            <a:spLocks/>
          </p:cNvSpPr>
          <p:nvPr/>
        </p:nvSpPr>
        <p:spPr bwMode="auto">
          <a:xfrm>
            <a:off x="-57461" y="1052736"/>
            <a:ext cx="4845485" cy="53995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Fall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https://safari.ethz.ch/projects_and_seminars/fall2022/doku.php?id=softmc</a:t>
            </a:r>
            <a:endParaRPr kumimoji="0" lang="en-US" sz="1400" b="0" i="0" u="none" strike="noStrike" kern="0" cap="none" spc="0" normalizeH="0" baseline="0" noProof="0" dirty="0">
              <a:ln>
                <a:noFill/>
              </a:ln>
              <a:solidFill>
                <a:srgbClr val="03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Spring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https://safari.ethz.ch/projects_and_seminars/spring2022/doku.php?id=softmc</a:t>
            </a:r>
            <a:endParaRPr kumimoji="0" lang="en-US" sz="1400" b="0" i="0" u="none" strike="noStrike" kern="0" cap="none" spc="0" normalizeH="0" baseline="0" noProof="0" dirty="0">
              <a:ln>
                <a:noFill/>
              </a:ln>
              <a:solidFill>
                <a:srgbClr val="03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Youtube Livestream (Spring 2022):</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10">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https://www.youtube.com/watch?v=r5QxuoJWttg&amp;list=PL5Q2soXY2Zi_1trfCckr6PTN8WR72icUO</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0" i="0" u="none" strike="noStrike" kern="0" cap="none" spc="0" normalizeH="0" baseline="0" noProof="0" dirty="0">
                <a:ln>
                  <a:noFill/>
                </a:ln>
                <a:solidFill>
                  <a:srgbClr val="000000"/>
                </a:solidFill>
                <a:effectLst/>
                <a:uLnTx/>
                <a:uFillTx/>
                <a:latin typeface="Tahoma"/>
                <a:ea typeface="+mn-ea"/>
                <a:cs typeface="+mn-cs"/>
              </a:rPr>
              <a:t>Bachelor’s course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Elective at ETH Zurich</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Introduction to DRAM organization &amp; operation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Tutorial on using FPGA-based infrastructure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Verilog &amp; C++</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Potential research exploration</a:t>
            </a:r>
          </a:p>
          <a:p>
            <a:pPr marL="344487" marR="0" lvl="1" indent="0" algn="l" defTabSz="914400" rtl="0" eaLnBrk="0" fontAlgn="base" latinLnBrk="0" hangingPunct="0">
              <a:lnSpc>
                <a:spcPct val="100000"/>
              </a:lnSpc>
              <a:spcBef>
                <a:spcPct val="20000"/>
              </a:spcBef>
              <a:spcAft>
                <a:spcPct val="0"/>
              </a:spcAft>
              <a:buClr>
                <a:srgbClr val="3B812F"/>
              </a:buClr>
              <a:buSzPct val="60000"/>
              <a:buFont typeface="Wingdings" pitchFamily="2" charset="2"/>
              <a:buNone/>
              <a:tabLst/>
              <a:defRPr/>
            </a:pPr>
            <a:endParaRPr kumimoji="0" lang="en-US" sz="1400" b="0" i="0" u="none" strike="noStrike" kern="0" cap="none" spc="0" normalizeH="0" baseline="0" noProof="0" dirty="0">
              <a:ln>
                <a:noFill/>
              </a:ln>
              <a:solidFill>
                <a:srgbClr val="000000"/>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1383246730"/>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CC2174-0AAD-64AD-28BC-029C312832E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629177" y="945524"/>
            <a:ext cx="4544964" cy="5723836"/>
          </a:xfrm>
          <a:prstGeom prst="rect">
            <a:avLst/>
          </a:prstGeom>
        </p:spPr>
      </p:pic>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a:xfrm>
            <a:off x="176382" y="0"/>
            <a:ext cx="8967618" cy="871476"/>
          </a:xfrm>
        </p:spPr>
        <p:txBody>
          <a:bodyPr/>
          <a:lstStyle/>
          <a:p>
            <a:r>
              <a:rPr lang="en-US" sz="2800" b="1" dirty="0"/>
              <a:t>Projects &amp; Seminars: </a:t>
            </a:r>
            <a:r>
              <a:rPr lang="en-US" sz="2800" b="1" dirty="0" err="1"/>
              <a:t>Ramulator</a:t>
            </a:r>
            <a:br>
              <a:rPr lang="en-US" sz="2800" b="1" dirty="0"/>
            </a:br>
            <a:r>
              <a:rPr lang="en-US" sz="2400" b="1" dirty="0"/>
              <a:t>Exploration of Emerging Memory Systems (Fall 2022)</a:t>
            </a:r>
          </a:p>
        </p:txBody>
      </p:sp>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3" name="Content Placeholder 2">
            <a:extLst>
              <a:ext uri="{FF2B5EF4-FFF2-40B4-BE49-F238E27FC236}">
                <a16:creationId xmlns:a16="http://schemas.microsoft.com/office/drawing/2014/main" id="{57FB618D-61F2-75C6-E0E6-957FCFC50815}"/>
              </a:ext>
            </a:extLst>
          </p:cNvPr>
          <p:cNvSpPr txBox="1">
            <a:spLocks/>
          </p:cNvSpPr>
          <p:nvPr/>
        </p:nvSpPr>
        <p:spPr bwMode="auto">
          <a:xfrm>
            <a:off x="-57461" y="1052736"/>
            <a:ext cx="4845485" cy="53995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Fall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https://safari.ethz.ch/projects_and_seminars/fall2022/doku.php?id=ramulator</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Spring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https://safari.ethz.ch/projects_and_seminars/spring2022/doku.php?id=ramulator</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Youtube Livestream (Spring 2022):</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10">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https://www.youtube.com/watch?v=aM-llXRQd3s&amp;list=PL5Q2soXY2Zi_TlmLGw_Z8hBo2925ZApqV</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9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0" i="0" u="none" strike="noStrike" kern="0" cap="none" spc="0" normalizeH="0" baseline="0" noProof="0" dirty="0">
                <a:ln>
                  <a:noFill/>
                </a:ln>
                <a:solidFill>
                  <a:srgbClr val="000000"/>
                </a:solidFill>
                <a:effectLst/>
                <a:uLnTx/>
                <a:uFillTx/>
                <a:latin typeface="Tahoma"/>
                <a:ea typeface="+mn-ea"/>
                <a:cs typeface="+mn-cs"/>
              </a:rPr>
              <a:t>Bachelor’s course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Elective at ETH Zurich</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Introduction to memory system simulation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Tutorial on using </a:t>
            </a:r>
            <a:r>
              <a:rPr kumimoji="0" lang="en-US" sz="1400" b="0" i="0" u="none" strike="noStrike" kern="0" cap="none" spc="0" normalizeH="0" baseline="0" noProof="0" dirty="0" err="1">
                <a:ln>
                  <a:noFill/>
                </a:ln>
                <a:solidFill>
                  <a:srgbClr val="000000"/>
                </a:solidFill>
                <a:effectLst/>
                <a:uLnTx/>
                <a:uFillTx/>
                <a:latin typeface="Tahoma"/>
                <a:ea typeface="+mn-ea"/>
                <a:cs typeface="+mn-cs"/>
              </a:rPr>
              <a:t>Ramulator</a:t>
            </a:r>
            <a:r>
              <a:rPr kumimoji="0" lang="en-US" sz="1400" b="0" i="0" u="none" strike="noStrike" kern="0" cap="none" spc="0" normalizeH="0" baseline="0" noProof="0" dirty="0">
                <a:ln>
                  <a:noFill/>
                </a:ln>
                <a:solidFill>
                  <a:srgbClr val="000000"/>
                </a:solidFill>
                <a:effectLst/>
                <a:uLnTx/>
                <a:uFillTx/>
                <a:latin typeface="Tahoma"/>
                <a:ea typeface="+mn-ea"/>
                <a:cs typeface="+mn-cs"/>
              </a:rPr>
              <a:t> </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C++</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Potential research exploration</a:t>
            </a:r>
          </a:p>
          <a:p>
            <a:pPr marL="344487" marR="0" lvl="1" indent="0" algn="l" defTabSz="914400" rtl="0" eaLnBrk="0" fontAlgn="base" latinLnBrk="0" hangingPunct="0">
              <a:lnSpc>
                <a:spcPct val="100000"/>
              </a:lnSpc>
              <a:spcBef>
                <a:spcPct val="20000"/>
              </a:spcBef>
              <a:spcAft>
                <a:spcPct val="0"/>
              </a:spcAft>
              <a:buClr>
                <a:srgbClr val="3B812F"/>
              </a:buClr>
              <a:buSzPct val="60000"/>
              <a:buFont typeface="Wingdings" pitchFamily="2" charset="2"/>
              <a:buNone/>
              <a:tabLst/>
              <a:defRPr/>
            </a:pPr>
            <a:endParaRPr kumimoji="0" lang="en-US" sz="1400" b="0" i="0" u="none" strike="noStrike" kern="0" cap="none" spc="0" normalizeH="0" baseline="0" noProof="0" dirty="0">
              <a:ln>
                <a:noFill/>
              </a:ln>
              <a:solidFill>
                <a:srgbClr val="000000"/>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3511725131"/>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6024" y="3501008"/>
            <a:ext cx="8794188" cy="614362"/>
          </a:xfrm>
        </p:spPr>
        <p:txBody>
          <a:bodyPr>
            <a:noAutofit/>
          </a:bodyPr>
          <a:lstStyle/>
          <a:p>
            <a:r>
              <a:rPr lang="en-US" sz="2200" dirty="0" err="1"/>
              <a:t>Onur</a:t>
            </a:r>
            <a:r>
              <a:rPr lang="en-US" sz="2200" dirty="0"/>
              <a:t> </a:t>
            </a:r>
            <a:r>
              <a:rPr lang="en-US" sz="2200" dirty="0" err="1"/>
              <a:t>Mutlu</a:t>
            </a:r>
            <a:r>
              <a:rPr lang="en-US" sz="2200" dirty="0"/>
              <a:t>	      </a:t>
            </a:r>
            <a:r>
              <a:rPr lang="en-US" sz="2200" dirty="0" err="1"/>
              <a:t>Ataberk</a:t>
            </a:r>
            <a:r>
              <a:rPr lang="en-US" sz="2200" dirty="0"/>
              <a:t> </a:t>
            </a:r>
            <a:r>
              <a:rPr lang="en-US" sz="2200" dirty="0" err="1"/>
              <a:t>Olgun</a:t>
            </a:r>
            <a:r>
              <a:rPr lang="en-US" sz="2200" dirty="0"/>
              <a:t>	    A. Giray </a:t>
            </a:r>
            <a:r>
              <a:rPr lang="en-US" sz="2200" dirty="0" err="1"/>
              <a:t>Yaglikci</a:t>
            </a:r>
            <a:endParaRPr lang="en-US" sz="2200" dirty="0"/>
          </a:p>
          <a:p>
            <a:endParaRPr lang="en-US" sz="2200" dirty="0"/>
          </a:p>
          <a:p>
            <a:r>
              <a:rPr lang="en-US" sz="2000" dirty="0">
                <a:hlinkClick r:id="rId3"/>
              </a:rPr>
              <a:t>omutlu@gmail.com</a:t>
            </a:r>
            <a:r>
              <a:rPr lang="en-US" sz="2000" dirty="0"/>
              <a:t> </a:t>
            </a:r>
          </a:p>
          <a:p>
            <a:r>
              <a:rPr lang="en-US" sz="2000" dirty="0">
                <a:hlinkClick r:id="rId4"/>
              </a:rPr>
              <a:t>https://people.inf.ethz.ch/omutlu</a:t>
            </a:r>
            <a:endParaRPr lang="en-US" sz="2000" dirty="0"/>
          </a:p>
          <a:p>
            <a:r>
              <a:rPr lang="en-US" sz="2000" dirty="0"/>
              <a:t>17 January 2023</a:t>
            </a:r>
          </a:p>
          <a:p>
            <a:r>
              <a:rPr lang="en-US" sz="2000" dirty="0"/>
              <a:t>ASP-DAC</a:t>
            </a:r>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1" name="Title 1">
            <a:extLst>
              <a:ext uri="{FF2B5EF4-FFF2-40B4-BE49-F238E27FC236}">
                <a16:creationId xmlns:a16="http://schemas.microsoft.com/office/drawing/2014/main" id="{EEE75140-2FF7-1A4C-B291-B5B05AC39356}"/>
              </a:ext>
            </a:extLst>
          </p:cNvPr>
          <p:cNvSpPr>
            <a:spLocks noGrp="1"/>
          </p:cNvSpPr>
          <p:nvPr>
            <p:ph type="ctrTitle"/>
          </p:nvPr>
        </p:nvSpPr>
        <p:spPr>
          <a:xfrm>
            <a:off x="395536" y="620688"/>
            <a:ext cx="8382000" cy="2520280"/>
          </a:xfrm>
        </p:spPr>
        <p:txBody>
          <a:bodyPr>
            <a:normAutofit fontScale="90000"/>
          </a:bodyPr>
          <a:lstStyle/>
          <a:p>
            <a:pPr algn="ctr"/>
            <a:br>
              <a:rPr lang="en-US" sz="5300" b="1" dirty="0">
                <a:solidFill>
                  <a:srgbClr val="1A5712"/>
                </a:solidFill>
              </a:rPr>
            </a:br>
            <a:r>
              <a:rPr lang="en-US" sz="5300" b="1" dirty="0">
                <a:solidFill>
                  <a:srgbClr val="1A5712"/>
                </a:solidFill>
              </a:rPr>
              <a:t>Fundamentally Understanding  and Solving RowHammer</a:t>
            </a:r>
            <a:br>
              <a:rPr lang="en-US" sz="5300" dirty="0">
                <a:solidFill>
                  <a:srgbClr val="1A5712"/>
                </a:solidFill>
              </a:rPr>
            </a:br>
            <a:endParaRPr lang="en-US" sz="3800" dirty="0">
              <a:solidFill>
                <a:srgbClr val="1A5712"/>
              </a:solidFill>
            </a:endParaRPr>
          </a:p>
        </p:txBody>
      </p:sp>
    </p:spTree>
    <p:extLst>
      <p:ext uri="{BB962C8B-B14F-4D97-AF65-F5344CB8AC3E}">
        <p14:creationId xmlns:p14="http://schemas.microsoft.com/office/powerpoint/2010/main" val="2123014753"/>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Backup Slides for Further Info</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922353115"/>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solidFill>
                  <a:srgbClr val="006633"/>
                </a:solidFill>
              </a:rPr>
              <a:t>SoftMC: Open Source DRAM Infrastructure</a:t>
            </a:r>
            <a:endParaRPr lang="en-US" dirty="0"/>
          </a:p>
        </p:txBody>
      </p:sp>
      <p:sp>
        <p:nvSpPr>
          <p:cNvPr id="3" name="Content Placeholder 2"/>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https://github.com/CMU-SAFARI/SoftMC</a:t>
            </a:r>
            <a:r>
              <a:rPr lang="en-US" dirty="0">
                <a:solidFill>
                  <a:srgbClr val="0000FF"/>
                </a:solidFill>
              </a:rPr>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4655025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86FF2-CC60-CB43-AE88-3EA463621049}"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Location</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Stored value pattern </a:t>
            </a:r>
            <a:r>
              <a:rPr kumimoji="0" lang="en-US" sz="1800" b="0" i="0" u="none" strike="noStrike" kern="1200" cap="none" spc="0" normalizeH="0" baseline="0" noProof="0" dirty="0">
                <a:ln>
                  <a:noFill/>
                </a:ln>
                <a:solidFill>
                  <a:srgbClr val="FF0000"/>
                </a:solidFill>
                <a:effectLst/>
                <a:uLnTx/>
                <a:uFillTx/>
                <a:latin typeface="Tahoma"/>
                <a:ea typeface="+mn-ea"/>
                <a:cs typeface="+mn-cs"/>
              </a:rPr>
              <a:t>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Time</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p:txBody>
      </p:sp>
      <p:sp>
        <p:nvSpPr>
          <p:cNvPr id="7" name="TextBox 6">
            <a:extLst>
              <a:ext uri="{FF2B5EF4-FFF2-40B4-BE49-F238E27FC236}">
                <a16:creationId xmlns:a16="http://schemas.microsoft.com/office/drawing/2014/main" id="{2F4F12FB-D90A-CC4D-8B33-814C4D344719}"/>
              </a:ext>
            </a:extLst>
          </p:cNvPr>
          <p:cNvSpPr txBox="1"/>
          <p:nvPr/>
        </p:nvSpPr>
        <p:spPr>
          <a:xfrm>
            <a:off x="1505118" y="6453336"/>
            <a:ext cx="6163226"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rPr>
              <a:t>Liu+, “</a:t>
            </a:r>
            <a:r>
              <a:rPr kumimoji="0" lang="en-US" sz="1500" b="0" i="0" u="none" strike="noStrike" kern="1200" cap="none" spc="0" normalizeH="0" baseline="0" noProof="0" dirty="0">
                <a:ln>
                  <a:noFill/>
                </a:ln>
                <a:solidFill>
                  <a:srgbClr val="0000FF"/>
                </a:solidFill>
                <a:effectLst/>
                <a:uLnTx/>
                <a:uFillTx/>
                <a:latin typeface="Tahoma"/>
                <a:ea typeface="+mn-ea"/>
                <a:cs typeface="+mn-cs"/>
              </a:rPr>
              <a:t>RAIDR: Retention-Aware Intelligent DRAM Refresh</a:t>
            </a:r>
            <a:r>
              <a:rPr kumimoji="0" lang="en-US" sz="1500" b="0" i="0" u="none" strike="noStrike" kern="1200" cap="none" spc="0" normalizeH="0" baseline="0" noProof="0" dirty="0">
                <a:ln>
                  <a:noFill/>
                </a:ln>
                <a:solidFill>
                  <a:srgbClr val="000000"/>
                </a:solidFill>
                <a:effectLst/>
                <a:uLnTx/>
                <a:uFillTx/>
                <a:latin typeface="Tahoma"/>
                <a:ea typeface="+mn-ea"/>
                <a:cs typeface="+mn-cs"/>
              </a:rPr>
              <a:t>,” ISCA 2012.</a:t>
            </a:r>
          </a:p>
        </p:txBody>
      </p:sp>
    </p:spTree>
    <p:extLst>
      <p:ext uri="{BB962C8B-B14F-4D97-AF65-F5344CB8AC3E}">
        <p14:creationId xmlns:p14="http://schemas.microsoft.com/office/powerpoint/2010/main" val="26264515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RAIDR: Heterogeneous Refresh </a:t>
            </a:r>
            <a:r>
              <a:rPr lang="en-US" sz="2600" b="1" dirty="0">
                <a:solidFill>
                  <a:srgbClr val="006633"/>
                </a:solidFill>
                <a:ea typeface="ＭＳ Ｐゴシック" pitchFamily="-106" charset="-128"/>
              </a:rPr>
              <a:t>[ISCA’12]</a:t>
            </a:r>
            <a:endParaRPr lang="en-US" dirty="0"/>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"RAIDR: Retention-Aware Intelligent DRAM Refresh"</a:t>
            </a:r>
            <a:br>
              <a:rPr lang="en-US" dirty="0">
                <a:solidFill>
                  <a:srgbClr val="0000FF"/>
                </a:solidFill>
              </a:rPr>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581417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"An Experimental Study of Data Retention Behavior in Modern DRAM Devices: Implications for Retention Time Profiling Mechanisms"</a:t>
            </a:r>
            <a:br>
              <a:rPr lang="en-US" sz="1800" dirty="0">
                <a:solidFill>
                  <a:srgbClr val="0000FF"/>
                </a:solidFill>
              </a:rPr>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
        <p:nvSpPr>
          <p:cNvPr id="7" name="Title 1"/>
          <p:cNvSpPr>
            <a:spLocks noGrp="1"/>
          </p:cNvSpPr>
          <p:nvPr>
            <p:ph type="title"/>
          </p:nvPr>
        </p:nvSpPr>
        <p:spPr>
          <a:xfrm>
            <a:off x="228600" y="152400"/>
            <a:ext cx="8915400" cy="1066800"/>
          </a:xfrm>
        </p:spPr>
        <p:txBody>
          <a:bodyPr/>
          <a:lstStyle/>
          <a:p>
            <a:r>
              <a:rPr lang="en-US" dirty="0"/>
              <a:t>Analysis of Data Retention Failures </a:t>
            </a:r>
            <a:r>
              <a:rPr lang="en-US" sz="3000" b="1" dirty="0"/>
              <a:t>[ISCA’13]</a:t>
            </a:r>
          </a:p>
        </p:txBody>
      </p:sp>
    </p:spTree>
    <p:extLst>
      <p:ext uri="{BB962C8B-B14F-4D97-AF65-F5344CB8AC3E}">
        <p14:creationId xmlns:p14="http://schemas.microsoft.com/office/powerpoint/2010/main" val="3799580647"/>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"The Efficacy of Error Mitigation Techniques for DRAM Retention Failures: A Comparative Experimental Study"</a:t>
            </a:r>
            <a:r>
              <a:rPr lang="en-US" sz="1800" dirty="0">
                <a:solidFill>
                  <a:srgbClr val="0000FF"/>
                </a:solidFill>
              </a:rPr>
              <a:t> </a:t>
            </a:r>
            <a:br>
              <a:rPr lang="en-US" sz="1800" dirty="0">
                <a:solidFill>
                  <a:srgbClr val="0000FF"/>
                </a:solidFill>
              </a:rPr>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Mitigation of Retention Issues </a:t>
            </a:r>
            <a:r>
              <a:rPr lang="en-US" sz="2600" b="1" dirty="0"/>
              <a:t>[SIGMETRICS’14]</a:t>
            </a:r>
          </a:p>
        </p:txBody>
      </p:sp>
    </p:spTree>
    <p:extLst>
      <p:ext uri="{BB962C8B-B14F-4D97-AF65-F5344CB8AC3E}">
        <p14:creationId xmlns:p14="http://schemas.microsoft.com/office/powerpoint/2010/main" val="151036193"/>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0"/>
            <a:ext cx="9036496" cy="884238"/>
          </a:xfrm>
        </p:spPr>
        <p:txBody>
          <a:bodyPr/>
          <a:lstStyle/>
          <a:p>
            <a:r>
              <a:rPr lang="en-US" dirty="0">
                <a:solidFill>
                  <a:srgbClr val="006633"/>
                </a:solidFill>
              </a:rPr>
              <a:t>Mitigation of Retention Issues </a:t>
            </a:r>
            <a:r>
              <a:rPr lang="en-US" sz="2600" b="1" dirty="0">
                <a:solidFill>
                  <a:srgbClr val="006633"/>
                </a:solidFill>
              </a:rPr>
              <a:t>[DSN’15]</a:t>
            </a:r>
            <a:endParaRPr lang="en-US" sz="3400" dirty="0"/>
          </a:p>
        </p:txBody>
      </p:sp>
      <p:sp>
        <p:nvSpPr>
          <p:cNvPr id="3" name="Content Placeholder 2"/>
          <p:cNvSpPr>
            <a:spLocks noGrp="1"/>
          </p:cNvSpPr>
          <p:nvPr>
            <p:ph idx="1"/>
          </p:nvPr>
        </p:nvSpPr>
        <p:spPr>
          <a:xfrm>
            <a:off x="228600" y="940271"/>
            <a:ext cx="8610600" cy="5153025"/>
          </a:xfrm>
        </p:spPr>
        <p:txBody>
          <a:bodyPr/>
          <a:lstStyle/>
          <a:p>
            <a:r>
              <a:rPr lang="en-US" sz="2000" dirty="0" err="1"/>
              <a:t>Moinuddin</a:t>
            </a:r>
            <a:r>
              <a:rPr lang="en-US" sz="2000" dirty="0"/>
              <a:t> </a:t>
            </a:r>
            <a:r>
              <a:rPr lang="en-US" sz="2000" dirty="0" err="1"/>
              <a:t>Qureshi</a:t>
            </a:r>
            <a:r>
              <a:rPr lang="en-US" sz="2000" dirty="0"/>
              <a:t>, </a:t>
            </a:r>
            <a:r>
              <a:rPr lang="en-US" sz="2000" dirty="0" err="1"/>
              <a:t>Dae</a:t>
            </a:r>
            <a:r>
              <a:rPr lang="en-US" sz="2000" dirty="0"/>
              <a:t> Hyun Kim, Samira Khan, </a:t>
            </a:r>
            <a:r>
              <a:rPr lang="en-US" sz="2000" dirty="0" err="1"/>
              <a:t>Prashant</a:t>
            </a:r>
            <a:r>
              <a:rPr lang="en-US" sz="2000" dirty="0"/>
              <a:t> Nair,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"AVATAR: A Variable-Retention-Time (VRT) Aware Refresh for DRAM Systems"</a:t>
            </a:r>
            <a:r>
              <a:rPr lang="en-US" sz="2000" dirty="0">
                <a:solidFill>
                  <a:srgbClr val="0000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4091037"/>
            <a:ext cx="9144000" cy="1642219"/>
          </a:xfrm>
          <a:prstGeom prst="rect">
            <a:avLst/>
          </a:prstGeom>
        </p:spPr>
      </p:pic>
    </p:spTree>
    <p:extLst>
      <p:ext uri="{BB962C8B-B14F-4D97-AF65-F5344CB8AC3E}">
        <p14:creationId xmlns:p14="http://schemas.microsoft.com/office/powerpoint/2010/main" val="10962485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a:t>
            </a:r>
            <a:r>
              <a:rPr lang="en-US" sz="1800" dirty="0" err="1"/>
              <a:t>Donghyuk</a:t>
            </a:r>
            <a:r>
              <a:rPr lang="en-US" sz="1800" dirty="0"/>
              <a:t> Lee,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"PARBOR: An Efficient System-Level Technique to Detect Data-Dependent Failures in DRAM"</a:t>
            </a:r>
            <a:r>
              <a:rPr lang="en-US" sz="1800" dirty="0">
                <a:solidFill>
                  <a:srgbClr val="0000FF"/>
                </a:solidFill>
              </a:rPr>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Toulouse, France, June 2016.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7" name="Title 1"/>
          <p:cNvSpPr>
            <a:spLocks noGrp="1"/>
          </p:cNvSpPr>
          <p:nvPr>
            <p:ph type="title"/>
          </p:nvPr>
        </p:nvSpPr>
        <p:spPr>
          <a:xfrm>
            <a:off x="228600" y="152400"/>
            <a:ext cx="8610600" cy="1066800"/>
          </a:xfrm>
        </p:spPr>
        <p:txBody>
          <a:bodyPr/>
          <a:lstStyle/>
          <a:p>
            <a:r>
              <a:rPr lang="en-US" dirty="0">
                <a:solidFill>
                  <a:srgbClr val="006633"/>
                </a:solidFill>
              </a:rPr>
              <a:t>Mitigation of Retention Issues </a:t>
            </a:r>
            <a:r>
              <a:rPr lang="en-US" sz="2600" b="1" dirty="0">
                <a:solidFill>
                  <a:srgbClr val="006633"/>
                </a:solidFill>
              </a:rPr>
              <a:t>[DSN’16]</a:t>
            </a:r>
            <a:r>
              <a:rPr lang="en-US" sz="2600" dirty="0"/>
              <a:t> </a:t>
            </a:r>
            <a:r>
              <a:rPr lang="en-US" dirty="0"/>
              <a:t> </a:t>
            </a:r>
          </a:p>
        </p:txBody>
      </p:sp>
      <p:pic>
        <p:nvPicPr>
          <p:cNvPr id="8" name="Picture 7"/>
          <p:cNvPicPr>
            <a:picLocks noChangeAspect="1"/>
          </p:cNvPicPr>
          <p:nvPr/>
        </p:nvPicPr>
        <p:blipFill>
          <a:blip r:embed="rId6"/>
          <a:stretch>
            <a:fillRect/>
          </a:stretch>
        </p:blipFill>
        <p:spPr>
          <a:xfrm>
            <a:off x="0" y="3893823"/>
            <a:ext cx="9144000" cy="1839433"/>
          </a:xfrm>
          <a:prstGeom prst="rect">
            <a:avLst/>
          </a:prstGeom>
        </p:spPr>
      </p:pic>
    </p:spTree>
    <p:extLst>
      <p:ext uri="{BB962C8B-B14F-4D97-AF65-F5344CB8AC3E}">
        <p14:creationId xmlns:p14="http://schemas.microsoft.com/office/powerpoint/2010/main" val="3986283021"/>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Chris Wilkerson, </a:t>
            </a:r>
            <a:r>
              <a:rPr lang="en-US" sz="1800" dirty="0" err="1"/>
              <a:t>Zhe</a:t>
            </a:r>
            <a:r>
              <a:rPr lang="en-US" sz="1800" dirty="0"/>
              <a:t> Wang, </a:t>
            </a:r>
            <a:r>
              <a:rPr lang="en-US" sz="1800" dirty="0" err="1"/>
              <a:t>Alaa</a:t>
            </a:r>
            <a:r>
              <a:rPr lang="en-US" sz="1800" dirty="0"/>
              <a:t> R. </a:t>
            </a:r>
            <a:r>
              <a:rPr lang="en-US" sz="1800" dirty="0" err="1"/>
              <a:t>Alameldeen</a:t>
            </a:r>
            <a:r>
              <a:rPr lang="en-US" sz="1800" dirty="0"/>
              <a:t>, </a:t>
            </a:r>
            <a:r>
              <a:rPr lang="en-US" sz="1800" dirty="0" err="1"/>
              <a:t>Donghyuk</a:t>
            </a:r>
            <a:r>
              <a:rPr lang="en-US" sz="1800" dirty="0"/>
              <a:t> Lee,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"Detecting and Mitigating Data-Dependent DRAM Failures by Exploiting Current Memory Content"</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endParaRPr lang="en-US" dirty="0"/>
          </a:p>
        </p:txBody>
      </p:sp>
      <p:pic>
        <p:nvPicPr>
          <p:cNvPr id="6" name="Picture 5"/>
          <p:cNvPicPr>
            <a:picLocks noChangeAspect="1"/>
          </p:cNvPicPr>
          <p:nvPr/>
        </p:nvPicPr>
        <p:blipFill>
          <a:blip r:embed="rId10"/>
          <a:stretch>
            <a:fillRect/>
          </a:stretch>
        </p:blipFill>
        <p:spPr>
          <a:xfrm>
            <a:off x="0" y="4042310"/>
            <a:ext cx="9144000" cy="1618938"/>
          </a:xfrm>
          <a:prstGeom prst="rect">
            <a:avLst/>
          </a:prstGeom>
        </p:spPr>
      </p:pic>
      <p:sp>
        <p:nvSpPr>
          <p:cNvPr id="9" name="Title 1"/>
          <p:cNvSpPr>
            <a:spLocks noGrp="1"/>
          </p:cNvSpPr>
          <p:nvPr>
            <p:ph type="title"/>
          </p:nvPr>
        </p:nvSpPr>
        <p:spPr>
          <a:xfrm>
            <a:off x="107504" y="152400"/>
            <a:ext cx="9036496" cy="1066800"/>
          </a:xfrm>
        </p:spPr>
        <p:txBody>
          <a:bodyPr/>
          <a:lstStyle/>
          <a:p>
            <a:r>
              <a:rPr lang="en-US" dirty="0">
                <a:solidFill>
                  <a:srgbClr val="006633"/>
                </a:solidFill>
              </a:rPr>
              <a:t>Mitigation of Retention Issues </a:t>
            </a:r>
            <a:r>
              <a:rPr lang="en-US" sz="2600" b="1" dirty="0">
                <a:solidFill>
                  <a:srgbClr val="006633"/>
                </a:solidFill>
              </a:rPr>
              <a:t>[MICRO’17]</a:t>
            </a:r>
            <a:r>
              <a:rPr lang="en-US" sz="2600" dirty="0"/>
              <a:t> </a:t>
            </a:r>
            <a:r>
              <a:rPr lang="en-US" dirty="0"/>
              <a:t> </a:t>
            </a:r>
          </a:p>
        </p:txBody>
      </p:sp>
    </p:spTree>
    <p:extLst>
      <p:ext uri="{BB962C8B-B14F-4D97-AF65-F5344CB8AC3E}">
        <p14:creationId xmlns:p14="http://schemas.microsoft.com/office/powerpoint/2010/main" val="1402346711"/>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Mitigation of Retention Issues </a:t>
            </a:r>
            <a:r>
              <a:rPr lang="en-US" sz="2600" b="1" dirty="0"/>
              <a:t>[ISCA’17]</a:t>
            </a:r>
          </a:p>
        </p:txBody>
      </p:sp>
      <p:pic>
        <p:nvPicPr>
          <p:cNvPr id="5" name="Picture 4"/>
          <p:cNvPicPr>
            <a:picLocks noChangeAspect="1"/>
          </p:cNvPicPr>
          <p:nvPr/>
        </p:nvPicPr>
        <p:blipFill>
          <a:blip r:embed="rId2"/>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solidFill>
                  <a:srgbClr val="0000FF"/>
                </a:solidFill>
                <a:hlinkClick r:id="rId3">
                  <a:extLst>
                    <a:ext uri="{A12FA001-AC4F-418D-AE19-62706E023703}">
                      <ahyp:hlinkClr xmlns:ahyp="http://schemas.microsoft.com/office/drawing/2018/hyperlinkcolor" val="tx"/>
                    </a:ext>
                  </a:extLst>
                </a:hlinkClick>
              </a:rPr>
              <a:t>"The Reach Profiler (REAPER): Enabling the Mitigation of DRAM Retention Failures via Profiling at Aggressive Conditions"</a:t>
            </a:r>
            <a:br>
              <a:rPr lang="en-US" sz="1800" dirty="0">
                <a:solidFill>
                  <a:srgbClr val="0000FF"/>
                </a:solidFill>
              </a:rPr>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2504841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Mitigation of Retention Issues </a:t>
            </a:r>
            <a:r>
              <a:rPr lang="en-US" sz="2600" b="1" dirty="0"/>
              <a:t>[DSN’19]</a:t>
            </a:r>
          </a:p>
        </p:txBody>
      </p:sp>
      <p:sp>
        <p:nvSpPr>
          <p:cNvPr id="6" name="Content Placeholder 2"/>
          <p:cNvSpPr>
            <a:spLocks noGrp="1"/>
          </p:cNvSpPr>
          <p:nvPr>
            <p:ph idx="1"/>
          </p:nvPr>
        </p:nvSpPr>
        <p:spPr>
          <a:xfrm>
            <a:off x="228600" y="980728"/>
            <a:ext cx="8610600" cy="5153025"/>
          </a:xfrm>
        </p:spPr>
        <p:txBody>
          <a:bodyPr/>
          <a:lstStyle/>
          <a:p>
            <a:r>
              <a:rPr lang="en-US" sz="2000" dirty="0"/>
              <a:t>Minesh Patel, </a:t>
            </a:r>
            <a:r>
              <a:rPr lang="en-US" sz="2000" dirty="0" err="1"/>
              <a:t>Jeremie</a:t>
            </a:r>
            <a:r>
              <a:rPr lang="en-US" sz="2000" dirty="0"/>
              <a:t> S. Kim, Hasan Hassan,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"Understanding and Modeling On-Die Error Correction in Modern DRAM: An Experimental Study Using Real Devices"</a:t>
            </a:r>
            <a:r>
              <a:rPr lang="en-US" sz="2000" dirty="0">
                <a:solidFill>
                  <a:srgbClr val="0000FF"/>
                </a:solidFill>
              </a:rPr>
              <a:t> </a:t>
            </a:r>
            <a:br>
              <a:rPr lang="en-US" sz="2000" dirty="0"/>
            </a:br>
            <a:r>
              <a:rPr lang="en-US" sz="2000" i="1" dirty="0"/>
              <a:t>Proceedings of the </a:t>
            </a:r>
            <a:r>
              <a:rPr lang="en-US" sz="2000" i="1" dirty="0">
                <a:hlinkClick r:id="rId3"/>
              </a:rPr>
              <a:t>49th Annual IEEE/IFIP International Conference on Dependable Systems and Networks</a:t>
            </a:r>
            <a:r>
              <a:rPr lang="en-US" sz="2000" i="1" dirty="0"/>
              <a:t> (</a:t>
            </a:r>
            <a:r>
              <a:rPr lang="en-US" sz="2000" b="1" i="1" dirty="0"/>
              <a:t>DSN</a:t>
            </a:r>
            <a:r>
              <a:rPr lang="en-US" sz="2000" i="1" dirty="0"/>
              <a:t>)</a:t>
            </a:r>
            <a:r>
              <a:rPr lang="en-US" sz="2000" dirty="0"/>
              <a:t>, Portland, OR, USA, June 2019. </a:t>
            </a:r>
            <a:br>
              <a:rPr lang="en-US" sz="2000" dirty="0"/>
            </a:br>
            <a:r>
              <a:rPr lang="en-US" sz="2000" dirty="0"/>
              <a:t>[</a:t>
            </a:r>
            <a:r>
              <a:rPr lang="en-US" sz="2000" dirty="0">
                <a:hlinkClick r:id="rId4"/>
              </a:rPr>
              <a:t>Source Code for EINSim, the Error Inference Simulator</a:t>
            </a:r>
            <a:r>
              <a:rPr lang="en-US" sz="2000" dirty="0"/>
              <a:t>] </a:t>
            </a:r>
            <a:br>
              <a:rPr lang="en-US" sz="2000" dirty="0"/>
            </a:br>
            <a:r>
              <a:rPr lang="en-US" sz="2000" b="1" i="1" dirty="0">
                <a:solidFill>
                  <a:srgbClr val="FF0000"/>
                </a:solidFill>
              </a:rPr>
              <a:t>Best paper award.</a:t>
            </a:r>
            <a:endParaRPr lang="en-US" sz="2000" dirty="0">
              <a:solidFill>
                <a:srgbClr val="FF0000"/>
              </a:solidFill>
            </a:endParaRPr>
          </a:p>
          <a:p>
            <a:endParaRPr lang="en-US" sz="2000" dirty="0">
              <a:solidFill>
                <a:srgbClr val="FF0000"/>
              </a:solidFill>
            </a:endParaRPr>
          </a:p>
        </p:txBody>
      </p:sp>
      <p:pic>
        <p:nvPicPr>
          <p:cNvPr id="3" name="Picture 2">
            <a:extLst>
              <a:ext uri="{FF2B5EF4-FFF2-40B4-BE49-F238E27FC236}">
                <a16:creationId xmlns:a16="http://schemas.microsoft.com/office/drawing/2014/main" id="{851A208B-E7A6-6A4F-A0DA-C47A4FECD8F6}"/>
              </a:ext>
            </a:extLst>
          </p:cNvPr>
          <p:cNvPicPr>
            <a:picLocks noChangeAspect="1"/>
          </p:cNvPicPr>
          <p:nvPr/>
        </p:nvPicPr>
        <p:blipFill>
          <a:blip r:embed="rId5"/>
          <a:stretch>
            <a:fillRect/>
          </a:stretch>
        </p:blipFill>
        <p:spPr>
          <a:xfrm>
            <a:off x="9809" y="4435249"/>
            <a:ext cx="9144000" cy="1688841"/>
          </a:xfrm>
          <a:prstGeom prst="rect">
            <a:avLst/>
          </a:prstGeom>
        </p:spPr>
      </p:pic>
    </p:spTree>
    <p:extLst>
      <p:ext uri="{BB962C8B-B14F-4D97-AF65-F5344CB8AC3E}">
        <p14:creationId xmlns:p14="http://schemas.microsoft.com/office/powerpoint/2010/main" val="40891357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99" y="152400"/>
            <a:ext cx="8925209" cy="884238"/>
          </a:xfrm>
        </p:spPr>
        <p:txBody>
          <a:bodyPr/>
          <a:lstStyle/>
          <a:p>
            <a:r>
              <a:rPr lang="en-US" dirty="0">
                <a:solidFill>
                  <a:srgbClr val="006633"/>
                </a:solidFill>
              </a:rPr>
              <a:t>Mitigation of Retention Issues </a:t>
            </a:r>
            <a:r>
              <a:rPr lang="en-US" sz="2600" b="1" dirty="0"/>
              <a:t>[MICRO’20]</a:t>
            </a:r>
          </a:p>
        </p:txBody>
      </p:sp>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Taha </a:t>
            </a:r>
            <a:r>
              <a:rPr lang="en-US" sz="1800" dirty="0" err="1"/>
              <a:t>Shahroodi</a:t>
            </a:r>
            <a:r>
              <a:rPr lang="en-US" sz="1800" dirty="0"/>
              <a:t>, Hasan Hassan,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"Bit-Exact ECC Recovery (BEER): Determining DRAM On-Die ECC Functions by Exploiting DRAM Data Retention Characteristics"</a:t>
            </a:r>
            <a:br>
              <a:rPr lang="en-US" sz="1800" dirty="0">
                <a:solidFill>
                  <a:srgbClr val="0000FF"/>
                </a:solidFill>
              </a:rPr>
            </a:br>
            <a:r>
              <a:rPr lang="en-US" sz="1800" i="1" dirty="0"/>
              <a:t>Proceedings of the </a:t>
            </a:r>
            <a:r>
              <a:rPr lang="en-US" sz="1800" i="1" dirty="0">
                <a:hlinkClick r:id="rId3"/>
              </a:rPr>
              <a:t>53rd International Symposium on Microarchitecture</a:t>
            </a:r>
            <a:r>
              <a:rPr lang="en-US" sz="1800" i="1" dirty="0"/>
              <a:t> (</a:t>
            </a:r>
            <a:r>
              <a:rPr lang="en-US" sz="1800" b="1" i="1" dirty="0"/>
              <a:t>MICRO</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(15 minutes)]</a:t>
            </a:r>
            <a:br>
              <a:rPr lang="en-US" sz="1800" dirty="0"/>
            </a:br>
            <a:r>
              <a:rPr lang="en-US" sz="1800" dirty="0"/>
              <a:t>[</a:t>
            </a:r>
            <a:r>
              <a:rPr lang="en-US" sz="1800" dirty="0">
                <a:hlinkClick r:id="rId9"/>
              </a:rPr>
              <a:t>Lightning Talk Video</a:t>
            </a:r>
            <a:r>
              <a:rPr lang="en-US" sz="1800" dirty="0"/>
              <a:t> (1.5 minutes)]</a:t>
            </a:r>
          </a:p>
          <a:p>
            <a:pPr marL="0" indent="0">
              <a:buNone/>
            </a:pPr>
            <a:r>
              <a:rPr lang="en-US" sz="1800" b="1" i="1" dirty="0">
                <a:solidFill>
                  <a:srgbClr val="FF0000"/>
                </a:solidFill>
              </a:rPr>
              <a:t>     Best paper award. </a:t>
            </a:r>
            <a:r>
              <a:rPr lang="en-US" sz="1800" dirty="0"/>
              <a:t>	</a:t>
            </a:r>
            <a:br>
              <a:rPr lang="en-US" sz="1800" dirty="0"/>
            </a:br>
            <a:br>
              <a:rPr lang="en-US" sz="1800" dirty="0"/>
            </a:br>
            <a:br>
              <a:rPr lang="en-US" sz="1800" dirty="0"/>
            </a:br>
            <a:endParaRPr lang="en-US" sz="1800" dirty="0">
              <a:solidFill>
                <a:srgbClr val="FF0000"/>
              </a:solidFill>
            </a:endParaRPr>
          </a:p>
        </p:txBody>
      </p:sp>
      <p:pic>
        <p:nvPicPr>
          <p:cNvPr id="4" name="Picture 3">
            <a:extLst>
              <a:ext uri="{FF2B5EF4-FFF2-40B4-BE49-F238E27FC236}">
                <a16:creationId xmlns:a16="http://schemas.microsoft.com/office/drawing/2014/main" id="{F4E3146B-CAAE-014D-B813-8C101D531849}"/>
              </a:ext>
            </a:extLst>
          </p:cNvPr>
          <p:cNvPicPr>
            <a:picLocks noChangeAspect="1"/>
          </p:cNvPicPr>
          <p:nvPr/>
        </p:nvPicPr>
        <p:blipFill>
          <a:blip r:embed="rId10"/>
          <a:stretch>
            <a:fillRect/>
          </a:stretch>
        </p:blipFill>
        <p:spPr>
          <a:xfrm>
            <a:off x="279400" y="3962400"/>
            <a:ext cx="8509000" cy="2298700"/>
          </a:xfrm>
          <a:prstGeom prst="rect">
            <a:avLst/>
          </a:prstGeom>
        </p:spPr>
      </p:pic>
    </p:spTree>
    <p:extLst>
      <p:ext uri="{BB962C8B-B14F-4D97-AF65-F5344CB8AC3E}">
        <p14:creationId xmlns:p14="http://schemas.microsoft.com/office/powerpoint/2010/main" val="41794256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a:solidFill>
                  <a:srgbClr val="006633"/>
                </a:solidFill>
              </a:rPr>
              <a:t>Mitigation of Retention Issues </a:t>
            </a:r>
            <a:r>
              <a:rPr lang="en-US" sz="2600" b="1" dirty="0"/>
              <a:t>[MICRO’21]</a:t>
            </a:r>
            <a:endParaRPr lang="en-US" dirty="0"/>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a:xfrm>
            <a:off x="228600" y="908721"/>
            <a:ext cx="8610600" cy="5339680"/>
          </a:xfrm>
        </p:spPr>
        <p:txBody>
          <a:bodyPr/>
          <a:lstStyle/>
          <a:p>
            <a:r>
              <a:rPr lang="en-US" sz="1700" dirty="0"/>
              <a:t>Minesh Patel, Geraldo F. de Oliveira Jr.,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"HARP: Practically and Effectively Identifying Uncorrectable Errors in Memory Chips That Use On-Die Error-Correcting Codes"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(20 minutes)]</a:t>
            </a:r>
            <a:br>
              <a:rPr lang="en-US" sz="1700" dirty="0"/>
            </a:br>
            <a:r>
              <a:rPr lang="en-US" sz="1700" dirty="0"/>
              <a:t>[</a:t>
            </a:r>
            <a:r>
              <a:rPr lang="en-US" sz="1700" dirty="0">
                <a:hlinkClick r:id="rId11"/>
              </a:rPr>
              <a:t>Lightning Talk Video</a:t>
            </a:r>
            <a:r>
              <a:rPr lang="en-US" sz="1700" dirty="0"/>
              <a:t> (1.5 minutes)]</a:t>
            </a:r>
            <a:br>
              <a:rPr lang="en-US" sz="1700" dirty="0"/>
            </a:br>
            <a:r>
              <a:rPr lang="en-US" sz="1700" dirty="0"/>
              <a:t>[</a:t>
            </a:r>
            <a:r>
              <a:rPr lang="en-US" sz="1700" dirty="0">
                <a:hlinkClick r:id="rId12"/>
              </a:rPr>
              <a:t>HARP Source Code (Officially Artifact Evaluated with All Badges)</a:t>
            </a:r>
            <a:r>
              <a:rPr lang="en-US" sz="1700" dirty="0"/>
              <a:t>]</a:t>
            </a:r>
            <a:br>
              <a:rPr lang="en-US" sz="1700" dirty="0"/>
            </a:br>
            <a:endParaRPr lang="en-US" sz="17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5D8B64E-794F-4F4B-9AF2-3651B2BA0DEB}"/>
              </a:ext>
            </a:extLst>
          </p:cNvPr>
          <p:cNvPicPr>
            <a:picLocks noChangeAspect="1"/>
          </p:cNvPicPr>
          <p:nvPr/>
        </p:nvPicPr>
        <p:blipFill>
          <a:blip r:embed="rId13"/>
          <a:stretch>
            <a:fillRect/>
          </a:stretch>
        </p:blipFill>
        <p:spPr>
          <a:xfrm>
            <a:off x="329732" y="4021220"/>
            <a:ext cx="8325048" cy="2795541"/>
          </a:xfrm>
          <a:prstGeom prst="rect">
            <a:avLst/>
          </a:prstGeom>
        </p:spPr>
      </p:pic>
    </p:spTree>
    <p:extLst>
      <p:ext uri="{BB962C8B-B14F-4D97-AF65-F5344CB8AC3E}">
        <p14:creationId xmlns:p14="http://schemas.microsoft.com/office/powerpoint/2010/main" val="386494814"/>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dirty="0"/>
              <a:t>More on DRAM Refresh &amp; Data Retention</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BBC5F87A-7D79-2748-8FC3-ED1DCFBCB44E}"/>
              </a:ext>
            </a:extLst>
          </p:cNvPr>
          <p:cNvSpPr txBox="1"/>
          <p:nvPr/>
        </p:nvSpPr>
        <p:spPr>
          <a:xfrm>
            <a:off x="755576" y="6534219"/>
            <a:ext cx="749718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https://www.youtube.com/watch?v=v702wUnaWGE&amp;list=PL5Q2soXY2Zi9xidyIgBxUz7xRPS-wisBN&amp;index=3</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CA3D28A0-D937-E846-92EA-319F170744A4}"/>
              </a:ext>
            </a:extLst>
          </p:cNvPr>
          <p:cNvPicPr>
            <a:picLocks noChangeAspect="1"/>
          </p:cNvPicPr>
          <p:nvPr/>
        </p:nvPicPr>
        <p:blipFill>
          <a:blip r:embed="rId3"/>
          <a:stretch>
            <a:fillRect/>
          </a:stretch>
        </p:blipFill>
        <p:spPr>
          <a:xfrm>
            <a:off x="572331" y="953151"/>
            <a:ext cx="7888101" cy="5500185"/>
          </a:xfrm>
          <a:prstGeom prst="rect">
            <a:avLst/>
          </a:prstGeom>
        </p:spPr>
      </p:pic>
    </p:spTree>
    <p:extLst>
      <p:ext uri="{BB962C8B-B14F-4D97-AF65-F5344CB8AC3E}">
        <p14:creationId xmlns:p14="http://schemas.microsoft.com/office/powerpoint/2010/main" val="2507794728"/>
      </p:ext>
    </p:extLst>
  </p:cSld>
  <p:clrMapOvr>
    <a:masterClrMapping/>
  </p:clrMapOvr>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Enabling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solidFill>
                  <a:srgbClr val="0000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239256168"/>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 (1940)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4213663115"/>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(1994)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58945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By </a:t>
            </a:r>
            <a:r>
              <a:rPr kumimoji="0" lang="ko-KR" altLang="en-US" sz="1000" b="0" i="0" u="none" strike="noStrike" kern="1200" cap="none" spc="0" normalizeH="0" baseline="0" noProof="0" dirty="0" err="1">
                <a:ln>
                  <a:noFill/>
                </a:ln>
                <a:solidFill>
                  <a:srgbClr val="000000"/>
                </a:solidFill>
                <a:effectLst/>
                <a:uLnTx/>
                <a:uFillTx/>
                <a:latin typeface="Calibri"/>
                <a:ea typeface="+mn-ea"/>
                <a:cs typeface="Calibri"/>
              </a:rPr>
              <a:t>최광모</a:t>
            </a:r>
            <a:r>
              <a:rPr kumimoji="0" lang="ko-KR" altLang="en-US" sz="1000" b="0" i="0" u="none" strike="noStrike" kern="1200" cap="none" spc="0" normalizeH="0" baseline="0" noProof="0" dirty="0">
                <a:ln>
                  <a:noFill/>
                </a:ln>
                <a:solidFill>
                  <a:srgbClr val="000000"/>
                </a:solidFill>
                <a:effectLst/>
                <a:uLnTx/>
                <a:uFillTx/>
                <a:latin typeface="Calibri"/>
                <a:ea typeface="+mn-ea"/>
                <a:cs typeface="Calibri"/>
              </a:rPr>
              <a:t> </a:t>
            </a:r>
            <a:r>
              <a:rPr kumimoji="0" lang="en-US" altLang="ko-KR"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Own work, CC BY-SA 4.0,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commons.wikimedia.org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/w/</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index.php?curid</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=35197984</a:t>
            </a:r>
          </a:p>
        </p:txBody>
      </p:sp>
      <p:pic>
        <p:nvPicPr>
          <p:cNvPr id="8" name="Picture 7">
            <a:extLst>
              <a:ext uri="{FF2B5EF4-FFF2-40B4-BE49-F238E27FC236}">
                <a16:creationId xmlns:a16="http://schemas.microsoft.com/office/drawing/2014/main" id="{472123AD-AEFB-4E4D-93DA-A25F100E0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1" y="1125036"/>
            <a:ext cx="8011255" cy="5238128"/>
          </a:xfrm>
          <a:prstGeom prst="rect">
            <a:avLst/>
          </a:prstGeom>
        </p:spPr>
      </p:pic>
    </p:spTree>
    <p:extLst>
      <p:ext uri="{BB962C8B-B14F-4D97-AF65-F5344CB8AC3E}">
        <p14:creationId xmlns:p14="http://schemas.microsoft.com/office/powerpoint/2010/main" val="3637132213"/>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1DA8-913A-3045-9F66-87C6E1F3CD95}"/>
              </a:ext>
            </a:extLst>
          </p:cNvPr>
          <p:cNvSpPr>
            <a:spLocks noGrp="1"/>
          </p:cNvSpPr>
          <p:nvPr>
            <p:ph type="title"/>
          </p:nvPr>
        </p:nvSpPr>
        <p:spPr/>
        <p:txBody>
          <a:bodyPr/>
          <a:lstStyle/>
          <a:p>
            <a:r>
              <a:rPr lang="en-US" dirty="0"/>
              <a:t>Yet Another Example (2007)</a:t>
            </a:r>
          </a:p>
        </p:txBody>
      </p:sp>
      <p:sp>
        <p:nvSpPr>
          <p:cNvPr id="4" name="Slide Number Placeholder 3">
            <a:extLst>
              <a:ext uri="{FF2B5EF4-FFF2-40B4-BE49-F238E27FC236}">
                <a16:creationId xmlns:a16="http://schemas.microsoft.com/office/drawing/2014/main" id="{28948C3B-F3B0-BE49-8119-B72955907EF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10" name="Content Placeholder 9">
            <a:extLst>
              <a:ext uri="{FF2B5EF4-FFF2-40B4-BE49-F238E27FC236}">
                <a16:creationId xmlns:a16="http://schemas.microsoft.com/office/drawing/2014/main" id="{829E0BDC-6CCF-764A-A63F-5C9456C2FF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9504" y="1052736"/>
            <a:ext cx="7128792" cy="5326792"/>
          </a:xfrm>
        </p:spPr>
      </p:pic>
      <p:sp>
        <p:nvSpPr>
          <p:cNvPr id="12" name="TextBox 11">
            <a:extLst>
              <a:ext uri="{FF2B5EF4-FFF2-40B4-BE49-F238E27FC236}">
                <a16:creationId xmlns:a16="http://schemas.microsoft.com/office/drawing/2014/main" id="{A00832F1-8E7E-3C47-B5BD-1DCEE2A58036}"/>
              </a:ext>
            </a:extLst>
          </p:cNvPr>
          <p:cNvSpPr txBox="1"/>
          <p:nvPr/>
        </p:nvSpPr>
        <p:spPr>
          <a:xfrm>
            <a:off x="1590829" y="6453336"/>
            <a:ext cx="6615914"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Morry</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Gash/AP,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www.npr.org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/2017/08/01/540669701/10-years-after-bridge-collapse-america-is-still-crumbling?t=1535427165809</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b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Tree>
    <p:extLst>
      <p:ext uri="{BB962C8B-B14F-4D97-AF65-F5344CB8AC3E}">
        <p14:creationId xmlns:p14="http://schemas.microsoft.com/office/powerpoint/2010/main" val="3296296870"/>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Recent Example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AFP / Valery HACHE,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www.capitalfm.co.ke</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/news/2018/08/genoa-bridge-collapse-what-we-know/</a:t>
            </a:r>
          </a:p>
        </p:txBody>
      </p:sp>
      <p:pic>
        <p:nvPicPr>
          <p:cNvPr id="6" name="Picture 5">
            <a:extLst>
              <a:ext uri="{FF2B5EF4-FFF2-40B4-BE49-F238E27FC236}">
                <a16:creationId xmlns:a16="http://schemas.microsoft.com/office/drawing/2014/main" id="{6DACB559-AEF1-2644-9258-F852B452C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027" y="1507232"/>
            <a:ext cx="8507445" cy="4298032"/>
          </a:xfrm>
          <a:prstGeom prst="rect">
            <a:avLst/>
          </a:prstGeom>
        </p:spPr>
      </p:pic>
    </p:spTree>
    <p:extLst>
      <p:ext uri="{BB962C8B-B14F-4D97-AF65-F5344CB8AC3E}">
        <p14:creationId xmlns:p14="http://schemas.microsoft.com/office/powerpoint/2010/main" val="4216838896"/>
      </p:ext>
    </p:extLst>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2005002" y="6606866"/>
            <a:ext cx="5057795" cy="184666"/>
          </a:xfrm>
          <a:prstGeom prst="rect">
            <a:avLst/>
          </a:prstGeom>
          <a:noFill/>
        </p:spPr>
        <p:txBody>
          <a:bodyPr wrap="none" rtlCol="0">
            <a:spAutoFit/>
          </a:bodyPr>
          <a:lstStyle/>
          <a:p>
            <a:pPr lvl="0">
              <a:defRPr/>
            </a:pPr>
            <a:r>
              <a:rPr lang="en-US" sz="600" dirty="0">
                <a:solidFill>
                  <a:srgbClr val="000000"/>
                </a:solidFill>
                <a:latin typeface="Calibri"/>
                <a:ea typeface="ＭＳ Ｐゴシック" panose="020B0600070205080204" pitchFamily="34" charset="-128"/>
                <a:cs typeface="Calibri"/>
              </a:rPr>
              <a:t>https://</a:t>
            </a:r>
            <a:r>
              <a:rPr lang="en-US" sz="600" dirty="0" err="1">
                <a:solidFill>
                  <a:srgbClr val="000000"/>
                </a:solidFill>
                <a:latin typeface="Calibri"/>
                <a:ea typeface="ＭＳ Ｐゴシック" panose="020B0600070205080204" pitchFamily="34" charset="-128"/>
                <a:cs typeface="Calibri"/>
              </a:rPr>
              <a:t>www.post-gazette.com</a:t>
            </a:r>
            <a:r>
              <a:rPr lang="en-US" sz="600" dirty="0">
                <a:solidFill>
                  <a:srgbClr val="000000"/>
                </a:solidFill>
                <a:latin typeface="Calibri"/>
                <a:ea typeface="ＭＳ Ｐゴシック" panose="020B0600070205080204" pitchFamily="34" charset="-128"/>
                <a:cs typeface="Calibri"/>
              </a:rPr>
              <a:t>/local/city/2022/01/28/pittsburgh-bridge-collapse-forbes-braddock-avenue-point-breeze-squirrel-hill/stories/202201280075</a:t>
            </a:r>
            <a:endParaRPr kumimoji="0" lang="en-US" sz="6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pic>
        <p:nvPicPr>
          <p:cNvPr id="3" name="Picture 2">
            <a:extLst>
              <a:ext uri="{FF2B5EF4-FFF2-40B4-BE49-F238E27FC236}">
                <a16:creationId xmlns:a16="http://schemas.microsoft.com/office/drawing/2014/main" id="{93F5E9D0-C9C8-89A7-56DC-A2D20709E757}"/>
              </a:ext>
            </a:extLst>
          </p:cNvPr>
          <p:cNvPicPr>
            <a:picLocks noChangeAspect="1"/>
          </p:cNvPicPr>
          <p:nvPr/>
        </p:nvPicPr>
        <p:blipFill>
          <a:blip r:embed="rId2"/>
          <a:stretch>
            <a:fillRect/>
          </a:stretch>
        </p:blipFill>
        <p:spPr>
          <a:xfrm>
            <a:off x="451121" y="1012660"/>
            <a:ext cx="8158855" cy="5436436"/>
          </a:xfrm>
          <a:prstGeom prst="rect">
            <a:avLst/>
          </a:prstGeom>
        </p:spPr>
      </p:pic>
    </p:spTree>
    <p:extLst>
      <p:ext uri="{BB962C8B-B14F-4D97-AF65-F5344CB8AC3E}">
        <p14:creationId xmlns:p14="http://schemas.microsoft.com/office/powerpoint/2010/main" val="2271363001"/>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lvl="0">
              <a:defRPr/>
            </a:pPr>
            <a:r>
              <a:rPr lang="en-US" sz="1000" dirty="0">
                <a:solidFill>
                  <a:srgbClr val="000000"/>
                </a:solidFill>
                <a:latin typeface="Calibri"/>
                <a:ea typeface="ＭＳ Ｐゴシック" panose="020B0600070205080204" pitchFamily="34" charset="-128"/>
                <a:cs typeface="Calibri"/>
              </a:rPr>
              <a:t>https://</a:t>
            </a:r>
            <a:r>
              <a:rPr lang="en-US" sz="1000" dirty="0" err="1">
                <a:solidFill>
                  <a:srgbClr val="000000"/>
                </a:solidFill>
                <a:latin typeface="Calibri"/>
                <a:ea typeface="ＭＳ Ｐゴシック" panose="020B0600070205080204" pitchFamily="34" charset="-128"/>
                <a:cs typeface="Calibri"/>
              </a:rPr>
              <a:t>www.reuters.com</a:t>
            </a:r>
            <a:r>
              <a:rPr lang="en-US" sz="1000" dirty="0">
                <a:solidFill>
                  <a:srgbClr val="000000"/>
                </a:solidFill>
                <a:latin typeface="Calibri"/>
                <a:ea typeface="ＭＳ Ｐゴシック" panose="020B0600070205080204" pitchFamily="34" charset="-128"/>
                <a:cs typeface="Calibri"/>
              </a:rPr>
              <a:t>/world/us/biden-highlight-manufacturing-jobs-gdp-growth-pittsburgh-2022-01-28/</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pic>
        <p:nvPicPr>
          <p:cNvPr id="1026" name="Picture 2" descr="Bridge collapse in Pittsburgh">
            <a:extLst>
              <a:ext uri="{FF2B5EF4-FFF2-40B4-BE49-F238E27FC236}">
                <a16:creationId xmlns:a16="http://schemas.microsoft.com/office/drawing/2014/main" id="{9C743D77-BE18-0B77-49F1-2C96648FF8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122" y="917802"/>
            <a:ext cx="8289678" cy="5526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3590957"/>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67155"/>
            <a:ext cx="6149440" cy="246221"/>
          </a:xfrm>
          <a:prstGeom prst="rect">
            <a:avLst/>
          </a:prstGeom>
          <a:noFill/>
        </p:spPr>
        <p:txBody>
          <a:bodyPr wrap="none" rtlCol="0">
            <a:spAutoFit/>
          </a:bodyPr>
          <a:lstStyle/>
          <a:p>
            <a:pPr lvl="0">
              <a:defRPr/>
            </a:pPr>
            <a:r>
              <a:rPr lang="en-US" sz="1000" dirty="0">
                <a:solidFill>
                  <a:srgbClr val="000000"/>
                </a:solidFill>
                <a:latin typeface="Calibri"/>
                <a:ea typeface="ＭＳ Ｐゴシック" panose="020B0600070205080204" pitchFamily="34" charset="-128"/>
                <a:cs typeface="Calibri"/>
              </a:rPr>
              <a:t>https://</a:t>
            </a:r>
            <a:r>
              <a:rPr lang="en-US" sz="1000" dirty="0" err="1">
                <a:solidFill>
                  <a:srgbClr val="000000"/>
                </a:solidFill>
                <a:latin typeface="Calibri"/>
                <a:ea typeface="ＭＳ Ｐゴシック" panose="020B0600070205080204" pitchFamily="34" charset="-128"/>
                <a:cs typeface="Calibri"/>
              </a:rPr>
              <a:t>usa.streetsblog.org</a:t>
            </a:r>
            <a:r>
              <a:rPr lang="en-US" sz="1000" dirty="0">
                <a:solidFill>
                  <a:srgbClr val="000000"/>
                </a:solidFill>
                <a:latin typeface="Calibri"/>
                <a:ea typeface="ＭＳ Ｐゴシック" panose="020B0600070205080204" pitchFamily="34" charset="-128"/>
                <a:cs typeface="Calibri"/>
              </a:rPr>
              <a:t>/2022/01/28/pittsburgh-bridge-collapse-underscores-urgent-need-for-fix-it-first-policy/</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pic>
        <p:nvPicPr>
          <p:cNvPr id="3" name="Picture 2">
            <a:extLst>
              <a:ext uri="{FF2B5EF4-FFF2-40B4-BE49-F238E27FC236}">
                <a16:creationId xmlns:a16="http://schemas.microsoft.com/office/drawing/2014/main" id="{FE6FC858-0655-49AD-BA55-9D221B739510}"/>
              </a:ext>
            </a:extLst>
          </p:cNvPr>
          <p:cNvPicPr>
            <a:picLocks noChangeAspect="1"/>
          </p:cNvPicPr>
          <p:nvPr/>
        </p:nvPicPr>
        <p:blipFill>
          <a:blip r:embed="rId2"/>
          <a:stretch>
            <a:fillRect/>
          </a:stretch>
        </p:blipFill>
        <p:spPr>
          <a:xfrm>
            <a:off x="1265900" y="970988"/>
            <a:ext cx="6258428" cy="5554356"/>
          </a:xfrm>
          <a:prstGeom prst="rect">
            <a:avLst/>
          </a:prstGeom>
        </p:spPr>
      </p:pic>
    </p:spTree>
    <p:extLst>
      <p:ext uri="{BB962C8B-B14F-4D97-AF65-F5344CB8AC3E}">
        <p14:creationId xmlns:p14="http://schemas.microsoft.com/office/powerpoint/2010/main" val="1359601723"/>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2284808" y="6567155"/>
            <a:ext cx="4663456" cy="246221"/>
          </a:xfrm>
          <a:prstGeom prst="rect">
            <a:avLst/>
          </a:prstGeom>
          <a:noFill/>
        </p:spPr>
        <p:txBody>
          <a:bodyPr wrap="none" rtlCol="0">
            <a:spAutoFit/>
          </a:bodyPr>
          <a:lstStyle/>
          <a:p>
            <a:pPr lvl="0">
              <a:defRPr/>
            </a:pPr>
            <a:r>
              <a:rPr lang="en-US" sz="1000" dirty="0">
                <a:solidFill>
                  <a:srgbClr val="000000"/>
                </a:solidFill>
                <a:latin typeface="Calibri"/>
                <a:ea typeface="ＭＳ Ｐゴシック" panose="020B0600070205080204" pitchFamily="34" charset="-128"/>
                <a:cs typeface="Calibri"/>
              </a:rPr>
              <a:t>https://</a:t>
            </a:r>
            <a:r>
              <a:rPr lang="en-US" sz="1000" dirty="0" err="1">
                <a:solidFill>
                  <a:srgbClr val="000000"/>
                </a:solidFill>
                <a:latin typeface="Calibri"/>
                <a:ea typeface="ＭＳ Ｐゴシック" panose="020B0600070205080204" pitchFamily="34" charset="-128"/>
                <a:cs typeface="Calibri"/>
              </a:rPr>
              <a:t>www.npr.org</a:t>
            </a:r>
            <a:r>
              <a:rPr lang="en-US" sz="1000" dirty="0">
                <a:solidFill>
                  <a:srgbClr val="000000"/>
                </a:solidFill>
                <a:latin typeface="Calibri"/>
                <a:ea typeface="ＭＳ Ｐゴシック" panose="020B0600070205080204" pitchFamily="34" charset="-128"/>
                <a:cs typeface="Calibri"/>
              </a:rPr>
              <a:t>/2022/01/28/1076343656/</a:t>
            </a:r>
            <a:r>
              <a:rPr lang="en-US" sz="1000" dirty="0" err="1">
                <a:solidFill>
                  <a:srgbClr val="000000"/>
                </a:solidFill>
                <a:latin typeface="Calibri"/>
                <a:ea typeface="ＭＳ Ｐゴシック" panose="020B0600070205080204" pitchFamily="34" charset="-128"/>
                <a:cs typeface="Calibri"/>
              </a:rPr>
              <a:t>pittsburgh</a:t>
            </a:r>
            <a:r>
              <a:rPr lang="en-US" sz="1000" dirty="0">
                <a:solidFill>
                  <a:srgbClr val="000000"/>
                </a:solidFill>
                <a:latin typeface="Calibri"/>
                <a:ea typeface="ＭＳ Ｐゴシック" panose="020B0600070205080204" pitchFamily="34" charset="-128"/>
                <a:cs typeface="Calibri"/>
              </a:rPr>
              <a:t>-bridge-collapse-</a:t>
            </a:r>
            <a:r>
              <a:rPr lang="en-US" sz="1000" dirty="0" err="1">
                <a:solidFill>
                  <a:srgbClr val="000000"/>
                </a:solidFill>
                <a:latin typeface="Calibri"/>
                <a:ea typeface="ＭＳ Ｐゴシック" panose="020B0600070205080204" pitchFamily="34" charset="-128"/>
                <a:cs typeface="Calibri"/>
              </a:rPr>
              <a:t>biden</a:t>
            </a:r>
            <a:r>
              <a:rPr lang="en-US" sz="1000" dirty="0">
                <a:solidFill>
                  <a:srgbClr val="000000"/>
                </a:solidFill>
                <a:latin typeface="Calibri"/>
                <a:ea typeface="ＭＳ Ｐゴシック" panose="020B0600070205080204" pitchFamily="34" charset="-128"/>
                <a:cs typeface="Calibri"/>
              </a:rPr>
              <a:t>-visit</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pic>
        <p:nvPicPr>
          <p:cNvPr id="4098" name="Picture 2">
            <a:extLst>
              <a:ext uri="{FF2B5EF4-FFF2-40B4-BE49-F238E27FC236}">
                <a16:creationId xmlns:a16="http://schemas.microsoft.com/office/drawing/2014/main" id="{30B9590C-1A79-0ADB-0149-24DBD5BA08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954106"/>
            <a:ext cx="7344816" cy="5508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2661140"/>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927"/>
            <a:ext cx="9144000" cy="3194660"/>
          </a:xfrm>
          <a:prstGeom prst="rect">
            <a:avLst/>
          </a:prstGeom>
          <a:solidFill>
            <a:schemeClr val="accent5">
              <a:lumMod val="75000"/>
            </a:schemeClr>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0"/>
            <a:ext cx="9144000" cy="3195587"/>
          </a:xfrm>
          <a:prstGeom prst="rect">
            <a:avLst/>
          </a:prstGeom>
          <a:noFill/>
        </p:spPr>
        <p:txBody>
          <a:bodyPr anchor="ctr">
            <a:noAutofit/>
          </a:bodyPr>
          <a:lstStyle/>
          <a:p>
            <a:pPr algn="ctr">
              <a:lnSpc>
                <a:spcPct val="100000"/>
              </a:lnSpc>
            </a:pPr>
            <a:r>
              <a:rPr lang="en-US" b="1" i="1" dirty="0">
                <a:solidFill>
                  <a:srgbClr val="FFFFFF"/>
                </a:solidFill>
                <a:latin typeface="Cambria"/>
                <a:cs typeface="Cambria"/>
              </a:rPr>
              <a:t>HiRA: Hidden Row Activation</a:t>
            </a:r>
            <a:r>
              <a:rPr lang="en-US" sz="1600" b="1" i="1" dirty="0">
                <a:solidFill>
                  <a:schemeClr val="bg1"/>
                </a:solidFill>
                <a:latin typeface="Cambria"/>
                <a:cs typeface="Cambria"/>
              </a:rPr>
              <a:t> </a:t>
            </a:r>
            <a:br>
              <a:rPr lang="en-US" sz="2800" b="1" i="1" dirty="0">
                <a:solidFill>
                  <a:schemeClr val="bg1"/>
                </a:solidFill>
                <a:latin typeface="Cambria"/>
                <a:cs typeface="Cambria"/>
              </a:rPr>
            </a:br>
            <a:r>
              <a:rPr lang="en-US" sz="2400" i="1" dirty="0">
                <a:solidFill>
                  <a:schemeClr val="accent4">
                    <a:lumMod val="20000"/>
                    <a:lumOff val="80000"/>
                  </a:schemeClr>
                </a:solidFill>
                <a:latin typeface="Cambria"/>
                <a:cs typeface="Cambria"/>
              </a:rPr>
              <a:t>for Reducing Refresh Latency of Off-the-Shelf DRAM Chips</a:t>
            </a:r>
            <a:endParaRPr lang="en-US" sz="2800" b="1" dirty="0">
              <a:solidFill>
                <a:schemeClr val="bg1"/>
              </a:solidFill>
              <a:latin typeface="Cambria"/>
              <a:cs typeface="Cambria"/>
            </a:endParaRPr>
          </a:p>
        </p:txBody>
      </p:sp>
      <p:sp>
        <p:nvSpPr>
          <p:cNvPr id="103" name="Subtitle 2"/>
          <p:cNvSpPr>
            <a:spLocks noGrp="1"/>
          </p:cNvSpPr>
          <p:nvPr>
            <p:ph type="subTitle" idx="4294967295"/>
          </p:nvPr>
        </p:nvSpPr>
        <p:spPr>
          <a:xfrm>
            <a:off x="228600" y="3338416"/>
            <a:ext cx="8686800" cy="1530288"/>
          </a:xfrm>
          <a:prstGeom prst="rect">
            <a:avLst/>
          </a:prstGeom>
        </p:spPr>
        <p:txBody>
          <a:bodyPr anchor="ctr">
            <a:noAutofit/>
          </a:bodyPr>
          <a:lstStyle/>
          <a:p>
            <a:pPr marL="0" indent="0" algn="ctr">
              <a:buNone/>
            </a:pPr>
            <a:r>
              <a:rPr lang="en-US" sz="2400" b="1" dirty="0">
                <a:latin typeface="Cambria"/>
                <a:cs typeface="Cambria"/>
              </a:rPr>
              <a:t>Abdullah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b="1" dirty="0">
                <a:latin typeface="Cambria" panose="02040503050406030204" pitchFamily="18" charset="0"/>
              </a:rPr>
              <a:t> </a:t>
            </a:r>
            <a:r>
              <a:rPr lang="en-US" sz="2400" dirty="0">
                <a:latin typeface="Cambria" panose="02040503050406030204" pitchFamily="18" charset="0"/>
              </a:rPr>
              <a:t> </a:t>
            </a:r>
          </a:p>
          <a:p>
            <a:pPr marL="0" indent="0" algn="ctr">
              <a:buNone/>
            </a:pPr>
            <a:r>
              <a:rPr lang="en-US" sz="2400" dirty="0" err="1">
                <a:latin typeface="Cambria"/>
                <a:cs typeface="Cambria"/>
              </a:rPr>
              <a:t>Ataberk</a:t>
            </a:r>
            <a:r>
              <a:rPr lang="en-US" sz="2400" dirty="0">
                <a:latin typeface="Cambria"/>
                <a:cs typeface="Cambria"/>
              </a:rPr>
              <a:t> </a:t>
            </a:r>
            <a:r>
              <a:rPr lang="en-US" sz="2400" dirty="0" err="1">
                <a:latin typeface="Cambria"/>
                <a:cs typeface="Cambria"/>
              </a:rPr>
              <a:t>Olgun</a:t>
            </a:r>
            <a:r>
              <a:rPr lang="en-US" sz="2400" dirty="0">
                <a:latin typeface="Cambria"/>
                <a:cs typeface="Cambria"/>
              </a:rPr>
              <a:t>    </a:t>
            </a:r>
            <a:r>
              <a:rPr lang="en-US" sz="2400" dirty="0" err="1">
                <a:latin typeface="Cambria"/>
                <a:cs typeface="Cambria"/>
              </a:rPr>
              <a:t>Minesh</a:t>
            </a:r>
            <a:r>
              <a:rPr lang="en-US" sz="2400" dirty="0">
                <a:latin typeface="Cambria"/>
                <a:cs typeface="Cambria"/>
              </a:rPr>
              <a:t> Patel    </a:t>
            </a:r>
            <a:r>
              <a:rPr lang="en-US" sz="2400" dirty="0" err="1">
                <a:latin typeface="Cambria"/>
                <a:cs typeface="Cambria"/>
              </a:rPr>
              <a:t>Haocong</a:t>
            </a:r>
            <a:r>
              <a:rPr lang="en-US" sz="2400" dirty="0">
                <a:latin typeface="Cambria"/>
                <a:cs typeface="Cambria"/>
              </a:rPr>
              <a:t> Luo    Hasan Hassan</a:t>
            </a:r>
          </a:p>
          <a:p>
            <a:pPr marL="0" indent="0" algn="ctr">
              <a:buNone/>
            </a:pPr>
            <a:r>
              <a:rPr lang="en-US" sz="2400" dirty="0">
                <a:latin typeface="Cambria"/>
                <a:cs typeface="Cambria"/>
              </a:rPr>
              <a:t>Lois </a:t>
            </a:r>
            <a:r>
              <a:rPr lang="en-US" sz="2400" dirty="0" err="1">
                <a:latin typeface="Cambria"/>
                <a:cs typeface="Cambria"/>
              </a:rPr>
              <a:t>Orosa</a:t>
            </a:r>
            <a:r>
              <a:rPr lang="en-US" sz="2400" dirty="0">
                <a:latin typeface="Cambria"/>
                <a:cs typeface="Cambria"/>
              </a:rPr>
              <a:t>    </a:t>
            </a:r>
            <a:r>
              <a:rPr lang="en-US" sz="2400" dirty="0" err="1">
                <a:latin typeface="Cambria"/>
                <a:cs typeface="Cambria"/>
              </a:rPr>
              <a:t>O</a:t>
            </a:r>
            <a:r>
              <a:rPr lang="en-US" sz="2400" dirty="0" err="1">
                <a:latin typeface="Cambria" panose="02040503050406030204" pitchFamily="18" charset="0"/>
              </a:rPr>
              <a:t>ğ</a:t>
            </a:r>
            <a:r>
              <a:rPr lang="en-US" sz="2400" dirty="0" err="1">
                <a:latin typeface="Cambria"/>
                <a:cs typeface="Cambria"/>
              </a:rPr>
              <a:t>uz</a:t>
            </a:r>
            <a:r>
              <a:rPr lang="en-US" sz="2400" dirty="0">
                <a:latin typeface="Cambria"/>
                <a:cs typeface="Cambria"/>
              </a:rPr>
              <a:t> </a:t>
            </a:r>
            <a:r>
              <a:rPr lang="en-US" sz="2400" dirty="0" err="1">
                <a:latin typeface="Cambria"/>
                <a:cs typeface="Cambria"/>
              </a:rPr>
              <a:t>Ergin</a:t>
            </a:r>
            <a:r>
              <a:rPr lang="en-US" sz="2400" dirty="0">
                <a:latin typeface="Cambria"/>
                <a:cs typeface="Cambria"/>
              </a:rPr>
              <a:t>    </a:t>
            </a:r>
            <a:r>
              <a:rPr lang="en-US" sz="2400" dirty="0" err="1">
                <a:latin typeface="Cambria"/>
                <a:cs typeface="Cambria"/>
              </a:rPr>
              <a:t>Onur</a:t>
            </a:r>
            <a:r>
              <a:rPr lang="en-US" sz="2400" dirty="0">
                <a:latin typeface="Cambria"/>
                <a:cs typeface="Cambria"/>
              </a:rPr>
              <a:t> </a:t>
            </a:r>
            <a:r>
              <a:rPr lang="en-US" sz="2400" dirty="0" err="1">
                <a:latin typeface="Cambria"/>
                <a:cs typeface="Cambria"/>
              </a:rPr>
              <a:t>Mutlu</a:t>
            </a:r>
            <a:r>
              <a:rPr lang="en-US" sz="2400" dirty="0">
                <a:latin typeface="Cambria"/>
                <a:cs typeface="Cambria"/>
              </a:rPr>
              <a:t>  </a:t>
            </a: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84011" y="5084104"/>
            <a:ext cx="2175977" cy="418617"/>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228600" y="6136739"/>
            <a:ext cx="2423611" cy="416967"/>
          </a:xfrm>
          <a:prstGeom prst="rect">
            <a:avLst/>
          </a:prstGeom>
        </p:spPr>
      </p:pic>
      <p:pic>
        <p:nvPicPr>
          <p:cNvPr id="1026" name="Picture 2" descr="Cesga – Centro de Supercomputación de Galicia Logo">
            <a:extLst>
              <a:ext uri="{FF2B5EF4-FFF2-40B4-BE49-F238E27FC236}">
                <a16:creationId xmlns:a16="http://schemas.microsoft.com/office/drawing/2014/main" id="{C67DDC59-57EB-D794-F2F6-30BE407CC9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23656" y="6009863"/>
            <a:ext cx="1754436" cy="71903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TOBB ETÜ">
            <a:extLst>
              <a:ext uri="{FF2B5EF4-FFF2-40B4-BE49-F238E27FC236}">
                <a16:creationId xmlns:a16="http://schemas.microsoft.com/office/drawing/2014/main" id="{58A822FA-2304-B16D-92A2-49C81F3732E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81667" y="6015310"/>
            <a:ext cx="2451463" cy="653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4261551"/>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914CF-9AF1-19B2-3AFC-F743477672A5}"/>
              </a:ext>
            </a:extLst>
          </p:cNvPr>
          <p:cNvSpPr>
            <a:spLocks noGrp="1"/>
          </p:cNvSpPr>
          <p:nvPr>
            <p:ph type="title"/>
          </p:nvPr>
        </p:nvSpPr>
        <p:spPr/>
        <p:txBody>
          <a:bodyPr/>
          <a:lstStyle/>
          <a:p>
            <a:r>
              <a:rPr lang="en-US" dirty="0"/>
              <a:t>Executive Summary</a:t>
            </a:r>
          </a:p>
        </p:txBody>
      </p:sp>
      <p:sp>
        <p:nvSpPr>
          <p:cNvPr id="3" name="Content Placeholder 2">
            <a:extLst>
              <a:ext uri="{FF2B5EF4-FFF2-40B4-BE49-F238E27FC236}">
                <a16:creationId xmlns:a16="http://schemas.microsoft.com/office/drawing/2014/main" id="{847BB7A7-E86F-AF7F-C9AE-E561AD1A9549}"/>
              </a:ext>
            </a:extLst>
          </p:cNvPr>
          <p:cNvSpPr>
            <a:spLocks noGrp="1"/>
          </p:cNvSpPr>
          <p:nvPr>
            <p:ph idx="1"/>
          </p:nvPr>
        </p:nvSpPr>
        <p:spPr>
          <a:xfrm>
            <a:off x="75990" y="903767"/>
            <a:ext cx="8987621" cy="5550196"/>
          </a:xfrm>
        </p:spPr>
        <p:txBody>
          <a:bodyPr>
            <a:normAutofit fontScale="55000" lnSpcReduction="20000"/>
          </a:bodyPr>
          <a:lstStyle/>
          <a:p>
            <a:pPr>
              <a:lnSpc>
                <a:spcPct val="110000"/>
              </a:lnSpc>
              <a:spcAft>
                <a:spcPts val="600"/>
              </a:spcAft>
            </a:pPr>
            <a:r>
              <a:rPr lang="en-US" b="1" u="sng" dirty="0">
                <a:solidFill>
                  <a:srgbClr val="C00000"/>
                </a:solidFill>
              </a:rPr>
              <a:t>Problem:</a:t>
            </a:r>
            <a:r>
              <a:rPr lang="en-US" b="1" dirty="0">
                <a:solidFill>
                  <a:srgbClr val="C00000"/>
                </a:solidFill>
              </a:rPr>
              <a:t> </a:t>
            </a:r>
            <a:r>
              <a:rPr lang="en-US" i="1" dirty="0">
                <a:solidFill>
                  <a:srgbClr val="C00000"/>
                </a:solidFill>
              </a:rPr>
              <a:t>Periodic</a:t>
            </a:r>
            <a:r>
              <a:rPr lang="en-US" dirty="0">
                <a:solidFill>
                  <a:srgbClr val="C00000"/>
                </a:solidFill>
              </a:rPr>
              <a:t> and </a:t>
            </a:r>
            <a:r>
              <a:rPr lang="en-US" i="1" dirty="0">
                <a:solidFill>
                  <a:srgbClr val="C00000"/>
                </a:solidFill>
              </a:rPr>
              <a:t>preventive</a:t>
            </a:r>
            <a:r>
              <a:rPr lang="en-US" dirty="0">
                <a:solidFill>
                  <a:srgbClr val="C00000"/>
                </a:solidFill>
              </a:rPr>
              <a:t> refreshes cause </a:t>
            </a:r>
            <a:r>
              <a:rPr lang="en-US" b="1" dirty="0">
                <a:solidFill>
                  <a:srgbClr val="C00000"/>
                </a:solidFill>
              </a:rPr>
              <a:t>increasingly</a:t>
            </a:r>
            <a:r>
              <a:rPr lang="en-US" dirty="0">
                <a:solidFill>
                  <a:srgbClr val="C00000"/>
                </a:solidFill>
              </a:rPr>
              <a:t> </a:t>
            </a:r>
            <a:r>
              <a:rPr lang="en-US" b="1" dirty="0">
                <a:solidFill>
                  <a:srgbClr val="C00000"/>
                </a:solidFill>
              </a:rPr>
              <a:t>significant performance degradation </a:t>
            </a:r>
            <a:r>
              <a:rPr lang="en-US" dirty="0">
                <a:solidFill>
                  <a:srgbClr val="C00000"/>
                </a:solidFill>
              </a:rPr>
              <a:t>as DRAM chip density increases</a:t>
            </a:r>
          </a:p>
          <a:p>
            <a:pPr>
              <a:lnSpc>
                <a:spcPct val="110000"/>
              </a:lnSpc>
              <a:spcAft>
                <a:spcPts val="600"/>
              </a:spcAft>
            </a:pPr>
            <a:r>
              <a:rPr lang="en-US" b="1" u="sng" dirty="0">
                <a:solidFill>
                  <a:schemeClr val="accent5">
                    <a:lumMod val="75000"/>
                  </a:schemeClr>
                </a:solidFill>
              </a:rPr>
              <a:t>Goal:</a:t>
            </a:r>
            <a:r>
              <a:rPr lang="en-US" b="1" dirty="0">
                <a:solidFill>
                  <a:schemeClr val="accent5">
                    <a:lumMod val="75000"/>
                  </a:schemeClr>
                </a:solidFill>
              </a:rPr>
              <a:t> </a:t>
            </a:r>
            <a:r>
              <a:rPr lang="en-US" dirty="0">
                <a:solidFill>
                  <a:schemeClr val="accent5">
                    <a:lumMod val="75000"/>
                  </a:schemeClr>
                </a:solidFill>
              </a:rPr>
              <a:t>Reduce the </a:t>
            </a:r>
            <a:r>
              <a:rPr lang="en-US" b="1" dirty="0">
                <a:solidFill>
                  <a:schemeClr val="accent5">
                    <a:lumMod val="75000"/>
                  </a:schemeClr>
                </a:solidFill>
              </a:rPr>
              <a:t>performance overhead </a:t>
            </a:r>
            <a:r>
              <a:rPr lang="en-US" dirty="0">
                <a:solidFill>
                  <a:schemeClr val="accent5">
                    <a:lumMod val="75000"/>
                  </a:schemeClr>
                </a:solidFill>
              </a:rPr>
              <a:t>of </a:t>
            </a:r>
            <a:r>
              <a:rPr lang="en-US" i="1" dirty="0">
                <a:solidFill>
                  <a:schemeClr val="accent5">
                    <a:lumMod val="75000"/>
                  </a:schemeClr>
                </a:solidFill>
              </a:rPr>
              <a:t>periodic </a:t>
            </a:r>
            <a:r>
              <a:rPr lang="en-US" dirty="0">
                <a:solidFill>
                  <a:schemeClr val="accent5">
                    <a:lumMod val="75000"/>
                  </a:schemeClr>
                </a:solidFill>
              </a:rPr>
              <a:t>and </a:t>
            </a:r>
            <a:r>
              <a:rPr lang="en-US" i="1" dirty="0">
                <a:solidFill>
                  <a:schemeClr val="accent5">
                    <a:lumMod val="75000"/>
                  </a:schemeClr>
                </a:solidFill>
              </a:rPr>
              <a:t>preventive </a:t>
            </a:r>
            <a:r>
              <a:rPr lang="en-US" dirty="0">
                <a:solidFill>
                  <a:schemeClr val="accent5">
                    <a:lumMod val="75000"/>
                  </a:schemeClr>
                </a:solidFill>
              </a:rPr>
              <a:t>refreshes in off-the-shelf DRAM chips</a:t>
            </a:r>
          </a:p>
          <a:p>
            <a:pPr>
              <a:lnSpc>
                <a:spcPct val="110000"/>
              </a:lnSpc>
              <a:spcAft>
                <a:spcPts val="600"/>
              </a:spcAft>
            </a:pPr>
            <a:r>
              <a:rPr lang="en-US" b="1" u="sng" dirty="0">
                <a:solidFill>
                  <a:srgbClr val="00B050"/>
                </a:solidFill>
              </a:rPr>
              <a:t>Key Idea:</a:t>
            </a:r>
            <a:r>
              <a:rPr lang="en-US" b="1" dirty="0">
                <a:solidFill>
                  <a:srgbClr val="00B050"/>
                </a:solidFill>
              </a:rPr>
              <a:t> </a:t>
            </a:r>
            <a:r>
              <a:rPr lang="en-US" i="1" dirty="0">
                <a:solidFill>
                  <a:srgbClr val="00B050"/>
                </a:solidFill>
              </a:rPr>
              <a:t>Refresh</a:t>
            </a:r>
            <a:r>
              <a:rPr lang="en-US" dirty="0">
                <a:solidFill>
                  <a:srgbClr val="00B050"/>
                </a:solidFill>
              </a:rPr>
              <a:t> a DRAM row </a:t>
            </a:r>
            <a:r>
              <a:rPr lang="en-US" b="1" dirty="0">
                <a:solidFill>
                  <a:srgbClr val="00B050"/>
                </a:solidFill>
              </a:rPr>
              <a:t>concurrently with </a:t>
            </a:r>
            <a:r>
              <a:rPr lang="en-US" i="1" dirty="0">
                <a:solidFill>
                  <a:srgbClr val="00B050"/>
                </a:solidFill>
              </a:rPr>
              <a:t>refreshing</a:t>
            </a:r>
            <a:r>
              <a:rPr lang="en-US" dirty="0">
                <a:solidFill>
                  <a:srgbClr val="00B050"/>
                </a:solidFill>
              </a:rPr>
              <a:t> or </a:t>
            </a:r>
            <a:r>
              <a:rPr lang="en-US" i="1" dirty="0">
                <a:solidFill>
                  <a:srgbClr val="00B050"/>
                </a:solidFill>
              </a:rPr>
              <a:t>activating</a:t>
            </a:r>
            <a:r>
              <a:rPr lang="en-US" dirty="0">
                <a:solidFill>
                  <a:srgbClr val="00B050"/>
                </a:solidFill>
              </a:rPr>
              <a:t> another row </a:t>
            </a:r>
            <a:r>
              <a:rPr lang="en-US" b="1" dirty="0">
                <a:solidFill>
                  <a:srgbClr val="00B050"/>
                </a:solidFill>
              </a:rPr>
              <a:t>in the same bank</a:t>
            </a:r>
            <a:r>
              <a:rPr lang="en-US" dirty="0">
                <a:solidFill>
                  <a:srgbClr val="00B050"/>
                </a:solidFill>
              </a:rPr>
              <a:t>, leveraging subarray-level parallelism</a:t>
            </a:r>
          </a:p>
          <a:p>
            <a:pPr>
              <a:lnSpc>
                <a:spcPct val="110000"/>
              </a:lnSpc>
            </a:pPr>
            <a:r>
              <a:rPr lang="en-US" b="1" u="sng" dirty="0">
                <a:solidFill>
                  <a:schemeClr val="accent2">
                    <a:lumMod val="75000"/>
                  </a:schemeClr>
                </a:solidFill>
              </a:rPr>
              <a:t>HiRA:</a:t>
            </a:r>
            <a:r>
              <a:rPr lang="en-US" dirty="0">
                <a:solidFill>
                  <a:schemeClr val="accent2">
                    <a:lumMod val="75000"/>
                  </a:schemeClr>
                </a:solidFill>
              </a:rPr>
              <a:t> Hidden Row Activation </a:t>
            </a:r>
          </a:p>
          <a:p>
            <a:pPr lvl="1">
              <a:lnSpc>
                <a:spcPct val="110000"/>
              </a:lnSpc>
            </a:pPr>
            <a:r>
              <a:rPr lang="en-US" sz="2100" b="1" dirty="0">
                <a:solidFill>
                  <a:schemeClr val="accent2">
                    <a:lumMod val="75000"/>
                  </a:schemeClr>
                </a:solidFill>
              </a:rPr>
              <a:t>Concurrently</a:t>
            </a:r>
            <a:r>
              <a:rPr lang="en-US" sz="2100" dirty="0">
                <a:solidFill>
                  <a:schemeClr val="accent2">
                    <a:lumMod val="75000"/>
                  </a:schemeClr>
                </a:solidFill>
              </a:rPr>
              <a:t> opens two rows in </a:t>
            </a:r>
            <a:r>
              <a:rPr lang="en-US" sz="2100" i="1" dirty="0">
                <a:solidFill>
                  <a:schemeClr val="accent2">
                    <a:lumMod val="75000"/>
                  </a:schemeClr>
                </a:solidFill>
              </a:rPr>
              <a:t>electrically isolated subarrays</a:t>
            </a:r>
            <a:r>
              <a:rPr lang="en-US" sz="2100" dirty="0">
                <a:solidFill>
                  <a:schemeClr val="accent2">
                    <a:lumMod val="75000"/>
                  </a:schemeClr>
                </a:solidFill>
              </a:rPr>
              <a:t> in </a:t>
            </a:r>
            <a:r>
              <a:rPr lang="en-US" sz="2100" b="1" dirty="0">
                <a:solidFill>
                  <a:schemeClr val="accent2">
                    <a:lumMod val="75000"/>
                  </a:schemeClr>
                </a:solidFill>
              </a:rPr>
              <a:t>quick succession</a:t>
            </a:r>
          </a:p>
          <a:p>
            <a:pPr lvl="1">
              <a:lnSpc>
                <a:spcPct val="110000"/>
              </a:lnSpc>
              <a:spcAft>
                <a:spcPts val="600"/>
              </a:spcAft>
            </a:pPr>
            <a:r>
              <a:rPr lang="en-US" sz="2100" i="1" dirty="0">
                <a:solidFill>
                  <a:schemeClr val="accent2">
                    <a:lumMod val="75000"/>
                  </a:schemeClr>
                </a:solidFill>
              </a:rPr>
              <a:t>Refreshes </a:t>
            </a:r>
            <a:r>
              <a:rPr lang="en-US" sz="2100" dirty="0">
                <a:solidFill>
                  <a:schemeClr val="accent2">
                    <a:lumMod val="75000"/>
                  </a:schemeClr>
                </a:solidFill>
              </a:rPr>
              <a:t>a DRAM row </a:t>
            </a:r>
            <a:r>
              <a:rPr lang="en-US" sz="2100" b="1" dirty="0">
                <a:solidFill>
                  <a:schemeClr val="accent2">
                    <a:lumMod val="75000"/>
                  </a:schemeClr>
                </a:solidFill>
              </a:rPr>
              <a:t>concurrently with </a:t>
            </a:r>
            <a:r>
              <a:rPr lang="en-US" sz="2100" i="1" dirty="0">
                <a:solidFill>
                  <a:schemeClr val="accent2">
                    <a:lumMod val="75000"/>
                  </a:schemeClr>
                </a:solidFill>
              </a:rPr>
              <a:t>refreshing </a:t>
            </a:r>
            <a:r>
              <a:rPr lang="en-US" sz="2100" dirty="0">
                <a:solidFill>
                  <a:schemeClr val="accent2">
                    <a:lumMod val="75000"/>
                  </a:schemeClr>
                </a:solidFill>
              </a:rPr>
              <a:t>or </a:t>
            </a:r>
            <a:r>
              <a:rPr lang="en-US" sz="2100" i="1" dirty="0">
                <a:solidFill>
                  <a:schemeClr val="accent2">
                    <a:lumMod val="75000"/>
                  </a:schemeClr>
                </a:solidFill>
              </a:rPr>
              <a:t>activating </a:t>
            </a:r>
            <a:r>
              <a:rPr lang="en-US" sz="2100" dirty="0">
                <a:solidFill>
                  <a:schemeClr val="accent2">
                    <a:lumMod val="75000"/>
                  </a:schemeClr>
                </a:solidFill>
              </a:rPr>
              <a:t>any of the </a:t>
            </a:r>
            <a:br>
              <a:rPr lang="en-US" sz="2100" dirty="0">
                <a:solidFill>
                  <a:schemeClr val="accent2">
                    <a:lumMod val="75000"/>
                  </a:schemeClr>
                </a:solidFill>
              </a:rPr>
            </a:br>
            <a:r>
              <a:rPr lang="en-US" sz="2100" b="1" dirty="0">
                <a:solidFill>
                  <a:schemeClr val="accent2">
                    <a:lumMod val="75000"/>
                  </a:schemeClr>
                </a:solidFill>
              </a:rPr>
              <a:t>32% of the rows </a:t>
            </a:r>
            <a:r>
              <a:rPr lang="en-US" sz="2100" dirty="0">
                <a:solidFill>
                  <a:schemeClr val="accent2">
                    <a:lumMod val="75000"/>
                  </a:schemeClr>
                </a:solidFill>
              </a:rPr>
              <a:t>in the same bank</a:t>
            </a:r>
          </a:p>
          <a:p>
            <a:pPr lvl="1">
              <a:lnSpc>
                <a:spcPct val="110000"/>
              </a:lnSpc>
              <a:spcAft>
                <a:spcPts val="600"/>
              </a:spcAft>
            </a:pPr>
            <a:r>
              <a:rPr lang="en-US" sz="2100" b="1" dirty="0">
                <a:solidFill>
                  <a:schemeClr val="accent2">
                    <a:lumMod val="75000"/>
                  </a:schemeClr>
                </a:solidFill>
              </a:rPr>
              <a:t>51.4% reduction </a:t>
            </a:r>
            <a:r>
              <a:rPr lang="en-US" sz="2100" dirty="0">
                <a:solidFill>
                  <a:schemeClr val="accent2">
                    <a:lumMod val="75000"/>
                  </a:schemeClr>
                </a:solidFill>
              </a:rPr>
              <a:t>on the </a:t>
            </a:r>
            <a:r>
              <a:rPr lang="en-US" sz="2100" i="1" dirty="0">
                <a:solidFill>
                  <a:schemeClr val="accent2">
                    <a:lumMod val="75000"/>
                  </a:schemeClr>
                </a:solidFill>
              </a:rPr>
              <a:t>overall latency </a:t>
            </a:r>
            <a:r>
              <a:rPr lang="en-US" sz="2100" dirty="0">
                <a:solidFill>
                  <a:schemeClr val="accent2">
                    <a:lumMod val="75000"/>
                  </a:schemeClr>
                </a:solidFill>
              </a:rPr>
              <a:t>of refreshing two rows</a:t>
            </a:r>
          </a:p>
          <a:p>
            <a:pPr>
              <a:lnSpc>
                <a:spcPct val="110000"/>
              </a:lnSpc>
            </a:pPr>
            <a:r>
              <a:rPr lang="en-US" b="1" u="sng" dirty="0">
                <a:solidFill>
                  <a:srgbClr val="7030A0"/>
                </a:solidFill>
              </a:rPr>
              <a:t>HiRA-MC:</a:t>
            </a:r>
            <a:r>
              <a:rPr lang="en-US" b="1" dirty="0">
                <a:solidFill>
                  <a:srgbClr val="7030A0"/>
                </a:solidFill>
              </a:rPr>
              <a:t> </a:t>
            </a:r>
            <a:r>
              <a:rPr lang="en-US" dirty="0">
                <a:solidFill>
                  <a:srgbClr val="7030A0"/>
                </a:solidFill>
              </a:rPr>
              <a:t>Buffers refresh requests for a time slack to leverage the parallelism HiRA provides </a:t>
            </a:r>
          </a:p>
          <a:p>
            <a:pPr lvl="1">
              <a:lnSpc>
                <a:spcPct val="110000"/>
              </a:lnSpc>
            </a:pPr>
            <a:r>
              <a:rPr lang="en-US" sz="2100" b="1" dirty="0">
                <a:solidFill>
                  <a:srgbClr val="7030A0"/>
                </a:solidFill>
              </a:rPr>
              <a:t>12.6% speedup </a:t>
            </a:r>
            <a:r>
              <a:rPr lang="en-US" sz="2100" dirty="0">
                <a:solidFill>
                  <a:srgbClr val="7030A0"/>
                </a:solidFill>
              </a:rPr>
              <a:t>by reducing </a:t>
            </a:r>
            <a:r>
              <a:rPr lang="en-US" sz="2100" i="1" dirty="0">
                <a:solidFill>
                  <a:srgbClr val="7030A0"/>
                </a:solidFill>
              </a:rPr>
              <a:t>periodic</a:t>
            </a:r>
            <a:r>
              <a:rPr lang="en-US" sz="2100" dirty="0">
                <a:solidFill>
                  <a:srgbClr val="7030A0"/>
                </a:solidFill>
              </a:rPr>
              <a:t> refresh’s performance overheads</a:t>
            </a:r>
          </a:p>
          <a:p>
            <a:pPr lvl="1">
              <a:lnSpc>
                <a:spcPct val="110000"/>
              </a:lnSpc>
              <a:spcAft>
                <a:spcPts val="600"/>
              </a:spcAft>
            </a:pPr>
            <a:r>
              <a:rPr lang="en-US" sz="2100" b="1" dirty="0">
                <a:solidFill>
                  <a:srgbClr val="7030A0"/>
                </a:solidFill>
              </a:rPr>
              <a:t>3.73x speedup </a:t>
            </a:r>
            <a:r>
              <a:rPr lang="en-US" sz="2100" dirty="0">
                <a:solidFill>
                  <a:srgbClr val="7030A0"/>
                </a:solidFill>
              </a:rPr>
              <a:t>by reducing </a:t>
            </a:r>
            <a:r>
              <a:rPr lang="en-US" sz="2100" i="1" dirty="0">
                <a:solidFill>
                  <a:srgbClr val="7030A0"/>
                </a:solidFill>
              </a:rPr>
              <a:t>preventive</a:t>
            </a:r>
            <a:r>
              <a:rPr lang="en-US" sz="2100" dirty="0">
                <a:solidFill>
                  <a:srgbClr val="7030A0"/>
                </a:solidFill>
              </a:rPr>
              <a:t> refresh’s performance overheads</a:t>
            </a:r>
          </a:p>
        </p:txBody>
      </p:sp>
    </p:spTree>
    <p:extLst>
      <p:ext uri="{BB962C8B-B14F-4D97-AF65-F5344CB8AC3E}">
        <p14:creationId xmlns:p14="http://schemas.microsoft.com/office/powerpoint/2010/main" val="3909684900"/>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7EE7049-0E7C-8461-26D6-5F540DB0D8C5}"/>
              </a:ext>
            </a:extLst>
          </p:cNvPr>
          <p:cNvPicPr>
            <a:picLocks noChangeAspect="1"/>
          </p:cNvPicPr>
          <p:nvPr/>
        </p:nvPicPr>
        <p:blipFill>
          <a:blip r:embed="rId2"/>
          <a:stretch>
            <a:fillRect/>
          </a:stretch>
        </p:blipFill>
        <p:spPr>
          <a:xfrm>
            <a:off x="685800" y="1264662"/>
            <a:ext cx="7772400" cy="4328676"/>
          </a:xfrm>
          <a:prstGeom prst="rect">
            <a:avLst/>
          </a:prstGeom>
          <a:ln>
            <a:solidFill>
              <a:schemeClr val="tx1"/>
            </a:solidFill>
          </a:ln>
        </p:spPr>
      </p:pic>
    </p:spTree>
    <p:extLst>
      <p:ext uri="{BB962C8B-B14F-4D97-AF65-F5344CB8AC3E}">
        <p14:creationId xmlns:p14="http://schemas.microsoft.com/office/powerpoint/2010/main" val="2455441326"/>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927"/>
            <a:ext cx="9144000" cy="3194660"/>
          </a:xfrm>
          <a:prstGeom prst="rect">
            <a:avLst/>
          </a:prstGeom>
          <a:solidFill>
            <a:schemeClr val="accent5">
              <a:lumMod val="75000"/>
            </a:schemeClr>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0"/>
            <a:ext cx="9144000" cy="3195587"/>
          </a:xfrm>
          <a:prstGeom prst="rect">
            <a:avLst/>
          </a:prstGeom>
          <a:noFill/>
        </p:spPr>
        <p:txBody>
          <a:bodyPr anchor="ctr">
            <a:noAutofit/>
          </a:bodyPr>
          <a:lstStyle/>
          <a:p>
            <a:pPr algn="ctr">
              <a:lnSpc>
                <a:spcPct val="100000"/>
              </a:lnSpc>
            </a:pPr>
            <a:r>
              <a:rPr lang="en-US" b="1" i="1" dirty="0">
                <a:solidFill>
                  <a:srgbClr val="FFFFFF"/>
                </a:solidFill>
                <a:latin typeface="Cambria"/>
                <a:cs typeface="Cambria"/>
              </a:rPr>
              <a:t>HiRA: Hidden Row Activation</a:t>
            </a:r>
            <a:r>
              <a:rPr lang="en-US" sz="1600" b="1" i="1" dirty="0">
                <a:solidFill>
                  <a:schemeClr val="bg1"/>
                </a:solidFill>
                <a:latin typeface="Cambria"/>
                <a:cs typeface="Cambria"/>
              </a:rPr>
              <a:t> </a:t>
            </a:r>
            <a:br>
              <a:rPr lang="en-US" sz="2800" b="1" i="1" dirty="0">
                <a:solidFill>
                  <a:schemeClr val="bg1"/>
                </a:solidFill>
                <a:latin typeface="Cambria"/>
                <a:cs typeface="Cambria"/>
              </a:rPr>
            </a:br>
            <a:r>
              <a:rPr lang="en-US" sz="2400" i="1" dirty="0">
                <a:solidFill>
                  <a:schemeClr val="accent4">
                    <a:lumMod val="20000"/>
                    <a:lumOff val="80000"/>
                  </a:schemeClr>
                </a:solidFill>
                <a:latin typeface="Cambria"/>
                <a:cs typeface="Cambria"/>
              </a:rPr>
              <a:t>for Reducing Refresh Latency of Off-the-Shelf DRAM Chips</a:t>
            </a:r>
            <a:endParaRPr lang="en-US" sz="2800" b="1" dirty="0">
              <a:solidFill>
                <a:schemeClr val="bg1"/>
              </a:solidFill>
              <a:latin typeface="Cambria"/>
              <a:cs typeface="Cambria"/>
            </a:endParaRPr>
          </a:p>
        </p:txBody>
      </p:sp>
      <p:sp>
        <p:nvSpPr>
          <p:cNvPr id="103" name="Subtitle 2"/>
          <p:cNvSpPr>
            <a:spLocks noGrp="1"/>
          </p:cNvSpPr>
          <p:nvPr>
            <p:ph type="subTitle" idx="4294967295"/>
          </p:nvPr>
        </p:nvSpPr>
        <p:spPr>
          <a:xfrm>
            <a:off x="228600" y="3338416"/>
            <a:ext cx="8686800" cy="1530288"/>
          </a:xfrm>
          <a:prstGeom prst="rect">
            <a:avLst/>
          </a:prstGeom>
        </p:spPr>
        <p:txBody>
          <a:bodyPr anchor="ctr">
            <a:noAutofit/>
          </a:bodyPr>
          <a:lstStyle/>
          <a:p>
            <a:pPr marL="0" indent="0" algn="ctr">
              <a:buNone/>
            </a:pPr>
            <a:r>
              <a:rPr lang="en-US" sz="2400" b="1" dirty="0">
                <a:latin typeface="Cambria"/>
                <a:cs typeface="Cambria"/>
              </a:rPr>
              <a:t>Abdullah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b="1" dirty="0">
                <a:latin typeface="Cambria" panose="02040503050406030204" pitchFamily="18" charset="0"/>
              </a:rPr>
              <a:t> </a:t>
            </a:r>
            <a:r>
              <a:rPr lang="en-US" sz="2400" dirty="0">
                <a:latin typeface="Cambria" panose="02040503050406030204" pitchFamily="18" charset="0"/>
              </a:rPr>
              <a:t> </a:t>
            </a:r>
          </a:p>
          <a:p>
            <a:pPr marL="0" indent="0" algn="ctr">
              <a:buNone/>
            </a:pPr>
            <a:r>
              <a:rPr lang="en-US" sz="2400" dirty="0" err="1">
                <a:latin typeface="Cambria"/>
                <a:cs typeface="Cambria"/>
              </a:rPr>
              <a:t>Ataberk</a:t>
            </a:r>
            <a:r>
              <a:rPr lang="en-US" sz="2400" dirty="0">
                <a:latin typeface="Cambria"/>
                <a:cs typeface="Cambria"/>
              </a:rPr>
              <a:t> </a:t>
            </a:r>
            <a:r>
              <a:rPr lang="en-US" sz="2400" dirty="0" err="1">
                <a:latin typeface="Cambria"/>
                <a:cs typeface="Cambria"/>
              </a:rPr>
              <a:t>Olgun</a:t>
            </a:r>
            <a:r>
              <a:rPr lang="en-US" sz="2400" dirty="0">
                <a:latin typeface="Cambria"/>
                <a:cs typeface="Cambria"/>
              </a:rPr>
              <a:t>    </a:t>
            </a:r>
            <a:r>
              <a:rPr lang="en-US" sz="2400" dirty="0" err="1">
                <a:latin typeface="Cambria"/>
                <a:cs typeface="Cambria"/>
              </a:rPr>
              <a:t>Minesh</a:t>
            </a:r>
            <a:r>
              <a:rPr lang="en-US" sz="2400" dirty="0">
                <a:latin typeface="Cambria"/>
                <a:cs typeface="Cambria"/>
              </a:rPr>
              <a:t> Patel    </a:t>
            </a:r>
            <a:r>
              <a:rPr lang="en-US" sz="2400" dirty="0" err="1">
                <a:latin typeface="Cambria"/>
                <a:cs typeface="Cambria"/>
              </a:rPr>
              <a:t>Haocong</a:t>
            </a:r>
            <a:r>
              <a:rPr lang="en-US" sz="2400" dirty="0">
                <a:latin typeface="Cambria"/>
                <a:cs typeface="Cambria"/>
              </a:rPr>
              <a:t> Luo    Hasan Hassan</a:t>
            </a:r>
          </a:p>
          <a:p>
            <a:pPr marL="0" indent="0" algn="ctr">
              <a:buNone/>
            </a:pPr>
            <a:r>
              <a:rPr lang="en-US" sz="2400" dirty="0">
                <a:latin typeface="Cambria"/>
                <a:cs typeface="Cambria"/>
              </a:rPr>
              <a:t>Lois </a:t>
            </a:r>
            <a:r>
              <a:rPr lang="en-US" sz="2400" dirty="0" err="1">
                <a:latin typeface="Cambria"/>
                <a:cs typeface="Cambria"/>
              </a:rPr>
              <a:t>Orosa</a:t>
            </a:r>
            <a:r>
              <a:rPr lang="en-US" sz="2400" dirty="0">
                <a:latin typeface="Cambria"/>
                <a:cs typeface="Cambria"/>
              </a:rPr>
              <a:t>    </a:t>
            </a:r>
            <a:r>
              <a:rPr lang="en-US" sz="2400" dirty="0" err="1">
                <a:latin typeface="Cambria"/>
                <a:cs typeface="Cambria"/>
              </a:rPr>
              <a:t>O</a:t>
            </a:r>
            <a:r>
              <a:rPr lang="en-US" sz="2400" dirty="0" err="1">
                <a:latin typeface="Cambria" panose="02040503050406030204" pitchFamily="18" charset="0"/>
              </a:rPr>
              <a:t>ğ</a:t>
            </a:r>
            <a:r>
              <a:rPr lang="en-US" sz="2400" dirty="0" err="1">
                <a:latin typeface="Cambria"/>
                <a:cs typeface="Cambria"/>
              </a:rPr>
              <a:t>uz</a:t>
            </a:r>
            <a:r>
              <a:rPr lang="en-US" sz="2400" dirty="0">
                <a:latin typeface="Cambria"/>
                <a:cs typeface="Cambria"/>
              </a:rPr>
              <a:t> </a:t>
            </a:r>
            <a:r>
              <a:rPr lang="en-US" sz="2400" dirty="0" err="1">
                <a:latin typeface="Cambria"/>
                <a:cs typeface="Cambria"/>
              </a:rPr>
              <a:t>Ergin</a:t>
            </a:r>
            <a:r>
              <a:rPr lang="en-US" sz="2400" dirty="0">
                <a:latin typeface="Cambria"/>
                <a:cs typeface="Cambria"/>
              </a:rPr>
              <a:t>    </a:t>
            </a:r>
            <a:r>
              <a:rPr lang="en-US" sz="2400" dirty="0" err="1">
                <a:latin typeface="Cambria"/>
                <a:cs typeface="Cambria"/>
              </a:rPr>
              <a:t>Onur</a:t>
            </a:r>
            <a:r>
              <a:rPr lang="en-US" sz="2400" dirty="0">
                <a:latin typeface="Cambria"/>
                <a:cs typeface="Cambria"/>
              </a:rPr>
              <a:t> </a:t>
            </a:r>
            <a:r>
              <a:rPr lang="en-US" sz="2400" dirty="0" err="1">
                <a:latin typeface="Cambria"/>
                <a:cs typeface="Cambria"/>
              </a:rPr>
              <a:t>Mutlu</a:t>
            </a:r>
            <a:r>
              <a:rPr lang="en-US" sz="2400" dirty="0">
                <a:latin typeface="Cambria"/>
                <a:cs typeface="Cambria"/>
              </a:rPr>
              <a:t>  </a:t>
            </a: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84011" y="5084104"/>
            <a:ext cx="2175977" cy="418617"/>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228600" y="6136739"/>
            <a:ext cx="2423611" cy="416967"/>
          </a:xfrm>
          <a:prstGeom prst="rect">
            <a:avLst/>
          </a:prstGeom>
        </p:spPr>
      </p:pic>
      <p:pic>
        <p:nvPicPr>
          <p:cNvPr id="1026" name="Picture 2" descr="Cesga – Centro de Supercomputación de Galicia Logo">
            <a:extLst>
              <a:ext uri="{FF2B5EF4-FFF2-40B4-BE49-F238E27FC236}">
                <a16:creationId xmlns:a16="http://schemas.microsoft.com/office/drawing/2014/main" id="{C67DDC59-57EB-D794-F2F6-30BE407CC9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23656" y="6009863"/>
            <a:ext cx="1754436" cy="71903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TOBB ETÜ">
            <a:extLst>
              <a:ext uri="{FF2B5EF4-FFF2-40B4-BE49-F238E27FC236}">
                <a16:creationId xmlns:a16="http://schemas.microsoft.com/office/drawing/2014/main" id="{58A822FA-2304-B16D-92A2-49C81F3732E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81667" y="6015310"/>
            <a:ext cx="2451463" cy="653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6151677"/>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Understanding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722101131"/>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Root Causes of Disturbance Errors</a:t>
            </a:r>
          </a:p>
        </p:txBody>
      </p:sp>
      <p:sp>
        <p:nvSpPr>
          <p:cNvPr id="3" name="Content Placeholder 2"/>
          <p:cNvSpPr>
            <a:spLocks noGrp="1"/>
          </p:cNvSpPr>
          <p:nvPr>
            <p:ph idx="1"/>
          </p:nvPr>
        </p:nvSpPr>
        <p:spPr/>
        <p:txBody>
          <a:bodyPr/>
          <a:lstStyle/>
          <a:p>
            <a:pPr>
              <a:lnSpc>
                <a:spcPct val="100000"/>
              </a:lnSpc>
            </a:pPr>
            <a:r>
              <a:rPr lang="en-US" i="1" dirty="0">
                <a:solidFill>
                  <a:schemeClr val="tx2"/>
                </a:solidFill>
              </a:rPr>
              <a:t>Cause 1: Electromagnetic coupling</a:t>
            </a:r>
          </a:p>
          <a:p>
            <a:pPr lvl="1">
              <a:lnSpc>
                <a:spcPct val="100000"/>
              </a:lnSpc>
            </a:pPr>
            <a:r>
              <a:rPr lang="en-US" sz="2800" dirty="0"/>
              <a:t>Toggling the </a:t>
            </a:r>
            <a:r>
              <a:rPr lang="en-US" sz="2800" dirty="0" err="1"/>
              <a:t>wordline</a:t>
            </a:r>
            <a:r>
              <a:rPr lang="en-US" sz="2800" dirty="0"/>
              <a:t> voltage briefly increases the voltage of adjacent </a:t>
            </a:r>
            <a:r>
              <a:rPr lang="en-US" sz="2800" dirty="0" err="1"/>
              <a:t>wordlines</a:t>
            </a:r>
            <a:endParaRPr lang="en-US" sz="2800" dirty="0"/>
          </a:p>
          <a:p>
            <a:pPr lvl="1">
              <a:lnSpc>
                <a:spcPct val="100000"/>
              </a:lnSpc>
            </a:pPr>
            <a:r>
              <a:rPr lang="en-US" sz="2800" dirty="0"/>
              <a:t>Slightly opens adjacent rows </a:t>
            </a:r>
            <a:r>
              <a:rPr lang="en-US" sz="2400" dirty="0">
                <a:sym typeface="Wingdings" panose="05000000000000000000" pitchFamily="2" charset="2"/>
              </a:rPr>
              <a:t></a:t>
            </a:r>
            <a:r>
              <a:rPr lang="en-US" sz="2800" dirty="0">
                <a:sym typeface="Wingdings" panose="05000000000000000000" pitchFamily="2" charset="2"/>
              </a:rPr>
              <a:t> Charge </a:t>
            </a:r>
            <a:r>
              <a:rPr lang="en-US" sz="2800" dirty="0"/>
              <a:t>leakage</a:t>
            </a:r>
          </a:p>
          <a:p>
            <a:pPr>
              <a:lnSpc>
                <a:spcPct val="100000"/>
              </a:lnSpc>
            </a:pPr>
            <a:r>
              <a:rPr lang="en-US" i="1" dirty="0">
                <a:solidFill>
                  <a:schemeClr val="tx2"/>
                </a:solidFill>
              </a:rPr>
              <a:t>Cause 2: Conductive bridges</a:t>
            </a:r>
          </a:p>
          <a:p>
            <a:pPr>
              <a:lnSpc>
                <a:spcPct val="100000"/>
              </a:lnSpc>
            </a:pPr>
            <a:r>
              <a:rPr lang="en-US" i="1" dirty="0">
                <a:solidFill>
                  <a:schemeClr val="tx2"/>
                </a:solidFill>
              </a:rPr>
              <a:t>Cause 3: Hot-carrier injection</a:t>
            </a:r>
            <a:endParaRPr lang="en-US" sz="1000" i="1" dirty="0">
              <a:solidFill>
                <a:schemeClr val="tx2"/>
              </a:solidFill>
            </a:endParaRPr>
          </a:p>
          <a:p>
            <a:pPr marL="0" indent="0">
              <a:lnSpc>
                <a:spcPct val="100000"/>
              </a:lnSpc>
              <a:buNone/>
            </a:pPr>
            <a:endParaRPr lang="en-US" sz="1600" i="1" dirty="0">
              <a:solidFill>
                <a:srgbClr val="FF0000"/>
              </a:solidFill>
            </a:endParaRPr>
          </a:p>
          <a:p>
            <a:pPr marL="0" indent="0">
              <a:lnSpc>
                <a:spcPct val="100000"/>
              </a:lnSpc>
              <a:buNone/>
            </a:pPr>
            <a:endParaRPr lang="en-US" sz="2800" i="1" dirty="0">
              <a:solidFill>
                <a:srgbClr val="FF0000"/>
              </a:solidFill>
            </a:endParaRPr>
          </a:p>
          <a:p>
            <a:pPr marL="0" indent="0">
              <a:lnSpc>
                <a:spcPct val="100000"/>
              </a:lnSpc>
              <a:buNone/>
            </a:pPr>
            <a:r>
              <a:rPr lang="en-US" i="1" dirty="0">
                <a:solidFill>
                  <a:srgbClr val="FF0000"/>
                </a:solidFill>
              </a:rPr>
              <a:t>Confirmed by at least one manufacturer</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673852802"/>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64027052"/>
      </p:ext>
    </p:extLst>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Naive Solutions</a:t>
            </a:r>
          </a:p>
        </p:txBody>
      </p:sp>
      <p:sp>
        <p:nvSpPr>
          <p:cNvPr id="3" name="Content Placeholder 2"/>
          <p:cNvSpPr>
            <a:spLocks noGrp="1"/>
          </p:cNvSpPr>
          <p:nvPr>
            <p:ph idx="1"/>
          </p:nvPr>
        </p:nvSpPr>
        <p:spPr/>
        <p:txBody>
          <a:bodyPr/>
          <a:lstStyle/>
          <a:p>
            <a:pPr marL="0" indent="0">
              <a:buNone/>
            </a:pPr>
            <a:r>
              <a:rPr lang="en-US" sz="3200" i="1" dirty="0">
                <a:solidFill>
                  <a:schemeClr val="tx2"/>
                </a:solidFill>
              </a:rPr>
              <a:t>❶</a:t>
            </a:r>
            <a:r>
              <a:rPr lang="en-US" dirty="0"/>
              <a:t> </a:t>
            </a:r>
            <a:r>
              <a:rPr lang="en-US" i="1" dirty="0">
                <a:solidFill>
                  <a:schemeClr val="tx2"/>
                </a:solidFill>
              </a:rPr>
              <a:t>Throttle accesses to same row</a:t>
            </a:r>
          </a:p>
          <a:p>
            <a:pPr lvl="1"/>
            <a:r>
              <a:rPr lang="en-US" sz="2800" dirty="0"/>
              <a:t>Limit access-interval: </a:t>
            </a:r>
            <a:r>
              <a:rPr lang="en-US" sz="2600" dirty="0">
                <a:solidFill>
                  <a:srgbClr val="FF0000"/>
                </a:solidFill>
                <a:latin typeface="Cambria Math" panose="02040503050406030204" pitchFamily="18" charset="0"/>
                <a:ea typeface="Cambria Math" panose="02040503050406030204" pitchFamily="18" charset="0"/>
              </a:rPr>
              <a:t>≥500ns</a:t>
            </a:r>
          </a:p>
          <a:p>
            <a:pPr lvl="1"/>
            <a:r>
              <a:rPr lang="en-US" sz="2800" dirty="0">
                <a:ea typeface="Cambria Math" panose="02040503050406030204" pitchFamily="18" charset="0"/>
              </a:rPr>
              <a:t>Limit number of accesses: </a:t>
            </a:r>
            <a:r>
              <a:rPr lang="en-US" sz="2600" dirty="0">
                <a:solidFill>
                  <a:srgbClr val="FF0000"/>
                </a:solidFill>
                <a:latin typeface="Cambria Math" panose="02040503050406030204" pitchFamily="18" charset="0"/>
                <a:ea typeface="Cambria Math" panose="02040503050406030204" pitchFamily="18" charset="0"/>
              </a:rPr>
              <a:t>≤128K</a:t>
            </a:r>
            <a:r>
              <a:rPr lang="en-US" sz="2600" dirty="0">
                <a:latin typeface="Cambria Math" panose="02040503050406030204" pitchFamily="18" charset="0"/>
                <a:ea typeface="Cambria Math" panose="02040503050406030204" pitchFamily="18" charset="0"/>
              </a:rPr>
              <a:t> (=64ms/500ns)</a:t>
            </a:r>
          </a:p>
          <a:p>
            <a:pPr marL="742950" indent="-742950">
              <a:buFont typeface="+mj-lt"/>
              <a:buAutoNum type="arabicPeriod"/>
            </a:pPr>
            <a:endParaRPr lang="en-US" dirty="0"/>
          </a:p>
          <a:p>
            <a:pPr marL="0" indent="0">
              <a:buNone/>
            </a:pPr>
            <a:r>
              <a:rPr lang="en-US" sz="3200" i="1" dirty="0">
                <a:solidFill>
                  <a:schemeClr val="tx2"/>
                </a:solidFill>
              </a:rPr>
              <a:t>❷ </a:t>
            </a:r>
            <a:r>
              <a:rPr lang="en-US" i="1" dirty="0">
                <a:solidFill>
                  <a:schemeClr val="tx2"/>
                </a:solidFill>
              </a:rPr>
              <a:t>Refresh more frequently</a:t>
            </a:r>
          </a:p>
          <a:p>
            <a:pPr lvl="1"/>
            <a:r>
              <a:rPr lang="en-US" sz="2800" dirty="0"/>
              <a:t>Shorten refresh-interval by </a:t>
            </a:r>
            <a:r>
              <a:rPr lang="en-US" sz="2600" dirty="0">
                <a:solidFill>
                  <a:srgbClr val="FF0000"/>
                </a:solidFill>
                <a:latin typeface="Cambria Math" panose="02040503050406030204" pitchFamily="18" charset="0"/>
                <a:ea typeface="Cambria Math" panose="02040503050406030204" pitchFamily="18" charset="0"/>
              </a:rPr>
              <a:t>~7x</a:t>
            </a:r>
          </a:p>
          <a:p>
            <a:endParaRPr lang="en-US" dirty="0">
              <a:ea typeface="Cambria Math" panose="02040503050406030204" pitchFamily="18" charset="0"/>
            </a:endParaRPr>
          </a:p>
          <a:p>
            <a:pPr marL="0" indent="0">
              <a:buNone/>
            </a:pPr>
            <a:r>
              <a:rPr lang="en-US" i="1" dirty="0">
                <a:solidFill>
                  <a:srgbClr val="FF0000"/>
                </a:solidFill>
                <a:ea typeface="Cambria Math" panose="02040503050406030204" pitchFamily="18" charset="0"/>
              </a:rPr>
              <a:t>Both naive solutions introduce significant overhead in performance and power</a:t>
            </a:r>
          </a:p>
          <a:p>
            <a:endParaRPr lang="en-US" dirty="0">
              <a:ea typeface="Cambria Math" panose="02040503050406030204" pitchFamily="18" charset="0"/>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135563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426324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3174903094"/>
      </p:ext>
    </p:extLst>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Revisiting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666649560"/>
      </p:ext>
    </p:extLst>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4800" b="1" i="1" dirty="0">
                <a:solidFill>
                  <a:schemeClr val="bg1">
                    <a:lumMod val="95000"/>
                  </a:schemeClr>
                </a:solidFill>
                <a:latin typeface="Cambria"/>
                <a:cs typeface="Cambria"/>
              </a:rPr>
              <a:t>Revisiting </a:t>
            </a:r>
            <a:r>
              <a:rPr lang="en-US" sz="4800" b="1" i="1" dirty="0" err="1">
                <a:solidFill>
                  <a:schemeClr val="bg1">
                    <a:lumMod val="95000"/>
                  </a:schemeClr>
                </a:solidFill>
                <a:latin typeface="Cambria"/>
                <a:cs typeface="Cambria"/>
              </a:rPr>
              <a:t>RowHammer</a:t>
            </a:r>
            <a:br>
              <a:rPr lang="en-US" sz="2000" b="1" i="1" dirty="0">
                <a:solidFill>
                  <a:schemeClr val="bg1">
                    <a:lumMod val="95000"/>
                  </a:schemeClr>
                </a:solidFill>
                <a:latin typeface="Cambria"/>
                <a:cs typeface="Cambria"/>
              </a:rPr>
            </a:br>
            <a:r>
              <a:rPr lang="en-US" sz="700" b="1" i="1" dirty="0">
                <a:solidFill>
                  <a:schemeClr val="bg1">
                    <a:lumMod val="95000"/>
                  </a:schemeClr>
                </a:solidFill>
                <a:latin typeface="Cambria"/>
                <a:cs typeface="Cambria"/>
              </a:rPr>
              <a:t> </a:t>
            </a:r>
            <a:br>
              <a:rPr lang="en-US" sz="3400" b="1" i="1" dirty="0">
                <a:solidFill>
                  <a:schemeClr val="bg1">
                    <a:lumMod val="95000"/>
                  </a:schemeClr>
                </a:solidFill>
                <a:latin typeface="Cambria"/>
                <a:cs typeface="Cambria"/>
              </a:rPr>
            </a:br>
            <a:r>
              <a:rPr lang="en-US" sz="3400" b="1" i="1" dirty="0">
                <a:solidFill>
                  <a:schemeClr val="bg1">
                    <a:lumMod val="95000"/>
                  </a:schemeClr>
                </a:solidFill>
                <a:latin typeface="Cambria"/>
                <a:cs typeface="Cambria"/>
              </a:rPr>
              <a:t>An Experimental Analysis of Modern Devices and Mitigation Techniques</a:t>
            </a:r>
            <a:endParaRPr lang="en-US" sz="34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228600" y="3534081"/>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A.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dirty="0">
                <a:latin typeface="Cambria" panose="02040503050406030204" pitchFamily="18" charset="0"/>
              </a:rPr>
              <a:t> </a:t>
            </a:r>
            <a:r>
              <a:rPr lang="en-US" sz="2400" b="1" dirty="0">
                <a:latin typeface="Cambria" panose="02040503050406030204" pitchFamily="18" charset="0"/>
                <a:cs typeface="Cambria"/>
              </a:rPr>
              <a:t>        </a:t>
            </a:r>
            <a:r>
              <a:rPr lang="en-US" sz="2400" b="1" dirty="0">
                <a:latin typeface="Cambria"/>
                <a:cs typeface="Cambria"/>
              </a:rPr>
              <a:t>Hasan Hassan</a:t>
            </a:r>
          </a:p>
          <a:p>
            <a:pPr marL="0" indent="0" algn="ctr">
              <a:buNone/>
            </a:pPr>
            <a:r>
              <a:rPr lang="en-US" sz="2400" b="1" dirty="0" err="1">
                <a:latin typeface="Cambria"/>
                <a:cs typeface="Cambria"/>
              </a:rPr>
              <a:t>Roknoddin</a:t>
            </a:r>
            <a:r>
              <a:rPr lang="en-US" sz="2400" b="1" dirty="0">
                <a:latin typeface="Cambria"/>
                <a:cs typeface="Cambria"/>
              </a:rPr>
              <a:t> Azizi        Lois </a:t>
            </a:r>
            <a:r>
              <a:rPr lang="en-US" sz="2400" b="1" dirty="0" err="1">
                <a:latin typeface="Cambria"/>
                <a:cs typeface="Cambria"/>
              </a:rPr>
              <a:t>Orosa</a:t>
            </a:r>
            <a:r>
              <a:rPr lang="en-US" sz="2400" b="1" dirty="0">
                <a:latin typeface="Cambria"/>
                <a:cs typeface="Cambria"/>
              </a:rPr>
              <a:t>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6306491"/>
            <a:ext cx="1827395" cy="375379"/>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34153" y="5187287"/>
            <a:ext cx="2875694" cy="553229"/>
          </a:xfrm>
          <a:prstGeom prst="rect">
            <a:avLst/>
          </a:prstGeom>
        </p:spPr>
      </p:pic>
      <p:pic>
        <p:nvPicPr>
          <p:cNvPr id="8" name="Picture 4" descr="https://seaphages.org/media/institutions/Burgundy_CMU_JPG_Logo.jpg">
            <a:extLst>
              <a:ext uri="{FF2B5EF4-FFF2-40B4-BE49-F238E27FC236}">
                <a16:creationId xmlns:a16="http://schemas.microsoft.com/office/drawing/2014/main" id="{2DE62495-A91A-D049-8598-D1AEAA4CA47A}"/>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7653" b="26959"/>
          <a:stretch/>
        </p:blipFill>
        <p:spPr bwMode="auto">
          <a:xfrm>
            <a:off x="6220326" y="6319261"/>
            <a:ext cx="2767266" cy="453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4956361"/>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Key Conclusions</a:t>
            </a:r>
          </a:p>
        </p:txBody>
      </p:sp>
      <p:sp>
        <p:nvSpPr>
          <p:cNvPr id="3" name="Content Placeholder 2"/>
          <p:cNvSpPr>
            <a:spLocks noGrp="1"/>
          </p:cNvSpPr>
          <p:nvPr>
            <p:ph idx="1"/>
          </p:nvPr>
        </p:nvSpPr>
        <p:spPr>
          <a:xfrm>
            <a:off x="0" y="1021574"/>
            <a:ext cx="8987623" cy="5565385"/>
          </a:xfrm>
        </p:spPr>
        <p:txBody>
          <a:bodyPr/>
          <a:lstStyle/>
          <a:p>
            <a:pPr>
              <a:spcBef>
                <a:spcPts val="1600"/>
              </a:spcBef>
            </a:pPr>
            <a:r>
              <a:rPr lang="en-US" sz="2400" dirty="0"/>
              <a:t>We characterized </a:t>
            </a:r>
            <a:r>
              <a:rPr lang="en-US" sz="2400" b="1" dirty="0"/>
              <a:t>1580 DRAM </a:t>
            </a:r>
            <a:r>
              <a:rPr lang="en-US" sz="2400" dirty="0"/>
              <a:t>chips of different DRAM types, technology nodes, and manufacturers. </a:t>
            </a:r>
          </a:p>
          <a:p>
            <a:pPr>
              <a:spcBef>
                <a:spcPts val="1600"/>
              </a:spcBef>
            </a:pPr>
            <a:r>
              <a:rPr lang="en-US" sz="2400" dirty="0">
                <a:solidFill>
                  <a:srgbClr val="C00000"/>
                </a:solidFill>
              </a:rPr>
              <a:t>We studied </a:t>
            </a:r>
            <a:r>
              <a:rPr lang="en-US" sz="2400" b="1" dirty="0">
                <a:solidFill>
                  <a:srgbClr val="C00000"/>
                </a:solidFill>
              </a:rPr>
              <a:t>five</a:t>
            </a:r>
            <a:r>
              <a:rPr lang="en-US" sz="2400" dirty="0">
                <a:solidFill>
                  <a:srgbClr val="C00000"/>
                </a:solidFill>
              </a:rPr>
              <a:t> state-of-the-art </a:t>
            </a:r>
            <a:r>
              <a:rPr lang="en-US" sz="2400" dirty="0" err="1">
                <a:solidFill>
                  <a:srgbClr val="C00000"/>
                </a:solidFill>
              </a:rPr>
              <a:t>RowHammer</a:t>
            </a:r>
            <a:r>
              <a:rPr lang="en-US" sz="2400" dirty="0">
                <a:solidFill>
                  <a:srgbClr val="C00000"/>
                </a:solidFill>
              </a:rPr>
              <a:t> mitigation mechanisms and an ideal refresh-based mechanism</a:t>
            </a:r>
          </a:p>
          <a:p>
            <a:pPr>
              <a:spcBef>
                <a:spcPts val="1600"/>
              </a:spcBef>
            </a:pPr>
            <a:r>
              <a:rPr lang="en-US" sz="2400" dirty="0">
                <a:solidFill>
                  <a:schemeClr val="accent6">
                    <a:lumMod val="75000"/>
                  </a:schemeClr>
                </a:solidFill>
              </a:rPr>
              <a:t>We made </a:t>
            </a:r>
            <a:r>
              <a:rPr lang="en-US" sz="2400" b="1" dirty="0">
                <a:solidFill>
                  <a:schemeClr val="accent6">
                    <a:lumMod val="75000"/>
                  </a:schemeClr>
                </a:solidFill>
              </a:rPr>
              <a:t>two key observations</a:t>
            </a:r>
            <a:r>
              <a:rPr lang="en-US" sz="2400" dirty="0">
                <a:solidFill>
                  <a:schemeClr val="accent6">
                    <a:lumMod val="75000"/>
                  </a:schemeClr>
                </a:solidFill>
              </a:rPr>
              <a:t> </a:t>
            </a:r>
          </a:p>
          <a:p>
            <a:pPr marL="914400" lvl="1" indent="-457200">
              <a:buFont typeface="+mj-lt"/>
              <a:buAutoNum type="arabicPeriod"/>
            </a:pPr>
            <a:r>
              <a:rPr lang="en-US" sz="2000" b="1" dirty="0" err="1">
                <a:solidFill>
                  <a:schemeClr val="accent5">
                    <a:lumMod val="75000"/>
                  </a:schemeClr>
                </a:solidFill>
              </a:rPr>
              <a:t>RowHammer</a:t>
            </a:r>
            <a:r>
              <a:rPr lang="en-US" sz="2000" b="1" dirty="0">
                <a:solidFill>
                  <a:schemeClr val="accent5">
                    <a:lumMod val="75000"/>
                  </a:schemeClr>
                </a:solidFill>
              </a:rPr>
              <a:t> is getting much worse</a:t>
            </a:r>
            <a:r>
              <a:rPr lang="en-US" sz="2000" dirty="0">
                <a:solidFill>
                  <a:schemeClr val="accent5">
                    <a:lumMod val="75000"/>
                  </a:schemeClr>
                </a:solidFill>
              </a:rPr>
              <a:t>. It takes much fewer hammers to induce </a:t>
            </a:r>
            <a:r>
              <a:rPr lang="en-US" sz="2000" dirty="0" err="1">
                <a:solidFill>
                  <a:schemeClr val="accent5">
                    <a:lumMod val="75000"/>
                  </a:schemeClr>
                </a:solidFill>
              </a:rPr>
              <a:t>RowHammer</a:t>
            </a:r>
            <a:r>
              <a:rPr lang="en-US" sz="2000" dirty="0">
                <a:solidFill>
                  <a:schemeClr val="accent5">
                    <a:lumMod val="75000"/>
                  </a:schemeClr>
                </a:solidFill>
              </a:rPr>
              <a:t> bit flips in newer chips </a:t>
            </a:r>
          </a:p>
          <a:p>
            <a:pPr lvl="2"/>
            <a:r>
              <a:rPr lang="en-US" sz="1600" dirty="0">
                <a:solidFill>
                  <a:schemeClr val="accent5">
                    <a:lumMod val="75000"/>
                  </a:schemeClr>
                </a:solidFill>
              </a:rPr>
              <a:t>e.g., </a:t>
            </a:r>
            <a:r>
              <a:rPr lang="en-US" sz="1600" b="1" dirty="0">
                <a:solidFill>
                  <a:schemeClr val="accent5">
                    <a:lumMod val="75000"/>
                  </a:schemeClr>
                </a:solidFill>
              </a:rPr>
              <a:t>DDR3:</a:t>
            </a:r>
            <a:r>
              <a:rPr lang="en-US" sz="1600" dirty="0">
                <a:solidFill>
                  <a:schemeClr val="accent5">
                    <a:lumMod val="75000"/>
                  </a:schemeClr>
                </a:solidFill>
              </a:rPr>
              <a:t> 69.2k to 22.4k, </a:t>
            </a:r>
            <a:r>
              <a:rPr lang="en-US" sz="1600" b="1" dirty="0">
                <a:solidFill>
                  <a:schemeClr val="accent5">
                    <a:lumMod val="75000"/>
                  </a:schemeClr>
                </a:solidFill>
              </a:rPr>
              <a:t>DDR4:</a:t>
            </a:r>
            <a:r>
              <a:rPr lang="en-US" sz="1600" dirty="0">
                <a:solidFill>
                  <a:schemeClr val="accent5">
                    <a:lumMod val="75000"/>
                  </a:schemeClr>
                </a:solidFill>
              </a:rPr>
              <a:t> 17.5k to 10k, </a:t>
            </a:r>
            <a:r>
              <a:rPr lang="en-US" sz="1600" b="1" dirty="0">
                <a:solidFill>
                  <a:schemeClr val="accent5">
                    <a:lumMod val="75000"/>
                  </a:schemeClr>
                </a:solidFill>
              </a:rPr>
              <a:t>LPDDR4: </a:t>
            </a:r>
            <a:r>
              <a:rPr lang="en-US" sz="1600" dirty="0">
                <a:solidFill>
                  <a:schemeClr val="accent5">
                    <a:lumMod val="75000"/>
                  </a:schemeClr>
                </a:solidFill>
              </a:rPr>
              <a:t>16.8k to 4.8k</a:t>
            </a:r>
          </a:p>
          <a:p>
            <a:pPr marL="914400" lvl="1" indent="-457200">
              <a:buFont typeface="+mj-lt"/>
              <a:buAutoNum type="arabicPeriod"/>
            </a:pPr>
            <a:r>
              <a:rPr lang="en-US" sz="2000" b="1" dirty="0">
                <a:solidFill>
                  <a:schemeClr val="accent2">
                    <a:lumMod val="75000"/>
                  </a:schemeClr>
                </a:solidFill>
              </a:rPr>
              <a:t>Existing mitigation mechanisms do not scale </a:t>
            </a:r>
            <a:r>
              <a:rPr lang="en-US" sz="2000" dirty="0">
                <a:solidFill>
                  <a:schemeClr val="accent2">
                    <a:lumMod val="75000"/>
                  </a:schemeClr>
                </a:solidFill>
              </a:rPr>
              <a:t>to DRAM chips that are more vulnerable to </a:t>
            </a:r>
            <a:r>
              <a:rPr lang="en-US" sz="2000" dirty="0" err="1">
                <a:solidFill>
                  <a:schemeClr val="accent2">
                    <a:lumMod val="75000"/>
                  </a:schemeClr>
                </a:solidFill>
              </a:rPr>
              <a:t>RowHammer</a:t>
            </a:r>
            <a:r>
              <a:rPr lang="en-US" sz="2000" dirty="0">
                <a:solidFill>
                  <a:schemeClr val="accent2">
                    <a:lumMod val="75000"/>
                  </a:schemeClr>
                </a:solidFill>
              </a:rPr>
              <a:t> </a:t>
            </a:r>
          </a:p>
          <a:p>
            <a:pPr lvl="2"/>
            <a:r>
              <a:rPr lang="en-US" sz="1600" dirty="0">
                <a:solidFill>
                  <a:schemeClr val="accent2">
                    <a:lumMod val="75000"/>
                  </a:schemeClr>
                </a:solidFill>
              </a:rPr>
              <a:t>e.g., 80% performance loss when the hammer count to induce the first bit flip is 128</a:t>
            </a:r>
            <a:endParaRPr lang="en-US" sz="2000" dirty="0"/>
          </a:p>
          <a:p>
            <a:pPr>
              <a:spcBef>
                <a:spcPts val="1600"/>
              </a:spcBef>
            </a:pPr>
            <a:r>
              <a:rPr lang="en-US" sz="2400" dirty="0">
                <a:solidFill>
                  <a:srgbClr val="7030A0"/>
                </a:solidFill>
              </a:rPr>
              <a:t>We </a:t>
            </a:r>
            <a:r>
              <a:rPr lang="en-US" sz="2400" b="1" dirty="0">
                <a:solidFill>
                  <a:srgbClr val="7030A0"/>
                </a:solidFill>
              </a:rPr>
              <a:t>conclude</a:t>
            </a:r>
            <a:r>
              <a:rPr lang="en-US" sz="2400" dirty="0">
                <a:solidFill>
                  <a:srgbClr val="7030A0"/>
                </a:solidFill>
              </a:rPr>
              <a:t> that it is </a:t>
            </a:r>
            <a:r>
              <a:rPr lang="en-US" sz="2400" b="1" dirty="0">
                <a:solidFill>
                  <a:srgbClr val="7030A0"/>
                </a:solidFill>
              </a:rPr>
              <a:t>critical</a:t>
            </a:r>
            <a:r>
              <a:rPr lang="en-US" sz="2400" dirty="0">
                <a:solidFill>
                  <a:srgbClr val="7030A0"/>
                </a:solidFill>
              </a:rPr>
              <a:t> to do more research on </a:t>
            </a:r>
            <a:r>
              <a:rPr lang="en-US" sz="2400" dirty="0" err="1">
                <a:solidFill>
                  <a:srgbClr val="7030A0"/>
                </a:solidFill>
              </a:rPr>
              <a:t>RowHammer</a:t>
            </a:r>
            <a:r>
              <a:rPr lang="en-US" sz="2400" dirty="0">
                <a:solidFill>
                  <a:srgbClr val="7030A0"/>
                </a:solidFill>
              </a:rPr>
              <a:t> and develop scalable mitigation mechanisms to prevent </a:t>
            </a:r>
            <a:r>
              <a:rPr lang="en-US" sz="2400" dirty="0" err="1">
                <a:solidFill>
                  <a:srgbClr val="7030A0"/>
                </a:solidFill>
              </a:rPr>
              <a:t>RowHammer</a:t>
            </a:r>
            <a:r>
              <a:rPr lang="en-US" sz="2400" dirty="0">
                <a:solidFill>
                  <a:srgbClr val="7030A0"/>
                </a:solidFill>
              </a:rPr>
              <a:t> in future systems</a:t>
            </a:r>
          </a:p>
        </p:txBody>
      </p:sp>
    </p:spTree>
    <p:extLst>
      <p:ext uri="{BB962C8B-B14F-4D97-AF65-F5344CB8AC3E}">
        <p14:creationId xmlns:p14="http://schemas.microsoft.com/office/powerpoint/2010/main" val="361918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75990" y="764929"/>
            <a:ext cx="9068009" cy="3346044"/>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Three separate testing infrastructures</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(Xilinx ML605) </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95)</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LPDDR4:</a:t>
            </a: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In-house testing hardware for LPDDR4 chips</a:t>
            </a:r>
          </a:p>
          <a:p>
            <a:pPr marL="457200" marR="0" lvl="1" indent="0" algn="l" defTabSz="914400" rtl="0" eaLnBrk="1" fontAlgn="auto" latinLnBrk="0" hangingPunct="1">
              <a:lnSpc>
                <a:spcPct val="90000"/>
              </a:lnSpc>
              <a:spcBef>
                <a:spcPts val="400"/>
              </a:spcBef>
              <a:spcAft>
                <a:spcPts val="0"/>
              </a:spcAft>
              <a:buClrTx/>
              <a:buSzTx/>
              <a:buFontTx/>
              <a:buNone/>
              <a:tabLst/>
              <a:defRPr/>
            </a:pPr>
            <a:endParaRPr kumimoji="0" lang="en-US" sz="11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All provide fine-grained control over DRAM commands, timing parameters and temperature</a:t>
            </a:r>
          </a:p>
        </p:txBody>
      </p:sp>
      <p:pic>
        <p:nvPicPr>
          <p:cNvPr id="4" name="Picture 3" descr="A circuit board on a table&#10;&#10;Description automatically generated">
            <a:extLst>
              <a:ext uri="{FF2B5EF4-FFF2-40B4-BE49-F238E27FC236}">
                <a16:creationId xmlns:a16="http://schemas.microsoft.com/office/drawing/2014/main" id="{51DDA3CF-37B7-DB40-9D4B-1C3963D3E8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6368" y="4119733"/>
            <a:ext cx="4206863" cy="2366361"/>
          </a:xfrm>
          <a:prstGeom prst="rect">
            <a:avLst/>
          </a:prstGeom>
        </p:spPr>
      </p:pic>
      <p:sp>
        <p:nvSpPr>
          <p:cNvPr id="3" name="Rectangle 2">
            <a:extLst>
              <a:ext uri="{FF2B5EF4-FFF2-40B4-BE49-F238E27FC236}">
                <a16:creationId xmlns:a16="http://schemas.microsoft.com/office/drawing/2014/main" id="{8BAD8CBF-CBD1-8A49-9F39-C545C033AB6E}"/>
              </a:ext>
            </a:extLst>
          </p:cNvPr>
          <p:cNvSpPr/>
          <p:nvPr/>
        </p:nvSpPr>
        <p:spPr>
          <a:xfrm>
            <a:off x="2649242" y="6445866"/>
            <a:ext cx="384111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5253345"/>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Chips Tested</a:t>
            </a:r>
          </a:p>
        </p:txBody>
      </p:sp>
      <p:sp>
        <p:nvSpPr>
          <p:cNvPr id="8" name="Rectangle 7">
            <a:extLst>
              <a:ext uri="{FF2B5EF4-FFF2-40B4-BE49-F238E27FC236}">
                <a16:creationId xmlns:a16="http://schemas.microsoft.com/office/drawing/2014/main" id="{B9A773B1-7859-4A3D-BD46-56DCB8E688FC}"/>
              </a:ext>
            </a:extLst>
          </p:cNvPr>
          <p:cNvSpPr/>
          <p:nvPr/>
        </p:nvSpPr>
        <p:spPr>
          <a:xfrm>
            <a:off x="156378" y="3455906"/>
            <a:ext cx="8987622" cy="3012107"/>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1580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total DRAM chips tested from </a:t>
            </a: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300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DRAM modules</a:t>
            </a:r>
          </a:p>
          <a:p>
            <a:pPr marL="274320" marR="0" lvl="0" indent="-274320" algn="l" defTabSz="914400" rtl="0" eaLnBrk="1" fontAlgn="auto" latinLnBrk="0" hangingPunct="1">
              <a:lnSpc>
                <a:spcPct val="90000"/>
              </a:lnSpc>
              <a:spcBef>
                <a:spcPts val="40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 major DRAM manufacturers {A, B, 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DRAM </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types </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or</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standards</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{DDR3, DDR4, LPDDR4}</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LPDDR4 chips we test implement on-die ECC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Two</a:t>
            </a:r>
            <a:r>
              <a:rPr kumimoji="0" lang="en-US" sz="23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technology nodes per DRAM type {old/new, 1x/1y}</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Categorized based on manufacturing date, datasheet publication date, purchase date, and characterization results</a:t>
            </a: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Type-node: </a:t>
            </a:r>
            <a:r>
              <a:rPr kumimoji="0" lang="en-US" sz="23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configuration describing a chip’s type and technology node generation: </a:t>
            </a: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DDR3-old/new, DDR4-old/new, LPDDR4-1x/1y</a:t>
            </a:r>
          </a:p>
        </p:txBody>
      </p:sp>
      <p:pic>
        <p:nvPicPr>
          <p:cNvPr id="3" name="Picture 2">
            <a:extLst>
              <a:ext uri="{FF2B5EF4-FFF2-40B4-BE49-F238E27FC236}">
                <a16:creationId xmlns:a16="http://schemas.microsoft.com/office/drawing/2014/main" id="{11688A29-31DA-174D-802D-FAAED71DD56A}"/>
              </a:ext>
            </a:extLst>
          </p:cNvPr>
          <p:cNvPicPr>
            <a:picLocks noChangeAspect="1"/>
          </p:cNvPicPr>
          <p:nvPr/>
        </p:nvPicPr>
        <p:blipFill>
          <a:blip r:embed="rId3"/>
          <a:stretch>
            <a:fillRect/>
          </a:stretch>
        </p:blipFill>
        <p:spPr>
          <a:xfrm>
            <a:off x="1464908" y="748372"/>
            <a:ext cx="6214184" cy="2680628"/>
          </a:xfrm>
          <a:prstGeom prst="rect">
            <a:avLst/>
          </a:prstGeom>
        </p:spPr>
      </p:pic>
      <p:sp>
        <p:nvSpPr>
          <p:cNvPr id="4" name="Rectangle 3">
            <a:extLst>
              <a:ext uri="{FF2B5EF4-FFF2-40B4-BE49-F238E27FC236}">
                <a16:creationId xmlns:a16="http://schemas.microsoft.com/office/drawing/2014/main" id="{F5E2CA84-0AC9-1745-9ECF-5125C41E3D49}"/>
              </a:ext>
            </a:extLst>
          </p:cNvPr>
          <p:cNvSpPr/>
          <p:nvPr/>
        </p:nvSpPr>
        <p:spPr>
          <a:xfrm>
            <a:off x="3221502" y="1153551"/>
            <a:ext cx="3179298" cy="295421"/>
          </a:xfrm>
          <a:prstGeom prst="rect">
            <a:avLst/>
          </a:prstGeom>
          <a:solidFill>
            <a:schemeClr val="accent2">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25594ED-1FE5-DC43-BF96-6FAC22FFFFBD}"/>
              </a:ext>
            </a:extLst>
          </p:cNvPr>
          <p:cNvSpPr/>
          <p:nvPr/>
        </p:nvSpPr>
        <p:spPr>
          <a:xfrm>
            <a:off x="1631853" y="1597375"/>
            <a:ext cx="647113" cy="1669193"/>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989B2-0738-E443-8E05-9FFDBF366641}"/>
              </a:ext>
            </a:extLst>
          </p:cNvPr>
          <p:cNvSpPr/>
          <p:nvPr/>
        </p:nvSpPr>
        <p:spPr>
          <a:xfrm>
            <a:off x="2278966" y="2768598"/>
            <a:ext cx="254000" cy="497970"/>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CE3C207-2C93-1643-9EA7-8E73D9782FE7}"/>
              </a:ext>
            </a:extLst>
          </p:cNvPr>
          <p:cNvSpPr/>
          <p:nvPr/>
        </p:nvSpPr>
        <p:spPr>
          <a:xfrm>
            <a:off x="2352333" y="1597361"/>
            <a:ext cx="515045" cy="1117617"/>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6C6BE09-1381-5D4B-9858-BC581B281EF6}"/>
              </a:ext>
            </a:extLst>
          </p:cNvPr>
          <p:cNvSpPr/>
          <p:nvPr/>
        </p:nvSpPr>
        <p:spPr>
          <a:xfrm>
            <a:off x="2613378" y="2714978"/>
            <a:ext cx="254000" cy="551590"/>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302A8D4-7E59-424B-AE75-A28D938E39A9}"/>
              </a:ext>
            </a:extLst>
          </p:cNvPr>
          <p:cNvSpPr/>
          <p:nvPr/>
        </p:nvSpPr>
        <p:spPr>
          <a:xfrm>
            <a:off x="1651098" y="908685"/>
            <a:ext cx="1216280" cy="552644"/>
          </a:xfrm>
          <a:prstGeom prst="rect">
            <a:avLst/>
          </a:prstGeom>
          <a:solidFill>
            <a:srgbClr val="7030A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5854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9" grpId="0" animBg="1"/>
      <p:bldP spid="10" grpId="0" animBg="1"/>
      <p:bldP spid="11" grpId="0" animBg="1"/>
    </p:bld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8FFA-84CB-5E49-93F5-900D54873C78}"/>
              </a:ext>
            </a:extLst>
          </p:cNvPr>
          <p:cNvSpPr>
            <a:spLocks noGrp="1"/>
          </p:cNvSpPr>
          <p:nvPr>
            <p:ph type="title"/>
          </p:nvPr>
        </p:nvSpPr>
        <p:spPr/>
        <p:txBody>
          <a:bodyPr/>
          <a:lstStyle/>
          <a:p>
            <a:r>
              <a:rPr lang="en-US" b="1" dirty="0"/>
              <a:t>3. Hammer Count (HC) Effects</a:t>
            </a:r>
          </a:p>
        </p:txBody>
      </p:sp>
      <p:sp>
        <p:nvSpPr>
          <p:cNvPr id="6" name="Rectangle 5">
            <a:extLst>
              <a:ext uri="{FF2B5EF4-FFF2-40B4-BE49-F238E27FC236}">
                <a16:creationId xmlns:a16="http://schemas.microsoft.com/office/drawing/2014/main" id="{24E0BBC6-71E9-C049-9D8F-53BDF22CBC49}"/>
              </a:ext>
            </a:extLst>
          </p:cNvPr>
          <p:cNvSpPr/>
          <p:nvPr/>
        </p:nvSpPr>
        <p:spPr>
          <a:xfrm>
            <a:off x="-2198" y="5416840"/>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 rates (i.e., </a:t>
            </a: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vulnerability)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with technology node generation</a:t>
            </a:r>
          </a:p>
        </p:txBody>
      </p:sp>
      <p:pic>
        <p:nvPicPr>
          <p:cNvPr id="12" name="Picture 11">
            <a:extLst>
              <a:ext uri="{FF2B5EF4-FFF2-40B4-BE49-F238E27FC236}">
                <a16:creationId xmlns:a16="http://schemas.microsoft.com/office/drawing/2014/main" id="{BAE25116-7200-0C45-B9FB-88DAB18A9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 y="1280082"/>
            <a:ext cx="8772525" cy="2469931"/>
          </a:xfrm>
          <a:prstGeom prst="rect">
            <a:avLst/>
          </a:prstGeom>
        </p:spPr>
      </p:pic>
      <p:grpSp>
        <p:nvGrpSpPr>
          <p:cNvPr id="27" name="Group 26">
            <a:extLst>
              <a:ext uri="{FF2B5EF4-FFF2-40B4-BE49-F238E27FC236}">
                <a16:creationId xmlns:a16="http://schemas.microsoft.com/office/drawing/2014/main" id="{BAC664BD-CED8-BE4A-8EC3-3FD2C7499098}"/>
              </a:ext>
            </a:extLst>
          </p:cNvPr>
          <p:cNvGrpSpPr/>
          <p:nvPr/>
        </p:nvGrpSpPr>
        <p:grpSpPr>
          <a:xfrm>
            <a:off x="1287099" y="2199233"/>
            <a:ext cx="1399649" cy="420817"/>
            <a:chOff x="1228484" y="2199233"/>
            <a:chExt cx="1399649" cy="420817"/>
          </a:xfrm>
        </p:grpSpPr>
        <p:sp>
          <p:nvSpPr>
            <p:cNvPr id="13" name="Rectangle 12">
              <a:extLst>
                <a:ext uri="{FF2B5EF4-FFF2-40B4-BE49-F238E27FC236}">
                  <a16:creationId xmlns:a16="http://schemas.microsoft.com/office/drawing/2014/main" id="{C2BFDBA6-7CD4-AD47-95D4-1642CA8F1FE1}"/>
                </a:ext>
              </a:extLst>
            </p:cNvPr>
            <p:cNvSpPr/>
            <p:nvPr/>
          </p:nvSpPr>
          <p:spPr>
            <a:xfrm rot="19603482">
              <a:off x="1228484" y="2199233"/>
              <a:ext cx="1003821" cy="2156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1" name="Group 20">
              <a:extLst>
                <a:ext uri="{FF2B5EF4-FFF2-40B4-BE49-F238E27FC236}">
                  <a16:creationId xmlns:a16="http://schemas.microsoft.com/office/drawing/2014/main" id="{E17BE2F1-BF39-EE42-A342-77A2A671E80B}"/>
                </a:ext>
              </a:extLst>
            </p:cNvPr>
            <p:cNvGrpSpPr/>
            <p:nvPr/>
          </p:nvGrpSpPr>
          <p:grpSpPr>
            <a:xfrm>
              <a:off x="1624032" y="2382218"/>
              <a:ext cx="1004101" cy="237832"/>
              <a:chOff x="1624032" y="2382218"/>
              <a:chExt cx="1004101" cy="237832"/>
            </a:xfrm>
          </p:grpSpPr>
          <p:sp>
            <p:nvSpPr>
              <p:cNvPr id="15" name="Rectangle 14">
                <a:extLst>
                  <a:ext uri="{FF2B5EF4-FFF2-40B4-BE49-F238E27FC236}">
                    <a16:creationId xmlns:a16="http://schemas.microsoft.com/office/drawing/2014/main" id="{B2E1EA25-F6FE-A146-8206-EADB2AACDBED}"/>
                  </a:ext>
                </a:extLst>
              </p:cNvPr>
              <p:cNvSpPr/>
              <p:nvPr/>
            </p:nvSpPr>
            <p:spPr>
              <a:xfrm rot="19675068">
                <a:off x="1633764" y="2382218"/>
                <a:ext cx="994369" cy="1599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32E901CF-EB08-E141-98EF-9143C5026A9C}"/>
                  </a:ext>
                </a:extLst>
              </p:cNvPr>
              <p:cNvSpPr/>
              <p:nvPr/>
            </p:nvSpPr>
            <p:spPr>
              <a:xfrm rot="19675068">
                <a:off x="1624032" y="2474541"/>
                <a:ext cx="342223" cy="1455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6" name="Group 25">
            <a:extLst>
              <a:ext uri="{FF2B5EF4-FFF2-40B4-BE49-F238E27FC236}">
                <a16:creationId xmlns:a16="http://schemas.microsoft.com/office/drawing/2014/main" id="{A4097676-E3C1-BB42-8174-79C3627DF91A}"/>
              </a:ext>
            </a:extLst>
          </p:cNvPr>
          <p:cNvGrpSpPr/>
          <p:nvPr/>
        </p:nvGrpSpPr>
        <p:grpSpPr>
          <a:xfrm>
            <a:off x="4448778" y="2146568"/>
            <a:ext cx="1256737" cy="682953"/>
            <a:chOff x="4507393" y="2134845"/>
            <a:chExt cx="1256737" cy="682953"/>
          </a:xfrm>
        </p:grpSpPr>
        <p:sp>
          <p:nvSpPr>
            <p:cNvPr id="17" name="Rectangle 16">
              <a:extLst>
                <a:ext uri="{FF2B5EF4-FFF2-40B4-BE49-F238E27FC236}">
                  <a16:creationId xmlns:a16="http://schemas.microsoft.com/office/drawing/2014/main" id="{6C7DA583-7A44-8446-B4AB-D8DF9F31F4A6}"/>
                </a:ext>
              </a:extLst>
            </p:cNvPr>
            <p:cNvSpPr/>
            <p:nvPr/>
          </p:nvSpPr>
          <p:spPr>
            <a:xfrm rot="19934469">
              <a:off x="4507393" y="2134845"/>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6D6DC291-6E47-BA47-A173-F6F40611A9D5}"/>
                </a:ext>
              </a:extLst>
            </p:cNvPr>
            <p:cNvGrpSpPr/>
            <p:nvPr/>
          </p:nvGrpSpPr>
          <p:grpSpPr>
            <a:xfrm>
              <a:off x="4742725" y="2354450"/>
              <a:ext cx="1021405" cy="463348"/>
              <a:chOff x="4742725" y="2354450"/>
              <a:chExt cx="1021405" cy="463348"/>
            </a:xfrm>
          </p:grpSpPr>
          <p:sp>
            <p:nvSpPr>
              <p:cNvPr id="18" name="Rectangle 17">
                <a:extLst>
                  <a:ext uri="{FF2B5EF4-FFF2-40B4-BE49-F238E27FC236}">
                    <a16:creationId xmlns:a16="http://schemas.microsoft.com/office/drawing/2014/main" id="{CE419E10-DAB9-A246-A8C8-18D7DEA1D882}"/>
                  </a:ext>
                </a:extLst>
              </p:cNvPr>
              <p:cNvSpPr/>
              <p:nvPr/>
            </p:nvSpPr>
            <p:spPr>
              <a:xfrm rot="19748214">
                <a:off x="4742725" y="2354450"/>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71095BA-464F-714D-B387-3AAD549D6627}"/>
                  </a:ext>
                </a:extLst>
              </p:cNvPr>
              <p:cNvSpPr/>
              <p:nvPr/>
            </p:nvSpPr>
            <p:spPr>
              <a:xfrm rot="19934469">
                <a:off x="4787734" y="2554326"/>
                <a:ext cx="93978" cy="263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5" name="Group 24">
            <a:extLst>
              <a:ext uri="{FF2B5EF4-FFF2-40B4-BE49-F238E27FC236}">
                <a16:creationId xmlns:a16="http://schemas.microsoft.com/office/drawing/2014/main" id="{5D59BE2E-EEB4-5440-89A6-7DE727427385}"/>
              </a:ext>
            </a:extLst>
          </p:cNvPr>
          <p:cNvGrpSpPr/>
          <p:nvPr/>
        </p:nvGrpSpPr>
        <p:grpSpPr>
          <a:xfrm>
            <a:off x="7194897" y="2492292"/>
            <a:ext cx="1683102" cy="695673"/>
            <a:chOff x="7405911" y="2515738"/>
            <a:chExt cx="1683102" cy="695673"/>
          </a:xfrm>
        </p:grpSpPr>
        <p:sp>
          <p:nvSpPr>
            <p:cNvPr id="22" name="Rectangle 21">
              <a:extLst>
                <a:ext uri="{FF2B5EF4-FFF2-40B4-BE49-F238E27FC236}">
                  <a16:creationId xmlns:a16="http://schemas.microsoft.com/office/drawing/2014/main" id="{9EE47BF9-E381-C340-9E92-CD81EB41CAEF}"/>
                </a:ext>
              </a:extLst>
            </p:cNvPr>
            <p:cNvSpPr/>
            <p:nvPr/>
          </p:nvSpPr>
          <p:spPr>
            <a:xfrm>
              <a:off x="7405911" y="2515738"/>
              <a:ext cx="1049103"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191130A4-50BF-4649-B3D7-EA609D1670C7}"/>
                </a:ext>
              </a:extLst>
            </p:cNvPr>
            <p:cNvSpPr/>
            <p:nvPr/>
          </p:nvSpPr>
          <p:spPr>
            <a:xfrm>
              <a:off x="8067608" y="3066673"/>
              <a:ext cx="1021405" cy="144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BF9E37D5-5C87-2E4D-B719-3D462CA63DB5}"/>
                </a:ext>
              </a:extLst>
            </p:cNvPr>
            <p:cNvSpPr/>
            <p:nvPr/>
          </p:nvSpPr>
          <p:spPr>
            <a:xfrm>
              <a:off x="8601075" y="2667373"/>
              <a:ext cx="171450" cy="2599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74757A73-67C1-1040-9B84-A65E5FFF3199}"/>
              </a:ext>
            </a:extLst>
          </p:cNvPr>
          <p:cNvSpPr/>
          <p:nvPr/>
        </p:nvSpPr>
        <p:spPr>
          <a:xfrm>
            <a:off x="-2198" y="4267749"/>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rates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when going </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from old to new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technology node generations</a:t>
            </a: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367857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7"/>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6"/>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9" grpId="0" animBg="1"/>
    </p:bld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pic>
        <p:nvPicPr>
          <p:cNvPr id="2" name="Picture 1">
            <a:extLst>
              <a:ext uri="{FF2B5EF4-FFF2-40B4-BE49-F238E27FC236}">
                <a16:creationId xmlns:a16="http://schemas.microsoft.com/office/drawing/2014/main" id="{CB8530F0-DFD9-7F4C-99EE-B2511F44D81E}"/>
              </a:ext>
            </a:extLst>
          </p:cNvPr>
          <p:cNvPicPr>
            <a:picLocks noChangeAspect="1"/>
          </p:cNvPicPr>
          <p:nvPr/>
        </p:nvPicPr>
        <p:blipFill>
          <a:blip r:embed="rId3"/>
          <a:stretch>
            <a:fillRect/>
          </a:stretch>
        </p:blipFill>
        <p:spPr>
          <a:xfrm>
            <a:off x="1208015" y="1107691"/>
            <a:ext cx="3363985" cy="5462079"/>
          </a:xfrm>
          <a:prstGeom prst="rect">
            <a:avLst/>
          </a:prstGeom>
        </p:spPr>
      </p:pic>
      <p:sp>
        <p:nvSpPr>
          <p:cNvPr id="8" name="Rectangle 7">
            <a:extLst>
              <a:ext uri="{FF2B5EF4-FFF2-40B4-BE49-F238E27FC236}">
                <a16:creationId xmlns:a16="http://schemas.microsoft.com/office/drawing/2014/main" id="{C0C13B34-6CFA-FB41-8BD2-E923F4E8BB6D}"/>
              </a:ext>
            </a:extLst>
          </p:cNvPr>
          <p:cNvSpPr/>
          <p:nvPr/>
        </p:nvSpPr>
        <p:spPr>
          <a:xfrm>
            <a:off x="170121" y="692505"/>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What is the minimum Hammer Count required to cause bit flips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300" b="0"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sp>
        <p:nvSpPr>
          <p:cNvPr id="22" name="Rectangle 21">
            <a:extLst>
              <a:ext uri="{FF2B5EF4-FFF2-40B4-BE49-F238E27FC236}">
                <a16:creationId xmlns:a16="http://schemas.microsoft.com/office/drawing/2014/main" id="{1260B160-0723-D641-AE07-F12947813B16}"/>
              </a:ext>
            </a:extLst>
          </p:cNvPr>
          <p:cNvSpPr/>
          <p:nvPr/>
        </p:nvSpPr>
        <p:spPr>
          <a:xfrm>
            <a:off x="3246119" y="1485397"/>
            <a:ext cx="874033" cy="5084374"/>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54ABC33A-5B52-2A42-8609-6EE0AC3C1637}"/>
              </a:ext>
            </a:extLst>
          </p:cNvPr>
          <p:cNvSpPr/>
          <p:nvPr/>
        </p:nvSpPr>
        <p:spPr>
          <a:xfrm>
            <a:off x="2387326" y="1485396"/>
            <a:ext cx="874033" cy="5084374"/>
          </a:xfrm>
          <a:prstGeom prst="rect">
            <a:avLst/>
          </a:prstGeom>
          <a:solidFill>
            <a:schemeClr val="accent5">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2C5E1653-BA24-A045-97C2-332253700366}"/>
              </a:ext>
            </a:extLst>
          </p:cNvPr>
          <p:cNvSpPr/>
          <p:nvPr/>
        </p:nvSpPr>
        <p:spPr>
          <a:xfrm>
            <a:off x="4120152" y="1485396"/>
            <a:ext cx="421776" cy="5084374"/>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4C8437C-6A92-394B-A012-A88C2F91A1ED}"/>
              </a:ext>
            </a:extLst>
          </p:cNvPr>
          <p:cNvSpPr txBox="1"/>
          <p:nvPr/>
        </p:nvSpPr>
        <p:spPr>
          <a:xfrm>
            <a:off x="4978945" y="2350572"/>
            <a:ext cx="3753575"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note the different DRAM types on the x-axis: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LPDDR4.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38234"/>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focus on trends across chips of the same DRAM type to draw conclusions</a:t>
            </a:r>
          </a:p>
        </p:txBody>
      </p:sp>
    </p:spTree>
    <p:extLst>
      <p:ext uri="{BB962C8B-B14F-4D97-AF65-F5344CB8AC3E}">
        <p14:creationId xmlns:p14="http://schemas.microsoft.com/office/powerpoint/2010/main" val="230947130"/>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202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A5AC7490-6188-394C-8362-DE5A59111525}"/>
              </a:ext>
            </a:extLst>
          </p:cNvPr>
          <p:cNvSpPr/>
          <p:nvPr/>
        </p:nvSpPr>
        <p:spPr>
          <a:xfrm>
            <a:off x="0" y="703241"/>
            <a:ext cx="9144000" cy="574431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CB286922-A54B-444C-B126-DDE03F85424A}"/>
              </a:ext>
            </a:extLst>
          </p:cNvPr>
          <p:cNvSpPr txBox="1"/>
          <p:nvPr/>
        </p:nvSpPr>
        <p:spPr>
          <a:xfrm>
            <a:off x="322441" y="3736009"/>
            <a:ext cx="8494721" cy="126957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There are chips whose weakest cells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after only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4800 hammers</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27" name="TextBox 26">
            <a:extLst>
              <a:ext uri="{FF2B5EF4-FFF2-40B4-BE49-F238E27FC236}">
                <a16:creationId xmlns:a16="http://schemas.microsoft.com/office/drawing/2014/main" id="{E5F64608-76B9-8C41-8FE4-00CDA39906D5}"/>
              </a:ext>
            </a:extLst>
          </p:cNvPr>
          <p:cNvSpPr txBox="1"/>
          <p:nvPr/>
        </p:nvSpPr>
        <p:spPr>
          <a:xfrm>
            <a:off x="322441" y="1406025"/>
            <a:ext cx="8494721" cy="170046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 DRAM type,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800" b="1" i="0"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reduces significantly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old to new chips, i.e.,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69.2k to 22.4k,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DDR4:</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17.5k to 10k,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LPDDR4: </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16.8k to 4.8k</a:t>
            </a:r>
            <a:endParaRPr kumimoji="0" lang="en-US" sz="2800" b="1" i="0" u="none" strike="noStrike" kern="1200" cap="none" spc="0" normalizeH="0" baseline="-25000" noProof="0" dirty="0">
              <a:ln>
                <a:noFill/>
              </a:ln>
              <a:solidFill>
                <a:srgbClr val="4472C4">
                  <a:lumMod val="75000"/>
                </a:srgbClr>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4289626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1" y="911224"/>
            <a:ext cx="8879750" cy="5318753"/>
          </a:xfrm>
        </p:spPr>
        <p:txBody>
          <a:bodyPr/>
          <a:lstStyle/>
          <a:p>
            <a:r>
              <a:rPr lang="en-US" sz="2800" dirty="0"/>
              <a:t>Chips of newer DRAM technology nodes are </a:t>
            </a:r>
            <a:r>
              <a:rPr lang="en-US" sz="2800" b="1" dirty="0">
                <a:solidFill>
                  <a:srgbClr val="C00000"/>
                </a:solidFill>
              </a:rPr>
              <a:t>more vulnerable</a:t>
            </a:r>
            <a:r>
              <a:rPr lang="en-US" sz="2800" dirty="0"/>
              <a:t> to </a:t>
            </a:r>
            <a:r>
              <a:rPr lang="en-US" sz="2800" dirty="0" err="1"/>
              <a:t>RowHammer</a:t>
            </a:r>
            <a:endParaRPr lang="en-US" sz="2800" dirty="0"/>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a:t>
            </a:r>
            <a:r>
              <a:rPr lang="en-US" sz="2800" dirty="0" err="1"/>
              <a:t>RowHammer</a:t>
            </a:r>
            <a:r>
              <a:rPr lang="en-US" sz="2800" dirty="0"/>
              <a:t>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p:txBody>
      </p:sp>
    </p:spTree>
    <p:extLst>
      <p:ext uri="{BB962C8B-B14F-4D97-AF65-F5344CB8AC3E}">
        <p14:creationId xmlns:p14="http://schemas.microsoft.com/office/powerpoint/2010/main" val="1157637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D47E445F-3C9A-604B-8F46-6485DC0A009E}"/>
              </a:ext>
            </a:extLst>
          </p:cNvPr>
          <p:cNvSpPr txBox="1"/>
          <p:nvPr/>
        </p:nvSpPr>
        <p:spPr>
          <a:xfrm>
            <a:off x="264857" y="4301445"/>
            <a:ext cx="8609889" cy="149271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PARA,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ProHIT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and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MRLoc</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mitigate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worst chips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today with reasonable system performance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(92%, 100%, 100%)</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39" name="Oval 38">
            <a:extLst>
              <a:ext uri="{FF2B5EF4-FFF2-40B4-BE49-F238E27FC236}">
                <a16:creationId xmlns:a16="http://schemas.microsoft.com/office/drawing/2014/main" id="{0D3EAAC1-B5C2-2542-A6AF-8E0B489B23A2}"/>
              </a:ext>
            </a:extLst>
          </p:cNvPr>
          <p:cNvSpPr/>
          <p:nvPr/>
        </p:nvSpPr>
        <p:spPr>
          <a:xfrm>
            <a:off x="4565742" y="1078108"/>
            <a:ext cx="321733" cy="765023"/>
          </a:xfrm>
          <a:prstGeom prst="ellipse">
            <a:avLst/>
          </a:prstGeom>
          <a:no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 name="Picture 39">
            <a:extLst>
              <a:ext uri="{FF2B5EF4-FFF2-40B4-BE49-F238E27FC236}">
                <a16:creationId xmlns:a16="http://schemas.microsoft.com/office/drawing/2014/main" id="{6321E184-D08C-9745-BEDC-01092FC73217}"/>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0A6B4306-5825-0A4A-B380-3A733A49D775}"/>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4208573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down)">
                                      <p:cBhvr>
                                        <p:cTn id="7" dur="500"/>
                                        <p:tgtEl>
                                          <p:spTgt spid="7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AC22333A-5367-254E-8A87-9300BED1F5FC}"/>
              </a:ext>
            </a:extLst>
          </p:cNvPr>
          <p:cNvSpPr txBox="1"/>
          <p:nvPr/>
        </p:nvSpPr>
        <p:spPr>
          <a:xfrm>
            <a:off x="264857" y="4376735"/>
            <a:ext cx="8609889" cy="110799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Only PARA’s design scales to low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values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but has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very low normalized system performance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pic>
        <p:nvPicPr>
          <p:cNvPr id="39" name="Picture 38">
            <a:extLst>
              <a:ext uri="{FF2B5EF4-FFF2-40B4-BE49-F238E27FC236}">
                <a16:creationId xmlns:a16="http://schemas.microsoft.com/office/drawing/2014/main" id="{AC63DAA7-24D0-6645-8E0A-44B22F92E5AC}"/>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0" name="TextBox 39">
            <a:extLst>
              <a:ext uri="{FF2B5EF4-FFF2-40B4-BE49-F238E27FC236}">
                <a16:creationId xmlns:a16="http://schemas.microsoft.com/office/drawing/2014/main" id="{3AD4FB91-2D90-5F47-91F4-B89CD29B2FB0}"/>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2" name="Oval 1">
            <a:extLst>
              <a:ext uri="{FF2B5EF4-FFF2-40B4-BE49-F238E27FC236}">
                <a16:creationId xmlns:a16="http://schemas.microsoft.com/office/drawing/2014/main" id="{1EFEC63B-0C2E-2241-B7B7-7DED3871F928}"/>
              </a:ext>
            </a:extLst>
          </p:cNvPr>
          <p:cNvSpPr/>
          <p:nvPr/>
        </p:nvSpPr>
        <p:spPr>
          <a:xfrm rot="1546141">
            <a:off x="4493639" y="2076755"/>
            <a:ext cx="4433234" cy="596830"/>
          </a:xfrm>
          <a:prstGeom prst="ellipse">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5090121"/>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72F9115D-E522-AF42-86C9-00F632807B4C}"/>
              </a:ext>
            </a:extLst>
          </p:cNvPr>
          <p:cNvSpPr txBox="1"/>
          <p:nvPr/>
        </p:nvSpPr>
        <p:spPr>
          <a:xfrm>
            <a:off x="288361" y="4091989"/>
            <a:ext cx="8609889" cy="1046440"/>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mechanism is </a:t>
            </a: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significantly better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than any existing mechanism for </a:t>
            </a:r>
            <a:r>
              <a:rPr kumimoji="0" lang="en-US" sz="22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2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1024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39" name="TextBox 38">
            <a:extLst>
              <a:ext uri="{FF2B5EF4-FFF2-40B4-BE49-F238E27FC236}">
                <a16:creationId xmlns:a16="http://schemas.microsoft.com/office/drawing/2014/main" id="{79BBEDA4-0B85-CB4E-A839-170293EDE95B}"/>
              </a:ext>
            </a:extLst>
          </p:cNvPr>
          <p:cNvSpPr txBox="1"/>
          <p:nvPr/>
        </p:nvSpPr>
        <p:spPr>
          <a:xfrm>
            <a:off x="288361" y="5390484"/>
            <a:ext cx="8609889" cy="107721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Significant opportunity </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developing a </a:t>
            </a:r>
            <a:r>
              <a:rPr kumimoji="0" lang="en-US" sz="2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solution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 </a:t>
            </a: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low performance overhead that supports low </a:t>
            </a:r>
            <a:r>
              <a:rPr kumimoji="0" lang="en-US" sz="2200" b="1" i="0" u="none" strike="noStrike" kern="1200" cap="none" spc="0" normalizeH="0" baseline="0" noProof="0" dirty="0" err="1">
                <a:ln>
                  <a:noFill/>
                </a:ln>
                <a:solidFill>
                  <a:srgbClr val="538234"/>
                </a:solidFill>
                <a:effectLst/>
                <a:uLnTx/>
                <a:uFillTx/>
                <a:latin typeface="Cambria" panose="02040503050406030204" pitchFamily="18" charset="0"/>
                <a:ea typeface="+mn-ea"/>
                <a:cs typeface="+mn-cs"/>
              </a:rPr>
              <a:t>HC</a:t>
            </a:r>
            <a:r>
              <a:rPr kumimoji="0" lang="en-US" sz="2200" b="1" i="0" u="none" strike="noStrike" kern="1200" cap="none" spc="0" normalizeH="0" baseline="-25000" noProof="0" dirty="0" err="1">
                <a:ln>
                  <a:noFill/>
                </a:ln>
                <a:solidFill>
                  <a:srgbClr val="538234"/>
                </a:solidFill>
                <a:effectLst/>
                <a:uLnTx/>
                <a:uFillTx/>
                <a:latin typeface="Cambria" panose="02040503050406030204" pitchFamily="18" charset="0"/>
                <a:ea typeface="+mn-ea"/>
                <a:cs typeface="+mn-cs"/>
              </a:rPr>
              <a:t>first</a:t>
            </a:r>
            <a:endPar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pic>
        <p:nvPicPr>
          <p:cNvPr id="40" name="Picture 39">
            <a:extLst>
              <a:ext uri="{FF2B5EF4-FFF2-40B4-BE49-F238E27FC236}">
                <a16:creationId xmlns:a16="http://schemas.microsoft.com/office/drawing/2014/main" id="{45FE91DE-842C-B045-AD77-99CF23A2B999}"/>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B7E4558D-84CB-3840-BCCC-39CECD638EB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cxnSp>
        <p:nvCxnSpPr>
          <p:cNvPr id="3" name="Straight Arrow Connector 2">
            <a:extLst>
              <a:ext uri="{FF2B5EF4-FFF2-40B4-BE49-F238E27FC236}">
                <a16:creationId xmlns:a16="http://schemas.microsoft.com/office/drawing/2014/main" id="{EE610464-B210-EA46-9CDD-61216D05E659}"/>
              </a:ext>
            </a:extLst>
          </p:cNvPr>
          <p:cNvCxnSpPr>
            <a:cxnSpLocks/>
          </p:cNvCxnSpPr>
          <p:nvPr/>
        </p:nvCxnSpPr>
        <p:spPr>
          <a:xfrm>
            <a:off x="7140696" y="1382070"/>
            <a:ext cx="0" cy="107061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07F98DD5-C058-D247-B2BC-3D60D8117FDB}"/>
              </a:ext>
            </a:extLst>
          </p:cNvPr>
          <p:cNvCxnSpPr>
            <a:cxnSpLocks/>
          </p:cNvCxnSpPr>
          <p:nvPr/>
        </p:nvCxnSpPr>
        <p:spPr>
          <a:xfrm>
            <a:off x="7760766" y="1444892"/>
            <a:ext cx="0" cy="1421601"/>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25D73012-7DA8-7D43-AC41-E3BC56DF0CB0}"/>
              </a:ext>
            </a:extLst>
          </p:cNvPr>
          <p:cNvCxnSpPr>
            <a:cxnSpLocks/>
          </p:cNvCxnSpPr>
          <p:nvPr/>
        </p:nvCxnSpPr>
        <p:spPr>
          <a:xfrm>
            <a:off x="8383654" y="1592149"/>
            <a:ext cx="0" cy="1538258"/>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05D9C696-F0C1-FD43-86F0-222FAD02140A}"/>
              </a:ext>
            </a:extLst>
          </p:cNvPr>
          <p:cNvCxnSpPr>
            <a:cxnSpLocks/>
          </p:cNvCxnSpPr>
          <p:nvPr/>
        </p:nvCxnSpPr>
        <p:spPr>
          <a:xfrm>
            <a:off x="6546710" y="1334525"/>
            <a:ext cx="0" cy="829322"/>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8D00AC86-63EC-BD44-828E-DC843D598553}"/>
              </a:ext>
            </a:extLst>
          </p:cNvPr>
          <p:cNvCxnSpPr>
            <a:cxnSpLocks/>
          </p:cNvCxnSpPr>
          <p:nvPr/>
        </p:nvCxnSpPr>
        <p:spPr>
          <a:xfrm>
            <a:off x="5994114" y="1334525"/>
            <a:ext cx="0" cy="54313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1149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3200" b="1" dirty="0"/>
              <a:t>Key Takeaways from Mitigation Mechanisms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p:txBody>
          <a:bodyPr/>
          <a:lstStyle/>
          <a:p>
            <a:r>
              <a:rPr lang="en-US" sz="2500" dirty="0"/>
              <a:t>Existing </a:t>
            </a:r>
            <a:r>
              <a:rPr lang="en-US" sz="2500" dirty="0" err="1"/>
              <a:t>RowHammer</a:t>
            </a:r>
            <a:r>
              <a:rPr lang="en-US" sz="2500" dirty="0"/>
              <a:t> mitigation mechanisms can prevent </a:t>
            </a:r>
            <a:r>
              <a:rPr lang="en-US" sz="2500" dirty="0" err="1"/>
              <a:t>RowHammer</a:t>
            </a:r>
            <a:r>
              <a:rPr lang="en-US" sz="2500" dirty="0"/>
              <a:t> attacks with </a:t>
            </a:r>
            <a:r>
              <a:rPr lang="en-US" sz="2500" b="1" dirty="0">
                <a:solidFill>
                  <a:schemeClr val="accent6">
                    <a:lumMod val="75000"/>
                  </a:schemeClr>
                </a:solidFill>
              </a:rPr>
              <a:t>reasonable system performance overhead</a:t>
            </a:r>
            <a:r>
              <a:rPr lang="en-US" sz="2500" dirty="0"/>
              <a:t> in DRAM chips today</a:t>
            </a:r>
          </a:p>
          <a:p>
            <a:endParaRPr lang="en-US" sz="2500" dirty="0"/>
          </a:p>
          <a:p>
            <a:r>
              <a:rPr lang="en-US" sz="2500" dirty="0"/>
              <a:t>Existing </a:t>
            </a:r>
            <a:r>
              <a:rPr lang="en-US" sz="2500" dirty="0" err="1"/>
              <a:t>RowHammer</a:t>
            </a:r>
            <a:r>
              <a:rPr lang="en-US" sz="2500" dirty="0"/>
              <a:t> mitigation mechanisms </a:t>
            </a:r>
            <a:r>
              <a:rPr lang="en-US" sz="2500" b="1" dirty="0">
                <a:solidFill>
                  <a:srgbClr val="C00000"/>
                </a:solidFill>
              </a:rPr>
              <a:t>do not scale well</a:t>
            </a:r>
            <a:r>
              <a:rPr lang="en-US" sz="2500" b="1" dirty="0"/>
              <a:t> </a:t>
            </a:r>
            <a:r>
              <a:rPr lang="en-US" sz="2500" dirty="0"/>
              <a:t>to DRAM chips more vulnerable to </a:t>
            </a:r>
            <a:r>
              <a:rPr lang="en-US" sz="2500" dirty="0" err="1"/>
              <a:t>RowHammer</a:t>
            </a:r>
            <a:r>
              <a:rPr lang="en-US" sz="2500" dirty="0"/>
              <a:t> </a:t>
            </a:r>
          </a:p>
          <a:p>
            <a:endParaRPr lang="en-US" sz="2500" dirty="0"/>
          </a:p>
          <a:p>
            <a:r>
              <a:rPr lang="en-US" sz="2500" dirty="0"/>
              <a:t>There is still </a:t>
            </a:r>
            <a:r>
              <a:rPr lang="en-US" sz="2500" b="1" dirty="0">
                <a:solidFill>
                  <a:schemeClr val="accent2">
                    <a:lumMod val="75000"/>
                  </a:schemeClr>
                </a:solidFill>
              </a:rPr>
              <a:t>significant opportunity </a:t>
            </a:r>
            <a:r>
              <a:rPr lang="en-US" sz="2500" dirty="0"/>
              <a:t>for developing a mechanism that is </a:t>
            </a:r>
            <a:r>
              <a:rPr lang="en-US" sz="2500" b="1" dirty="0">
                <a:solidFill>
                  <a:schemeClr val="accent2">
                    <a:lumMod val="75000"/>
                  </a:schemeClr>
                </a:solidFill>
              </a:rPr>
              <a:t>scalable with low overhead</a:t>
            </a:r>
          </a:p>
        </p:txBody>
      </p:sp>
    </p:spTree>
    <p:extLst>
      <p:ext uri="{BB962C8B-B14F-4D97-AF65-F5344CB8AC3E}">
        <p14:creationId xmlns:p14="http://schemas.microsoft.com/office/powerpoint/2010/main" val="320129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err="1"/>
              <a:t>RowHammer</a:t>
            </a:r>
            <a:r>
              <a:rPr lang="en-US" sz="3600" b="1" dirty="0"/>
              <a:t> Solutions Going Forward</a:t>
            </a:r>
          </a:p>
        </p:txBody>
      </p:sp>
      <p:sp>
        <p:nvSpPr>
          <p:cNvPr id="3" name="Content Placeholder 2"/>
          <p:cNvSpPr>
            <a:spLocks noGrp="1"/>
          </p:cNvSpPr>
          <p:nvPr>
            <p:ph idx="1"/>
          </p:nvPr>
        </p:nvSpPr>
        <p:spPr>
          <a:xfrm>
            <a:off x="75991" y="1234543"/>
            <a:ext cx="8817638" cy="5549734"/>
          </a:xfrm>
        </p:spPr>
        <p:txBody>
          <a:bodyPr/>
          <a:lstStyle/>
          <a:p>
            <a:pPr marL="0" indent="0">
              <a:buNone/>
            </a:pPr>
            <a:r>
              <a:rPr lang="en-US" sz="2700" b="1" dirty="0"/>
              <a:t>Two</a:t>
            </a:r>
            <a:r>
              <a:rPr lang="en-US" sz="2700" dirty="0"/>
              <a:t> promising directions for new </a:t>
            </a:r>
            <a:r>
              <a:rPr lang="en-US" sz="2700" dirty="0" err="1"/>
              <a:t>RowHammer</a:t>
            </a:r>
            <a:r>
              <a:rPr lang="en-US" sz="2700" dirty="0"/>
              <a:t> solutions:</a:t>
            </a:r>
          </a:p>
          <a:p>
            <a:pPr marL="0" indent="0">
              <a:buNone/>
            </a:pPr>
            <a:endParaRPr lang="en-US" sz="1000" dirty="0"/>
          </a:p>
          <a:p>
            <a:pPr marL="514350" indent="-514350">
              <a:buFont typeface="+mj-lt"/>
              <a:buAutoNum type="arabicPeriod"/>
            </a:pPr>
            <a:r>
              <a:rPr lang="en-US" sz="2700" b="1" dirty="0">
                <a:solidFill>
                  <a:schemeClr val="accent2">
                    <a:lumMod val="75000"/>
                  </a:schemeClr>
                </a:solidFill>
              </a:rPr>
              <a:t>DRAM-system cooperation</a:t>
            </a:r>
          </a:p>
          <a:p>
            <a:pPr marL="320040" lvl="1"/>
            <a:r>
              <a:rPr lang="en-US" sz="2100" dirty="0"/>
              <a:t>We believe the DRAM and system should cooperate more to provide a </a:t>
            </a:r>
            <a:r>
              <a:rPr lang="en-US" sz="2100" b="1" dirty="0">
                <a:solidFill>
                  <a:schemeClr val="accent5">
                    <a:lumMod val="75000"/>
                  </a:schemeClr>
                </a:solidFill>
              </a:rPr>
              <a:t>holistic</a:t>
            </a:r>
            <a:r>
              <a:rPr lang="en-US" sz="2100" dirty="0"/>
              <a:t> solution can prevent </a:t>
            </a:r>
            <a:r>
              <a:rPr lang="en-US" sz="2100" dirty="0" err="1"/>
              <a:t>RowHammer</a:t>
            </a:r>
            <a:r>
              <a:rPr lang="en-US" sz="2100" dirty="0"/>
              <a:t> at </a:t>
            </a:r>
            <a:r>
              <a:rPr lang="en-US" sz="2100" b="1" dirty="0">
                <a:solidFill>
                  <a:srgbClr val="538234"/>
                </a:solidFill>
              </a:rPr>
              <a:t>low cost</a:t>
            </a:r>
          </a:p>
          <a:p>
            <a:pPr marL="91440" lvl="1" indent="0">
              <a:buNone/>
            </a:pPr>
            <a:endParaRPr lang="en-US" sz="1000" dirty="0"/>
          </a:p>
          <a:p>
            <a:pPr marL="514350" indent="-514350">
              <a:buFont typeface="+mj-lt"/>
              <a:buAutoNum type="arabicPeriod"/>
            </a:pPr>
            <a:r>
              <a:rPr lang="en-US" sz="2700" b="1" dirty="0">
                <a:solidFill>
                  <a:srgbClr val="7030A0"/>
                </a:solidFill>
              </a:rPr>
              <a:t>Profile-guided</a:t>
            </a:r>
          </a:p>
          <a:p>
            <a:pPr marL="320040" lvl="1"/>
            <a:r>
              <a:rPr lang="en-US" sz="2100" dirty="0"/>
              <a:t>Accurate </a:t>
            </a:r>
            <a:r>
              <a:rPr lang="en-US" sz="2100" b="1" dirty="0">
                <a:solidFill>
                  <a:schemeClr val="accent5">
                    <a:lumMod val="75000"/>
                  </a:schemeClr>
                </a:solidFill>
              </a:rPr>
              <a:t>profile of </a:t>
            </a:r>
            <a:r>
              <a:rPr lang="en-US" sz="2100" b="1" dirty="0" err="1">
                <a:solidFill>
                  <a:schemeClr val="accent5">
                    <a:lumMod val="75000"/>
                  </a:schemeClr>
                </a:solidFill>
              </a:rPr>
              <a:t>RowHammer</a:t>
            </a:r>
            <a:r>
              <a:rPr lang="en-US" sz="2100" b="1" dirty="0">
                <a:solidFill>
                  <a:schemeClr val="accent5">
                    <a:lumMod val="75000"/>
                  </a:schemeClr>
                </a:solidFill>
              </a:rPr>
              <a:t>-susceptible cells </a:t>
            </a:r>
            <a:r>
              <a:rPr lang="en-US" sz="2100" dirty="0"/>
              <a:t>in DRAM provides a powerful substrate for building </a:t>
            </a:r>
            <a:r>
              <a:rPr lang="en-US" sz="2100" b="1" dirty="0">
                <a:solidFill>
                  <a:schemeClr val="accent5">
                    <a:lumMod val="75000"/>
                  </a:schemeClr>
                </a:solidFill>
              </a:rPr>
              <a:t>targeted</a:t>
            </a:r>
            <a:r>
              <a:rPr lang="en-US" sz="2100" dirty="0"/>
              <a:t> </a:t>
            </a:r>
            <a:r>
              <a:rPr lang="en-US" sz="2100" dirty="0" err="1"/>
              <a:t>RowHammer</a:t>
            </a:r>
            <a:r>
              <a:rPr lang="en-US" sz="2100" dirty="0"/>
              <a:t> solutions, e.g.:</a:t>
            </a:r>
          </a:p>
          <a:p>
            <a:pPr marL="777240" lvl="2"/>
            <a:r>
              <a:rPr lang="en-US" sz="1800" dirty="0"/>
              <a:t>Only increase the refresh rate for rows containing </a:t>
            </a:r>
            <a:r>
              <a:rPr lang="en-US" sz="1800" dirty="0" err="1"/>
              <a:t>RowHammer</a:t>
            </a:r>
            <a:r>
              <a:rPr lang="en-US" sz="1800" dirty="0"/>
              <a:t>-susceptible cells</a:t>
            </a:r>
          </a:p>
          <a:p>
            <a:pPr marL="914400" lvl="2" indent="0">
              <a:buNone/>
            </a:pPr>
            <a:endParaRPr lang="en-US" sz="1600" dirty="0"/>
          </a:p>
          <a:p>
            <a:pPr marL="320040" lvl="1"/>
            <a:r>
              <a:rPr lang="en-US" sz="2100" dirty="0"/>
              <a:t>A </a:t>
            </a:r>
            <a:r>
              <a:rPr lang="en-US" sz="2100" b="1" dirty="0">
                <a:solidFill>
                  <a:schemeClr val="accent5">
                    <a:lumMod val="75000"/>
                  </a:schemeClr>
                </a:solidFill>
              </a:rPr>
              <a:t>fast and accurate </a:t>
            </a:r>
            <a:r>
              <a:rPr lang="en-US" sz="2100" dirty="0"/>
              <a:t>profiling mechanism is a key research challenge for developing low-overhead and scalable </a:t>
            </a:r>
            <a:r>
              <a:rPr lang="en-US" sz="2100" dirty="0" err="1"/>
              <a:t>RowHammer</a:t>
            </a:r>
            <a:r>
              <a:rPr lang="en-US" sz="2100" dirty="0"/>
              <a:t> solutions</a:t>
            </a:r>
          </a:p>
        </p:txBody>
      </p:sp>
    </p:spTree>
    <p:extLst>
      <p:ext uri="{BB962C8B-B14F-4D97-AF65-F5344CB8AC3E}">
        <p14:creationId xmlns:p14="http://schemas.microsoft.com/office/powerpoint/2010/main" val="3509218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3" name="Subtitle 2"/>
          <p:cNvSpPr>
            <a:spLocks noGrp="1"/>
          </p:cNvSpPr>
          <p:nvPr>
            <p:ph type="subTitle" idx="4294967295"/>
          </p:nvPr>
        </p:nvSpPr>
        <p:spPr>
          <a:xfrm>
            <a:off x="228600" y="3534081"/>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A.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dirty="0">
                <a:latin typeface="Cambria" panose="02040503050406030204" pitchFamily="18" charset="0"/>
              </a:rPr>
              <a:t> </a:t>
            </a:r>
            <a:r>
              <a:rPr lang="en-US" sz="2400" b="1" dirty="0">
                <a:latin typeface="Cambria" panose="02040503050406030204" pitchFamily="18" charset="0"/>
                <a:cs typeface="Cambria"/>
              </a:rPr>
              <a:t>        </a:t>
            </a:r>
            <a:r>
              <a:rPr lang="en-US" sz="2400" b="1" dirty="0">
                <a:latin typeface="Cambria"/>
                <a:cs typeface="Cambria"/>
              </a:rPr>
              <a:t>Hasan Hassan</a:t>
            </a:r>
          </a:p>
          <a:p>
            <a:pPr marL="0" indent="0" algn="ctr">
              <a:buNone/>
            </a:pPr>
            <a:r>
              <a:rPr lang="en-US" sz="2400" b="1" dirty="0" err="1">
                <a:latin typeface="Cambria"/>
                <a:cs typeface="Cambria"/>
              </a:rPr>
              <a:t>Roknoddin</a:t>
            </a:r>
            <a:r>
              <a:rPr lang="en-US" sz="2400" b="1" dirty="0">
                <a:latin typeface="Cambria"/>
                <a:cs typeface="Cambria"/>
              </a:rPr>
              <a:t> Azizi        Lois </a:t>
            </a:r>
            <a:r>
              <a:rPr lang="en-US" sz="2400" b="1" dirty="0" err="1">
                <a:latin typeface="Cambria"/>
                <a:cs typeface="Cambria"/>
              </a:rPr>
              <a:t>Orosa</a:t>
            </a:r>
            <a:r>
              <a:rPr lang="en-US" sz="2400" b="1" dirty="0">
                <a:latin typeface="Cambria"/>
                <a:cs typeface="Cambria"/>
              </a:rPr>
              <a:t>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6306491"/>
            <a:ext cx="1827395" cy="375379"/>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34153" y="5187287"/>
            <a:ext cx="2875694" cy="553229"/>
          </a:xfrm>
          <a:prstGeom prst="rect">
            <a:avLst/>
          </a:prstGeom>
        </p:spPr>
      </p:pic>
      <p:sp>
        <p:nvSpPr>
          <p:cNvPr id="8" name="Title 1">
            <a:extLst>
              <a:ext uri="{FF2B5EF4-FFF2-40B4-BE49-F238E27FC236}">
                <a16:creationId xmlns:a16="http://schemas.microsoft.com/office/drawing/2014/main" id="{5F8DED66-97C9-BE41-AAD3-0ACBF4498D33}"/>
              </a:ext>
            </a:extLst>
          </p:cNvPr>
          <p:cNvSpPr txBox="1">
            <a:spLocks/>
          </p:cNvSpPr>
          <p:nvPr/>
        </p:nvSpPr>
        <p:spPr>
          <a:xfrm>
            <a:off x="0" y="176130"/>
            <a:ext cx="9144000" cy="2473836"/>
          </a:xfrm>
          <a:prstGeom prst="rect">
            <a:avLst/>
          </a:prstGeom>
          <a:noFill/>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i="1" u="none" strike="noStrike" kern="1200" cap="none" spc="0" normalizeH="0" baseline="0" noProof="0">
                <a:ln>
                  <a:noFill/>
                </a:ln>
                <a:solidFill>
                  <a:prstClr val="white">
                    <a:lumMod val="95000"/>
                  </a:prstClr>
                </a:solidFill>
                <a:effectLst/>
                <a:uLnTx/>
                <a:uFillTx/>
                <a:latin typeface="Cambria"/>
                <a:ea typeface="+mj-ea"/>
                <a:cs typeface="Cambria"/>
              </a:rPr>
              <a:t>Revisiting RowHammer</a:t>
            </a:r>
            <a:br>
              <a:rPr kumimoji="0" lang="en-US" sz="2000" b="1" i="1" u="none" strike="noStrike" kern="1200" cap="none" spc="0" normalizeH="0" baseline="0" noProof="0">
                <a:ln>
                  <a:noFill/>
                </a:ln>
                <a:solidFill>
                  <a:prstClr val="white">
                    <a:lumMod val="95000"/>
                  </a:prstClr>
                </a:solidFill>
                <a:effectLst/>
                <a:uLnTx/>
                <a:uFillTx/>
                <a:latin typeface="Cambria"/>
                <a:ea typeface="+mj-ea"/>
                <a:cs typeface="Cambria"/>
              </a:rPr>
            </a:br>
            <a:r>
              <a:rPr kumimoji="0" lang="en-US" sz="700" b="1" i="1" u="none" strike="noStrike" kern="1200" cap="none" spc="0" normalizeH="0" baseline="0" noProof="0">
                <a:ln>
                  <a:noFill/>
                </a:ln>
                <a:solidFill>
                  <a:prstClr val="white">
                    <a:lumMod val="95000"/>
                  </a:prstClr>
                </a:solidFill>
                <a:effectLst/>
                <a:uLnTx/>
                <a:uFillTx/>
                <a:latin typeface="Cambria"/>
                <a:ea typeface="+mj-ea"/>
                <a:cs typeface="Cambria"/>
              </a:rPr>
              <a:t> </a:t>
            </a:r>
            <a:br>
              <a:rPr kumimoji="0" lang="en-US" sz="3400" b="1" i="1" u="none" strike="noStrike" kern="1200" cap="none" spc="0" normalizeH="0" baseline="0" noProof="0">
                <a:ln>
                  <a:noFill/>
                </a:ln>
                <a:solidFill>
                  <a:prstClr val="white">
                    <a:lumMod val="95000"/>
                  </a:prstClr>
                </a:solidFill>
                <a:effectLst/>
                <a:uLnTx/>
                <a:uFillTx/>
                <a:latin typeface="Cambria"/>
                <a:ea typeface="+mj-ea"/>
                <a:cs typeface="Cambria"/>
              </a:rPr>
            </a:br>
            <a:r>
              <a:rPr kumimoji="0" lang="en-US" sz="3400" b="1" i="1" u="none" strike="noStrike" kern="1200" cap="none" spc="0" normalizeH="0" baseline="0" noProof="0">
                <a:ln>
                  <a:noFill/>
                </a:ln>
                <a:solidFill>
                  <a:prstClr val="white">
                    <a:lumMod val="95000"/>
                  </a:prstClr>
                </a:solidFill>
                <a:effectLst/>
                <a:uLnTx/>
                <a:uFillTx/>
                <a:latin typeface="Cambria"/>
                <a:ea typeface="+mj-ea"/>
                <a:cs typeface="Cambria"/>
              </a:rPr>
              <a:t>An Experimental Analysis of Modern Devices and Mitigation Techniques</a:t>
            </a:r>
            <a:endParaRPr kumimoji="0" lang="en-US" sz="3400" b="1" i="0" u="none" strike="noStrike" kern="1200" cap="none" spc="0" normalizeH="0" baseline="0" noProof="0" dirty="0">
              <a:ln>
                <a:noFill/>
              </a:ln>
              <a:solidFill>
                <a:prstClr val="white">
                  <a:lumMod val="95000"/>
                </a:prstClr>
              </a:solidFill>
              <a:effectLst/>
              <a:uLnTx/>
              <a:uFillTx/>
              <a:latin typeface="Cambria"/>
              <a:ea typeface="+mj-ea"/>
              <a:cs typeface="Cambria"/>
            </a:endParaRPr>
          </a:p>
        </p:txBody>
      </p:sp>
      <p:pic>
        <p:nvPicPr>
          <p:cNvPr id="10" name="Picture 4" descr="https://seaphages.org/media/institutions/Burgundy_CMU_JPG_Logo.jpg">
            <a:extLst>
              <a:ext uri="{FF2B5EF4-FFF2-40B4-BE49-F238E27FC236}">
                <a16:creationId xmlns:a16="http://schemas.microsoft.com/office/drawing/2014/main" id="{685CE9BF-D8E2-C648-B1A6-6A7FB22B6F59}"/>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7653" b="26959"/>
          <a:stretch/>
        </p:blipFill>
        <p:spPr bwMode="auto">
          <a:xfrm>
            <a:off x="6220326" y="6319261"/>
            <a:ext cx="2767266" cy="453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2366513"/>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a:xfrm>
            <a:off x="107504" y="152400"/>
            <a:ext cx="9036496" cy="884238"/>
          </a:xfrm>
        </p:spPr>
        <p:txBody>
          <a:bodyPr/>
          <a:lstStyle/>
          <a:p>
            <a:r>
              <a:rPr lang="en-US" dirty="0"/>
              <a:t>Detailed Lecture on Revisiting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5b</a:t>
            </a:r>
          </a:p>
          <a:p>
            <a:pPr lvl="1"/>
            <a:r>
              <a:rPr lang="en-US" dirty="0"/>
              <a:t>RowHammer in 2020: Revisiting RowHammer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https://www.youtube.com/watch?v=gR7XR-Eepcg&amp;list=PL5Q2soXY2Zi9xidyIgBxUz7xRPS-wisBN&amp;index=10</a:t>
            </a:r>
            <a:endParaRPr lang="en-US" dirty="0">
              <a:solidFill>
                <a:srgbClr val="0000FF"/>
              </a:solidFill>
            </a:endParaRPr>
          </a:p>
          <a:p>
            <a:pPr lvl="1"/>
            <a:endParaRPr lang="en-US" dirty="0">
              <a:solidFill>
                <a:srgbClr val="0000FF"/>
              </a:solidFill>
            </a:endParaRPr>
          </a:p>
          <a:p>
            <a:pPr lvl="1"/>
            <a:endParaRPr lang="en-US" dirty="0">
              <a:solidFill>
                <a:srgbClr val="0000FF"/>
              </a:solidFill>
            </a:endParaRPr>
          </a:p>
          <a:p>
            <a:pPr marL="0" indent="0">
              <a:buNone/>
            </a:pPr>
            <a:endParaRPr lang="en-US" b="1" dirty="0">
              <a:solidFill>
                <a:srgbClr val="0000FF"/>
              </a:solidFill>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048824793"/>
      </p:ext>
    </p:extLst>
  </p:cSld>
  <p:clrMapOvr>
    <a:masterClrMapping/>
  </p:clrMapOvr>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Revisiting 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000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561116385"/>
      </p:ext>
    </p:extLst>
  </p:cSld>
  <p:clrMapOvr>
    <a:masterClrMapping/>
  </p:clrMapOvr>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Executive Summary</a:t>
            </a:r>
          </a:p>
        </p:txBody>
      </p:sp>
      <p:sp>
        <p:nvSpPr>
          <p:cNvPr id="3" name="Content Placeholder 2"/>
          <p:cNvSpPr>
            <a:spLocks noGrp="1"/>
          </p:cNvSpPr>
          <p:nvPr>
            <p:ph idx="1"/>
          </p:nvPr>
        </p:nvSpPr>
        <p:spPr>
          <a:xfrm>
            <a:off x="0" y="807706"/>
            <a:ext cx="9143999" cy="5565385"/>
          </a:xfrm>
        </p:spPr>
        <p:txBody>
          <a:bodyPr/>
          <a:lstStyle/>
          <a:p>
            <a:pPr marL="274320" indent="-274320">
              <a:spcBef>
                <a:spcPts val="400"/>
              </a:spcBef>
            </a:pPr>
            <a:r>
              <a:rPr lang="en-US" sz="2000" b="1" u="sng" dirty="0"/>
              <a:t>Motivation</a:t>
            </a:r>
            <a:r>
              <a:rPr lang="en-US" sz="2000" dirty="0"/>
              <a:t>: Denser DRAM chips are more vulnerable to </a:t>
            </a:r>
            <a:r>
              <a:rPr lang="en-US" sz="2000" dirty="0" err="1"/>
              <a:t>RowHammer</a:t>
            </a:r>
            <a:r>
              <a:rPr lang="en-US" sz="2000" dirty="0"/>
              <a:t> but no characterization-based study demonstrates how vulnerability scales</a:t>
            </a:r>
          </a:p>
          <a:p>
            <a:pPr marL="274320" indent="-274320">
              <a:spcBef>
                <a:spcPts val="400"/>
              </a:spcBef>
            </a:pPr>
            <a:r>
              <a:rPr lang="en-US" sz="2000" b="1" u="sng" dirty="0">
                <a:solidFill>
                  <a:schemeClr val="accent2">
                    <a:lumMod val="75000"/>
                  </a:schemeClr>
                </a:solidFill>
              </a:rPr>
              <a:t>Problem</a:t>
            </a:r>
            <a:r>
              <a:rPr lang="en-US" sz="2000" dirty="0">
                <a:solidFill>
                  <a:schemeClr val="accent2">
                    <a:lumMod val="75000"/>
                  </a:schemeClr>
                </a:solidFill>
              </a:rPr>
              <a:t>: Unclear if existing mitigation mechanisms will remain viable for future DRAM chips that are likely to be more vulnerable to </a:t>
            </a:r>
            <a:r>
              <a:rPr lang="en-US" sz="2000" dirty="0" err="1">
                <a:solidFill>
                  <a:schemeClr val="accent2">
                    <a:lumMod val="75000"/>
                  </a:schemeClr>
                </a:solidFill>
              </a:rPr>
              <a:t>RowHammer</a:t>
            </a:r>
            <a:endParaRPr lang="en-US" sz="2000" b="1" u="sng" dirty="0">
              <a:solidFill>
                <a:schemeClr val="accent2">
                  <a:lumMod val="75000"/>
                </a:schemeClr>
              </a:solidFill>
            </a:endParaRPr>
          </a:p>
          <a:p>
            <a:pPr marL="274320" indent="-274320">
              <a:spcBef>
                <a:spcPts val="400"/>
              </a:spcBef>
            </a:pPr>
            <a:r>
              <a:rPr lang="en-US" sz="2000" b="1" u="sng" dirty="0">
                <a:solidFill>
                  <a:schemeClr val="accent1">
                    <a:lumMod val="75000"/>
                  </a:schemeClr>
                </a:solidFill>
              </a:rPr>
              <a:t>Goal</a:t>
            </a:r>
            <a:r>
              <a:rPr lang="en-US" sz="2000" dirty="0">
                <a:solidFill>
                  <a:schemeClr val="accent1">
                    <a:lumMod val="75000"/>
                  </a:schemeClr>
                </a:solidFill>
              </a:rPr>
              <a:t>: </a:t>
            </a:r>
          </a:p>
          <a:p>
            <a:pPr marL="800100" lvl="1" indent="-342900">
              <a:spcBef>
                <a:spcPts val="400"/>
              </a:spcBef>
              <a:buFont typeface="+mj-lt"/>
              <a:buAutoNum type="arabicPeriod"/>
            </a:pPr>
            <a:r>
              <a:rPr lang="en-US" sz="2000" dirty="0">
                <a:solidFill>
                  <a:schemeClr val="accent1">
                    <a:lumMod val="75000"/>
                  </a:schemeClr>
                </a:solidFill>
              </a:rPr>
              <a:t>Experimentally demonstrate how vulnerable modern DRAM chips are to </a:t>
            </a:r>
            <a:r>
              <a:rPr lang="en-US" sz="2000" dirty="0" err="1">
                <a:solidFill>
                  <a:schemeClr val="accent1">
                    <a:lumMod val="75000"/>
                  </a:schemeClr>
                </a:solidFill>
              </a:rPr>
              <a:t>RowHammer</a:t>
            </a:r>
            <a:r>
              <a:rPr lang="en-US" sz="2000" dirty="0">
                <a:solidFill>
                  <a:schemeClr val="accent1">
                    <a:lumMod val="75000"/>
                  </a:schemeClr>
                </a:solidFill>
              </a:rPr>
              <a:t> and study how this vulnerability will scale going forward</a:t>
            </a:r>
          </a:p>
          <a:p>
            <a:pPr marL="800100" lvl="1" indent="-342900">
              <a:spcBef>
                <a:spcPts val="400"/>
              </a:spcBef>
              <a:buFont typeface="+mj-lt"/>
              <a:buAutoNum type="arabicPeriod"/>
            </a:pPr>
            <a:r>
              <a:rPr lang="en-US" sz="2000" dirty="0">
                <a:solidFill>
                  <a:schemeClr val="accent1">
                    <a:lumMod val="75000"/>
                  </a:schemeClr>
                </a:solidFill>
              </a:rPr>
              <a:t>Study viability of existing mitigation mechanisms on more vulnerable chips</a:t>
            </a:r>
          </a:p>
          <a:p>
            <a:pPr marL="274320" indent="-274320">
              <a:spcBef>
                <a:spcPts val="400"/>
              </a:spcBef>
            </a:pPr>
            <a:r>
              <a:rPr lang="en-US" sz="2000" b="1" u="sng" dirty="0">
                <a:solidFill>
                  <a:schemeClr val="accent6">
                    <a:lumMod val="75000"/>
                  </a:schemeClr>
                </a:solidFill>
              </a:rPr>
              <a:t>Experimental Study</a:t>
            </a:r>
            <a:r>
              <a:rPr lang="en-US" sz="2000" u="sng" dirty="0">
                <a:solidFill>
                  <a:schemeClr val="accent6">
                    <a:lumMod val="75000"/>
                  </a:schemeClr>
                </a:solidFill>
              </a:rPr>
              <a:t>:</a:t>
            </a:r>
            <a:r>
              <a:rPr lang="en-US" sz="2000" dirty="0">
                <a:solidFill>
                  <a:schemeClr val="accent6">
                    <a:lumMod val="75000"/>
                  </a:schemeClr>
                </a:solidFill>
              </a:rPr>
              <a:t> First rigorous </a:t>
            </a:r>
            <a:r>
              <a:rPr lang="en-US" sz="2000" dirty="0" err="1">
                <a:solidFill>
                  <a:schemeClr val="accent6">
                    <a:lumMod val="75000"/>
                  </a:schemeClr>
                </a:solidFill>
              </a:rPr>
              <a:t>RowHammer</a:t>
            </a:r>
            <a:r>
              <a:rPr lang="en-US" sz="2000" dirty="0">
                <a:solidFill>
                  <a:schemeClr val="accent6">
                    <a:lumMod val="75000"/>
                  </a:schemeClr>
                </a:solidFill>
              </a:rPr>
              <a:t> characterization study across a broad range of DRAM chips </a:t>
            </a:r>
          </a:p>
          <a:p>
            <a:pPr marL="457200" lvl="1" indent="-274320">
              <a:spcBef>
                <a:spcPts val="400"/>
              </a:spcBef>
            </a:pPr>
            <a:r>
              <a:rPr lang="en-US" sz="1800" dirty="0">
                <a:solidFill>
                  <a:schemeClr val="accent6">
                    <a:lumMod val="75000"/>
                  </a:schemeClr>
                </a:solidFill>
              </a:rPr>
              <a:t>1580 chips of different DRAM {types, technology node generations, manufacturers}</a:t>
            </a:r>
          </a:p>
          <a:p>
            <a:pPr marL="457200" lvl="1" indent="-274320">
              <a:spcBef>
                <a:spcPts val="400"/>
              </a:spcBef>
            </a:pPr>
            <a:r>
              <a:rPr lang="en-US" sz="1800" dirty="0">
                <a:solidFill>
                  <a:schemeClr val="accent6">
                    <a:lumMod val="75000"/>
                  </a:schemeClr>
                </a:solidFill>
              </a:rPr>
              <a:t>We find that </a:t>
            </a:r>
            <a:r>
              <a:rPr lang="en-US" sz="1800" dirty="0" err="1">
                <a:solidFill>
                  <a:schemeClr val="accent6">
                    <a:lumMod val="75000"/>
                  </a:schemeClr>
                </a:solidFill>
              </a:rPr>
              <a:t>RowHammer</a:t>
            </a:r>
            <a:r>
              <a:rPr lang="en-US" sz="1800" dirty="0">
                <a:solidFill>
                  <a:schemeClr val="accent6">
                    <a:lumMod val="75000"/>
                  </a:schemeClr>
                </a:solidFill>
              </a:rPr>
              <a:t> vulnerability worsens in newer chips</a:t>
            </a:r>
            <a:endParaRPr lang="en-US" sz="1800" u="sng" dirty="0">
              <a:solidFill>
                <a:schemeClr val="accent6">
                  <a:lumMod val="75000"/>
                </a:schemeClr>
              </a:solidFill>
            </a:endParaRPr>
          </a:p>
          <a:p>
            <a:pPr marL="274320" indent="-274320">
              <a:spcBef>
                <a:spcPts val="400"/>
              </a:spcBef>
            </a:pPr>
            <a:r>
              <a:rPr lang="en-US" sz="2000" b="1" u="sng" dirty="0" err="1">
                <a:solidFill>
                  <a:srgbClr val="7030A0"/>
                </a:solidFill>
              </a:rPr>
              <a:t>RowHammer</a:t>
            </a:r>
            <a:r>
              <a:rPr lang="en-US" sz="2000" b="1" u="sng" dirty="0">
                <a:solidFill>
                  <a:srgbClr val="7030A0"/>
                </a:solidFill>
              </a:rPr>
              <a:t> Mitigation Mechanism Study</a:t>
            </a:r>
            <a:r>
              <a:rPr lang="en-US" sz="2000" u="sng" dirty="0">
                <a:solidFill>
                  <a:srgbClr val="7030A0"/>
                </a:solidFill>
              </a:rPr>
              <a:t>:</a:t>
            </a:r>
            <a:r>
              <a:rPr lang="en-US" sz="2000" dirty="0">
                <a:solidFill>
                  <a:srgbClr val="7030A0"/>
                </a:solidFill>
              </a:rPr>
              <a:t> How five state-of-the-art mechanisms are affected by worsening </a:t>
            </a:r>
            <a:r>
              <a:rPr lang="en-US" sz="2000" dirty="0" err="1">
                <a:solidFill>
                  <a:srgbClr val="7030A0"/>
                </a:solidFill>
              </a:rPr>
              <a:t>RowHammer</a:t>
            </a:r>
            <a:r>
              <a:rPr lang="en-US" sz="2000" dirty="0">
                <a:solidFill>
                  <a:srgbClr val="7030A0"/>
                </a:solidFill>
              </a:rPr>
              <a:t> vulnerability</a:t>
            </a:r>
          </a:p>
          <a:p>
            <a:pPr marL="457200" lvl="1" indent="-274320">
              <a:spcBef>
                <a:spcPts val="400"/>
              </a:spcBef>
            </a:pPr>
            <a:r>
              <a:rPr lang="en-US" sz="1800" dirty="0">
                <a:solidFill>
                  <a:srgbClr val="7030A0"/>
                </a:solidFill>
              </a:rPr>
              <a:t>Reasonable performance loss (8% on average) on modern DRAM chips</a:t>
            </a:r>
          </a:p>
          <a:p>
            <a:pPr marL="457200" lvl="1" indent="-274320">
              <a:spcBef>
                <a:spcPts val="400"/>
              </a:spcBef>
            </a:pPr>
            <a:r>
              <a:rPr lang="en-US" sz="1800" dirty="0">
                <a:solidFill>
                  <a:srgbClr val="7030A0"/>
                </a:solidFill>
              </a:rPr>
              <a:t>Scale poorly to more vulnerable DRAM chips (e.g., 80% performance loss)</a:t>
            </a:r>
          </a:p>
          <a:p>
            <a:pPr>
              <a:spcBef>
                <a:spcPts val="400"/>
              </a:spcBef>
            </a:pPr>
            <a:r>
              <a:rPr lang="en-US" sz="2000" b="1" u="sng" dirty="0">
                <a:solidFill>
                  <a:srgbClr val="C00000"/>
                </a:solidFill>
              </a:rPr>
              <a:t>Conclusion:</a:t>
            </a:r>
            <a:r>
              <a:rPr lang="en-US" sz="2000" dirty="0">
                <a:solidFill>
                  <a:srgbClr val="C00000"/>
                </a:solidFill>
              </a:rPr>
              <a:t> it is critical to research more effective solutions to </a:t>
            </a:r>
            <a:r>
              <a:rPr lang="en-US" sz="2000" dirty="0" err="1">
                <a:solidFill>
                  <a:srgbClr val="C00000"/>
                </a:solidFill>
              </a:rPr>
              <a:t>RowHammer</a:t>
            </a:r>
            <a:r>
              <a:rPr lang="en-US" sz="2000" dirty="0">
                <a:solidFill>
                  <a:srgbClr val="C00000"/>
                </a:solidFill>
              </a:rPr>
              <a:t> for future DRAM chips that will likely be even more vulnerable to </a:t>
            </a:r>
            <a:r>
              <a:rPr lang="en-US" sz="2000" dirty="0" err="1">
                <a:solidFill>
                  <a:srgbClr val="C00000"/>
                </a:solidFill>
              </a:rPr>
              <a:t>RowHammer</a:t>
            </a:r>
            <a:endParaRPr lang="tr-TR" sz="1800" dirty="0">
              <a:solidFill>
                <a:srgbClr val="C00000"/>
              </a:solidFill>
            </a:endParaRPr>
          </a:p>
        </p:txBody>
      </p:sp>
    </p:spTree>
    <p:extLst>
      <p:ext uri="{BB962C8B-B14F-4D97-AF65-F5344CB8AC3E}">
        <p14:creationId xmlns:p14="http://schemas.microsoft.com/office/powerpoint/2010/main" val="2958077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Motivation</a:t>
            </a: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239153" y="1006595"/>
            <a:ext cx="9143999" cy="5318753"/>
          </a:xfrm>
        </p:spPr>
        <p:txBody>
          <a:bodyPr/>
          <a:lstStyle/>
          <a:p>
            <a:pPr lvl="1"/>
            <a:r>
              <a:rPr lang="en-US" sz="2600" dirty="0"/>
              <a:t>Denser DRAM chips are </a:t>
            </a:r>
            <a:r>
              <a:rPr lang="en-US" sz="2600" b="1" dirty="0">
                <a:solidFill>
                  <a:schemeClr val="accent2">
                    <a:lumMod val="75000"/>
                  </a:schemeClr>
                </a:solidFill>
              </a:rPr>
              <a:t>more vulnerable </a:t>
            </a:r>
            <a:r>
              <a:rPr lang="en-US" sz="2600" dirty="0"/>
              <a:t>to </a:t>
            </a:r>
            <a:r>
              <a:rPr lang="en-US" sz="2600" dirty="0" err="1"/>
              <a:t>RowHammer</a:t>
            </a:r>
            <a:r>
              <a:rPr lang="en-US" sz="2600" dirty="0"/>
              <a:t> </a:t>
            </a:r>
          </a:p>
          <a:p>
            <a:pPr marL="457200" lvl="1" indent="0">
              <a:buNone/>
            </a:pPr>
            <a:endParaRPr lang="en-US" sz="2600" dirty="0"/>
          </a:p>
          <a:p>
            <a:pPr lvl="1"/>
            <a:r>
              <a:rPr lang="en-US" sz="2600" dirty="0"/>
              <a:t>Three prior works </a:t>
            </a:r>
            <a:r>
              <a:rPr lang="en-US" sz="1800" b="1" dirty="0">
                <a:solidFill>
                  <a:srgbClr val="538234"/>
                </a:solidFill>
              </a:rPr>
              <a:t>[Kim+, ISCA’14], [Park+, MR’16], [Park+, MR’16]</a:t>
            </a:r>
            <a:r>
              <a:rPr lang="en-US" sz="2600" dirty="0"/>
              <a:t>, </a:t>
            </a:r>
            <a:r>
              <a:rPr lang="en-US" sz="2600" b="1" dirty="0"/>
              <a:t>over the last six years</a:t>
            </a:r>
            <a:r>
              <a:rPr lang="en-US" sz="2600" dirty="0"/>
              <a:t> provide </a:t>
            </a:r>
            <a:r>
              <a:rPr lang="en-US" sz="2600" dirty="0" err="1"/>
              <a:t>RowHammer</a:t>
            </a:r>
            <a:r>
              <a:rPr lang="en-US" sz="2600" dirty="0"/>
              <a:t> characterization data on real DRAM</a:t>
            </a:r>
          </a:p>
          <a:p>
            <a:pPr lvl="1"/>
            <a:endParaRPr lang="en-US" sz="2600" dirty="0"/>
          </a:p>
          <a:p>
            <a:pPr lvl="1"/>
            <a:r>
              <a:rPr lang="en-US" sz="2600" dirty="0"/>
              <a:t>However, there is </a:t>
            </a:r>
            <a:r>
              <a:rPr lang="en-US" sz="2600" b="1" dirty="0">
                <a:solidFill>
                  <a:srgbClr val="C00000"/>
                </a:solidFill>
              </a:rPr>
              <a:t>no comprehensive experimental study</a:t>
            </a:r>
            <a:r>
              <a:rPr lang="en-US" sz="2600" b="1" dirty="0"/>
              <a:t> </a:t>
            </a:r>
            <a:r>
              <a:rPr lang="en-US" sz="2600" dirty="0"/>
              <a:t>that demonstrates </a:t>
            </a:r>
            <a:r>
              <a:rPr lang="en-US" sz="2600" b="1" dirty="0">
                <a:solidFill>
                  <a:srgbClr val="C00000"/>
                </a:solidFill>
              </a:rPr>
              <a:t>how vulnerability scales </a:t>
            </a:r>
            <a:r>
              <a:rPr lang="en-US" sz="2600" dirty="0"/>
              <a:t>across DRAM types and technology node generations </a:t>
            </a:r>
          </a:p>
          <a:p>
            <a:pPr lvl="1"/>
            <a:endParaRPr lang="en-US" sz="2600" dirty="0"/>
          </a:p>
          <a:p>
            <a:pPr lvl="1"/>
            <a:r>
              <a:rPr lang="en-US" sz="2600" dirty="0"/>
              <a:t>It is </a:t>
            </a:r>
            <a:r>
              <a:rPr lang="en-US" sz="2600" b="1" dirty="0">
                <a:solidFill>
                  <a:srgbClr val="7030A0"/>
                </a:solidFill>
              </a:rPr>
              <a:t>unclear whether current mitigation mechanisms will remain viable</a:t>
            </a:r>
            <a:r>
              <a:rPr lang="en-US" sz="2600" b="1" dirty="0"/>
              <a:t> </a:t>
            </a:r>
            <a:r>
              <a:rPr lang="en-US" sz="2600" dirty="0"/>
              <a:t>for future DRAM chips that are likely to be more vulnerable to </a:t>
            </a:r>
            <a:r>
              <a:rPr lang="en-US" sz="2600" dirty="0" err="1"/>
              <a:t>RowHammer</a:t>
            </a:r>
            <a:endParaRPr lang="en-US" sz="2600" dirty="0"/>
          </a:p>
          <a:p>
            <a:pPr marL="0" indent="0">
              <a:buNone/>
            </a:pPr>
            <a:endParaRPr lang="en-US" dirty="0"/>
          </a:p>
        </p:txBody>
      </p:sp>
    </p:spTree>
    <p:extLst>
      <p:ext uri="{BB962C8B-B14F-4D97-AF65-F5344CB8AC3E}">
        <p14:creationId xmlns:p14="http://schemas.microsoft.com/office/powerpoint/2010/main" val="692564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Goal</a:t>
            </a: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120958" y="1589650"/>
            <a:ext cx="9264957" cy="4654395"/>
          </a:xfrm>
        </p:spPr>
        <p:txBody>
          <a:bodyPr/>
          <a:lstStyle/>
          <a:p>
            <a:pPr marL="800100" lvl="1" indent="-342900">
              <a:spcBef>
                <a:spcPts val="400"/>
              </a:spcBef>
              <a:buFont typeface="+mj-lt"/>
              <a:buAutoNum type="arabicPeriod"/>
            </a:pPr>
            <a:r>
              <a:rPr lang="en-US" sz="2700" b="1" dirty="0"/>
              <a:t> </a:t>
            </a:r>
            <a:r>
              <a:rPr lang="en-US" sz="2700" b="1" dirty="0">
                <a:solidFill>
                  <a:srgbClr val="538234"/>
                </a:solidFill>
              </a:rPr>
              <a:t>Experimentally demonstrate </a:t>
            </a:r>
            <a:r>
              <a:rPr lang="en-US" sz="2700" dirty="0">
                <a:solidFill>
                  <a:srgbClr val="538234"/>
                </a:solidFill>
              </a:rPr>
              <a:t>how vulnerable modern DRAM chips are to </a:t>
            </a:r>
            <a:r>
              <a:rPr lang="en-US" sz="2700" dirty="0" err="1">
                <a:solidFill>
                  <a:srgbClr val="538234"/>
                </a:solidFill>
              </a:rPr>
              <a:t>RowHammer</a:t>
            </a:r>
            <a:r>
              <a:rPr lang="en-US" sz="2700" dirty="0">
                <a:solidFill>
                  <a:srgbClr val="538234"/>
                </a:solidFill>
              </a:rPr>
              <a:t> and </a:t>
            </a:r>
            <a:r>
              <a:rPr lang="en-US" sz="2700" b="1" dirty="0">
                <a:solidFill>
                  <a:srgbClr val="538234"/>
                </a:solidFill>
              </a:rPr>
              <a:t>predict how this vulnerability will scale</a:t>
            </a:r>
            <a:r>
              <a:rPr lang="en-US" sz="2700" dirty="0">
                <a:solidFill>
                  <a:srgbClr val="538234"/>
                </a:solidFill>
              </a:rPr>
              <a:t> going forward</a:t>
            </a:r>
          </a:p>
          <a:p>
            <a:pPr marL="800100" lvl="1" indent="-342900">
              <a:spcBef>
                <a:spcPts val="400"/>
              </a:spcBef>
              <a:buFont typeface="+mj-lt"/>
              <a:buAutoNum type="arabicPeriod"/>
            </a:pPr>
            <a:endParaRPr lang="en-US" sz="2700" dirty="0"/>
          </a:p>
          <a:p>
            <a:pPr marL="800100" lvl="1" indent="-342900">
              <a:spcBef>
                <a:spcPts val="400"/>
              </a:spcBef>
              <a:buFont typeface="+mj-lt"/>
              <a:buAutoNum type="arabicPeriod"/>
            </a:pPr>
            <a:endParaRPr lang="en-US" sz="2700" dirty="0"/>
          </a:p>
          <a:p>
            <a:pPr marL="800100" lvl="1" indent="-342900">
              <a:spcBef>
                <a:spcPts val="400"/>
              </a:spcBef>
              <a:buFont typeface="+mj-lt"/>
              <a:buAutoNum type="arabicPeriod"/>
            </a:pPr>
            <a:r>
              <a:rPr lang="en-US" sz="2700" b="1" dirty="0"/>
              <a:t> </a:t>
            </a:r>
            <a:r>
              <a:rPr lang="en-US" sz="2700" dirty="0">
                <a:solidFill>
                  <a:schemeClr val="accent5">
                    <a:lumMod val="75000"/>
                  </a:schemeClr>
                </a:solidFill>
              </a:rPr>
              <a:t>Examine the viability of current mitigation mechanisms on </a:t>
            </a:r>
            <a:r>
              <a:rPr lang="en-US" sz="2700" b="1" dirty="0">
                <a:solidFill>
                  <a:schemeClr val="accent5">
                    <a:lumMod val="75000"/>
                  </a:schemeClr>
                </a:solidFill>
              </a:rPr>
              <a:t>more vulnerable chips</a:t>
            </a:r>
          </a:p>
          <a:p>
            <a:pPr marL="0" indent="0">
              <a:buNone/>
            </a:pPr>
            <a:endParaRPr lang="en-US" sz="2700" dirty="0"/>
          </a:p>
        </p:txBody>
      </p:sp>
    </p:spTree>
    <p:extLst>
      <p:ext uri="{BB962C8B-B14F-4D97-AF65-F5344CB8AC3E}">
        <p14:creationId xmlns:p14="http://schemas.microsoft.com/office/powerpoint/2010/main" val="154750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40F26-C858-6F4F-A684-F70A0C2E3825}"/>
              </a:ext>
            </a:extLst>
          </p:cNvPr>
          <p:cNvSpPr>
            <a:spLocks noGrp="1"/>
          </p:cNvSpPr>
          <p:nvPr>
            <p:ph type="title"/>
          </p:nvPr>
        </p:nvSpPr>
        <p:spPr/>
        <p:txBody>
          <a:bodyPr/>
          <a:lstStyle/>
          <a:p>
            <a:r>
              <a:rPr lang="en-US" sz="3800" b="1" dirty="0"/>
              <a:t>Effective </a:t>
            </a:r>
            <a:r>
              <a:rPr lang="en-US" sz="3800" b="1" dirty="0" err="1"/>
              <a:t>RowHammer</a:t>
            </a:r>
            <a:r>
              <a:rPr lang="en-US" sz="3800" b="1" dirty="0"/>
              <a:t> Characterization </a:t>
            </a:r>
          </a:p>
        </p:txBody>
      </p:sp>
      <p:sp>
        <p:nvSpPr>
          <p:cNvPr id="3" name="Content Placeholder 2">
            <a:extLst>
              <a:ext uri="{FF2B5EF4-FFF2-40B4-BE49-F238E27FC236}">
                <a16:creationId xmlns:a16="http://schemas.microsoft.com/office/drawing/2014/main" id="{A31F3A66-CE7C-854B-BC9F-931B4D4BF729}"/>
              </a:ext>
            </a:extLst>
          </p:cNvPr>
          <p:cNvSpPr>
            <a:spLocks noGrp="1"/>
          </p:cNvSpPr>
          <p:nvPr>
            <p:ph idx="1"/>
          </p:nvPr>
        </p:nvSpPr>
        <p:spPr>
          <a:xfrm>
            <a:off x="20570" y="1042516"/>
            <a:ext cx="9123430" cy="5984931"/>
          </a:xfrm>
        </p:spPr>
        <p:txBody>
          <a:bodyPr/>
          <a:lstStyle/>
          <a:p>
            <a:pPr marL="0" indent="0">
              <a:buNone/>
            </a:pPr>
            <a:r>
              <a:rPr lang="en-US" sz="2600" dirty="0"/>
              <a:t>To characterize our DRAM chips at </a:t>
            </a:r>
            <a:r>
              <a:rPr lang="en-US" sz="2600" b="1" dirty="0"/>
              <a:t>worst-case</a:t>
            </a:r>
            <a:r>
              <a:rPr lang="en-US" sz="2600" dirty="0"/>
              <a:t> conditions, we:</a:t>
            </a:r>
          </a:p>
          <a:p>
            <a:pPr marL="0" indent="0">
              <a:buNone/>
            </a:pPr>
            <a:endParaRPr lang="en-US" sz="700" dirty="0"/>
          </a:p>
          <a:p>
            <a:pPr marL="457200" indent="-457200">
              <a:buFont typeface="+mj-lt"/>
              <a:buAutoNum type="arabicPeriod"/>
            </a:pPr>
            <a:r>
              <a:rPr lang="en-US" sz="2600" b="1" dirty="0">
                <a:solidFill>
                  <a:schemeClr val="accent6">
                    <a:lumMod val="75000"/>
                  </a:schemeClr>
                </a:solidFill>
              </a:rPr>
              <a:t>Prevent sources of interference during core test loop</a:t>
            </a:r>
          </a:p>
          <a:p>
            <a:pPr marL="365760" lvl="1"/>
            <a:r>
              <a:rPr lang="en-US" sz="2200" dirty="0"/>
              <a:t>We disable: </a:t>
            </a:r>
          </a:p>
          <a:p>
            <a:pPr marL="548640" lvl="2"/>
            <a:r>
              <a:rPr lang="en-US" sz="2000" b="1" dirty="0"/>
              <a:t>DRAM refresh</a:t>
            </a:r>
            <a:r>
              <a:rPr lang="en-US" sz="2000" dirty="0"/>
              <a:t>: to avoid refreshing victim row</a:t>
            </a:r>
          </a:p>
          <a:p>
            <a:pPr marL="548640" lvl="2"/>
            <a:r>
              <a:rPr lang="en-US" sz="2000" b="1" dirty="0"/>
              <a:t>DRAM calibration events</a:t>
            </a:r>
            <a:r>
              <a:rPr lang="en-US" sz="2000" dirty="0"/>
              <a:t>: to minimize variation in test timing</a:t>
            </a:r>
          </a:p>
          <a:p>
            <a:pPr marL="548640" lvl="2"/>
            <a:r>
              <a:rPr lang="en-US" sz="2000" b="1" dirty="0" err="1"/>
              <a:t>RowHammer</a:t>
            </a:r>
            <a:r>
              <a:rPr lang="en-US" sz="2000" b="1" dirty="0"/>
              <a:t> mitigation mechanisms</a:t>
            </a:r>
            <a:r>
              <a:rPr lang="en-US" sz="2000" dirty="0"/>
              <a:t>: to observe circuit-level effects </a:t>
            </a:r>
          </a:p>
          <a:p>
            <a:pPr marL="365760" lvl="1"/>
            <a:r>
              <a:rPr lang="en-US" sz="2200" dirty="0"/>
              <a:t>Test for </a:t>
            </a:r>
            <a:r>
              <a:rPr lang="en-US" sz="2200" b="1" dirty="0">
                <a:solidFill>
                  <a:srgbClr val="538234"/>
                </a:solidFill>
              </a:rPr>
              <a:t>less than refresh window (32ms) </a:t>
            </a:r>
            <a:r>
              <a:rPr lang="en-US" sz="2200" dirty="0"/>
              <a:t>to avoid retention failures</a:t>
            </a:r>
          </a:p>
          <a:p>
            <a:pPr marL="457200" lvl="1" indent="0">
              <a:buNone/>
            </a:pPr>
            <a:endParaRPr lang="en-US" sz="1400" dirty="0"/>
          </a:p>
          <a:p>
            <a:pPr marL="457200" indent="-457200">
              <a:buFont typeface="+mj-lt"/>
              <a:buAutoNum type="arabicPeriod"/>
            </a:pPr>
            <a:r>
              <a:rPr lang="en-US" sz="2600" b="1" dirty="0">
                <a:solidFill>
                  <a:schemeClr val="accent5">
                    <a:lumMod val="75000"/>
                  </a:schemeClr>
                </a:solidFill>
              </a:rPr>
              <a:t>Worst-case access sequence</a:t>
            </a:r>
          </a:p>
          <a:p>
            <a:pPr marL="91440" indent="0">
              <a:buNone/>
            </a:pPr>
            <a:r>
              <a:rPr lang="en-US" sz="2200" dirty="0"/>
              <a:t>- We use </a:t>
            </a:r>
            <a:r>
              <a:rPr lang="en-US" sz="2200" b="1" dirty="0">
                <a:solidFill>
                  <a:srgbClr val="C00000"/>
                </a:solidFill>
              </a:rPr>
              <a:t>worst-case</a:t>
            </a:r>
            <a:r>
              <a:rPr lang="en-US" sz="2200" b="1" dirty="0"/>
              <a:t> </a:t>
            </a:r>
            <a:r>
              <a:rPr lang="en-US" sz="2200" dirty="0"/>
              <a:t>access sequence based on prior works’ observations</a:t>
            </a:r>
          </a:p>
          <a:p>
            <a:pPr marL="91440" indent="0">
              <a:buNone/>
            </a:pPr>
            <a:r>
              <a:rPr lang="en-US" sz="2200" dirty="0"/>
              <a:t>- For each row, </a:t>
            </a:r>
            <a:r>
              <a:rPr lang="en-US" sz="2200" b="1" dirty="0">
                <a:solidFill>
                  <a:schemeClr val="accent5">
                    <a:lumMod val="75000"/>
                  </a:schemeClr>
                </a:solidFill>
              </a:rPr>
              <a:t>repeatedly access the two directly physically-adjacent rows as fast as possible </a:t>
            </a:r>
          </a:p>
          <a:p>
            <a:pPr marL="274320" indent="0">
              <a:buNone/>
            </a:pPr>
            <a:endParaRPr lang="en-US" sz="2100" b="1" dirty="0">
              <a:solidFill>
                <a:schemeClr val="accent5">
                  <a:lumMod val="75000"/>
                </a:schemeClr>
              </a:solidFill>
            </a:endParaRPr>
          </a:p>
          <a:p>
            <a:pPr marL="274320" indent="0" algn="ctr">
              <a:buNone/>
            </a:pPr>
            <a:r>
              <a:rPr lang="en-US" sz="2400" b="1" dirty="0">
                <a:solidFill>
                  <a:srgbClr val="7030A0"/>
                </a:solidFill>
              </a:rPr>
              <a:t>[More details in the paper]</a:t>
            </a:r>
            <a:endParaRPr lang="en-US" sz="2000" dirty="0">
              <a:solidFill>
                <a:srgbClr val="7030A0"/>
              </a:solidFill>
            </a:endParaRPr>
          </a:p>
          <a:p>
            <a:pPr marL="274320" indent="0">
              <a:buNone/>
            </a:pPr>
            <a:endParaRPr lang="en-US" sz="2400" dirty="0"/>
          </a:p>
          <a:p>
            <a:pPr marL="457200" lvl="1" indent="0">
              <a:buNone/>
            </a:pPr>
            <a:endParaRPr lang="en-US" sz="2000" dirty="0"/>
          </a:p>
        </p:txBody>
      </p:sp>
    </p:spTree>
    <p:extLst>
      <p:ext uri="{BB962C8B-B14F-4D97-AF65-F5344CB8AC3E}">
        <p14:creationId xmlns:p14="http://schemas.microsoft.com/office/powerpoint/2010/main" val="1698233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Testing Methodology</a:t>
            </a:r>
          </a:p>
        </p:txBody>
      </p:sp>
      <p:sp>
        <p:nvSpPr>
          <p:cNvPr id="7" name="Rounded Rectangle 6">
            <a:extLst>
              <a:ext uri="{FF2B5EF4-FFF2-40B4-BE49-F238E27FC236}">
                <a16:creationId xmlns:a16="http://schemas.microsoft.com/office/drawing/2014/main" id="{EAE80CDF-A5BA-094C-B8A1-210F05444677}"/>
              </a:ext>
            </a:extLst>
          </p:cNvPr>
          <p:cNvSpPr/>
          <p:nvPr/>
        </p:nvSpPr>
        <p:spPr>
          <a:xfrm>
            <a:off x="447294" y="819854"/>
            <a:ext cx="8281070" cy="2653678"/>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DA2F25FD-5DB1-4D4B-A4CF-1937459F1417}"/>
              </a:ext>
            </a:extLst>
          </p:cNvPr>
          <p:cNvCxnSpPr>
            <a:cxnSpLocks/>
          </p:cNvCxnSpPr>
          <p:nvPr/>
        </p:nvCxnSpPr>
        <p:spPr>
          <a:xfrm>
            <a:off x="907183" y="1182809"/>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F8715A8-4EEE-1C48-B80B-2B3082C99889}"/>
              </a:ext>
            </a:extLst>
          </p:cNvPr>
          <p:cNvCxnSpPr>
            <a:cxnSpLocks/>
          </p:cNvCxnSpPr>
          <p:nvPr/>
        </p:nvCxnSpPr>
        <p:spPr>
          <a:xfrm>
            <a:off x="907183" y="1577316"/>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C917EAC-25E5-4045-8813-333A7C25E7E6}"/>
              </a:ext>
            </a:extLst>
          </p:cNvPr>
          <p:cNvCxnSpPr>
            <a:cxnSpLocks/>
          </p:cNvCxnSpPr>
          <p:nvPr/>
        </p:nvCxnSpPr>
        <p:spPr>
          <a:xfrm>
            <a:off x="907183" y="196964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F41139-BCCD-8842-9577-8E5536E326F7}"/>
              </a:ext>
            </a:extLst>
          </p:cNvPr>
          <p:cNvCxnSpPr>
            <a:cxnSpLocks/>
          </p:cNvCxnSpPr>
          <p:nvPr/>
        </p:nvCxnSpPr>
        <p:spPr>
          <a:xfrm>
            <a:off x="907183" y="235756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C3BD06B-AE41-7C4A-9222-2D78ED7E9B94}"/>
              </a:ext>
            </a:extLst>
          </p:cNvPr>
          <p:cNvCxnSpPr>
            <a:cxnSpLocks/>
          </p:cNvCxnSpPr>
          <p:nvPr/>
        </p:nvCxnSpPr>
        <p:spPr>
          <a:xfrm>
            <a:off x="907183" y="2726037"/>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24C1F0E-8A0B-2B49-8256-9982F6D7EF9A}"/>
              </a:ext>
            </a:extLst>
          </p:cNvPr>
          <p:cNvSpPr/>
          <p:nvPr/>
        </p:nvSpPr>
        <p:spPr>
          <a:xfrm>
            <a:off x="1332331" y="2549008"/>
            <a:ext cx="6487433" cy="373701"/>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6C69FCB-2831-E84F-8956-CD54E45F4CD1}"/>
              </a:ext>
            </a:extLst>
          </p:cNvPr>
          <p:cNvSpPr/>
          <p:nvPr/>
        </p:nvSpPr>
        <p:spPr>
          <a:xfrm>
            <a:off x="1332331" y="2149214"/>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 name="Rectangle 17">
            <a:extLst>
              <a:ext uri="{FF2B5EF4-FFF2-40B4-BE49-F238E27FC236}">
                <a16:creationId xmlns:a16="http://schemas.microsoft.com/office/drawing/2014/main" id="{04FB0C35-FFB0-9E4C-AFF8-860742CB916A}"/>
              </a:ext>
            </a:extLst>
          </p:cNvPr>
          <p:cNvSpPr/>
          <p:nvPr/>
        </p:nvSpPr>
        <p:spPr>
          <a:xfrm>
            <a:off x="1332331" y="2539187"/>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31" name="Rectangle 30">
            <a:extLst>
              <a:ext uri="{FF2B5EF4-FFF2-40B4-BE49-F238E27FC236}">
                <a16:creationId xmlns:a16="http://schemas.microsoft.com/office/drawing/2014/main" id="{0DAA7145-8C09-4D4E-9D5A-03F269888DE7}"/>
              </a:ext>
            </a:extLst>
          </p:cNvPr>
          <p:cNvSpPr/>
          <p:nvPr/>
        </p:nvSpPr>
        <p:spPr>
          <a:xfrm>
            <a:off x="1334077" y="2149054"/>
            <a:ext cx="6487433" cy="373701"/>
          </a:xfrm>
          <a:prstGeom prst="rect">
            <a:avLst/>
          </a:prstGeom>
          <a:solidFill>
            <a:srgbClr val="FFF3CC"/>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33" name="Rectangle 32">
            <a:extLst>
              <a:ext uri="{FF2B5EF4-FFF2-40B4-BE49-F238E27FC236}">
                <a16:creationId xmlns:a16="http://schemas.microsoft.com/office/drawing/2014/main" id="{26D555CF-E789-F44A-AF20-C46A8CC7D726}"/>
              </a:ext>
            </a:extLst>
          </p:cNvPr>
          <p:cNvSpPr/>
          <p:nvPr/>
        </p:nvSpPr>
        <p:spPr>
          <a:xfrm>
            <a:off x="1334077" y="253861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grpSp>
        <p:nvGrpSpPr>
          <p:cNvPr id="37" name="Group 36">
            <a:extLst>
              <a:ext uri="{FF2B5EF4-FFF2-40B4-BE49-F238E27FC236}">
                <a16:creationId xmlns:a16="http://schemas.microsoft.com/office/drawing/2014/main" id="{9BF09F48-3B89-7040-9AF1-627281AE44B5}"/>
              </a:ext>
            </a:extLst>
          </p:cNvPr>
          <p:cNvGrpSpPr/>
          <p:nvPr/>
        </p:nvGrpSpPr>
        <p:grpSpPr>
          <a:xfrm>
            <a:off x="5911363" y="1418622"/>
            <a:ext cx="1728357" cy="1522407"/>
            <a:chOff x="5868306" y="2008207"/>
            <a:chExt cx="1672795" cy="2646515"/>
          </a:xfrm>
        </p:grpSpPr>
        <p:sp>
          <p:nvSpPr>
            <p:cNvPr id="38" name="Rectangle 37">
              <a:extLst>
                <a:ext uri="{FF2B5EF4-FFF2-40B4-BE49-F238E27FC236}">
                  <a16:creationId xmlns:a16="http://schemas.microsoft.com/office/drawing/2014/main" id="{22D19971-1F39-9347-8395-B8ACF1090269}"/>
                </a:ext>
              </a:extLst>
            </p:cNvPr>
            <p:cNvSpPr/>
            <p:nvPr/>
          </p:nvSpPr>
          <p:spPr>
            <a:xfrm>
              <a:off x="5868306" y="2654188"/>
              <a:ext cx="1672795"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sp>
          <p:nvSpPr>
            <p:cNvPr id="40" name="Rectangle 39">
              <a:extLst>
                <a:ext uri="{FF2B5EF4-FFF2-40B4-BE49-F238E27FC236}">
                  <a16:creationId xmlns:a16="http://schemas.microsoft.com/office/drawing/2014/main" id="{AB680162-C53A-E94D-ABBD-38244A97BC10}"/>
                </a:ext>
              </a:extLst>
            </p:cNvPr>
            <p:cNvSpPr/>
            <p:nvPr/>
          </p:nvSpPr>
          <p:spPr>
            <a:xfrm>
              <a:off x="6229633" y="2008207"/>
              <a:ext cx="130162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Victim Row</a:t>
              </a:r>
            </a:p>
          </p:txBody>
        </p:sp>
        <p:sp>
          <p:nvSpPr>
            <p:cNvPr id="41" name="Rectangle 40">
              <a:extLst>
                <a:ext uri="{FF2B5EF4-FFF2-40B4-BE49-F238E27FC236}">
                  <a16:creationId xmlns:a16="http://schemas.microsoft.com/office/drawing/2014/main" id="{FCDB1259-9F12-CF4B-AB08-B6ED2662540A}"/>
                </a:ext>
              </a:extLst>
            </p:cNvPr>
            <p:cNvSpPr/>
            <p:nvPr/>
          </p:nvSpPr>
          <p:spPr>
            <a:xfrm>
              <a:off x="6577159" y="3341348"/>
              <a:ext cx="60656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42" name="Rectangle 41">
              <a:extLst>
                <a:ext uri="{FF2B5EF4-FFF2-40B4-BE49-F238E27FC236}">
                  <a16:creationId xmlns:a16="http://schemas.microsoft.com/office/drawing/2014/main" id="{28144555-BAA7-7A42-9010-93B64A5568DE}"/>
                </a:ext>
              </a:extLst>
            </p:cNvPr>
            <p:cNvSpPr/>
            <p:nvPr/>
          </p:nvSpPr>
          <p:spPr>
            <a:xfrm>
              <a:off x="6576973" y="4012684"/>
              <a:ext cx="606936"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47" name="Rectangle 46">
            <a:extLst>
              <a:ext uri="{FF2B5EF4-FFF2-40B4-BE49-F238E27FC236}">
                <a16:creationId xmlns:a16="http://schemas.microsoft.com/office/drawing/2014/main" id="{F010192A-4D21-264D-A2AA-3B84849DF981}"/>
              </a:ext>
            </a:extLst>
          </p:cNvPr>
          <p:cNvSpPr/>
          <p:nvPr/>
        </p:nvSpPr>
        <p:spPr>
          <a:xfrm>
            <a:off x="6643376" y="2963035"/>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cxnSp>
        <p:nvCxnSpPr>
          <p:cNvPr id="56" name="Straight Connector 55">
            <a:extLst>
              <a:ext uri="{FF2B5EF4-FFF2-40B4-BE49-F238E27FC236}">
                <a16:creationId xmlns:a16="http://schemas.microsoft.com/office/drawing/2014/main" id="{70219E55-C102-A349-85B9-9E5D57B83B10}"/>
              </a:ext>
            </a:extLst>
          </p:cNvPr>
          <p:cNvCxnSpPr>
            <a:cxnSpLocks/>
          </p:cNvCxnSpPr>
          <p:nvPr/>
        </p:nvCxnSpPr>
        <p:spPr>
          <a:xfrm>
            <a:off x="907183" y="3110005"/>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A4341289-020D-2140-908D-26EEC7747BAA}"/>
              </a:ext>
            </a:extLst>
          </p:cNvPr>
          <p:cNvSpPr/>
          <p:nvPr/>
        </p:nvSpPr>
        <p:spPr>
          <a:xfrm>
            <a:off x="1330174" y="2928022"/>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61" name="Rectangle 60">
            <a:extLst>
              <a:ext uri="{FF2B5EF4-FFF2-40B4-BE49-F238E27FC236}">
                <a16:creationId xmlns:a16="http://schemas.microsoft.com/office/drawing/2014/main" id="{4FAE9F5F-BAA5-5B40-9288-5ABD9EB4231D}"/>
              </a:ext>
            </a:extLst>
          </p:cNvPr>
          <p:cNvSpPr/>
          <p:nvPr/>
        </p:nvSpPr>
        <p:spPr>
          <a:xfrm>
            <a:off x="6641219" y="2962857"/>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5" name="Rectangle 64">
            <a:extLst>
              <a:ext uri="{FF2B5EF4-FFF2-40B4-BE49-F238E27FC236}">
                <a16:creationId xmlns:a16="http://schemas.microsoft.com/office/drawing/2014/main" id="{E9634514-7090-7D4E-A006-17A8F0FC84E9}"/>
              </a:ext>
            </a:extLst>
          </p:cNvPr>
          <p:cNvSpPr/>
          <p:nvPr/>
        </p:nvSpPr>
        <p:spPr>
          <a:xfrm>
            <a:off x="1330175" y="989871"/>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66" name="Rectangle 65">
            <a:extLst>
              <a:ext uri="{FF2B5EF4-FFF2-40B4-BE49-F238E27FC236}">
                <a16:creationId xmlns:a16="http://schemas.microsoft.com/office/drawing/2014/main" id="{A8E9013F-9263-8D4D-9301-F168911ECA9A}"/>
              </a:ext>
            </a:extLst>
          </p:cNvPr>
          <p:cNvSpPr/>
          <p:nvPr/>
        </p:nvSpPr>
        <p:spPr>
          <a:xfrm>
            <a:off x="1328138" y="1379605"/>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7" name="Rectangle 66">
            <a:extLst>
              <a:ext uri="{FF2B5EF4-FFF2-40B4-BE49-F238E27FC236}">
                <a16:creationId xmlns:a16="http://schemas.microsoft.com/office/drawing/2014/main" id="{28CA58E6-C076-9B4F-AFF0-63539951169A}"/>
              </a:ext>
            </a:extLst>
          </p:cNvPr>
          <p:cNvSpPr/>
          <p:nvPr/>
        </p:nvSpPr>
        <p:spPr>
          <a:xfrm>
            <a:off x="1328138" y="175747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8" name="Rectangle 67">
            <a:extLst>
              <a:ext uri="{FF2B5EF4-FFF2-40B4-BE49-F238E27FC236}">
                <a16:creationId xmlns:a16="http://schemas.microsoft.com/office/drawing/2014/main" id="{B60844AB-B63F-8E46-B3D1-8FB25E5B131C}"/>
              </a:ext>
            </a:extLst>
          </p:cNvPr>
          <p:cNvSpPr/>
          <p:nvPr/>
        </p:nvSpPr>
        <p:spPr>
          <a:xfrm>
            <a:off x="6641604" y="1803279"/>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9" name="Rectangle 68">
            <a:extLst>
              <a:ext uri="{FF2B5EF4-FFF2-40B4-BE49-F238E27FC236}">
                <a16:creationId xmlns:a16="http://schemas.microsoft.com/office/drawing/2014/main" id="{F5000257-E0E4-9340-8CBC-3D0102ACB0D3}"/>
              </a:ext>
            </a:extLst>
          </p:cNvPr>
          <p:cNvSpPr/>
          <p:nvPr/>
        </p:nvSpPr>
        <p:spPr>
          <a:xfrm>
            <a:off x="6648157" y="1409610"/>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70" name="Rectangle 69">
            <a:extLst>
              <a:ext uri="{FF2B5EF4-FFF2-40B4-BE49-F238E27FC236}">
                <a16:creationId xmlns:a16="http://schemas.microsoft.com/office/drawing/2014/main" id="{2DCB78BC-A242-1C42-BF3E-40D53356F41A}"/>
              </a:ext>
            </a:extLst>
          </p:cNvPr>
          <p:cNvSpPr/>
          <p:nvPr/>
        </p:nvSpPr>
        <p:spPr>
          <a:xfrm>
            <a:off x="6648157" y="102218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nvGrpSpPr>
          <p:cNvPr id="73" name="Group 72">
            <a:extLst>
              <a:ext uri="{FF2B5EF4-FFF2-40B4-BE49-F238E27FC236}">
                <a16:creationId xmlns:a16="http://schemas.microsoft.com/office/drawing/2014/main" id="{5B1C33F2-95B1-CD41-8AEE-843FCDD0B87C}"/>
              </a:ext>
            </a:extLst>
          </p:cNvPr>
          <p:cNvGrpSpPr/>
          <p:nvPr/>
        </p:nvGrpSpPr>
        <p:grpSpPr>
          <a:xfrm>
            <a:off x="1333669" y="995665"/>
            <a:ext cx="6487433" cy="390381"/>
            <a:chOff x="2579675" y="4236288"/>
            <a:chExt cx="6487433" cy="390381"/>
          </a:xfrm>
        </p:grpSpPr>
        <p:sp>
          <p:nvSpPr>
            <p:cNvPr id="32" name="Rectangle 31">
              <a:extLst>
                <a:ext uri="{FF2B5EF4-FFF2-40B4-BE49-F238E27FC236}">
                  <a16:creationId xmlns:a16="http://schemas.microsoft.com/office/drawing/2014/main" id="{637BDC37-B33C-7248-A651-0C1924D7C1B4}"/>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44" name="Rectangle 43">
              <a:extLst>
                <a:ext uri="{FF2B5EF4-FFF2-40B4-BE49-F238E27FC236}">
                  <a16:creationId xmlns:a16="http://schemas.microsoft.com/office/drawing/2014/main" id="{0A47B134-181E-F74C-8AFF-30D11752EDC4}"/>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1" name="Group 70">
            <a:extLst>
              <a:ext uri="{FF2B5EF4-FFF2-40B4-BE49-F238E27FC236}">
                <a16:creationId xmlns:a16="http://schemas.microsoft.com/office/drawing/2014/main" id="{4ABC459C-9756-414F-8F48-0008864BA931}"/>
              </a:ext>
            </a:extLst>
          </p:cNvPr>
          <p:cNvGrpSpPr/>
          <p:nvPr/>
        </p:nvGrpSpPr>
        <p:grpSpPr>
          <a:xfrm>
            <a:off x="1330174" y="1770146"/>
            <a:ext cx="6487433" cy="393061"/>
            <a:chOff x="2576180" y="5010769"/>
            <a:chExt cx="6487433" cy="393061"/>
          </a:xfrm>
        </p:grpSpPr>
        <p:sp>
          <p:nvSpPr>
            <p:cNvPr id="35" name="Rectangle 34">
              <a:extLst>
                <a:ext uri="{FF2B5EF4-FFF2-40B4-BE49-F238E27FC236}">
                  <a16:creationId xmlns:a16="http://schemas.microsoft.com/office/drawing/2014/main" id="{06DE5322-12E0-A94B-B600-AA4AEBFDC5E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3" name="Rectangle 62">
              <a:extLst>
                <a:ext uri="{FF2B5EF4-FFF2-40B4-BE49-F238E27FC236}">
                  <a16:creationId xmlns:a16="http://schemas.microsoft.com/office/drawing/2014/main" id="{C6910900-0F59-6946-A274-151F5EF4A1DE}"/>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2" name="Group 71">
            <a:extLst>
              <a:ext uri="{FF2B5EF4-FFF2-40B4-BE49-F238E27FC236}">
                <a16:creationId xmlns:a16="http://schemas.microsoft.com/office/drawing/2014/main" id="{0F653A50-A84B-CF40-9FA1-6C1910B2BC74}"/>
              </a:ext>
            </a:extLst>
          </p:cNvPr>
          <p:cNvGrpSpPr/>
          <p:nvPr/>
        </p:nvGrpSpPr>
        <p:grpSpPr>
          <a:xfrm>
            <a:off x="1333669" y="1384908"/>
            <a:ext cx="6487433" cy="413433"/>
            <a:chOff x="2579675" y="4625531"/>
            <a:chExt cx="6487433" cy="413433"/>
          </a:xfrm>
        </p:grpSpPr>
        <p:sp>
          <p:nvSpPr>
            <p:cNvPr id="30" name="Rectangle 29">
              <a:extLst>
                <a:ext uri="{FF2B5EF4-FFF2-40B4-BE49-F238E27FC236}">
                  <a16:creationId xmlns:a16="http://schemas.microsoft.com/office/drawing/2014/main" id="{1E911FD8-9BF9-7147-8788-B390C166AE8E}"/>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4" name="Rectangle 63">
              <a:extLst>
                <a:ext uri="{FF2B5EF4-FFF2-40B4-BE49-F238E27FC236}">
                  <a16:creationId xmlns:a16="http://schemas.microsoft.com/office/drawing/2014/main" id="{84E6769B-B162-894F-9A7B-22D11A849826}"/>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sp>
        <p:nvSpPr>
          <p:cNvPr id="83" name="TextBox 82">
            <a:extLst>
              <a:ext uri="{FF2B5EF4-FFF2-40B4-BE49-F238E27FC236}">
                <a16:creationId xmlns:a16="http://schemas.microsoft.com/office/drawing/2014/main" id="{446FD2E6-177F-E449-875C-38F3F75E3DA8}"/>
              </a:ext>
            </a:extLst>
          </p:cNvPr>
          <p:cNvSpPr txBox="1"/>
          <p:nvPr/>
        </p:nvSpPr>
        <p:spPr>
          <a:xfrm>
            <a:off x="1332331" y="1337214"/>
            <a:ext cx="144783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REFRESH</a:t>
            </a:r>
          </a:p>
        </p:txBody>
      </p:sp>
      <p:sp>
        <p:nvSpPr>
          <p:cNvPr id="84" name="Rectangle 83">
            <a:extLst>
              <a:ext uri="{FF2B5EF4-FFF2-40B4-BE49-F238E27FC236}">
                <a16:creationId xmlns:a16="http://schemas.microsoft.com/office/drawing/2014/main" id="{F22DC205-6317-274C-9AE0-D53DE5ADA1D8}"/>
              </a:ext>
            </a:extLst>
          </p:cNvPr>
          <p:cNvSpPr/>
          <p:nvPr/>
        </p:nvSpPr>
        <p:spPr>
          <a:xfrm>
            <a:off x="447294" y="4041912"/>
            <a:ext cx="4734306" cy="222973"/>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48165F56-504F-314F-B828-100A52D33A9F}"/>
              </a:ext>
            </a:extLst>
          </p:cNvPr>
          <p:cNvSpPr/>
          <p:nvPr/>
        </p:nvSpPr>
        <p:spPr>
          <a:xfrm>
            <a:off x="447294" y="4267199"/>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 name="Rectangle 85">
            <a:extLst>
              <a:ext uri="{FF2B5EF4-FFF2-40B4-BE49-F238E27FC236}">
                <a16:creationId xmlns:a16="http://schemas.microsoft.com/office/drawing/2014/main" id="{E1316C79-CED4-CF4A-97EA-FDD15B2F8A54}"/>
              </a:ext>
            </a:extLst>
          </p:cNvPr>
          <p:cNvSpPr/>
          <p:nvPr/>
        </p:nvSpPr>
        <p:spPr>
          <a:xfrm>
            <a:off x="447294" y="447291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Rectangle 103">
            <a:extLst>
              <a:ext uri="{FF2B5EF4-FFF2-40B4-BE49-F238E27FC236}">
                <a16:creationId xmlns:a16="http://schemas.microsoft.com/office/drawing/2014/main" id="{7055612B-8F4C-EA4D-BDAC-E7CDF4750722}"/>
              </a:ext>
            </a:extLst>
          </p:cNvPr>
          <p:cNvSpPr/>
          <p:nvPr/>
        </p:nvSpPr>
        <p:spPr>
          <a:xfrm>
            <a:off x="447294" y="4678634"/>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 name="Rectangle 104">
            <a:extLst>
              <a:ext uri="{FF2B5EF4-FFF2-40B4-BE49-F238E27FC236}">
                <a16:creationId xmlns:a16="http://schemas.microsoft.com/office/drawing/2014/main" id="{092AFC92-8B52-3A4B-80CB-93448CA31A44}"/>
              </a:ext>
            </a:extLst>
          </p:cNvPr>
          <p:cNvSpPr/>
          <p:nvPr/>
        </p:nvSpPr>
        <p:spPr>
          <a:xfrm>
            <a:off x="447294" y="4884353"/>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9" name="Group 118">
            <a:extLst>
              <a:ext uri="{FF2B5EF4-FFF2-40B4-BE49-F238E27FC236}">
                <a16:creationId xmlns:a16="http://schemas.microsoft.com/office/drawing/2014/main" id="{F08FA1E8-FE35-474E-B9C0-F55FC98B3DF2}"/>
              </a:ext>
            </a:extLst>
          </p:cNvPr>
          <p:cNvGrpSpPr/>
          <p:nvPr/>
        </p:nvGrpSpPr>
        <p:grpSpPr>
          <a:xfrm>
            <a:off x="5191965" y="3557726"/>
            <a:ext cx="3659231" cy="1235281"/>
            <a:chOff x="5191965" y="3557726"/>
            <a:chExt cx="3659231" cy="1235281"/>
          </a:xfrm>
        </p:grpSpPr>
        <p:sp>
          <p:nvSpPr>
            <p:cNvPr id="106" name="TextBox 105">
              <a:extLst>
                <a:ext uri="{FF2B5EF4-FFF2-40B4-BE49-F238E27FC236}">
                  <a16:creationId xmlns:a16="http://schemas.microsoft.com/office/drawing/2014/main" id="{B0CB2E3D-1835-2F43-BE80-B4E9DE30C61C}"/>
                </a:ext>
              </a:extLst>
            </p:cNvPr>
            <p:cNvSpPr txBox="1"/>
            <p:nvPr/>
          </p:nvSpPr>
          <p:spPr>
            <a:xfrm>
              <a:off x="5698537" y="3557726"/>
              <a:ext cx="315265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Disable refresh to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prevent interruptions</a:t>
              </a:r>
              <a:r>
                <a:rPr kumimoji="0" lang="en-US" sz="1600" b="0"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 </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the core loop of our test </a:t>
              </a:r>
              <a:r>
                <a:rPr kumimoji="0" lang="en-US" sz="1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from refresh operations</a:t>
              </a:r>
            </a:p>
          </p:txBody>
        </p:sp>
        <p:cxnSp>
          <p:nvCxnSpPr>
            <p:cNvPr id="108" name="Straight Connector 107">
              <a:extLst>
                <a:ext uri="{FF2B5EF4-FFF2-40B4-BE49-F238E27FC236}">
                  <a16:creationId xmlns:a16="http://schemas.microsoft.com/office/drawing/2014/main" id="{555852D2-776F-E445-88AC-E89102D6D6F3}"/>
                </a:ext>
              </a:extLst>
            </p:cNvPr>
            <p:cNvCxnSpPr>
              <a:cxnSpLocks/>
            </p:cNvCxnSpPr>
            <p:nvPr/>
          </p:nvCxnSpPr>
          <p:spPr>
            <a:xfrm>
              <a:off x="5737171" y="3606085"/>
              <a:ext cx="0" cy="75109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9614F3D-4250-9847-8C97-139C68F70C25}"/>
                </a:ext>
              </a:extLst>
            </p:cNvPr>
            <p:cNvCxnSpPr>
              <a:cxnSpLocks/>
            </p:cNvCxnSpPr>
            <p:nvPr/>
          </p:nvCxnSpPr>
          <p:spPr>
            <a:xfrm flipH="1">
              <a:off x="5191965" y="4153398"/>
              <a:ext cx="545206" cy="639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0" name="Group 119">
            <a:extLst>
              <a:ext uri="{FF2B5EF4-FFF2-40B4-BE49-F238E27FC236}">
                <a16:creationId xmlns:a16="http://schemas.microsoft.com/office/drawing/2014/main" id="{D5A9498E-3C86-4A4F-880E-0FD3BD99DC54}"/>
              </a:ext>
            </a:extLst>
          </p:cNvPr>
          <p:cNvGrpSpPr/>
          <p:nvPr/>
        </p:nvGrpSpPr>
        <p:grpSpPr>
          <a:xfrm>
            <a:off x="5191965" y="4459490"/>
            <a:ext cx="3659231" cy="584775"/>
            <a:chOff x="5191965" y="4459490"/>
            <a:chExt cx="3659231" cy="584775"/>
          </a:xfrm>
        </p:grpSpPr>
        <p:sp>
          <p:nvSpPr>
            <p:cNvPr id="112" name="TextBox 111">
              <a:extLst>
                <a:ext uri="{FF2B5EF4-FFF2-40B4-BE49-F238E27FC236}">
                  <a16:creationId xmlns:a16="http://schemas.microsoft.com/office/drawing/2014/main" id="{3B0F324A-9022-1743-82F1-F3D5D8AE26C1}"/>
                </a:ext>
              </a:extLst>
            </p:cNvPr>
            <p:cNvSpPr txBox="1"/>
            <p:nvPr/>
          </p:nvSpPr>
          <p:spPr>
            <a:xfrm>
              <a:off x="5698537" y="4459490"/>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Induce </a:t>
              </a:r>
              <a:r>
                <a:rPr kumimoji="0" lang="en-US" sz="16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on a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fully charged row </a:t>
              </a:r>
            </a:p>
          </p:txBody>
        </p:sp>
        <p:cxnSp>
          <p:nvCxnSpPr>
            <p:cNvPr id="113" name="Straight Connector 112">
              <a:extLst>
                <a:ext uri="{FF2B5EF4-FFF2-40B4-BE49-F238E27FC236}">
                  <a16:creationId xmlns:a16="http://schemas.microsoft.com/office/drawing/2014/main" id="{71373DEB-8EAB-784A-956C-C69493051804}"/>
                </a:ext>
              </a:extLst>
            </p:cNvPr>
            <p:cNvCxnSpPr>
              <a:cxnSpLocks/>
            </p:cNvCxnSpPr>
            <p:nvPr/>
          </p:nvCxnSpPr>
          <p:spPr>
            <a:xfrm>
              <a:off x="5737171" y="452168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E113CF7C-1DC6-804C-80F0-3740B426379B}"/>
                </a:ext>
              </a:extLst>
            </p:cNvPr>
            <p:cNvCxnSpPr>
              <a:cxnSpLocks/>
              <a:stCxn id="112" idx="1"/>
            </p:cNvCxnSpPr>
            <p:nvPr/>
          </p:nvCxnSpPr>
          <p:spPr>
            <a:xfrm flipH="1">
              <a:off x="5191965" y="4751878"/>
              <a:ext cx="506572" cy="2736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8" name="Rectangle 77">
            <a:extLst>
              <a:ext uri="{FF2B5EF4-FFF2-40B4-BE49-F238E27FC236}">
                <a16:creationId xmlns:a16="http://schemas.microsoft.com/office/drawing/2014/main" id="{2BE9A790-F817-5C4A-841F-F40B60F9B9C6}"/>
              </a:ext>
            </a:extLst>
          </p:cNvPr>
          <p:cNvSpPr/>
          <p:nvPr/>
        </p:nvSpPr>
        <p:spPr>
          <a:xfrm>
            <a:off x="461178" y="4050547"/>
            <a:ext cx="4734306" cy="222973"/>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41391EE7-C262-CF47-9CB2-75AC3FED7872}"/>
              </a:ext>
            </a:extLst>
          </p:cNvPr>
          <p:cNvSpPr/>
          <p:nvPr/>
        </p:nvSpPr>
        <p:spPr>
          <a:xfrm>
            <a:off x="461178" y="4275834"/>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Rectangle 79">
            <a:extLst>
              <a:ext uri="{FF2B5EF4-FFF2-40B4-BE49-F238E27FC236}">
                <a16:creationId xmlns:a16="http://schemas.microsoft.com/office/drawing/2014/main" id="{8A26C90E-D85C-D44C-8235-49ACC7135232}"/>
              </a:ext>
            </a:extLst>
          </p:cNvPr>
          <p:cNvSpPr/>
          <p:nvPr/>
        </p:nvSpPr>
        <p:spPr>
          <a:xfrm>
            <a:off x="461178" y="4481552"/>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583C7D96-9F45-F64E-954E-67A08E17EF74}"/>
              </a:ext>
            </a:extLst>
          </p:cNvPr>
          <p:cNvSpPr/>
          <p:nvPr/>
        </p:nvSpPr>
        <p:spPr>
          <a:xfrm>
            <a:off x="461178" y="4687269"/>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Rectangle 81">
            <a:extLst>
              <a:ext uri="{FF2B5EF4-FFF2-40B4-BE49-F238E27FC236}">
                <a16:creationId xmlns:a16="http://schemas.microsoft.com/office/drawing/2014/main" id="{6160AD7F-D4A6-FF43-813D-5FF29D84EC61}"/>
              </a:ext>
            </a:extLst>
          </p:cNvPr>
          <p:cNvSpPr/>
          <p:nvPr/>
        </p:nvSpPr>
        <p:spPr>
          <a:xfrm>
            <a:off x="461178" y="4892988"/>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3" name="Group 102">
            <a:extLst>
              <a:ext uri="{FF2B5EF4-FFF2-40B4-BE49-F238E27FC236}">
                <a16:creationId xmlns:a16="http://schemas.microsoft.com/office/drawing/2014/main" id="{ECCF8460-B476-3B48-B8F6-0C66831B1BF2}"/>
              </a:ext>
            </a:extLst>
          </p:cNvPr>
          <p:cNvGrpSpPr/>
          <p:nvPr/>
        </p:nvGrpSpPr>
        <p:grpSpPr>
          <a:xfrm>
            <a:off x="272721" y="3569590"/>
            <a:ext cx="4735266" cy="2908835"/>
            <a:chOff x="272721" y="3569590"/>
            <a:chExt cx="4735266" cy="2908835"/>
          </a:xfrm>
        </p:grpSpPr>
        <p:pic>
          <p:nvPicPr>
            <p:cNvPr id="3" name="Picture 2">
              <a:extLst>
                <a:ext uri="{FF2B5EF4-FFF2-40B4-BE49-F238E27FC236}">
                  <a16:creationId xmlns:a16="http://schemas.microsoft.com/office/drawing/2014/main" id="{3D414886-F330-6F40-AA82-36B73F990AC5}"/>
                </a:ext>
              </a:extLst>
            </p:cNvPr>
            <p:cNvPicPr>
              <a:picLocks noChangeAspect="1"/>
            </p:cNvPicPr>
            <p:nvPr/>
          </p:nvPicPr>
          <p:blipFill rotWithShape="1">
            <a:blip r:embed="rId3"/>
            <a:srcRect b="69291"/>
            <a:stretch/>
          </p:blipFill>
          <p:spPr>
            <a:xfrm>
              <a:off x="679530" y="3789813"/>
              <a:ext cx="4328457" cy="888822"/>
            </a:xfrm>
            <a:prstGeom prst="rect">
              <a:avLst/>
            </a:prstGeom>
          </p:spPr>
        </p:pic>
        <p:pic>
          <p:nvPicPr>
            <p:cNvPr id="4" name="Picture 3">
              <a:extLst>
                <a:ext uri="{FF2B5EF4-FFF2-40B4-BE49-F238E27FC236}">
                  <a16:creationId xmlns:a16="http://schemas.microsoft.com/office/drawing/2014/main" id="{28C99194-788A-0B45-BC88-5636982A2B14}"/>
                </a:ext>
              </a:extLst>
            </p:cNvPr>
            <p:cNvPicPr>
              <a:picLocks noChangeAspect="1"/>
            </p:cNvPicPr>
            <p:nvPr/>
          </p:nvPicPr>
          <p:blipFill>
            <a:blip r:embed="rId4"/>
            <a:stretch>
              <a:fillRect/>
            </a:stretch>
          </p:blipFill>
          <p:spPr>
            <a:xfrm>
              <a:off x="514176" y="3569590"/>
              <a:ext cx="3690464" cy="214285"/>
            </a:xfrm>
            <a:prstGeom prst="rect">
              <a:avLst/>
            </a:prstGeom>
          </p:spPr>
        </p:pic>
        <p:pic>
          <p:nvPicPr>
            <p:cNvPr id="101" name="Picture 100">
              <a:extLst>
                <a:ext uri="{FF2B5EF4-FFF2-40B4-BE49-F238E27FC236}">
                  <a16:creationId xmlns:a16="http://schemas.microsoft.com/office/drawing/2014/main" id="{CA060ADB-013D-8745-93F3-A131EC9D9921}"/>
                </a:ext>
              </a:extLst>
            </p:cNvPr>
            <p:cNvPicPr>
              <a:picLocks noChangeAspect="1"/>
            </p:cNvPicPr>
            <p:nvPr/>
          </p:nvPicPr>
          <p:blipFill rotWithShape="1">
            <a:blip r:embed="rId3"/>
            <a:srcRect t="38505" b="-689"/>
            <a:stretch/>
          </p:blipFill>
          <p:spPr>
            <a:xfrm>
              <a:off x="272721" y="4678635"/>
              <a:ext cx="4328457" cy="1799790"/>
            </a:xfrm>
            <a:prstGeom prst="rect">
              <a:avLst/>
            </a:prstGeom>
          </p:spPr>
        </p:pic>
      </p:grpSp>
    </p:spTree>
    <p:extLst>
      <p:ext uri="{BB962C8B-B14F-4D97-AF65-F5344CB8AC3E}">
        <p14:creationId xmlns:p14="http://schemas.microsoft.com/office/powerpoint/2010/main" val="293985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3"/>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78"/>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7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4"/>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79"/>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80"/>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8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2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2"/>
                                        </p:tgtEl>
                                        <p:attrNameLst>
                                          <p:attrName>style.visibility</p:attrName>
                                        </p:attrNameLst>
                                      </p:cBhvr>
                                      <p:to>
                                        <p:strVal val="visible"/>
                                      </p:to>
                                    </p:set>
                                  </p:childTnLst>
                                </p:cTn>
                              </p:par>
                              <p:par>
                                <p:cTn id="49" presetID="1" presetClass="exit" presetSubtype="0" fill="hold" grpId="1" nodeType="withEffect">
                                  <p:stCondLst>
                                    <p:cond delay="0"/>
                                  </p:stCondLst>
                                  <p:childTnLst>
                                    <p:set>
                                      <p:cBhvr>
                                        <p:cTn id="50" dur="1" fill="hold">
                                          <p:stCondLst>
                                            <p:cond delay="0"/>
                                          </p:stCondLst>
                                        </p:cTn>
                                        <p:tgtEl>
                                          <p:spTgt spid="8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animBg="1"/>
      <p:bldP spid="85" grpId="0" animBg="1"/>
      <p:bldP spid="86" grpId="0" animBg="1"/>
      <p:bldP spid="104" grpId="0" animBg="1"/>
      <p:bldP spid="105" grpId="0" animBg="1"/>
      <p:bldP spid="78" grpId="0" animBg="1"/>
      <p:bldP spid="78" grpId="1" animBg="1"/>
      <p:bldP spid="79" grpId="0" animBg="1"/>
      <p:bldP spid="79" grpId="1" animBg="1"/>
      <p:bldP spid="80" grpId="0" animBg="1"/>
      <p:bldP spid="80" grpId="1" animBg="1"/>
      <p:bldP spid="81" grpId="0" animBg="1"/>
      <p:bldP spid="81" grpId="1" animBg="1"/>
      <p:bldP spid="82" grpId="0" animBg="1"/>
    </p:bld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Testing Methodology</a:t>
            </a:r>
          </a:p>
        </p:txBody>
      </p:sp>
      <p:sp>
        <p:nvSpPr>
          <p:cNvPr id="7" name="Rounded Rectangle 6">
            <a:extLst>
              <a:ext uri="{FF2B5EF4-FFF2-40B4-BE49-F238E27FC236}">
                <a16:creationId xmlns:a16="http://schemas.microsoft.com/office/drawing/2014/main" id="{EAE80CDF-A5BA-094C-B8A1-210F05444677}"/>
              </a:ext>
            </a:extLst>
          </p:cNvPr>
          <p:cNvSpPr/>
          <p:nvPr/>
        </p:nvSpPr>
        <p:spPr>
          <a:xfrm>
            <a:off x="447294" y="819854"/>
            <a:ext cx="8281070" cy="2653678"/>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DA2F25FD-5DB1-4D4B-A4CF-1937459F1417}"/>
              </a:ext>
            </a:extLst>
          </p:cNvPr>
          <p:cNvCxnSpPr>
            <a:cxnSpLocks/>
          </p:cNvCxnSpPr>
          <p:nvPr/>
        </p:nvCxnSpPr>
        <p:spPr>
          <a:xfrm>
            <a:off x="907183" y="1182809"/>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F8715A8-4EEE-1C48-B80B-2B3082C99889}"/>
              </a:ext>
            </a:extLst>
          </p:cNvPr>
          <p:cNvCxnSpPr>
            <a:cxnSpLocks/>
          </p:cNvCxnSpPr>
          <p:nvPr/>
        </p:nvCxnSpPr>
        <p:spPr>
          <a:xfrm>
            <a:off x="907183" y="1577316"/>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C917EAC-25E5-4045-8813-333A7C25E7E6}"/>
              </a:ext>
            </a:extLst>
          </p:cNvPr>
          <p:cNvCxnSpPr>
            <a:cxnSpLocks/>
          </p:cNvCxnSpPr>
          <p:nvPr/>
        </p:nvCxnSpPr>
        <p:spPr>
          <a:xfrm>
            <a:off x="907183" y="196964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F41139-BCCD-8842-9577-8E5536E326F7}"/>
              </a:ext>
            </a:extLst>
          </p:cNvPr>
          <p:cNvCxnSpPr>
            <a:cxnSpLocks/>
          </p:cNvCxnSpPr>
          <p:nvPr/>
        </p:nvCxnSpPr>
        <p:spPr>
          <a:xfrm>
            <a:off x="907183" y="235756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C3BD06B-AE41-7C4A-9222-2D78ED7E9B94}"/>
              </a:ext>
            </a:extLst>
          </p:cNvPr>
          <p:cNvCxnSpPr>
            <a:cxnSpLocks/>
          </p:cNvCxnSpPr>
          <p:nvPr/>
        </p:nvCxnSpPr>
        <p:spPr>
          <a:xfrm>
            <a:off x="907183" y="2726037"/>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24C1F0E-8A0B-2B49-8256-9982F6D7EF9A}"/>
              </a:ext>
            </a:extLst>
          </p:cNvPr>
          <p:cNvSpPr/>
          <p:nvPr/>
        </p:nvSpPr>
        <p:spPr>
          <a:xfrm>
            <a:off x="1332331" y="2549008"/>
            <a:ext cx="6487433" cy="373701"/>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6C69FCB-2831-E84F-8956-CD54E45F4CD1}"/>
              </a:ext>
            </a:extLst>
          </p:cNvPr>
          <p:cNvSpPr/>
          <p:nvPr/>
        </p:nvSpPr>
        <p:spPr>
          <a:xfrm>
            <a:off x="1332331" y="2149214"/>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 name="Rectangle 17">
            <a:extLst>
              <a:ext uri="{FF2B5EF4-FFF2-40B4-BE49-F238E27FC236}">
                <a16:creationId xmlns:a16="http://schemas.microsoft.com/office/drawing/2014/main" id="{04FB0C35-FFB0-9E4C-AFF8-860742CB916A}"/>
              </a:ext>
            </a:extLst>
          </p:cNvPr>
          <p:cNvSpPr/>
          <p:nvPr/>
        </p:nvSpPr>
        <p:spPr>
          <a:xfrm>
            <a:off x="1332331" y="2539187"/>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31" name="Rectangle 30">
            <a:extLst>
              <a:ext uri="{FF2B5EF4-FFF2-40B4-BE49-F238E27FC236}">
                <a16:creationId xmlns:a16="http://schemas.microsoft.com/office/drawing/2014/main" id="{0DAA7145-8C09-4D4E-9D5A-03F269888DE7}"/>
              </a:ext>
            </a:extLst>
          </p:cNvPr>
          <p:cNvSpPr/>
          <p:nvPr/>
        </p:nvSpPr>
        <p:spPr>
          <a:xfrm>
            <a:off x="1334077" y="2149054"/>
            <a:ext cx="6487433" cy="373701"/>
          </a:xfrm>
          <a:prstGeom prst="rect">
            <a:avLst/>
          </a:prstGeom>
          <a:solidFill>
            <a:srgbClr val="FFF3CC"/>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33" name="Rectangle 32">
            <a:extLst>
              <a:ext uri="{FF2B5EF4-FFF2-40B4-BE49-F238E27FC236}">
                <a16:creationId xmlns:a16="http://schemas.microsoft.com/office/drawing/2014/main" id="{26D555CF-E789-F44A-AF20-C46A8CC7D726}"/>
              </a:ext>
            </a:extLst>
          </p:cNvPr>
          <p:cNvSpPr/>
          <p:nvPr/>
        </p:nvSpPr>
        <p:spPr>
          <a:xfrm>
            <a:off x="1334077" y="253861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grpSp>
        <p:nvGrpSpPr>
          <p:cNvPr id="37" name="Group 36">
            <a:extLst>
              <a:ext uri="{FF2B5EF4-FFF2-40B4-BE49-F238E27FC236}">
                <a16:creationId xmlns:a16="http://schemas.microsoft.com/office/drawing/2014/main" id="{9BF09F48-3B89-7040-9AF1-627281AE44B5}"/>
              </a:ext>
            </a:extLst>
          </p:cNvPr>
          <p:cNvGrpSpPr/>
          <p:nvPr/>
        </p:nvGrpSpPr>
        <p:grpSpPr>
          <a:xfrm>
            <a:off x="5911363" y="1418622"/>
            <a:ext cx="1728357" cy="1522407"/>
            <a:chOff x="5868306" y="2008207"/>
            <a:chExt cx="1672795" cy="2646515"/>
          </a:xfrm>
        </p:grpSpPr>
        <p:sp>
          <p:nvSpPr>
            <p:cNvPr id="38" name="Rectangle 37">
              <a:extLst>
                <a:ext uri="{FF2B5EF4-FFF2-40B4-BE49-F238E27FC236}">
                  <a16:creationId xmlns:a16="http://schemas.microsoft.com/office/drawing/2014/main" id="{22D19971-1F39-9347-8395-B8ACF1090269}"/>
                </a:ext>
              </a:extLst>
            </p:cNvPr>
            <p:cNvSpPr/>
            <p:nvPr/>
          </p:nvSpPr>
          <p:spPr>
            <a:xfrm>
              <a:off x="5868306" y="2654188"/>
              <a:ext cx="1672795"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sp>
          <p:nvSpPr>
            <p:cNvPr id="40" name="Rectangle 39">
              <a:extLst>
                <a:ext uri="{FF2B5EF4-FFF2-40B4-BE49-F238E27FC236}">
                  <a16:creationId xmlns:a16="http://schemas.microsoft.com/office/drawing/2014/main" id="{AB680162-C53A-E94D-ABBD-38244A97BC10}"/>
                </a:ext>
              </a:extLst>
            </p:cNvPr>
            <p:cNvSpPr/>
            <p:nvPr/>
          </p:nvSpPr>
          <p:spPr>
            <a:xfrm>
              <a:off x="6229633" y="2008207"/>
              <a:ext cx="130162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Victim Row</a:t>
              </a:r>
            </a:p>
          </p:txBody>
        </p:sp>
        <p:sp>
          <p:nvSpPr>
            <p:cNvPr id="41" name="Rectangle 40">
              <a:extLst>
                <a:ext uri="{FF2B5EF4-FFF2-40B4-BE49-F238E27FC236}">
                  <a16:creationId xmlns:a16="http://schemas.microsoft.com/office/drawing/2014/main" id="{FCDB1259-9F12-CF4B-AB08-B6ED2662540A}"/>
                </a:ext>
              </a:extLst>
            </p:cNvPr>
            <p:cNvSpPr/>
            <p:nvPr/>
          </p:nvSpPr>
          <p:spPr>
            <a:xfrm>
              <a:off x="6577159" y="3341348"/>
              <a:ext cx="60656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42" name="Rectangle 41">
              <a:extLst>
                <a:ext uri="{FF2B5EF4-FFF2-40B4-BE49-F238E27FC236}">
                  <a16:creationId xmlns:a16="http://schemas.microsoft.com/office/drawing/2014/main" id="{28144555-BAA7-7A42-9010-93B64A5568DE}"/>
                </a:ext>
              </a:extLst>
            </p:cNvPr>
            <p:cNvSpPr/>
            <p:nvPr/>
          </p:nvSpPr>
          <p:spPr>
            <a:xfrm>
              <a:off x="6576973" y="4012684"/>
              <a:ext cx="606936"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47" name="Rectangle 46">
            <a:extLst>
              <a:ext uri="{FF2B5EF4-FFF2-40B4-BE49-F238E27FC236}">
                <a16:creationId xmlns:a16="http://schemas.microsoft.com/office/drawing/2014/main" id="{F010192A-4D21-264D-A2AA-3B84849DF981}"/>
              </a:ext>
            </a:extLst>
          </p:cNvPr>
          <p:cNvSpPr/>
          <p:nvPr/>
        </p:nvSpPr>
        <p:spPr>
          <a:xfrm>
            <a:off x="6643376" y="2963035"/>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cxnSp>
        <p:nvCxnSpPr>
          <p:cNvPr id="56" name="Straight Connector 55">
            <a:extLst>
              <a:ext uri="{FF2B5EF4-FFF2-40B4-BE49-F238E27FC236}">
                <a16:creationId xmlns:a16="http://schemas.microsoft.com/office/drawing/2014/main" id="{70219E55-C102-A349-85B9-9E5D57B83B10}"/>
              </a:ext>
            </a:extLst>
          </p:cNvPr>
          <p:cNvCxnSpPr>
            <a:cxnSpLocks/>
          </p:cNvCxnSpPr>
          <p:nvPr/>
        </p:nvCxnSpPr>
        <p:spPr>
          <a:xfrm>
            <a:off x="907183" y="3110005"/>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A4341289-020D-2140-908D-26EEC7747BAA}"/>
              </a:ext>
            </a:extLst>
          </p:cNvPr>
          <p:cNvSpPr/>
          <p:nvPr/>
        </p:nvSpPr>
        <p:spPr>
          <a:xfrm>
            <a:off x="1330174" y="2928022"/>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61" name="Rectangle 60">
            <a:extLst>
              <a:ext uri="{FF2B5EF4-FFF2-40B4-BE49-F238E27FC236}">
                <a16:creationId xmlns:a16="http://schemas.microsoft.com/office/drawing/2014/main" id="{4FAE9F5F-BAA5-5B40-9288-5ABD9EB4231D}"/>
              </a:ext>
            </a:extLst>
          </p:cNvPr>
          <p:cNvSpPr/>
          <p:nvPr/>
        </p:nvSpPr>
        <p:spPr>
          <a:xfrm>
            <a:off x="6641219" y="2962857"/>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5" name="Rectangle 64">
            <a:extLst>
              <a:ext uri="{FF2B5EF4-FFF2-40B4-BE49-F238E27FC236}">
                <a16:creationId xmlns:a16="http://schemas.microsoft.com/office/drawing/2014/main" id="{E9634514-7090-7D4E-A006-17A8F0FC84E9}"/>
              </a:ext>
            </a:extLst>
          </p:cNvPr>
          <p:cNvSpPr/>
          <p:nvPr/>
        </p:nvSpPr>
        <p:spPr>
          <a:xfrm>
            <a:off x="1330175" y="989871"/>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66" name="Rectangle 65">
            <a:extLst>
              <a:ext uri="{FF2B5EF4-FFF2-40B4-BE49-F238E27FC236}">
                <a16:creationId xmlns:a16="http://schemas.microsoft.com/office/drawing/2014/main" id="{A8E9013F-9263-8D4D-9301-F168911ECA9A}"/>
              </a:ext>
            </a:extLst>
          </p:cNvPr>
          <p:cNvSpPr/>
          <p:nvPr/>
        </p:nvSpPr>
        <p:spPr>
          <a:xfrm>
            <a:off x="1328138" y="1379605"/>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7" name="Rectangle 66">
            <a:extLst>
              <a:ext uri="{FF2B5EF4-FFF2-40B4-BE49-F238E27FC236}">
                <a16:creationId xmlns:a16="http://schemas.microsoft.com/office/drawing/2014/main" id="{28CA58E6-C076-9B4F-AFF0-63539951169A}"/>
              </a:ext>
            </a:extLst>
          </p:cNvPr>
          <p:cNvSpPr/>
          <p:nvPr/>
        </p:nvSpPr>
        <p:spPr>
          <a:xfrm>
            <a:off x="1328138" y="175747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8" name="Rectangle 67">
            <a:extLst>
              <a:ext uri="{FF2B5EF4-FFF2-40B4-BE49-F238E27FC236}">
                <a16:creationId xmlns:a16="http://schemas.microsoft.com/office/drawing/2014/main" id="{B60844AB-B63F-8E46-B3D1-8FB25E5B131C}"/>
              </a:ext>
            </a:extLst>
          </p:cNvPr>
          <p:cNvSpPr/>
          <p:nvPr/>
        </p:nvSpPr>
        <p:spPr>
          <a:xfrm>
            <a:off x="6641604" y="1803279"/>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9" name="Rectangle 68">
            <a:extLst>
              <a:ext uri="{FF2B5EF4-FFF2-40B4-BE49-F238E27FC236}">
                <a16:creationId xmlns:a16="http://schemas.microsoft.com/office/drawing/2014/main" id="{F5000257-E0E4-9340-8CBC-3D0102ACB0D3}"/>
              </a:ext>
            </a:extLst>
          </p:cNvPr>
          <p:cNvSpPr/>
          <p:nvPr/>
        </p:nvSpPr>
        <p:spPr>
          <a:xfrm>
            <a:off x="6648157" y="1409610"/>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70" name="Rectangle 69">
            <a:extLst>
              <a:ext uri="{FF2B5EF4-FFF2-40B4-BE49-F238E27FC236}">
                <a16:creationId xmlns:a16="http://schemas.microsoft.com/office/drawing/2014/main" id="{2DCB78BC-A242-1C42-BF3E-40D53356F41A}"/>
              </a:ext>
            </a:extLst>
          </p:cNvPr>
          <p:cNvSpPr/>
          <p:nvPr/>
        </p:nvSpPr>
        <p:spPr>
          <a:xfrm>
            <a:off x="6648157" y="102218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nvGrpSpPr>
          <p:cNvPr id="72" name="Group 71">
            <a:extLst>
              <a:ext uri="{FF2B5EF4-FFF2-40B4-BE49-F238E27FC236}">
                <a16:creationId xmlns:a16="http://schemas.microsoft.com/office/drawing/2014/main" id="{0F653A50-A84B-CF40-9FA1-6C1910B2BC74}"/>
              </a:ext>
            </a:extLst>
          </p:cNvPr>
          <p:cNvGrpSpPr/>
          <p:nvPr/>
        </p:nvGrpSpPr>
        <p:grpSpPr>
          <a:xfrm>
            <a:off x="1340295" y="1378282"/>
            <a:ext cx="6487433" cy="413433"/>
            <a:chOff x="2579675" y="4625531"/>
            <a:chExt cx="6487433" cy="413433"/>
          </a:xfrm>
        </p:grpSpPr>
        <p:sp>
          <p:nvSpPr>
            <p:cNvPr id="30" name="Rectangle 29">
              <a:extLst>
                <a:ext uri="{FF2B5EF4-FFF2-40B4-BE49-F238E27FC236}">
                  <a16:creationId xmlns:a16="http://schemas.microsoft.com/office/drawing/2014/main" id="{1E911FD8-9BF9-7147-8788-B390C166AE8E}"/>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4" name="Rectangle 63">
              <a:extLst>
                <a:ext uri="{FF2B5EF4-FFF2-40B4-BE49-F238E27FC236}">
                  <a16:creationId xmlns:a16="http://schemas.microsoft.com/office/drawing/2014/main" id="{84E6769B-B162-894F-9A7B-22D11A849826}"/>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37" name="Group 136">
            <a:extLst>
              <a:ext uri="{FF2B5EF4-FFF2-40B4-BE49-F238E27FC236}">
                <a16:creationId xmlns:a16="http://schemas.microsoft.com/office/drawing/2014/main" id="{C2B18E10-026A-F143-AF4F-727E400D80EC}"/>
              </a:ext>
            </a:extLst>
          </p:cNvPr>
          <p:cNvGrpSpPr/>
          <p:nvPr/>
        </p:nvGrpSpPr>
        <p:grpSpPr>
          <a:xfrm>
            <a:off x="1275731" y="1688791"/>
            <a:ext cx="6543055" cy="591494"/>
            <a:chOff x="1274552" y="1698288"/>
            <a:chExt cx="6543055" cy="591494"/>
          </a:xfrm>
        </p:grpSpPr>
        <p:grpSp>
          <p:nvGrpSpPr>
            <p:cNvPr id="138" name="Group 137">
              <a:extLst>
                <a:ext uri="{FF2B5EF4-FFF2-40B4-BE49-F238E27FC236}">
                  <a16:creationId xmlns:a16="http://schemas.microsoft.com/office/drawing/2014/main" id="{565DE66F-A46D-494E-A866-B346B115A539}"/>
                </a:ext>
              </a:extLst>
            </p:cNvPr>
            <p:cNvGrpSpPr/>
            <p:nvPr/>
          </p:nvGrpSpPr>
          <p:grpSpPr>
            <a:xfrm>
              <a:off x="1330174" y="1770146"/>
              <a:ext cx="6487433" cy="393061"/>
              <a:chOff x="2576180" y="5010769"/>
              <a:chExt cx="6487433" cy="393061"/>
            </a:xfrm>
          </p:grpSpPr>
          <p:sp>
            <p:nvSpPr>
              <p:cNvPr id="140" name="Rectangle 139">
                <a:extLst>
                  <a:ext uri="{FF2B5EF4-FFF2-40B4-BE49-F238E27FC236}">
                    <a16:creationId xmlns:a16="http://schemas.microsoft.com/office/drawing/2014/main" id="{C979B3F2-96C6-2340-BBEE-2834801CC4EB}"/>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41" name="Rectangle 140">
                <a:extLst>
                  <a:ext uri="{FF2B5EF4-FFF2-40B4-BE49-F238E27FC236}">
                    <a16:creationId xmlns:a16="http://schemas.microsoft.com/office/drawing/2014/main" id="{97642F84-A486-8447-BF1D-26522BB6C29B}"/>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39" name="Content Placeholder 2">
              <a:extLst>
                <a:ext uri="{FF2B5EF4-FFF2-40B4-BE49-F238E27FC236}">
                  <a16:creationId xmlns:a16="http://schemas.microsoft.com/office/drawing/2014/main" id="{8E87126D-AF28-634F-9CC1-F2982D086398}"/>
                </a:ext>
              </a:extLst>
            </p:cNvPr>
            <p:cNvSpPr txBox="1">
              <a:spLocks/>
            </p:cNvSpPr>
            <p:nvPr/>
          </p:nvSpPr>
          <p:spPr>
            <a:xfrm>
              <a:off x="1274552" y="169828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closed</a:t>
              </a:r>
            </a:p>
          </p:txBody>
        </p:sp>
      </p:grpSp>
      <p:grpSp>
        <p:nvGrpSpPr>
          <p:cNvPr id="142" name="Group 141">
            <a:extLst>
              <a:ext uri="{FF2B5EF4-FFF2-40B4-BE49-F238E27FC236}">
                <a16:creationId xmlns:a16="http://schemas.microsoft.com/office/drawing/2014/main" id="{B409E843-35F3-AF44-9C84-94F1FCD8EB4A}"/>
              </a:ext>
            </a:extLst>
          </p:cNvPr>
          <p:cNvGrpSpPr/>
          <p:nvPr/>
        </p:nvGrpSpPr>
        <p:grpSpPr>
          <a:xfrm>
            <a:off x="1150549" y="908843"/>
            <a:ext cx="6671732" cy="591494"/>
            <a:chOff x="1149370" y="918340"/>
            <a:chExt cx="6671732" cy="591494"/>
          </a:xfrm>
        </p:grpSpPr>
        <p:grpSp>
          <p:nvGrpSpPr>
            <p:cNvPr id="143" name="Group 142">
              <a:extLst>
                <a:ext uri="{FF2B5EF4-FFF2-40B4-BE49-F238E27FC236}">
                  <a16:creationId xmlns:a16="http://schemas.microsoft.com/office/drawing/2014/main" id="{FCB765EC-122B-6545-BEA9-E2BC0F4AE9C6}"/>
                </a:ext>
              </a:extLst>
            </p:cNvPr>
            <p:cNvGrpSpPr/>
            <p:nvPr/>
          </p:nvGrpSpPr>
          <p:grpSpPr>
            <a:xfrm>
              <a:off x="1333669" y="995665"/>
              <a:ext cx="6487433" cy="390381"/>
              <a:chOff x="2579675" y="4236288"/>
              <a:chExt cx="6487433" cy="390381"/>
            </a:xfrm>
          </p:grpSpPr>
          <p:sp>
            <p:nvSpPr>
              <p:cNvPr id="145" name="Rectangle 144">
                <a:extLst>
                  <a:ext uri="{FF2B5EF4-FFF2-40B4-BE49-F238E27FC236}">
                    <a16:creationId xmlns:a16="http://schemas.microsoft.com/office/drawing/2014/main" id="{DC869B13-8690-5347-8E9E-BC543AECD3E9}"/>
                  </a:ext>
                </a:extLst>
              </p:cNvPr>
              <p:cNvSpPr/>
              <p:nvPr/>
            </p:nvSpPr>
            <p:spPr>
              <a:xfrm>
                <a:off x="2579675" y="4236288"/>
                <a:ext cx="6487433" cy="373701"/>
              </a:xfrm>
              <a:prstGeom prst="rect">
                <a:avLst/>
              </a:prstGeom>
              <a:solidFill>
                <a:schemeClr val="accent6">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146" name="Rectangle 145">
                <a:extLst>
                  <a:ext uri="{FF2B5EF4-FFF2-40B4-BE49-F238E27FC236}">
                    <a16:creationId xmlns:a16="http://schemas.microsoft.com/office/drawing/2014/main" id="{F182E062-397A-3344-9039-E6261CA99420}"/>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44" name="Content Placeholder 2">
              <a:extLst>
                <a:ext uri="{FF2B5EF4-FFF2-40B4-BE49-F238E27FC236}">
                  <a16:creationId xmlns:a16="http://schemas.microsoft.com/office/drawing/2014/main" id="{84351D9C-3E6B-3C46-B7D8-1F90B964132E}"/>
                </a:ext>
              </a:extLst>
            </p:cNvPr>
            <p:cNvSpPr txBox="1">
              <a:spLocks/>
            </p:cNvSpPr>
            <p:nvPr/>
          </p:nvSpPr>
          <p:spPr>
            <a:xfrm>
              <a:off x="1149370" y="91834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70AD47">
                      <a:lumMod val="50000"/>
                    </a:srgbClr>
                  </a:solidFill>
                  <a:effectLst/>
                  <a:uLnTx/>
                  <a:uFillTx/>
                  <a:latin typeface="Cambria" panose="02040503050406030204" pitchFamily="18" charset="0"/>
                  <a:ea typeface="+mn-ea"/>
                  <a:cs typeface="+mn-cs"/>
                </a:rPr>
                <a:t>open</a:t>
              </a:r>
            </a:p>
          </p:txBody>
        </p:sp>
      </p:grpSp>
      <p:grpSp>
        <p:nvGrpSpPr>
          <p:cNvPr id="157" name="Group 156">
            <a:extLst>
              <a:ext uri="{FF2B5EF4-FFF2-40B4-BE49-F238E27FC236}">
                <a16:creationId xmlns:a16="http://schemas.microsoft.com/office/drawing/2014/main" id="{DE6A9BC0-6B96-064A-B445-B90E19BB2227}"/>
              </a:ext>
            </a:extLst>
          </p:cNvPr>
          <p:cNvGrpSpPr/>
          <p:nvPr/>
        </p:nvGrpSpPr>
        <p:grpSpPr>
          <a:xfrm>
            <a:off x="1275731" y="914574"/>
            <a:ext cx="6543055" cy="591494"/>
            <a:chOff x="1274552" y="1698288"/>
            <a:chExt cx="6543055" cy="591494"/>
          </a:xfrm>
        </p:grpSpPr>
        <p:grpSp>
          <p:nvGrpSpPr>
            <p:cNvPr id="158" name="Group 157">
              <a:extLst>
                <a:ext uri="{FF2B5EF4-FFF2-40B4-BE49-F238E27FC236}">
                  <a16:creationId xmlns:a16="http://schemas.microsoft.com/office/drawing/2014/main" id="{C54CA999-0948-D941-9D38-F8C7F0482903}"/>
                </a:ext>
              </a:extLst>
            </p:cNvPr>
            <p:cNvGrpSpPr/>
            <p:nvPr/>
          </p:nvGrpSpPr>
          <p:grpSpPr>
            <a:xfrm>
              <a:off x="1330174" y="1770146"/>
              <a:ext cx="6487433" cy="393061"/>
              <a:chOff x="2576180" y="5010769"/>
              <a:chExt cx="6487433" cy="393061"/>
            </a:xfrm>
          </p:grpSpPr>
          <p:sp>
            <p:nvSpPr>
              <p:cNvPr id="160" name="Rectangle 159">
                <a:extLst>
                  <a:ext uri="{FF2B5EF4-FFF2-40B4-BE49-F238E27FC236}">
                    <a16:creationId xmlns:a16="http://schemas.microsoft.com/office/drawing/2014/main" id="{957F4AA4-DC27-3B4D-BA31-E1F50D7BEBC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161" name="Rectangle 160">
                <a:extLst>
                  <a:ext uri="{FF2B5EF4-FFF2-40B4-BE49-F238E27FC236}">
                    <a16:creationId xmlns:a16="http://schemas.microsoft.com/office/drawing/2014/main" id="{772D8EB8-805C-0143-8490-E15387494C23}"/>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59" name="Content Placeholder 2">
              <a:extLst>
                <a:ext uri="{FF2B5EF4-FFF2-40B4-BE49-F238E27FC236}">
                  <a16:creationId xmlns:a16="http://schemas.microsoft.com/office/drawing/2014/main" id="{9CE8034A-0C91-064D-8BBF-956202115742}"/>
                </a:ext>
              </a:extLst>
            </p:cNvPr>
            <p:cNvSpPr txBox="1">
              <a:spLocks/>
            </p:cNvSpPr>
            <p:nvPr/>
          </p:nvSpPr>
          <p:spPr>
            <a:xfrm>
              <a:off x="1274552" y="169828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closed</a:t>
              </a:r>
            </a:p>
          </p:txBody>
        </p:sp>
      </p:grpSp>
      <p:grpSp>
        <p:nvGrpSpPr>
          <p:cNvPr id="162" name="Group 161">
            <a:extLst>
              <a:ext uri="{FF2B5EF4-FFF2-40B4-BE49-F238E27FC236}">
                <a16:creationId xmlns:a16="http://schemas.microsoft.com/office/drawing/2014/main" id="{947E54B3-6860-544F-8AE1-1CD6655F6969}"/>
              </a:ext>
            </a:extLst>
          </p:cNvPr>
          <p:cNvGrpSpPr/>
          <p:nvPr/>
        </p:nvGrpSpPr>
        <p:grpSpPr>
          <a:xfrm>
            <a:off x="1147053" y="1678661"/>
            <a:ext cx="6671732" cy="591494"/>
            <a:chOff x="1149370" y="918340"/>
            <a:chExt cx="6671732" cy="591494"/>
          </a:xfrm>
        </p:grpSpPr>
        <p:grpSp>
          <p:nvGrpSpPr>
            <p:cNvPr id="163" name="Group 162">
              <a:extLst>
                <a:ext uri="{FF2B5EF4-FFF2-40B4-BE49-F238E27FC236}">
                  <a16:creationId xmlns:a16="http://schemas.microsoft.com/office/drawing/2014/main" id="{B8F7C9C8-9274-2147-9490-194C10D5BF82}"/>
                </a:ext>
              </a:extLst>
            </p:cNvPr>
            <p:cNvGrpSpPr/>
            <p:nvPr/>
          </p:nvGrpSpPr>
          <p:grpSpPr>
            <a:xfrm>
              <a:off x="1333669" y="995665"/>
              <a:ext cx="6487433" cy="390381"/>
              <a:chOff x="2579675" y="4236288"/>
              <a:chExt cx="6487433" cy="390381"/>
            </a:xfrm>
          </p:grpSpPr>
          <p:sp>
            <p:nvSpPr>
              <p:cNvPr id="165" name="Rectangle 164">
                <a:extLst>
                  <a:ext uri="{FF2B5EF4-FFF2-40B4-BE49-F238E27FC236}">
                    <a16:creationId xmlns:a16="http://schemas.microsoft.com/office/drawing/2014/main" id="{8F6DEA72-E58E-1B48-8F3E-1AA703E3EAEA}"/>
                  </a:ext>
                </a:extLst>
              </p:cNvPr>
              <p:cNvSpPr/>
              <p:nvPr/>
            </p:nvSpPr>
            <p:spPr>
              <a:xfrm>
                <a:off x="2579675" y="4236288"/>
                <a:ext cx="6487433" cy="373701"/>
              </a:xfrm>
              <a:prstGeom prst="rect">
                <a:avLst/>
              </a:prstGeom>
              <a:solidFill>
                <a:schemeClr val="accent6">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66" name="Rectangle 165">
                <a:extLst>
                  <a:ext uri="{FF2B5EF4-FFF2-40B4-BE49-F238E27FC236}">
                    <a16:creationId xmlns:a16="http://schemas.microsoft.com/office/drawing/2014/main" id="{28FBDF18-FDCB-904C-92EB-1035804E5E65}"/>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64" name="Content Placeholder 2">
              <a:extLst>
                <a:ext uri="{FF2B5EF4-FFF2-40B4-BE49-F238E27FC236}">
                  <a16:creationId xmlns:a16="http://schemas.microsoft.com/office/drawing/2014/main" id="{D08167E0-E12A-B24F-9AED-99F1B8BF64B2}"/>
                </a:ext>
              </a:extLst>
            </p:cNvPr>
            <p:cNvSpPr txBox="1">
              <a:spLocks/>
            </p:cNvSpPr>
            <p:nvPr/>
          </p:nvSpPr>
          <p:spPr>
            <a:xfrm>
              <a:off x="1149370" y="91834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70AD47">
                      <a:lumMod val="50000"/>
                    </a:srgbClr>
                  </a:solidFill>
                  <a:effectLst/>
                  <a:uLnTx/>
                  <a:uFillTx/>
                  <a:latin typeface="Cambria" panose="02040503050406030204" pitchFamily="18" charset="0"/>
                  <a:ea typeface="+mn-ea"/>
                  <a:cs typeface="+mn-cs"/>
                </a:rPr>
                <a:t>open</a:t>
              </a:r>
            </a:p>
          </p:txBody>
        </p:sp>
      </p:grpSp>
      <p:grpSp>
        <p:nvGrpSpPr>
          <p:cNvPr id="167" name="Group 166">
            <a:extLst>
              <a:ext uri="{FF2B5EF4-FFF2-40B4-BE49-F238E27FC236}">
                <a16:creationId xmlns:a16="http://schemas.microsoft.com/office/drawing/2014/main" id="{F3C0E0D4-ABCB-7549-B388-88ED6BB8190A}"/>
              </a:ext>
            </a:extLst>
          </p:cNvPr>
          <p:cNvGrpSpPr/>
          <p:nvPr/>
        </p:nvGrpSpPr>
        <p:grpSpPr>
          <a:xfrm>
            <a:off x="1327043" y="1371919"/>
            <a:ext cx="6487433" cy="390381"/>
            <a:chOff x="2579675" y="4236288"/>
            <a:chExt cx="6487433" cy="390381"/>
          </a:xfrm>
        </p:grpSpPr>
        <p:sp>
          <p:nvSpPr>
            <p:cNvPr id="168" name="Rectangle 167">
              <a:extLst>
                <a:ext uri="{FF2B5EF4-FFF2-40B4-BE49-F238E27FC236}">
                  <a16:creationId xmlns:a16="http://schemas.microsoft.com/office/drawing/2014/main" id="{B883E02C-B483-8A4A-B0CE-59EBB3AA32B5}"/>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169" name="Rectangle 168">
              <a:extLst>
                <a:ext uri="{FF2B5EF4-FFF2-40B4-BE49-F238E27FC236}">
                  <a16:creationId xmlns:a16="http://schemas.microsoft.com/office/drawing/2014/main" id="{E56A4E7B-B668-BE49-ACCA-DE7BA96C6218}"/>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0" name="Group 169">
            <a:extLst>
              <a:ext uri="{FF2B5EF4-FFF2-40B4-BE49-F238E27FC236}">
                <a16:creationId xmlns:a16="http://schemas.microsoft.com/office/drawing/2014/main" id="{68C0ED66-45F6-804A-9F48-5127A5F543E6}"/>
              </a:ext>
            </a:extLst>
          </p:cNvPr>
          <p:cNvGrpSpPr/>
          <p:nvPr/>
        </p:nvGrpSpPr>
        <p:grpSpPr>
          <a:xfrm>
            <a:off x="1323548" y="2146400"/>
            <a:ext cx="6487433" cy="393061"/>
            <a:chOff x="2576180" y="5010769"/>
            <a:chExt cx="6487433" cy="393061"/>
          </a:xfrm>
        </p:grpSpPr>
        <p:sp>
          <p:nvSpPr>
            <p:cNvPr id="171" name="Rectangle 170">
              <a:extLst>
                <a:ext uri="{FF2B5EF4-FFF2-40B4-BE49-F238E27FC236}">
                  <a16:creationId xmlns:a16="http://schemas.microsoft.com/office/drawing/2014/main" id="{BBE357B6-0731-FF43-82C9-7892605B30B8}"/>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72" name="Rectangle 171">
              <a:extLst>
                <a:ext uri="{FF2B5EF4-FFF2-40B4-BE49-F238E27FC236}">
                  <a16:creationId xmlns:a16="http://schemas.microsoft.com/office/drawing/2014/main" id="{7908386C-000D-DD41-876F-D85FB70B00C6}"/>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3" name="Group 172">
            <a:extLst>
              <a:ext uri="{FF2B5EF4-FFF2-40B4-BE49-F238E27FC236}">
                <a16:creationId xmlns:a16="http://schemas.microsoft.com/office/drawing/2014/main" id="{1B497FD0-E8A9-BD4E-B15C-027BEA987798}"/>
              </a:ext>
            </a:extLst>
          </p:cNvPr>
          <p:cNvGrpSpPr/>
          <p:nvPr/>
        </p:nvGrpSpPr>
        <p:grpSpPr>
          <a:xfrm>
            <a:off x="1327043" y="1761162"/>
            <a:ext cx="6487433" cy="413433"/>
            <a:chOff x="2579675" y="4625531"/>
            <a:chExt cx="6487433" cy="413433"/>
          </a:xfrm>
        </p:grpSpPr>
        <p:sp>
          <p:nvSpPr>
            <p:cNvPr id="174" name="Rectangle 173">
              <a:extLst>
                <a:ext uri="{FF2B5EF4-FFF2-40B4-BE49-F238E27FC236}">
                  <a16:creationId xmlns:a16="http://schemas.microsoft.com/office/drawing/2014/main" id="{18237B0F-C3BC-6C4A-AA75-89A69EA16539}"/>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75" name="Rectangle 174">
              <a:extLst>
                <a:ext uri="{FF2B5EF4-FFF2-40B4-BE49-F238E27FC236}">
                  <a16:creationId xmlns:a16="http://schemas.microsoft.com/office/drawing/2014/main" id="{AE4301BB-B0CD-6B48-B5D0-8A556F7A8242}"/>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76" name="Group 175">
            <a:extLst>
              <a:ext uri="{FF2B5EF4-FFF2-40B4-BE49-F238E27FC236}">
                <a16:creationId xmlns:a16="http://schemas.microsoft.com/office/drawing/2014/main" id="{F4521EB7-C32C-584A-ABF8-B03A24D1D2D0}"/>
              </a:ext>
            </a:extLst>
          </p:cNvPr>
          <p:cNvGrpSpPr/>
          <p:nvPr/>
        </p:nvGrpSpPr>
        <p:grpSpPr>
          <a:xfrm>
            <a:off x="1336150" y="1760872"/>
            <a:ext cx="6487433" cy="390381"/>
            <a:chOff x="2579675" y="4236288"/>
            <a:chExt cx="6487433" cy="390381"/>
          </a:xfrm>
        </p:grpSpPr>
        <p:sp>
          <p:nvSpPr>
            <p:cNvPr id="177" name="Rectangle 176">
              <a:extLst>
                <a:ext uri="{FF2B5EF4-FFF2-40B4-BE49-F238E27FC236}">
                  <a16:creationId xmlns:a16="http://schemas.microsoft.com/office/drawing/2014/main" id="{D0858276-4A50-7A4F-B2AF-77E9D53A6616}"/>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78" name="Rectangle 177">
              <a:extLst>
                <a:ext uri="{FF2B5EF4-FFF2-40B4-BE49-F238E27FC236}">
                  <a16:creationId xmlns:a16="http://schemas.microsoft.com/office/drawing/2014/main" id="{E8FDF240-F6DB-164C-862B-E0616A5386DC}"/>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9" name="Group 178">
            <a:extLst>
              <a:ext uri="{FF2B5EF4-FFF2-40B4-BE49-F238E27FC236}">
                <a16:creationId xmlns:a16="http://schemas.microsoft.com/office/drawing/2014/main" id="{91D4F9A7-D9D4-CC4D-87BE-01F1C0AA5E9B}"/>
              </a:ext>
            </a:extLst>
          </p:cNvPr>
          <p:cNvGrpSpPr/>
          <p:nvPr/>
        </p:nvGrpSpPr>
        <p:grpSpPr>
          <a:xfrm>
            <a:off x="1332655" y="2535353"/>
            <a:ext cx="6487433" cy="393061"/>
            <a:chOff x="2576180" y="5010769"/>
            <a:chExt cx="6487433" cy="393061"/>
          </a:xfrm>
        </p:grpSpPr>
        <p:sp>
          <p:nvSpPr>
            <p:cNvPr id="180" name="Rectangle 179">
              <a:extLst>
                <a:ext uri="{FF2B5EF4-FFF2-40B4-BE49-F238E27FC236}">
                  <a16:creationId xmlns:a16="http://schemas.microsoft.com/office/drawing/2014/main" id="{68328838-FB16-6F49-9C3B-8D53E66A609A}"/>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181" name="Rectangle 180">
              <a:extLst>
                <a:ext uri="{FF2B5EF4-FFF2-40B4-BE49-F238E27FC236}">
                  <a16:creationId xmlns:a16="http://schemas.microsoft.com/office/drawing/2014/main" id="{3BAACABF-1B37-A547-A3C6-0FA561E6D68B}"/>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82" name="Group 181">
            <a:extLst>
              <a:ext uri="{FF2B5EF4-FFF2-40B4-BE49-F238E27FC236}">
                <a16:creationId xmlns:a16="http://schemas.microsoft.com/office/drawing/2014/main" id="{94409BF6-2AAA-5043-B057-CBAED708225E}"/>
              </a:ext>
            </a:extLst>
          </p:cNvPr>
          <p:cNvGrpSpPr/>
          <p:nvPr/>
        </p:nvGrpSpPr>
        <p:grpSpPr>
          <a:xfrm>
            <a:off x="1336150" y="2150115"/>
            <a:ext cx="6487433" cy="413433"/>
            <a:chOff x="2579675" y="4625531"/>
            <a:chExt cx="6487433" cy="413433"/>
          </a:xfrm>
        </p:grpSpPr>
        <p:sp>
          <p:nvSpPr>
            <p:cNvPr id="183" name="Rectangle 182">
              <a:extLst>
                <a:ext uri="{FF2B5EF4-FFF2-40B4-BE49-F238E27FC236}">
                  <a16:creationId xmlns:a16="http://schemas.microsoft.com/office/drawing/2014/main" id="{170622B1-FBFB-FF4A-8AD2-683878AF7910}"/>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4" name="Rectangle 183">
              <a:extLst>
                <a:ext uri="{FF2B5EF4-FFF2-40B4-BE49-F238E27FC236}">
                  <a16:creationId xmlns:a16="http://schemas.microsoft.com/office/drawing/2014/main" id="{D0F6CEDA-05A8-FE4D-B3DB-C24BF6C71CC2}"/>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74" name="Group 73">
            <a:extLst>
              <a:ext uri="{FF2B5EF4-FFF2-40B4-BE49-F238E27FC236}">
                <a16:creationId xmlns:a16="http://schemas.microsoft.com/office/drawing/2014/main" id="{FD1E7D32-95F2-074E-8D39-B21CD7D28673}"/>
              </a:ext>
            </a:extLst>
          </p:cNvPr>
          <p:cNvGrpSpPr/>
          <p:nvPr/>
        </p:nvGrpSpPr>
        <p:grpSpPr>
          <a:xfrm>
            <a:off x="1339607" y="2154264"/>
            <a:ext cx="6487433" cy="390381"/>
            <a:chOff x="2579675" y="4236288"/>
            <a:chExt cx="6487433" cy="390381"/>
          </a:xfrm>
        </p:grpSpPr>
        <p:sp>
          <p:nvSpPr>
            <p:cNvPr id="75" name="Rectangle 74">
              <a:extLst>
                <a:ext uri="{FF2B5EF4-FFF2-40B4-BE49-F238E27FC236}">
                  <a16:creationId xmlns:a16="http://schemas.microsoft.com/office/drawing/2014/main" id="{AEF8CD28-0526-D94F-AD3D-25D84459C368}"/>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76" name="Rectangle 75">
              <a:extLst>
                <a:ext uri="{FF2B5EF4-FFF2-40B4-BE49-F238E27FC236}">
                  <a16:creationId xmlns:a16="http://schemas.microsoft.com/office/drawing/2014/main" id="{D3719F36-C793-EA42-B1D1-156C4E838A1B}"/>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7" name="Group 76">
            <a:extLst>
              <a:ext uri="{FF2B5EF4-FFF2-40B4-BE49-F238E27FC236}">
                <a16:creationId xmlns:a16="http://schemas.microsoft.com/office/drawing/2014/main" id="{FB8AA9CE-B6C2-4342-A5C0-6B99D0FABB42}"/>
              </a:ext>
            </a:extLst>
          </p:cNvPr>
          <p:cNvGrpSpPr/>
          <p:nvPr/>
        </p:nvGrpSpPr>
        <p:grpSpPr>
          <a:xfrm>
            <a:off x="1336112" y="2928745"/>
            <a:ext cx="6487433" cy="393061"/>
            <a:chOff x="2576180" y="5010769"/>
            <a:chExt cx="6487433" cy="393061"/>
          </a:xfrm>
        </p:grpSpPr>
        <p:sp>
          <p:nvSpPr>
            <p:cNvPr id="78" name="Rectangle 77">
              <a:extLst>
                <a:ext uri="{FF2B5EF4-FFF2-40B4-BE49-F238E27FC236}">
                  <a16:creationId xmlns:a16="http://schemas.microsoft.com/office/drawing/2014/main" id="{D7A423ED-AAA7-6544-B959-2317B7B098F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79" name="Rectangle 78">
              <a:extLst>
                <a:ext uri="{FF2B5EF4-FFF2-40B4-BE49-F238E27FC236}">
                  <a16:creationId xmlns:a16="http://schemas.microsoft.com/office/drawing/2014/main" id="{A5FD4872-79C7-6A4B-A4E2-50FF5EC6FA21}"/>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80" name="Group 79">
            <a:extLst>
              <a:ext uri="{FF2B5EF4-FFF2-40B4-BE49-F238E27FC236}">
                <a16:creationId xmlns:a16="http://schemas.microsoft.com/office/drawing/2014/main" id="{B7F263C8-BE18-8E44-8A0E-E72408075800}"/>
              </a:ext>
            </a:extLst>
          </p:cNvPr>
          <p:cNvGrpSpPr/>
          <p:nvPr/>
        </p:nvGrpSpPr>
        <p:grpSpPr>
          <a:xfrm>
            <a:off x="1339607" y="2543507"/>
            <a:ext cx="6487433" cy="413433"/>
            <a:chOff x="2579675" y="4625531"/>
            <a:chExt cx="6487433" cy="413433"/>
          </a:xfrm>
        </p:grpSpPr>
        <p:sp>
          <p:nvSpPr>
            <p:cNvPr id="81" name="Rectangle 80">
              <a:extLst>
                <a:ext uri="{FF2B5EF4-FFF2-40B4-BE49-F238E27FC236}">
                  <a16:creationId xmlns:a16="http://schemas.microsoft.com/office/drawing/2014/main" id="{AE191D3C-79E4-2840-AAB9-47851B6F8412}"/>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82" name="Rectangle 81">
              <a:extLst>
                <a:ext uri="{FF2B5EF4-FFF2-40B4-BE49-F238E27FC236}">
                  <a16:creationId xmlns:a16="http://schemas.microsoft.com/office/drawing/2014/main" id="{B1D1668A-349D-8A4C-AA18-5A04B9E55969}"/>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6" name="Group 15">
            <a:extLst>
              <a:ext uri="{FF2B5EF4-FFF2-40B4-BE49-F238E27FC236}">
                <a16:creationId xmlns:a16="http://schemas.microsoft.com/office/drawing/2014/main" id="{9A559664-20C6-CA40-8F44-A396DCB5732C}"/>
              </a:ext>
            </a:extLst>
          </p:cNvPr>
          <p:cNvGrpSpPr/>
          <p:nvPr/>
        </p:nvGrpSpPr>
        <p:grpSpPr>
          <a:xfrm>
            <a:off x="1334077" y="1755148"/>
            <a:ext cx="6487433" cy="402298"/>
            <a:chOff x="1334077" y="1755148"/>
            <a:chExt cx="6487433" cy="402298"/>
          </a:xfrm>
        </p:grpSpPr>
        <p:sp>
          <p:nvSpPr>
            <p:cNvPr id="188" name="Rectangle 187">
              <a:extLst>
                <a:ext uri="{FF2B5EF4-FFF2-40B4-BE49-F238E27FC236}">
                  <a16:creationId xmlns:a16="http://schemas.microsoft.com/office/drawing/2014/main" id="{2A8058DA-80AB-9541-9E85-5D677F030F93}"/>
                </a:ext>
              </a:extLst>
            </p:cNvPr>
            <p:cNvSpPr/>
            <p:nvPr/>
          </p:nvSpPr>
          <p:spPr>
            <a:xfrm>
              <a:off x="1334077" y="175514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89" name="Rectangle 188">
              <a:extLst>
                <a:ext uri="{FF2B5EF4-FFF2-40B4-BE49-F238E27FC236}">
                  <a16:creationId xmlns:a16="http://schemas.microsoft.com/office/drawing/2014/main" id="{00172123-1789-E549-A81C-5CCB76F5EBEE}"/>
                </a:ext>
              </a:extLst>
            </p:cNvPr>
            <p:cNvSpPr/>
            <p:nvPr/>
          </p:nvSpPr>
          <p:spPr>
            <a:xfrm>
              <a:off x="6656291" y="178811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190" name="Rectangle 189">
            <a:extLst>
              <a:ext uri="{FF2B5EF4-FFF2-40B4-BE49-F238E27FC236}">
                <a16:creationId xmlns:a16="http://schemas.microsoft.com/office/drawing/2014/main" id="{5263BCC6-57D8-B144-AC74-44BE1039C733}"/>
              </a:ext>
            </a:extLst>
          </p:cNvPr>
          <p:cNvSpPr/>
          <p:nvPr/>
        </p:nvSpPr>
        <p:spPr>
          <a:xfrm>
            <a:off x="447294" y="4041912"/>
            <a:ext cx="4734306" cy="222973"/>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1" name="Rectangle 190">
            <a:extLst>
              <a:ext uri="{FF2B5EF4-FFF2-40B4-BE49-F238E27FC236}">
                <a16:creationId xmlns:a16="http://schemas.microsoft.com/office/drawing/2014/main" id="{FCE80871-50A8-7A45-9EAA-0207BFAAD124}"/>
              </a:ext>
            </a:extLst>
          </p:cNvPr>
          <p:cNvSpPr/>
          <p:nvPr/>
        </p:nvSpPr>
        <p:spPr>
          <a:xfrm>
            <a:off x="447294" y="4267199"/>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2" name="Rectangle 191">
            <a:extLst>
              <a:ext uri="{FF2B5EF4-FFF2-40B4-BE49-F238E27FC236}">
                <a16:creationId xmlns:a16="http://schemas.microsoft.com/office/drawing/2014/main" id="{B2125673-DF7A-4646-A8C6-CFDD34F3AD75}"/>
              </a:ext>
            </a:extLst>
          </p:cNvPr>
          <p:cNvSpPr/>
          <p:nvPr/>
        </p:nvSpPr>
        <p:spPr>
          <a:xfrm>
            <a:off x="447294" y="447291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3" name="Rectangle 192">
            <a:extLst>
              <a:ext uri="{FF2B5EF4-FFF2-40B4-BE49-F238E27FC236}">
                <a16:creationId xmlns:a16="http://schemas.microsoft.com/office/drawing/2014/main" id="{4CB188D7-A9E0-FA47-A521-A084797A4631}"/>
              </a:ext>
            </a:extLst>
          </p:cNvPr>
          <p:cNvSpPr/>
          <p:nvPr/>
        </p:nvSpPr>
        <p:spPr>
          <a:xfrm>
            <a:off x="447294" y="5352521"/>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 name="Rectangle 193">
            <a:extLst>
              <a:ext uri="{FF2B5EF4-FFF2-40B4-BE49-F238E27FC236}">
                <a16:creationId xmlns:a16="http://schemas.microsoft.com/office/drawing/2014/main" id="{2EFC369D-945E-AC45-9179-CFDD82B56DB6}"/>
              </a:ext>
            </a:extLst>
          </p:cNvPr>
          <p:cNvSpPr/>
          <p:nvPr/>
        </p:nvSpPr>
        <p:spPr>
          <a:xfrm>
            <a:off x="447294" y="558954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5" name="Rectangle 194">
            <a:extLst>
              <a:ext uri="{FF2B5EF4-FFF2-40B4-BE49-F238E27FC236}">
                <a16:creationId xmlns:a16="http://schemas.microsoft.com/office/drawing/2014/main" id="{C265B4EF-3B3C-D04F-AFDE-17955DAC32E5}"/>
              </a:ext>
            </a:extLst>
          </p:cNvPr>
          <p:cNvSpPr/>
          <p:nvPr/>
        </p:nvSpPr>
        <p:spPr>
          <a:xfrm>
            <a:off x="447294" y="5121378"/>
            <a:ext cx="4734306" cy="228830"/>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6" name="Rectangle 195">
            <a:extLst>
              <a:ext uri="{FF2B5EF4-FFF2-40B4-BE49-F238E27FC236}">
                <a16:creationId xmlns:a16="http://schemas.microsoft.com/office/drawing/2014/main" id="{3BAF6EB9-9919-7D46-80B2-3E4C5A11B0A3}"/>
              </a:ext>
            </a:extLst>
          </p:cNvPr>
          <p:cNvSpPr/>
          <p:nvPr/>
        </p:nvSpPr>
        <p:spPr>
          <a:xfrm>
            <a:off x="447294" y="4884353"/>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7" name="Rectangle 196">
            <a:extLst>
              <a:ext uri="{FF2B5EF4-FFF2-40B4-BE49-F238E27FC236}">
                <a16:creationId xmlns:a16="http://schemas.microsoft.com/office/drawing/2014/main" id="{284DE54D-B0E6-EA40-97E1-A02A081A8163}"/>
              </a:ext>
            </a:extLst>
          </p:cNvPr>
          <p:cNvSpPr/>
          <p:nvPr/>
        </p:nvSpPr>
        <p:spPr>
          <a:xfrm>
            <a:off x="447294" y="4678634"/>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0" name="Rectangle 199">
            <a:extLst>
              <a:ext uri="{FF2B5EF4-FFF2-40B4-BE49-F238E27FC236}">
                <a16:creationId xmlns:a16="http://schemas.microsoft.com/office/drawing/2014/main" id="{321CDE0D-5060-0C42-AFAB-931C3A9323E8}"/>
              </a:ext>
            </a:extLst>
          </p:cNvPr>
          <p:cNvSpPr/>
          <p:nvPr/>
        </p:nvSpPr>
        <p:spPr>
          <a:xfrm>
            <a:off x="447294" y="6224697"/>
            <a:ext cx="4734306" cy="25372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5" name="TextBox 214">
            <a:extLst>
              <a:ext uri="{FF2B5EF4-FFF2-40B4-BE49-F238E27FC236}">
                <a16:creationId xmlns:a16="http://schemas.microsoft.com/office/drawing/2014/main" id="{B6B4F424-6BA0-D741-9360-60A8C418FB78}"/>
              </a:ext>
            </a:extLst>
          </p:cNvPr>
          <p:cNvSpPr txBox="1"/>
          <p:nvPr/>
        </p:nvSpPr>
        <p:spPr>
          <a:xfrm>
            <a:off x="5706671" y="5078546"/>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Core test loop where we alternate accesses to adjacent rows</a:t>
            </a:r>
            <a:endParaRPr kumimoji="0" lang="en-US"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216" name="Straight Connector 215">
            <a:extLst>
              <a:ext uri="{FF2B5EF4-FFF2-40B4-BE49-F238E27FC236}">
                <a16:creationId xmlns:a16="http://schemas.microsoft.com/office/drawing/2014/main" id="{849DACB4-651F-1E45-AB06-620F54FAF2B9}"/>
              </a:ext>
            </a:extLst>
          </p:cNvPr>
          <p:cNvCxnSpPr>
            <a:cxnSpLocks/>
          </p:cNvCxnSpPr>
          <p:nvPr/>
        </p:nvCxnSpPr>
        <p:spPr>
          <a:xfrm>
            <a:off x="5727837" y="512390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67799D7C-DE1E-EB4E-9094-1805A42D13C4}"/>
              </a:ext>
            </a:extLst>
          </p:cNvPr>
          <p:cNvCxnSpPr>
            <a:cxnSpLocks/>
          </p:cNvCxnSpPr>
          <p:nvPr/>
        </p:nvCxnSpPr>
        <p:spPr>
          <a:xfrm flipH="1" flipV="1">
            <a:off x="5181601" y="5247796"/>
            <a:ext cx="550916" cy="793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5" name="Group 44">
            <a:extLst>
              <a:ext uri="{FF2B5EF4-FFF2-40B4-BE49-F238E27FC236}">
                <a16:creationId xmlns:a16="http://schemas.microsoft.com/office/drawing/2014/main" id="{9D55FBA9-2DAE-7B46-BFFC-8055961F93F3}"/>
              </a:ext>
            </a:extLst>
          </p:cNvPr>
          <p:cNvGrpSpPr/>
          <p:nvPr/>
        </p:nvGrpSpPr>
        <p:grpSpPr>
          <a:xfrm>
            <a:off x="447294" y="5795265"/>
            <a:ext cx="8397349" cy="590005"/>
            <a:chOff x="447294" y="5795265"/>
            <a:chExt cx="8397349" cy="590005"/>
          </a:xfrm>
        </p:grpSpPr>
        <p:sp>
          <p:nvSpPr>
            <p:cNvPr id="198" name="Rectangle 197">
              <a:extLst>
                <a:ext uri="{FF2B5EF4-FFF2-40B4-BE49-F238E27FC236}">
                  <a16:creationId xmlns:a16="http://schemas.microsoft.com/office/drawing/2014/main" id="{E331BCB8-ACFD-5140-A7D1-929EE520E0A2}"/>
                </a:ext>
              </a:extLst>
            </p:cNvPr>
            <p:cNvSpPr/>
            <p:nvPr/>
          </p:nvSpPr>
          <p:spPr>
            <a:xfrm>
              <a:off x="447294" y="5795265"/>
              <a:ext cx="4734306" cy="213816"/>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8" name="TextBox 217">
              <a:extLst>
                <a:ext uri="{FF2B5EF4-FFF2-40B4-BE49-F238E27FC236}">
                  <a16:creationId xmlns:a16="http://schemas.microsoft.com/office/drawing/2014/main" id="{A1346CBD-093B-954C-B5E3-39009457C93B}"/>
                </a:ext>
              </a:extLst>
            </p:cNvPr>
            <p:cNvSpPr txBox="1"/>
            <p:nvPr/>
          </p:nvSpPr>
          <p:spPr>
            <a:xfrm>
              <a:off x="5691984" y="6046716"/>
              <a:ext cx="315265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Prevent further retention failures</a:t>
              </a:r>
            </a:p>
          </p:txBody>
        </p:sp>
        <p:cxnSp>
          <p:nvCxnSpPr>
            <p:cNvPr id="219" name="Straight Connector 218">
              <a:extLst>
                <a:ext uri="{FF2B5EF4-FFF2-40B4-BE49-F238E27FC236}">
                  <a16:creationId xmlns:a16="http://schemas.microsoft.com/office/drawing/2014/main" id="{C7F15F1F-A234-D54D-B44C-D03ACF70EA38}"/>
                </a:ext>
              </a:extLst>
            </p:cNvPr>
            <p:cNvCxnSpPr>
              <a:cxnSpLocks/>
            </p:cNvCxnSpPr>
            <p:nvPr/>
          </p:nvCxnSpPr>
          <p:spPr>
            <a:xfrm>
              <a:off x="5724601" y="6082638"/>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5B3E17A7-B1E7-4041-9926-F32C1E62C1E3}"/>
                </a:ext>
              </a:extLst>
            </p:cNvPr>
            <p:cNvCxnSpPr>
              <a:cxnSpLocks/>
              <a:stCxn id="218" idx="1"/>
              <a:endCxn id="198" idx="3"/>
            </p:cNvCxnSpPr>
            <p:nvPr/>
          </p:nvCxnSpPr>
          <p:spPr>
            <a:xfrm flipH="1" flipV="1">
              <a:off x="5181600" y="5902173"/>
              <a:ext cx="510384" cy="31382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B3497327-61D9-DA44-8882-6C0D84CB7FE5}"/>
              </a:ext>
            </a:extLst>
          </p:cNvPr>
          <p:cNvGrpSpPr/>
          <p:nvPr/>
        </p:nvGrpSpPr>
        <p:grpSpPr>
          <a:xfrm>
            <a:off x="447294" y="6009081"/>
            <a:ext cx="8412036" cy="695746"/>
            <a:chOff x="447294" y="6009081"/>
            <a:chExt cx="8412036" cy="695746"/>
          </a:xfrm>
        </p:grpSpPr>
        <p:sp>
          <p:nvSpPr>
            <p:cNvPr id="199" name="Rectangle 198">
              <a:extLst>
                <a:ext uri="{FF2B5EF4-FFF2-40B4-BE49-F238E27FC236}">
                  <a16:creationId xmlns:a16="http://schemas.microsoft.com/office/drawing/2014/main" id="{686C3243-ED20-394A-97DE-EC468CE17713}"/>
                </a:ext>
              </a:extLst>
            </p:cNvPr>
            <p:cNvSpPr/>
            <p:nvPr/>
          </p:nvSpPr>
          <p:spPr>
            <a:xfrm>
              <a:off x="447294" y="6009081"/>
              <a:ext cx="4734306" cy="215616"/>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4" name="TextBox 223">
              <a:extLst>
                <a:ext uri="{FF2B5EF4-FFF2-40B4-BE49-F238E27FC236}">
                  <a16:creationId xmlns:a16="http://schemas.microsoft.com/office/drawing/2014/main" id="{947DB7CB-91A7-274A-8C66-3B0C0704406E}"/>
                </a:ext>
              </a:extLst>
            </p:cNvPr>
            <p:cNvSpPr txBox="1"/>
            <p:nvPr/>
          </p:nvSpPr>
          <p:spPr>
            <a:xfrm>
              <a:off x="5706671" y="6366273"/>
              <a:ext cx="315265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Record bit flips for analysis</a:t>
              </a:r>
            </a:p>
          </p:txBody>
        </p:sp>
        <p:cxnSp>
          <p:nvCxnSpPr>
            <p:cNvPr id="225" name="Straight Connector 224">
              <a:extLst>
                <a:ext uri="{FF2B5EF4-FFF2-40B4-BE49-F238E27FC236}">
                  <a16:creationId xmlns:a16="http://schemas.microsoft.com/office/drawing/2014/main" id="{59CA7F84-9AE7-C94E-8624-F7DB8154381C}"/>
                </a:ext>
              </a:extLst>
            </p:cNvPr>
            <p:cNvCxnSpPr>
              <a:cxnSpLocks/>
            </p:cNvCxnSpPr>
            <p:nvPr/>
          </p:nvCxnSpPr>
          <p:spPr>
            <a:xfrm>
              <a:off x="5724601" y="6409816"/>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AD0C764F-6CA5-044B-9F3A-F1015E9003E0}"/>
                </a:ext>
              </a:extLst>
            </p:cNvPr>
            <p:cNvCxnSpPr>
              <a:cxnSpLocks/>
              <a:stCxn id="224" idx="1"/>
              <a:endCxn id="199" idx="3"/>
            </p:cNvCxnSpPr>
            <p:nvPr/>
          </p:nvCxnSpPr>
          <p:spPr>
            <a:xfrm flipH="1" flipV="1">
              <a:off x="5181600" y="6116889"/>
              <a:ext cx="525071" cy="41866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7" name="Group 226">
            <a:extLst>
              <a:ext uri="{FF2B5EF4-FFF2-40B4-BE49-F238E27FC236}">
                <a16:creationId xmlns:a16="http://schemas.microsoft.com/office/drawing/2014/main" id="{A07E0961-9121-9746-BE07-1AA352831454}"/>
              </a:ext>
            </a:extLst>
          </p:cNvPr>
          <p:cNvGrpSpPr/>
          <p:nvPr/>
        </p:nvGrpSpPr>
        <p:grpSpPr>
          <a:xfrm>
            <a:off x="5191965" y="3557726"/>
            <a:ext cx="3659231" cy="1235281"/>
            <a:chOff x="5191965" y="3557726"/>
            <a:chExt cx="3659231" cy="1235281"/>
          </a:xfrm>
        </p:grpSpPr>
        <p:sp>
          <p:nvSpPr>
            <p:cNvPr id="228" name="TextBox 227">
              <a:extLst>
                <a:ext uri="{FF2B5EF4-FFF2-40B4-BE49-F238E27FC236}">
                  <a16:creationId xmlns:a16="http://schemas.microsoft.com/office/drawing/2014/main" id="{E9F0B4C5-45E9-884B-8E8D-DB09BA350846}"/>
                </a:ext>
              </a:extLst>
            </p:cNvPr>
            <p:cNvSpPr txBox="1"/>
            <p:nvPr/>
          </p:nvSpPr>
          <p:spPr>
            <a:xfrm>
              <a:off x="5698537" y="3557726"/>
              <a:ext cx="315265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Disable refresh to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prevent interruptions</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the core loop of our test </a:t>
              </a:r>
              <a:r>
                <a:rPr kumimoji="0" lang="en-US" sz="1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from refresh operations</a:t>
              </a:r>
            </a:p>
          </p:txBody>
        </p:sp>
        <p:cxnSp>
          <p:nvCxnSpPr>
            <p:cNvPr id="229" name="Straight Connector 228">
              <a:extLst>
                <a:ext uri="{FF2B5EF4-FFF2-40B4-BE49-F238E27FC236}">
                  <a16:creationId xmlns:a16="http://schemas.microsoft.com/office/drawing/2014/main" id="{B5EAFB39-DDB8-884C-8BB7-E2243B7D9948}"/>
                </a:ext>
              </a:extLst>
            </p:cNvPr>
            <p:cNvCxnSpPr>
              <a:cxnSpLocks/>
            </p:cNvCxnSpPr>
            <p:nvPr/>
          </p:nvCxnSpPr>
          <p:spPr>
            <a:xfrm>
              <a:off x="5737171" y="3606085"/>
              <a:ext cx="0" cy="75109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CC47B7BD-E0D6-6B44-A030-7943B8D49317}"/>
                </a:ext>
              </a:extLst>
            </p:cNvPr>
            <p:cNvCxnSpPr>
              <a:cxnSpLocks/>
            </p:cNvCxnSpPr>
            <p:nvPr/>
          </p:nvCxnSpPr>
          <p:spPr>
            <a:xfrm flipH="1">
              <a:off x="5191965" y="4153398"/>
              <a:ext cx="545206" cy="639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1" name="Group 230">
            <a:extLst>
              <a:ext uri="{FF2B5EF4-FFF2-40B4-BE49-F238E27FC236}">
                <a16:creationId xmlns:a16="http://schemas.microsoft.com/office/drawing/2014/main" id="{22BA4EA7-A930-4C46-94E4-59B7340FB318}"/>
              </a:ext>
            </a:extLst>
          </p:cNvPr>
          <p:cNvGrpSpPr/>
          <p:nvPr/>
        </p:nvGrpSpPr>
        <p:grpSpPr>
          <a:xfrm>
            <a:off x="5191965" y="4459490"/>
            <a:ext cx="3659231" cy="584775"/>
            <a:chOff x="5191965" y="4459490"/>
            <a:chExt cx="3659231" cy="584775"/>
          </a:xfrm>
        </p:grpSpPr>
        <p:sp>
          <p:nvSpPr>
            <p:cNvPr id="232" name="TextBox 231">
              <a:extLst>
                <a:ext uri="{FF2B5EF4-FFF2-40B4-BE49-F238E27FC236}">
                  <a16:creationId xmlns:a16="http://schemas.microsoft.com/office/drawing/2014/main" id="{3EE7E4E2-FFC7-9A49-BE4E-699410E8A7E1}"/>
                </a:ext>
              </a:extLst>
            </p:cNvPr>
            <p:cNvSpPr txBox="1"/>
            <p:nvPr/>
          </p:nvSpPr>
          <p:spPr>
            <a:xfrm>
              <a:off x="5698537" y="4459490"/>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Induce </a:t>
              </a:r>
              <a:r>
                <a:rPr kumimoji="0" lang="en-US" sz="16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on a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fully charged row </a:t>
              </a:r>
            </a:p>
          </p:txBody>
        </p:sp>
        <p:cxnSp>
          <p:nvCxnSpPr>
            <p:cNvPr id="233" name="Straight Connector 232">
              <a:extLst>
                <a:ext uri="{FF2B5EF4-FFF2-40B4-BE49-F238E27FC236}">
                  <a16:creationId xmlns:a16="http://schemas.microsoft.com/office/drawing/2014/main" id="{0C9EC77C-F145-CF40-A0B8-3F98AF0C2803}"/>
                </a:ext>
              </a:extLst>
            </p:cNvPr>
            <p:cNvCxnSpPr>
              <a:cxnSpLocks/>
            </p:cNvCxnSpPr>
            <p:nvPr/>
          </p:nvCxnSpPr>
          <p:spPr>
            <a:xfrm>
              <a:off x="5737171" y="452168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C4E6F02A-3CA1-CE4D-98F3-19B067CF5178}"/>
                </a:ext>
              </a:extLst>
            </p:cNvPr>
            <p:cNvCxnSpPr>
              <a:cxnSpLocks/>
              <a:stCxn id="232" idx="1"/>
            </p:cNvCxnSpPr>
            <p:nvPr/>
          </p:nvCxnSpPr>
          <p:spPr>
            <a:xfrm flipH="1">
              <a:off x="5191965" y="4751878"/>
              <a:ext cx="506572" cy="2736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F1263314-D56C-6D4A-90C6-6401B521CBDF}"/>
              </a:ext>
            </a:extLst>
          </p:cNvPr>
          <p:cNvGrpSpPr/>
          <p:nvPr/>
        </p:nvGrpSpPr>
        <p:grpSpPr>
          <a:xfrm>
            <a:off x="5181600" y="5584291"/>
            <a:ext cx="3962399" cy="436183"/>
            <a:chOff x="5181600" y="5584291"/>
            <a:chExt cx="3962399" cy="436183"/>
          </a:xfrm>
        </p:grpSpPr>
        <p:cxnSp>
          <p:nvCxnSpPr>
            <p:cNvPr id="118" name="Straight Connector 117">
              <a:extLst>
                <a:ext uri="{FF2B5EF4-FFF2-40B4-BE49-F238E27FC236}">
                  <a16:creationId xmlns:a16="http://schemas.microsoft.com/office/drawing/2014/main" id="{8339CE87-EF38-1548-9D2C-EFE10D76AE60}"/>
                </a:ext>
              </a:extLst>
            </p:cNvPr>
            <p:cNvCxnSpPr>
              <a:cxnSpLocks/>
            </p:cNvCxnSpPr>
            <p:nvPr/>
          </p:nvCxnSpPr>
          <p:spPr>
            <a:xfrm>
              <a:off x="5724601" y="5734919"/>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FD946EF0-702C-914A-8079-31006A4927DD}"/>
                </a:ext>
              </a:extLst>
            </p:cNvPr>
            <p:cNvCxnSpPr>
              <a:cxnSpLocks/>
            </p:cNvCxnSpPr>
            <p:nvPr/>
          </p:nvCxnSpPr>
          <p:spPr>
            <a:xfrm flipH="1" flipV="1">
              <a:off x="5181600" y="5584291"/>
              <a:ext cx="525071" cy="25213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2" name="TextBox 121">
              <a:extLst>
                <a:ext uri="{FF2B5EF4-FFF2-40B4-BE49-F238E27FC236}">
                  <a16:creationId xmlns:a16="http://schemas.microsoft.com/office/drawing/2014/main" id="{B243CA69-27E3-2A49-A045-A4B1A5022520}"/>
                </a:ext>
              </a:extLst>
            </p:cNvPr>
            <p:cNvSpPr txBox="1"/>
            <p:nvPr/>
          </p:nvSpPr>
          <p:spPr>
            <a:xfrm>
              <a:off x="5706671" y="5681920"/>
              <a:ext cx="343732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1 Hammer (HC) = two accesses</a:t>
              </a:r>
            </a:p>
          </p:txBody>
        </p:sp>
      </p:grpSp>
      <p:sp>
        <p:nvSpPr>
          <p:cNvPr id="131" name="Rectangle 130">
            <a:extLst>
              <a:ext uri="{FF2B5EF4-FFF2-40B4-BE49-F238E27FC236}">
                <a16:creationId xmlns:a16="http://schemas.microsoft.com/office/drawing/2014/main" id="{66B8F318-87FD-C242-AB18-5884FBCD38EA}"/>
              </a:ext>
            </a:extLst>
          </p:cNvPr>
          <p:cNvSpPr/>
          <p:nvPr/>
        </p:nvSpPr>
        <p:spPr>
          <a:xfrm>
            <a:off x="447294" y="5352521"/>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Rectangle 131">
            <a:extLst>
              <a:ext uri="{FF2B5EF4-FFF2-40B4-BE49-F238E27FC236}">
                <a16:creationId xmlns:a16="http://schemas.microsoft.com/office/drawing/2014/main" id="{E97B97F9-CBED-DE48-8DA7-6DD09EA27FF5}"/>
              </a:ext>
            </a:extLst>
          </p:cNvPr>
          <p:cNvSpPr/>
          <p:nvPr/>
        </p:nvSpPr>
        <p:spPr>
          <a:xfrm>
            <a:off x="447294" y="5589547"/>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 name="Rectangle 132">
            <a:extLst>
              <a:ext uri="{FF2B5EF4-FFF2-40B4-BE49-F238E27FC236}">
                <a16:creationId xmlns:a16="http://schemas.microsoft.com/office/drawing/2014/main" id="{E4728ADE-5533-1F4F-935B-BCDF9D3D4750}"/>
              </a:ext>
            </a:extLst>
          </p:cNvPr>
          <p:cNvSpPr/>
          <p:nvPr/>
        </p:nvSpPr>
        <p:spPr>
          <a:xfrm>
            <a:off x="447294" y="5121378"/>
            <a:ext cx="4734306" cy="228830"/>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Rectangle 133">
            <a:extLst>
              <a:ext uri="{FF2B5EF4-FFF2-40B4-BE49-F238E27FC236}">
                <a16:creationId xmlns:a16="http://schemas.microsoft.com/office/drawing/2014/main" id="{8CE7BF34-021B-8D46-9366-A8BFF512E2E2}"/>
              </a:ext>
            </a:extLst>
          </p:cNvPr>
          <p:cNvSpPr/>
          <p:nvPr/>
        </p:nvSpPr>
        <p:spPr>
          <a:xfrm>
            <a:off x="447294" y="5986596"/>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Rectangle 134">
            <a:extLst>
              <a:ext uri="{FF2B5EF4-FFF2-40B4-BE49-F238E27FC236}">
                <a16:creationId xmlns:a16="http://schemas.microsoft.com/office/drawing/2014/main" id="{1684F3CE-D487-964A-A125-A8D6CED7D0FF}"/>
              </a:ext>
            </a:extLst>
          </p:cNvPr>
          <p:cNvSpPr/>
          <p:nvPr/>
        </p:nvSpPr>
        <p:spPr>
          <a:xfrm>
            <a:off x="447294" y="6223622"/>
            <a:ext cx="4734306" cy="237960"/>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Rectangle 135">
            <a:extLst>
              <a:ext uri="{FF2B5EF4-FFF2-40B4-BE49-F238E27FC236}">
                <a16:creationId xmlns:a16="http://schemas.microsoft.com/office/drawing/2014/main" id="{3E8034F2-B166-B74A-83EA-27D6B58450DB}"/>
              </a:ext>
            </a:extLst>
          </p:cNvPr>
          <p:cNvSpPr/>
          <p:nvPr/>
        </p:nvSpPr>
        <p:spPr>
          <a:xfrm>
            <a:off x="447294" y="5786561"/>
            <a:ext cx="4734306" cy="197722"/>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2" name="Group 201">
            <a:extLst>
              <a:ext uri="{FF2B5EF4-FFF2-40B4-BE49-F238E27FC236}">
                <a16:creationId xmlns:a16="http://schemas.microsoft.com/office/drawing/2014/main" id="{18222425-246F-DE4E-A8AC-71481EE98E7E}"/>
              </a:ext>
            </a:extLst>
          </p:cNvPr>
          <p:cNvGrpSpPr/>
          <p:nvPr/>
        </p:nvGrpSpPr>
        <p:grpSpPr>
          <a:xfrm>
            <a:off x="272721" y="3569590"/>
            <a:ext cx="4735266" cy="2908835"/>
            <a:chOff x="272721" y="3569590"/>
            <a:chExt cx="4735266" cy="2908835"/>
          </a:xfrm>
        </p:grpSpPr>
        <p:pic>
          <p:nvPicPr>
            <p:cNvPr id="203" name="Picture 202">
              <a:extLst>
                <a:ext uri="{FF2B5EF4-FFF2-40B4-BE49-F238E27FC236}">
                  <a16:creationId xmlns:a16="http://schemas.microsoft.com/office/drawing/2014/main" id="{2687DEBE-EC7C-724D-AF76-F710AFC0F802}"/>
                </a:ext>
              </a:extLst>
            </p:cNvPr>
            <p:cNvPicPr>
              <a:picLocks noChangeAspect="1"/>
            </p:cNvPicPr>
            <p:nvPr/>
          </p:nvPicPr>
          <p:blipFill rotWithShape="1">
            <a:blip r:embed="rId3"/>
            <a:srcRect b="69291"/>
            <a:stretch/>
          </p:blipFill>
          <p:spPr>
            <a:xfrm>
              <a:off x="679530" y="3789813"/>
              <a:ext cx="4328457" cy="888822"/>
            </a:xfrm>
            <a:prstGeom prst="rect">
              <a:avLst/>
            </a:prstGeom>
          </p:spPr>
        </p:pic>
        <p:pic>
          <p:nvPicPr>
            <p:cNvPr id="204" name="Picture 203">
              <a:extLst>
                <a:ext uri="{FF2B5EF4-FFF2-40B4-BE49-F238E27FC236}">
                  <a16:creationId xmlns:a16="http://schemas.microsoft.com/office/drawing/2014/main" id="{DB66C2E4-B183-294B-BF3F-33F1D5AD99D8}"/>
                </a:ext>
              </a:extLst>
            </p:cNvPr>
            <p:cNvPicPr>
              <a:picLocks noChangeAspect="1"/>
            </p:cNvPicPr>
            <p:nvPr/>
          </p:nvPicPr>
          <p:blipFill>
            <a:blip r:embed="rId4"/>
            <a:stretch>
              <a:fillRect/>
            </a:stretch>
          </p:blipFill>
          <p:spPr>
            <a:xfrm>
              <a:off x="514176" y="3569590"/>
              <a:ext cx="3690464" cy="214285"/>
            </a:xfrm>
            <a:prstGeom prst="rect">
              <a:avLst/>
            </a:prstGeom>
          </p:spPr>
        </p:pic>
        <p:pic>
          <p:nvPicPr>
            <p:cNvPr id="205" name="Picture 204">
              <a:extLst>
                <a:ext uri="{FF2B5EF4-FFF2-40B4-BE49-F238E27FC236}">
                  <a16:creationId xmlns:a16="http://schemas.microsoft.com/office/drawing/2014/main" id="{763A5620-726F-7F45-B75A-E697553EF717}"/>
                </a:ext>
              </a:extLst>
            </p:cNvPr>
            <p:cNvPicPr>
              <a:picLocks noChangeAspect="1"/>
            </p:cNvPicPr>
            <p:nvPr/>
          </p:nvPicPr>
          <p:blipFill rotWithShape="1">
            <a:blip r:embed="rId3"/>
            <a:srcRect t="38505" b="-689"/>
            <a:stretch/>
          </p:blipFill>
          <p:spPr>
            <a:xfrm>
              <a:off x="272721" y="4678635"/>
              <a:ext cx="4328457" cy="1799790"/>
            </a:xfrm>
            <a:prstGeom prst="rect">
              <a:avLst/>
            </a:prstGeom>
          </p:spPr>
        </p:pic>
      </p:grpSp>
    </p:spTree>
    <p:extLst>
      <p:ext uri="{BB962C8B-B14F-4D97-AF65-F5344CB8AC3E}">
        <p14:creationId xmlns:p14="http://schemas.microsoft.com/office/powerpoint/2010/main" val="280510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133"/>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31"/>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132"/>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3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0"/>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136"/>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13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0"/>
                                        </p:tgtEl>
                                        <p:attrNameLst>
                                          <p:attrName>style.visibility</p:attrName>
                                        </p:attrNameLst>
                                      </p:cBhvr>
                                      <p:to>
                                        <p:strVal val="visible"/>
                                      </p:to>
                                    </p:set>
                                  </p:childTnLst>
                                </p:cTn>
                              </p:par>
                              <p:par>
                                <p:cTn id="37" presetID="1" presetClass="exit" presetSubtype="0" fill="hold" grpId="1" nodeType="withEffect">
                                  <p:stCondLst>
                                    <p:cond delay="0"/>
                                  </p:stCondLst>
                                  <p:childTnLst>
                                    <p:set>
                                      <p:cBhvr>
                                        <p:cTn id="38" dur="1" fill="hold">
                                          <p:stCondLst>
                                            <p:cond delay="0"/>
                                          </p:stCondLst>
                                        </p:cTn>
                                        <p:tgtEl>
                                          <p:spTgt spid="134"/>
                                        </p:tgtEl>
                                        <p:attrNameLst>
                                          <p:attrName>style.visibility</p:attrName>
                                        </p:attrNameLst>
                                      </p:cBhvr>
                                      <p:to>
                                        <p:strVal val="hidden"/>
                                      </p:to>
                                    </p:set>
                                  </p:childTnLst>
                                </p:cTn>
                              </p:par>
                              <p:par>
                                <p:cTn id="39" presetID="1" presetClass="entr" presetSubtype="0" fill="hold" grpId="0" nodeType="withEffect">
                                  <p:stCondLst>
                                    <p:cond delay="0"/>
                                  </p:stCondLst>
                                  <p:childTnLst>
                                    <p:set>
                                      <p:cBhvr>
                                        <p:cTn id="40" dur="1" fill="hold">
                                          <p:stCondLst>
                                            <p:cond delay="0"/>
                                          </p:stCondLst>
                                        </p:cTn>
                                        <p:tgtEl>
                                          <p:spTgt spid="13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nodeType="clickEffect">
                                  <p:stCondLst>
                                    <p:cond delay="0"/>
                                  </p:stCondLst>
                                  <p:childTnLst>
                                    <p:set>
                                      <p:cBhvr>
                                        <p:cTn id="44" dur="1" fill="hold">
                                          <p:stCondLst>
                                            <p:cond delay="0"/>
                                          </p:stCondLst>
                                        </p:cTn>
                                        <p:tgtEl>
                                          <p:spTgt spid="162"/>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135"/>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157"/>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142"/>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137"/>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72"/>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157"/>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162"/>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142"/>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137"/>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0"/>
                                          </p:stCondLst>
                                        </p:cTn>
                                        <p:tgtEl>
                                          <p:spTgt spid="16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70"/>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73"/>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76"/>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7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82"/>
                                        </p:tgtEl>
                                        <p:attrNameLst>
                                          <p:attrName>style.visibility</p:attrName>
                                        </p:attrNameLst>
                                      </p:cBhvr>
                                      <p:to>
                                        <p:strVal val="visible"/>
                                      </p:to>
                                    </p:set>
                                  </p:childTnLst>
                                </p:cTn>
                              </p:par>
                              <p:par>
                                <p:cTn id="77" presetID="1" presetClass="exit" presetSubtype="0" fill="hold" nodeType="withEffect">
                                  <p:stCondLst>
                                    <p:cond delay="0"/>
                                  </p:stCondLst>
                                  <p:childTnLst>
                                    <p:set>
                                      <p:cBhvr>
                                        <p:cTn id="78" dur="1" fill="hold">
                                          <p:stCondLst>
                                            <p:cond delay="0"/>
                                          </p:stCondLst>
                                        </p:cTn>
                                        <p:tgtEl>
                                          <p:spTgt spid="167"/>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74"/>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80"/>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77"/>
                                        </p:tgtEl>
                                        <p:attrNameLst>
                                          <p:attrName>style.visibility</p:attrName>
                                        </p:attrNameLst>
                                      </p:cBhvr>
                                      <p:to>
                                        <p:strVal val="visible"/>
                                      </p:to>
                                    </p:set>
                                  </p:childTnLst>
                                </p:cTn>
                              </p:par>
                              <p:par>
                                <p:cTn id="87" presetID="1" presetClass="exit" presetSubtype="0" fill="hold" nodeType="withEffect">
                                  <p:stCondLst>
                                    <p:cond delay="0"/>
                                  </p:stCondLst>
                                  <p:childTnLst>
                                    <p:set>
                                      <p:cBhvr>
                                        <p:cTn id="88" dur="1" fill="hold">
                                          <p:stCondLst>
                                            <p:cond delay="0"/>
                                          </p:stCondLst>
                                        </p:cTn>
                                        <p:tgtEl>
                                          <p:spTgt spid="176"/>
                                        </p:tgtEl>
                                        <p:attrNameLst>
                                          <p:attrName>style.visibility</p:attrName>
                                        </p:attrNameLst>
                                      </p:cBhvr>
                                      <p:to>
                                        <p:strVal val="hidden"/>
                                      </p:to>
                                    </p:set>
                                  </p:childTnLst>
                                </p:cTn>
                              </p:par>
                              <p:par>
                                <p:cTn id="89" presetID="1" presetClass="entr" presetSubtype="0" fill="hold" nodeType="withEffect">
                                  <p:stCondLst>
                                    <p:cond delay="0"/>
                                  </p:stCondLst>
                                  <p:childTnLst>
                                    <p:set>
                                      <p:cBhvr>
                                        <p:cTn id="9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 grpId="0" animBg="1"/>
      <p:bldP spid="131" grpId="0" animBg="1"/>
      <p:bldP spid="132" grpId="0" animBg="1"/>
      <p:bldP spid="133" grpId="0" animBg="1"/>
      <p:bldP spid="134" grpId="0" animBg="1"/>
      <p:bldP spid="134" grpId="1" animBg="1"/>
      <p:bldP spid="135" grpId="0" animBg="1"/>
      <p:bldP spid="135" grpId="1" animBg="1"/>
      <p:bldP spid="136" grpId="0" animBg="1"/>
      <p:bldP spid="136" grpId="1" animBg="1"/>
    </p:bld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40178-1C0F-FC4B-BBE6-F1D08B320385}"/>
              </a:ext>
            </a:extLst>
          </p:cNvPr>
          <p:cNvSpPr>
            <a:spLocks noGrp="1"/>
          </p:cNvSpPr>
          <p:nvPr>
            <p:ph type="title"/>
          </p:nvPr>
        </p:nvSpPr>
        <p:spPr/>
        <p:txBody>
          <a:bodyPr/>
          <a:lstStyle/>
          <a:p>
            <a:r>
              <a:rPr lang="en-US" b="1" dirty="0"/>
              <a:t>1. </a:t>
            </a:r>
            <a:r>
              <a:rPr lang="en-US" b="1" dirty="0" err="1"/>
              <a:t>RowHammer</a:t>
            </a:r>
            <a:r>
              <a:rPr lang="en-US" b="1" dirty="0"/>
              <a:t> Vulnerability</a:t>
            </a:r>
          </a:p>
        </p:txBody>
      </p:sp>
      <p:pic>
        <p:nvPicPr>
          <p:cNvPr id="4" name="Picture 3">
            <a:extLst>
              <a:ext uri="{FF2B5EF4-FFF2-40B4-BE49-F238E27FC236}">
                <a16:creationId xmlns:a16="http://schemas.microsoft.com/office/drawing/2014/main" id="{C941A5E6-372A-B848-A23C-872EB6F6D1A2}"/>
              </a:ext>
            </a:extLst>
          </p:cNvPr>
          <p:cNvPicPr>
            <a:picLocks noChangeAspect="1"/>
          </p:cNvPicPr>
          <p:nvPr/>
        </p:nvPicPr>
        <p:blipFill>
          <a:blip r:embed="rId3"/>
          <a:stretch>
            <a:fillRect/>
          </a:stretch>
        </p:blipFill>
        <p:spPr>
          <a:xfrm>
            <a:off x="1889162" y="7353946"/>
            <a:ext cx="5644307" cy="1845254"/>
          </a:xfrm>
          <a:prstGeom prst="rect">
            <a:avLst/>
          </a:prstGeom>
        </p:spPr>
      </p:pic>
      <p:sp>
        <p:nvSpPr>
          <p:cNvPr id="5" name="Rectangle 4">
            <a:extLst>
              <a:ext uri="{FF2B5EF4-FFF2-40B4-BE49-F238E27FC236}">
                <a16:creationId xmlns:a16="http://schemas.microsoft.com/office/drawing/2014/main" id="{232B28C5-64F3-CA48-8D0D-FFB485FA996D}"/>
              </a:ext>
            </a:extLst>
          </p:cNvPr>
          <p:cNvSpPr/>
          <p:nvPr/>
        </p:nvSpPr>
        <p:spPr>
          <a:xfrm>
            <a:off x="0" y="5083430"/>
            <a:ext cx="9144000" cy="769441"/>
          </a:xfrm>
          <a:prstGeom prst="rect">
            <a:avLst/>
          </a:prstGeom>
          <a:solidFill>
            <a:schemeClr val="accent6">
              <a:lumMod val="40000"/>
              <a:lumOff val="60000"/>
            </a:schemeClr>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Newer DRAM chips are more vulnerable to </a:t>
            </a:r>
            <a:r>
              <a:rPr kumimoji="0" lang="en-US" sz="23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endParaRPr kumimoji="0" lang="en-US" sz="23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6" name="Rectangle 5">
            <a:extLst>
              <a:ext uri="{FF2B5EF4-FFF2-40B4-BE49-F238E27FC236}">
                <a16:creationId xmlns:a16="http://schemas.microsoft.com/office/drawing/2014/main" id="{096BDEAF-CA8D-C44F-B20D-5D7797EB5909}"/>
              </a:ext>
            </a:extLst>
          </p:cNvPr>
          <p:cNvSpPr/>
          <p:nvPr/>
        </p:nvSpPr>
        <p:spPr>
          <a:xfrm>
            <a:off x="220920" y="76311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Can we induce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in all of our DRAM chips?</a:t>
            </a:r>
          </a:p>
        </p:txBody>
      </p:sp>
      <p:sp>
        <p:nvSpPr>
          <p:cNvPr id="7" name="Rectangle 6">
            <a:extLst>
              <a:ext uri="{FF2B5EF4-FFF2-40B4-BE49-F238E27FC236}">
                <a16:creationId xmlns:a16="http://schemas.microsoft.com/office/drawing/2014/main" id="{46F97381-C3F1-784A-8083-D7240A959A21}"/>
              </a:ext>
            </a:extLst>
          </p:cNvPr>
          <p:cNvSpPr/>
          <p:nvPr/>
        </p:nvSpPr>
        <p:spPr>
          <a:xfrm>
            <a:off x="170121" y="1761262"/>
            <a:ext cx="8973879" cy="261610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All chips are vulnerable, except many DDR3 chips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total of 1320 out of all 1580 chips </a:t>
            </a:r>
            <a:r>
              <a:rPr kumimoji="0" lang="en-US" sz="23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(84%) </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are vulnerable</a:t>
            </a: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DDR3-old</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chips, </a:t>
            </a:r>
            <a:r>
              <a:rPr kumimoji="0" lang="en-US" sz="23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only 12%</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of chips (24/204) are vulnerable</a:t>
            </a: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DDR3-new</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chips, </a:t>
            </a:r>
            <a:r>
              <a:rPr kumimoji="0" lang="en-US" sz="23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65%</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of chips (148/228) are vulnerable</a:t>
            </a:r>
          </a:p>
        </p:txBody>
      </p:sp>
      <p:sp>
        <p:nvSpPr>
          <p:cNvPr id="3" name="TextBox 2">
            <a:extLst>
              <a:ext uri="{FF2B5EF4-FFF2-40B4-BE49-F238E27FC236}">
                <a16:creationId xmlns:a16="http://schemas.microsoft.com/office/drawing/2014/main" id="{1706C31F-2A96-BD46-9506-52E5B43422B8}"/>
              </a:ext>
            </a:extLst>
          </p:cNvPr>
          <p:cNvSpPr txBox="1"/>
          <p:nvPr/>
        </p:nvSpPr>
        <p:spPr>
          <a:xfrm>
            <a:off x="4069432" y="8302798"/>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27%</a:t>
            </a:r>
          </a:p>
        </p:txBody>
      </p:sp>
      <p:sp>
        <p:nvSpPr>
          <p:cNvPr id="14" name="TextBox 13">
            <a:extLst>
              <a:ext uri="{FF2B5EF4-FFF2-40B4-BE49-F238E27FC236}">
                <a16:creationId xmlns:a16="http://schemas.microsoft.com/office/drawing/2014/main" id="{7A80908C-2883-0144-99F8-59BB2F2E65AC}"/>
              </a:ext>
            </a:extLst>
          </p:cNvPr>
          <p:cNvSpPr txBox="1"/>
          <p:nvPr/>
        </p:nvSpPr>
        <p:spPr>
          <a:xfrm>
            <a:off x="4069431" y="8632518"/>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11%</a:t>
            </a:r>
          </a:p>
        </p:txBody>
      </p:sp>
      <p:sp>
        <p:nvSpPr>
          <p:cNvPr id="15" name="TextBox 14">
            <a:extLst>
              <a:ext uri="{FF2B5EF4-FFF2-40B4-BE49-F238E27FC236}">
                <a16:creationId xmlns:a16="http://schemas.microsoft.com/office/drawing/2014/main" id="{7B7A8282-0FE3-2445-B7E1-BD9ADA17E945}"/>
              </a:ext>
            </a:extLst>
          </p:cNvPr>
          <p:cNvSpPr txBox="1"/>
          <p:nvPr/>
        </p:nvSpPr>
        <p:spPr>
          <a:xfrm>
            <a:off x="5286218" y="8645867"/>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85%</a:t>
            </a:r>
          </a:p>
        </p:txBody>
      </p:sp>
      <p:sp>
        <p:nvSpPr>
          <p:cNvPr id="16" name="TextBox 15">
            <a:extLst>
              <a:ext uri="{FF2B5EF4-FFF2-40B4-BE49-F238E27FC236}">
                <a16:creationId xmlns:a16="http://schemas.microsoft.com/office/drawing/2014/main" id="{32379986-06EA-6543-88FB-4D1F9E0A58A2}"/>
              </a:ext>
            </a:extLst>
          </p:cNvPr>
          <p:cNvSpPr txBox="1"/>
          <p:nvPr/>
        </p:nvSpPr>
        <p:spPr>
          <a:xfrm>
            <a:off x="6322186" y="8632518"/>
            <a:ext cx="1211283"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92%</a:t>
            </a:r>
          </a:p>
        </p:txBody>
      </p:sp>
      <p:sp>
        <p:nvSpPr>
          <p:cNvPr id="17" name="TextBox 16">
            <a:extLst>
              <a:ext uri="{FF2B5EF4-FFF2-40B4-BE49-F238E27FC236}">
                <a16:creationId xmlns:a16="http://schemas.microsoft.com/office/drawing/2014/main" id="{04310BA9-0514-F740-BDE1-315B5AC3C55F}"/>
              </a:ext>
            </a:extLst>
          </p:cNvPr>
          <p:cNvSpPr txBox="1"/>
          <p:nvPr/>
        </p:nvSpPr>
        <p:spPr>
          <a:xfrm>
            <a:off x="5286218" y="8301292"/>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18" name="TextBox 17">
            <a:extLst>
              <a:ext uri="{FF2B5EF4-FFF2-40B4-BE49-F238E27FC236}">
                <a16:creationId xmlns:a16="http://schemas.microsoft.com/office/drawing/2014/main" id="{39B7386C-941C-A640-921A-6B9985EE82FB}"/>
              </a:ext>
            </a:extLst>
          </p:cNvPr>
          <p:cNvSpPr txBox="1"/>
          <p:nvPr/>
        </p:nvSpPr>
        <p:spPr>
          <a:xfrm>
            <a:off x="6495526" y="8301292"/>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8" name="Rectangle 7">
            <a:extLst>
              <a:ext uri="{FF2B5EF4-FFF2-40B4-BE49-F238E27FC236}">
                <a16:creationId xmlns:a16="http://schemas.microsoft.com/office/drawing/2014/main" id="{CA29C017-E0F2-AD4D-AF7E-5A0A632EE6D4}"/>
              </a:ext>
            </a:extLst>
          </p:cNvPr>
          <p:cNvSpPr/>
          <p:nvPr/>
        </p:nvSpPr>
        <p:spPr>
          <a:xfrm>
            <a:off x="5016787" y="8362011"/>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D0C9B7CD-8F2F-D041-9132-8ED65E9FD741}"/>
              </a:ext>
            </a:extLst>
          </p:cNvPr>
          <p:cNvSpPr/>
          <p:nvPr/>
        </p:nvSpPr>
        <p:spPr>
          <a:xfrm>
            <a:off x="3809267" y="8674835"/>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E1D762B2-AED1-5441-8E90-8984AE3CFDD3}"/>
              </a:ext>
            </a:extLst>
          </p:cNvPr>
          <p:cNvSpPr/>
          <p:nvPr/>
        </p:nvSpPr>
        <p:spPr>
          <a:xfrm>
            <a:off x="6226624" y="8362011"/>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BBA42B81-1C9F-8746-A3B5-2831426F242B}"/>
              </a:ext>
            </a:extLst>
          </p:cNvPr>
          <p:cNvSpPr/>
          <p:nvPr/>
        </p:nvSpPr>
        <p:spPr>
          <a:xfrm>
            <a:off x="5016787" y="8672302"/>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C4DBE4B-031F-4146-8CD1-550A3C36FA6B}"/>
              </a:ext>
            </a:extLst>
          </p:cNvPr>
          <p:cNvSpPr/>
          <p:nvPr/>
        </p:nvSpPr>
        <p:spPr>
          <a:xfrm>
            <a:off x="6225001" y="8669769"/>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9D8F7869-0787-154F-B9B7-070921B75DAB}"/>
              </a:ext>
            </a:extLst>
          </p:cNvPr>
          <p:cNvSpPr/>
          <p:nvPr/>
        </p:nvSpPr>
        <p:spPr>
          <a:xfrm>
            <a:off x="3811876" y="8363241"/>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18">
            <a:extLst>
              <a:ext uri="{FF2B5EF4-FFF2-40B4-BE49-F238E27FC236}">
                <a16:creationId xmlns:a16="http://schemas.microsoft.com/office/drawing/2014/main" id="{317EC70E-9E9F-6141-B109-9536BD441559}"/>
              </a:ext>
            </a:extLst>
          </p:cNvPr>
          <p:cNvPicPr>
            <a:picLocks noChangeAspect="1"/>
          </p:cNvPicPr>
          <p:nvPr/>
        </p:nvPicPr>
        <p:blipFill>
          <a:blip r:embed="rId3"/>
          <a:stretch>
            <a:fillRect/>
          </a:stretch>
        </p:blipFill>
        <p:spPr>
          <a:xfrm>
            <a:off x="9509164" y="7353946"/>
            <a:ext cx="5644307" cy="1845254"/>
          </a:xfrm>
          <a:prstGeom prst="rect">
            <a:avLst/>
          </a:prstGeom>
        </p:spPr>
      </p:pic>
    </p:spTree>
    <p:extLst>
      <p:ext uri="{BB962C8B-B14F-4D97-AF65-F5344CB8AC3E}">
        <p14:creationId xmlns:p14="http://schemas.microsoft.com/office/powerpoint/2010/main" val="1452848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2. Data Pattern Dependence</a:t>
            </a:r>
          </a:p>
        </p:txBody>
      </p:sp>
      <p:sp>
        <p:nvSpPr>
          <p:cNvPr id="6" name="Rectangle 5">
            <a:extLst>
              <a:ext uri="{FF2B5EF4-FFF2-40B4-BE49-F238E27FC236}">
                <a16:creationId xmlns:a16="http://schemas.microsoft.com/office/drawing/2014/main" id="{3DDC69C9-C4EF-0442-B810-8426034FCA38}"/>
              </a:ext>
            </a:extLst>
          </p:cNvPr>
          <p:cNvSpPr/>
          <p:nvPr/>
        </p:nvSpPr>
        <p:spPr>
          <a:xfrm>
            <a:off x="183863" y="770004"/>
            <a:ext cx="8973879"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Are some data patterns more effective in inducing </a:t>
            </a:r>
            <a:r>
              <a:rPr kumimoji="0" lang="en-US" sz="22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2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a:t>
            </a:r>
          </a:p>
        </p:txBody>
      </p:sp>
      <p:sp>
        <p:nvSpPr>
          <p:cNvPr id="7" name="TextBox 6">
            <a:extLst>
              <a:ext uri="{FF2B5EF4-FFF2-40B4-BE49-F238E27FC236}">
                <a16:creationId xmlns:a16="http://schemas.microsoft.com/office/drawing/2014/main" id="{1DCA5E4B-BBF9-CD44-99E9-C4437E60765F}"/>
              </a:ext>
            </a:extLst>
          </p:cNvPr>
          <p:cNvSpPr txBox="1"/>
          <p:nvPr/>
        </p:nvSpPr>
        <p:spPr>
          <a:xfrm>
            <a:off x="0" y="1563681"/>
            <a:ext cx="8760941" cy="452431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We test </a:t>
            </a:r>
            <a:r>
              <a:rPr kumimoji="0" lang="en-US" sz="2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charset="0"/>
                <a:cs typeface="Cambria" charset="0"/>
              </a:rPr>
              <a:t>several data patterns</a:t>
            </a:r>
            <a:r>
              <a:rPr kumimoji="0" lang="en-US" sz="24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charset="0"/>
                <a:cs typeface="Cambria" charset="0"/>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typically examined in prior work to identify the worst-case data pattern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worst-case data pattern is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consistent across chips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of the same manufacturer and DRAM type-node configuration</a:t>
            </a: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We use the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worst-case data pattern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per DRAM chip to characterize each chip at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worst-case conditions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and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minimize the extensive testing time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8" name="Rectangle 7">
            <a:extLst>
              <a:ext uri="{FF2B5EF4-FFF2-40B4-BE49-F238E27FC236}">
                <a16:creationId xmlns:a16="http://schemas.microsoft.com/office/drawing/2014/main" id="{F9BBFBA9-A018-3744-AB59-E197AE849163}"/>
              </a:ext>
            </a:extLst>
          </p:cNvPr>
          <p:cNvSpPr/>
          <p:nvPr/>
        </p:nvSpPr>
        <p:spPr>
          <a:xfrm>
            <a:off x="2288355" y="6087996"/>
            <a:ext cx="4764894" cy="461665"/>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[More detail and figures in paper]</a:t>
            </a:r>
            <a:endParaRPr kumimoji="0" lang="en-US" sz="20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3947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7E43A-134B-C348-B525-144286F21820}"/>
              </a:ext>
            </a:extLst>
          </p:cNvPr>
          <p:cNvSpPr>
            <a:spLocks noGrp="1"/>
          </p:cNvSpPr>
          <p:nvPr>
            <p:ph type="title"/>
          </p:nvPr>
        </p:nvSpPr>
        <p:spPr/>
        <p:txBody>
          <a:bodyPr/>
          <a:lstStyle/>
          <a:p>
            <a:r>
              <a:rPr lang="en-US" b="1" dirty="0"/>
              <a:t>3. Hammer Count (HC) Effects</a:t>
            </a:r>
          </a:p>
        </p:txBody>
      </p:sp>
      <p:pic>
        <p:nvPicPr>
          <p:cNvPr id="4" name="Picture 3">
            <a:extLst>
              <a:ext uri="{FF2B5EF4-FFF2-40B4-BE49-F238E27FC236}">
                <a16:creationId xmlns:a16="http://schemas.microsoft.com/office/drawing/2014/main" id="{71ADAEFF-6FB2-6A4E-9C6F-344EC4D4DFCE}"/>
              </a:ext>
            </a:extLst>
          </p:cNvPr>
          <p:cNvPicPr>
            <a:picLocks noChangeAspect="1"/>
          </p:cNvPicPr>
          <p:nvPr/>
        </p:nvPicPr>
        <p:blipFill>
          <a:blip r:embed="rId3"/>
          <a:stretch>
            <a:fillRect/>
          </a:stretch>
        </p:blipFill>
        <p:spPr>
          <a:xfrm>
            <a:off x="1454150" y="1231900"/>
            <a:ext cx="6235700" cy="4394200"/>
          </a:xfrm>
          <a:prstGeom prst="rect">
            <a:avLst/>
          </a:prstGeom>
        </p:spPr>
      </p:pic>
      <p:sp>
        <p:nvSpPr>
          <p:cNvPr id="5" name="Rectangle 4">
            <a:extLst>
              <a:ext uri="{FF2B5EF4-FFF2-40B4-BE49-F238E27FC236}">
                <a16:creationId xmlns:a16="http://schemas.microsoft.com/office/drawing/2014/main" id="{961989BE-1194-E447-8F5A-94CDDD1DD649}"/>
              </a:ext>
            </a:extLst>
          </p:cNvPr>
          <p:cNvSpPr/>
          <p:nvPr/>
        </p:nvSpPr>
        <p:spPr>
          <a:xfrm>
            <a:off x="170121" y="691996"/>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How does the Hammer Count affect the number of bit flips induced?</a:t>
            </a:r>
          </a:p>
        </p:txBody>
      </p:sp>
      <p:sp>
        <p:nvSpPr>
          <p:cNvPr id="3" name="Rectangle 2">
            <a:extLst>
              <a:ext uri="{FF2B5EF4-FFF2-40B4-BE49-F238E27FC236}">
                <a16:creationId xmlns:a16="http://schemas.microsoft.com/office/drawing/2014/main" id="{17950FAB-7F7B-F942-BD40-D22C8F49160B}"/>
              </a:ext>
            </a:extLst>
          </p:cNvPr>
          <p:cNvSpPr/>
          <p:nvPr/>
        </p:nvSpPr>
        <p:spPr>
          <a:xfrm>
            <a:off x="3805382" y="1231900"/>
            <a:ext cx="2521527" cy="3382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E369D0E0-EE04-3A43-A3C3-AC6D1645EF77}"/>
              </a:ext>
            </a:extLst>
          </p:cNvPr>
          <p:cNvSpPr txBox="1"/>
          <p:nvPr/>
        </p:nvSpPr>
        <p:spPr>
          <a:xfrm>
            <a:off x="4039563" y="1231900"/>
            <a:ext cx="246734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Mfr. A  DDR4-new</a:t>
            </a:r>
          </a:p>
        </p:txBody>
      </p:sp>
      <p:sp>
        <p:nvSpPr>
          <p:cNvPr id="7" name="TextBox 6">
            <a:extLst>
              <a:ext uri="{FF2B5EF4-FFF2-40B4-BE49-F238E27FC236}">
                <a16:creationId xmlns:a16="http://schemas.microsoft.com/office/drawing/2014/main" id="{5A0311E7-88F6-7046-97C0-2F83DC363BF5}"/>
              </a:ext>
            </a:extLst>
          </p:cNvPr>
          <p:cNvSpPr txBox="1"/>
          <p:nvPr/>
        </p:nvSpPr>
        <p:spPr>
          <a:xfrm>
            <a:off x="1948295" y="5885819"/>
            <a:ext cx="62357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Hammer Count = 2 Accesses,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one to each adjacent row of victim</a:t>
            </a:r>
          </a:p>
        </p:txBody>
      </p:sp>
    </p:spTree>
    <p:extLst>
      <p:ext uri="{BB962C8B-B14F-4D97-AF65-F5344CB8AC3E}">
        <p14:creationId xmlns:p14="http://schemas.microsoft.com/office/powerpoint/2010/main" val="1025897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2" name="Picture 1">
            <a:extLst>
              <a:ext uri="{FF2B5EF4-FFF2-40B4-BE49-F238E27FC236}">
                <a16:creationId xmlns:a16="http://schemas.microsoft.com/office/drawing/2014/main" id="{42ABAE48-599C-A549-AC15-3F228553D92F}"/>
              </a:ext>
            </a:extLst>
          </p:cNvPr>
          <p:cNvPicPr>
            <a:picLocks noChangeAspect="1"/>
          </p:cNvPicPr>
          <p:nvPr/>
        </p:nvPicPr>
        <p:blipFill>
          <a:blip r:embed="rId3"/>
          <a:stretch>
            <a:fillRect/>
          </a:stretch>
        </p:blipFill>
        <p:spPr>
          <a:xfrm>
            <a:off x="1043935" y="1409700"/>
            <a:ext cx="6794500" cy="4038600"/>
          </a:xfrm>
          <a:prstGeom prst="rect">
            <a:avLst/>
          </a:prstGeom>
        </p:spPr>
      </p:pic>
      <p:sp>
        <p:nvSpPr>
          <p:cNvPr id="5" name="Rectangle 4">
            <a:extLst>
              <a:ext uri="{FF2B5EF4-FFF2-40B4-BE49-F238E27FC236}">
                <a16:creationId xmlns:a16="http://schemas.microsoft.com/office/drawing/2014/main" id="{2443FFCD-D120-EC4E-A45D-24FBD1790064}"/>
              </a:ext>
            </a:extLst>
          </p:cNvPr>
          <p:cNvSpPr/>
          <p:nvPr/>
        </p:nvSpPr>
        <p:spPr>
          <a:xfrm>
            <a:off x="-2198" y="5490001"/>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number of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that occur in a given row decreases as the distance from the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victim row (row 0)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increases. </a:t>
            </a:r>
          </a:p>
        </p:txBody>
      </p:sp>
      <p:sp>
        <p:nvSpPr>
          <p:cNvPr id="6" name="Rectangle 5">
            <a:extLst>
              <a:ext uri="{FF2B5EF4-FFF2-40B4-BE49-F238E27FC236}">
                <a16:creationId xmlns:a16="http://schemas.microsoft.com/office/drawing/2014/main" id="{25188903-EF25-584A-95F6-E5750476CEAD}"/>
              </a:ext>
            </a:extLst>
          </p:cNvPr>
          <p:cNvSpPr/>
          <p:nvPr/>
        </p:nvSpPr>
        <p:spPr>
          <a:xfrm>
            <a:off x="170121" y="7427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Where do </a:t>
            </a:r>
            <a:r>
              <a:rPr kumimoji="0" lang="en-US" sz="24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occur relative to aggressor rows?</a:t>
            </a:r>
          </a:p>
        </p:txBody>
      </p:sp>
      <p:cxnSp>
        <p:nvCxnSpPr>
          <p:cNvPr id="7" name="Straight Arrow Connector 6">
            <a:extLst>
              <a:ext uri="{FF2B5EF4-FFF2-40B4-BE49-F238E27FC236}">
                <a16:creationId xmlns:a16="http://schemas.microsoft.com/office/drawing/2014/main" id="{310AE7C4-E9C8-FB40-B6A1-3EC49E6BE052}"/>
              </a:ext>
            </a:extLst>
          </p:cNvPr>
          <p:cNvCxnSpPr/>
          <p:nvPr/>
        </p:nvCxnSpPr>
        <p:spPr>
          <a:xfrm>
            <a:off x="5061527" y="2551595"/>
            <a:ext cx="1099127" cy="1200727"/>
          </a:xfrm>
          <a:prstGeom prst="straightConnector1">
            <a:avLst/>
          </a:prstGeom>
          <a:ln w="666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0789779D-8441-8D46-B26D-E451B1F8756E}"/>
              </a:ext>
            </a:extLst>
          </p:cNvPr>
          <p:cNvCxnSpPr>
            <a:cxnSpLocks/>
          </p:cNvCxnSpPr>
          <p:nvPr/>
        </p:nvCxnSpPr>
        <p:spPr>
          <a:xfrm flipH="1">
            <a:off x="3805881" y="2551594"/>
            <a:ext cx="1103246" cy="1200728"/>
          </a:xfrm>
          <a:prstGeom prst="straightConnector1">
            <a:avLst/>
          </a:prstGeom>
          <a:ln w="666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DB84B2B-3F1D-DD4D-99AF-B3F16C77BBA6}"/>
              </a:ext>
            </a:extLst>
          </p:cNvPr>
          <p:cNvSpPr txBox="1"/>
          <p:nvPr/>
        </p:nvSpPr>
        <p:spPr>
          <a:xfrm rot="16200000">
            <a:off x="3687990" y="3626407"/>
            <a:ext cx="176362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Aggressor Row</a:t>
            </a:r>
          </a:p>
        </p:txBody>
      </p:sp>
      <p:sp>
        <p:nvSpPr>
          <p:cNvPr id="11" name="TextBox 10">
            <a:extLst>
              <a:ext uri="{FF2B5EF4-FFF2-40B4-BE49-F238E27FC236}">
                <a16:creationId xmlns:a16="http://schemas.microsoft.com/office/drawing/2014/main" id="{D2C54A29-2975-4443-8C6D-E456E80AD962}"/>
              </a:ext>
            </a:extLst>
          </p:cNvPr>
          <p:cNvSpPr txBox="1"/>
          <p:nvPr/>
        </p:nvSpPr>
        <p:spPr>
          <a:xfrm rot="16200000">
            <a:off x="4485432" y="3626407"/>
            <a:ext cx="17642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Aggressor Row</a:t>
            </a:r>
          </a:p>
        </p:txBody>
      </p:sp>
      <p:sp>
        <p:nvSpPr>
          <p:cNvPr id="14" name="TextBox 13">
            <a:extLst>
              <a:ext uri="{FF2B5EF4-FFF2-40B4-BE49-F238E27FC236}">
                <a16:creationId xmlns:a16="http://schemas.microsoft.com/office/drawing/2014/main" id="{C5C06303-CEB3-7849-90EB-4BFE0152C302}"/>
              </a:ext>
            </a:extLst>
          </p:cNvPr>
          <p:cNvSpPr txBox="1"/>
          <p:nvPr/>
        </p:nvSpPr>
        <p:spPr>
          <a:xfrm>
            <a:off x="3894113" y="1261795"/>
            <a:ext cx="254679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Mfr. A  DDR4-old</a:t>
            </a:r>
          </a:p>
        </p:txBody>
      </p:sp>
    </p:spTree>
    <p:extLst>
      <p:ext uri="{BB962C8B-B14F-4D97-AF65-F5344CB8AC3E}">
        <p14:creationId xmlns:p14="http://schemas.microsoft.com/office/powerpoint/2010/main" val="3806840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11" grpId="0"/>
      <p:bldP spid="14" grpId="0"/>
    </p:bld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992847C-70BB-D84B-91B2-5EF6317FDC62}"/>
              </a:ext>
            </a:extLst>
          </p:cNvPr>
          <p:cNvPicPr>
            <a:picLocks noChangeAspect="1"/>
          </p:cNvPicPr>
          <p:nvPr/>
        </p:nvPicPr>
        <p:blipFill rotWithShape="1">
          <a:blip r:embed="rId3"/>
          <a:srcRect l="69068" t="22041" b="43412"/>
          <a:stretch/>
        </p:blipFill>
        <p:spPr>
          <a:xfrm>
            <a:off x="3435185" y="1403185"/>
            <a:ext cx="3154627" cy="2562483"/>
          </a:xfrm>
          <a:prstGeom prst="rect">
            <a:avLst/>
          </a:prstGeom>
        </p:spPr>
      </p:pic>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13" name="Picture 12">
            <a:extLst>
              <a:ext uri="{FF2B5EF4-FFF2-40B4-BE49-F238E27FC236}">
                <a16:creationId xmlns:a16="http://schemas.microsoft.com/office/drawing/2014/main" id="{533FCE76-02F8-A845-A345-4A79CEBA3526}"/>
              </a:ext>
            </a:extLst>
          </p:cNvPr>
          <p:cNvPicPr>
            <a:picLocks noChangeAspect="1"/>
          </p:cNvPicPr>
          <p:nvPr/>
        </p:nvPicPr>
        <p:blipFill rotWithShape="1">
          <a:blip r:embed="rId3"/>
          <a:srcRect l="69068" t="73286" b="5463"/>
          <a:stretch/>
        </p:blipFill>
        <p:spPr>
          <a:xfrm>
            <a:off x="3435185" y="3916900"/>
            <a:ext cx="3158279" cy="1578079"/>
          </a:xfrm>
          <a:prstGeom prst="rect">
            <a:avLst/>
          </a:prstGeom>
        </p:spPr>
      </p:pic>
      <p:pic>
        <p:nvPicPr>
          <p:cNvPr id="14" name="Picture 13">
            <a:extLst>
              <a:ext uri="{FF2B5EF4-FFF2-40B4-BE49-F238E27FC236}">
                <a16:creationId xmlns:a16="http://schemas.microsoft.com/office/drawing/2014/main" id="{4EA7864A-FE70-B348-AE38-CAFD8EA75CF1}"/>
              </a:ext>
            </a:extLst>
          </p:cNvPr>
          <p:cNvPicPr>
            <a:picLocks noChangeAspect="1"/>
          </p:cNvPicPr>
          <p:nvPr/>
        </p:nvPicPr>
        <p:blipFill rotWithShape="1">
          <a:blip r:embed="rId3"/>
          <a:srcRect l="7966" t="39737" r="87996" b="5464"/>
          <a:stretch/>
        </p:blipFill>
        <p:spPr>
          <a:xfrm>
            <a:off x="3019221" y="1403185"/>
            <a:ext cx="412312" cy="4069357"/>
          </a:xfrm>
          <a:prstGeom prst="rect">
            <a:avLst/>
          </a:prstGeom>
        </p:spPr>
      </p:pic>
      <p:pic>
        <p:nvPicPr>
          <p:cNvPr id="15" name="Picture 14">
            <a:extLst>
              <a:ext uri="{FF2B5EF4-FFF2-40B4-BE49-F238E27FC236}">
                <a16:creationId xmlns:a16="http://schemas.microsoft.com/office/drawing/2014/main" id="{91D5F734-7051-6747-8EE6-7EE9E47B3ECF}"/>
              </a:ext>
            </a:extLst>
          </p:cNvPr>
          <p:cNvPicPr>
            <a:picLocks noChangeAspect="1"/>
          </p:cNvPicPr>
          <p:nvPr/>
        </p:nvPicPr>
        <p:blipFill rotWithShape="1">
          <a:blip r:embed="rId3"/>
          <a:srcRect l="352" t="14712" r="92483" b="20363"/>
          <a:stretch/>
        </p:blipFill>
        <p:spPr>
          <a:xfrm>
            <a:off x="2434439" y="1217580"/>
            <a:ext cx="617419" cy="4069357"/>
          </a:xfrm>
          <a:prstGeom prst="rect">
            <a:avLst/>
          </a:prstGeom>
        </p:spPr>
      </p:pic>
      <p:sp>
        <p:nvSpPr>
          <p:cNvPr id="16" name="Rectangle 15">
            <a:extLst>
              <a:ext uri="{FF2B5EF4-FFF2-40B4-BE49-F238E27FC236}">
                <a16:creationId xmlns:a16="http://schemas.microsoft.com/office/drawing/2014/main" id="{70BF7EE2-96D7-3549-B6ED-C3FA2D7ACD01}"/>
              </a:ext>
            </a:extLst>
          </p:cNvPr>
          <p:cNvSpPr/>
          <p:nvPr/>
        </p:nvSpPr>
        <p:spPr>
          <a:xfrm>
            <a:off x="-2198" y="5530148"/>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Chips of newer DRAM technology nodes can exhibit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bit flips 1) in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more rows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 2)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farther away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the victim row. </a:t>
            </a:r>
          </a:p>
        </p:txBody>
      </p:sp>
      <p:sp>
        <p:nvSpPr>
          <p:cNvPr id="17" name="Rectangle 16">
            <a:extLst>
              <a:ext uri="{FF2B5EF4-FFF2-40B4-BE49-F238E27FC236}">
                <a16:creationId xmlns:a16="http://schemas.microsoft.com/office/drawing/2014/main" id="{FAE9F4A7-7889-7544-8B69-CA15C211D071}"/>
              </a:ext>
            </a:extLst>
          </p:cNvPr>
          <p:cNvSpPr/>
          <p:nvPr/>
        </p:nvSpPr>
        <p:spPr>
          <a:xfrm>
            <a:off x="244012" y="7222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normalize data by inducing a bit flip rate of 10</a:t>
            </a:r>
            <a:r>
              <a:rPr kumimoji="0" lang="en-US" sz="24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-6</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each chip</a:t>
            </a:r>
          </a:p>
        </p:txBody>
      </p:sp>
      <p:cxnSp>
        <p:nvCxnSpPr>
          <p:cNvPr id="18" name="Straight Arrow Connector 17">
            <a:extLst>
              <a:ext uri="{FF2B5EF4-FFF2-40B4-BE49-F238E27FC236}">
                <a16:creationId xmlns:a16="http://schemas.microsoft.com/office/drawing/2014/main" id="{3EEA4E2D-10E2-DD4B-AFC9-DEDEFE0D2F37}"/>
              </a:ext>
            </a:extLst>
          </p:cNvPr>
          <p:cNvCxnSpPr>
            <a:cxnSpLocks/>
          </p:cNvCxnSpPr>
          <p:nvPr/>
        </p:nvCxnSpPr>
        <p:spPr>
          <a:xfrm>
            <a:off x="4460132" y="3307404"/>
            <a:ext cx="802657" cy="0"/>
          </a:xfrm>
          <a:prstGeom prst="straightConnector1">
            <a:avLst/>
          </a:prstGeom>
          <a:ln w="476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C277E968-0CF0-E84F-BF85-B96738CF4DA5}"/>
              </a:ext>
            </a:extLst>
          </p:cNvPr>
          <p:cNvCxnSpPr>
            <a:cxnSpLocks/>
          </p:cNvCxnSpPr>
          <p:nvPr/>
        </p:nvCxnSpPr>
        <p:spPr>
          <a:xfrm>
            <a:off x="3674692" y="4604941"/>
            <a:ext cx="1991170" cy="0"/>
          </a:xfrm>
          <a:prstGeom prst="straightConnector1">
            <a:avLst/>
          </a:prstGeom>
          <a:ln w="476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3586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3" name="Picture 2">
            <a:extLst>
              <a:ext uri="{FF2B5EF4-FFF2-40B4-BE49-F238E27FC236}">
                <a16:creationId xmlns:a16="http://schemas.microsoft.com/office/drawing/2014/main" id="{ABFFFE60-916C-6544-A978-CD901B020C50}"/>
              </a:ext>
            </a:extLst>
          </p:cNvPr>
          <p:cNvPicPr>
            <a:picLocks noChangeAspect="1"/>
          </p:cNvPicPr>
          <p:nvPr/>
        </p:nvPicPr>
        <p:blipFill>
          <a:blip r:embed="rId3"/>
          <a:stretch>
            <a:fillRect/>
          </a:stretch>
        </p:blipFill>
        <p:spPr>
          <a:xfrm>
            <a:off x="1532729" y="1443353"/>
            <a:ext cx="6074144" cy="4417559"/>
          </a:xfrm>
          <a:prstGeom prst="rect">
            <a:avLst/>
          </a:prstGeom>
        </p:spPr>
      </p:pic>
      <p:sp>
        <p:nvSpPr>
          <p:cNvPr id="7" name="Rectangle 6">
            <a:extLst>
              <a:ext uri="{FF2B5EF4-FFF2-40B4-BE49-F238E27FC236}">
                <a16:creationId xmlns:a16="http://schemas.microsoft.com/office/drawing/2014/main" id="{CEA17573-B6E5-AE4F-8A47-A17D92E044C7}"/>
              </a:ext>
            </a:extLst>
          </p:cNvPr>
          <p:cNvSpPr/>
          <p:nvPr/>
        </p:nvSpPr>
        <p:spPr>
          <a:xfrm>
            <a:off x="2839199" y="6036521"/>
            <a:ext cx="3461204" cy="400110"/>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Calibri" panose="020F0502020204030204"/>
                <a:ea typeface="+mn-ea"/>
                <a:cs typeface="+mn-cs"/>
              </a:rPr>
              <a:t>[More analysis in the paper]</a:t>
            </a:r>
            <a:endPar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9E2F723B-6BCF-6742-A453-65EB8428D164}"/>
              </a:ext>
            </a:extLst>
          </p:cNvPr>
          <p:cNvSpPr/>
          <p:nvPr/>
        </p:nvSpPr>
        <p:spPr>
          <a:xfrm>
            <a:off x="0" y="913191"/>
            <a:ext cx="10088880"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plot this data for each DRAM type-node configuration per manufacturer </a:t>
            </a:r>
          </a:p>
        </p:txBody>
      </p:sp>
    </p:spTree>
    <p:extLst>
      <p:ext uri="{BB962C8B-B14F-4D97-AF65-F5344CB8AC3E}">
        <p14:creationId xmlns:p14="http://schemas.microsoft.com/office/powerpoint/2010/main" val="1276782979"/>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4400" b="1" dirty="0"/>
              <a:t>4. Spatial Distribution of Bit Flips</a:t>
            </a:r>
          </a:p>
        </p:txBody>
      </p:sp>
      <p:pic>
        <p:nvPicPr>
          <p:cNvPr id="6" name="Picture 5">
            <a:extLst>
              <a:ext uri="{FF2B5EF4-FFF2-40B4-BE49-F238E27FC236}">
                <a16:creationId xmlns:a16="http://schemas.microsoft.com/office/drawing/2014/main" id="{6F50853D-1610-504D-9F95-8F6BB38E2077}"/>
              </a:ext>
            </a:extLst>
          </p:cNvPr>
          <p:cNvPicPr>
            <a:picLocks noChangeAspect="1"/>
          </p:cNvPicPr>
          <p:nvPr/>
        </p:nvPicPr>
        <p:blipFill>
          <a:blip r:embed="rId3"/>
          <a:stretch>
            <a:fillRect/>
          </a:stretch>
        </p:blipFill>
        <p:spPr>
          <a:xfrm>
            <a:off x="587273" y="1816956"/>
            <a:ext cx="4055398" cy="3087068"/>
          </a:xfrm>
          <a:prstGeom prst="rect">
            <a:avLst/>
          </a:prstGeom>
        </p:spPr>
      </p:pic>
      <p:sp>
        <p:nvSpPr>
          <p:cNvPr id="7" name="Rectangle 6">
            <a:extLst>
              <a:ext uri="{FF2B5EF4-FFF2-40B4-BE49-F238E27FC236}">
                <a16:creationId xmlns:a16="http://schemas.microsoft.com/office/drawing/2014/main" id="{6CCDD37B-2A1E-FD4C-82FE-D82E63D430B4}"/>
              </a:ext>
            </a:extLst>
          </p:cNvPr>
          <p:cNvSpPr/>
          <p:nvPr/>
        </p:nvSpPr>
        <p:spPr>
          <a:xfrm>
            <a:off x="170121" y="7427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How are </a:t>
            </a:r>
            <a:r>
              <a:rPr kumimoji="0" lang="en-US" sz="24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spatially distributed across a chip?</a:t>
            </a:r>
          </a:p>
        </p:txBody>
      </p:sp>
      <p:grpSp>
        <p:nvGrpSpPr>
          <p:cNvPr id="2" name="Group 1">
            <a:extLst>
              <a:ext uri="{FF2B5EF4-FFF2-40B4-BE49-F238E27FC236}">
                <a16:creationId xmlns:a16="http://schemas.microsoft.com/office/drawing/2014/main" id="{462DF5FE-02F7-1D42-A479-077F0C0F3D49}"/>
              </a:ext>
            </a:extLst>
          </p:cNvPr>
          <p:cNvGrpSpPr/>
          <p:nvPr/>
        </p:nvGrpSpPr>
        <p:grpSpPr>
          <a:xfrm>
            <a:off x="4669252" y="1841340"/>
            <a:ext cx="3825875" cy="3087068"/>
            <a:chOff x="4669252" y="1521508"/>
            <a:chExt cx="3825875" cy="3099260"/>
          </a:xfrm>
        </p:grpSpPr>
        <p:pic>
          <p:nvPicPr>
            <p:cNvPr id="8" name="Picture 7">
              <a:extLst>
                <a:ext uri="{FF2B5EF4-FFF2-40B4-BE49-F238E27FC236}">
                  <a16:creationId xmlns:a16="http://schemas.microsoft.com/office/drawing/2014/main" id="{BC67399A-B092-AA4D-A3CB-5CC9536C81FA}"/>
                </a:ext>
              </a:extLst>
            </p:cNvPr>
            <p:cNvPicPr>
              <a:picLocks noChangeAspect="1"/>
            </p:cNvPicPr>
            <p:nvPr/>
          </p:nvPicPr>
          <p:blipFill rotWithShape="1">
            <a:blip r:embed="rId3"/>
            <a:srcRect l="9766" r="79156"/>
            <a:stretch/>
          </p:blipFill>
          <p:spPr>
            <a:xfrm>
              <a:off x="4740207" y="1521508"/>
              <a:ext cx="449224" cy="3087068"/>
            </a:xfrm>
            <a:prstGeom prst="rect">
              <a:avLst/>
            </a:prstGeom>
          </p:spPr>
        </p:pic>
        <p:pic>
          <p:nvPicPr>
            <p:cNvPr id="9" name="Picture 8">
              <a:extLst>
                <a:ext uri="{FF2B5EF4-FFF2-40B4-BE49-F238E27FC236}">
                  <a16:creationId xmlns:a16="http://schemas.microsoft.com/office/drawing/2014/main" id="{A7860CE5-E5CF-4C49-9E7E-ADA27CE1CF8F}"/>
                </a:ext>
              </a:extLst>
            </p:cNvPr>
            <p:cNvPicPr>
              <a:picLocks noChangeAspect="1"/>
            </p:cNvPicPr>
            <p:nvPr/>
          </p:nvPicPr>
          <p:blipFill rotWithShape="1">
            <a:blip r:embed="rId3"/>
            <a:srcRect l="9769" t="78982" r="-2251"/>
            <a:stretch/>
          </p:blipFill>
          <p:spPr>
            <a:xfrm>
              <a:off x="4669252" y="3971925"/>
              <a:ext cx="3825875" cy="648843"/>
            </a:xfrm>
            <a:prstGeom prst="rect">
              <a:avLst/>
            </a:prstGeom>
          </p:spPr>
        </p:pic>
        <p:pic>
          <p:nvPicPr>
            <p:cNvPr id="5" name="Picture 4">
              <a:extLst>
                <a:ext uri="{FF2B5EF4-FFF2-40B4-BE49-F238E27FC236}">
                  <a16:creationId xmlns:a16="http://schemas.microsoft.com/office/drawing/2014/main" id="{BA253E53-56E4-5E42-952B-8CC79705E87E}"/>
                </a:ext>
              </a:extLst>
            </p:cNvPr>
            <p:cNvPicPr>
              <a:picLocks/>
            </p:cNvPicPr>
            <p:nvPr/>
          </p:nvPicPr>
          <p:blipFill rotWithShape="1">
            <a:blip r:embed="rId4"/>
            <a:srcRect l="11623" t="74501" r="59594" b="8690"/>
            <a:stretch/>
          </p:blipFill>
          <p:spPr>
            <a:xfrm>
              <a:off x="5142544" y="1873534"/>
              <a:ext cx="3322958" cy="2064101"/>
            </a:xfrm>
            <a:prstGeom prst="rect">
              <a:avLst/>
            </a:prstGeom>
          </p:spPr>
        </p:pic>
      </p:grpSp>
      <p:sp>
        <p:nvSpPr>
          <p:cNvPr id="10" name="Rectangle 9">
            <a:extLst>
              <a:ext uri="{FF2B5EF4-FFF2-40B4-BE49-F238E27FC236}">
                <a16:creationId xmlns:a16="http://schemas.microsoft.com/office/drawing/2014/main" id="{AD8E42B7-492C-1040-9FC0-4C157B23A103}"/>
              </a:ext>
            </a:extLst>
          </p:cNvPr>
          <p:cNvSpPr/>
          <p:nvPr/>
        </p:nvSpPr>
        <p:spPr>
          <a:xfrm>
            <a:off x="-2198" y="4938179"/>
            <a:ext cx="9143999" cy="769441"/>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distribution of </a:t>
            </a:r>
            <a:r>
              <a:rPr kumimoji="0" lang="en-US" sz="22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density per word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changes significantly in LPDDR4 chips </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other DRAM types</a:t>
            </a:r>
          </a:p>
        </p:txBody>
      </p:sp>
      <p:sp>
        <p:nvSpPr>
          <p:cNvPr id="3" name="TextBox 2">
            <a:extLst>
              <a:ext uri="{FF2B5EF4-FFF2-40B4-BE49-F238E27FC236}">
                <a16:creationId xmlns:a16="http://schemas.microsoft.com/office/drawing/2014/main" id="{9807C50D-DDAD-4841-BDDE-B5242147E552}"/>
              </a:ext>
            </a:extLst>
          </p:cNvPr>
          <p:cNvSpPr txBox="1"/>
          <p:nvPr/>
        </p:nvSpPr>
        <p:spPr>
          <a:xfrm>
            <a:off x="1255628" y="1926906"/>
            <a:ext cx="35541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Representative of DDR3/DDR4 chip</a:t>
            </a:r>
          </a:p>
        </p:txBody>
      </p:sp>
      <p:sp>
        <p:nvSpPr>
          <p:cNvPr id="11" name="TextBox 10">
            <a:extLst>
              <a:ext uri="{FF2B5EF4-FFF2-40B4-BE49-F238E27FC236}">
                <a16:creationId xmlns:a16="http://schemas.microsoft.com/office/drawing/2014/main" id="{479AFF85-AF29-374E-98EB-D5D8B1B12073}"/>
              </a:ext>
            </a:extLst>
          </p:cNvPr>
          <p:cNvSpPr txBox="1"/>
          <p:nvPr/>
        </p:nvSpPr>
        <p:spPr>
          <a:xfrm>
            <a:off x="5196852" y="1926906"/>
            <a:ext cx="31356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Representative of LPDDR4 chip</a:t>
            </a:r>
          </a:p>
        </p:txBody>
      </p:sp>
      <p:sp>
        <p:nvSpPr>
          <p:cNvPr id="12" name="Rectangle 11">
            <a:extLst>
              <a:ext uri="{FF2B5EF4-FFF2-40B4-BE49-F238E27FC236}">
                <a16:creationId xmlns:a16="http://schemas.microsoft.com/office/drawing/2014/main" id="{E80CDE13-E290-944C-84AC-A3BFBA978531}"/>
              </a:ext>
            </a:extLst>
          </p:cNvPr>
          <p:cNvSpPr/>
          <p:nvPr/>
        </p:nvSpPr>
        <p:spPr>
          <a:xfrm>
            <a:off x="253267" y="1380623"/>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normalize data by inducing a bit flip rate of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10</a:t>
            </a:r>
            <a:r>
              <a:rPr kumimoji="0" lang="en-US" sz="2400" b="1" i="0" u="none" strike="noStrike" kern="1200" cap="none" spc="0" normalizeH="0" baseline="30000" noProof="0" dirty="0">
                <a:ln>
                  <a:noFill/>
                </a:ln>
                <a:solidFill>
                  <a:srgbClr val="4472C4">
                    <a:lumMod val="75000"/>
                  </a:srgbClr>
                </a:solidFill>
                <a:effectLst/>
                <a:uLnTx/>
                <a:uFillTx/>
                <a:latin typeface="Cambria" panose="02040503050406030204" pitchFamily="18" charset="0"/>
                <a:ea typeface="+mn-ea"/>
                <a:cs typeface="+mn-cs"/>
              </a:rPr>
              <a:t>-6</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each chip</a:t>
            </a:r>
          </a:p>
        </p:txBody>
      </p:sp>
      <p:sp>
        <p:nvSpPr>
          <p:cNvPr id="14" name="Rectangle 13">
            <a:extLst>
              <a:ext uri="{FF2B5EF4-FFF2-40B4-BE49-F238E27FC236}">
                <a16:creationId xmlns:a16="http://schemas.microsoft.com/office/drawing/2014/main" id="{ACE7762A-4019-0C4D-A41A-2FD82EB2F77F}"/>
              </a:ext>
            </a:extLst>
          </p:cNvPr>
          <p:cNvSpPr/>
          <p:nvPr/>
        </p:nvSpPr>
        <p:spPr>
          <a:xfrm>
            <a:off x="-2199" y="5900966"/>
            <a:ext cx="9143999" cy="769441"/>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 bit flip rate of 10</a:t>
            </a:r>
            <a:r>
              <a:rPr kumimoji="0" lang="en-US" sz="22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-6</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 64-bit word can contain up to </a:t>
            </a:r>
            <a:r>
              <a:rPr kumimoji="0" lang="en-US" sz="22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4 bit flips</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Even at this very low bit flip rate, a </a:t>
            </a:r>
            <a:r>
              <a:rPr kumimoji="0" lang="en-US" sz="22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very strong ECC</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is required</a:t>
            </a:r>
          </a:p>
        </p:txBody>
      </p:sp>
    </p:spTree>
    <p:extLst>
      <p:ext uri="{BB962C8B-B14F-4D97-AF65-F5344CB8AC3E}">
        <p14:creationId xmlns:p14="http://schemas.microsoft.com/office/powerpoint/2010/main" val="1223234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p:bldP spid="11" grpId="0"/>
      <p:bldP spid="12" grpId="0"/>
      <p:bldP spid="14" grpId="0" animBg="1"/>
    </p:bld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4400" b="1" dirty="0"/>
              <a:t>4. Spatial Distribution of Bit Flips</a:t>
            </a:r>
          </a:p>
        </p:txBody>
      </p:sp>
      <p:pic>
        <p:nvPicPr>
          <p:cNvPr id="6" name="Picture 5">
            <a:extLst>
              <a:ext uri="{FF2B5EF4-FFF2-40B4-BE49-F238E27FC236}">
                <a16:creationId xmlns:a16="http://schemas.microsoft.com/office/drawing/2014/main" id="{8F079D1A-A40A-BD4B-B514-FCB7C5DD26A2}"/>
              </a:ext>
            </a:extLst>
          </p:cNvPr>
          <p:cNvPicPr>
            <a:picLocks noChangeAspect="1"/>
          </p:cNvPicPr>
          <p:nvPr/>
        </p:nvPicPr>
        <p:blipFill>
          <a:blip r:embed="rId3"/>
          <a:stretch>
            <a:fillRect/>
          </a:stretch>
        </p:blipFill>
        <p:spPr>
          <a:xfrm>
            <a:off x="1595002" y="1545057"/>
            <a:ext cx="5949599" cy="4290485"/>
          </a:xfrm>
          <a:prstGeom prst="rect">
            <a:avLst/>
          </a:prstGeom>
        </p:spPr>
      </p:pic>
      <p:sp>
        <p:nvSpPr>
          <p:cNvPr id="3" name="Rectangle 2">
            <a:extLst>
              <a:ext uri="{FF2B5EF4-FFF2-40B4-BE49-F238E27FC236}">
                <a16:creationId xmlns:a16="http://schemas.microsoft.com/office/drawing/2014/main" id="{F369FA2A-3576-144C-BAB9-8047727D58A1}"/>
              </a:ext>
            </a:extLst>
          </p:cNvPr>
          <p:cNvSpPr/>
          <p:nvPr/>
        </p:nvSpPr>
        <p:spPr>
          <a:xfrm>
            <a:off x="0" y="913191"/>
            <a:ext cx="10088880"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plot this data for each DRAM type-node configuration per manufacturer </a:t>
            </a:r>
          </a:p>
        </p:txBody>
      </p:sp>
      <p:sp>
        <p:nvSpPr>
          <p:cNvPr id="13" name="Rectangle 12">
            <a:extLst>
              <a:ext uri="{FF2B5EF4-FFF2-40B4-BE49-F238E27FC236}">
                <a16:creationId xmlns:a16="http://schemas.microsoft.com/office/drawing/2014/main" id="{7C0CAC52-A062-3045-A5D7-16F8BF833A1D}"/>
              </a:ext>
            </a:extLst>
          </p:cNvPr>
          <p:cNvSpPr/>
          <p:nvPr/>
        </p:nvSpPr>
        <p:spPr>
          <a:xfrm>
            <a:off x="2839199" y="6036521"/>
            <a:ext cx="3461204" cy="400110"/>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Calibri" panose="020F0502020204030204"/>
                <a:ea typeface="+mn-ea"/>
                <a:cs typeface="+mn-cs"/>
              </a:rPr>
              <a:t>[More analysis in the paper]</a:t>
            </a:r>
            <a:endPar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883011"/>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pic>
        <p:nvPicPr>
          <p:cNvPr id="2" name="Picture 1">
            <a:extLst>
              <a:ext uri="{FF2B5EF4-FFF2-40B4-BE49-F238E27FC236}">
                <a16:creationId xmlns:a16="http://schemas.microsoft.com/office/drawing/2014/main" id="{CB8530F0-DFD9-7F4C-99EE-B2511F44D81E}"/>
              </a:ext>
            </a:extLst>
          </p:cNvPr>
          <p:cNvPicPr>
            <a:picLocks noChangeAspect="1"/>
          </p:cNvPicPr>
          <p:nvPr/>
        </p:nvPicPr>
        <p:blipFill>
          <a:blip r:embed="rId3"/>
          <a:stretch>
            <a:fillRect/>
          </a:stretch>
        </p:blipFill>
        <p:spPr>
          <a:xfrm>
            <a:off x="1208015" y="1107691"/>
            <a:ext cx="3363985" cy="5462079"/>
          </a:xfrm>
          <a:prstGeom prst="rect">
            <a:avLst/>
          </a:prstGeom>
        </p:spPr>
      </p:pic>
      <p:sp>
        <p:nvSpPr>
          <p:cNvPr id="8" name="Rectangle 7">
            <a:extLst>
              <a:ext uri="{FF2B5EF4-FFF2-40B4-BE49-F238E27FC236}">
                <a16:creationId xmlns:a16="http://schemas.microsoft.com/office/drawing/2014/main" id="{C0C13B34-6CFA-FB41-8BD2-E923F4E8BB6D}"/>
              </a:ext>
            </a:extLst>
          </p:cNvPr>
          <p:cNvSpPr/>
          <p:nvPr/>
        </p:nvSpPr>
        <p:spPr>
          <a:xfrm>
            <a:off x="170121" y="692505"/>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What is the minimum Hammer Count required to cause bit flips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300" b="0"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cxnSp>
        <p:nvCxnSpPr>
          <p:cNvPr id="10" name="Straight Arrow Connector 9">
            <a:extLst>
              <a:ext uri="{FF2B5EF4-FFF2-40B4-BE49-F238E27FC236}">
                <a16:creationId xmlns:a16="http://schemas.microsoft.com/office/drawing/2014/main" id="{79C7CDBB-4174-474F-ABF4-23858356FE3F}"/>
              </a:ext>
            </a:extLst>
          </p:cNvPr>
          <p:cNvCxnSpPr>
            <a:cxnSpLocks/>
            <a:stCxn id="17" idx="1"/>
          </p:cNvCxnSpPr>
          <p:nvPr/>
        </p:nvCxnSpPr>
        <p:spPr>
          <a:xfrm flipH="1">
            <a:off x="3579827" y="1743175"/>
            <a:ext cx="2443750" cy="0"/>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CD4C36F-7322-0C43-A92E-5AFE8FF4EE56}"/>
              </a:ext>
            </a:extLst>
          </p:cNvPr>
          <p:cNvCxnSpPr>
            <a:cxnSpLocks/>
            <a:stCxn id="18" idx="1"/>
          </p:cNvCxnSpPr>
          <p:nvPr/>
        </p:nvCxnSpPr>
        <p:spPr>
          <a:xfrm flipH="1" flipV="1">
            <a:off x="3660294" y="2044800"/>
            <a:ext cx="2374856" cy="117845"/>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15D22C2-144F-AE44-B62E-4930669FA9A5}"/>
              </a:ext>
            </a:extLst>
          </p:cNvPr>
          <p:cNvCxnSpPr>
            <a:cxnSpLocks/>
          </p:cNvCxnSpPr>
          <p:nvPr/>
        </p:nvCxnSpPr>
        <p:spPr>
          <a:xfrm flipH="1" flipV="1">
            <a:off x="3660294" y="2155445"/>
            <a:ext cx="2374856" cy="4416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F437B3B-D573-F643-8130-97F9DA53370E}"/>
              </a:ext>
            </a:extLst>
          </p:cNvPr>
          <p:cNvCxnSpPr>
            <a:cxnSpLocks/>
          </p:cNvCxnSpPr>
          <p:nvPr/>
        </p:nvCxnSpPr>
        <p:spPr>
          <a:xfrm flipH="1" flipV="1">
            <a:off x="3660294" y="2296800"/>
            <a:ext cx="2386430" cy="823733"/>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3BBC7BA-B431-7347-BE06-B772A199DD66}"/>
              </a:ext>
            </a:extLst>
          </p:cNvPr>
          <p:cNvCxnSpPr>
            <a:cxnSpLocks/>
          </p:cNvCxnSpPr>
          <p:nvPr/>
        </p:nvCxnSpPr>
        <p:spPr>
          <a:xfrm flipH="1" flipV="1">
            <a:off x="3579827" y="2509853"/>
            <a:ext cx="2498769" cy="1048922"/>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6A801B52-7E7E-BF4C-A710-3C5293E42F94}"/>
              </a:ext>
            </a:extLst>
          </p:cNvPr>
          <p:cNvSpPr/>
          <p:nvPr/>
        </p:nvSpPr>
        <p:spPr>
          <a:xfrm>
            <a:off x="6023577" y="1512342"/>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Whisker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890CCCAE-75E7-9345-AA39-6BB21F52FD05}"/>
              </a:ext>
            </a:extLst>
          </p:cNvPr>
          <p:cNvSpPr/>
          <p:nvPr/>
        </p:nvSpPr>
        <p:spPr>
          <a:xfrm>
            <a:off x="6035150" y="1931812"/>
            <a:ext cx="2254027"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Q3: 75% point</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F9125C9F-AFDF-BF46-B5A4-CC6306827B61}"/>
              </a:ext>
            </a:extLst>
          </p:cNvPr>
          <p:cNvSpPr/>
          <p:nvPr/>
        </p:nvSpPr>
        <p:spPr>
          <a:xfrm>
            <a:off x="6035150" y="2373416"/>
            <a:ext cx="226559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Median: 50%</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55A4B42-5143-7747-A4E2-E6C0AED49C34}"/>
              </a:ext>
            </a:extLst>
          </p:cNvPr>
          <p:cNvSpPr/>
          <p:nvPr/>
        </p:nvSpPr>
        <p:spPr>
          <a:xfrm>
            <a:off x="6023577" y="2904340"/>
            <a:ext cx="226560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Q1: 25% point</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2F12281B-2DC4-5B4B-B3DF-E5CC6C710940}"/>
              </a:ext>
            </a:extLst>
          </p:cNvPr>
          <p:cNvSpPr/>
          <p:nvPr/>
        </p:nvSpPr>
        <p:spPr>
          <a:xfrm>
            <a:off x="6035151" y="3345944"/>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Whisker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1246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Evaluation Methodology</a:t>
            </a:r>
          </a:p>
        </p:txBody>
      </p:sp>
      <p:sp>
        <p:nvSpPr>
          <p:cNvPr id="3" name="Content Placeholder 2"/>
          <p:cNvSpPr>
            <a:spLocks noGrp="1"/>
          </p:cNvSpPr>
          <p:nvPr>
            <p:ph idx="1"/>
          </p:nvPr>
        </p:nvSpPr>
        <p:spPr>
          <a:xfrm>
            <a:off x="75991" y="1150714"/>
            <a:ext cx="8987622" cy="5549734"/>
          </a:xfrm>
        </p:spPr>
        <p:txBody>
          <a:bodyPr/>
          <a:lstStyle/>
          <a:p>
            <a:pPr lvl="1"/>
            <a:endParaRPr lang="en-US" sz="200" b="1" dirty="0">
              <a:solidFill>
                <a:srgbClr val="7030A0"/>
              </a:solidFill>
            </a:endParaRPr>
          </a:p>
          <a:p>
            <a:r>
              <a:rPr lang="en-US" sz="2800" b="1" dirty="0">
                <a:solidFill>
                  <a:schemeClr val="accent2">
                    <a:lumMod val="75000"/>
                  </a:schemeClr>
                </a:solidFill>
              </a:rPr>
              <a:t>Cycle-level simulator:</a:t>
            </a:r>
            <a:r>
              <a:rPr lang="en-US" sz="2800" dirty="0">
                <a:solidFill>
                  <a:schemeClr val="accent2">
                    <a:lumMod val="75000"/>
                  </a:schemeClr>
                </a:solidFill>
              </a:rPr>
              <a:t> </a:t>
            </a:r>
            <a:r>
              <a:rPr lang="en-US" sz="2800" dirty="0" err="1">
                <a:solidFill>
                  <a:schemeClr val="accent2">
                    <a:lumMod val="75000"/>
                  </a:schemeClr>
                </a:solidFill>
              </a:rPr>
              <a:t>Ramulator</a:t>
            </a:r>
            <a:r>
              <a:rPr lang="en-US" sz="2800" dirty="0">
                <a:solidFill>
                  <a:schemeClr val="accent2">
                    <a:lumMod val="75000"/>
                  </a:schemeClr>
                </a:solidFill>
              </a:rPr>
              <a:t> [Kim+, CAL’15]</a:t>
            </a:r>
            <a:br>
              <a:rPr lang="en-US" sz="2800" dirty="0">
                <a:solidFill>
                  <a:srgbClr val="4674C1"/>
                </a:solidFill>
              </a:rPr>
            </a:br>
            <a:r>
              <a:rPr lang="en-US" sz="2000" dirty="0">
                <a:hlinkClick r:id="rId3"/>
              </a:rPr>
              <a:t>https://github.com/CMU-SAFARI/ramulator</a:t>
            </a:r>
            <a:r>
              <a:rPr lang="en-US" sz="2000" b="1" dirty="0">
                <a:solidFill>
                  <a:srgbClr val="7030A0"/>
                </a:solidFill>
              </a:rPr>
              <a:t> </a:t>
            </a:r>
          </a:p>
          <a:p>
            <a:pPr lvl="1"/>
            <a:r>
              <a:rPr lang="en-US" sz="2400" dirty="0"/>
              <a:t>4GHz, 4-wide, 128 entry instruction window </a:t>
            </a:r>
          </a:p>
          <a:p>
            <a:pPr lvl="1"/>
            <a:r>
              <a:rPr lang="en-US" sz="2400" dirty="0"/>
              <a:t>48  8-core workload mixes randomly drawn from SPEC CPU2006 </a:t>
            </a:r>
            <a:r>
              <a:rPr lang="en-US" sz="2400" b="1" dirty="0"/>
              <a:t>(10 &lt; MPKI &lt; 740)</a:t>
            </a:r>
            <a:endParaRPr lang="en-US" sz="2400" dirty="0"/>
          </a:p>
          <a:p>
            <a:pPr marL="0" indent="0">
              <a:buNone/>
            </a:pPr>
            <a:endParaRPr lang="en-US" sz="2800" dirty="0"/>
          </a:p>
          <a:p>
            <a:r>
              <a:rPr lang="en-US" sz="2800" b="1" dirty="0">
                <a:solidFill>
                  <a:srgbClr val="7030A0"/>
                </a:solidFill>
              </a:rPr>
              <a:t>Metrics to evaluate mitigation mechanisms</a:t>
            </a:r>
          </a:p>
          <a:p>
            <a:pPr marL="914400" lvl="1" indent="-457200">
              <a:buFont typeface="+mj-lt"/>
              <a:buAutoNum type="arabicPeriod"/>
            </a:pPr>
            <a:r>
              <a:rPr lang="en-US" sz="2400" b="1" i="1" dirty="0">
                <a:solidFill>
                  <a:schemeClr val="accent6">
                    <a:lumMod val="75000"/>
                  </a:schemeClr>
                </a:solidFill>
              </a:rPr>
              <a:t>DRAM Bandwidth Overhead:</a:t>
            </a:r>
            <a:r>
              <a:rPr lang="en-US" sz="2400" i="1" dirty="0"/>
              <a:t> </a:t>
            </a:r>
            <a:r>
              <a:rPr lang="en-US" sz="2400" dirty="0"/>
              <a:t>fraction of total system DRAM bandwidth consumption from mitigation mechanism </a:t>
            </a:r>
            <a:endParaRPr lang="en-US" sz="2400" i="1" dirty="0"/>
          </a:p>
          <a:p>
            <a:pPr marL="914400" lvl="1" indent="-457200">
              <a:buFont typeface="+mj-lt"/>
              <a:buAutoNum type="arabicPeriod"/>
            </a:pPr>
            <a:r>
              <a:rPr lang="en-US" sz="2400" b="1" i="1" dirty="0">
                <a:solidFill>
                  <a:schemeClr val="accent5"/>
                </a:solidFill>
              </a:rPr>
              <a:t>Normalized System Performance:</a:t>
            </a:r>
            <a:r>
              <a:rPr lang="en-US" sz="2400" b="1" dirty="0">
                <a:solidFill>
                  <a:schemeClr val="accent5"/>
                </a:solidFill>
              </a:rPr>
              <a:t> </a:t>
            </a:r>
            <a:r>
              <a:rPr lang="en-US" sz="2400" dirty="0"/>
              <a:t>normalized weighted speedup to a 100% baseline</a:t>
            </a:r>
          </a:p>
          <a:p>
            <a:pPr lvl="1"/>
            <a:endParaRPr lang="en-US" sz="200" dirty="0"/>
          </a:p>
        </p:txBody>
      </p:sp>
      <p:sp>
        <p:nvSpPr>
          <p:cNvPr id="4" name="Rectangle 3">
            <a:extLst>
              <a:ext uri="{FF2B5EF4-FFF2-40B4-BE49-F238E27FC236}">
                <a16:creationId xmlns:a16="http://schemas.microsoft.com/office/drawing/2014/main" id="{67F780DF-7C22-344D-B32A-F267417FAA6F}"/>
              </a:ext>
            </a:extLst>
          </p:cNvPr>
          <p:cNvSpPr/>
          <p:nvPr/>
        </p:nvSpPr>
        <p:spPr>
          <a:xfrm>
            <a:off x="493102" y="4887690"/>
            <a:ext cx="8153400" cy="777240"/>
          </a:xfrm>
          <a:prstGeom prst="rect">
            <a:avLst/>
          </a:prstGeom>
          <a:noFill/>
          <a:ln w="952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srgbClr val="C00000"/>
                </a:solidFill>
              </a:ln>
              <a:noFill/>
              <a:effectLst/>
              <a:uLnTx/>
              <a:uFillTx/>
              <a:latin typeface="Calibri" panose="020F0502020204030204"/>
              <a:ea typeface="+mn-ea"/>
              <a:cs typeface="+mn-cs"/>
            </a:endParaRPr>
          </a:p>
        </p:txBody>
      </p:sp>
    </p:spTree>
    <p:extLst>
      <p:ext uri="{BB962C8B-B14F-4D97-AF65-F5344CB8AC3E}">
        <p14:creationId xmlns:p14="http://schemas.microsoft.com/office/powerpoint/2010/main" val="2267123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Evaluation Methodology</a:t>
            </a:r>
          </a:p>
        </p:txBody>
      </p:sp>
      <p:sp>
        <p:nvSpPr>
          <p:cNvPr id="3" name="Content Placeholder 2"/>
          <p:cNvSpPr>
            <a:spLocks noGrp="1"/>
          </p:cNvSpPr>
          <p:nvPr>
            <p:ph idx="1"/>
          </p:nvPr>
        </p:nvSpPr>
        <p:spPr>
          <a:xfrm>
            <a:off x="75990" y="785181"/>
            <a:ext cx="9068009" cy="5549734"/>
          </a:xfrm>
        </p:spPr>
        <p:txBody>
          <a:bodyPr/>
          <a:lstStyle/>
          <a:p>
            <a:pPr lvl="1"/>
            <a:endParaRPr lang="en-US" sz="200" b="1" dirty="0">
              <a:solidFill>
                <a:srgbClr val="7030A0"/>
              </a:solidFill>
            </a:endParaRPr>
          </a:p>
          <a:p>
            <a:r>
              <a:rPr lang="en-US" sz="2800" dirty="0"/>
              <a:t>We evaluate </a:t>
            </a:r>
            <a:r>
              <a:rPr lang="en-US" sz="2800" b="1" dirty="0">
                <a:solidFill>
                  <a:schemeClr val="accent2">
                    <a:lumMod val="75000"/>
                  </a:schemeClr>
                </a:solidFill>
              </a:rPr>
              <a:t>five</a:t>
            </a:r>
            <a:r>
              <a:rPr lang="en-US" sz="2800" dirty="0">
                <a:solidFill>
                  <a:schemeClr val="accent2">
                    <a:lumMod val="75000"/>
                  </a:schemeClr>
                </a:solidFill>
              </a:rPr>
              <a:t> state-of-the-art mitigation mechanisms</a:t>
            </a:r>
            <a:r>
              <a:rPr lang="en-US" sz="2800" dirty="0"/>
              <a:t>:</a:t>
            </a:r>
          </a:p>
          <a:p>
            <a:pPr marL="411480" lvl="1"/>
            <a:r>
              <a:rPr lang="en-US" sz="2400" b="1" dirty="0">
                <a:solidFill>
                  <a:schemeClr val="accent2">
                    <a:lumMod val="75000"/>
                  </a:schemeClr>
                </a:solidFill>
              </a:rPr>
              <a:t>Increased Refresh Rate </a:t>
            </a:r>
            <a:r>
              <a:rPr lang="en-US" sz="1600" b="1" dirty="0"/>
              <a:t>[Kim+, ISCA’14]</a:t>
            </a:r>
            <a:r>
              <a:rPr lang="en-US" sz="1600" dirty="0">
                <a:solidFill>
                  <a:schemeClr val="accent2">
                    <a:lumMod val="75000"/>
                  </a:schemeClr>
                </a:solidFill>
              </a:rPr>
              <a:t> </a:t>
            </a:r>
          </a:p>
          <a:p>
            <a:pPr marL="411480" lvl="1"/>
            <a:r>
              <a:rPr lang="en-US" sz="2400" b="1" dirty="0">
                <a:solidFill>
                  <a:schemeClr val="accent2">
                    <a:lumMod val="75000"/>
                  </a:schemeClr>
                </a:solidFill>
              </a:rPr>
              <a:t>PARA</a:t>
            </a:r>
            <a:r>
              <a:rPr lang="en-US" sz="2400" dirty="0">
                <a:solidFill>
                  <a:schemeClr val="accent2">
                    <a:lumMod val="75000"/>
                  </a:schemeClr>
                </a:solidFill>
              </a:rPr>
              <a:t> </a:t>
            </a:r>
            <a:r>
              <a:rPr lang="en-US" sz="1600" b="1" dirty="0"/>
              <a:t>[Kim+, ISCA’14]</a:t>
            </a:r>
          </a:p>
          <a:p>
            <a:pPr marL="411480" lvl="1"/>
            <a:r>
              <a:rPr lang="en-US" sz="2400" b="1" dirty="0" err="1">
                <a:solidFill>
                  <a:schemeClr val="accent2">
                    <a:lumMod val="75000"/>
                  </a:schemeClr>
                </a:solidFill>
              </a:rPr>
              <a:t>ProHIT</a:t>
            </a:r>
            <a:r>
              <a:rPr lang="en-US" sz="2400" dirty="0">
                <a:solidFill>
                  <a:schemeClr val="accent2">
                    <a:lumMod val="75000"/>
                  </a:schemeClr>
                </a:solidFill>
              </a:rPr>
              <a:t> </a:t>
            </a:r>
            <a:r>
              <a:rPr lang="en-US" sz="1600" b="1" dirty="0"/>
              <a:t>[Son+, DAC’17]</a:t>
            </a:r>
          </a:p>
          <a:p>
            <a:pPr marL="411480" lvl="1"/>
            <a:r>
              <a:rPr lang="en-US" sz="2400" b="1" dirty="0" err="1">
                <a:solidFill>
                  <a:schemeClr val="accent2">
                    <a:lumMod val="75000"/>
                  </a:schemeClr>
                </a:solidFill>
              </a:rPr>
              <a:t>MRLoc</a:t>
            </a:r>
            <a:r>
              <a:rPr lang="en-US" sz="2400" dirty="0">
                <a:solidFill>
                  <a:schemeClr val="accent2">
                    <a:lumMod val="75000"/>
                  </a:schemeClr>
                </a:solidFill>
              </a:rPr>
              <a:t> </a:t>
            </a:r>
            <a:r>
              <a:rPr lang="en-US" sz="1600" b="1" dirty="0"/>
              <a:t>[You+, DAC’19]</a:t>
            </a:r>
          </a:p>
          <a:p>
            <a:pPr marL="411480" lvl="1"/>
            <a:r>
              <a:rPr lang="en-US" sz="2400" b="1" dirty="0" err="1">
                <a:solidFill>
                  <a:schemeClr val="accent2">
                    <a:lumMod val="75000"/>
                  </a:schemeClr>
                </a:solidFill>
              </a:rPr>
              <a:t>TWiCe</a:t>
            </a:r>
            <a:r>
              <a:rPr lang="en-US" sz="2400" dirty="0">
                <a:solidFill>
                  <a:schemeClr val="accent2">
                    <a:lumMod val="75000"/>
                  </a:schemeClr>
                </a:solidFill>
              </a:rPr>
              <a:t> </a:t>
            </a:r>
            <a:r>
              <a:rPr lang="en-US" sz="1600" b="1" dirty="0"/>
              <a:t>[Lee+, ISCA’19]</a:t>
            </a:r>
          </a:p>
          <a:p>
            <a:pPr lvl="1"/>
            <a:endParaRPr lang="en-US" sz="1600" b="1" dirty="0"/>
          </a:p>
          <a:p>
            <a:r>
              <a:rPr lang="en-US" sz="2800" dirty="0"/>
              <a:t>and </a:t>
            </a:r>
            <a:r>
              <a:rPr lang="en-US" sz="2800" b="1" dirty="0">
                <a:solidFill>
                  <a:srgbClr val="538234"/>
                </a:solidFill>
              </a:rPr>
              <a:t>one</a:t>
            </a:r>
            <a:r>
              <a:rPr lang="en-US" sz="2800" dirty="0">
                <a:solidFill>
                  <a:srgbClr val="538234"/>
                </a:solidFill>
              </a:rPr>
              <a:t> ideal refresh-based mitigation mechanism</a:t>
            </a:r>
            <a:r>
              <a:rPr lang="en-US" sz="2800" dirty="0"/>
              <a:t>:</a:t>
            </a:r>
          </a:p>
          <a:p>
            <a:pPr marL="411480" lvl="1"/>
            <a:r>
              <a:rPr lang="en-US" sz="2400" b="1" dirty="0">
                <a:solidFill>
                  <a:srgbClr val="538234"/>
                </a:solidFill>
              </a:rPr>
              <a:t>Ideal</a:t>
            </a:r>
          </a:p>
          <a:p>
            <a:pPr lvl="1"/>
            <a:endParaRPr lang="en-US" sz="2400" b="1" dirty="0">
              <a:solidFill>
                <a:srgbClr val="538234"/>
              </a:solidFill>
            </a:endParaRPr>
          </a:p>
          <a:p>
            <a:r>
              <a:rPr lang="en-US" sz="2800" b="1" dirty="0">
                <a:solidFill>
                  <a:srgbClr val="7030A0"/>
                </a:solidFill>
              </a:rPr>
              <a:t>More detailed descriptions in the paper on:</a:t>
            </a:r>
          </a:p>
          <a:p>
            <a:pPr marL="411480" lvl="1"/>
            <a:r>
              <a:rPr lang="en-US" sz="2000" dirty="0">
                <a:solidFill>
                  <a:srgbClr val="7030A0"/>
                </a:solidFill>
              </a:rPr>
              <a:t>Descriptions of mechanisms in our paper and the original publications</a:t>
            </a:r>
          </a:p>
          <a:p>
            <a:pPr marL="411480" lvl="1"/>
            <a:r>
              <a:rPr lang="en-US" sz="2000" dirty="0">
                <a:solidFill>
                  <a:srgbClr val="7030A0"/>
                </a:solidFill>
              </a:rPr>
              <a:t>How we scale each mechanism to more vulnerable DRAM chips (lower </a:t>
            </a:r>
            <a:r>
              <a:rPr lang="en-US" sz="2000" b="1" dirty="0" err="1">
                <a:solidFill>
                  <a:srgbClr val="7030A0"/>
                </a:solidFill>
              </a:rPr>
              <a:t>HC</a:t>
            </a:r>
            <a:r>
              <a:rPr lang="en-US" sz="2000" b="1" baseline="-25000" dirty="0" err="1">
                <a:solidFill>
                  <a:srgbClr val="7030A0"/>
                </a:solidFill>
              </a:rPr>
              <a:t>first</a:t>
            </a:r>
            <a:r>
              <a:rPr lang="en-US" sz="2000" dirty="0">
                <a:solidFill>
                  <a:srgbClr val="7030A0"/>
                </a:solidFill>
              </a:rPr>
              <a:t>)</a:t>
            </a:r>
          </a:p>
          <a:p>
            <a:pPr lvl="1"/>
            <a:endParaRPr lang="en-US" sz="2000" dirty="0">
              <a:solidFill>
                <a:srgbClr val="7030A0"/>
              </a:solidFill>
            </a:endParaRPr>
          </a:p>
          <a:p>
            <a:pPr marL="457200" lvl="1" indent="0">
              <a:buNone/>
            </a:pPr>
            <a:endParaRPr lang="en-US" sz="1800" b="1" dirty="0">
              <a:solidFill>
                <a:srgbClr val="538234"/>
              </a:solidFill>
            </a:endParaRPr>
          </a:p>
          <a:p>
            <a:pPr lvl="1"/>
            <a:endParaRPr lang="en-US" sz="200" dirty="0"/>
          </a:p>
        </p:txBody>
      </p:sp>
    </p:spTree>
    <p:extLst>
      <p:ext uri="{BB962C8B-B14F-4D97-AF65-F5344CB8AC3E}">
        <p14:creationId xmlns:p14="http://schemas.microsoft.com/office/powerpoint/2010/main" val="4279339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530" y="121908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296" y="1219088"/>
            <a:ext cx="7173209" cy="2184034"/>
          </a:xfrm>
          <a:prstGeom prst="rect">
            <a:avLst/>
          </a:prstGeom>
        </p:spPr>
      </p:pic>
      <p:sp>
        <p:nvSpPr>
          <p:cNvPr id="2" name="Title 1"/>
          <p:cNvSpPr>
            <a:spLocks noGrp="1"/>
          </p:cNvSpPr>
          <p:nvPr>
            <p:ph type="title"/>
          </p:nvPr>
        </p:nvSpPr>
        <p:spPr/>
        <p:txBody>
          <a:bodyPr/>
          <a:lstStyle/>
          <a:p>
            <a:r>
              <a:rPr lang="en-US" sz="3500" b="1" dirty="0"/>
              <a:t>Mitigation Mech. Eval. </a:t>
            </a:r>
            <a:r>
              <a:rPr lang="en-US" sz="3500" b="1" dirty="0">
                <a:solidFill>
                  <a:schemeClr val="tx1">
                    <a:lumMod val="50000"/>
                    <a:lumOff val="50000"/>
                  </a:schemeClr>
                </a:solidFill>
              </a:rPr>
              <a:t>(Increased Refresh)</a:t>
            </a:r>
          </a:p>
        </p:txBody>
      </p:sp>
      <p:sp>
        <p:nvSpPr>
          <p:cNvPr id="23" name="TextBox 22">
            <a:extLst>
              <a:ext uri="{FF2B5EF4-FFF2-40B4-BE49-F238E27FC236}">
                <a16:creationId xmlns:a16="http://schemas.microsoft.com/office/drawing/2014/main" id="{263F10AF-9570-034C-BC25-E921F9F04FE2}"/>
              </a:ext>
            </a:extLst>
          </p:cNvPr>
          <p:cNvSpPr txBox="1"/>
          <p:nvPr/>
        </p:nvSpPr>
        <p:spPr>
          <a:xfrm>
            <a:off x="1804732"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184"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888"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222"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5983"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8435"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6139"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4473"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31" name="TextBox 30">
            <a:extLst>
              <a:ext uri="{FF2B5EF4-FFF2-40B4-BE49-F238E27FC236}">
                <a16:creationId xmlns:a16="http://schemas.microsoft.com/office/drawing/2014/main" id="{12C85C77-D534-A24C-AC2B-B95EAFE3DC28}"/>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5"/>
          <a:stretch>
            <a:fillRect/>
          </a:stretch>
        </p:blipFill>
        <p:spPr>
          <a:xfrm>
            <a:off x="1402288" y="900754"/>
            <a:ext cx="7173209" cy="276711"/>
          </a:xfrm>
          <a:prstGeom prst="rect">
            <a:avLst/>
          </a:prstGeom>
        </p:spPr>
      </p:pic>
      <p:sp>
        <p:nvSpPr>
          <p:cNvPr id="72" name="Rectangle 71">
            <a:extLst>
              <a:ext uri="{FF2B5EF4-FFF2-40B4-BE49-F238E27FC236}">
                <a16:creationId xmlns:a16="http://schemas.microsoft.com/office/drawing/2014/main" id="{6F6EE485-8E92-E24D-B65F-D0FB86FBFFC9}"/>
              </a:ext>
            </a:extLst>
          </p:cNvPr>
          <p:cNvSpPr/>
          <p:nvPr/>
        </p:nvSpPr>
        <p:spPr>
          <a:xfrm>
            <a:off x="1440530" y="955355"/>
            <a:ext cx="1673102"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CAE930FC-BF12-4143-A100-B44E5FEB4E56}"/>
              </a:ext>
            </a:extLst>
          </p:cNvPr>
          <p:cNvSpPr/>
          <p:nvPr/>
        </p:nvSpPr>
        <p:spPr>
          <a:xfrm>
            <a:off x="3233237" y="96186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8592CF8B-E706-AC40-B194-BE874EA96BD6}"/>
              </a:ext>
            </a:extLst>
          </p:cNvPr>
          <p:cNvSpPr/>
          <p:nvPr/>
        </p:nvSpPr>
        <p:spPr>
          <a:xfrm>
            <a:off x="4062237"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cxnSp>
        <p:nvCxnSpPr>
          <p:cNvPr id="79" name="Straight Connector 78">
            <a:extLst>
              <a:ext uri="{FF2B5EF4-FFF2-40B4-BE49-F238E27FC236}">
                <a16:creationId xmlns:a16="http://schemas.microsoft.com/office/drawing/2014/main" id="{86766A86-830B-9548-8CBA-186C3ED2573C}"/>
              </a:ext>
            </a:extLst>
          </p:cNvPr>
          <p:cNvCxnSpPr>
            <a:cxnSpLocks/>
          </p:cNvCxnSpPr>
          <p:nvPr/>
        </p:nvCxnSpPr>
        <p:spPr>
          <a:xfrm flipV="1">
            <a:off x="3051692" y="1250107"/>
            <a:ext cx="0" cy="2127614"/>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545CCF02-5EEA-4840-B097-EC1858BB88C4}"/>
              </a:ext>
            </a:extLst>
          </p:cNvPr>
          <p:cNvSpPr txBox="1"/>
          <p:nvPr/>
        </p:nvSpPr>
        <p:spPr>
          <a:xfrm>
            <a:off x="1574704" y="2180705"/>
            <a:ext cx="124696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Increased Refresh Rate</a:t>
            </a:r>
          </a:p>
        </p:txBody>
      </p:sp>
      <p:pic>
        <p:nvPicPr>
          <p:cNvPr id="85" name="Picture 84">
            <a:extLst>
              <a:ext uri="{FF2B5EF4-FFF2-40B4-BE49-F238E27FC236}">
                <a16:creationId xmlns:a16="http://schemas.microsoft.com/office/drawing/2014/main" id="{AA69C610-778A-3248-8DA8-6B3805412E92}"/>
              </a:ext>
            </a:extLst>
          </p:cNvPr>
          <p:cNvPicPr>
            <a:picLocks/>
          </p:cNvPicPr>
          <p:nvPr/>
        </p:nvPicPr>
        <p:blipFill rotWithShape="1">
          <a:blip r:embed="rId6">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86" name="TextBox 85">
            <a:extLst>
              <a:ext uri="{FF2B5EF4-FFF2-40B4-BE49-F238E27FC236}">
                <a16:creationId xmlns:a16="http://schemas.microsoft.com/office/drawing/2014/main" id="{2DD4FF26-F4CD-1C4E-90D6-DFAD7F498D79}"/>
              </a:ext>
            </a:extLst>
          </p:cNvPr>
          <p:cNvSpPr txBox="1"/>
          <p:nvPr/>
        </p:nvSpPr>
        <p:spPr>
          <a:xfrm>
            <a:off x="264857" y="4479918"/>
            <a:ext cx="8609889" cy="1692771"/>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Substantial</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overhead for high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values.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This mechanism does not support </a:t>
            </a:r>
            <a:r>
              <a:rPr kumimoji="0" lang="en-US" sz="2400" b="1" i="0" u="none" strike="noStrike" kern="1200" cap="none" spc="0" normalizeH="0" baseline="0" noProof="0" dirty="0" err="1">
                <a:ln>
                  <a:noFill/>
                </a:ln>
                <a:solidFill>
                  <a:srgbClr val="4472C4"/>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 &lt; 32k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due to the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prohibitively high refresh rates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required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111482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2000"/>
                                        <p:tgtEl>
                                          <p:spTgt spid="11"/>
                                        </p:tgtEl>
                                      </p:cBhvr>
                                    </p:animEffect>
                                  </p:childTnLst>
                                </p:cTn>
                              </p:par>
                              <p:par>
                                <p:cTn id="8" presetID="1" presetClass="entr" presetSubtype="0" fill="hold" grpId="0" nodeType="withEffect">
                                  <p:stCondLst>
                                    <p:cond delay="0"/>
                                  </p:stCondLst>
                                  <p:childTnLst>
                                    <p:set>
                                      <p:cBhvr>
                                        <p:cTn id="9" dur="1" fill="hold">
                                          <p:stCondLst>
                                            <p:cond delay="0"/>
                                          </p:stCondLst>
                                        </p:cTn>
                                        <p:tgtEl>
                                          <p:spTgt spid="83"/>
                                        </p:tgtEl>
                                        <p:attrNameLst>
                                          <p:attrName>style.visibility</p:attrName>
                                        </p:attrNameLst>
                                      </p:cBhvr>
                                      <p:to>
                                        <p:strVal val="visible"/>
                                      </p:to>
                                    </p:set>
                                  </p:childTnLst>
                                </p:cTn>
                              </p:par>
                              <p:par>
                                <p:cTn id="10" presetID="1" presetClass="exit" presetSubtype="0" fill="hold" grpId="0" nodeType="withEffect">
                                  <p:stCondLst>
                                    <p:cond delay="0"/>
                                  </p:stCondLst>
                                  <p:childTnLst>
                                    <p:set>
                                      <p:cBhvr>
                                        <p:cTn id="11" dur="1" fill="hold">
                                          <p:stCondLst>
                                            <p:cond delay="0"/>
                                          </p:stCondLst>
                                        </p:cTn>
                                        <p:tgtEl>
                                          <p:spTgt spid="72"/>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6"/>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83" grpId="0"/>
      <p:bldP spid="86" grpId="0" animBg="1"/>
    </p:bld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29429" y="1222664"/>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19944" y="1222664"/>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11607" r="9625" b="22639"/>
          <a:stretch/>
        </p:blipFill>
        <p:spPr>
          <a:xfrm>
            <a:off x="1431942" y="1290558"/>
            <a:ext cx="7137585" cy="2004185"/>
          </a:xfrm>
          <a:prstGeom prst="rect">
            <a:avLst/>
          </a:prstGeom>
        </p:spPr>
      </p:pic>
      <p:pic>
        <p:nvPicPr>
          <p:cNvPr id="22" name="Picture 21">
            <a:extLst>
              <a:ext uri="{FF2B5EF4-FFF2-40B4-BE49-F238E27FC236}">
                <a16:creationId xmlns:a16="http://schemas.microsoft.com/office/drawing/2014/main" id="{F68CF22C-E785-0F40-91D1-33C3637549C6}"/>
              </a:ext>
            </a:extLst>
          </p:cNvPr>
          <p:cNvPicPr>
            <a:picLocks/>
          </p:cNvPicPr>
          <p:nvPr/>
        </p:nvPicPr>
        <p:blipFill rotWithShape="1">
          <a:blip r:embed="rId6">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9597"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2049"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9753"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8087"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40848"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43300"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61004"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9338"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7"/>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692783" y="2523433"/>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3" name="Rectangle 72">
            <a:extLst>
              <a:ext uri="{FF2B5EF4-FFF2-40B4-BE49-F238E27FC236}">
                <a16:creationId xmlns:a16="http://schemas.microsoft.com/office/drawing/2014/main" id="{CAE930FC-BF12-4143-A100-B44E5FEB4E56}"/>
              </a:ext>
            </a:extLst>
          </p:cNvPr>
          <p:cNvSpPr/>
          <p:nvPr/>
        </p:nvSpPr>
        <p:spPr>
          <a:xfrm>
            <a:off x="3210935" y="96186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8592CF8B-E706-AC40-B194-BE874EA96BD6}"/>
              </a:ext>
            </a:extLst>
          </p:cNvPr>
          <p:cNvSpPr/>
          <p:nvPr/>
        </p:nvSpPr>
        <p:spPr>
          <a:xfrm>
            <a:off x="4039935"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22279"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781143"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681357"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3" name="Title 1">
            <a:extLst>
              <a:ext uri="{FF2B5EF4-FFF2-40B4-BE49-F238E27FC236}">
                <a16:creationId xmlns:a16="http://schemas.microsoft.com/office/drawing/2014/main" id="{21908DA1-96B0-9A41-BF75-F8A14AF24AC7}"/>
              </a:ext>
            </a:extLst>
          </p:cNvPr>
          <p:cNvSpPr>
            <a:spLocks noGrp="1"/>
          </p:cNvSpPr>
          <p:nvPr>
            <p:ph type="title"/>
          </p:nvPr>
        </p:nvSpPr>
        <p:spPr>
          <a:xfrm>
            <a:off x="75991" y="73723"/>
            <a:ext cx="8987622" cy="740193"/>
          </a:xfrm>
        </p:spPr>
        <p:txBody>
          <a:bodyPr/>
          <a:lstStyle/>
          <a:p>
            <a:r>
              <a:rPr lang="en-US" sz="3500" b="1" dirty="0"/>
              <a:t>Mitigation Mechanism Evaluation (PARA) </a:t>
            </a:r>
          </a:p>
        </p:txBody>
      </p:sp>
      <p:sp>
        <p:nvSpPr>
          <p:cNvPr id="34" name="TextBox 33">
            <a:extLst>
              <a:ext uri="{FF2B5EF4-FFF2-40B4-BE49-F238E27FC236}">
                <a16:creationId xmlns:a16="http://schemas.microsoft.com/office/drawing/2014/main" id="{A6FCDEEF-1124-C64B-A94C-963E952D240D}"/>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7" name="Rectangle 6">
            <a:extLst>
              <a:ext uri="{FF2B5EF4-FFF2-40B4-BE49-F238E27FC236}">
                <a16:creationId xmlns:a16="http://schemas.microsoft.com/office/drawing/2014/main" id="{08289F44-F2F8-D047-A0B8-05678063EA63}"/>
              </a:ext>
            </a:extLst>
          </p:cNvPr>
          <p:cNvSpPr/>
          <p:nvPr/>
        </p:nvSpPr>
        <p:spPr>
          <a:xfrm>
            <a:off x="1452005" y="1245802"/>
            <a:ext cx="3409652"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F982F3FD-2198-F14E-9096-A29199E6300C}"/>
              </a:ext>
            </a:extLst>
          </p:cNvPr>
          <p:cNvSpPr/>
          <p:nvPr/>
        </p:nvSpPr>
        <p:spPr>
          <a:xfrm>
            <a:off x="4852513" y="1246393"/>
            <a:ext cx="3687196"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51E5AFD0-FA08-6241-806A-D4A216175441}"/>
              </a:ext>
            </a:extLst>
          </p:cNvPr>
          <p:cNvSpPr txBox="1"/>
          <p:nvPr/>
        </p:nvSpPr>
        <p:spPr>
          <a:xfrm>
            <a:off x="1559455" y="2991887"/>
            <a:ext cx="312297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Low Performance Overhead</a:t>
            </a:r>
          </a:p>
        </p:txBody>
      </p:sp>
      <p:sp>
        <p:nvSpPr>
          <p:cNvPr id="37" name="TextBox 36">
            <a:extLst>
              <a:ext uri="{FF2B5EF4-FFF2-40B4-BE49-F238E27FC236}">
                <a16:creationId xmlns:a16="http://schemas.microsoft.com/office/drawing/2014/main" id="{F2FFCDB7-E940-CC4E-94BB-42D493208A98}"/>
              </a:ext>
            </a:extLst>
          </p:cNvPr>
          <p:cNvSpPr txBox="1"/>
          <p:nvPr/>
        </p:nvSpPr>
        <p:spPr>
          <a:xfrm>
            <a:off x="5037372" y="2991083"/>
            <a:ext cx="317856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High Performance Overhead</a:t>
            </a:r>
          </a:p>
        </p:txBody>
      </p:sp>
      <p:grpSp>
        <p:nvGrpSpPr>
          <p:cNvPr id="18" name="Group 17">
            <a:extLst>
              <a:ext uri="{FF2B5EF4-FFF2-40B4-BE49-F238E27FC236}">
                <a16:creationId xmlns:a16="http://schemas.microsoft.com/office/drawing/2014/main" id="{84E237C7-F0D6-DA47-AF6D-1C956C6B1547}"/>
              </a:ext>
            </a:extLst>
          </p:cNvPr>
          <p:cNvGrpSpPr/>
          <p:nvPr/>
        </p:nvGrpSpPr>
        <p:grpSpPr>
          <a:xfrm>
            <a:off x="5769090" y="1236048"/>
            <a:ext cx="3178562" cy="1715923"/>
            <a:chOff x="5769090" y="1236048"/>
            <a:chExt cx="3178562" cy="1715923"/>
          </a:xfrm>
        </p:grpSpPr>
        <p:cxnSp>
          <p:nvCxnSpPr>
            <p:cNvPr id="14" name="Straight Arrow Connector 13">
              <a:extLst>
                <a:ext uri="{FF2B5EF4-FFF2-40B4-BE49-F238E27FC236}">
                  <a16:creationId xmlns:a16="http://schemas.microsoft.com/office/drawing/2014/main" id="{A80E0C29-A116-2C4E-B20F-7188366888FD}"/>
                </a:ext>
              </a:extLst>
            </p:cNvPr>
            <p:cNvCxnSpPr>
              <a:cxnSpLocks/>
              <a:stCxn id="15" idx="2"/>
            </p:cNvCxnSpPr>
            <p:nvPr/>
          </p:nvCxnSpPr>
          <p:spPr>
            <a:xfrm>
              <a:off x="7358371" y="1636158"/>
              <a:ext cx="560967" cy="1315813"/>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ACA8FA42-158F-2647-A40D-D701B9663A0D}"/>
                </a:ext>
              </a:extLst>
            </p:cNvPr>
            <p:cNvSpPr txBox="1"/>
            <p:nvPr/>
          </p:nvSpPr>
          <p:spPr>
            <a:xfrm>
              <a:off x="5769090" y="1236048"/>
              <a:ext cx="317856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80% performance loss</a:t>
              </a:r>
            </a:p>
          </p:txBody>
        </p:sp>
      </p:grpSp>
    </p:spTree>
    <p:extLst>
      <p:ext uri="{BB962C8B-B14F-4D97-AF65-F5344CB8AC3E}">
        <p14:creationId xmlns:p14="http://schemas.microsoft.com/office/powerpoint/2010/main" val="2901718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500"/>
                                        <p:tgtEl>
                                          <p:spTgt spid="12"/>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3"/>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 grpId="0" animBg="1"/>
      <p:bldP spid="35" grpId="0" animBg="1"/>
      <p:bldP spid="8" grpId="0"/>
      <p:bldP spid="37" grpId="0"/>
    </p:bld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34452" y="121512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17218" y="121512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27874" y="121512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15516" y="1201204"/>
            <a:ext cx="7138575" cy="2185845"/>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7363"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9815"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7519"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5853"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23116"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25568"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43272"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01606"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7"/>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697806" y="251589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4" name="Rectangle 73">
            <a:extLst>
              <a:ext uri="{FF2B5EF4-FFF2-40B4-BE49-F238E27FC236}">
                <a16:creationId xmlns:a16="http://schemas.microsoft.com/office/drawing/2014/main" id="{8592CF8B-E706-AC40-B194-BE874EA96BD6}"/>
              </a:ext>
            </a:extLst>
          </p:cNvPr>
          <p:cNvSpPr/>
          <p:nvPr/>
        </p:nvSpPr>
        <p:spPr>
          <a:xfrm>
            <a:off x="4062237"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3" name="Title 1">
            <a:extLst>
              <a:ext uri="{FF2B5EF4-FFF2-40B4-BE49-F238E27FC236}">
                <a16:creationId xmlns:a16="http://schemas.microsoft.com/office/drawing/2014/main" id="{C29AA687-93FA-0746-875C-34DCDC894A74}"/>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err="1"/>
              <a:t>ProHIT</a:t>
            </a:r>
            <a:r>
              <a:rPr lang="en-US" sz="3500" b="1" dirty="0"/>
              <a:t>)</a:t>
            </a:r>
          </a:p>
        </p:txBody>
      </p:sp>
      <p:sp>
        <p:nvSpPr>
          <p:cNvPr id="34" name="TextBox 33">
            <a:extLst>
              <a:ext uri="{FF2B5EF4-FFF2-40B4-BE49-F238E27FC236}">
                <a16:creationId xmlns:a16="http://schemas.microsoft.com/office/drawing/2014/main" id="{0B0F32AA-6D93-A64E-9548-2C333552ACB1}"/>
              </a:ext>
            </a:extLst>
          </p:cNvPr>
          <p:cNvSpPr txBox="1"/>
          <p:nvPr/>
        </p:nvSpPr>
        <p:spPr>
          <a:xfrm>
            <a:off x="5595013" y="1257834"/>
            <a:ext cx="67678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prstClr val="black"/>
                  </a:solidFill>
                </a:ln>
                <a:solidFill>
                  <a:prstClr val="black"/>
                </a:solidFill>
                <a:effectLst/>
                <a:uLnTx/>
                <a:uFillTx/>
                <a:latin typeface="Calibri" panose="020F0502020204030204"/>
                <a:ea typeface="+mn-ea"/>
                <a:cs typeface="+mn-cs"/>
              </a:rPr>
              <a:t>ProHIT</a:t>
            </a:r>
            <a:endPar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endParaRPr>
          </a:p>
        </p:txBody>
      </p:sp>
      <p:pic>
        <p:nvPicPr>
          <p:cNvPr id="35" name="Picture 34">
            <a:extLst>
              <a:ext uri="{FF2B5EF4-FFF2-40B4-BE49-F238E27FC236}">
                <a16:creationId xmlns:a16="http://schemas.microsoft.com/office/drawing/2014/main" id="{558030CB-0D4C-364B-86B6-199609D14B1D}"/>
              </a:ext>
            </a:extLst>
          </p:cNvPr>
          <p:cNvPicPr>
            <a:picLocks/>
          </p:cNvPicPr>
          <p:nvPr/>
        </p:nvPicPr>
        <p:blipFill rotWithShape="1">
          <a:blip r:embed="rId8">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36" name="TextBox 35">
            <a:extLst>
              <a:ext uri="{FF2B5EF4-FFF2-40B4-BE49-F238E27FC236}">
                <a16:creationId xmlns:a16="http://schemas.microsoft.com/office/drawing/2014/main" id="{D1B12BEA-6693-734B-BFBA-7D3256C5C38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3034038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4"/>
                                        </p:tgtEl>
                                        <p:attrNameLst>
                                          <p:attrName>style.visibility</p:attrName>
                                        </p:attrNameLst>
                                      </p:cBhvr>
                                      <p:to>
                                        <p:strVal val="hidden"/>
                                      </p:to>
                                    </p:set>
                                  </p:childTnLst>
                                </p:cTn>
                              </p:par>
                              <p:par>
                                <p:cTn id="10" presetID="1" presetClass="entr" presetSubtype="0" fill="hold" grpId="0" nodeType="withEffect">
                                  <p:stCondLst>
                                    <p:cond delay="0"/>
                                  </p:stCondLst>
                                  <p:childTnLst>
                                    <p:set>
                                      <p:cBhvr>
                                        <p:cTn id="11"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34" grpId="0"/>
    </p:bld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360" y="1221562"/>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126" y="1221562"/>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3782" y="1221561"/>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1424" y="1207638"/>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1424" y="1213945"/>
            <a:ext cx="7138575" cy="2185845"/>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4562"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014"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718"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052"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51311"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53763"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71467"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29801"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8"/>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3714" y="2522331"/>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5" name="Title 1">
            <a:extLst>
              <a:ext uri="{FF2B5EF4-FFF2-40B4-BE49-F238E27FC236}">
                <a16:creationId xmlns:a16="http://schemas.microsoft.com/office/drawing/2014/main" id="{7874A521-A23E-C74E-9323-89E3F008D91A}"/>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a:solidFill>
                  <a:srgbClr val="C00000"/>
                </a:solidFill>
              </a:rPr>
              <a:t>(</a:t>
            </a:r>
            <a:r>
              <a:rPr lang="en-US" sz="3500" b="1" dirty="0" err="1">
                <a:solidFill>
                  <a:srgbClr val="C00000"/>
                </a:solidFill>
              </a:rPr>
              <a:t>MRLoc</a:t>
            </a:r>
            <a:r>
              <a:rPr lang="en-US" sz="3500" b="1" dirty="0">
                <a:solidFill>
                  <a:srgbClr val="C00000"/>
                </a:solidFill>
              </a:rPr>
              <a:t>)</a:t>
            </a:r>
          </a:p>
        </p:txBody>
      </p:sp>
      <p:sp>
        <p:nvSpPr>
          <p:cNvPr id="38" name="TextBox 37">
            <a:extLst>
              <a:ext uri="{FF2B5EF4-FFF2-40B4-BE49-F238E27FC236}">
                <a16:creationId xmlns:a16="http://schemas.microsoft.com/office/drawing/2014/main" id="{85F9EFCB-6230-8A40-A68B-898EA94A85FA}"/>
              </a:ext>
            </a:extLst>
          </p:cNvPr>
          <p:cNvSpPr txBox="1"/>
          <p:nvPr/>
        </p:nvSpPr>
        <p:spPr>
          <a:xfrm>
            <a:off x="5539415" y="1312033"/>
            <a:ext cx="68159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prstClr val="black"/>
                  </a:solidFill>
                </a:ln>
                <a:solidFill>
                  <a:prstClr val="black"/>
                </a:solidFill>
                <a:effectLst/>
                <a:uLnTx/>
                <a:uFillTx/>
                <a:latin typeface="Calibri" panose="020F0502020204030204"/>
                <a:ea typeface="+mn-ea"/>
                <a:cs typeface="+mn-cs"/>
              </a:rPr>
              <a:t>MRLoc</a:t>
            </a:r>
            <a:endPar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endParaRPr>
          </a:p>
        </p:txBody>
      </p:sp>
      <p:pic>
        <p:nvPicPr>
          <p:cNvPr id="40" name="Picture 39">
            <a:extLst>
              <a:ext uri="{FF2B5EF4-FFF2-40B4-BE49-F238E27FC236}">
                <a16:creationId xmlns:a16="http://schemas.microsoft.com/office/drawing/2014/main" id="{A02E2088-3394-4045-BB67-4FE41B4F161D}"/>
              </a:ext>
            </a:extLst>
          </p:cNvPr>
          <p:cNvPicPr>
            <a:picLocks/>
          </p:cNvPicPr>
          <p:nvPr/>
        </p:nvPicPr>
        <p:blipFill rotWithShape="1">
          <a:blip r:embed="rId9">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BB86A4D8-FABB-D446-B2C6-D3B83A2F3D69}"/>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42" name="Rectangle 41">
            <a:extLst>
              <a:ext uri="{FF2B5EF4-FFF2-40B4-BE49-F238E27FC236}">
                <a16:creationId xmlns:a16="http://schemas.microsoft.com/office/drawing/2014/main" id="{E1AF32D8-63AA-AB44-B6E2-8D280F4168B6}"/>
              </a:ext>
            </a:extLst>
          </p:cNvPr>
          <p:cNvSpPr/>
          <p:nvPr/>
        </p:nvSpPr>
        <p:spPr>
          <a:xfrm>
            <a:off x="1452005" y="1245802"/>
            <a:ext cx="4058864"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674AB497-981B-2244-80D1-1A9CEFEB64FA}"/>
              </a:ext>
            </a:extLst>
          </p:cNvPr>
          <p:cNvSpPr/>
          <p:nvPr/>
        </p:nvSpPr>
        <p:spPr>
          <a:xfrm>
            <a:off x="5510869" y="1246393"/>
            <a:ext cx="3021640"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TextBox 43">
            <a:extLst>
              <a:ext uri="{FF2B5EF4-FFF2-40B4-BE49-F238E27FC236}">
                <a16:creationId xmlns:a16="http://schemas.microsoft.com/office/drawing/2014/main" id="{1A529B55-E7AD-764C-82FE-AC1168FDBC03}"/>
              </a:ext>
            </a:extLst>
          </p:cNvPr>
          <p:cNvSpPr txBox="1"/>
          <p:nvPr/>
        </p:nvSpPr>
        <p:spPr>
          <a:xfrm>
            <a:off x="264857" y="4479918"/>
            <a:ext cx="8609889" cy="110799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Models for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scaling</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ProHIT</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and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MRLoc</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for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2k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are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not provided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 how to do so is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not intuitive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46" name="TextBox 45">
            <a:extLst>
              <a:ext uri="{FF2B5EF4-FFF2-40B4-BE49-F238E27FC236}">
                <a16:creationId xmlns:a16="http://schemas.microsoft.com/office/drawing/2014/main" id="{31A49A76-62EB-8141-B17D-931FB26F6B19}"/>
              </a:ext>
            </a:extLst>
          </p:cNvPr>
          <p:cNvSpPr txBox="1"/>
          <p:nvPr/>
        </p:nvSpPr>
        <p:spPr>
          <a:xfrm>
            <a:off x="2830503" y="2990148"/>
            <a:ext cx="12956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Supported</a:t>
            </a:r>
          </a:p>
        </p:txBody>
      </p:sp>
      <p:sp>
        <p:nvSpPr>
          <p:cNvPr id="47" name="TextBox 46">
            <a:extLst>
              <a:ext uri="{FF2B5EF4-FFF2-40B4-BE49-F238E27FC236}">
                <a16:creationId xmlns:a16="http://schemas.microsoft.com/office/drawing/2014/main" id="{0BA00C44-C880-DA4A-B2A5-E9364520BEC0}"/>
              </a:ext>
            </a:extLst>
          </p:cNvPr>
          <p:cNvSpPr txBox="1"/>
          <p:nvPr/>
        </p:nvSpPr>
        <p:spPr>
          <a:xfrm>
            <a:off x="6051677" y="2986614"/>
            <a:ext cx="170751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Not supported</a:t>
            </a:r>
          </a:p>
        </p:txBody>
      </p:sp>
    </p:spTree>
    <p:extLst>
      <p:ext uri="{BB962C8B-B14F-4D97-AF65-F5344CB8AC3E}">
        <p14:creationId xmlns:p14="http://schemas.microsoft.com/office/powerpoint/2010/main" val="3871405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5"/>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2"/>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43"/>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44"/>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47"/>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42" grpId="0" animBg="1"/>
      <p:bldP spid="43" grpId="0" animBg="1"/>
      <p:bldP spid="44" grpId="0" animBg="1"/>
      <p:bldP spid="46" grpId="0"/>
      <p:bldP spid="47" grpId="0"/>
    </p:bld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544" y="1225556"/>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310" y="1225556"/>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3966" y="1225555"/>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1608" y="1211632"/>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1608" y="1217939"/>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0839" y="1195001"/>
            <a:ext cx="7138577" cy="2184034"/>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4746"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198"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902"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236"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5997"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8449"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6153"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4487"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9"/>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3898" y="2526325"/>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07834" y="1795075"/>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42" name="Title 1">
            <a:extLst>
              <a:ext uri="{FF2B5EF4-FFF2-40B4-BE49-F238E27FC236}">
                <a16:creationId xmlns:a16="http://schemas.microsoft.com/office/drawing/2014/main" id="{9F4B1B34-AAA7-534D-981E-426229599624}"/>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err="1"/>
              <a:t>TWiCe</a:t>
            </a:r>
            <a:r>
              <a:rPr lang="en-US" sz="3500" b="1" dirty="0"/>
              <a:t>)</a:t>
            </a:r>
          </a:p>
        </p:txBody>
      </p:sp>
      <p:sp>
        <p:nvSpPr>
          <p:cNvPr id="44" name="TextBox 43">
            <a:extLst>
              <a:ext uri="{FF2B5EF4-FFF2-40B4-BE49-F238E27FC236}">
                <a16:creationId xmlns:a16="http://schemas.microsoft.com/office/drawing/2014/main" id="{93C45443-5711-2B4B-A65E-9A7E3DB4E65B}"/>
              </a:ext>
            </a:extLst>
          </p:cNvPr>
          <p:cNvSpPr txBox="1"/>
          <p:nvPr/>
        </p:nvSpPr>
        <p:spPr>
          <a:xfrm>
            <a:off x="2048563" y="1389476"/>
            <a:ext cx="66075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endPar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endParaRPr>
          </a:p>
        </p:txBody>
      </p:sp>
      <p:pic>
        <p:nvPicPr>
          <p:cNvPr id="47" name="Picture 46">
            <a:extLst>
              <a:ext uri="{FF2B5EF4-FFF2-40B4-BE49-F238E27FC236}">
                <a16:creationId xmlns:a16="http://schemas.microsoft.com/office/drawing/2014/main" id="{B63865E2-83F8-4E44-9D71-63399995C29A}"/>
              </a:ext>
            </a:extLst>
          </p:cNvPr>
          <p:cNvPicPr>
            <a:picLocks/>
          </p:cNvPicPr>
          <p:nvPr/>
        </p:nvPicPr>
        <p:blipFill rotWithShape="1">
          <a:blip r:embed="rId10">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8" name="TextBox 47">
            <a:extLst>
              <a:ext uri="{FF2B5EF4-FFF2-40B4-BE49-F238E27FC236}">
                <a16:creationId xmlns:a16="http://schemas.microsoft.com/office/drawing/2014/main" id="{7347A439-E266-6445-B9B5-7B9D5D9F3E1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49" name="Rectangle 48">
            <a:extLst>
              <a:ext uri="{FF2B5EF4-FFF2-40B4-BE49-F238E27FC236}">
                <a16:creationId xmlns:a16="http://schemas.microsoft.com/office/drawing/2014/main" id="{5FF62183-83C7-914B-AC18-1009EFC13606}"/>
              </a:ext>
            </a:extLst>
          </p:cNvPr>
          <p:cNvSpPr/>
          <p:nvPr/>
        </p:nvSpPr>
        <p:spPr>
          <a:xfrm>
            <a:off x="1464680" y="1245802"/>
            <a:ext cx="1626475"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TextBox 50">
            <a:extLst>
              <a:ext uri="{FF2B5EF4-FFF2-40B4-BE49-F238E27FC236}">
                <a16:creationId xmlns:a16="http://schemas.microsoft.com/office/drawing/2014/main" id="{E54C3E22-E1A8-F347-A621-91BBE6E5C60D}"/>
              </a:ext>
            </a:extLst>
          </p:cNvPr>
          <p:cNvSpPr txBox="1"/>
          <p:nvPr/>
        </p:nvSpPr>
        <p:spPr>
          <a:xfrm>
            <a:off x="1559455" y="2991887"/>
            <a:ext cx="12955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Supported</a:t>
            </a:r>
          </a:p>
        </p:txBody>
      </p:sp>
      <p:sp>
        <p:nvSpPr>
          <p:cNvPr id="52" name="TextBox 51">
            <a:extLst>
              <a:ext uri="{FF2B5EF4-FFF2-40B4-BE49-F238E27FC236}">
                <a16:creationId xmlns:a16="http://schemas.microsoft.com/office/drawing/2014/main" id="{A11EFCF6-17CC-014A-9DC0-B8454D6DDDDD}"/>
              </a:ext>
            </a:extLst>
          </p:cNvPr>
          <p:cNvSpPr txBox="1"/>
          <p:nvPr/>
        </p:nvSpPr>
        <p:spPr>
          <a:xfrm>
            <a:off x="4853314" y="2998790"/>
            <a:ext cx="17075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Not supported</a:t>
            </a:r>
          </a:p>
        </p:txBody>
      </p:sp>
      <p:sp>
        <p:nvSpPr>
          <p:cNvPr id="53" name="TextBox 52">
            <a:extLst>
              <a:ext uri="{FF2B5EF4-FFF2-40B4-BE49-F238E27FC236}">
                <a16:creationId xmlns:a16="http://schemas.microsoft.com/office/drawing/2014/main" id="{C42769CB-BF2C-874B-BB25-BAA36D752E9E}"/>
              </a:ext>
            </a:extLst>
          </p:cNvPr>
          <p:cNvSpPr txBox="1"/>
          <p:nvPr/>
        </p:nvSpPr>
        <p:spPr>
          <a:xfrm>
            <a:off x="264857" y="4479918"/>
            <a:ext cx="8609889" cy="1692771"/>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TWiCe</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does not support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32k</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evaluate an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scalable version (</a:t>
            </a:r>
            <a:r>
              <a:rPr kumimoji="0" lang="en-US" sz="2400" b="1" i="0" u="none" strike="noStrike" kern="1200" cap="none" spc="0" normalizeH="0" baseline="0" noProof="0" dirty="0" err="1">
                <a:ln>
                  <a:noFill/>
                </a:ln>
                <a:solidFill>
                  <a:srgbClr val="538234"/>
                </a:solidFill>
                <a:effectLst/>
                <a:uLnTx/>
                <a:uFillTx/>
                <a:latin typeface="Cambria" panose="02040503050406030204" pitchFamily="18" charset="0"/>
                <a:ea typeface="+mn-ea"/>
                <a:cs typeface="+mn-cs"/>
              </a:rPr>
              <a:t>TWiCe</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assuming it solves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two critical design issues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50" name="Rectangle 49">
            <a:extLst>
              <a:ext uri="{FF2B5EF4-FFF2-40B4-BE49-F238E27FC236}">
                <a16:creationId xmlns:a16="http://schemas.microsoft.com/office/drawing/2014/main" id="{4022DFF4-2323-2D45-A58C-6C6E7DE0E907}"/>
              </a:ext>
            </a:extLst>
          </p:cNvPr>
          <p:cNvSpPr/>
          <p:nvPr/>
        </p:nvSpPr>
        <p:spPr>
          <a:xfrm>
            <a:off x="3081463" y="1233777"/>
            <a:ext cx="5443964"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0873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500"/>
                                        <p:tgtEl>
                                          <p:spTgt spid="15"/>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6"/>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77"/>
                                        </p:tgtEl>
                                        <p:attrNameLst>
                                          <p:attrName>style.visibility</p:attrName>
                                        </p:attrNameLst>
                                      </p:cBhvr>
                                      <p:to>
                                        <p:strVal val="hidden"/>
                                      </p:to>
                                    </p:set>
                                  </p:childTnLst>
                                </p:cTn>
                              </p:par>
                              <p:par>
                                <p:cTn id="12" presetID="1" presetClass="entr" presetSubtype="0" fill="hold" grpId="0" nodeType="withEffect">
                                  <p:stCondLst>
                                    <p:cond delay="1200"/>
                                  </p:stCondLst>
                                  <p:childTnLst>
                                    <p:set>
                                      <p:cBhvr>
                                        <p:cTn id="13" dur="1" fill="hold">
                                          <p:stCondLst>
                                            <p:cond delay="0"/>
                                          </p:stCondLst>
                                        </p:cTn>
                                        <p:tgtEl>
                                          <p:spTgt spid="6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9"/>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52"/>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5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76" grpId="0" animBg="1"/>
      <p:bldP spid="77" grpId="0" animBg="1"/>
      <p:bldP spid="49" grpId="0" animBg="1"/>
      <p:bldP spid="51" grpId="0"/>
      <p:bldP spid="52" grpId="0"/>
      <p:bldP spid="53" grpId="0" animBg="1"/>
      <p:bldP spid="50" grpId="0" animBg="1"/>
    </p:bld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7810"/>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7810"/>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7809"/>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3886"/>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20193"/>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7255"/>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3534"/>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7973" y="2528579"/>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7329"/>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5824"/>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a:solidFill>
                  <a:srgbClr val="538234"/>
                </a:solidFill>
              </a:rPr>
              <a:t>(Ideal)</a:t>
            </a:r>
          </a:p>
        </p:txBody>
      </p:sp>
      <p:pic>
        <p:nvPicPr>
          <p:cNvPr id="80" name="Picture 79">
            <a:extLst>
              <a:ext uri="{FF2B5EF4-FFF2-40B4-BE49-F238E27FC236}">
                <a16:creationId xmlns:a16="http://schemas.microsoft.com/office/drawing/2014/main" id="{1FB903D6-B274-0341-9884-EC76115C1CAF}"/>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81" name="TextBox 80">
            <a:extLst>
              <a:ext uri="{FF2B5EF4-FFF2-40B4-BE49-F238E27FC236}">
                <a16:creationId xmlns:a16="http://schemas.microsoft.com/office/drawing/2014/main" id="{E744FFF6-E8F6-A34C-8B76-41B860E833CA}"/>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82" name="TextBox 81">
            <a:extLst>
              <a:ext uri="{FF2B5EF4-FFF2-40B4-BE49-F238E27FC236}">
                <a16:creationId xmlns:a16="http://schemas.microsoft.com/office/drawing/2014/main" id="{9979C7D2-552A-2A45-8536-0B77C9A23A12}"/>
              </a:ext>
            </a:extLst>
          </p:cNvPr>
          <p:cNvSpPr txBox="1"/>
          <p:nvPr/>
        </p:nvSpPr>
        <p:spPr>
          <a:xfrm>
            <a:off x="264857" y="4479918"/>
            <a:ext cx="8609889" cy="147732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mechanism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issues a refresh command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 a row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only right before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row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can potentially experience a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grpSp>
        <p:nvGrpSpPr>
          <p:cNvPr id="41" name="Group 40">
            <a:extLst>
              <a:ext uri="{FF2B5EF4-FFF2-40B4-BE49-F238E27FC236}">
                <a16:creationId xmlns:a16="http://schemas.microsoft.com/office/drawing/2014/main" id="{8FBAE3C6-4ADD-FB4D-A489-AE27211F01B7}"/>
              </a:ext>
            </a:extLst>
          </p:cNvPr>
          <p:cNvGrpSpPr/>
          <p:nvPr/>
        </p:nvGrpSpPr>
        <p:grpSpPr>
          <a:xfrm>
            <a:off x="5193985" y="1484466"/>
            <a:ext cx="3178562" cy="1901757"/>
            <a:chOff x="5193985" y="1484466"/>
            <a:chExt cx="3178562" cy="1901757"/>
          </a:xfrm>
        </p:grpSpPr>
        <p:cxnSp>
          <p:nvCxnSpPr>
            <p:cNvPr id="83" name="Straight Arrow Connector 82">
              <a:extLst>
                <a:ext uri="{FF2B5EF4-FFF2-40B4-BE49-F238E27FC236}">
                  <a16:creationId xmlns:a16="http://schemas.microsoft.com/office/drawing/2014/main" id="{570C6497-B30A-794B-BCB1-BA4CD2ABA115}"/>
                </a:ext>
              </a:extLst>
            </p:cNvPr>
            <p:cNvCxnSpPr>
              <a:cxnSpLocks/>
            </p:cNvCxnSpPr>
            <p:nvPr/>
          </p:nvCxnSpPr>
          <p:spPr>
            <a:xfrm flipV="1">
              <a:off x="7346671" y="1484466"/>
              <a:ext cx="566541" cy="1550342"/>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AC1F0235-C8F5-8846-81AD-2B1AE90AF201}"/>
                </a:ext>
              </a:extLst>
            </p:cNvPr>
            <p:cNvSpPr txBox="1"/>
            <p:nvPr/>
          </p:nvSpPr>
          <p:spPr>
            <a:xfrm>
              <a:off x="5193985" y="2986113"/>
              <a:ext cx="317856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6% performance loss</a:t>
              </a:r>
            </a:p>
          </p:txBody>
        </p:sp>
      </p:grpSp>
    </p:spTree>
    <p:extLst>
      <p:ext uri="{BB962C8B-B14F-4D97-AF65-F5344CB8AC3E}">
        <p14:creationId xmlns:p14="http://schemas.microsoft.com/office/powerpoint/2010/main" val="621647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500"/>
                                        <p:tgtEl>
                                          <p:spTgt spid="16"/>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8"/>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8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82" grpId="0" animBg="1"/>
    </p:bld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B1237-631F-354D-9F73-BCE8C61185AD}"/>
              </a:ext>
            </a:extLst>
          </p:cNvPr>
          <p:cNvSpPr>
            <a:spLocks noGrp="1"/>
          </p:cNvSpPr>
          <p:nvPr>
            <p:ph type="title"/>
          </p:nvPr>
        </p:nvSpPr>
        <p:spPr/>
        <p:txBody>
          <a:bodyPr/>
          <a:lstStyle/>
          <a:p>
            <a:r>
              <a:rPr lang="en-US" b="1" dirty="0"/>
              <a:t>Additional Details in the Paper </a:t>
            </a:r>
          </a:p>
        </p:txBody>
      </p:sp>
      <p:sp>
        <p:nvSpPr>
          <p:cNvPr id="3" name="Content Placeholder 2">
            <a:extLst>
              <a:ext uri="{FF2B5EF4-FFF2-40B4-BE49-F238E27FC236}">
                <a16:creationId xmlns:a16="http://schemas.microsoft.com/office/drawing/2014/main" id="{88AEE175-327F-D646-A1B8-C7C435289C8E}"/>
              </a:ext>
            </a:extLst>
          </p:cNvPr>
          <p:cNvSpPr>
            <a:spLocks noGrp="1"/>
          </p:cNvSpPr>
          <p:nvPr>
            <p:ph idx="1"/>
          </p:nvPr>
        </p:nvSpPr>
        <p:spPr>
          <a:xfrm>
            <a:off x="75991" y="1031539"/>
            <a:ext cx="8987622" cy="5318753"/>
          </a:xfrm>
        </p:spPr>
        <p:txBody>
          <a:bodyPr/>
          <a:lstStyle/>
          <a:p>
            <a:pPr>
              <a:spcBef>
                <a:spcPts val="2200"/>
              </a:spcBef>
            </a:pPr>
            <a:r>
              <a:rPr lang="en-US" sz="2800" b="1" dirty="0">
                <a:solidFill>
                  <a:schemeClr val="accent5">
                    <a:lumMod val="75000"/>
                  </a:schemeClr>
                </a:solidFill>
              </a:rPr>
              <a:t>Single-cell </a:t>
            </a:r>
            <a:r>
              <a:rPr lang="en-US" sz="2800" b="1" dirty="0" err="1">
                <a:solidFill>
                  <a:schemeClr val="accent5">
                    <a:lumMod val="75000"/>
                  </a:schemeClr>
                </a:solidFill>
              </a:rPr>
              <a:t>RowHammer</a:t>
            </a:r>
            <a:r>
              <a:rPr lang="en-US" sz="2800" b="1" dirty="0">
                <a:solidFill>
                  <a:schemeClr val="accent5">
                    <a:lumMod val="75000"/>
                  </a:schemeClr>
                </a:solidFill>
              </a:rPr>
              <a:t> bit flip probability</a:t>
            </a:r>
          </a:p>
          <a:p>
            <a:pPr>
              <a:spcBef>
                <a:spcPts val="2200"/>
              </a:spcBef>
            </a:pPr>
            <a:r>
              <a:rPr lang="en-US" sz="2800" dirty="0"/>
              <a:t>More details on our </a:t>
            </a:r>
            <a:r>
              <a:rPr lang="en-US" sz="2800" b="1" dirty="0">
                <a:solidFill>
                  <a:schemeClr val="accent5">
                    <a:lumMod val="75000"/>
                  </a:schemeClr>
                </a:solidFill>
              </a:rPr>
              <a:t>data pattern dependence</a:t>
            </a:r>
            <a:r>
              <a:rPr lang="en-US" sz="2800" dirty="0"/>
              <a:t> study</a:t>
            </a:r>
          </a:p>
          <a:p>
            <a:pPr>
              <a:spcBef>
                <a:spcPts val="2200"/>
              </a:spcBef>
            </a:pPr>
            <a:r>
              <a:rPr lang="en-US" sz="2800" dirty="0"/>
              <a:t>Analysis of </a:t>
            </a:r>
            <a:r>
              <a:rPr lang="en-US" sz="2800" b="1" dirty="0">
                <a:solidFill>
                  <a:schemeClr val="accent5">
                    <a:lumMod val="75000"/>
                  </a:schemeClr>
                </a:solidFill>
              </a:rPr>
              <a:t>Error Correcting Codes (ECC)</a:t>
            </a:r>
            <a:r>
              <a:rPr lang="en-US" sz="2800" dirty="0"/>
              <a:t> in mitigating </a:t>
            </a:r>
            <a:r>
              <a:rPr lang="en-US" sz="2800" dirty="0" err="1"/>
              <a:t>RowHammer</a:t>
            </a:r>
            <a:r>
              <a:rPr lang="en-US" sz="2800" dirty="0"/>
              <a:t> bit flips</a:t>
            </a:r>
          </a:p>
          <a:p>
            <a:pPr>
              <a:spcBef>
                <a:spcPts val="2200"/>
              </a:spcBef>
            </a:pPr>
            <a:r>
              <a:rPr lang="en-US" sz="2800" dirty="0"/>
              <a:t>Additional </a:t>
            </a:r>
            <a:r>
              <a:rPr lang="en-US" sz="2800" b="1" dirty="0">
                <a:solidFill>
                  <a:schemeClr val="accent5">
                    <a:lumMod val="75000"/>
                  </a:schemeClr>
                </a:solidFill>
              </a:rPr>
              <a:t>observations</a:t>
            </a:r>
            <a:r>
              <a:rPr lang="en-US" sz="2800" dirty="0"/>
              <a:t> on our data </a:t>
            </a:r>
          </a:p>
          <a:p>
            <a:pPr>
              <a:spcBef>
                <a:spcPts val="2200"/>
              </a:spcBef>
            </a:pPr>
            <a:r>
              <a:rPr lang="en-US" sz="2800" b="1" dirty="0">
                <a:solidFill>
                  <a:schemeClr val="accent5">
                    <a:lumMod val="75000"/>
                  </a:schemeClr>
                </a:solidFill>
              </a:rPr>
              <a:t>Methodology details </a:t>
            </a:r>
            <a:r>
              <a:rPr lang="en-US" sz="2800" dirty="0"/>
              <a:t>for characterizing DRAM</a:t>
            </a:r>
          </a:p>
          <a:p>
            <a:pPr>
              <a:spcBef>
                <a:spcPts val="2200"/>
              </a:spcBef>
            </a:pPr>
            <a:r>
              <a:rPr lang="en-US" sz="2800" dirty="0"/>
              <a:t>Further discussion on comparing data across different infrastructures</a:t>
            </a:r>
          </a:p>
          <a:p>
            <a:pPr>
              <a:spcBef>
                <a:spcPts val="2200"/>
              </a:spcBef>
            </a:pPr>
            <a:r>
              <a:rPr lang="en-US" sz="2800" b="1" dirty="0">
                <a:solidFill>
                  <a:schemeClr val="accent5">
                    <a:lumMod val="75000"/>
                  </a:schemeClr>
                </a:solidFill>
              </a:rPr>
              <a:t>Discussion on scaling </a:t>
            </a:r>
            <a:r>
              <a:rPr lang="en-US" sz="2800" dirty="0"/>
              <a:t>each mitigation mechanism</a:t>
            </a:r>
          </a:p>
        </p:txBody>
      </p:sp>
    </p:spTree>
    <p:extLst>
      <p:ext uri="{BB962C8B-B14F-4D97-AF65-F5344CB8AC3E}">
        <p14:creationId xmlns:p14="http://schemas.microsoft.com/office/powerpoint/2010/main" val="2027602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Reviews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518366585"/>
      </p:ext>
    </p:extLst>
  </p:cSld>
  <p:clrMapOvr>
    <a:masterClrMapping/>
  </p:clrMapOvr>
  <p:transition/>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5056E-5E0D-1746-9AF8-8212921EE458}"/>
              </a:ext>
            </a:extLst>
          </p:cNvPr>
          <p:cNvSpPr>
            <a:spLocks noGrp="1"/>
          </p:cNvSpPr>
          <p:nvPr>
            <p:ph type="title"/>
          </p:nvPr>
        </p:nvSpPr>
        <p:spPr/>
        <p:txBody>
          <a:bodyPr/>
          <a:lstStyle/>
          <a:p>
            <a:r>
              <a:rPr lang="en-US" dirty="0"/>
              <a:t>Initial RowHammer Reviews</a:t>
            </a:r>
          </a:p>
        </p:txBody>
      </p:sp>
      <p:sp>
        <p:nvSpPr>
          <p:cNvPr id="3" name="Content Placeholder 2">
            <a:extLst>
              <a:ext uri="{FF2B5EF4-FFF2-40B4-BE49-F238E27FC236}">
                <a16:creationId xmlns:a16="http://schemas.microsoft.com/office/drawing/2014/main" id="{F91B9D8D-2C3F-8E4E-957C-4E5F3DBB7EF7}"/>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3665AE97-DF02-5742-869D-07C457E90A36}"/>
              </a:ext>
            </a:extLst>
          </p:cNvPr>
          <p:cNvPicPr>
            <a:picLocks noChangeAspect="1"/>
          </p:cNvPicPr>
          <p:nvPr/>
        </p:nvPicPr>
        <p:blipFill>
          <a:blip r:embed="rId2"/>
          <a:stretch>
            <a:fillRect/>
          </a:stretch>
        </p:blipFill>
        <p:spPr>
          <a:xfrm>
            <a:off x="0" y="843038"/>
            <a:ext cx="9144000" cy="3398762"/>
          </a:xfrm>
          <a:prstGeom prst="rect">
            <a:avLst/>
          </a:prstGeom>
        </p:spPr>
      </p:pic>
      <p:pic>
        <p:nvPicPr>
          <p:cNvPr id="7" name="Picture 6">
            <a:extLst>
              <a:ext uri="{FF2B5EF4-FFF2-40B4-BE49-F238E27FC236}">
                <a16:creationId xmlns:a16="http://schemas.microsoft.com/office/drawing/2014/main" id="{7155D524-DCC9-1847-83C7-854F549EAADF}"/>
              </a:ext>
            </a:extLst>
          </p:cNvPr>
          <p:cNvPicPr>
            <a:picLocks noChangeAspect="1"/>
          </p:cNvPicPr>
          <p:nvPr/>
        </p:nvPicPr>
        <p:blipFill>
          <a:blip r:embed="rId3"/>
          <a:stretch>
            <a:fillRect/>
          </a:stretch>
        </p:blipFill>
        <p:spPr>
          <a:xfrm>
            <a:off x="1475656" y="4394200"/>
            <a:ext cx="5701630" cy="2303689"/>
          </a:xfrm>
          <a:prstGeom prst="rect">
            <a:avLst/>
          </a:prstGeom>
        </p:spPr>
      </p:pic>
      <p:sp>
        <p:nvSpPr>
          <p:cNvPr id="10" name="Rectangle 9">
            <a:extLst>
              <a:ext uri="{FF2B5EF4-FFF2-40B4-BE49-F238E27FC236}">
                <a16:creationId xmlns:a16="http://schemas.microsoft.com/office/drawing/2014/main" id="{1E5BF8A9-EA5D-234F-8FBD-05D672436FBE}"/>
              </a:ext>
            </a:extLst>
          </p:cNvPr>
          <p:cNvSpPr/>
          <p:nvPr/>
        </p:nvSpPr>
        <p:spPr>
          <a:xfrm>
            <a:off x="3563888" y="4394199"/>
            <a:ext cx="1008112" cy="230368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3613082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F07A6-8DA1-5046-AEB0-971A934F0EB3}"/>
              </a:ext>
            </a:extLst>
          </p:cNvPr>
          <p:cNvSpPr>
            <a:spLocks noGrp="1"/>
          </p:cNvSpPr>
          <p:nvPr>
            <p:ph type="title"/>
          </p:nvPr>
        </p:nvSpPr>
        <p:spPr/>
        <p:txBody>
          <a:bodyPr/>
          <a:lstStyle/>
          <a:p>
            <a:r>
              <a:rPr lang="en-US" dirty="0"/>
              <a:t>Missing the Point</a:t>
            </a:r>
          </a:p>
        </p:txBody>
      </p:sp>
      <p:sp>
        <p:nvSpPr>
          <p:cNvPr id="3" name="Content Placeholder 2">
            <a:extLst>
              <a:ext uri="{FF2B5EF4-FFF2-40B4-BE49-F238E27FC236}">
                <a16:creationId xmlns:a16="http://schemas.microsoft.com/office/drawing/2014/main" id="{F4DE7DC0-4EFE-F141-8BB4-C777DB48BC3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FFF0740-B72C-BF4C-BFC9-C5861C554513}"/>
              </a:ext>
            </a:extLst>
          </p:cNvPr>
          <p:cNvPicPr>
            <a:picLocks noChangeAspect="1"/>
          </p:cNvPicPr>
          <p:nvPr/>
        </p:nvPicPr>
        <p:blipFill>
          <a:blip r:embed="rId2"/>
          <a:stretch>
            <a:fillRect/>
          </a:stretch>
        </p:blipFill>
        <p:spPr>
          <a:xfrm>
            <a:off x="165100" y="854522"/>
            <a:ext cx="8674100" cy="1193800"/>
          </a:xfrm>
          <a:prstGeom prst="rect">
            <a:avLst/>
          </a:prstGeom>
        </p:spPr>
      </p:pic>
      <p:pic>
        <p:nvPicPr>
          <p:cNvPr id="6" name="Picture 5">
            <a:extLst>
              <a:ext uri="{FF2B5EF4-FFF2-40B4-BE49-F238E27FC236}">
                <a16:creationId xmlns:a16="http://schemas.microsoft.com/office/drawing/2014/main" id="{A40E37AE-B3FE-BC41-8FC0-1735C5B48ADA}"/>
              </a:ext>
            </a:extLst>
          </p:cNvPr>
          <p:cNvPicPr>
            <a:picLocks noChangeAspect="1"/>
          </p:cNvPicPr>
          <p:nvPr/>
        </p:nvPicPr>
        <p:blipFill>
          <a:blip r:embed="rId3"/>
          <a:stretch>
            <a:fillRect/>
          </a:stretch>
        </p:blipFill>
        <p:spPr>
          <a:xfrm>
            <a:off x="78412" y="2168604"/>
            <a:ext cx="9004300" cy="2197100"/>
          </a:xfrm>
          <a:prstGeom prst="rect">
            <a:avLst/>
          </a:prstGeom>
        </p:spPr>
      </p:pic>
      <p:pic>
        <p:nvPicPr>
          <p:cNvPr id="7" name="Picture 6">
            <a:extLst>
              <a:ext uri="{FF2B5EF4-FFF2-40B4-BE49-F238E27FC236}">
                <a16:creationId xmlns:a16="http://schemas.microsoft.com/office/drawing/2014/main" id="{2A03E50B-E652-9442-B569-A08EE1A1BD4A}"/>
              </a:ext>
            </a:extLst>
          </p:cNvPr>
          <p:cNvPicPr>
            <a:picLocks noChangeAspect="1"/>
          </p:cNvPicPr>
          <p:nvPr/>
        </p:nvPicPr>
        <p:blipFill>
          <a:blip r:embed="rId4"/>
          <a:stretch>
            <a:fillRect/>
          </a:stretch>
        </p:blipFill>
        <p:spPr>
          <a:xfrm>
            <a:off x="78412" y="4527550"/>
            <a:ext cx="9144000" cy="2397211"/>
          </a:xfrm>
          <a:prstGeom prst="rect">
            <a:avLst/>
          </a:prstGeom>
        </p:spPr>
      </p:pic>
      <p:sp>
        <p:nvSpPr>
          <p:cNvPr id="8" name="TextBox 7">
            <a:extLst>
              <a:ext uri="{FF2B5EF4-FFF2-40B4-BE49-F238E27FC236}">
                <a16:creationId xmlns:a16="http://schemas.microsoft.com/office/drawing/2014/main" id="{FEED2AFF-8D4C-5242-A5FE-05DE7C488195}"/>
              </a:ext>
            </a:extLst>
          </p:cNvPr>
          <p:cNvSpPr txBox="1"/>
          <p:nvPr/>
        </p:nvSpPr>
        <p:spPr>
          <a:xfrm>
            <a:off x="3837552" y="388323"/>
            <a:ext cx="543129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Reviews from Micro 2013</a:t>
            </a:r>
          </a:p>
        </p:txBody>
      </p:sp>
      <p:sp>
        <p:nvSpPr>
          <p:cNvPr id="9" name="Rectangle 8">
            <a:extLst>
              <a:ext uri="{FF2B5EF4-FFF2-40B4-BE49-F238E27FC236}">
                <a16:creationId xmlns:a16="http://schemas.microsoft.com/office/drawing/2014/main" id="{E448DCB5-D6CD-9E4F-9BEA-32D24F58C743}"/>
              </a:ext>
            </a:extLst>
          </p:cNvPr>
          <p:cNvSpPr/>
          <p:nvPr/>
        </p:nvSpPr>
        <p:spPr>
          <a:xfrm>
            <a:off x="1259631" y="2845326"/>
            <a:ext cx="7729757" cy="511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658A6464-A6B4-9249-9F6A-71EF8C6AFEA8}"/>
              </a:ext>
            </a:extLst>
          </p:cNvPr>
          <p:cNvSpPr/>
          <p:nvPr/>
        </p:nvSpPr>
        <p:spPr>
          <a:xfrm>
            <a:off x="230812" y="1296124"/>
            <a:ext cx="6933476" cy="3892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Rectangle 10">
            <a:extLst>
              <a:ext uri="{FF2B5EF4-FFF2-40B4-BE49-F238E27FC236}">
                <a16:creationId xmlns:a16="http://schemas.microsoft.com/office/drawing/2014/main" id="{1759DDD6-DFA7-A949-9874-C5BE057A2C47}"/>
              </a:ext>
            </a:extLst>
          </p:cNvPr>
          <p:cNvSpPr/>
          <p:nvPr/>
        </p:nvSpPr>
        <p:spPr>
          <a:xfrm>
            <a:off x="148162" y="4882694"/>
            <a:ext cx="9065588" cy="7200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0519144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72834-43DA-7549-B0D1-0445F66C1981}"/>
              </a:ext>
            </a:extLst>
          </p:cNvPr>
          <p:cNvSpPr>
            <a:spLocks noGrp="1"/>
          </p:cNvSpPr>
          <p:nvPr>
            <p:ph type="title"/>
          </p:nvPr>
        </p:nvSpPr>
        <p:spPr/>
        <p:txBody>
          <a:bodyPr/>
          <a:lstStyle/>
          <a:p>
            <a:r>
              <a:rPr lang="en-US" dirty="0"/>
              <a:t>More …</a:t>
            </a:r>
          </a:p>
        </p:txBody>
      </p:sp>
      <p:sp>
        <p:nvSpPr>
          <p:cNvPr id="3" name="Content Placeholder 2">
            <a:extLst>
              <a:ext uri="{FF2B5EF4-FFF2-40B4-BE49-F238E27FC236}">
                <a16:creationId xmlns:a16="http://schemas.microsoft.com/office/drawing/2014/main" id="{A08716AD-1B0D-8D45-970D-B55602C3F81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158BBDA8-2719-C84F-B2C7-794F5BFB1F5C}"/>
              </a:ext>
            </a:extLst>
          </p:cNvPr>
          <p:cNvPicPr>
            <a:picLocks noChangeAspect="1"/>
          </p:cNvPicPr>
          <p:nvPr/>
        </p:nvPicPr>
        <p:blipFill>
          <a:blip r:embed="rId2"/>
          <a:stretch>
            <a:fillRect/>
          </a:stretch>
        </p:blipFill>
        <p:spPr>
          <a:xfrm>
            <a:off x="899592" y="928579"/>
            <a:ext cx="6747470" cy="3133154"/>
          </a:xfrm>
          <a:prstGeom prst="rect">
            <a:avLst/>
          </a:prstGeom>
        </p:spPr>
      </p:pic>
      <p:pic>
        <p:nvPicPr>
          <p:cNvPr id="6" name="Picture 5">
            <a:extLst>
              <a:ext uri="{FF2B5EF4-FFF2-40B4-BE49-F238E27FC236}">
                <a16:creationId xmlns:a16="http://schemas.microsoft.com/office/drawing/2014/main" id="{6CC8B2D6-5AC2-7241-8709-1D72836C183A}"/>
              </a:ext>
            </a:extLst>
          </p:cNvPr>
          <p:cNvPicPr>
            <a:picLocks noChangeAspect="1"/>
          </p:cNvPicPr>
          <p:nvPr/>
        </p:nvPicPr>
        <p:blipFill>
          <a:blip r:embed="rId3"/>
          <a:stretch>
            <a:fillRect/>
          </a:stretch>
        </p:blipFill>
        <p:spPr>
          <a:xfrm>
            <a:off x="899592" y="4205675"/>
            <a:ext cx="6891412" cy="2652325"/>
          </a:xfrm>
          <a:prstGeom prst="rect">
            <a:avLst/>
          </a:prstGeom>
        </p:spPr>
      </p:pic>
      <p:sp>
        <p:nvSpPr>
          <p:cNvPr id="7" name="TextBox 6">
            <a:extLst>
              <a:ext uri="{FF2B5EF4-FFF2-40B4-BE49-F238E27FC236}">
                <a16:creationId xmlns:a16="http://schemas.microsoft.com/office/drawing/2014/main" id="{AEC57BD5-EE5F-8E47-BCDF-E5B7FF786204}"/>
              </a:ext>
            </a:extLst>
          </p:cNvPr>
          <p:cNvSpPr txBox="1"/>
          <p:nvPr/>
        </p:nvSpPr>
        <p:spPr>
          <a:xfrm>
            <a:off x="3837552" y="388323"/>
            <a:ext cx="530626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Reviews from ISCA 2014</a:t>
            </a:r>
          </a:p>
        </p:txBody>
      </p:sp>
      <p:sp>
        <p:nvSpPr>
          <p:cNvPr id="8" name="Rectangle 7">
            <a:extLst>
              <a:ext uri="{FF2B5EF4-FFF2-40B4-BE49-F238E27FC236}">
                <a16:creationId xmlns:a16="http://schemas.microsoft.com/office/drawing/2014/main" id="{F8A74C61-7692-3244-BE16-34067D9C26DA}"/>
              </a:ext>
            </a:extLst>
          </p:cNvPr>
          <p:cNvSpPr/>
          <p:nvPr/>
        </p:nvSpPr>
        <p:spPr>
          <a:xfrm>
            <a:off x="755577" y="2204824"/>
            <a:ext cx="6891486" cy="1296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Rectangle 8">
            <a:extLst>
              <a:ext uri="{FF2B5EF4-FFF2-40B4-BE49-F238E27FC236}">
                <a16:creationId xmlns:a16="http://schemas.microsoft.com/office/drawing/2014/main" id="{E86A8F27-195E-AC45-9A37-D6159E21BDE8}"/>
              </a:ext>
            </a:extLst>
          </p:cNvPr>
          <p:cNvSpPr/>
          <p:nvPr/>
        </p:nvSpPr>
        <p:spPr>
          <a:xfrm>
            <a:off x="899518" y="4509120"/>
            <a:ext cx="6480794" cy="100811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648699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40D71-5EDE-774A-972C-38A243C5A663}"/>
              </a:ext>
            </a:extLst>
          </p:cNvPr>
          <p:cNvSpPr>
            <a:spLocks noGrp="1"/>
          </p:cNvSpPr>
          <p:nvPr>
            <p:ph type="title"/>
          </p:nvPr>
        </p:nvSpPr>
        <p:spPr/>
        <p:txBody>
          <a:bodyPr/>
          <a:lstStyle/>
          <a:p>
            <a:r>
              <a:rPr lang="en-US" dirty="0"/>
              <a:t>Final RowHammer Reviews</a:t>
            </a:r>
          </a:p>
        </p:txBody>
      </p:sp>
      <p:pic>
        <p:nvPicPr>
          <p:cNvPr id="4" name="Picture 3">
            <a:extLst>
              <a:ext uri="{FF2B5EF4-FFF2-40B4-BE49-F238E27FC236}">
                <a16:creationId xmlns:a16="http://schemas.microsoft.com/office/drawing/2014/main" id="{EB53B1F3-02C9-6144-9BC1-DFE1EB1659E9}"/>
              </a:ext>
            </a:extLst>
          </p:cNvPr>
          <p:cNvPicPr>
            <a:picLocks noChangeAspect="1"/>
          </p:cNvPicPr>
          <p:nvPr/>
        </p:nvPicPr>
        <p:blipFill>
          <a:blip r:embed="rId2"/>
          <a:stretch>
            <a:fillRect/>
          </a:stretch>
        </p:blipFill>
        <p:spPr>
          <a:xfrm>
            <a:off x="467544" y="980728"/>
            <a:ext cx="7912100" cy="3009900"/>
          </a:xfrm>
          <a:prstGeom prst="rect">
            <a:avLst/>
          </a:prstGeom>
        </p:spPr>
      </p:pic>
      <p:pic>
        <p:nvPicPr>
          <p:cNvPr id="5" name="Picture 4">
            <a:extLst>
              <a:ext uri="{FF2B5EF4-FFF2-40B4-BE49-F238E27FC236}">
                <a16:creationId xmlns:a16="http://schemas.microsoft.com/office/drawing/2014/main" id="{BE9D1BD4-C427-7E4F-B61B-83F9A7567553}"/>
              </a:ext>
            </a:extLst>
          </p:cNvPr>
          <p:cNvPicPr>
            <a:picLocks noChangeAspect="1"/>
          </p:cNvPicPr>
          <p:nvPr/>
        </p:nvPicPr>
        <p:blipFill>
          <a:blip r:embed="rId3"/>
          <a:stretch>
            <a:fillRect/>
          </a:stretch>
        </p:blipFill>
        <p:spPr>
          <a:xfrm>
            <a:off x="1435100" y="4149080"/>
            <a:ext cx="6197600" cy="2552700"/>
          </a:xfrm>
          <a:prstGeom prst="rect">
            <a:avLst/>
          </a:prstGeom>
        </p:spPr>
      </p:pic>
    </p:spTree>
    <p:extLst>
      <p:ext uri="{BB962C8B-B14F-4D97-AF65-F5344CB8AC3E}">
        <p14:creationId xmlns:p14="http://schemas.microsoft.com/office/powerpoint/2010/main" val="1414105935"/>
      </p:ext>
    </p:extLst>
  </p:cSld>
  <p:clrMapOvr>
    <a:masterClrMapping/>
  </p:clrMapOvr>
  <p:transition/>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23528" y="1772816"/>
            <a:ext cx="8428037" cy="822325"/>
          </a:xfrm>
        </p:spPr>
        <p:txBody>
          <a:bodyPr/>
          <a:lstStyle/>
          <a:p>
            <a:pPr algn="ctr" eaLnBrk="1" hangingPunct="1"/>
            <a:r>
              <a:rPr lang="en-US" sz="5000" dirty="0">
                <a:latin typeface="Garamond" charset="0"/>
              </a:rPr>
              <a:t>Some More History</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550541928"/>
      </p:ext>
    </p:extLst>
  </p:cSld>
  <p:clrMapOvr>
    <a:masterClrMapping/>
  </p:clrMapOvr>
  <p:transition/>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B6555-C7F9-2C46-BEAF-006460700D88}"/>
              </a:ext>
            </a:extLst>
          </p:cNvPr>
          <p:cNvSpPr>
            <a:spLocks noGrp="1"/>
          </p:cNvSpPr>
          <p:nvPr>
            <p:ph type="title"/>
          </p:nvPr>
        </p:nvSpPr>
        <p:spPr/>
        <p:txBody>
          <a:bodyPr/>
          <a:lstStyle/>
          <a:p>
            <a:r>
              <a:rPr lang="en-US" dirty="0"/>
              <a:t>Some More Historical Perspective</a:t>
            </a:r>
          </a:p>
        </p:txBody>
      </p:sp>
      <p:sp>
        <p:nvSpPr>
          <p:cNvPr id="3" name="Content Placeholder 2">
            <a:extLst>
              <a:ext uri="{FF2B5EF4-FFF2-40B4-BE49-F238E27FC236}">
                <a16:creationId xmlns:a16="http://schemas.microsoft.com/office/drawing/2014/main" id="{361696B8-178A-E343-BC4E-14D8A6C20C01}"/>
              </a:ext>
            </a:extLst>
          </p:cNvPr>
          <p:cNvSpPr>
            <a:spLocks noGrp="1"/>
          </p:cNvSpPr>
          <p:nvPr>
            <p:ph idx="1"/>
          </p:nvPr>
        </p:nvSpPr>
        <p:spPr>
          <a:xfrm>
            <a:off x="228600" y="997529"/>
            <a:ext cx="8915400" cy="5193723"/>
          </a:xfrm>
        </p:spPr>
        <p:txBody>
          <a:bodyPr/>
          <a:lstStyle/>
          <a:p>
            <a:r>
              <a:rPr lang="en-US" dirty="0"/>
              <a:t>RowHammer is the first example of a circuit-level failure mechanism causing a widespread system security vulnerability</a:t>
            </a:r>
          </a:p>
          <a:p>
            <a:endParaRPr lang="en-US" dirty="0"/>
          </a:p>
          <a:p>
            <a:r>
              <a:rPr lang="en-US" dirty="0"/>
              <a:t>It led to a large body of work in security attacks, mitigations, architectural solutions, …</a:t>
            </a:r>
          </a:p>
          <a:p>
            <a:pPr marL="344487" lvl="1" indent="0">
              <a:buNone/>
            </a:pPr>
            <a:endParaRPr lang="en-US" dirty="0"/>
          </a:p>
          <a:p>
            <a:r>
              <a:rPr lang="en-US" dirty="0">
                <a:solidFill>
                  <a:srgbClr val="0000FF"/>
                </a:solidFill>
              </a:rPr>
              <a:t>Work building on RowHammer still continues</a:t>
            </a:r>
          </a:p>
          <a:p>
            <a:pPr lvl="1"/>
            <a:r>
              <a:rPr lang="en-US" dirty="0"/>
              <a:t>See HPCA 2021, MICRO 2020, ISCA 2020, S&amp;P 2020, SEC 2020</a:t>
            </a:r>
          </a:p>
          <a:p>
            <a:endParaRPr lang="en-US" dirty="0"/>
          </a:p>
          <a:p>
            <a:r>
              <a:rPr lang="en-US" dirty="0">
                <a:solidFill>
                  <a:srgbClr val="FF0000"/>
                </a:solidFill>
              </a:rPr>
              <a:t>Initially, RowHammer was dismissed by some reviewers</a:t>
            </a:r>
          </a:p>
          <a:p>
            <a:pPr lvl="1"/>
            <a:r>
              <a:rPr lang="en-US" dirty="0"/>
              <a:t>Rejected from MICRO 2013 conference</a:t>
            </a:r>
          </a:p>
          <a:p>
            <a:endParaRPr lang="en-US" dirty="0"/>
          </a:p>
        </p:txBody>
      </p:sp>
      <p:sp>
        <p:nvSpPr>
          <p:cNvPr id="4" name="Slide Number Placeholder 3">
            <a:extLst>
              <a:ext uri="{FF2B5EF4-FFF2-40B4-BE49-F238E27FC236}">
                <a16:creationId xmlns:a16="http://schemas.microsoft.com/office/drawing/2014/main" id="{029E2038-4FE7-9849-A660-75D9BB9FB75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Tree>
    <p:extLst>
      <p:ext uri="{BB962C8B-B14F-4D97-AF65-F5344CB8AC3E}">
        <p14:creationId xmlns:p14="http://schemas.microsoft.com/office/powerpoint/2010/main" val="501760724"/>
      </p:ext>
    </p:extLst>
  </p:cSld>
  <p:clrMapOvr>
    <a:masterClrMapping/>
  </p:clrMapOvr>
  <p:transition/>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04555-EC71-1E4C-8899-7CEEFD0AF2C2}"/>
              </a:ext>
            </a:extLst>
          </p:cNvPr>
          <p:cNvSpPr>
            <a:spLocks noGrp="1"/>
          </p:cNvSpPr>
          <p:nvPr>
            <p:ph type="title"/>
          </p:nvPr>
        </p:nvSpPr>
        <p:spPr/>
        <p:txBody>
          <a:bodyPr/>
          <a:lstStyle/>
          <a:p>
            <a:r>
              <a:rPr lang="en-US" sz="3800" dirty="0"/>
              <a:t>Initial RowHammer Reviews (MICRO 2013)</a:t>
            </a:r>
          </a:p>
        </p:txBody>
      </p:sp>
      <p:sp>
        <p:nvSpPr>
          <p:cNvPr id="3" name="Content Placeholder 2">
            <a:extLst>
              <a:ext uri="{FF2B5EF4-FFF2-40B4-BE49-F238E27FC236}">
                <a16:creationId xmlns:a16="http://schemas.microsoft.com/office/drawing/2014/main" id="{CD354170-37A4-9647-9441-3DEE1DEB79A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92174788-123B-594B-802A-4C965722941F}"/>
              </a:ext>
            </a:extLst>
          </p:cNvPr>
          <p:cNvPicPr>
            <a:picLocks noChangeAspect="1"/>
          </p:cNvPicPr>
          <p:nvPr/>
        </p:nvPicPr>
        <p:blipFill>
          <a:blip r:embed="rId2"/>
          <a:stretch>
            <a:fillRect/>
          </a:stretch>
        </p:blipFill>
        <p:spPr>
          <a:xfrm>
            <a:off x="899592" y="988914"/>
            <a:ext cx="6963370" cy="5642171"/>
          </a:xfrm>
          <a:prstGeom prst="rect">
            <a:avLst/>
          </a:prstGeom>
        </p:spPr>
      </p:pic>
      <p:sp>
        <p:nvSpPr>
          <p:cNvPr id="5" name="Rectangle 4">
            <a:extLst>
              <a:ext uri="{FF2B5EF4-FFF2-40B4-BE49-F238E27FC236}">
                <a16:creationId xmlns:a16="http://schemas.microsoft.com/office/drawing/2014/main" id="{A130C7C1-7A99-3849-9D62-E234D4AF3EA7}"/>
              </a:ext>
            </a:extLst>
          </p:cNvPr>
          <p:cNvSpPr/>
          <p:nvPr/>
        </p:nvSpPr>
        <p:spPr>
          <a:xfrm>
            <a:off x="3131840" y="5013175"/>
            <a:ext cx="864096" cy="17703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2078546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6D5C4-2769-E241-9E1F-F787393CEE92}"/>
              </a:ext>
            </a:extLst>
          </p:cNvPr>
          <p:cNvSpPr>
            <a:spLocks noGrp="1"/>
          </p:cNvSpPr>
          <p:nvPr>
            <p:ph type="title"/>
          </p:nvPr>
        </p:nvSpPr>
        <p:spPr/>
        <p:txBody>
          <a:bodyPr/>
          <a:lstStyle/>
          <a:p>
            <a:r>
              <a:rPr lang="en-US" dirty="0"/>
              <a:t>Reviewer A</a:t>
            </a:r>
          </a:p>
        </p:txBody>
      </p:sp>
      <p:sp>
        <p:nvSpPr>
          <p:cNvPr id="3" name="Content Placeholder 2">
            <a:extLst>
              <a:ext uri="{FF2B5EF4-FFF2-40B4-BE49-F238E27FC236}">
                <a16:creationId xmlns:a16="http://schemas.microsoft.com/office/drawing/2014/main" id="{77DC2B41-08B3-4841-91A5-B8E7C4BD004D}"/>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5EF3316-3A53-0C49-8E36-F13C08F8E182}"/>
              </a:ext>
            </a:extLst>
          </p:cNvPr>
          <p:cNvPicPr>
            <a:picLocks noChangeAspect="1"/>
          </p:cNvPicPr>
          <p:nvPr/>
        </p:nvPicPr>
        <p:blipFill>
          <a:blip r:embed="rId2"/>
          <a:stretch>
            <a:fillRect/>
          </a:stretch>
        </p:blipFill>
        <p:spPr>
          <a:xfrm>
            <a:off x="228600" y="941334"/>
            <a:ext cx="7658100" cy="3276600"/>
          </a:xfrm>
          <a:prstGeom prst="rect">
            <a:avLst/>
          </a:prstGeom>
        </p:spPr>
      </p:pic>
      <p:pic>
        <p:nvPicPr>
          <p:cNvPr id="5" name="Picture 4">
            <a:extLst>
              <a:ext uri="{FF2B5EF4-FFF2-40B4-BE49-F238E27FC236}">
                <a16:creationId xmlns:a16="http://schemas.microsoft.com/office/drawing/2014/main" id="{6AE4A4A7-2F66-4C4F-AF41-51CC628409F4}"/>
              </a:ext>
            </a:extLst>
          </p:cNvPr>
          <p:cNvPicPr>
            <a:picLocks noChangeAspect="1"/>
          </p:cNvPicPr>
          <p:nvPr/>
        </p:nvPicPr>
        <p:blipFill>
          <a:blip r:embed="rId3"/>
          <a:stretch>
            <a:fillRect/>
          </a:stretch>
        </p:blipFill>
        <p:spPr>
          <a:xfrm>
            <a:off x="1403648" y="4271904"/>
            <a:ext cx="6959600" cy="2578100"/>
          </a:xfrm>
          <a:prstGeom prst="rect">
            <a:avLst/>
          </a:prstGeom>
        </p:spPr>
      </p:pic>
      <p:sp>
        <p:nvSpPr>
          <p:cNvPr id="6" name="Rectangle 5">
            <a:extLst>
              <a:ext uri="{FF2B5EF4-FFF2-40B4-BE49-F238E27FC236}">
                <a16:creationId xmlns:a16="http://schemas.microsoft.com/office/drawing/2014/main" id="{B10F1CCA-55EE-E649-8B86-A726194C95D7}"/>
              </a:ext>
            </a:extLst>
          </p:cNvPr>
          <p:cNvSpPr/>
          <p:nvPr/>
        </p:nvSpPr>
        <p:spPr>
          <a:xfrm>
            <a:off x="1259632" y="4509120"/>
            <a:ext cx="710361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1625027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7DB4D-C7C8-C440-9DF0-998601ACD742}"/>
              </a:ext>
            </a:extLst>
          </p:cNvPr>
          <p:cNvSpPr>
            <a:spLocks noGrp="1"/>
          </p:cNvSpPr>
          <p:nvPr>
            <p:ph type="title"/>
          </p:nvPr>
        </p:nvSpPr>
        <p:spPr/>
        <p:txBody>
          <a:bodyPr/>
          <a:lstStyle/>
          <a:p>
            <a:r>
              <a:rPr lang="en-US" dirty="0"/>
              <a:t>Reviewer A -- Security is Not “Realistic”</a:t>
            </a:r>
          </a:p>
        </p:txBody>
      </p:sp>
      <p:sp>
        <p:nvSpPr>
          <p:cNvPr id="3" name="Content Placeholder 2">
            <a:extLst>
              <a:ext uri="{FF2B5EF4-FFF2-40B4-BE49-F238E27FC236}">
                <a16:creationId xmlns:a16="http://schemas.microsoft.com/office/drawing/2014/main" id="{06FB08F8-4128-D147-9E5D-A47C877CC8A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EE7154E-ACFA-5645-B410-1B5A732356FE}"/>
              </a:ext>
            </a:extLst>
          </p:cNvPr>
          <p:cNvPicPr>
            <a:picLocks noChangeAspect="1"/>
          </p:cNvPicPr>
          <p:nvPr/>
        </p:nvPicPr>
        <p:blipFill>
          <a:blip r:embed="rId2"/>
          <a:stretch>
            <a:fillRect/>
          </a:stretch>
        </p:blipFill>
        <p:spPr>
          <a:xfrm>
            <a:off x="228600" y="1043213"/>
            <a:ext cx="7213600" cy="2768600"/>
          </a:xfrm>
          <a:prstGeom prst="rect">
            <a:avLst/>
          </a:prstGeom>
        </p:spPr>
      </p:pic>
      <p:pic>
        <p:nvPicPr>
          <p:cNvPr id="5" name="Picture 4">
            <a:extLst>
              <a:ext uri="{FF2B5EF4-FFF2-40B4-BE49-F238E27FC236}">
                <a16:creationId xmlns:a16="http://schemas.microsoft.com/office/drawing/2014/main" id="{68A049AE-1F82-BD45-9E8D-CB2AB8A0E774}"/>
              </a:ext>
            </a:extLst>
          </p:cNvPr>
          <p:cNvPicPr>
            <a:picLocks noChangeAspect="1"/>
          </p:cNvPicPr>
          <p:nvPr/>
        </p:nvPicPr>
        <p:blipFill>
          <a:blip r:embed="rId3"/>
          <a:stretch>
            <a:fillRect/>
          </a:stretch>
        </p:blipFill>
        <p:spPr>
          <a:xfrm>
            <a:off x="1259632" y="4084107"/>
            <a:ext cx="7162800" cy="1955800"/>
          </a:xfrm>
          <a:prstGeom prst="rect">
            <a:avLst/>
          </a:prstGeom>
        </p:spPr>
      </p:pic>
    </p:spTree>
    <p:extLst>
      <p:ext uri="{BB962C8B-B14F-4D97-AF65-F5344CB8AC3E}">
        <p14:creationId xmlns:p14="http://schemas.microsoft.com/office/powerpoint/2010/main" val="1853192690"/>
      </p:ext>
    </p:extLst>
  </p:cSld>
  <p:clrMapOvr>
    <a:masterClrMapping/>
  </p:clrMapOvr>
  <p:transition/>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66261-4FF8-894B-8A25-86F7411E550C}"/>
              </a:ext>
            </a:extLst>
          </p:cNvPr>
          <p:cNvSpPr>
            <a:spLocks noGrp="1"/>
          </p:cNvSpPr>
          <p:nvPr>
            <p:ph type="title"/>
          </p:nvPr>
        </p:nvSpPr>
        <p:spPr/>
        <p:txBody>
          <a:bodyPr/>
          <a:lstStyle/>
          <a:p>
            <a:r>
              <a:rPr lang="en-US" dirty="0"/>
              <a:t>Rebuttal to Reviewer A</a:t>
            </a:r>
          </a:p>
        </p:txBody>
      </p:sp>
      <p:sp>
        <p:nvSpPr>
          <p:cNvPr id="3" name="Content Placeholder 2">
            <a:extLst>
              <a:ext uri="{FF2B5EF4-FFF2-40B4-BE49-F238E27FC236}">
                <a16:creationId xmlns:a16="http://schemas.microsoft.com/office/drawing/2014/main" id="{2191E48C-3034-F14A-88BB-66DD465606C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D817499B-AA19-BD43-BF32-9D4DA7F7479A}"/>
              </a:ext>
            </a:extLst>
          </p:cNvPr>
          <p:cNvPicPr>
            <a:picLocks noChangeAspect="1"/>
          </p:cNvPicPr>
          <p:nvPr/>
        </p:nvPicPr>
        <p:blipFill>
          <a:blip r:embed="rId2"/>
          <a:stretch>
            <a:fillRect/>
          </a:stretch>
        </p:blipFill>
        <p:spPr>
          <a:xfrm>
            <a:off x="1009650" y="2336800"/>
            <a:ext cx="7124700" cy="2184400"/>
          </a:xfrm>
          <a:prstGeom prst="rect">
            <a:avLst/>
          </a:prstGeom>
        </p:spPr>
      </p:pic>
      <p:sp>
        <p:nvSpPr>
          <p:cNvPr id="5" name="Rectangle 4">
            <a:extLst>
              <a:ext uri="{FF2B5EF4-FFF2-40B4-BE49-F238E27FC236}">
                <a16:creationId xmlns:a16="http://schemas.microsoft.com/office/drawing/2014/main" id="{0A30B088-DE65-2A45-8250-DAED5625EC17}"/>
              </a:ext>
            </a:extLst>
          </p:cNvPr>
          <p:cNvSpPr/>
          <p:nvPr/>
        </p:nvSpPr>
        <p:spPr>
          <a:xfrm>
            <a:off x="975758" y="3064133"/>
            <a:ext cx="7158592" cy="145706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7829187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283DE-D0B0-A74A-B925-7DBED87A3411}"/>
              </a:ext>
            </a:extLst>
          </p:cNvPr>
          <p:cNvSpPr>
            <a:spLocks noGrp="1"/>
          </p:cNvSpPr>
          <p:nvPr>
            <p:ph type="title"/>
          </p:nvPr>
        </p:nvSpPr>
        <p:spPr/>
        <p:txBody>
          <a:bodyPr/>
          <a:lstStyle/>
          <a:p>
            <a:r>
              <a:rPr lang="en-US" dirty="0"/>
              <a:t>Reviewer A -- Demands</a:t>
            </a:r>
          </a:p>
        </p:txBody>
      </p:sp>
      <p:sp>
        <p:nvSpPr>
          <p:cNvPr id="3" name="Content Placeholder 2">
            <a:extLst>
              <a:ext uri="{FF2B5EF4-FFF2-40B4-BE49-F238E27FC236}">
                <a16:creationId xmlns:a16="http://schemas.microsoft.com/office/drawing/2014/main" id="{03AE8AFE-C6C0-D44D-8193-5D7E6BAE8C0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C0185ED6-A253-5448-A6BB-24D0D5FB07D7}"/>
              </a:ext>
            </a:extLst>
          </p:cNvPr>
          <p:cNvPicPr>
            <a:picLocks noChangeAspect="1"/>
          </p:cNvPicPr>
          <p:nvPr/>
        </p:nvPicPr>
        <p:blipFill>
          <a:blip r:embed="rId2"/>
          <a:stretch>
            <a:fillRect/>
          </a:stretch>
        </p:blipFill>
        <p:spPr>
          <a:xfrm>
            <a:off x="984250" y="1212095"/>
            <a:ext cx="7099300" cy="2095500"/>
          </a:xfrm>
          <a:prstGeom prst="rect">
            <a:avLst/>
          </a:prstGeom>
        </p:spPr>
      </p:pic>
      <p:pic>
        <p:nvPicPr>
          <p:cNvPr id="5" name="Picture 4">
            <a:extLst>
              <a:ext uri="{FF2B5EF4-FFF2-40B4-BE49-F238E27FC236}">
                <a16:creationId xmlns:a16="http://schemas.microsoft.com/office/drawing/2014/main" id="{97F5A02B-86D3-B54E-88B8-2913DB3416BD}"/>
              </a:ext>
            </a:extLst>
          </p:cNvPr>
          <p:cNvPicPr>
            <a:picLocks noChangeAspect="1"/>
          </p:cNvPicPr>
          <p:nvPr/>
        </p:nvPicPr>
        <p:blipFill>
          <a:blip r:embed="rId3"/>
          <a:stretch>
            <a:fillRect/>
          </a:stretch>
        </p:blipFill>
        <p:spPr>
          <a:xfrm>
            <a:off x="959276" y="3668790"/>
            <a:ext cx="5930900" cy="698500"/>
          </a:xfrm>
          <a:prstGeom prst="rect">
            <a:avLst/>
          </a:prstGeom>
        </p:spPr>
      </p:pic>
    </p:spTree>
    <p:extLst>
      <p:ext uri="{BB962C8B-B14F-4D97-AF65-F5344CB8AC3E}">
        <p14:creationId xmlns:p14="http://schemas.microsoft.com/office/powerpoint/2010/main" val="2553353930"/>
      </p:ext>
    </p:extLst>
  </p:cSld>
  <p:clrMapOvr>
    <a:masterClrMapping/>
  </p:clrMapOvr>
  <p:transition/>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EC745-1A84-5641-B789-356C19C1BFD8}"/>
              </a:ext>
            </a:extLst>
          </p:cNvPr>
          <p:cNvSpPr>
            <a:spLocks noGrp="1"/>
          </p:cNvSpPr>
          <p:nvPr>
            <p:ph type="title"/>
          </p:nvPr>
        </p:nvSpPr>
        <p:spPr/>
        <p:txBody>
          <a:bodyPr/>
          <a:lstStyle/>
          <a:p>
            <a:r>
              <a:rPr lang="en-US" dirty="0"/>
              <a:t>Reviewer C</a:t>
            </a:r>
          </a:p>
        </p:txBody>
      </p:sp>
      <p:sp>
        <p:nvSpPr>
          <p:cNvPr id="3" name="Content Placeholder 2">
            <a:extLst>
              <a:ext uri="{FF2B5EF4-FFF2-40B4-BE49-F238E27FC236}">
                <a16:creationId xmlns:a16="http://schemas.microsoft.com/office/drawing/2014/main" id="{B95F284F-C169-FB4B-B481-F1D68C7426D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7B5EB5B-E5E3-B944-B927-F10128EBB149}"/>
              </a:ext>
            </a:extLst>
          </p:cNvPr>
          <p:cNvPicPr>
            <a:picLocks noChangeAspect="1"/>
          </p:cNvPicPr>
          <p:nvPr/>
        </p:nvPicPr>
        <p:blipFill>
          <a:blip r:embed="rId2"/>
          <a:stretch>
            <a:fillRect/>
          </a:stretch>
        </p:blipFill>
        <p:spPr>
          <a:xfrm>
            <a:off x="1331640" y="764704"/>
            <a:ext cx="6336704" cy="5988533"/>
          </a:xfrm>
          <a:prstGeom prst="rect">
            <a:avLst/>
          </a:prstGeom>
        </p:spPr>
      </p:pic>
      <p:sp>
        <p:nvSpPr>
          <p:cNvPr id="5" name="Rectangle 4">
            <a:extLst>
              <a:ext uri="{FF2B5EF4-FFF2-40B4-BE49-F238E27FC236}">
                <a16:creationId xmlns:a16="http://schemas.microsoft.com/office/drawing/2014/main" id="{5C05A607-9326-5648-9F73-1B0D99B24925}"/>
              </a:ext>
            </a:extLst>
          </p:cNvPr>
          <p:cNvSpPr/>
          <p:nvPr/>
        </p:nvSpPr>
        <p:spPr>
          <a:xfrm>
            <a:off x="1475656" y="4725144"/>
            <a:ext cx="6048672" cy="50405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B3546D09-04F4-B542-A929-EC6EA52AD3FF}"/>
              </a:ext>
            </a:extLst>
          </p:cNvPr>
          <p:cNvSpPr/>
          <p:nvPr/>
        </p:nvSpPr>
        <p:spPr>
          <a:xfrm>
            <a:off x="1509564" y="6249181"/>
            <a:ext cx="6048672" cy="50405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8706285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5FC0E-1312-8649-8E0E-C4C19E2D8016}"/>
              </a:ext>
            </a:extLst>
          </p:cNvPr>
          <p:cNvSpPr>
            <a:spLocks noGrp="1"/>
          </p:cNvSpPr>
          <p:nvPr>
            <p:ph type="title"/>
          </p:nvPr>
        </p:nvSpPr>
        <p:spPr/>
        <p:txBody>
          <a:bodyPr/>
          <a:lstStyle/>
          <a:p>
            <a:r>
              <a:rPr lang="en-US" dirty="0"/>
              <a:t>Reviewer C -- Leave It to DRAM Vendors</a:t>
            </a:r>
          </a:p>
        </p:txBody>
      </p:sp>
      <p:sp>
        <p:nvSpPr>
          <p:cNvPr id="3" name="Content Placeholder 2">
            <a:extLst>
              <a:ext uri="{FF2B5EF4-FFF2-40B4-BE49-F238E27FC236}">
                <a16:creationId xmlns:a16="http://schemas.microsoft.com/office/drawing/2014/main" id="{6DC38D6D-3579-3A4F-B109-A6E91F25B0DC}"/>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A719D8F6-3697-D84C-9C1A-F03503ACEE1A}"/>
              </a:ext>
            </a:extLst>
          </p:cNvPr>
          <p:cNvPicPr>
            <a:picLocks noChangeAspect="1"/>
          </p:cNvPicPr>
          <p:nvPr/>
        </p:nvPicPr>
        <p:blipFill>
          <a:blip r:embed="rId2"/>
          <a:stretch>
            <a:fillRect/>
          </a:stretch>
        </p:blipFill>
        <p:spPr>
          <a:xfrm>
            <a:off x="1547664" y="1052736"/>
            <a:ext cx="6120680" cy="4876286"/>
          </a:xfrm>
          <a:prstGeom prst="rect">
            <a:avLst/>
          </a:prstGeom>
        </p:spPr>
      </p:pic>
      <p:sp>
        <p:nvSpPr>
          <p:cNvPr id="5" name="Rectangle 4">
            <a:extLst>
              <a:ext uri="{FF2B5EF4-FFF2-40B4-BE49-F238E27FC236}">
                <a16:creationId xmlns:a16="http://schemas.microsoft.com/office/drawing/2014/main" id="{2630CA7D-ACC5-2B4F-9C8F-31CF494EDC6F}"/>
              </a:ext>
            </a:extLst>
          </p:cNvPr>
          <p:cNvSpPr/>
          <p:nvPr/>
        </p:nvSpPr>
        <p:spPr>
          <a:xfrm>
            <a:off x="1403648" y="5157192"/>
            <a:ext cx="6264696"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D273531-F146-E041-8227-A5D6B1EEF6E2}"/>
              </a:ext>
            </a:extLst>
          </p:cNvPr>
          <p:cNvPicPr>
            <a:picLocks noChangeAspect="1"/>
          </p:cNvPicPr>
          <p:nvPr/>
        </p:nvPicPr>
        <p:blipFill>
          <a:blip r:embed="rId3"/>
          <a:stretch>
            <a:fillRect/>
          </a:stretch>
        </p:blipFill>
        <p:spPr>
          <a:xfrm>
            <a:off x="1536901" y="6030879"/>
            <a:ext cx="5486400" cy="558800"/>
          </a:xfrm>
          <a:prstGeom prst="rect">
            <a:avLst/>
          </a:prstGeom>
        </p:spPr>
      </p:pic>
    </p:spTree>
    <p:extLst>
      <p:ext uri="{BB962C8B-B14F-4D97-AF65-F5344CB8AC3E}">
        <p14:creationId xmlns:p14="http://schemas.microsoft.com/office/powerpoint/2010/main" val="6811830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FCFCA-1EAE-9746-A8F6-5ACC50ECE585}"/>
              </a:ext>
            </a:extLst>
          </p:cNvPr>
          <p:cNvSpPr>
            <a:spLocks noGrp="1"/>
          </p:cNvSpPr>
          <p:nvPr>
            <p:ph type="title"/>
          </p:nvPr>
        </p:nvSpPr>
        <p:spPr>
          <a:xfrm>
            <a:off x="228600" y="152400"/>
            <a:ext cx="8915400" cy="1066800"/>
          </a:xfrm>
        </p:spPr>
        <p:txBody>
          <a:bodyPr/>
          <a:lstStyle/>
          <a:p>
            <a:r>
              <a:rPr lang="en-US" sz="3800" dirty="0"/>
              <a:t>Reviewer D -- Nothing New in RowHammer</a:t>
            </a:r>
          </a:p>
        </p:txBody>
      </p:sp>
      <p:sp>
        <p:nvSpPr>
          <p:cNvPr id="3" name="Content Placeholder 2">
            <a:extLst>
              <a:ext uri="{FF2B5EF4-FFF2-40B4-BE49-F238E27FC236}">
                <a16:creationId xmlns:a16="http://schemas.microsoft.com/office/drawing/2014/main" id="{59C86718-0207-9240-8DA5-142598414E80}"/>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590FBD6-2DEC-0D4C-AEE1-F259AC86E450}"/>
              </a:ext>
            </a:extLst>
          </p:cNvPr>
          <p:cNvPicPr>
            <a:picLocks noChangeAspect="1"/>
          </p:cNvPicPr>
          <p:nvPr/>
        </p:nvPicPr>
        <p:blipFill>
          <a:blip r:embed="rId2"/>
          <a:stretch>
            <a:fillRect/>
          </a:stretch>
        </p:blipFill>
        <p:spPr>
          <a:xfrm>
            <a:off x="171450" y="762000"/>
            <a:ext cx="5880100" cy="2489200"/>
          </a:xfrm>
          <a:prstGeom prst="rect">
            <a:avLst/>
          </a:prstGeom>
        </p:spPr>
      </p:pic>
      <p:pic>
        <p:nvPicPr>
          <p:cNvPr id="6" name="Picture 5">
            <a:extLst>
              <a:ext uri="{FF2B5EF4-FFF2-40B4-BE49-F238E27FC236}">
                <a16:creationId xmlns:a16="http://schemas.microsoft.com/office/drawing/2014/main" id="{ED0BAD3F-3A0C-614A-A907-EBE37C75264F}"/>
              </a:ext>
            </a:extLst>
          </p:cNvPr>
          <p:cNvPicPr>
            <a:picLocks noChangeAspect="1"/>
          </p:cNvPicPr>
          <p:nvPr/>
        </p:nvPicPr>
        <p:blipFill>
          <a:blip r:embed="rId3"/>
          <a:stretch>
            <a:fillRect/>
          </a:stretch>
        </p:blipFill>
        <p:spPr>
          <a:xfrm>
            <a:off x="3594100" y="3149600"/>
            <a:ext cx="5549900" cy="3708400"/>
          </a:xfrm>
          <a:prstGeom prst="rect">
            <a:avLst/>
          </a:prstGeom>
        </p:spPr>
      </p:pic>
      <p:sp>
        <p:nvSpPr>
          <p:cNvPr id="8" name="Rectangle 7">
            <a:extLst>
              <a:ext uri="{FF2B5EF4-FFF2-40B4-BE49-F238E27FC236}">
                <a16:creationId xmlns:a16="http://schemas.microsoft.com/office/drawing/2014/main" id="{96D30A96-A0EC-3B43-AE74-E2F887949B02}"/>
              </a:ext>
            </a:extLst>
          </p:cNvPr>
          <p:cNvSpPr/>
          <p:nvPr/>
        </p:nvSpPr>
        <p:spPr>
          <a:xfrm>
            <a:off x="3594100" y="4492134"/>
            <a:ext cx="5561795" cy="511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Rectangle 8">
            <a:extLst>
              <a:ext uri="{FF2B5EF4-FFF2-40B4-BE49-F238E27FC236}">
                <a16:creationId xmlns:a16="http://schemas.microsoft.com/office/drawing/2014/main" id="{3897ABC9-0879-7F45-9AA7-D64D8E4A2602}"/>
              </a:ext>
            </a:extLst>
          </p:cNvPr>
          <p:cNvSpPr/>
          <p:nvPr/>
        </p:nvSpPr>
        <p:spPr>
          <a:xfrm>
            <a:off x="3582205" y="5889134"/>
            <a:ext cx="2469345" cy="892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10" name="Picture 9">
            <a:extLst>
              <a:ext uri="{FF2B5EF4-FFF2-40B4-BE49-F238E27FC236}">
                <a16:creationId xmlns:a16="http://schemas.microsoft.com/office/drawing/2014/main" id="{9F8AC8A2-4020-B14C-B4C0-8038865B3F2E}"/>
              </a:ext>
            </a:extLst>
          </p:cNvPr>
          <p:cNvPicPr>
            <a:picLocks noChangeAspect="1"/>
          </p:cNvPicPr>
          <p:nvPr/>
        </p:nvPicPr>
        <p:blipFill>
          <a:blip r:embed="rId4"/>
          <a:stretch>
            <a:fillRect/>
          </a:stretch>
        </p:blipFill>
        <p:spPr>
          <a:xfrm>
            <a:off x="4267200" y="1295400"/>
            <a:ext cx="4876800" cy="571500"/>
          </a:xfrm>
          <a:prstGeom prst="rect">
            <a:avLst/>
          </a:prstGeom>
        </p:spPr>
      </p:pic>
    </p:spTree>
    <p:extLst>
      <p:ext uri="{BB962C8B-B14F-4D97-AF65-F5344CB8AC3E}">
        <p14:creationId xmlns:p14="http://schemas.microsoft.com/office/powerpoint/2010/main" val="1774153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49446-C2E3-9E49-896F-FF8A09AEC6CB}"/>
              </a:ext>
            </a:extLst>
          </p:cNvPr>
          <p:cNvSpPr>
            <a:spLocks noGrp="1"/>
          </p:cNvSpPr>
          <p:nvPr>
            <p:ph type="title"/>
          </p:nvPr>
        </p:nvSpPr>
        <p:spPr/>
        <p:txBody>
          <a:bodyPr/>
          <a:lstStyle/>
          <a:p>
            <a:r>
              <a:rPr lang="en-US" dirty="0"/>
              <a:t>ISCA 2014 Submission</a:t>
            </a:r>
          </a:p>
        </p:txBody>
      </p:sp>
      <p:pic>
        <p:nvPicPr>
          <p:cNvPr id="4" name="Picture 3">
            <a:extLst>
              <a:ext uri="{FF2B5EF4-FFF2-40B4-BE49-F238E27FC236}">
                <a16:creationId xmlns:a16="http://schemas.microsoft.com/office/drawing/2014/main" id="{E60A395B-1190-A34B-BF37-2E1EA2B24AAA}"/>
              </a:ext>
            </a:extLst>
          </p:cNvPr>
          <p:cNvPicPr>
            <a:picLocks noChangeAspect="1"/>
          </p:cNvPicPr>
          <p:nvPr/>
        </p:nvPicPr>
        <p:blipFill>
          <a:blip r:embed="rId2"/>
          <a:stretch>
            <a:fillRect/>
          </a:stretch>
        </p:blipFill>
        <p:spPr>
          <a:xfrm>
            <a:off x="1187624" y="959542"/>
            <a:ext cx="6324135" cy="5700916"/>
          </a:xfrm>
          <a:prstGeom prst="rect">
            <a:avLst/>
          </a:prstGeom>
        </p:spPr>
      </p:pic>
      <p:sp>
        <p:nvSpPr>
          <p:cNvPr id="5" name="Rectangle 4">
            <a:extLst>
              <a:ext uri="{FF2B5EF4-FFF2-40B4-BE49-F238E27FC236}">
                <a16:creationId xmlns:a16="http://schemas.microsoft.com/office/drawing/2014/main" id="{91B7E080-4765-3147-B70E-C8145DB6B53B}"/>
              </a:ext>
            </a:extLst>
          </p:cNvPr>
          <p:cNvSpPr/>
          <p:nvPr/>
        </p:nvSpPr>
        <p:spPr>
          <a:xfrm>
            <a:off x="3485595" y="4890149"/>
            <a:ext cx="798373" cy="17703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5068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F5683-51CB-7941-A629-C2B9750B433B}"/>
              </a:ext>
            </a:extLst>
          </p:cNvPr>
          <p:cNvSpPr>
            <a:spLocks noGrp="1"/>
          </p:cNvSpPr>
          <p:nvPr>
            <p:ph type="title"/>
          </p:nvPr>
        </p:nvSpPr>
        <p:spPr/>
        <p:txBody>
          <a:bodyPr/>
          <a:lstStyle/>
          <a:p>
            <a:r>
              <a:rPr lang="en-US" dirty="0"/>
              <a:t>Reviewer D</a:t>
            </a:r>
          </a:p>
        </p:txBody>
      </p:sp>
      <p:sp>
        <p:nvSpPr>
          <p:cNvPr id="3" name="Content Placeholder 2">
            <a:extLst>
              <a:ext uri="{FF2B5EF4-FFF2-40B4-BE49-F238E27FC236}">
                <a16:creationId xmlns:a16="http://schemas.microsoft.com/office/drawing/2014/main" id="{A3E171FF-7E8D-4145-9FA0-35C60C5724DA}"/>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24124D77-1E04-D445-A56D-9755C076316D}"/>
              </a:ext>
            </a:extLst>
          </p:cNvPr>
          <p:cNvPicPr>
            <a:picLocks noChangeAspect="1"/>
          </p:cNvPicPr>
          <p:nvPr/>
        </p:nvPicPr>
        <p:blipFill>
          <a:blip r:embed="rId2"/>
          <a:stretch>
            <a:fillRect/>
          </a:stretch>
        </p:blipFill>
        <p:spPr>
          <a:xfrm>
            <a:off x="1420471" y="1090010"/>
            <a:ext cx="4621299" cy="1752636"/>
          </a:xfrm>
          <a:prstGeom prst="rect">
            <a:avLst/>
          </a:prstGeom>
        </p:spPr>
      </p:pic>
      <p:pic>
        <p:nvPicPr>
          <p:cNvPr id="5" name="Picture 4">
            <a:extLst>
              <a:ext uri="{FF2B5EF4-FFF2-40B4-BE49-F238E27FC236}">
                <a16:creationId xmlns:a16="http://schemas.microsoft.com/office/drawing/2014/main" id="{3A6C2C4B-BD3C-6147-8C15-8851EA65A728}"/>
              </a:ext>
            </a:extLst>
          </p:cNvPr>
          <p:cNvPicPr>
            <a:picLocks noChangeAspect="1"/>
          </p:cNvPicPr>
          <p:nvPr/>
        </p:nvPicPr>
        <p:blipFill>
          <a:blip r:embed="rId3"/>
          <a:stretch>
            <a:fillRect/>
          </a:stretch>
        </p:blipFill>
        <p:spPr>
          <a:xfrm>
            <a:off x="1522089" y="2842646"/>
            <a:ext cx="4418062" cy="3850378"/>
          </a:xfrm>
          <a:prstGeom prst="rect">
            <a:avLst/>
          </a:prstGeom>
        </p:spPr>
      </p:pic>
      <p:sp>
        <p:nvSpPr>
          <p:cNvPr id="6" name="Rectangle 5">
            <a:extLst>
              <a:ext uri="{FF2B5EF4-FFF2-40B4-BE49-F238E27FC236}">
                <a16:creationId xmlns:a16="http://schemas.microsoft.com/office/drawing/2014/main" id="{103D4F95-3FD0-2446-85F7-1EEC9862C28C}"/>
              </a:ext>
            </a:extLst>
          </p:cNvPr>
          <p:cNvSpPr/>
          <p:nvPr/>
        </p:nvSpPr>
        <p:spPr>
          <a:xfrm>
            <a:off x="1354856" y="5373216"/>
            <a:ext cx="4686914" cy="875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0827040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39B04-8047-184C-9EC0-5FA6338DE62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CBCA6E6-DBA6-8545-BB46-6FAF037ED81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2DB433E-5DD2-674B-B887-76AFC584C46C}"/>
              </a:ext>
            </a:extLst>
          </p:cNvPr>
          <p:cNvPicPr>
            <a:picLocks noChangeAspect="1"/>
          </p:cNvPicPr>
          <p:nvPr/>
        </p:nvPicPr>
        <p:blipFill>
          <a:blip r:embed="rId2"/>
          <a:stretch>
            <a:fillRect/>
          </a:stretch>
        </p:blipFill>
        <p:spPr>
          <a:xfrm>
            <a:off x="1748117" y="0"/>
            <a:ext cx="5647765" cy="6858000"/>
          </a:xfrm>
          <a:prstGeom prst="rect">
            <a:avLst/>
          </a:prstGeom>
        </p:spPr>
      </p:pic>
      <p:sp>
        <p:nvSpPr>
          <p:cNvPr id="6" name="Rectangle 5">
            <a:extLst>
              <a:ext uri="{FF2B5EF4-FFF2-40B4-BE49-F238E27FC236}">
                <a16:creationId xmlns:a16="http://schemas.microsoft.com/office/drawing/2014/main" id="{E81307C2-6994-A149-841B-8155D93A89CC}"/>
              </a:ext>
            </a:extLst>
          </p:cNvPr>
          <p:cNvSpPr/>
          <p:nvPr/>
        </p:nvSpPr>
        <p:spPr>
          <a:xfrm>
            <a:off x="1797596" y="6214080"/>
            <a:ext cx="5472607" cy="72012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255957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51311-76E8-2249-8FE1-9A3408F3D5F2}"/>
              </a:ext>
            </a:extLst>
          </p:cNvPr>
          <p:cNvSpPr>
            <a:spLocks noGrp="1"/>
          </p:cNvSpPr>
          <p:nvPr>
            <p:ph type="title"/>
          </p:nvPr>
        </p:nvSpPr>
        <p:spPr/>
        <p:txBody>
          <a:bodyPr/>
          <a:lstStyle/>
          <a:p>
            <a:r>
              <a:rPr lang="en-US" dirty="0"/>
              <a:t>Reviewer D Continued…</a:t>
            </a:r>
          </a:p>
        </p:txBody>
      </p:sp>
      <p:sp>
        <p:nvSpPr>
          <p:cNvPr id="3" name="Content Placeholder 2">
            <a:extLst>
              <a:ext uri="{FF2B5EF4-FFF2-40B4-BE49-F238E27FC236}">
                <a16:creationId xmlns:a16="http://schemas.microsoft.com/office/drawing/2014/main" id="{290FCF39-D77D-DA49-9B04-F64D286A331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99E0111-E767-2A47-8CFA-F48F2CFE7091}"/>
              </a:ext>
            </a:extLst>
          </p:cNvPr>
          <p:cNvPicPr>
            <a:picLocks noChangeAspect="1"/>
          </p:cNvPicPr>
          <p:nvPr/>
        </p:nvPicPr>
        <p:blipFill>
          <a:blip r:embed="rId2"/>
          <a:stretch>
            <a:fillRect/>
          </a:stretch>
        </p:blipFill>
        <p:spPr>
          <a:xfrm>
            <a:off x="1466850" y="1054100"/>
            <a:ext cx="6210300" cy="4749800"/>
          </a:xfrm>
          <a:prstGeom prst="rect">
            <a:avLst/>
          </a:prstGeom>
        </p:spPr>
      </p:pic>
      <p:sp>
        <p:nvSpPr>
          <p:cNvPr id="5" name="Rectangle 4">
            <a:extLst>
              <a:ext uri="{FF2B5EF4-FFF2-40B4-BE49-F238E27FC236}">
                <a16:creationId xmlns:a16="http://schemas.microsoft.com/office/drawing/2014/main" id="{94F7939A-8C01-F34B-90FE-D0C9268174A2}"/>
              </a:ext>
            </a:extLst>
          </p:cNvPr>
          <p:cNvSpPr/>
          <p:nvPr/>
        </p:nvSpPr>
        <p:spPr>
          <a:xfrm>
            <a:off x="1433492" y="1054100"/>
            <a:ext cx="6018828" cy="1296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D04DDBBD-B1FE-3945-B85B-D987917DCEFA}"/>
              </a:ext>
            </a:extLst>
          </p:cNvPr>
          <p:cNvSpPr/>
          <p:nvPr/>
        </p:nvSpPr>
        <p:spPr>
          <a:xfrm>
            <a:off x="1427130" y="2487906"/>
            <a:ext cx="6250019" cy="331599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048409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F5AB7-A43C-ED46-AEA6-B5FB2E2D2D4F}"/>
              </a:ext>
            </a:extLst>
          </p:cNvPr>
          <p:cNvSpPr>
            <a:spLocks noGrp="1"/>
          </p:cNvSpPr>
          <p:nvPr>
            <p:ph type="title"/>
          </p:nvPr>
        </p:nvSpPr>
        <p:spPr/>
        <p:txBody>
          <a:bodyPr/>
          <a:lstStyle/>
          <a:p>
            <a:r>
              <a:rPr lang="en-US" dirty="0"/>
              <a:t>Rebuttal to Reviewer D</a:t>
            </a:r>
          </a:p>
        </p:txBody>
      </p:sp>
      <p:sp>
        <p:nvSpPr>
          <p:cNvPr id="3" name="Content Placeholder 2">
            <a:extLst>
              <a:ext uri="{FF2B5EF4-FFF2-40B4-BE49-F238E27FC236}">
                <a16:creationId xmlns:a16="http://schemas.microsoft.com/office/drawing/2014/main" id="{4FD57C98-DFD5-6846-BDE4-12AA039CBA3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16CFE52-B0D2-8845-AEE7-A156D23FE2AB}"/>
              </a:ext>
            </a:extLst>
          </p:cNvPr>
          <p:cNvPicPr>
            <a:picLocks noChangeAspect="1"/>
          </p:cNvPicPr>
          <p:nvPr/>
        </p:nvPicPr>
        <p:blipFill>
          <a:blip r:embed="rId2"/>
          <a:stretch>
            <a:fillRect/>
          </a:stretch>
        </p:blipFill>
        <p:spPr>
          <a:xfrm>
            <a:off x="228600" y="726759"/>
            <a:ext cx="4074577" cy="3134290"/>
          </a:xfrm>
          <a:prstGeom prst="rect">
            <a:avLst/>
          </a:prstGeom>
        </p:spPr>
      </p:pic>
      <p:pic>
        <p:nvPicPr>
          <p:cNvPr id="5" name="Picture 4">
            <a:extLst>
              <a:ext uri="{FF2B5EF4-FFF2-40B4-BE49-F238E27FC236}">
                <a16:creationId xmlns:a16="http://schemas.microsoft.com/office/drawing/2014/main" id="{83C2F2B9-970D-F94B-B2C1-909663110A62}"/>
              </a:ext>
            </a:extLst>
          </p:cNvPr>
          <p:cNvPicPr>
            <a:picLocks noChangeAspect="1"/>
          </p:cNvPicPr>
          <p:nvPr/>
        </p:nvPicPr>
        <p:blipFill>
          <a:blip r:embed="rId3"/>
          <a:stretch>
            <a:fillRect/>
          </a:stretch>
        </p:blipFill>
        <p:spPr>
          <a:xfrm>
            <a:off x="160927" y="3873086"/>
            <a:ext cx="4209921" cy="2527714"/>
          </a:xfrm>
          <a:prstGeom prst="rect">
            <a:avLst/>
          </a:prstGeom>
        </p:spPr>
      </p:pic>
      <p:pic>
        <p:nvPicPr>
          <p:cNvPr id="6" name="Picture 5">
            <a:extLst>
              <a:ext uri="{FF2B5EF4-FFF2-40B4-BE49-F238E27FC236}">
                <a16:creationId xmlns:a16="http://schemas.microsoft.com/office/drawing/2014/main" id="{D0FEEADB-51F4-614B-814A-AB3A0D8F50A1}"/>
              </a:ext>
            </a:extLst>
          </p:cNvPr>
          <p:cNvPicPr>
            <a:picLocks noChangeAspect="1"/>
          </p:cNvPicPr>
          <p:nvPr/>
        </p:nvPicPr>
        <p:blipFill>
          <a:blip r:embed="rId4"/>
          <a:stretch>
            <a:fillRect/>
          </a:stretch>
        </p:blipFill>
        <p:spPr>
          <a:xfrm>
            <a:off x="4771804" y="1711896"/>
            <a:ext cx="4400680" cy="4536504"/>
          </a:xfrm>
          <a:prstGeom prst="rect">
            <a:avLst/>
          </a:prstGeom>
        </p:spPr>
      </p:pic>
    </p:spTree>
    <p:extLst>
      <p:ext uri="{BB962C8B-B14F-4D97-AF65-F5344CB8AC3E}">
        <p14:creationId xmlns:p14="http://schemas.microsoft.com/office/powerpoint/2010/main" val="2521668906"/>
      </p:ext>
    </p:extLst>
  </p:cSld>
  <p:clrMapOvr>
    <a:masterClrMapping/>
  </p:clrMapOvr>
  <p:transition/>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549BA-A19A-EC4A-9D0D-917BD4686CF3}"/>
              </a:ext>
            </a:extLst>
          </p:cNvPr>
          <p:cNvSpPr>
            <a:spLocks noGrp="1"/>
          </p:cNvSpPr>
          <p:nvPr>
            <p:ph type="title"/>
          </p:nvPr>
        </p:nvSpPr>
        <p:spPr/>
        <p:txBody>
          <a:bodyPr/>
          <a:lstStyle/>
          <a:p>
            <a:r>
              <a:rPr lang="en-US" dirty="0"/>
              <a:t>Reviewer E</a:t>
            </a:r>
          </a:p>
        </p:txBody>
      </p:sp>
      <p:sp>
        <p:nvSpPr>
          <p:cNvPr id="3" name="Content Placeholder 2">
            <a:extLst>
              <a:ext uri="{FF2B5EF4-FFF2-40B4-BE49-F238E27FC236}">
                <a16:creationId xmlns:a16="http://schemas.microsoft.com/office/drawing/2014/main" id="{21AF0369-F340-B246-9908-2BEA9B627C5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EBE04F6-E37D-CA42-A9C5-E4759E827FCC}"/>
              </a:ext>
            </a:extLst>
          </p:cNvPr>
          <p:cNvPicPr>
            <a:picLocks noChangeAspect="1"/>
          </p:cNvPicPr>
          <p:nvPr/>
        </p:nvPicPr>
        <p:blipFill>
          <a:blip r:embed="rId2"/>
          <a:stretch>
            <a:fillRect/>
          </a:stretch>
        </p:blipFill>
        <p:spPr>
          <a:xfrm>
            <a:off x="421595" y="1028700"/>
            <a:ext cx="3238500" cy="266700"/>
          </a:xfrm>
          <a:prstGeom prst="rect">
            <a:avLst/>
          </a:prstGeom>
        </p:spPr>
      </p:pic>
      <p:pic>
        <p:nvPicPr>
          <p:cNvPr id="5" name="Picture 4">
            <a:extLst>
              <a:ext uri="{FF2B5EF4-FFF2-40B4-BE49-F238E27FC236}">
                <a16:creationId xmlns:a16="http://schemas.microsoft.com/office/drawing/2014/main" id="{C265294F-F98B-0B41-93F6-D9077158CB35}"/>
              </a:ext>
            </a:extLst>
          </p:cNvPr>
          <p:cNvPicPr>
            <a:picLocks noChangeAspect="1"/>
          </p:cNvPicPr>
          <p:nvPr/>
        </p:nvPicPr>
        <p:blipFill>
          <a:blip r:embed="rId3"/>
          <a:stretch>
            <a:fillRect/>
          </a:stretch>
        </p:blipFill>
        <p:spPr>
          <a:xfrm>
            <a:off x="3922068" y="0"/>
            <a:ext cx="4748645" cy="6858000"/>
          </a:xfrm>
          <a:prstGeom prst="rect">
            <a:avLst/>
          </a:prstGeom>
        </p:spPr>
      </p:pic>
      <p:sp>
        <p:nvSpPr>
          <p:cNvPr id="6" name="Rectangle 5">
            <a:extLst>
              <a:ext uri="{FF2B5EF4-FFF2-40B4-BE49-F238E27FC236}">
                <a16:creationId xmlns:a16="http://schemas.microsoft.com/office/drawing/2014/main" id="{730A18AC-E8BD-FA4C-B113-ACBA6B03C516}"/>
              </a:ext>
            </a:extLst>
          </p:cNvPr>
          <p:cNvSpPr/>
          <p:nvPr/>
        </p:nvSpPr>
        <p:spPr>
          <a:xfrm>
            <a:off x="3907501" y="3445977"/>
            <a:ext cx="4552931" cy="77511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4733149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07283-DECD-E246-8B1C-1879905CA1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3E1F5D2-2657-F045-AFC1-7235BC105D4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7866450A-550C-0C41-A511-84CF788F33B1}"/>
              </a:ext>
            </a:extLst>
          </p:cNvPr>
          <p:cNvPicPr>
            <a:picLocks noChangeAspect="1"/>
          </p:cNvPicPr>
          <p:nvPr/>
        </p:nvPicPr>
        <p:blipFill>
          <a:blip r:embed="rId2"/>
          <a:stretch>
            <a:fillRect/>
          </a:stretch>
        </p:blipFill>
        <p:spPr>
          <a:xfrm>
            <a:off x="1524000" y="146050"/>
            <a:ext cx="6096000" cy="6565900"/>
          </a:xfrm>
          <a:prstGeom prst="rect">
            <a:avLst/>
          </a:prstGeom>
        </p:spPr>
      </p:pic>
    </p:spTree>
    <p:extLst>
      <p:ext uri="{BB962C8B-B14F-4D97-AF65-F5344CB8AC3E}">
        <p14:creationId xmlns:p14="http://schemas.microsoft.com/office/powerpoint/2010/main" val="138406255"/>
      </p:ext>
    </p:extLst>
  </p:cSld>
  <p:clrMapOvr>
    <a:masterClrMapping/>
  </p:clrMapOvr>
  <p:transition/>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ACD17-EBE5-6740-AE08-4508BE670868}"/>
              </a:ext>
            </a:extLst>
          </p:cNvPr>
          <p:cNvSpPr>
            <a:spLocks noGrp="1"/>
          </p:cNvSpPr>
          <p:nvPr>
            <p:ph type="title"/>
          </p:nvPr>
        </p:nvSpPr>
        <p:spPr/>
        <p:txBody>
          <a:bodyPr/>
          <a:lstStyle/>
          <a:p>
            <a:r>
              <a:rPr lang="en-US" dirty="0"/>
              <a:t>Rebuttal to Reviewer E</a:t>
            </a:r>
          </a:p>
        </p:txBody>
      </p:sp>
      <p:sp>
        <p:nvSpPr>
          <p:cNvPr id="3" name="Content Placeholder 2">
            <a:extLst>
              <a:ext uri="{FF2B5EF4-FFF2-40B4-BE49-F238E27FC236}">
                <a16:creationId xmlns:a16="http://schemas.microsoft.com/office/drawing/2014/main" id="{DF3E9785-7253-2042-9874-77A79356CB5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88F16F4-333A-7A44-AF52-DCD53DB4E3D5}"/>
              </a:ext>
            </a:extLst>
          </p:cNvPr>
          <p:cNvPicPr>
            <a:picLocks noChangeAspect="1"/>
          </p:cNvPicPr>
          <p:nvPr/>
        </p:nvPicPr>
        <p:blipFill>
          <a:blip r:embed="rId2"/>
          <a:stretch>
            <a:fillRect/>
          </a:stretch>
        </p:blipFill>
        <p:spPr>
          <a:xfrm>
            <a:off x="4527895" y="102985"/>
            <a:ext cx="4464496" cy="988713"/>
          </a:xfrm>
          <a:prstGeom prst="rect">
            <a:avLst/>
          </a:prstGeom>
        </p:spPr>
      </p:pic>
      <p:pic>
        <p:nvPicPr>
          <p:cNvPr id="5" name="Picture 4">
            <a:extLst>
              <a:ext uri="{FF2B5EF4-FFF2-40B4-BE49-F238E27FC236}">
                <a16:creationId xmlns:a16="http://schemas.microsoft.com/office/drawing/2014/main" id="{9F0A1240-FE4C-6F42-9F83-C7D994351F87}"/>
              </a:ext>
            </a:extLst>
          </p:cNvPr>
          <p:cNvPicPr>
            <a:picLocks noChangeAspect="1"/>
          </p:cNvPicPr>
          <p:nvPr/>
        </p:nvPicPr>
        <p:blipFill>
          <a:blip r:embed="rId3"/>
          <a:stretch>
            <a:fillRect/>
          </a:stretch>
        </p:blipFill>
        <p:spPr>
          <a:xfrm>
            <a:off x="4527895" y="1037551"/>
            <a:ext cx="3716514" cy="5834304"/>
          </a:xfrm>
          <a:prstGeom prst="rect">
            <a:avLst/>
          </a:prstGeom>
        </p:spPr>
      </p:pic>
      <p:pic>
        <p:nvPicPr>
          <p:cNvPr id="6" name="Picture 5">
            <a:extLst>
              <a:ext uri="{FF2B5EF4-FFF2-40B4-BE49-F238E27FC236}">
                <a16:creationId xmlns:a16="http://schemas.microsoft.com/office/drawing/2014/main" id="{43C77DBC-0E59-0742-BE72-52913C8AF461}"/>
              </a:ext>
            </a:extLst>
          </p:cNvPr>
          <p:cNvPicPr>
            <a:picLocks noChangeAspect="1"/>
          </p:cNvPicPr>
          <p:nvPr/>
        </p:nvPicPr>
        <p:blipFill>
          <a:blip r:embed="rId4"/>
          <a:stretch>
            <a:fillRect/>
          </a:stretch>
        </p:blipFill>
        <p:spPr>
          <a:xfrm>
            <a:off x="75409" y="1091698"/>
            <a:ext cx="4120449" cy="1892867"/>
          </a:xfrm>
          <a:prstGeom prst="rect">
            <a:avLst/>
          </a:prstGeom>
        </p:spPr>
      </p:pic>
      <p:pic>
        <p:nvPicPr>
          <p:cNvPr id="7" name="Picture 6">
            <a:extLst>
              <a:ext uri="{FF2B5EF4-FFF2-40B4-BE49-F238E27FC236}">
                <a16:creationId xmlns:a16="http://schemas.microsoft.com/office/drawing/2014/main" id="{0ACAE2F5-6842-7D49-866D-F8D0C8F87091}"/>
              </a:ext>
            </a:extLst>
          </p:cNvPr>
          <p:cNvPicPr>
            <a:picLocks noChangeAspect="1"/>
          </p:cNvPicPr>
          <p:nvPr/>
        </p:nvPicPr>
        <p:blipFill>
          <a:blip r:embed="rId5"/>
          <a:stretch>
            <a:fillRect/>
          </a:stretch>
        </p:blipFill>
        <p:spPr>
          <a:xfrm>
            <a:off x="75410" y="3037468"/>
            <a:ext cx="3934234" cy="1111612"/>
          </a:xfrm>
          <a:prstGeom prst="rect">
            <a:avLst/>
          </a:prstGeom>
        </p:spPr>
      </p:pic>
    </p:spTree>
    <p:extLst>
      <p:ext uri="{BB962C8B-B14F-4D97-AF65-F5344CB8AC3E}">
        <p14:creationId xmlns:p14="http://schemas.microsoft.com/office/powerpoint/2010/main" val="29522999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E6C27-A43A-4540-89CC-8033EB845E83}"/>
              </a:ext>
            </a:extLst>
          </p:cNvPr>
          <p:cNvSpPr>
            <a:spLocks noGrp="1"/>
          </p:cNvSpPr>
          <p:nvPr>
            <p:ph type="title"/>
          </p:nvPr>
        </p:nvSpPr>
        <p:spPr/>
        <p:txBody>
          <a:bodyPr/>
          <a:lstStyle/>
          <a:p>
            <a:r>
              <a:rPr lang="en-US" dirty="0"/>
              <a:t>Top Pick Reviews</a:t>
            </a:r>
          </a:p>
        </p:txBody>
      </p:sp>
      <p:sp>
        <p:nvSpPr>
          <p:cNvPr id="3" name="Content Placeholder 2">
            <a:extLst>
              <a:ext uri="{FF2B5EF4-FFF2-40B4-BE49-F238E27FC236}">
                <a16:creationId xmlns:a16="http://schemas.microsoft.com/office/drawing/2014/main" id="{1B71B243-9C8D-414D-8347-3FA59639A32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AEE185B-63C9-3F4B-9A26-2A518832E445}"/>
              </a:ext>
            </a:extLst>
          </p:cNvPr>
          <p:cNvPicPr>
            <a:picLocks noChangeAspect="1"/>
          </p:cNvPicPr>
          <p:nvPr/>
        </p:nvPicPr>
        <p:blipFill>
          <a:blip r:embed="rId2"/>
          <a:stretch>
            <a:fillRect/>
          </a:stretch>
        </p:blipFill>
        <p:spPr>
          <a:xfrm>
            <a:off x="4325036" y="0"/>
            <a:ext cx="4549478" cy="6858000"/>
          </a:xfrm>
          <a:prstGeom prst="rect">
            <a:avLst/>
          </a:prstGeom>
        </p:spPr>
      </p:pic>
    </p:spTree>
    <p:extLst>
      <p:ext uri="{BB962C8B-B14F-4D97-AF65-F5344CB8AC3E}">
        <p14:creationId xmlns:p14="http://schemas.microsoft.com/office/powerpoint/2010/main" val="3020394056"/>
      </p:ext>
    </p:extLst>
  </p:cSld>
  <p:clrMapOvr>
    <a:masterClrMapping/>
  </p:clrMapOvr>
  <p:transition/>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E6C27-A43A-4540-89CC-8033EB845E83}"/>
              </a:ext>
            </a:extLst>
          </p:cNvPr>
          <p:cNvSpPr>
            <a:spLocks noGrp="1"/>
          </p:cNvSpPr>
          <p:nvPr>
            <p:ph type="title"/>
          </p:nvPr>
        </p:nvSpPr>
        <p:spPr/>
        <p:txBody>
          <a:bodyPr/>
          <a:lstStyle/>
          <a:p>
            <a:r>
              <a:rPr lang="en-US" dirty="0"/>
              <a:t>Another Top Pick Review</a:t>
            </a:r>
          </a:p>
        </p:txBody>
      </p:sp>
      <p:sp>
        <p:nvSpPr>
          <p:cNvPr id="3" name="Content Placeholder 2">
            <a:extLst>
              <a:ext uri="{FF2B5EF4-FFF2-40B4-BE49-F238E27FC236}">
                <a16:creationId xmlns:a16="http://schemas.microsoft.com/office/drawing/2014/main" id="{1B71B243-9C8D-414D-8347-3FA59639A32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02F7DBE-D5B5-7C4A-A4E3-58F6EB5700C4}"/>
              </a:ext>
            </a:extLst>
          </p:cNvPr>
          <p:cNvPicPr>
            <a:picLocks noChangeAspect="1"/>
          </p:cNvPicPr>
          <p:nvPr/>
        </p:nvPicPr>
        <p:blipFill>
          <a:blip r:embed="rId2"/>
          <a:stretch>
            <a:fillRect/>
          </a:stretch>
        </p:blipFill>
        <p:spPr>
          <a:xfrm>
            <a:off x="5436096" y="0"/>
            <a:ext cx="3923092" cy="6858000"/>
          </a:xfrm>
          <a:prstGeom prst="rect">
            <a:avLst/>
          </a:prstGeom>
        </p:spPr>
      </p:pic>
      <p:pic>
        <p:nvPicPr>
          <p:cNvPr id="6" name="Picture 5">
            <a:extLst>
              <a:ext uri="{FF2B5EF4-FFF2-40B4-BE49-F238E27FC236}">
                <a16:creationId xmlns:a16="http://schemas.microsoft.com/office/drawing/2014/main" id="{B4E688C3-DE0F-2040-8A6C-2E2C17DF23BD}"/>
              </a:ext>
            </a:extLst>
          </p:cNvPr>
          <p:cNvPicPr>
            <a:picLocks noChangeAspect="1"/>
          </p:cNvPicPr>
          <p:nvPr/>
        </p:nvPicPr>
        <p:blipFill>
          <a:blip r:embed="rId3"/>
          <a:stretch>
            <a:fillRect/>
          </a:stretch>
        </p:blipFill>
        <p:spPr>
          <a:xfrm>
            <a:off x="983380" y="-16071"/>
            <a:ext cx="3928957" cy="6858000"/>
          </a:xfrm>
          <a:prstGeom prst="rect">
            <a:avLst/>
          </a:prstGeom>
        </p:spPr>
      </p:pic>
    </p:spTree>
    <p:extLst>
      <p:ext uri="{BB962C8B-B14F-4D97-AF65-F5344CB8AC3E}">
        <p14:creationId xmlns:p14="http://schemas.microsoft.com/office/powerpoint/2010/main" val="2304359711"/>
      </p:ext>
    </p:extLst>
  </p:cSld>
  <p:clrMapOvr>
    <a:masterClrMapping/>
  </p:clrMapOvr>
  <p:transition/>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CD5E6-0F97-3D42-AF4D-78CD80A0A0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88C6C5C-F509-6045-89A5-3811EBB9B4E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0406DE68-5A58-BB43-880A-AAA61104FCB5}"/>
              </a:ext>
            </a:extLst>
          </p:cNvPr>
          <p:cNvPicPr>
            <a:picLocks noChangeAspect="1"/>
          </p:cNvPicPr>
          <p:nvPr/>
        </p:nvPicPr>
        <p:blipFill>
          <a:blip r:embed="rId2"/>
          <a:stretch>
            <a:fillRect/>
          </a:stretch>
        </p:blipFill>
        <p:spPr>
          <a:xfrm>
            <a:off x="2651170" y="0"/>
            <a:ext cx="3841659" cy="6858000"/>
          </a:xfrm>
          <a:prstGeom prst="rect">
            <a:avLst/>
          </a:prstGeom>
        </p:spPr>
      </p:pic>
    </p:spTree>
    <p:extLst>
      <p:ext uri="{BB962C8B-B14F-4D97-AF65-F5344CB8AC3E}">
        <p14:creationId xmlns:p14="http://schemas.microsoft.com/office/powerpoint/2010/main" val="622667192"/>
      </p:ext>
    </p:extLst>
  </p:cSld>
  <p:clrMapOvr>
    <a:masterClrMapping/>
  </p:clrMapOvr>
  <p:transition/>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2CF2A-B249-6841-B1AC-3698A40F840F}"/>
              </a:ext>
            </a:extLst>
          </p:cNvPr>
          <p:cNvSpPr>
            <a:spLocks noGrp="1"/>
          </p:cNvSpPr>
          <p:nvPr>
            <p:ph type="title"/>
          </p:nvPr>
        </p:nvSpPr>
        <p:spPr/>
        <p:txBody>
          <a:bodyPr/>
          <a:lstStyle/>
          <a:p>
            <a:r>
              <a:rPr lang="en-US" sz="4400" dirty="0"/>
              <a:t>Suggestions to Reviewers</a:t>
            </a:r>
          </a:p>
        </p:txBody>
      </p:sp>
      <p:sp>
        <p:nvSpPr>
          <p:cNvPr id="3" name="Content Placeholder 2">
            <a:extLst>
              <a:ext uri="{FF2B5EF4-FFF2-40B4-BE49-F238E27FC236}">
                <a16:creationId xmlns:a16="http://schemas.microsoft.com/office/drawing/2014/main" id="{CAC4FC53-7113-3A4E-8DBE-713A3C470483}"/>
              </a:ext>
            </a:extLst>
          </p:cNvPr>
          <p:cNvSpPr>
            <a:spLocks noGrp="1"/>
          </p:cNvSpPr>
          <p:nvPr>
            <p:ph idx="1"/>
          </p:nvPr>
        </p:nvSpPr>
        <p:spPr>
          <a:xfrm>
            <a:off x="228600" y="1052736"/>
            <a:ext cx="8610600" cy="4876800"/>
          </a:xfrm>
        </p:spPr>
        <p:txBody>
          <a:bodyPr/>
          <a:lstStyle/>
          <a:p>
            <a:r>
              <a:rPr lang="en-US" dirty="0">
                <a:solidFill>
                  <a:srgbClr val="0000FF"/>
                </a:solidFill>
              </a:rPr>
              <a:t>Be fair</a:t>
            </a:r>
            <a:r>
              <a:rPr lang="en-US" dirty="0"/>
              <a:t>; you do not know it all</a:t>
            </a:r>
          </a:p>
          <a:p>
            <a:endParaRPr lang="en-US" dirty="0"/>
          </a:p>
          <a:p>
            <a:r>
              <a:rPr lang="en-US" dirty="0">
                <a:solidFill>
                  <a:srgbClr val="0000FF"/>
                </a:solidFill>
              </a:rPr>
              <a:t>Be open-minded</a:t>
            </a:r>
            <a:r>
              <a:rPr lang="en-US" dirty="0"/>
              <a:t>; you do not know it all</a:t>
            </a:r>
          </a:p>
          <a:p>
            <a:endParaRPr lang="en-US" dirty="0"/>
          </a:p>
          <a:p>
            <a:r>
              <a:rPr lang="en-US" dirty="0">
                <a:solidFill>
                  <a:srgbClr val="0000FF"/>
                </a:solidFill>
              </a:rPr>
              <a:t>Be accepting of diverse research methods</a:t>
            </a:r>
            <a:r>
              <a:rPr lang="en-US" dirty="0"/>
              <a:t>: there is no single way of doing research</a:t>
            </a:r>
          </a:p>
          <a:p>
            <a:endParaRPr lang="en-US" dirty="0"/>
          </a:p>
          <a:p>
            <a:r>
              <a:rPr lang="en-US" dirty="0">
                <a:solidFill>
                  <a:srgbClr val="0000FF"/>
                </a:solidFill>
              </a:rPr>
              <a:t>Be constructive</a:t>
            </a:r>
            <a:r>
              <a:rPr lang="en-US" dirty="0"/>
              <a:t>, not destructive</a:t>
            </a:r>
          </a:p>
          <a:p>
            <a:endParaRPr lang="en-US" dirty="0"/>
          </a:p>
          <a:p>
            <a:r>
              <a:rPr lang="en-US" dirty="0">
                <a:solidFill>
                  <a:srgbClr val="0000FF"/>
                </a:solidFill>
              </a:rPr>
              <a:t>Do not have double standards…</a:t>
            </a:r>
          </a:p>
          <a:p>
            <a:endParaRPr lang="en-US" dirty="0"/>
          </a:p>
          <a:p>
            <a:endParaRPr lang="en-US" dirty="0"/>
          </a:p>
        </p:txBody>
      </p:sp>
      <p:sp>
        <p:nvSpPr>
          <p:cNvPr id="5" name="TextBox 4">
            <a:extLst>
              <a:ext uri="{FF2B5EF4-FFF2-40B4-BE49-F238E27FC236}">
                <a16:creationId xmlns:a16="http://schemas.microsoft.com/office/drawing/2014/main" id="{FD670F5A-260F-1A4C-9742-8E026C9140E4}"/>
              </a:ext>
            </a:extLst>
          </p:cNvPr>
          <p:cNvSpPr txBox="1"/>
          <p:nvPr/>
        </p:nvSpPr>
        <p:spPr>
          <a:xfrm>
            <a:off x="148371" y="5805792"/>
            <a:ext cx="89194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Do not block or delay scientific progress for non-reasons</a:t>
            </a:r>
          </a:p>
        </p:txBody>
      </p:sp>
    </p:spTree>
    <p:extLst>
      <p:ext uri="{BB962C8B-B14F-4D97-AF65-F5344CB8AC3E}">
        <p14:creationId xmlns:p14="http://schemas.microsoft.com/office/powerpoint/2010/main" val="13838645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266426020"/>
      </p:ext>
    </p:extLst>
  </p:cSld>
  <p:clrMapOvr>
    <a:masterClrMapping/>
  </p:clrMapOvr>
  <p:transition/>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hlinkClick r:id="rId2"/>
              </a:rPr>
              <a:t>"Some Reflections (on DRAM)"</a:t>
            </a:r>
            <a:br>
              <a:rPr lang="en-US" sz="1800" dirty="0"/>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hlinkClick r:id="rId10"/>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1187154737"/>
      </p:ext>
    </p:extLst>
  </p:cSld>
  <p:clrMapOvr>
    <a:masterClrMapping/>
  </p:clrMapOvr>
  <p:transition/>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6241-0813-464A-9D08-DE6D4EA14808}"/>
              </a:ext>
            </a:extLst>
          </p:cNvPr>
          <p:cNvSpPr>
            <a:spLocks noGrp="1"/>
          </p:cNvSpPr>
          <p:nvPr>
            <p:ph type="title"/>
          </p:nvPr>
        </p:nvSpPr>
        <p:spPr/>
        <p:txBody>
          <a:bodyPr/>
          <a:lstStyle/>
          <a:p>
            <a:r>
              <a:rPr lang="en-US" dirty="0"/>
              <a:t>Aside: A Recommended Book</a:t>
            </a:r>
          </a:p>
        </p:txBody>
      </p:sp>
      <p:sp>
        <p:nvSpPr>
          <p:cNvPr id="4" name="Slide Number Placeholder 3">
            <a:extLst>
              <a:ext uri="{FF2B5EF4-FFF2-40B4-BE49-F238E27FC236}">
                <a16:creationId xmlns:a16="http://schemas.microsoft.com/office/drawing/2014/main" id="{1EA03807-378B-8246-B5B3-59D1BB0A9F8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312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Content Placeholder 6">
            <a:extLst>
              <a:ext uri="{FF2B5EF4-FFF2-40B4-BE49-F238E27FC236}">
                <a16:creationId xmlns:a16="http://schemas.microsoft.com/office/drawing/2014/main" id="{7F411DE2-5B9A-554B-B7C8-C68501F10697}"/>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18B20F9B-4201-1145-AE30-0C9E18C2F4BC}"/>
              </a:ext>
            </a:extLst>
          </p:cNvPr>
          <p:cNvPicPr>
            <a:picLocks noChangeAspect="1"/>
          </p:cNvPicPr>
          <p:nvPr/>
        </p:nvPicPr>
        <p:blipFill>
          <a:blip r:embed="rId2"/>
          <a:stretch>
            <a:fillRect/>
          </a:stretch>
        </p:blipFill>
        <p:spPr>
          <a:xfrm>
            <a:off x="2133601" y="898292"/>
            <a:ext cx="4512818" cy="5877158"/>
          </a:xfrm>
          <a:prstGeom prst="rect">
            <a:avLst/>
          </a:prstGeom>
        </p:spPr>
      </p:pic>
      <p:sp>
        <p:nvSpPr>
          <p:cNvPr id="6" name="TextBox 5">
            <a:extLst>
              <a:ext uri="{FF2B5EF4-FFF2-40B4-BE49-F238E27FC236}">
                <a16:creationId xmlns:a16="http://schemas.microsoft.com/office/drawing/2014/main" id="{59D36135-B84C-794A-BE0C-29786A44B37D}"/>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Tree>
    <p:extLst>
      <p:ext uri="{BB962C8B-B14F-4D97-AF65-F5344CB8AC3E}">
        <p14:creationId xmlns:p14="http://schemas.microsoft.com/office/powerpoint/2010/main" val="2313294487"/>
      </p:ext>
    </p:extLst>
  </p:cSld>
  <p:clrMapOvr>
    <a:masterClrMapping/>
  </p:clrMapOvr>
  <p:transition/>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397F7-A2EE-C646-8ACB-F1F4FB4BBA36}"/>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4506AC08-5CE8-C048-B846-EDDEDA7BFA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981869" y="971814"/>
            <a:ext cx="6623050" cy="4967288"/>
          </a:xfrm>
        </p:spPr>
      </p:pic>
      <p:sp>
        <p:nvSpPr>
          <p:cNvPr id="4" name="Slide Number Placeholder 3">
            <a:extLst>
              <a:ext uri="{FF2B5EF4-FFF2-40B4-BE49-F238E27FC236}">
                <a16:creationId xmlns:a16="http://schemas.microsoft.com/office/drawing/2014/main" id="{70CBD95F-4F03-C34E-B700-7F3AD68246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313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22F084A6-6CFC-BF43-BDED-80F3750E0F49}"/>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656EAA7C-B2D6-8243-94EA-3FAFBC324624}"/>
              </a:ext>
            </a:extLst>
          </p:cNvPr>
          <p:cNvSpPr/>
          <p:nvPr/>
        </p:nvSpPr>
        <p:spPr>
          <a:xfrm>
            <a:off x="2169158" y="607132"/>
            <a:ext cx="3698986" cy="109367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4607400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E6FA0-EB74-D446-A18B-E55B58ADEB71}"/>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532E1BC0-41FA-8C48-9A83-AB811188E6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137441" y="1102519"/>
            <a:ext cx="6483351" cy="4862512"/>
          </a:xfrm>
        </p:spPr>
      </p:pic>
      <p:sp>
        <p:nvSpPr>
          <p:cNvPr id="4" name="Slide Number Placeholder 3">
            <a:extLst>
              <a:ext uri="{FF2B5EF4-FFF2-40B4-BE49-F238E27FC236}">
                <a16:creationId xmlns:a16="http://schemas.microsoft.com/office/drawing/2014/main" id="{B28B8C0F-605A-6143-8D3E-891C257216E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314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E2B359FE-A13A-AF4D-A750-D0FACB085790}"/>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5E22B8AB-D50A-D142-8ECE-CBD2060444D2}"/>
              </a:ext>
            </a:extLst>
          </p:cNvPr>
          <p:cNvSpPr/>
          <p:nvPr/>
        </p:nvSpPr>
        <p:spPr>
          <a:xfrm>
            <a:off x="3020019" y="6206282"/>
            <a:ext cx="1912021" cy="319061"/>
          </a:xfrm>
          <a:prstGeom prst="rect">
            <a:avLst/>
          </a:prstGeom>
          <a:noFill/>
          <a:ln w="57150">
            <a:solidFill>
              <a:srgbClr val="FF0000"/>
            </a:solidFill>
          </a:ln>
          <a:scene3d>
            <a:camera prst="orthographicFront">
              <a:rot lat="0" lon="0" rev="1044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244427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EBEB5-24BF-8C46-A846-497D8122A304}"/>
              </a:ext>
            </a:extLst>
          </p:cNvPr>
          <p:cNvSpPr>
            <a:spLocks noGrp="1"/>
          </p:cNvSpPr>
          <p:nvPr>
            <p:ph type="title"/>
          </p:nvPr>
        </p:nvSpPr>
        <p:spPr/>
        <p:txBody>
          <a:bodyPr/>
          <a:lstStyle/>
          <a:p>
            <a:r>
              <a:rPr lang="en-US" dirty="0"/>
              <a:t>A Fun Reading: Food </a:t>
            </a:r>
            <a:r>
              <a:rPr lang="en-US"/>
              <a:t>for Thought</a:t>
            </a:r>
            <a:endParaRPr lang="en-US" dirty="0"/>
          </a:p>
        </p:txBody>
      </p:sp>
      <p:sp>
        <p:nvSpPr>
          <p:cNvPr id="3" name="Content Placeholder 2">
            <a:extLst>
              <a:ext uri="{FF2B5EF4-FFF2-40B4-BE49-F238E27FC236}">
                <a16:creationId xmlns:a16="http://schemas.microsoft.com/office/drawing/2014/main" id="{8C292B57-1041-344B-BAC1-90055C3A6ED2}"/>
              </a:ext>
            </a:extLst>
          </p:cNvPr>
          <p:cNvSpPr>
            <a:spLocks noGrp="1"/>
          </p:cNvSpPr>
          <p:nvPr>
            <p:ph idx="1"/>
          </p:nvPr>
        </p:nvSpPr>
        <p:spPr/>
        <p:txBody>
          <a:bodyPr/>
          <a:lstStyle/>
          <a:p>
            <a:r>
              <a:rPr lang="en-US" dirty="0">
                <a:hlinkClick r:id="rId2"/>
              </a:rPr>
              <a:t>https://www.livemint.com/science/news/could-einstein-get-published-today-11601014633853.html</a:t>
            </a:r>
            <a:r>
              <a:rPr lang="en-US" dirty="0"/>
              <a:t> </a:t>
            </a:r>
          </a:p>
        </p:txBody>
      </p:sp>
      <p:sp>
        <p:nvSpPr>
          <p:cNvPr id="4" name="Slide Number Placeholder 3">
            <a:extLst>
              <a:ext uri="{FF2B5EF4-FFF2-40B4-BE49-F238E27FC236}">
                <a16:creationId xmlns:a16="http://schemas.microsoft.com/office/drawing/2014/main" id="{FE9706F8-0388-0A4E-AA9F-60C1B4EF9FD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315</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A1CECD0E-212E-3543-9722-74AF2B867F0A}"/>
              </a:ext>
            </a:extLst>
          </p:cNvPr>
          <p:cNvPicPr>
            <a:picLocks noChangeAspect="1"/>
          </p:cNvPicPr>
          <p:nvPr/>
        </p:nvPicPr>
        <p:blipFill>
          <a:blip r:embed="rId3"/>
          <a:stretch>
            <a:fillRect/>
          </a:stretch>
        </p:blipFill>
        <p:spPr>
          <a:xfrm>
            <a:off x="1952502" y="1881462"/>
            <a:ext cx="4824536" cy="4732931"/>
          </a:xfrm>
          <a:prstGeom prst="rect">
            <a:avLst/>
          </a:prstGeom>
        </p:spPr>
      </p:pic>
    </p:spTree>
    <p:extLst>
      <p:ext uri="{BB962C8B-B14F-4D97-AF65-F5344CB8AC3E}">
        <p14:creationId xmlns:p14="http://schemas.microsoft.com/office/powerpoint/2010/main" val="782873535"/>
      </p:ext>
    </p:extLst>
  </p:cSld>
  <p:clrMapOvr>
    <a:masterClrMapping/>
  </p:clrMapOvr>
  <p:transition/>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Byzantine Failures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831412778"/>
      </p:ext>
    </p:extLst>
  </p:cSld>
  <p:clrMapOvr>
    <a:masterClrMapping/>
  </p:clrMapOvr>
  <p:transition/>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Title 1">
            <a:extLst>
              <a:ext uri="{FF2B5EF4-FFF2-40B4-BE49-F238E27FC236}">
                <a16:creationId xmlns:a16="http://schemas.microsoft.com/office/drawing/2014/main" id="{B8DF7422-7B74-0E44-B6E6-88DEBA958AE8}"/>
              </a:ext>
            </a:extLst>
          </p:cNvPr>
          <p:cNvSpPr>
            <a:spLocks noGrp="1"/>
          </p:cNvSpPr>
          <p:nvPr>
            <p:ph type="title"/>
          </p:nvPr>
        </p:nvSpPr>
        <p:spPr/>
        <p:txBody>
          <a:bodyPr/>
          <a:lstStyle/>
          <a:p>
            <a:r>
              <a:rPr lang="en-US" altLang="en-US" dirty="0">
                <a:ea typeface="ＭＳ Ｐゴシック" panose="020B0600070205080204" pitchFamily="34" charset="-128"/>
              </a:rPr>
              <a:t>After RowHammer: Byzantine Failures</a:t>
            </a:r>
          </a:p>
        </p:txBody>
      </p:sp>
      <p:sp>
        <p:nvSpPr>
          <p:cNvPr id="3" name="Content Placeholder 2">
            <a:extLst>
              <a:ext uri="{FF2B5EF4-FFF2-40B4-BE49-F238E27FC236}">
                <a16:creationId xmlns:a16="http://schemas.microsoft.com/office/drawing/2014/main" id="{3F72505E-2772-7A44-86EB-DC54E6F70ADA}"/>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class of failures is known as </a:t>
            </a:r>
            <a:r>
              <a:rPr lang="en-US" altLang="en-US">
                <a:solidFill>
                  <a:srgbClr val="0000FF"/>
                </a:solidFill>
                <a:ea typeface="ＭＳ Ｐゴシック" panose="020B0600070205080204" pitchFamily="34" charset="-128"/>
              </a:rPr>
              <a:t>Byzantine failures</a:t>
            </a:r>
          </a:p>
          <a:p>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Characterized by</a:t>
            </a:r>
          </a:p>
          <a:p>
            <a:pPr lvl="1"/>
            <a:r>
              <a:rPr lang="en-US" altLang="en-US">
                <a:solidFill>
                  <a:srgbClr val="0000FF"/>
                </a:solidFill>
                <a:ea typeface="ＭＳ Ｐゴシック" panose="020B0600070205080204" pitchFamily="34" charset="-128"/>
              </a:rPr>
              <a:t>Undetected erroneous computation</a:t>
            </a:r>
          </a:p>
          <a:p>
            <a:pPr lvl="1"/>
            <a:r>
              <a:rPr lang="en-US" altLang="en-US">
                <a:solidFill>
                  <a:srgbClr val="000000"/>
                </a:solidFill>
                <a:ea typeface="ＭＳ Ｐゴシック" panose="020B0600070205080204" pitchFamily="34" charset="-128"/>
              </a:rPr>
              <a:t>Opposite of “fail fast (with an error or no result)”</a:t>
            </a:r>
          </a:p>
          <a:p>
            <a:pPr lvl="1"/>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“erroneous” can be “malicious” (intent is the only distinction)</a:t>
            </a:r>
          </a:p>
          <a:p>
            <a:r>
              <a:rPr lang="en-US" altLang="en-US">
                <a:ea typeface="ＭＳ Ｐゴシック" panose="020B0600070205080204" pitchFamily="34" charset="-128"/>
              </a:rPr>
              <a:t>Very difficult to detect and confine Byzantine failures</a:t>
            </a:r>
          </a:p>
          <a:p>
            <a:r>
              <a:rPr lang="en-US" altLang="en-US">
                <a:solidFill>
                  <a:srgbClr val="0000FF"/>
                </a:solidFill>
                <a:ea typeface="ＭＳ Ｐゴシック" panose="020B0600070205080204" pitchFamily="34" charset="-128"/>
              </a:rPr>
              <a:t>Do all you can to avoid them</a:t>
            </a:r>
          </a:p>
          <a:p>
            <a:endParaRPr lang="en-US" altLang="en-US">
              <a:solidFill>
                <a:srgbClr val="0000FF"/>
              </a:solidFill>
              <a:ea typeface="ＭＳ Ｐゴシック" panose="020B0600070205080204" pitchFamily="34" charset="-128"/>
            </a:endParaRPr>
          </a:p>
          <a:p>
            <a:r>
              <a:rPr lang="en-US" altLang="en-US" sz="2000">
                <a:ea typeface="ＭＳ Ｐゴシック" panose="020B0600070205080204" pitchFamily="34" charset="-128"/>
              </a:rPr>
              <a:t>Lamport et al., “The Byzantine Generals Problem,” ACM TOPLAS 1982.</a:t>
            </a:r>
          </a:p>
          <a:p>
            <a:endParaRPr lang="en-US" altLang="en-US">
              <a:solidFill>
                <a:srgbClr val="0000FF"/>
              </a:solidFill>
              <a:ea typeface="ＭＳ Ｐゴシック" panose="020B0600070205080204" pitchFamily="34" charset="-128"/>
            </a:endParaRPr>
          </a:p>
        </p:txBody>
      </p:sp>
      <p:sp>
        <p:nvSpPr>
          <p:cNvPr id="351235" name="Slide Number Placeholder 3">
            <a:extLst>
              <a:ext uri="{FF2B5EF4-FFF2-40B4-BE49-F238E27FC236}">
                <a16:creationId xmlns:a16="http://schemas.microsoft.com/office/drawing/2014/main" id="{D6F018AA-7533-1347-B2EE-627D32618F7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70A6329-887A-CC44-A67C-5E8989F1C549}"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317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351236" name="TextBox 4">
            <a:extLst>
              <a:ext uri="{FF2B5EF4-FFF2-40B4-BE49-F238E27FC236}">
                <a16:creationId xmlns:a16="http://schemas.microsoft.com/office/drawing/2014/main" id="{884704F7-2591-3444-A33C-F07EEA97EC72}"/>
              </a:ext>
            </a:extLst>
          </p:cNvPr>
          <p:cNvSpPr txBox="1">
            <a:spLocks noChangeArrowheads="1"/>
          </p:cNvSpPr>
          <p:nvPr/>
        </p:nvSpPr>
        <p:spPr bwMode="auto">
          <a:xfrm>
            <a:off x="193675" y="6565900"/>
            <a:ext cx="413446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Slide credit: Mahadev </a:t>
            </a:r>
            <a:r>
              <a:rPr kumimoji="0" lang="en-US" altLang="en-US" sz="1000" b="1"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Satyanarayanan</a:t>
            </a: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CMU, 15-440, Spring 2015</a:t>
            </a:r>
          </a:p>
        </p:txBody>
      </p:sp>
    </p:spTree>
    <p:extLst>
      <p:ext uri="{BB962C8B-B14F-4D97-AF65-F5344CB8AC3E}">
        <p14:creationId xmlns:p14="http://schemas.microsoft.com/office/powerpoint/2010/main" val="177935203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5EBE8-65B6-9341-B93E-2B6912D090C6}"/>
              </a:ext>
            </a:extLst>
          </p:cNvPr>
          <p:cNvSpPr>
            <a:spLocks noGrp="1"/>
          </p:cNvSpPr>
          <p:nvPr>
            <p:ph type="title"/>
          </p:nvPr>
        </p:nvSpPr>
        <p:spPr/>
        <p:txBody>
          <a:bodyPr/>
          <a:lstStyle/>
          <a:p>
            <a:r>
              <a:rPr lang="en-US" dirty="0"/>
              <a:t>Aside: Byzantine Generals Problem</a:t>
            </a:r>
          </a:p>
        </p:txBody>
      </p:sp>
      <p:sp>
        <p:nvSpPr>
          <p:cNvPr id="3" name="Content Placeholder 2">
            <a:extLst>
              <a:ext uri="{FF2B5EF4-FFF2-40B4-BE49-F238E27FC236}">
                <a16:creationId xmlns:a16="http://schemas.microsoft.com/office/drawing/2014/main" id="{0947E523-D261-6547-945D-1AD21B6A4DC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36E4ABD3-67D2-C94E-88BA-26E78385C9A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14F10F-450F-4D42-AE87-B50754B38A6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318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FB2213B6-AEBC-194A-8C66-ACAE32DC8517}"/>
              </a:ext>
            </a:extLst>
          </p:cNvPr>
          <p:cNvPicPr>
            <a:picLocks noChangeAspect="1"/>
          </p:cNvPicPr>
          <p:nvPr/>
        </p:nvPicPr>
        <p:blipFill>
          <a:blip r:embed="rId2"/>
          <a:stretch>
            <a:fillRect/>
          </a:stretch>
        </p:blipFill>
        <p:spPr>
          <a:xfrm>
            <a:off x="488950" y="964980"/>
            <a:ext cx="8089900" cy="5422900"/>
          </a:xfrm>
          <a:prstGeom prst="rect">
            <a:avLst/>
          </a:prstGeom>
        </p:spPr>
      </p:pic>
      <p:sp>
        <p:nvSpPr>
          <p:cNvPr id="6" name="TextBox 5">
            <a:extLst>
              <a:ext uri="{FF2B5EF4-FFF2-40B4-BE49-F238E27FC236}">
                <a16:creationId xmlns:a16="http://schemas.microsoft.com/office/drawing/2014/main" id="{0586F00E-B00A-394C-994B-29CDFD89C009}"/>
              </a:ext>
            </a:extLst>
          </p:cNvPr>
          <p:cNvSpPr txBox="1"/>
          <p:nvPr/>
        </p:nvSpPr>
        <p:spPr>
          <a:xfrm>
            <a:off x="2272127" y="6457509"/>
            <a:ext cx="45235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https://dl.acm.org/citation.cfm?id=357176</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95455643"/>
      </p:ext>
    </p:extLst>
  </p:cSld>
  <p:clrMapOvr>
    <a:masterClrMapping/>
  </p:clrMapOvr>
  <p:transition/>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Some Selected Readings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535435022"/>
      </p:ext>
    </p:extLst>
  </p:cSld>
  <p:clrMapOvr>
    <a:masterClrMapping/>
  </p:clrMapOvr>
  <p:transition/>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a:t>
            </a:r>
          </a:p>
        </p:txBody>
      </p:sp>
      <p:sp>
        <p:nvSpPr>
          <p:cNvPr id="3" name="Content Placeholder 2"/>
          <p:cNvSpPr>
            <a:spLocks noGrp="1"/>
          </p:cNvSpPr>
          <p:nvPr>
            <p:ph idx="1"/>
          </p:nvPr>
        </p:nvSpPr>
        <p:spPr>
          <a:xfrm>
            <a:off x="107504" y="980728"/>
            <a:ext cx="9036496" cy="5051425"/>
          </a:xfrm>
        </p:spPr>
        <p:txBody>
          <a:bodyPr/>
          <a:lstStyle/>
          <a:p>
            <a:pPr>
              <a:buFont typeface="Wingdings" pitchFamily="2" charset="2"/>
              <a:buChar char="n"/>
              <a:defRPr/>
            </a:pPr>
            <a:r>
              <a:rPr lang="en-US" sz="2000" dirty="0">
                <a:solidFill>
                  <a:srgbClr val="0000FF"/>
                </a:solidFill>
              </a:rPr>
              <a:t>Our first detailed study: </a:t>
            </a:r>
            <a:r>
              <a:rPr lang="en-US" sz="2000" dirty="0" err="1">
                <a:solidFill>
                  <a:srgbClr val="0000FF"/>
                </a:solidFill>
              </a:rPr>
              <a:t>Rowhammer</a:t>
            </a:r>
            <a:r>
              <a:rPr lang="en-US" sz="2000" dirty="0">
                <a:solidFill>
                  <a:srgbClr val="0000FF"/>
                </a:solidFill>
              </a:rPr>
              <a:t> analysis and solutions </a:t>
            </a:r>
            <a:r>
              <a:rPr lang="en-US" sz="2000" dirty="0">
                <a:solidFill>
                  <a:srgbClr val="000000"/>
                </a:solidFill>
              </a:rPr>
              <a:t>(June 2014)</a:t>
            </a:r>
          </a:p>
          <a:p>
            <a:pPr lvl="1">
              <a:buFont typeface="Wingdings" pitchFamily="2" charset="2"/>
              <a:buChar char="n"/>
              <a:defRPr/>
            </a:pPr>
            <a:r>
              <a:rPr lang="en-US" sz="1800" dirty="0"/>
              <a:t>Yoongu Kim, Ross Daly, </a:t>
            </a:r>
            <a:r>
              <a:rPr lang="en-US" sz="1800" dirty="0" err="1"/>
              <a:t>Jeremie</a:t>
            </a:r>
            <a:r>
              <a:rPr lang="en-US" sz="1800" dirty="0"/>
              <a:t> Kim, Chris Fallin, </a:t>
            </a:r>
            <a:r>
              <a:rPr lang="en-US" sz="1800" dirty="0" err="1"/>
              <a:t>Ji</a:t>
            </a:r>
            <a:r>
              <a:rPr lang="en-US" sz="1800" dirty="0"/>
              <a:t> </a:t>
            </a:r>
            <a:r>
              <a:rPr lang="en-US" sz="1800" dirty="0" err="1"/>
              <a:t>Hye</a:t>
            </a:r>
            <a:r>
              <a:rPr lang="en-US" sz="1800" dirty="0"/>
              <a:t> Lee, Donghyuk Lee, Chris Wilkerson, </a:t>
            </a:r>
            <a:r>
              <a:rPr lang="en-US" sz="1800" dirty="0" err="1"/>
              <a:t>Konrad</a:t>
            </a:r>
            <a:r>
              <a:rPr lang="en-US" sz="1800" dirty="0"/>
              <a:t> Lai, and Onur Mutlu,</a:t>
            </a:r>
            <a:br>
              <a:rPr lang="en-US" sz="1800" dirty="0"/>
            </a:br>
            <a:r>
              <a:rPr lang="en-US" sz="1800" b="1" dirty="0">
                <a:hlinkClick r:id="rId2"/>
              </a:rPr>
              <a:t>"Flipping Bits in Memory Without Accessing Them: An Experimental Study of DRAM Disturbance Errors"</a:t>
            </a:r>
            <a:br>
              <a:rPr lang="en-US" sz="1800" dirty="0"/>
            </a:br>
            <a:r>
              <a:rPr lang="en-US" sz="1800" i="1" dirty="0"/>
              <a:t>Proceedings of the </a:t>
            </a:r>
            <a:r>
              <a:rPr lang="en-US" sz="1800" i="1" dirty="0">
                <a:hlinkClick r:id="rId3"/>
              </a:rPr>
              <a:t>41st International Symposium on Computer Architecture</a:t>
            </a:r>
            <a:r>
              <a:rPr lang="en-US" sz="1800" i="1" dirty="0"/>
              <a:t> (</a:t>
            </a:r>
            <a:r>
              <a:rPr lang="en-US" sz="1800" b="1" i="1" dirty="0"/>
              <a:t>ISCA</a:t>
            </a:r>
            <a:r>
              <a:rPr lang="en-US" sz="1800" i="1" dirty="0"/>
              <a:t>)</a:t>
            </a:r>
            <a:r>
              <a:rPr lang="en-US" sz="1800" dirty="0"/>
              <a:t>, Minneapolis, MN,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Source Code and Data</a:t>
            </a:r>
            <a:r>
              <a:rPr lang="en-US" sz="1800" dirty="0"/>
              <a:t>] </a:t>
            </a:r>
          </a:p>
          <a:p>
            <a:pPr marL="0" indent="0">
              <a:buFont typeface="Wingdings" pitchFamily="2" charset="2"/>
              <a:buNone/>
              <a:defRPr/>
            </a:pPr>
            <a:endParaRPr lang="en-US" sz="300" dirty="0">
              <a:ea typeface="+mn-ea"/>
              <a:cs typeface="+mn-cs"/>
              <a:hlinkClick r:id="rId8"/>
            </a:endParaRPr>
          </a:p>
          <a:p>
            <a:pPr>
              <a:buFont typeface="Wingdings" pitchFamily="2" charset="2"/>
              <a:buChar char="n"/>
              <a:defRPr/>
            </a:pPr>
            <a:endParaRPr lang="en-US" sz="2000" dirty="0">
              <a:ea typeface="+mn-ea"/>
              <a:cs typeface="+mn-cs"/>
            </a:endParaRPr>
          </a:p>
          <a:p>
            <a:pPr>
              <a:buFont typeface="Wingdings" pitchFamily="2" charset="2"/>
              <a:buChar char="n"/>
              <a:defRPr/>
            </a:pPr>
            <a:r>
              <a:rPr lang="en-US" sz="2000" dirty="0">
                <a:solidFill>
                  <a:srgbClr val="0000FF"/>
                </a:solidFill>
                <a:ea typeface="+mn-ea"/>
                <a:cs typeface="+mn-cs"/>
              </a:rPr>
              <a:t>Our Source Code to Induce Errors in Modern DRAM Chips </a:t>
            </a:r>
            <a:r>
              <a:rPr lang="en-US" sz="2000" dirty="0">
                <a:solidFill>
                  <a:srgbClr val="000000"/>
                </a:solidFill>
                <a:ea typeface="+mn-ea"/>
                <a:cs typeface="+mn-cs"/>
              </a:rPr>
              <a:t>(June 2014)</a:t>
            </a:r>
          </a:p>
          <a:p>
            <a:pPr lvl="1">
              <a:buFont typeface="Wingdings" pitchFamily="2" charset="2"/>
              <a:buChar char="n"/>
              <a:defRPr/>
            </a:pPr>
            <a:r>
              <a:rPr lang="en-US" sz="1800" dirty="0">
                <a:hlinkClick r:id="rId8"/>
              </a:rPr>
              <a:t>https://github.com/CMU-SAFARI/rowhammer</a:t>
            </a:r>
            <a:endParaRPr lang="en-US" sz="1800" dirty="0"/>
          </a:p>
          <a:p>
            <a:pPr>
              <a:buFont typeface="Wingdings" pitchFamily="2" charset="2"/>
              <a:buChar char="n"/>
              <a:defRPr/>
            </a:pPr>
            <a:endParaRPr lang="en-US" sz="1000" dirty="0">
              <a:ea typeface="+mn-ea"/>
              <a:cs typeface="+mn-cs"/>
            </a:endParaRPr>
          </a:p>
          <a:p>
            <a:pPr>
              <a:buFont typeface="Wingdings" pitchFamily="2" charset="2"/>
              <a:buChar char="n"/>
              <a:defRPr/>
            </a:pPr>
            <a:endParaRPr lang="en-US" sz="1000" dirty="0">
              <a:ea typeface="+mn-ea"/>
              <a:cs typeface="+mn-cs"/>
            </a:endParaRPr>
          </a:p>
          <a:p>
            <a:pPr>
              <a:buFont typeface="Wingdings" pitchFamily="2" charset="2"/>
              <a:buChar char="n"/>
              <a:defRPr/>
            </a:pPr>
            <a:r>
              <a:rPr lang="en-US" sz="2000" dirty="0">
                <a:solidFill>
                  <a:srgbClr val="0000FF"/>
                </a:solidFill>
                <a:ea typeface="+mn-ea"/>
                <a:cs typeface="+mn-cs"/>
              </a:rPr>
              <a:t>Google Project Zero’s Attack to Take Over a System </a:t>
            </a:r>
            <a:r>
              <a:rPr lang="en-US" sz="2000" dirty="0">
                <a:ea typeface="+mn-ea"/>
                <a:cs typeface="+mn-cs"/>
              </a:rPr>
              <a:t>(March 2015)</a:t>
            </a:r>
          </a:p>
          <a:p>
            <a:pPr lvl="1">
              <a:buFont typeface="Wingdings" pitchFamily="2" charset="2"/>
              <a:buChar char="n"/>
              <a:defRPr/>
            </a:pPr>
            <a:r>
              <a:rPr lang="en-US" sz="1700" dirty="0">
                <a:solidFill>
                  <a:srgbClr val="0000FF"/>
                </a:solidFill>
                <a:hlinkClick r:id="rId9"/>
              </a:rPr>
              <a:t>Exploiting the DRAM rowhammer bug to gain kernel privileges </a:t>
            </a:r>
            <a:r>
              <a:rPr lang="en-US" sz="1700" dirty="0">
                <a:solidFill>
                  <a:srgbClr val="0000FF"/>
                </a:solidFill>
              </a:rPr>
              <a:t> </a:t>
            </a:r>
            <a:r>
              <a:rPr lang="en-US" sz="1700" dirty="0"/>
              <a:t>(</a:t>
            </a:r>
            <a:r>
              <a:rPr lang="en-US" sz="1700" dirty="0" err="1"/>
              <a:t>Seaborn</a:t>
            </a:r>
            <a:r>
              <a:rPr lang="en-US" sz="1700" dirty="0"/>
              <a:t>+, 2015)</a:t>
            </a:r>
          </a:p>
          <a:p>
            <a:pPr lvl="1">
              <a:buFont typeface="Wingdings" pitchFamily="2" charset="2"/>
              <a:buChar char="n"/>
              <a:defRPr/>
            </a:pPr>
            <a:r>
              <a:rPr lang="en-US" sz="1800" dirty="0">
                <a:ea typeface="+mn-ea"/>
                <a:cs typeface="+mn-cs"/>
                <a:hlinkClick r:id="rId10"/>
              </a:rPr>
              <a:t>https://github.com/google/rowhammer-test</a:t>
            </a:r>
            <a:r>
              <a:rPr lang="en-US" sz="1800" dirty="0">
                <a:ea typeface="+mn-ea"/>
                <a:cs typeface="+mn-cs"/>
              </a:rPr>
              <a:t> </a:t>
            </a:r>
          </a:p>
          <a:p>
            <a:pPr lvl="1">
              <a:buFont typeface="Wingdings" pitchFamily="2" charset="2"/>
              <a:buChar char="n"/>
              <a:defRPr/>
            </a:pPr>
            <a:r>
              <a:rPr lang="en-US" sz="1800" b="1" dirty="0">
                <a:ea typeface="+mn-ea"/>
                <a:cs typeface="+mn-cs"/>
              </a:rPr>
              <a:t>Double-sided </a:t>
            </a:r>
            <a:r>
              <a:rPr lang="en-US" sz="1800" b="1" dirty="0" err="1">
                <a:ea typeface="+mn-ea"/>
                <a:cs typeface="+mn-cs"/>
              </a:rPr>
              <a:t>Rowhammer</a:t>
            </a:r>
            <a:endParaRPr lang="en-US" sz="1800" b="1" dirty="0">
              <a:ea typeface="+mn-ea"/>
              <a:cs typeface="+mn-cs"/>
            </a:endParaRPr>
          </a:p>
          <a:p>
            <a:pPr lvl="1">
              <a:buFont typeface="Wingdings" pitchFamily="2" charset="2"/>
              <a:buChar char="n"/>
              <a:defRPr/>
            </a:pPr>
            <a:endParaRPr lang="en-US" sz="1000" dirty="0">
              <a:ea typeface="+mn-ea"/>
              <a:cs typeface="+mn-cs"/>
            </a:endParaRPr>
          </a:p>
        </p:txBody>
      </p:sp>
      <p:sp>
        <p:nvSpPr>
          <p:cNvPr id="24883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E4CA1AC-9B89-0F47-9BBA-E71BD7C7994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320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029825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a:solidFill>
                  <a:srgbClr val="0000FF"/>
                </a:solidFill>
              </a:rPr>
              <a:t>Remote </a:t>
            </a:r>
            <a:r>
              <a:rPr lang="en-US" sz="2000" dirty="0" err="1">
                <a:solidFill>
                  <a:srgbClr val="0000FF"/>
                </a:solidFill>
              </a:rPr>
              <a:t>RowHammer</a:t>
            </a:r>
            <a:r>
              <a:rPr lang="en-US" sz="2000" dirty="0">
                <a:solidFill>
                  <a:srgbClr val="0000FF"/>
                </a:solidFill>
              </a:rPr>
              <a:t> Attacks via JavaScript </a:t>
            </a:r>
            <a:r>
              <a:rPr lang="en-US" sz="2000" dirty="0"/>
              <a:t>(July 2015)</a:t>
            </a:r>
          </a:p>
          <a:p>
            <a:pPr lvl="1">
              <a:buFont typeface="Wingdings" pitchFamily="2" charset="2"/>
              <a:buChar char="n"/>
              <a:defRPr/>
            </a:pPr>
            <a:r>
              <a:rPr lang="en-US" sz="1800" dirty="0">
                <a:hlinkClick r:id="rId2"/>
              </a:rPr>
              <a:t>http://arxiv.org/abs/1507.06955</a:t>
            </a:r>
            <a:r>
              <a:rPr lang="en-US" sz="1800" dirty="0"/>
              <a:t> </a:t>
            </a:r>
          </a:p>
          <a:p>
            <a:pPr lvl="1">
              <a:buFont typeface="Wingdings" pitchFamily="2" charset="2"/>
              <a:buChar char="n"/>
              <a:defRPr/>
            </a:pPr>
            <a:r>
              <a:rPr lang="en-US" sz="1800" dirty="0">
                <a:hlinkClick r:id="rId3"/>
              </a:rPr>
              <a:t>https://github.com/IAIK/rowhammerjs</a:t>
            </a:r>
            <a:r>
              <a:rPr lang="en-US" sz="1800" dirty="0"/>
              <a:t> </a:t>
            </a:r>
          </a:p>
          <a:p>
            <a:pPr lvl="1">
              <a:buFont typeface="Wingdings" pitchFamily="2" charset="2"/>
              <a:buChar char="n"/>
              <a:defRPr/>
            </a:pPr>
            <a:r>
              <a:rPr lang="en-US" sz="1800" dirty="0" err="1"/>
              <a:t>Gruss</a:t>
            </a:r>
            <a:r>
              <a:rPr lang="en-US" sz="1800" dirty="0"/>
              <a:t> et al., DIMVA 2016.</a:t>
            </a:r>
          </a:p>
          <a:p>
            <a:pPr lvl="1">
              <a:buFont typeface="Wingdings" pitchFamily="2" charset="2"/>
              <a:buChar char="n"/>
              <a:defRPr/>
            </a:pPr>
            <a:r>
              <a:rPr lang="en-US" sz="1800" b="1" dirty="0"/>
              <a:t>CLFLUSH-free </a:t>
            </a:r>
            <a:r>
              <a:rPr lang="en-US" sz="1800" b="1" dirty="0" err="1"/>
              <a:t>Rowhammer</a:t>
            </a:r>
            <a:endParaRPr lang="en-US" sz="1800" b="1" dirty="0"/>
          </a:p>
          <a:p>
            <a:pPr lvl="1">
              <a:buFont typeface="Wingdings" pitchFamily="2" charset="2"/>
              <a:buChar char="n"/>
              <a:defRPr/>
            </a:pPr>
            <a:r>
              <a:rPr lang="en-US" sz="1800" dirty="0"/>
              <a:t>“A fully automated attack that requires nothing but a website with JavaScript to </a:t>
            </a:r>
            <a:r>
              <a:rPr lang="en-US" sz="1800" b="1" dirty="0"/>
              <a:t>trigger faults on remote hardware</a:t>
            </a:r>
            <a:r>
              <a:rPr lang="en-US" sz="1800" dirty="0"/>
              <a:t>.” </a:t>
            </a:r>
          </a:p>
          <a:p>
            <a:pPr lvl="1">
              <a:buFont typeface="Wingdings" pitchFamily="2" charset="2"/>
              <a:buChar char="n"/>
              <a:defRPr/>
            </a:pPr>
            <a:r>
              <a:rPr lang="en-US" sz="1800" dirty="0"/>
              <a:t>“We can gain unrestricted access to systems of website visitors.”</a:t>
            </a:r>
          </a:p>
          <a:p>
            <a:endParaRPr lang="en-US" sz="2000" dirty="0"/>
          </a:p>
          <a:p>
            <a:r>
              <a:rPr lang="en-US" sz="2000" dirty="0">
                <a:solidFill>
                  <a:srgbClr val="0000FF"/>
                </a:solidFill>
              </a:rPr>
              <a:t>ANVIL: Software-Based Protection Against Next-Generation </a:t>
            </a:r>
            <a:r>
              <a:rPr lang="en-US" sz="2000" dirty="0" err="1">
                <a:solidFill>
                  <a:srgbClr val="0000FF"/>
                </a:solidFill>
              </a:rPr>
              <a:t>Rowhammer</a:t>
            </a:r>
            <a:r>
              <a:rPr lang="en-US" sz="2000" dirty="0">
                <a:solidFill>
                  <a:srgbClr val="0000FF"/>
                </a:solidFill>
              </a:rPr>
              <a:t> Attacks </a:t>
            </a:r>
            <a:r>
              <a:rPr lang="en-US" sz="2000" dirty="0"/>
              <a:t>(March 2016)</a:t>
            </a:r>
          </a:p>
          <a:p>
            <a:pPr lvl="1"/>
            <a:r>
              <a:rPr lang="en-US" sz="1800" dirty="0">
                <a:hlinkClick r:id="rId4"/>
              </a:rPr>
              <a:t>http://dl.acm.org/citation.cfm?doid=2872362.2872390</a:t>
            </a:r>
            <a:r>
              <a:rPr lang="en-US" sz="1800" dirty="0"/>
              <a:t> </a:t>
            </a:r>
          </a:p>
          <a:p>
            <a:pPr lvl="1"/>
            <a:r>
              <a:rPr lang="en-US" sz="1800" dirty="0" err="1"/>
              <a:t>Aweke</a:t>
            </a:r>
            <a:r>
              <a:rPr lang="en-US" sz="1800" dirty="0"/>
              <a:t> et al., ASPLOS 2016</a:t>
            </a:r>
          </a:p>
          <a:p>
            <a:pPr lvl="1"/>
            <a:r>
              <a:rPr lang="en-US" sz="1800" b="1" dirty="0"/>
              <a:t>CLFLUSH-free </a:t>
            </a:r>
            <a:r>
              <a:rPr lang="en-US" sz="1800" b="1" dirty="0" err="1"/>
              <a:t>Rowhammer</a:t>
            </a:r>
            <a:endParaRPr lang="en-US" sz="1800" b="1" dirty="0"/>
          </a:p>
          <a:p>
            <a:pPr lvl="1"/>
            <a:r>
              <a:rPr lang="en-US" sz="1800" dirty="0"/>
              <a:t>Software based monitoring for </a:t>
            </a:r>
            <a:r>
              <a:rPr lang="en-US" sz="1800" dirty="0" err="1"/>
              <a:t>rowhammer</a:t>
            </a:r>
            <a:r>
              <a:rPr lang="en-US" sz="1800" dirty="0"/>
              <a:t> detection</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3085282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(III)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err="1">
                <a:solidFill>
                  <a:srgbClr val="0000FF"/>
                </a:solidFill>
              </a:rPr>
              <a:t>Dedup</a:t>
            </a:r>
            <a:r>
              <a:rPr lang="en-US" sz="2000" dirty="0">
                <a:solidFill>
                  <a:srgbClr val="0000FF"/>
                </a:solidFill>
              </a:rPr>
              <a:t> Est Machina: Memory Deduplication as an Advanced Exploitation Vector </a:t>
            </a:r>
            <a:r>
              <a:rPr lang="en-US" sz="2000" dirty="0"/>
              <a:t>(May 2016)</a:t>
            </a:r>
          </a:p>
          <a:p>
            <a:pPr lvl="1">
              <a:buFont typeface="Wingdings" pitchFamily="2" charset="2"/>
              <a:buChar char="n"/>
              <a:defRPr/>
            </a:pPr>
            <a:r>
              <a:rPr lang="en-US" sz="1800" dirty="0">
                <a:hlinkClick r:id="rId2"/>
              </a:rPr>
              <a:t>https://www.ieee-security.org/TC/SP2016/papers/0824a987.pdf</a:t>
            </a:r>
            <a:r>
              <a:rPr lang="en-US" sz="1800" dirty="0"/>
              <a:t> </a:t>
            </a:r>
          </a:p>
          <a:p>
            <a:pPr lvl="1">
              <a:buFont typeface="Wingdings" pitchFamily="2" charset="2"/>
              <a:buChar char="n"/>
              <a:defRPr/>
            </a:pPr>
            <a:r>
              <a:rPr lang="en-US" sz="1800" dirty="0"/>
              <a:t>Bosman et al., IEEE S&amp;P 2016.</a:t>
            </a:r>
          </a:p>
          <a:p>
            <a:pPr lvl="1">
              <a:buFont typeface="Wingdings" pitchFamily="2" charset="2"/>
              <a:buChar char="n"/>
              <a:defRPr/>
            </a:pPr>
            <a:r>
              <a:rPr lang="en-US" sz="1800" dirty="0"/>
              <a:t>Exploits </a:t>
            </a:r>
            <a:r>
              <a:rPr lang="en-US" sz="1800" dirty="0" err="1"/>
              <a:t>Rowhammer</a:t>
            </a:r>
            <a:r>
              <a:rPr lang="en-US" sz="1800" dirty="0"/>
              <a:t> and Memory Deduplication to overtake a browser </a:t>
            </a:r>
          </a:p>
          <a:p>
            <a:pPr lvl="1">
              <a:buFont typeface="Wingdings" pitchFamily="2" charset="2"/>
              <a:buChar char="n"/>
              <a:defRPr/>
            </a:pPr>
            <a:r>
              <a:rPr lang="en-US" sz="1800" dirty="0"/>
              <a:t>“We report on the </a:t>
            </a:r>
            <a:r>
              <a:rPr lang="en-US" sz="1800" b="1" dirty="0"/>
              <a:t>first reliable remote exploit for the </a:t>
            </a:r>
            <a:r>
              <a:rPr lang="en-US" sz="1800" b="1" dirty="0" err="1"/>
              <a:t>Rowhammer</a:t>
            </a:r>
            <a:r>
              <a:rPr lang="en-US" sz="1800" b="1" dirty="0"/>
              <a:t> vulnerability</a:t>
            </a:r>
            <a:r>
              <a:rPr lang="en-US" sz="1800" dirty="0"/>
              <a:t> running entirely in Microsoft Edge.” </a:t>
            </a:r>
          </a:p>
          <a:p>
            <a:pPr lvl="1">
              <a:buFont typeface="Wingdings" pitchFamily="2" charset="2"/>
              <a:buChar char="n"/>
              <a:defRPr/>
            </a:pPr>
            <a:r>
              <a:rPr lang="en-US" sz="1800" dirty="0"/>
              <a:t>“[an attacker] </a:t>
            </a:r>
            <a:r>
              <a:rPr lang="is-IS" sz="1800" dirty="0"/>
              <a:t>… </a:t>
            </a:r>
            <a:r>
              <a:rPr lang="en-US" sz="1800" dirty="0"/>
              <a:t>can reliably “own” a system with all defenses up, even if the software is entirely free of bugs.”</a:t>
            </a:r>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CAn’t</a:t>
            </a:r>
            <a:r>
              <a:rPr lang="en-US" sz="2000" dirty="0">
                <a:solidFill>
                  <a:srgbClr val="0000FF"/>
                </a:solidFill>
              </a:rPr>
              <a:t> Touch This: Software-only Mitigation against </a:t>
            </a:r>
            <a:r>
              <a:rPr lang="en-US" sz="2000" dirty="0" err="1">
                <a:solidFill>
                  <a:srgbClr val="0000FF"/>
                </a:solidFill>
              </a:rPr>
              <a:t>Rowhammer</a:t>
            </a:r>
            <a:r>
              <a:rPr lang="en-US" sz="2000" dirty="0">
                <a:solidFill>
                  <a:srgbClr val="0000FF"/>
                </a:solidFill>
              </a:rPr>
              <a:t> Attacks targeting Kernel Memory </a:t>
            </a:r>
            <a:r>
              <a:rPr lang="en-US" sz="2000" dirty="0"/>
              <a:t>(August 2017)</a:t>
            </a:r>
          </a:p>
          <a:p>
            <a:pPr lvl="1">
              <a:buFont typeface="Wingdings" pitchFamily="2" charset="2"/>
              <a:buChar char="n"/>
              <a:defRPr/>
            </a:pPr>
            <a:r>
              <a:rPr lang="en-US" sz="1800" dirty="0">
                <a:solidFill>
                  <a:srgbClr val="0000FF"/>
                </a:solidFill>
                <a:hlinkClick r:id="rId3"/>
              </a:rPr>
              <a:t>https://www.usenix.org/system/files/conference/usenixsecurity17/sec17-brasser.pdf</a:t>
            </a:r>
            <a:r>
              <a:rPr lang="en-US" sz="1800" dirty="0">
                <a:solidFill>
                  <a:srgbClr val="0000FF"/>
                </a:solidFill>
              </a:rPr>
              <a:t> </a:t>
            </a:r>
          </a:p>
          <a:p>
            <a:pPr lvl="1">
              <a:buFont typeface="Wingdings" pitchFamily="2" charset="2"/>
              <a:buChar char="n"/>
              <a:defRPr/>
            </a:pPr>
            <a:r>
              <a:rPr lang="en-US" sz="1800" dirty="0" err="1"/>
              <a:t>Brasser</a:t>
            </a:r>
            <a:r>
              <a:rPr lang="en-US" sz="1800" dirty="0"/>
              <a:t> et al., USENIX Security 2017.</a:t>
            </a:r>
          </a:p>
          <a:p>
            <a:pPr lvl="1">
              <a:buFont typeface="Wingdings" pitchFamily="2" charset="2"/>
              <a:buChar char="n"/>
              <a:defRPr/>
            </a:pPr>
            <a:r>
              <a:rPr lang="en-US" sz="1800" dirty="0"/>
              <a:t>Partitions physical memory into security domains, user vs. kernel; limits </a:t>
            </a:r>
            <a:r>
              <a:rPr lang="en-US" sz="1800" dirty="0" err="1"/>
              <a:t>rowhammer</a:t>
            </a:r>
            <a:r>
              <a:rPr lang="en-US" sz="1800" dirty="0"/>
              <a:t>-induced bit flips to the user domain.</a:t>
            </a:r>
          </a:p>
          <a:p>
            <a:endParaRPr lang="en-US" sz="20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2724301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97CD5-76F2-4643-AE4E-480AEA85533D}"/>
              </a:ext>
            </a:extLst>
          </p:cNvPr>
          <p:cNvSpPr>
            <a:spLocks noGrp="1"/>
          </p:cNvSpPr>
          <p:nvPr>
            <p:ph type="title"/>
          </p:nvPr>
        </p:nvSpPr>
        <p:spPr/>
        <p:txBody>
          <a:bodyPr/>
          <a:lstStyle/>
          <a:p>
            <a:r>
              <a:rPr lang="en-US" dirty="0">
                <a:latin typeface="Garamond" charset="0"/>
              </a:rPr>
              <a:t>Selected Readings on RowHammer (IV)</a:t>
            </a:r>
            <a:endParaRPr lang="en-US" dirty="0"/>
          </a:p>
        </p:txBody>
      </p:sp>
      <p:sp>
        <p:nvSpPr>
          <p:cNvPr id="3" name="Content Placeholder 2">
            <a:extLst>
              <a:ext uri="{FF2B5EF4-FFF2-40B4-BE49-F238E27FC236}">
                <a16:creationId xmlns:a16="http://schemas.microsoft.com/office/drawing/2014/main" id="{F2175247-0161-0942-B7C7-31A1965F6145}"/>
              </a:ext>
            </a:extLst>
          </p:cNvPr>
          <p:cNvSpPr>
            <a:spLocks noGrp="1"/>
          </p:cNvSpPr>
          <p:nvPr>
            <p:ph idx="1"/>
          </p:nvPr>
        </p:nvSpPr>
        <p:spPr/>
        <p:txBody>
          <a:bodyPr/>
          <a:lstStyle/>
          <a:p>
            <a:r>
              <a:rPr lang="en-US" sz="2000" dirty="0">
                <a:solidFill>
                  <a:srgbClr val="0000FF"/>
                </a:solidFill>
              </a:rPr>
              <a:t>A New Approach for </a:t>
            </a:r>
            <a:r>
              <a:rPr lang="en-US" sz="2000" dirty="0" err="1">
                <a:solidFill>
                  <a:srgbClr val="0000FF"/>
                </a:solidFill>
              </a:rPr>
              <a:t>Rowhammer</a:t>
            </a:r>
            <a:r>
              <a:rPr lang="en-US" sz="2000" dirty="0">
                <a:solidFill>
                  <a:srgbClr val="0000FF"/>
                </a:solidFill>
              </a:rPr>
              <a:t> Attacks </a:t>
            </a:r>
            <a:r>
              <a:rPr lang="en-US" sz="2000" dirty="0"/>
              <a:t>(May 2016)</a:t>
            </a:r>
          </a:p>
          <a:p>
            <a:pPr lvl="1"/>
            <a:r>
              <a:rPr lang="en-US" sz="1800" dirty="0">
                <a:hlinkClick r:id="rId2"/>
              </a:rPr>
              <a:t>https://ieeexplore.ieee.org/document/7495576</a:t>
            </a:r>
            <a:r>
              <a:rPr lang="en-US" sz="1800" dirty="0"/>
              <a:t> </a:t>
            </a:r>
          </a:p>
          <a:p>
            <a:pPr lvl="1"/>
            <a:r>
              <a:rPr lang="en-US" sz="1800" dirty="0" err="1"/>
              <a:t>Qiao</a:t>
            </a:r>
            <a:r>
              <a:rPr lang="en-US" sz="1800" dirty="0"/>
              <a:t> et al., HOST 2016</a:t>
            </a:r>
          </a:p>
          <a:p>
            <a:pPr lvl="1"/>
            <a:r>
              <a:rPr lang="en-US" sz="1800" b="1" dirty="0"/>
              <a:t>CLFLUSH-free </a:t>
            </a:r>
            <a:r>
              <a:rPr lang="en-US" sz="1800" b="1" dirty="0" err="1"/>
              <a:t>RowHammer</a:t>
            </a:r>
            <a:endParaRPr lang="en-US" sz="1800" dirty="0"/>
          </a:p>
          <a:p>
            <a:pPr lvl="1"/>
            <a:r>
              <a:rPr lang="en-US" sz="1800" dirty="0"/>
              <a:t>“</a:t>
            </a:r>
            <a:r>
              <a:rPr lang="en-US" sz="1800" dirty="0" err="1"/>
              <a:t>Libc</a:t>
            </a:r>
            <a:r>
              <a:rPr lang="en-US" sz="1800" dirty="0"/>
              <a:t> functions </a:t>
            </a:r>
            <a:r>
              <a:rPr lang="en-US" sz="1800" dirty="0" err="1"/>
              <a:t>memset</a:t>
            </a:r>
            <a:r>
              <a:rPr lang="en-US" sz="1800" dirty="0"/>
              <a:t> and </a:t>
            </a:r>
            <a:r>
              <a:rPr lang="en-US" sz="1800" dirty="0" err="1"/>
              <a:t>memcpy</a:t>
            </a:r>
            <a:r>
              <a:rPr lang="en-US" sz="1800" dirty="0"/>
              <a:t> are found capable of </a:t>
            </a:r>
            <a:r>
              <a:rPr lang="en-US" sz="1800" dirty="0" err="1"/>
              <a:t>rowhammer</a:t>
            </a:r>
            <a:r>
              <a:rPr lang="en-US" sz="1800" dirty="0"/>
              <a:t>.”</a:t>
            </a:r>
          </a:p>
          <a:p>
            <a:pPr lvl="1"/>
            <a:r>
              <a:rPr lang="en-US" sz="1800" dirty="0"/>
              <a:t>Triggers </a:t>
            </a:r>
            <a:r>
              <a:rPr lang="en-US" sz="1800" dirty="0" err="1"/>
              <a:t>RowHammer</a:t>
            </a:r>
            <a:r>
              <a:rPr lang="en-US" sz="1800" dirty="0"/>
              <a:t> with malicious inputs but benign code </a:t>
            </a:r>
            <a:br>
              <a:rPr lang="en-US" sz="1800" dirty="0"/>
            </a:br>
            <a:endParaRPr lang="en-US" sz="1800" dirty="0"/>
          </a:p>
          <a:p>
            <a:r>
              <a:rPr lang="en-US" sz="2000" dirty="0">
                <a:solidFill>
                  <a:srgbClr val="0000FF"/>
                </a:solidFill>
              </a:rPr>
              <a:t>One Bit Flips, One Cloud Flops: Cross-VM Row Hammer Attacks and Privilege Escalation</a:t>
            </a:r>
            <a:r>
              <a:rPr lang="en-US" sz="2000" dirty="0"/>
              <a:t> (August 2016)</a:t>
            </a:r>
          </a:p>
          <a:p>
            <a:pPr lvl="1"/>
            <a:r>
              <a:rPr lang="en-US" sz="1800" dirty="0">
                <a:hlinkClick r:id="rId3"/>
              </a:rPr>
              <a:t>https://www.usenix.org/system/files/conference/usenixsecurity16/sec16_paper_xiao.pdf</a:t>
            </a:r>
            <a:r>
              <a:rPr lang="en-US" sz="1800" dirty="0"/>
              <a:t> </a:t>
            </a:r>
          </a:p>
          <a:p>
            <a:pPr lvl="1"/>
            <a:r>
              <a:rPr lang="en-US" sz="1800" dirty="0"/>
              <a:t>Xiao et al., USENIX Security 2016.</a:t>
            </a:r>
          </a:p>
          <a:p>
            <a:pPr lvl="1"/>
            <a:r>
              <a:rPr lang="en-US" sz="1800" b="1" dirty="0"/>
              <a:t>“Technique that allows a malicious guest VM to have read and write accesses to arbitrary physical pages on a shared machine.”</a:t>
            </a:r>
            <a:endParaRPr lang="en-US" sz="1800" dirty="0"/>
          </a:p>
          <a:p>
            <a:pPr lvl="1"/>
            <a:r>
              <a:rPr lang="en-US" sz="1800" dirty="0"/>
              <a:t>Graph-based algorithm to reverse engineer mapping of physical addresses in DRAM </a:t>
            </a:r>
          </a:p>
          <a:p>
            <a:endParaRPr lang="en-US" sz="2000" dirty="0"/>
          </a:p>
        </p:txBody>
      </p:sp>
      <p:sp>
        <p:nvSpPr>
          <p:cNvPr id="4" name="Slide Number Placeholder 3">
            <a:extLst>
              <a:ext uri="{FF2B5EF4-FFF2-40B4-BE49-F238E27FC236}">
                <a16:creationId xmlns:a16="http://schemas.microsoft.com/office/drawing/2014/main" id="{38233521-6653-454C-9B75-AE70BA23D8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2547996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A8727-ACF3-B74B-B9C3-A5F300E6577C}"/>
              </a:ext>
            </a:extLst>
          </p:cNvPr>
          <p:cNvSpPr>
            <a:spLocks noGrp="1"/>
          </p:cNvSpPr>
          <p:nvPr>
            <p:ph type="title"/>
          </p:nvPr>
        </p:nvSpPr>
        <p:spPr/>
        <p:txBody>
          <a:bodyPr/>
          <a:lstStyle/>
          <a:p>
            <a:r>
              <a:rPr lang="en-US" dirty="0">
                <a:latin typeface="Garamond" charset="0"/>
              </a:rPr>
              <a:t>Selected Readings on RowHammer (V)</a:t>
            </a:r>
            <a:endParaRPr lang="en-US" dirty="0"/>
          </a:p>
        </p:txBody>
      </p:sp>
      <p:sp>
        <p:nvSpPr>
          <p:cNvPr id="3" name="Content Placeholder 2">
            <a:extLst>
              <a:ext uri="{FF2B5EF4-FFF2-40B4-BE49-F238E27FC236}">
                <a16:creationId xmlns:a16="http://schemas.microsoft.com/office/drawing/2014/main" id="{B3E29C63-9A8C-714D-A16E-D602D345D924}"/>
              </a:ext>
            </a:extLst>
          </p:cNvPr>
          <p:cNvSpPr>
            <a:spLocks noGrp="1"/>
          </p:cNvSpPr>
          <p:nvPr>
            <p:ph idx="1"/>
          </p:nvPr>
        </p:nvSpPr>
        <p:spPr/>
        <p:txBody>
          <a:bodyPr/>
          <a:lstStyle/>
          <a:p>
            <a:r>
              <a:rPr lang="en-US" sz="2000" dirty="0">
                <a:solidFill>
                  <a:srgbClr val="0000FF"/>
                </a:solidFill>
              </a:rPr>
              <a:t>Curious Case of </a:t>
            </a:r>
            <a:r>
              <a:rPr lang="en-US" sz="2000" dirty="0" err="1">
                <a:solidFill>
                  <a:srgbClr val="0000FF"/>
                </a:solidFill>
              </a:rPr>
              <a:t>RowHammer</a:t>
            </a:r>
            <a:r>
              <a:rPr lang="en-US" sz="2000" dirty="0">
                <a:solidFill>
                  <a:srgbClr val="0000FF"/>
                </a:solidFill>
              </a:rPr>
              <a:t>: Flipping Secret Exponent Bits using Timing Analysis </a:t>
            </a:r>
            <a:r>
              <a:rPr lang="en-US" sz="2000" dirty="0"/>
              <a:t>(August 2016)</a:t>
            </a:r>
            <a:r>
              <a:rPr lang="en-US" sz="2000" dirty="0">
                <a:solidFill>
                  <a:srgbClr val="0000FF"/>
                </a:solidFill>
              </a:rPr>
              <a:t> </a:t>
            </a:r>
          </a:p>
          <a:p>
            <a:pPr lvl="1"/>
            <a:r>
              <a:rPr lang="en-US" sz="1800" dirty="0">
                <a:hlinkClick r:id="rId2"/>
              </a:rPr>
              <a:t>https://link.springer.com/content/pdf/10.1007%2F978-3-662-53140-2_29.pdf</a:t>
            </a:r>
            <a:r>
              <a:rPr lang="en-US" sz="1800" dirty="0"/>
              <a:t> </a:t>
            </a:r>
          </a:p>
          <a:p>
            <a:pPr lvl="1"/>
            <a:r>
              <a:rPr lang="en-US" sz="1800" dirty="0"/>
              <a:t>Bhattacharya et al., CHES 2016</a:t>
            </a:r>
          </a:p>
          <a:p>
            <a:pPr lvl="1"/>
            <a:r>
              <a:rPr lang="en-US" sz="1800" dirty="0"/>
              <a:t>Combines timing analysis to perform </a:t>
            </a:r>
            <a:r>
              <a:rPr lang="en-US" sz="1800" b="1" dirty="0" err="1"/>
              <a:t>rowhammer</a:t>
            </a:r>
            <a:r>
              <a:rPr lang="en-US" sz="1800" b="1" dirty="0"/>
              <a:t> on cryptographic keys</a:t>
            </a:r>
            <a:r>
              <a:rPr lang="en-US" sz="1800" dirty="0"/>
              <a:t> stored in memory</a:t>
            </a:r>
            <a:br>
              <a:rPr lang="en-US" sz="2000" dirty="0"/>
            </a:br>
            <a:endParaRPr lang="en-US" sz="2000" dirty="0"/>
          </a:p>
          <a:p>
            <a:r>
              <a:rPr lang="en-US" sz="2000" dirty="0">
                <a:solidFill>
                  <a:srgbClr val="0000FF"/>
                </a:solidFill>
              </a:rPr>
              <a:t>DRAMA: Exploiting DRAM Addressing for Cross-CPU Attacks </a:t>
            </a:r>
            <a:r>
              <a:rPr lang="en-US" sz="2000" dirty="0"/>
              <a:t>(August 2016)</a:t>
            </a:r>
          </a:p>
          <a:p>
            <a:pPr lvl="1"/>
            <a:r>
              <a:rPr lang="en-US" sz="1800" dirty="0">
                <a:hlinkClick r:id="rId3"/>
              </a:rPr>
              <a:t>https://www.usenix.org/system/files/conference/usenixsecurity16/sec16_paper_pessl.pdf</a:t>
            </a:r>
            <a:r>
              <a:rPr lang="en-US" sz="1800" dirty="0"/>
              <a:t> </a:t>
            </a:r>
          </a:p>
          <a:p>
            <a:pPr lvl="1"/>
            <a:r>
              <a:rPr lang="en-US" sz="1800" dirty="0" err="1"/>
              <a:t>Pessl</a:t>
            </a:r>
            <a:r>
              <a:rPr lang="en-US" sz="1800" dirty="0"/>
              <a:t> et al., USENIX Security 2016</a:t>
            </a:r>
          </a:p>
          <a:p>
            <a:pPr lvl="1"/>
            <a:r>
              <a:rPr lang="en-US" sz="1800" b="1" dirty="0"/>
              <a:t>Shows RowHammer failures on DDR4 devices despite TRR solution </a:t>
            </a:r>
            <a:endParaRPr lang="en-US" sz="1800" dirty="0"/>
          </a:p>
          <a:p>
            <a:pPr lvl="1"/>
            <a:r>
              <a:rPr lang="en-US" sz="1800" dirty="0"/>
              <a:t>Reverse engineers address mapping functions to improve existing </a:t>
            </a:r>
            <a:r>
              <a:rPr lang="en-US" sz="1800" dirty="0" err="1"/>
              <a:t>RowHammer</a:t>
            </a:r>
            <a:r>
              <a:rPr lang="en-US" sz="1800" dirty="0"/>
              <a:t> attacks</a:t>
            </a:r>
          </a:p>
          <a:p>
            <a:endParaRPr lang="en-US" sz="2000" dirty="0"/>
          </a:p>
        </p:txBody>
      </p:sp>
      <p:sp>
        <p:nvSpPr>
          <p:cNvPr id="4" name="Slide Number Placeholder 3">
            <a:extLst>
              <a:ext uri="{FF2B5EF4-FFF2-40B4-BE49-F238E27FC236}">
                <a16:creationId xmlns:a16="http://schemas.microsoft.com/office/drawing/2014/main" id="{17FD8858-9FF4-0D41-A28E-35E93F4F91F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5363556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a:t>
            </a:r>
            <a:endParaRPr lang="en-US" dirty="0"/>
          </a:p>
        </p:txBody>
      </p:sp>
      <p:sp>
        <p:nvSpPr>
          <p:cNvPr id="3" name="Content Placeholder 2"/>
          <p:cNvSpPr>
            <a:spLocks noGrp="1"/>
          </p:cNvSpPr>
          <p:nvPr>
            <p:ph idx="1"/>
          </p:nvPr>
        </p:nvSpPr>
        <p:spPr>
          <a:xfrm>
            <a:off x="228600" y="997527"/>
            <a:ext cx="8915400" cy="5193723"/>
          </a:xfrm>
        </p:spPr>
        <p:txBody>
          <a:bodyPr/>
          <a:lstStyle/>
          <a:p>
            <a:pPr>
              <a:buFont typeface="Wingdings" pitchFamily="2" charset="2"/>
              <a:buChar char="n"/>
              <a:defRPr/>
            </a:pPr>
            <a:r>
              <a:rPr lang="en-US" sz="2000" dirty="0">
                <a:solidFill>
                  <a:srgbClr val="0000FF"/>
                </a:solidFill>
              </a:rPr>
              <a:t>Flip </a:t>
            </a:r>
            <a:r>
              <a:rPr lang="en-US" sz="2000" dirty="0" err="1">
                <a:solidFill>
                  <a:srgbClr val="0000FF"/>
                </a:solidFill>
              </a:rPr>
              <a:t>Feng</a:t>
            </a:r>
            <a:r>
              <a:rPr lang="en-US" sz="2000" dirty="0">
                <a:solidFill>
                  <a:srgbClr val="0000FF"/>
                </a:solidFill>
              </a:rPr>
              <a:t> </a:t>
            </a:r>
            <a:r>
              <a:rPr lang="en-US" sz="2000" dirty="0" err="1">
                <a:solidFill>
                  <a:srgbClr val="0000FF"/>
                </a:solidFill>
              </a:rPr>
              <a:t>Shui</a:t>
            </a:r>
            <a:r>
              <a:rPr lang="en-US" sz="2000" dirty="0">
                <a:solidFill>
                  <a:srgbClr val="0000FF"/>
                </a:solidFill>
              </a:rPr>
              <a:t>: Hammering a Needle in the Software Stack </a:t>
            </a:r>
            <a:r>
              <a:rPr lang="en-US" sz="2000" dirty="0"/>
              <a:t>(August 2016)</a:t>
            </a:r>
          </a:p>
          <a:p>
            <a:pPr lvl="1">
              <a:buFont typeface="Wingdings" pitchFamily="2" charset="2"/>
              <a:buChar char="n"/>
              <a:defRPr/>
            </a:pPr>
            <a:r>
              <a:rPr lang="en-US" sz="1800" dirty="0">
                <a:hlinkClick r:id="rId2"/>
              </a:rPr>
              <a:t>https://www.usenix.org/system/files/conference/usenixsecurity16/sec16_paper_razavi.pdf</a:t>
            </a:r>
            <a:r>
              <a:rPr lang="en-US" sz="1800" dirty="0"/>
              <a:t> </a:t>
            </a:r>
          </a:p>
          <a:p>
            <a:pPr lvl="1">
              <a:buFont typeface="Wingdings" pitchFamily="2" charset="2"/>
              <a:buChar char="n"/>
              <a:defRPr/>
            </a:pPr>
            <a:r>
              <a:rPr lang="en-US" sz="1800" dirty="0" err="1"/>
              <a:t>Razavi</a:t>
            </a:r>
            <a:r>
              <a:rPr lang="en-US" sz="1800" dirty="0"/>
              <a:t> et al., USENIX Security 2016.</a:t>
            </a:r>
          </a:p>
          <a:p>
            <a:pPr lvl="1">
              <a:buFont typeface="Wingdings" pitchFamily="2" charset="2"/>
              <a:buChar char="n"/>
              <a:defRPr/>
            </a:pPr>
            <a:r>
              <a:rPr lang="en-US" sz="1800" dirty="0"/>
              <a:t>Combines memory </a:t>
            </a:r>
            <a:r>
              <a:rPr lang="en-US" sz="1800" dirty="0" err="1"/>
              <a:t>deduplication</a:t>
            </a:r>
            <a:r>
              <a:rPr lang="en-US" sz="1800" dirty="0"/>
              <a:t> and RowHammer</a:t>
            </a:r>
          </a:p>
          <a:p>
            <a:pPr lvl="1">
              <a:buFont typeface="Wingdings" pitchFamily="2" charset="2"/>
              <a:buChar char="n"/>
              <a:defRPr/>
            </a:pPr>
            <a:r>
              <a:rPr lang="en-US" sz="1800" dirty="0"/>
              <a:t>“</a:t>
            </a:r>
            <a:r>
              <a:rPr lang="en-US" sz="1800" b="1" dirty="0"/>
              <a:t>A malicious VM can gain unauthorized access to a co-hosted VM running </a:t>
            </a:r>
            <a:r>
              <a:rPr lang="en-US" sz="1800" b="1" dirty="0" err="1"/>
              <a:t>OpenSSH</a:t>
            </a:r>
            <a:r>
              <a:rPr lang="en-US" sz="1800" dirty="0"/>
              <a:t>.”</a:t>
            </a:r>
          </a:p>
          <a:p>
            <a:pPr lvl="1">
              <a:buFont typeface="Wingdings" pitchFamily="2" charset="2"/>
              <a:buChar char="n"/>
              <a:defRPr/>
            </a:pPr>
            <a:r>
              <a:rPr lang="en-US" sz="1800" dirty="0"/>
              <a:t>Breaks </a:t>
            </a:r>
            <a:r>
              <a:rPr lang="en-US" sz="1800" dirty="0" err="1"/>
              <a:t>OpenSSH</a:t>
            </a:r>
            <a:r>
              <a:rPr lang="en-US" sz="1800" dirty="0"/>
              <a:t> public key authentication </a:t>
            </a:r>
          </a:p>
          <a:p>
            <a:endParaRPr lang="en-US" sz="2000" dirty="0"/>
          </a:p>
          <a:p>
            <a:r>
              <a:rPr lang="en-US" sz="2000" dirty="0" err="1">
                <a:solidFill>
                  <a:srgbClr val="0000FF"/>
                </a:solidFill>
              </a:rPr>
              <a:t>Drammer</a:t>
            </a:r>
            <a:r>
              <a:rPr lang="en-US" sz="2000" dirty="0">
                <a:solidFill>
                  <a:srgbClr val="0000FF"/>
                </a:solidFill>
              </a:rPr>
              <a:t>: Deterministic </a:t>
            </a:r>
            <a:r>
              <a:rPr lang="en-US" sz="2000" dirty="0" err="1">
                <a:solidFill>
                  <a:srgbClr val="0000FF"/>
                </a:solidFill>
              </a:rPr>
              <a:t>Rowhammer</a:t>
            </a:r>
            <a:r>
              <a:rPr lang="en-US" sz="2000" dirty="0">
                <a:solidFill>
                  <a:srgbClr val="0000FF"/>
                </a:solidFill>
              </a:rPr>
              <a:t> Attacks on Mobile Platforms </a:t>
            </a:r>
            <a:r>
              <a:rPr lang="en-US" sz="2000" dirty="0"/>
              <a:t>(October 2016)</a:t>
            </a:r>
          </a:p>
          <a:p>
            <a:pPr lvl="1"/>
            <a:r>
              <a:rPr lang="en-US" sz="1800" dirty="0">
                <a:hlinkClick r:id="rId3"/>
              </a:rPr>
              <a:t>http://dl.acm.org/citation.cfm?id=2976749.2978406</a:t>
            </a:r>
            <a:r>
              <a:rPr lang="en-US" sz="1800" dirty="0"/>
              <a:t> </a:t>
            </a:r>
          </a:p>
          <a:p>
            <a:pPr lvl="1"/>
            <a:r>
              <a:rPr lang="en-US" sz="1800" dirty="0"/>
              <a:t>Van Der Veen et al., ACM CCS 2016</a:t>
            </a:r>
          </a:p>
          <a:p>
            <a:pPr lvl="1"/>
            <a:r>
              <a:rPr lang="en-US" sz="1800" b="1" dirty="0"/>
              <a:t>Can take over an ARM-based Android system </a:t>
            </a:r>
            <a:r>
              <a:rPr lang="en-US" sz="1800" b="1" dirty="0">
                <a:solidFill>
                  <a:srgbClr val="FF0000"/>
                </a:solidFill>
              </a:rPr>
              <a:t>deterministically</a:t>
            </a:r>
          </a:p>
          <a:p>
            <a:pPr lvl="1"/>
            <a:r>
              <a:rPr lang="en-US" sz="1800" dirty="0"/>
              <a:t>Exploits predictable physical memory allocator behavior</a:t>
            </a:r>
          </a:p>
          <a:p>
            <a:pPr lvl="2"/>
            <a:r>
              <a:rPr lang="en-US" sz="1600" dirty="0"/>
              <a:t>Can deterministically place security-sensitive data (e.g., page table) in an attacker-chosen, vulnerable location in memory</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7522144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(VII)</a:t>
            </a:r>
            <a:endParaRPr lang="en-US" dirty="0"/>
          </a:p>
        </p:txBody>
      </p:sp>
      <p:sp>
        <p:nvSpPr>
          <p:cNvPr id="3" name="Content Placeholder 2"/>
          <p:cNvSpPr>
            <a:spLocks noGrp="1"/>
          </p:cNvSpPr>
          <p:nvPr>
            <p:ph idx="1"/>
          </p:nvPr>
        </p:nvSpPr>
        <p:spPr>
          <a:xfrm>
            <a:off x="228600" y="997527"/>
            <a:ext cx="8915400" cy="5193723"/>
          </a:xfrm>
        </p:spPr>
        <p:txBody>
          <a:bodyPr/>
          <a:lstStyle/>
          <a:p>
            <a:r>
              <a:rPr lang="en-US" sz="2000" dirty="0">
                <a:solidFill>
                  <a:srgbClr val="0000FF"/>
                </a:solidFill>
              </a:rPr>
              <a:t>When Good Protections go Bad: Exploiting anti-</a:t>
            </a:r>
            <a:r>
              <a:rPr lang="en-US" sz="2000" dirty="0" err="1">
                <a:solidFill>
                  <a:srgbClr val="0000FF"/>
                </a:solidFill>
              </a:rPr>
              <a:t>DoS</a:t>
            </a:r>
            <a:r>
              <a:rPr lang="en-US" sz="2000" dirty="0">
                <a:solidFill>
                  <a:srgbClr val="0000FF"/>
                </a:solidFill>
              </a:rPr>
              <a:t> Measures to Accelerate </a:t>
            </a:r>
            <a:r>
              <a:rPr lang="en-US" sz="2000" dirty="0" err="1">
                <a:solidFill>
                  <a:srgbClr val="0000FF"/>
                </a:solidFill>
              </a:rPr>
              <a:t>Rowhammer</a:t>
            </a:r>
            <a:r>
              <a:rPr lang="en-US" sz="2000" dirty="0">
                <a:solidFill>
                  <a:srgbClr val="0000FF"/>
                </a:solidFill>
              </a:rPr>
              <a:t> Attacks </a:t>
            </a:r>
            <a:r>
              <a:rPr lang="en-US" sz="2000" dirty="0"/>
              <a:t>(May 2017)</a:t>
            </a:r>
          </a:p>
          <a:p>
            <a:pPr lvl="1"/>
            <a:r>
              <a:rPr lang="en-US" sz="1800" dirty="0">
                <a:hlinkClick r:id="rId2"/>
              </a:rPr>
              <a:t>https://web.eecs.umich.edu/~misiker/resources/HOST-2017-Misiker.pdf</a:t>
            </a:r>
            <a:r>
              <a:rPr lang="en-US" sz="1800" dirty="0"/>
              <a:t> </a:t>
            </a:r>
          </a:p>
          <a:p>
            <a:pPr lvl="1"/>
            <a:r>
              <a:rPr lang="en-US" sz="1800" dirty="0"/>
              <a:t>Aga et al., HOST 2017</a:t>
            </a:r>
          </a:p>
          <a:p>
            <a:pPr lvl="1"/>
            <a:r>
              <a:rPr lang="en-US" sz="1800" dirty="0"/>
              <a:t>“A virtual-memory based cache-flush free attack that is sufficiently fast to </a:t>
            </a:r>
            <a:r>
              <a:rPr lang="en-US" sz="1800" b="1" dirty="0" err="1"/>
              <a:t>rowhammer</a:t>
            </a:r>
            <a:r>
              <a:rPr lang="en-US" sz="1800" b="1" dirty="0"/>
              <a:t> with double rate refresh.</a:t>
            </a:r>
            <a:r>
              <a:rPr lang="en-US" sz="1800" dirty="0"/>
              <a:t>”</a:t>
            </a:r>
          </a:p>
          <a:p>
            <a:pPr lvl="1"/>
            <a:r>
              <a:rPr lang="en-US" sz="1800" dirty="0"/>
              <a:t>Enabled by Cache Allocation Technology </a:t>
            </a:r>
            <a:br>
              <a:rPr lang="en-US" sz="1800" dirty="0"/>
            </a:br>
            <a:endParaRPr lang="en-US" sz="1800" dirty="0"/>
          </a:p>
          <a:p>
            <a:r>
              <a:rPr lang="en-US" sz="2000" dirty="0">
                <a:solidFill>
                  <a:srgbClr val="0000FF"/>
                </a:solidFill>
              </a:rPr>
              <a:t>SGX-Bomb: Locking Down the Processor via </a:t>
            </a:r>
            <a:r>
              <a:rPr lang="en-US" sz="2000" dirty="0" err="1">
                <a:solidFill>
                  <a:srgbClr val="0000FF"/>
                </a:solidFill>
              </a:rPr>
              <a:t>Rowhammer</a:t>
            </a:r>
            <a:r>
              <a:rPr lang="en-US" sz="2000" dirty="0">
                <a:solidFill>
                  <a:srgbClr val="0000FF"/>
                </a:solidFill>
              </a:rPr>
              <a:t> Attack </a:t>
            </a:r>
            <a:r>
              <a:rPr lang="en-US" sz="2000" dirty="0"/>
              <a:t>(October 2017)</a:t>
            </a:r>
          </a:p>
          <a:p>
            <a:pPr lvl="1"/>
            <a:r>
              <a:rPr lang="en-US" sz="1800" dirty="0">
                <a:hlinkClick r:id="rId3"/>
              </a:rPr>
              <a:t>https://dl.acm.org/citation.cfm?id=3152709</a:t>
            </a:r>
            <a:r>
              <a:rPr lang="en-US" sz="1800" dirty="0"/>
              <a:t> </a:t>
            </a:r>
          </a:p>
          <a:p>
            <a:pPr lvl="1"/>
            <a:r>
              <a:rPr lang="en-US" sz="1800" dirty="0"/>
              <a:t>Jang et al., </a:t>
            </a:r>
            <a:r>
              <a:rPr lang="en-US" sz="1800" dirty="0" err="1"/>
              <a:t>SysTEX</a:t>
            </a:r>
            <a:r>
              <a:rPr lang="en-US" sz="1800" dirty="0"/>
              <a:t> 2017</a:t>
            </a:r>
          </a:p>
          <a:p>
            <a:pPr lvl="1"/>
            <a:r>
              <a:rPr lang="en-US" sz="1800" dirty="0"/>
              <a:t>“Launches the </a:t>
            </a:r>
            <a:r>
              <a:rPr lang="en-US" sz="1800" dirty="0" err="1"/>
              <a:t>Rowhammer</a:t>
            </a:r>
            <a:r>
              <a:rPr lang="en-US" sz="1800" dirty="0"/>
              <a:t> attack against enclave memory to trigger the processor lockdown.”</a:t>
            </a:r>
          </a:p>
          <a:p>
            <a:pPr lvl="1"/>
            <a:r>
              <a:rPr lang="en-US" sz="1800" b="1" dirty="0"/>
              <a:t>Running unknown enclave programs on the cloud can shut down servers shared with other clients. </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522801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CA60E-77D7-2F46-BE98-5DA906CF46B0}"/>
              </a:ext>
            </a:extLst>
          </p:cNvPr>
          <p:cNvSpPr>
            <a:spLocks noGrp="1"/>
          </p:cNvSpPr>
          <p:nvPr>
            <p:ph type="title"/>
          </p:nvPr>
        </p:nvSpPr>
        <p:spPr/>
        <p:txBody>
          <a:bodyPr/>
          <a:lstStyle/>
          <a:p>
            <a:r>
              <a:rPr lang="en-US" dirty="0">
                <a:latin typeface="Garamond" charset="0"/>
              </a:rPr>
              <a:t>Selected Readings on RowHammer (VIII)</a:t>
            </a:r>
            <a:endParaRPr lang="en-US" dirty="0"/>
          </a:p>
        </p:txBody>
      </p:sp>
      <p:sp>
        <p:nvSpPr>
          <p:cNvPr id="3" name="Content Placeholder 2">
            <a:extLst>
              <a:ext uri="{FF2B5EF4-FFF2-40B4-BE49-F238E27FC236}">
                <a16:creationId xmlns:a16="http://schemas.microsoft.com/office/drawing/2014/main" id="{5720AB8F-BFF8-BA43-BAE2-1A10AE5B5ABB}"/>
              </a:ext>
            </a:extLst>
          </p:cNvPr>
          <p:cNvSpPr>
            <a:spLocks noGrp="1"/>
          </p:cNvSpPr>
          <p:nvPr>
            <p:ph idx="1"/>
          </p:nvPr>
        </p:nvSpPr>
        <p:spPr/>
        <p:txBody>
          <a:bodyPr/>
          <a:lstStyle/>
          <a:p>
            <a:r>
              <a:rPr lang="en-US" sz="2000" dirty="0">
                <a:solidFill>
                  <a:srgbClr val="0000FF"/>
                </a:solidFill>
              </a:rPr>
              <a:t>Another Flip in the Wall of </a:t>
            </a:r>
            <a:r>
              <a:rPr lang="en-US" sz="2000" dirty="0" err="1">
                <a:solidFill>
                  <a:srgbClr val="0000FF"/>
                </a:solidFill>
              </a:rPr>
              <a:t>Rowhammer</a:t>
            </a:r>
            <a:r>
              <a:rPr lang="en-US" sz="2000" dirty="0">
                <a:solidFill>
                  <a:srgbClr val="0000FF"/>
                </a:solidFill>
              </a:rPr>
              <a:t> Defenses </a:t>
            </a:r>
            <a:r>
              <a:rPr lang="en-US" sz="2000" dirty="0"/>
              <a:t>(May 2018) </a:t>
            </a:r>
          </a:p>
          <a:p>
            <a:pPr lvl="1"/>
            <a:r>
              <a:rPr lang="en-US" sz="1800" dirty="0">
                <a:hlinkClick r:id="rId2"/>
              </a:rPr>
              <a:t>https://arxiv.org/pdf/1710.00551.pdf</a:t>
            </a:r>
            <a:endParaRPr lang="en-US" sz="1800" dirty="0"/>
          </a:p>
          <a:p>
            <a:pPr lvl="1"/>
            <a:r>
              <a:rPr lang="en-US" sz="1800" dirty="0" err="1"/>
              <a:t>Gruss</a:t>
            </a:r>
            <a:r>
              <a:rPr lang="en-US" sz="1800" dirty="0"/>
              <a:t> et al., IEEE S&amp;P 2018</a:t>
            </a:r>
          </a:p>
          <a:p>
            <a:pPr lvl="1"/>
            <a:r>
              <a:rPr lang="en-US" sz="1800" b="1" dirty="0"/>
              <a:t>A new type of </a:t>
            </a:r>
            <a:r>
              <a:rPr lang="en-US" sz="1800" b="1" dirty="0" err="1"/>
              <a:t>Rowhammer</a:t>
            </a:r>
            <a:r>
              <a:rPr lang="en-US" sz="1800" b="1" dirty="0"/>
              <a:t> attack which only hammers one single address</a:t>
            </a:r>
            <a:r>
              <a:rPr lang="en-US" sz="1800" dirty="0"/>
              <a:t>, which can be done without knowledge of physical addresses and DRAM mappings</a:t>
            </a:r>
          </a:p>
          <a:p>
            <a:pPr lvl="1"/>
            <a:r>
              <a:rPr lang="en-US" sz="1800" dirty="0"/>
              <a:t>Defeats static analysis and performance counter analysis defenses by running inside an SGX enclave </a:t>
            </a:r>
          </a:p>
          <a:p>
            <a:endParaRPr lang="en-US" sz="2000" dirty="0"/>
          </a:p>
          <a:p>
            <a:r>
              <a:rPr lang="en-US" sz="2000" dirty="0" err="1">
                <a:solidFill>
                  <a:srgbClr val="0000FF"/>
                </a:solidFill>
              </a:rPr>
              <a:t>GuardION</a:t>
            </a:r>
            <a:r>
              <a:rPr lang="en-US" sz="2000" dirty="0">
                <a:solidFill>
                  <a:srgbClr val="0000FF"/>
                </a:solidFill>
              </a:rPr>
              <a:t>: Practical Mitigation of DMA-Based </a:t>
            </a:r>
            <a:r>
              <a:rPr lang="en-US" sz="2000" dirty="0" err="1">
                <a:solidFill>
                  <a:srgbClr val="0000FF"/>
                </a:solidFill>
              </a:rPr>
              <a:t>Rowhammer</a:t>
            </a:r>
            <a:r>
              <a:rPr lang="en-US" sz="2000" dirty="0">
                <a:solidFill>
                  <a:srgbClr val="0000FF"/>
                </a:solidFill>
              </a:rPr>
              <a:t> Attacks on ARM </a:t>
            </a:r>
            <a:r>
              <a:rPr lang="en-US" sz="2000" dirty="0"/>
              <a:t>(June 2018)</a:t>
            </a:r>
          </a:p>
          <a:p>
            <a:pPr lvl="1"/>
            <a:r>
              <a:rPr lang="en-US" sz="1800" dirty="0">
                <a:hlinkClick r:id="rId3"/>
              </a:rPr>
              <a:t>https://link.springer.com/chapter/10.1007/978-3-319-93411-2_5</a:t>
            </a:r>
            <a:endParaRPr lang="en-US" sz="1800" dirty="0"/>
          </a:p>
          <a:p>
            <a:pPr lvl="1"/>
            <a:r>
              <a:rPr lang="en-US" sz="1800" dirty="0"/>
              <a:t>Van Der Veen et al., DIMVA 2018</a:t>
            </a:r>
          </a:p>
          <a:p>
            <a:pPr lvl="1"/>
            <a:r>
              <a:rPr lang="en-US" sz="1800" dirty="0"/>
              <a:t>Presents RAMPAGE, a DMA-based </a:t>
            </a:r>
            <a:r>
              <a:rPr lang="en-US" sz="1800" dirty="0" err="1"/>
              <a:t>RowHammer</a:t>
            </a:r>
            <a:r>
              <a:rPr lang="en-US" sz="1800" dirty="0"/>
              <a:t> attack against the latest Android OS</a:t>
            </a:r>
          </a:p>
        </p:txBody>
      </p:sp>
      <p:sp>
        <p:nvSpPr>
          <p:cNvPr id="4" name="Slide Number Placeholder 3">
            <a:extLst>
              <a:ext uri="{FF2B5EF4-FFF2-40B4-BE49-F238E27FC236}">
                <a16:creationId xmlns:a16="http://schemas.microsoft.com/office/drawing/2014/main" id="{F2D8B422-6204-6847-8622-92AEDD6CFF7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327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34516686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(IX)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a:solidFill>
                  <a:srgbClr val="0000FF"/>
                </a:solidFill>
              </a:rPr>
              <a:t>Grand </a:t>
            </a:r>
            <a:r>
              <a:rPr lang="en-US" sz="2000" dirty="0" err="1">
                <a:solidFill>
                  <a:srgbClr val="0000FF"/>
                </a:solidFill>
              </a:rPr>
              <a:t>Pwning</a:t>
            </a:r>
            <a:r>
              <a:rPr lang="en-US" sz="2000" dirty="0">
                <a:solidFill>
                  <a:srgbClr val="0000FF"/>
                </a:solidFill>
              </a:rPr>
              <a:t> Unit: Accelerating Microarchitectural Attacks with the GPU </a:t>
            </a:r>
            <a:r>
              <a:rPr lang="en-US" sz="2000" dirty="0"/>
              <a:t>(May 2018)</a:t>
            </a:r>
          </a:p>
          <a:p>
            <a:pPr lvl="1">
              <a:buFont typeface="Wingdings" pitchFamily="2" charset="2"/>
              <a:buChar char="n"/>
              <a:defRPr/>
            </a:pPr>
            <a:r>
              <a:rPr lang="en-US" sz="1800" dirty="0">
                <a:hlinkClick r:id="rId2"/>
              </a:rPr>
              <a:t>https://www.vusec.net/wp-content/uploads/2018/05/glitch.pdf</a:t>
            </a:r>
            <a:r>
              <a:rPr lang="en-US" sz="1800" dirty="0"/>
              <a:t> </a:t>
            </a:r>
          </a:p>
          <a:p>
            <a:pPr lvl="1">
              <a:buFont typeface="Wingdings" pitchFamily="2" charset="2"/>
              <a:buChar char="n"/>
              <a:defRPr/>
            </a:pPr>
            <a:r>
              <a:rPr lang="en-US" sz="1800" dirty="0" err="1"/>
              <a:t>Frigo</a:t>
            </a:r>
            <a:r>
              <a:rPr lang="en-US" sz="1800" dirty="0"/>
              <a:t> et al., IEEE S&amp;P 2018.</a:t>
            </a:r>
          </a:p>
          <a:p>
            <a:pPr lvl="1">
              <a:buFont typeface="Wingdings" pitchFamily="2" charset="2"/>
              <a:buChar char="n"/>
              <a:defRPr/>
            </a:pPr>
            <a:r>
              <a:rPr lang="en-US" sz="1800" dirty="0"/>
              <a:t>The first end-to-end remote </a:t>
            </a:r>
            <a:r>
              <a:rPr lang="en-US" sz="1800" dirty="0" err="1"/>
              <a:t>Rowhammer</a:t>
            </a:r>
            <a:r>
              <a:rPr lang="en-US" sz="1800" dirty="0"/>
              <a:t> exploit on mobile platforms that use our GPU-based primitives in orchestration to </a:t>
            </a:r>
            <a:r>
              <a:rPr lang="en-US" sz="1800" b="1" dirty="0"/>
              <a:t>compromise browsers on mobile devices in under two minutes</a:t>
            </a:r>
            <a:r>
              <a:rPr lang="en-US" sz="1800" dirty="0"/>
              <a:t>.</a:t>
            </a:r>
          </a:p>
          <a:p>
            <a:endParaRPr lang="en-US" dirty="0"/>
          </a:p>
          <a:p>
            <a:pPr>
              <a:buFont typeface="Wingdings" pitchFamily="2" charset="2"/>
              <a:buChar char="n"/>
              <a:defRPr/>
            </a:pPr>
            <a:r>
              <a:rPr lang="en-US" sz="2000" dirty="0" err="1">
                <a:solidFill>
                  <a:srgbClr val="0000FF"/>
                </a:solidFill>
              </a:rPr>
              <a:t>Throwhammer</a:t>
            </a:r>
            <a:r>
              <a:rPr lang="en-US" sz="2000" dirty="0">
                <a:solidFill>
                  <a:srgbClr val="0000FF"/>
                </a:solidFill>
              </a:rPr>
              <a:t>: </a:t>
            </a:r>
            <a:r>
              <a:rPr lang="en-US" sz="2000" dirty="0" err="1">
                <a:solidFill>
                  <a:srgbClr val="0000FF"/>
                </a:solidFill>
              </a:rPr>
              <a:t>Rowhammer</a:t>
            </a:r>
            <a:r>
              <a:rPr lang="en-US" sz="2000" dirty="0">
                <a:solidFill>
                  <a:srgbClr val="0000FF"/>
                </a:solidFill>
              </a:rPr>
              <a:t> Attacks over the Network and Defenses </a:t>
            </a:r>
            <a:r>
              <a:rPr lang="en-US" sz="2000" dirty="0"/>
              <a:t>(July 2018)</a:t>
            </a:r>
          </a:p>
          <a:p>
            <a:pPr lvl="1">
              <a:buFont typeface="Wingdings" pitchFamily="2" charset="2"/>
              <a:buChar char="n"/>
              <a:defRPr/>
            </a:pPr>
            <a:r>
              <a:rPr lang="en-US" sz="1800" dirty="0">
                <a:hlinkClick r:id="rId3"/>
              </a:rPr>
              <a:t>https://www.cs.vu.nl/~herbertb/download/papers/throwhammer_atc18.pdf</a:t>
            </a:r>
            <a:endParaRPr lang="en-US" sz="1800" dirty="0"/>
          </a:p>
          <a:p>
            <a:pPr lvl="1">
              <a:buFont typeface="Wingdings" pitchFamily="2" charset="2"/>
              <a:buChar char="n"/>
              <a:defRPr/>
            </a:pPr>
            <a:r>
              <a:rPr lang="en-US" sz="1800" dirty="0"/>
              <a:t>Tatar et al., USENIX ATC 2018.</a:t>
            </a:r>
          </a:p>
          <a:p>
            <a:pPr lvl="1">
              <a:buFont typeface="Wingdings" pitchFamily="2" charset="2"/>
              <a:buChar char="n"/>
              <a:defRPr/>
            </a:pPr>
            <a:r>
              <a:rPr lang="en-US" sz="1800" dirty="0"/>
              <a:t>“[We] show that </a:t>
            </a:r>
            <a:r>
              <a:rPr lang="en-US" sz="1800" b="1" dirty="0"/>
              <a:t>an attacker can trigger and exploit </a:t>
            </a:r>
            <a:r>
              <a:rPr lang="en-US" sz="1800" b="1" dirty="0" err="1"/>
              <a:t>Rowhammer</a:t>
            </a:r>
            <a:r>
              <a:rPr lang="en-US" sz="1800" b="1" dirty="0"/>
              <a:t> bit flips directly from a remote machine by only sending network packets</a:t>
            </a:r>
            <a:r>
              <a:rPr lang="en-US" sz="1800" dirty="0"/>
              <a:t>.”</a:t>
            </a: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16929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err="1">
                <a:solidFill>
                  <a:srgbClr val="0000FF"/>
                </a:solidFill>
              </a:rPr>
              <a:t>Nethammer</a:t>
            </a:r>
            <a:r>
              <a:rPr lang="en-US" sz="2000" dirty="0">
                <a:solidFill>
                  <a:srgbClr val="0000FF"/>
                </a:solidFill>
              </a:rPr>
              <a:t>: Inducing </a:t>
            </a:r>
            <a:r>
              <a:rPr lang="en-US" sz="2000" dirty="0" err="1">
                <a:solidFill>
                  <a:srgbClr val="0000FF"/>
                </a:solidFill>
              </a:rPr>
              <a:t>Rowhammer</a:t>
            </a:r>
            <a:r>
              <a:rPr lang="en-US" sz="2000" dirty="0">
                <a:solidFill>
                  <a:srgbClr val="0000FF"/>
                </a:solidFill>
              </a:rPr>
              <a:t> Faults through Network Requests </a:t>
            </a:r>
            <a:r>
              <a:rPr lang="en-US" sz="2000" dirty="0"/>
              <a:t>(July 2018)</a:t>
            </a:r>
          </a:p>
          <a:p>
            <a:pPr lvl="1">
              <a:buFont typeface="Wingdings" pitchFamily="2" charset="2"/>
              <a:buChar char="n"/>
              <a:defRPr/>
            </a:pPr>
            <a:r>
              <a:rPr lang="en-US" sz="1800" dirty="0">
                <a:hlinkClick r:id="rId2"/>
              </a:rPr>
              <a:t>https://arxiv.org/pdf/1805.04956.pdf</a:t>
            </a:r>
            <a:r>
              <a:rPr lang="en-US" sz="1800" dirty="0"/>
              <a:t>   </a:t>
            </a:r>
          </a:p>
          <a:p>
            <a:pPr lvl="1">
              <a:buFont typeface="Wingdings" pitchFamily="2" charset="2"/>
              <a:buChar char="n"/>
              <a:defRPr/>
            </a:pPr>
            <a:r>
              <a:rPr lang="en-US" sz="1800" dirty="0" err="1"/>
              <a:t>Lipp</a:t>
            </a:r>
            <a:r>
              <a:rPr lang="en-US" sz="1800" dirty="0"/>
              <a:t> et al., </a:t>
            </a:r>
            <a:r>
              <a:rPr lang="en-US" sz="1800" dirty="0" err="1"/>
              <a:t>arxiv.org</a:t>
            </a:r>
            <a:r>
              <a:rPr lang="en-US" sz="1800" dirty="0"/>
              <a:t> 2018.</a:t>
            </a:r>
          </a:p>
          <a:p>
            <a:pPr lvl="1">
              <a:buFont typeface="Wingdings" pitchFamily="2" charset="2"/>
              <a:buChar char="n"/>
              <a:defRPr/>
            </a:pPr>
            <a:r>
              <a:rPr lang="en-US" sz="1800" dirty="0"/>
              <a:t>“</a:t>
            </a:r>
            <a:r>
              <a:rPr lang="en-US" sz="1800" dirty="0" err="1"/>
              <a:t>Nethammer</a:t>
            </a:r>
            <a:r>
              <a:rPr lang="en-US" sz="1800" dirty="0"/>
              <a:t> is the first truly </a:t>
            </a:r>
            <a:r>
              <a:rPr lang="en-US" sz="1800" b="1" dirty="0"/>
              <a:t>remote </a:t>
            </a:r>
            <a:r>
              <a:rPr lang="en-US" sz="1800" b="1" dirty="0" err="1"/>
              <a:t>Rowhammer</a:t>
            </a:r>
            <a:r>
              <a:rPr lang="en-US" sz="1800" b="1" dirty="0"/>
              <a:t> attack</a:t>
            </a:r>
            <a:r>
              <a:rPr lang="en-US" sz="1800" dirty="0"/>
              <a:t>, without a single attacker-controlled line of code on the targeted system.”</a:t>
            </a:r>
          </a:p>
          <a:p>
            <a:pPr lvl="1">
              <a:buFont typeface="Wingdings" pitchFamily="2" charset="2"/>
              <a:buChar char="n"/>
              <a:defRPr/>
            </a:pPr>
            <a:endParaRPr lang="en-US" sz="1800" dirty="0"/>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ZebRAM</a:t>
            </a:r>
            <a:r>
              <a:rPr lang="en-US" sz="2000" dirty="0">
                <a:solidFill>
                  <a:srgbClr val="0000FF"/>
                </a:solidFill>
              </a:rPr>
              <a:t>: Comprehensive and Compatible Software Protection Against </a:t>
            </a:r>
            <a:r>
              <a:rPr lang="en-US" sz="2000" dirty="0" err="1">
                <a:solidFill>
                  <a:srgbClr val="0000FF"/>
                </a:solidFill>
              </a:rPr>
              <a:t>Rowhammer</a:t>
            </a:r>
            <a:r>
              <a:rPr lang="en-US" sz="2000" dirty="0">
                <a:solidFill>
                  <a:srgbClr val="0000FF"/>
                </a:solidFill>
              </a:rPr>
              <a:t> Attacks </a:t>
            </a:r>
            <a:r>
              <a:rPr lang="en-US" sz="2000" dirty="0"/>
              <a:t>(October 2018)</a:t>
            </a:r>
          </a:p>
          <a:p>
            <a:pPr lvl="1">
              <a:buFont typeface="Wingdings" pitchFamily="2" charset="2"/>
              <a:buChar char="n"/>
              <a:defRPr/>
            </a:pPr>
            <a:r>
              <a:rPr lang="en-US" sz="1800" dirty="0">
                <a:hlinkClick r:id="rId3"/>
              </a:rPr>
              <a:t>https://www.usenix.org/system/files/osdi18-konoth.pdf</a:t>
            </a:r>
            <a:r>
              <a:rPr lang="en-US" sz="1800" dirty="0"/>
              <a:t> </a:t>
            </a:r>
          </a:p>
          <a:p>
            <a:pPr lvl="1">
              <a:buFont typeface="Wingdings" pitchFamily="2" charset="2"/>
              <a:buChar char="n"/>
              <a:defRPr/>
            </a:pPr>
            <a:r>
              <a:rPr lang="en-US" sz="1800" dirty="0" err="1"/>
              <a:t>Konoth</a:t>
            </a:r>
            <a:r>
              <a:rPr lang="en-US" sz="1800" dirty="0"/>
              <a:t> et al., OSDI 2018</a:t>
            </a:r>
          </a:p>
          <a:p>
            <a:pPr lvl="1">
              <a:buFont typeface="Wingdings" pitchFamily="2" charset="2"/>
              <a:buChar char="n"/>
              <a:defRPr/>
            </a:pPr>
            <a:r>
              <a:rPr lang="en-US" sz="1800" dirty="0"/>
              <a:t>A new pure-software protection mechanism against RowHammer.</a:t>
            </a:r>
          </a:p>
          <a:p>
            <a:pPr>
              <a:buFont typeface="Wingdings" pitchFamily="2" charset="2"/>
              <a:buChar char="n"/>
              <a:defRPr/>
            </a:pP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721554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(XI.A)</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330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5D2A24A2-A297-FB4D-B11F-3EADDE152875}"/>
              </a:ext>
            </a:extLst>
          </p:cNvPr>
          <p:cNvPicPr>
            <a:picLocks noChangeAspect="1"/>
          </p:cNvPicPr>
          <p:nvPr/>
        </p:nvPicPr>
        <p:blipFill>
          <a:blip r:embed="rId3"/>
          <a:stretch>
            <a:fillRect/>
          </a:stretch>
        </p:blipFill>
        <p:spPr>
          <a:xfrm>
            <a:off x="197866" y="1916832"/>
            <a:ext cx="8910638" cy="1617899"/>
          </a:xfrm>
          <a:prstGeom prst="rect">
            <a:avLst/>
          </a:prstGeom>
        </p:spPr>
      </p:pic>
      <p:pic>
        <p:nvPicPr>
          <p:cNvPr id="6" name="Picture 5">
            <a:extLst>
              <a:ext uri="{FF2B5EF4-FFF2-40B4-BE49-F238E27FC236}">
                <a16:creationId xmlns:a16="http://schemas.microsoft.com/office/drawing/2014/main" id="{1F679323-3845-6046-856F-648446FAAC26}"/>
              </a:ext>
            </a:extLst>
          </p:cNvPr>
          <p:cNvPicPr>
            <a:picLocks noChangeAspect="1"/>
          </p:cNvPicPr>
          <p:nvPr/>
        </p:nvPicPr>
        <p:blipFill>
          <a:blip r:embed="rId4"/>
          <a:stretch>
            <a:fillRect/>
          </a:stretch>
        </p:blipFill>
        <p:spPr>
          <a:xfrm>
            <a:off x="228599" y="3751688"/>
            <a:ext cx="8847777" cy="1189480"/>
          </a:xfrm>
          <a:prstGeom prst="rect">
            <a:avLst/>
          </a:prstGeom>
        </p:spPr>
      </p:pic>
      <p:pic>
        <p:nvPicPr>
          <p:cNvPr id="9" name="Picture 8">
            <a:extLst>
              <a:ext uri="{FF2B5EF4-FFF2-40B4-BE49-F238E27FC236}">
                <a16:creationId xmlns:a16="http://schemas.microsoft.com/office/drawing/2014/main" id="{9C8E9420-31F9-574E-977B-65DCF85E2A8F}"/>
              </a:ext>
            </a:extLst>
          </p:cNvPr>
          <p:cNvPicPr>
            <a:picLocks noChangeAspect="1"/>
          </p:cNvPicPr>
          <p:nvPr/>
        </p:nvPicPr>
        <p:blipFill>
          <a:blip r:embed="rId5"/>
          <a:stretch>
            <a:fillRect/>
          </a:stretch>
        </p:blipFill>
        <p:spPr>
          <a:xfrm>
            <a:off x="197866" y="5108904"/>
            <a:ext cx="8946134" cy="1385790"/>
          </a:xfrm>
          <a:prstGeom prst="rect">
            <a:avLst/>
          </a:prstGeom>
        </p:spPr>
      </p:pic>
      <p:sp>
        <p:nvSpPr>
          <p:cNvPr id="10" name="Rectangle 9">
            <a:extLst>
              <a:ext uri="{FF2B5EF4-FFF2-40B4-BE49-F238E27FC236}">
                <a16:creationId xmlns:a16="http://schemas.microsoft.com/office/drawing/2014/main" id="{AFC04B51-A79A-FE42-9990-7EBF21B3FC3B}"/>
              </a:ext>
            </a:extLst>
          </p:cNvPr>
          <p:cNvSpPr>
            <a:spLocks noChangeArrowheads="1"/>
          </p:cNvSpPr>
          <p:nvPr/>
        </p:nvSpPr>
        <p:spPr bwMode="auto">
          <a:xfrm>
            <a:off x="228598" y="2276872"/>
            <a:ext cx="8847777" cy="6312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11" name="Rectangle 10">
            <a:extLst>
              <a:ext uri="{FF2B5EF4-FFF2-40B4-BE49-F238E27FC236}">
                <a16:creationId xmlns:a16="http://schemas.microsoft.com/office/drawing/2014/main" id="{B1776868-6E2F-A749-B222-81A7096E3B0E}"/>
              </a:ext>
            </a:extLst>
          </p:cNvPr>
          <p:cNvSpPr>
            <a:spLocks noChangeArrowheads="1"/>
          </p:cNvSpPr>
          <p:nvPr/>
        </p:nvSpPr>
        <p:spPr bwMode="auto">
          <a:xfrm>
            <a:off x="185561" y="5108904"/>
            <a:ext cx="7914831" cy="2643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1860217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(XI.B)</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331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7" name="Picture 6">
            <a:extLst>
              <a:ext uri="{FF2B5EF4-FFF2-40B4-BE49-F238E27FC236}">
                <a16:creationId xmlns:a16="http://schemas.microsoft.com/office/drawing/2014/main" id="{67F7F3F0-B833-3049-9CB1-A5175DD7F4F1}"/>
              </a:ext>
            </a:extLst>
          </p:cNvPr>
          <p:cNvPicPr>
            <a:picLocks noChangeAspect="1"/>
          </p:cNvPicPr>
          <p:nvPr/>
        </p:nvPicPr>
        <p:blipFill>
          <a:blip r:embed="rId3"/>
          <a:stretch>
            <a:fillRect/>
          </a:stretch>
        </p:blipFill>
        <p:spPr>
          <a:xfrm>
            <a:off x="197970" y="1862336"/>
            <a:ext cx="8795617" cy="2718792"/>
          </a:xfrm>
          <a:prstGeom prst="rect">
            <a:avLst/>
          </a:prstGeom>
        </p:spPr>
      </p:pic>
      <p:pic>
        <p:nvPicPr>
          <p:cNvPr id="8" name="Picture 7">
            <a:extLst>
              <a:ext uri="{FF2B5EF4-FFF2-40B4-BE49-F238E27FC236}">
                <a16:creationId xmlns:a16="http://schemas.microsoft.com/office/drawing/2014/main" id="{F0FC09FB-9232-2642-93A9-0A3A0D869B9A}"/>
              </a:ext>
            </a:extLst>
          </p:cNvPr>
          <p:cNvPicPr>
            <a:picLocks noChangeAspect="1"/>
          </p:cNvPicPr>
          <p:nvPr/>
        </p:nvPicPr>
        <p:blipFill>
          <a:blip r:embed="rId4"/>
          <a:stretch>
            <a:fillRect/>
          </a:stretch>
        </p:blipFill>
        <p:spPr>
          <a:xfrm>
            <a:off x="2051720" y="4653136"/>
            <a:ext cx="5435027" cy="2100332"/>
          </a:xfrm>
          <a:prstGeom prst="rect">
            <a:avLst/>
          </a:prstGeom>
        </p:spPr>
      </p:pic>
    </p:spTree>
    <p:extLst>
      <p:ext uri="{BB962C8B-B14F-4D97-AF65-F5344CB8AC3E}">
        <p14:creationId xmlns:p14="http://schemas.microsoft.com/office/powerpoint/2010/main" val="534908772"/>
      </p:ext>
    </p:extLst>
  </p:cSld>
  <p:clrMapOvr>
    <a:masterClrMapping/>
  </p:clrMapOvr>
  <p:transition/>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 (ISCA 2014)</a:t>
            </a:r>
          </a:p>
        </p:txBody>
      </p:sp>
      <p:sp>
        <p:nvSpPr>
          <p:cNvPr id="3" name="Content Placeholder 2"/>
          <p:cNvSpPr>
            <a:spLocks noGrp="1"/>
          </p:cNvSpPr>
          <p:nvPr>
            <p:ph idx="1"/>
          </p:nvPr>
        </p:nvSpPr>
        <p:spPr/>
        <p:txBody>
          <a:bodyPr/>
          <a:lstStyle/>
          <a:p>
            <a:r>
              <a:rPr lang="en-US" i="1" dirty="0">
                <a:solidFill>
                  <a:schemeClr val="tx2"/>
                </a:solidFill>
              </a:rPr>
              <a:t>Breach of memory protection</a:t>
            </a:r>
          </a:p>
          <a:p>
            <a:pPr lvl="1"/>
            <a:r>
              <a:rPr lang="en-US" sz="2800" dirty="0"/>
              <a:t>OS page (4KB) fits inside DRAM row (8KB)</a:t>
            </a:r>
          </a:p>
          <a:p>
            <a:pPr lvl="1"/>
            <a:r>
              <a:rPr lang="en-US" sz="2800" dirty="0"/>
              <a:t>Adjacent DRAM row </a:t>
            </a:r>
            <a:r>
              <a:rPr lang="en-US" sz="2800" dirty="0">
                <a:sym typeface="Wingdings" panose="05000000000000000000" pitchFamily="2" charset="2"/>
              </a:rPr>
              <a:t></a:t>
            </a:r>
            <a:r>
              <a:rPr lang="en-US" sz="2800" dirty="0"/>
              <a:t> Different OS page</a:t>
            </a:r>
          </a:p>
          <a:p>
            <a:endParaRPr lang="en-US" sz="2400" dirty="0"/>
          </a:p>
          <a:p>
            <a:r>
              <a:rPr lang="en-US" i="1" dirty="0">
                <a:solidFill>
                  <a:schemeClr val="tx2"/>
                </a:solidFill>
              </a:rPr>
              <a:t>Vulnerability: </a:t>
            </a:r>
            <a:r>
              <a:rPr lang="en-US" i="1" dirty="0">
                <a:solidFill>
                  <a:srgbClr val="FF0000"/>
                </a:solidFill>
              </a:rPr>
              <a:t>disturbance attack</a:t>
            </a:r>
          </a:p>
          <a:p>
            <a:pPr lvl="1"/>
            <a:r>
              <a:rPr lang="en-US" sz="2800" dirty="0"/>
              <a:t>By accessing its own page, a program could </a:t>
            </a:r>
            <a:br>
              <a:rPr lang="en-US" sz="2800" dirty="0"/>
            </a:br>
            <a:r>
              <a:rPr lang="en-US" sz="2800" dirty="0"/>
              <a:t>corrupt pages belonging to another program</a:t>
            </a:r>
          </a:p>
          <a:p>
            <a:endParaRPr lang="en-US" sz="2400" dirty="0"/>
          </a:p>
          <a:p>
            <a:r>
              <a:rPr lang="en-US" i="1" dirty="0">
                <a:solidFill>
                  <a:schemeClr val="tx2"/>
                </a:solidFill>
              </a:rPr>
              <a:t>We constructed a proof-of-concept</a:t>
            </a:r>
          </a:p>
          <a:p>
            <a:pPr lvl="1"/>
            <a:r>
              <a:rPr lang="en-US" sz="2800" dirty="0"/>
              <a:t>Using only user-level instructions</a:t>
            </a:r>
          </a:p>
          <a:p>
            <a:endParaRPr lang="en-US" sz="3200" dirty="0"/>
          </a:p>
          <a:p>
            <a:endParaRPr lang="en-US"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332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700571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44824"/>
            <a:ext cx="8428037" cy="822325"/>
          </a:xfrm>
        </p:spPr>
        <p:txBody>
          <a:bodyPr/>
          <a:lstStyle/>
          <a:p>
            <a:pPr algn="ctr" eaLnBrk="1" hangingPunct="1"/>
            <a:r>
              <a:rPr lang="en-US" sz="5000" dirty="0">
                <a:latin typeface="Garamond" charset="0"/>
              </a:rPr>
              <a:t>Keeping Future Memory Secure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05411268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1.2|3.5|10.8|7.8|8.5|6|11.7|7|14.2|11.7|8.9"/>
</p:tagLst>
</file>

<file path=ppt/tags/tag2.xml><?xml version="1.0" encoding="utf-8"?>
<p:tagLst xmlns:a="http://schemas.openxmlformats.org/drawingml/2006/main" xmlns:r="http://schemas.openxmlformats.org/officeDocument/2006/relationships" xmlns:p="http://schemas.openxmlformats.org/presentationml/2006/main">
  <p:tag name="TIMING" val="|4.4"/>
</p:tagLst>
</file>

<file path=ppt/tags/tag3.xml><?xml version="1.0" encoding="utf-8"?>
<p:tagLst xmlns:a="http://schemas.openxmlformats.org/drawingml/2006/main" xmlns:r="http://schemas.openxmlformats.org/officeDocument/2006/relationships" xmlns:p="http://schemas.openxmlformats.org/presentationml/2006/main">
  <p:tag name="TIMING" val="|0.8|4.1"/>
</p:tagLst>
</file>

<file path=ppt/tags/tag4.xml><?xml version="1.0" encoding="utf-8"?>
<p:tagLst xmlns:a="http://schemas.openxmlformats.org/drawingml/2006/main" xmlns:r="http://schemas.openxmlformats.org/officeDocument/2006/relationships" xmlns:p="http://schemas.openxmlformats.org/presentationml/2006/main">
  <p:tag name="TIMING" val="|4.8|3.4|6.1"/>
</p:tagLst>
</file>

<file path=ppt/tags/tag5.xml><?xml version="1.0" encoding="utf-8"?>
<p:tagLst xmlns:a="http://schemas.openxmlformats.org/drawingml/2006/main" xmlns:r="http://schemas.openxmlformats.org/officeDocument/2006/relationships" xmlns:p="http://schemas.openxmlformats.org/presentationml/2006/main">
  <p:tag name="TIMING" val="|1.3|4.3"/>
</p:tagLst>
</file>

<file path=ppt/tags/tag6.xml><?xml version="1.0" encoding="utf-8"?>
<p:tagLst xmlns:a="http://schemas.openxmlformats.org/drawingml/2006/main" xmlns:r="http://schemas.openxmlformats.org/officeDocument/2006/relationships" xmlns:p="http://schemas.openxmlformats.org/presentationml/2006/main">
  <p:tag name="TIMING" val="|10.7|5.3|6"/>
</p:tagLst>
</file>

<file path=ppt/tags/tag7.xml><?xml version="1.0" encoding="utf-8"?>
<p:tagLst xmlns:a="http://schemas.openxmlformats.org/drawingml/2006/main" xmlns:r="http://schemas.openxmlformats.org/officeDocument/2006/relationships" xmlns:p="http://schemas.openxmlformats.org/presentationml/2006/main">
  <p:tag name="TIMING" val="|3.6|1.2|2.6|5.6"/>
</p:tagLst>
</file>

<file path=ppt/tags/tag8.xml><?xml version="1.0" encoding="utf-8"?>
<p:tagLst xmlns:a="http://schemas.openxmlformats.org/drawingml/2006/main" xmlns:r="http://schemas.openxmlformats.org/officeDocument/2006/relationships" xmlns:p="http://schemas.openxmlformats.org/presentationml/2006/main">
  <p:tag name="TIMING" val="|4.9|1.3|6.4|9.6|1.8|7.6|9.4|1.2"/>
</p:tagLst>
</file>

<file path=ppt/tags/tag9.xml><?xml version="1.0" encoding="utf-8"?>
<p:tagLst xmlns:a="http://schemas.openxmlformats.org/drawingml/2006/main" xmlns:r="http://schemas.openxmlformats.org/officeDocument/2006/relationships" xmlns:p="http://schemas.openxmlformats.org/presentationml/2006/main">
  <p:tag name="TIMING" val="|1.4|4.8|9.2|6.1|2.3|10.2"/>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0.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2.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3.xml><?xml version="1.0" encoding="utf-8"?>
<a:theme xmlns:a="http://schemas.openxmlformats.org/drawingml/2006/main" name="2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4.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7.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8.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9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9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5.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1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1.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2.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3.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4.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5.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7.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8.xml><?xml version="1.0" encoding="utf-8"?>
<a:theme xmlns:a="http://schemas.openxmlformats.org/drawingml/2006/main" name="31_Edge">
  <a:themeElements>
    <a:clrScheme name="Custom 4">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0432FF"/>
      </a:hlink>
      <a:folHlink>
        <a:srgbClr val="0432FF"/>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10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Cambria"/>
        <a:ea typeface=""/>
        <a:cs typeface=""/>
      </a:majorFont>
      <a:minorFont>
        <a:latin typeface="Cambr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0.xml><?xml version="1.0" encoding="utf-8"?>
<a:theme xmlns:a="http://schemas.openxmlformats.org/drawingml/2006/main" name="1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222832</TotalTime>
  <Words>26407</Words>
  <Application>Microsoft Macintosh PowerPoint</Application>
  <PresentationFormat>On-screen Show (4:3)</PresentationFormat>
  <Paragraphs>3270</Paragraphs>
  <Slides>333</Slides>
  <Notes>139</Notes>
  <HiddenSlides>5</HiddenSlides>
  <MMClips>0</MMClips>
  <ScaleCrop>false</ScaleCrop>
  <HeadingPairs>
    <vt:vector size="6" baseType="variant">
      <vt:variant>
        <vt:lpstr>Fonts Used</vt:lpstr>
      </vt:variant>
      <vt:variant>
        <vt:i4>16</vt:i4>
      </vt:variant>
      <vt:variant>
        <vt:lpstr>Theme</vt:lpstr>
      </vt:variant>
      <vt:variant>
        <vt:i4>70</vt:i4>
      </vt:variant>
      <vt:variant>
        <vt:lpstr>Slide Titles</vt:lpstr>
      </vt:variant>
      <vt:variant>
        <vt:i4>333</vt:i4>
      </vt:variant>
    </vt:vector>
  </HeadingPairs>
  <TitlesOfParts>
    <vt:vector size="419" baseType="lpstr">
      <vt:lpstr>Adobe Garamond Pro</vt:lpstr>
      <vt:lpstr>Arial</vt:lpstr>
      <vt:lpstr>Arial Narrow</vt:lpstr>
      <vt:lpstr>Calibri</vt:lpstr>
      <vt:lpstr>Calibri Light</vt:lpstr>
      <vt:lpstr>Cambria</vt:lpstr>
      <vt:lpstr>Cambria Math</vt:lpstr>
      <vt:lpstr>Chalkduster</vt:lpstr>
      <vt:lpstr>Courier New</vt:lpstr>
      <vt:lpstr>Font Awesome 5 Free Regular</vt:lpstr>
      <vt:lpstr>Garamond</vt:lpstr>
      <vt:lpstr>LinLibertineT</vt:lpstr>
      <vt:lpstr>LinLibertineTI</vt:lpstr>
      <vt:lpstr>Tahoma</vt:lpstr>
      <vt:lpstr>Times New Roman</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18_Edge</vt:lpstr>
      <vt:lpstr>12_Edge</vt:lpstr>
      <vt:lpstr>10_Edge</vt:lpstr>
      <vt:lpstr>12_Office Theme</vt:lpstr>
      <vt:lpstr>15_Office Theme</vt:lpstr>
      <vt:lpstr>25_Office Theme</vt:lpstr>
      <vt:lpstr>95_Edge</vt:lpstr>
      <vt:lpstr>2_Edge</vt:lpstr>
      <vt:lpstr>Office Theme</vt:lpstr>
      <vt:lpstr>3_Office Theme</vt:lpstr>
      <vt:lpstr>99_Edge</vt:lpstr>
      <vt:lpstr>16_Edge</vt:lpstr>
      <vt:lpstr>96_Edge</vt:lpstr>
      <vt:lpstr>43_Edge</vt:lpstr>
      <vt:lpstr>97_Edge</vt:lpstr>
      <vt:lpstr>100_Edge</vt:lpstr>
      <vt:lpstr>4_Office Theme</vt:lpstr>
      <vt:lpstr>19_Edge</vt:lpstr>
      <vt:lpstr>44_Edge</vt:lpstr>
      <vt:lpstr>30_Edge</vt:lpstr>
      <vt:lpstr>41_Edge</vt:lpstr>
      <vt:lpstr>14_Edge</vt:lpstr>
      <vt:lpstr>14_Office Theme</vt:lpstr>
      <vt:lpstr>6_Office Theme</vt:lpstr>
      <vt:lpstr>7_Office Theme</vt:lpstr>
      <vt:lpstr>8_Office Theme</vt:lpstr>
      <vt:lpstr>9_Office Theme</vt:lpstr>
      <vt:lpstr>62_Edge</vt:lpstr>
      <vt:lpstr>1_Office Theme</vt:lpstr>
      <vt:lpstr>5_Office Theme</vt:lpstr>
      <vt:lpstr>31_Edge</vt:lpstr>
      <vt:lpstr>10_Office Theme</vt:lpstr>
      <vt:lpstr>11_Office Theme</vt:lpstr>
      <vt:lpstr> Fundamentally Understanding  and Solving RowHammer </vt:lpstr>
      <vt:lpstr>How Reliable/Secure/Safe is This Bridge?</vt:lpstr>
      <vt:lpstr>Collapse of the “Galloping Gertie”</vt:lpstr>
      <vt:lpstr>How Secure Are These People?</vt:lpstr>
      <vt:lpstr>How Safe &amp; Secure Are Our Platforms? </vt:lpstr>
      <vt:lpstr>What Is RowHammer?</vt:lpstr>
      <vt:lpstr>An “Early” Position Paper [IMW’13]</vt:lpstr>
      <vt:lpstr>The DRAM Scaling Problem</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A Curious Phenomenon</vt:lpstr>
      <vt:lpstr>A Curious Discovery [Kim et al., ISCA 2014]</vt:lpstr>
      <vt:lpstr>DRAM RowHammer</vt:lpstr>
      <vt:lpstr>Modern DRAM is Prone to Disturbance Errors</vt:lpstr>
      <vt:lpstr>Most DRAM Modules Are Vulnerable</vt:lpstr>
      <vt:lpstr>Recent DRAM Is More Vulnerable</vt:lpstr>
      <vt:lpstr>Why Is This Happening?</vt:lpstr>
      <vt:lpstr>Higher-Level Implications</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More Security Implications (I)</vt:lpstr>
      <vt:lpstr>More Security Implications (II)</vt:lpstr>
      <vt:lpstr>More Security Implications (III)</vt:lpstr>
      <vt:lpstr>More Security Implications (IV)</vt:lpstr>
      <vt:lpstr>More Security Implications (V)</vt:lpstr>
      <vt:lpstr>More Security Implications (VI)</vt:lpstr>
      <vt:lpstr>More Security Implications (VII)</vt:lpstr>
      <vt:lpstr>More Security Implications (VIII)</vt:lpstr>
      <vt:lpstr>More Security Implications (IX)</vt:lpstr>
      <vt:lpstr>More Security Implications?</vt:lpstr>
      <vt:lpstr>A RowHammer Survey Across the Stack</vt:lpstr>
      <vt:lpstr>A RowHammer Survey: Recent Update</vt:lpstr>
      <vt:lpstr>Understanding RowHammer</vt:lpstr>
      <vt:lpstr>First RowHammer Analysis</vt:lpstr>
      <vt:lpstr>RowHammer Infrastructure (2012-2014)</vt:lpstr>
      <vt:lpstr>PowerPoint Presentation</vt:lpstr>
      <vt:lpstr>RowHammer Characterization Results</vt:lpstr>
      <vt:lpstr>4. Adjacency: Aggressor &amp; Victim</vt:lpstr>
      <vt:lpstr>❶ Access Interval (Aggressor)</vt:lpstr>
      <vt:lpstr>❷ Refresh Interval</vt:lpstr>
      <vt:lpstr>❸ Data Pattern</vt:lpstr>
      <vt:lpstr>6. Other Key Observations [ISCA’14]</vt:lpstr>
      <vt:lpstr>Major RowHammer Characteristics (2014)</vt:lpstr>
      <vt:lpstr>RowHammer is Getting Much Worse (2020)</vt:lpstr>
      <vt:lpstr>New RowHammer Dimensions (2021)</vt:lpstr>
      <vt:lpstr>RowHammer vs. Wordline Voltage (2022)</vt:lpstr>
      <vt:lpstr>RowHammer Solutions</vt:lpstr>
      <vt:lpstr>Two Types of RowHammer Solutions</vt:lpstr>
      <vt:lpstr>Some Potential Solutions (ISCA 2014)</vt:lpstr>
      <vt:lpstr>Apple’s Security Patch for RowHammer</vt:lpstr>
      <vt:lpstr>Our Solution to RowHammer</vt:lpstr>
      <vt:lpstr>Advantages of PARA</vt:lpstr>
      <vt:lpstr>Requirements for PARA</vt:lpstr>
      <vt:lpstr>Probabilistic Activation in Real Life (I)</vt:lpstr>
      <vt:lpstr>Probabilistic Activation in Real Life (II)</vt:lpstr>
      <vt:lpstr>Seven RowHammer Solutions Proposed</vt:lpstr>
      <vt:lpstr>A Takeaway</vt:lpstr>
      <vt:lpstr>Aside: Intelligent Controller for NAND Flash</vt:lpstr>
      <vt:lpstr>Intelligent Flash Controllers [PIEEE’17]</vt:lpstr>
      <vt:lpstr>Detailed Lectures on RowHammer</vt:lpstr>
      <vt:lpstr>First RowHammer Analysis</vt:lpstr>
      <vt:lpstr>Retrospective on RowHammer &amp; Future</vt:lpstr>
      <vt:lpstr>A More Recent RowHammer Retrospective</vt:lpstr>
      <vt:lpstr>RowHammer in 2020-2022</vt:lpstr>
      <vt:lpstr>Revisiting RowHammer</vt:lpstr>
      <vt:lpstr>RowHammer is Getting Much Worse</vt:lpstr>
      <vt:lpstr>Key Takeaways from 1580 Chips</vt:lpstr>
      <vt:lpstr>DRAM Testing Infrastructures</vt:lpstr>
      <vt:lpstr>1580 DRAM Chips Tested</vt:lpstr>
      <vt:lpstr>3. Hammer Count (HC) Effects</vt:lpstr>
      <vt:lpstr>5. First RowHammer Bit Flips per Chip</vt:lpstr>
      <vt:lpstr>5. First RowHammer Bit Flips per Chip</vt:lpstr>
      <vt:lpstr>RowHammer is Getting Much Worse</vt:lpstr>
      <vt:lpstr>Detailed Lecture on Revisiting RowHammer</vt:lpstr>
      <vt:lpstr>TRRespass</vt:lpstr>
      <vt:lpstr>Industry-Adopted Solutions Do Not Work</vt:lpstr>
      <vt:lpstr>TRRespass</vt:lpstr>
      <vt:lpstr>Example Many-Sided Hammering Patterns</vt:lpstr>
      <vt:lpstr>BitFlips vs. Number of Aggressor Rows</vt:lpstr>
      <vt:lpstr>TRRespass Vulnerable DRAM Modules</vt:lpstr>
      <vt:lpstr>TRRespass Vulnerable Mobile Phones</vt:lpstr>
      <vt:lpstr>TRRespass Based RowHammer Attack</vt:lpstr>
      <vt:lpstr>TRRespass Key Results</vt:lpstr>
      <vt:lpstr>TRRespass Key Takeaways</vt:lpstr>
      <vt:lpstr>Detailed Lecture on TRRespass</vt:lpstr>
      <vt:lpstr>Industry-Adopted Solutions Do Not Work</vt:lpstr>
      <vt:lpstr>How to Guarantee That a Chip is RowHammer-Free?</vt:lpstr>
      <vt:lpstr>Hard to Guarantee RowHammer-Free Chips </vt:lpstr>
      <vt:lpstr>Uncovering TRR  Almost Completely</vt:lpstr>
      <vt:lpstr>Industry-Adopted Solutions Are Very Poor</vt:lpstr>
      <vt:lpstr>U-TRR Summary &amp; Key Results</vt:lpstr>
      <vt:lpstr>Overview of U-TRR</vt:lpstr>
      <vt:lpstr>Analyzing TRR-Protected DDR4 Chips</vt:lpstr>
      <vt:lpstr>U-TRR Analysis Summary</vt:lpstr>
      <vt:lpstr>Key Takeaways</vt:lpstr>
      <vt:lpstr>Effect on Individual Rows</vt:lpstr>
      <vt:lpstr>Bypassing ECC with New RowHammer Patterns</vt:lpstr>
      <vt:lpstr>Many Observations &amp; Results in the Paper</vt:lpstr>
      <vt:lpstr>Uncovering TRR Can Help Future Solutions</vt:lpstr>
      <vt:lpstr>New RowHammer Characteristics</vt:lpstr>
      <vt:lpstr>RowHammer Has Many Dimensions</vt:lpstr>
      <vt:lpstr>Our Goal</vt:lpstr>
      <vt:lpstr>DRAM Testing Infrastructures</vt:lpstr>
      <vt:lpstr>DRAM Chips Tested</vt:lpstr>
      <vt:lpstr>Summary of The Study &amp; Key Results</vt:lpstr>
      <vt:lpstr>PowerPoint Presentation</vt:lpstr>
      <vt:lpstr>Key Takeaways  from Spatial Variation Analysis</vt:lpstr>
      <vt:lpstr>Spatial Variation across Rows</vt:lpstr>
      <vt:lpstr>Spatial Variation across Rows</vt:lpstr>
      <vt:lpstr>Spatial Variation across Rows</vt:lpstr>
      <vt:lpstr>Spatial Variation across Columns</vt:lpstr>
      <vt:lpstr>Example Defense Improvements</vt:lpstr>
      <vt:lpstr>Many More Analyses In The Paper</vt:lpstr>
      <vt:lpstr>Many More Analyses In The Paper</vt:lpstr>
      <vt:lpstr>More RowHammer Analysis</vt:lpstr>
      <vt:lpstr>RowHammer vs. Wordline Voltage (2022)</vt:lpstr>
      <vt:lpstr>Updated DRAM Testing Infrastructure</vt:lpstr>
      <vt:lpstr>Summary</vt:lpstr>
      <vt:lpstr>RowHammer vs. Wordline Voltage (2022)</vt:lpstr>
      <vt:lpstr>New RowHammer Solutions</vt:lpstr>
      <vt:lpstr>BlockHammer Solution in 2021</vt:lpstr>
      <vt:lpstr>RowHammer Solution Approaches</vt:lpstr>
      <vt:lpstr>Two Key Challenges</vt:lpstr>
      <vt:lpstr>Our Goal</vt:lpstr>
      <vt:lpstr>BlockHammer  Key Idea</vt:lpstr>
      <vt:lpstr>PowerPoint Presentation</vt:lpstr>
      <vt:lpstr>BlockHammer  Overview of Approach</vt:lpstr>
      <vt:lpstr>Evaluation: BlockHammer Scaling with RowHammer Vulnerability</vt:lpstr>
      <vt:lpstr>Key Results: BlockHammer</vt:lpstr>
      <vt:lpstr>More in the Paper: BlockHammer</vt:lpstr>
      <vt:lpstr>Summary: BlockHammer</vt:lpstr>
      <vt:lpstr>A Takeaway</vt:lpstr>
      <vt:lpstr>RowHammer Solution Approaches</vt:lpstr>
      <vt:lpstr>Row Migration-Based RowHammer Defense</vt:lpstr>
      <vt:lpstr>Row Migration-Based RowHammer Defense</vt:lpstr>
      <vt:lpstr>More RowHammer in 2020-2022</vt:lpstr>
      <vt:lpstr>RowHammer in 2020 (I)</vt:lpstr>
      <vt:lpstr>RowHammer in 2020 (II)</vt:lpstr>
      <vt:lpstr>RowHammer in 2020 (III)</vt:lpstr>
      <vt:lpstr>RowHammer in 2021 (I)</vt:lpstr>
      <vt:lpstr>RowHammer in 2021 (II)</vt:lpstr>
      <vt:lpstr>RowHammer in 2021 (III)</vt:lpstr>
      <vt:lpstr>RowHammer in 2022 (I)</vt:lpstr>
      <vt:lpstr>RowHammer in 2022 (III)</vt:lpstr>
      <vt:lpstr>RowHammer in 2022 (IV)</vt:lpstr>
      <vt:lpstr>RowHammer in 2022 (V)</vt:lpstr>
      <vt:lpstr>RowHammer in 2022 (VI)</vt:lpstr>
      <vt:lpstr>RowHammer in 2022 (VII)</vt:lpstr>
      <vt:lpstr>RowHammer in 2022 (VII)</vt:lpstr>
      <vt:lpstr>RowHammer in 2022 (VIII)</vt:lpstr>
      <vt:lpstr>RowHammer in 2022 (IX)</vt:lpstr>
      <vt:lpstr>Self-Managing DRAM: Overview</vt:lpstr>
      <vt:lpstr>SMD-Based Maintenance Mechanisms</vt:lpstr>
      <vt:lpstr>Self-Managing DRAM: Summary</vt:lpstr>
      <vt:lpstr>Talk on Self-Managing DRAM</vt:lpstr>
      <vt:lpstr>Much More in Our Preprint…</vt:lpstr>
      <vt:lpstr>RowHammer in 2023 (I) </vt:lpstr>
      <vt:lpstr>RowHammer in 2023 (II)</vt:lpstr>
      <vt:lpstr>More to Come…</vt:lpstr>
      <vt:lpstr>Future Memory Reliability/Security Challenges</vt:lpstr>
      <vt:lpstr>Future of Main Memory Security</vt:lpstr>
      <vt:lpstr>Future of Main Memory Security</vt:lpstr>
      <vt:lpstr>A Takeaway</vt:lpstr>
      <vt:lpstr>The Takeaway</vt:lpstr>
      <vt:lpstr>Architecting Future Memory for Security </vt:lpstr>
      <vt:lpstr>Two Major Future RowHammer Directions</vt:lpstr>
      <vt:lpstr>A RowHammer Survey: Recent Update</vt:lpstr>
      <vt:lpstr>Better Communication Between DRAM &amp; Controller</vt:lpstr>
      <vt:lpstr>Better Coordination of DRAM &amp; Controller</vt:lpstr>
      <vt:lpstr>PowerPoint Presentation</vt:lpstr>
      <vt:lpstr>Understand and Model with Experiments (Flash)</vt:lpstr>
      <vt:lpstr>An Example Intelligent Controller</vt:lpstr>
      <vt:lpstr>The Takeaway, Again</vt:lpstr>
      <vt:lpstr>An Early Proposal for Intelligent Controllers [IMW’13]</vt:lpstr>
      <vt:lpstr>Industry Is Writing Papers About It, Too</vt:lpstr>
      <vt:lpstr>Industry Is Writing Papers About It, Too</vt:lpstr>
      <vt:lpstr>Final Thoughts on RowHammer</vt:lpstr>
      <vt:lpstr>Before RowHammer (I)</vt:lpstr>
      <vt:lpstr>Before RowHammer (II)</vt:lpstr>
      <vt:lpstr>After RowHammer</vt:lpstr>
      <vt:lpstr>RowHammer: Retrospective</vt:lpstr>
      <vt:lpstr>Perhaps Most Importantly…</vt:lpstr>
      <vt:lpstr>Conclusion</vt:lpstr>
      <vt:lpstr>Summary: RowHammer</vt:lpstr>
      <vt:lpstr>A RowHammer Survey Across the Stack</vt:lpstr>
      <vt:lpstr>Detailed Lectures on RowHammer</vt:lpstr>
      <vt:lpstr>PowerPoint Presentation</vt:lpstr>
      <vt:lpstr>Funding Acknowledgments</vt:lpstr>
      <vt:lpstr>Acknowledgments</vt:lpstr>
      <vt:lpstr>PowerPoint Presentation</vt:lpstr>
      <vt:lpstr>SAFARI Research Group</vt:lpstr>
      <vt:lpstr>Comp Arch (Fall 2022)</vt:lpstr>
      <vt:lpstr>DDCA (Spring 2022)</vt:lpstr>
      <vt:lpstr>Projects &amp; Seminars: SoftMC FPGA-Based Exploration of DRAM and RowHammer (Fall 2022)</vt:lpstr>
      <vt:lpstr>Projects &amp; Seminars: Ramulator Exploration of Emerging Memory Systems (Fall 2022)</vt:lpstr>
      <vt:lpstr> Fundamentally Understanding  and Solving RowHammer </vt:lpstr>
      <vt:lpstr>Backup Slides for Further Info</vt:lpstr>
      <vt:lpstr>SoftMC: Open Source DRAM Infrastructure</vt:lpstr>
      <vt:lpstr>Data Retention in Memory [Liu et al., ISCA 2013]</vt:lpstr>
      <vt:lpstr>RAIDR: Heterogeneous Refresh [ISCA’12]</vt:lpstr>
      <vt:lpstr>Analysis of Data Retention Failures [ISCA’13]</vt:lpstr>
      <vt:lpstr>Mitigation of Retention Issues [SIGMETRICS’14]</vt:lpstr>
      <vt:lpstr>Mitigation of Retention Issues [DSN’15]</vt:lpstr>
      <vt:lpstr>Mitigation of Retention Issues [DSN’16]  </vt:lpstr>
      <vt:lpstr>Mitigation of Retention Issues [MICRO’17]  </vt:lpstr>
      <vt:lpstr>Mitigation of Retention Issues [ISCA’17]</vt:lpstr>
      <vt:lpstr>Mitigation of Retention Issues [DSN’19]</vt:lpstr>
      <vt:lpstr>Mitigation of Retention Issues [MICRO’20]</vt:lpstr>
      <vt:lpstr>Mitigation of Retention Issues [MICRO’21]</vt:lpstr>
      <vt:lpstr>More on DRAM Refresh &amp; Data Retention</vt:lpstr>
      <vt:lpstr>SoftMC: Enabling DRAM Infrastructure</vt:lpstr>
      <vt:lpstr>Collapse of the “Galloping Gertie” (1940)</vt:lpstr>
      <vt:lpstr>Another Example (1994)</vt:lpstr>
      <vt:lpstr>Yet Another Example (2007)</vt:lpstr>
      <vt:lpstr>A More Recent Example (2018)</vt:lpstr>
      <vt:lpstr>A Most Recent Example (2022)</vt:lpstr>
      <vt:lpstr>A Most Recent Example (2022)</vt:lpstr>
      <vt:lpstr>A Most Recent Example (2022)</vt:lpstr>
      <vt:lpstr>A Most Recent Example (2022)</vt:lpstr>
      <vt:lpstr>HiRA: Hidden Row Activation  for Reducing Refresh Latency of Off-the-Shelf DRAM Chips</vt:lpstr>
      <vt:lpstr>Executive Summary</vt:lpstr>
      <vt:lpstr>PowerPoint Presentation</vt:lpstr>
      <vt:lpstr>HiRA: Hidden Row Activation  for Reducing Refresh Latency of Off-the-Shelf DRAM Chips</vt:lpstr>
      <vt:lpstr>Understanding RowHammer</vt:lpstr>
      <vt:lpstr>Root Causes of Disturbance Errors</vt:lpstr>
      <vt:lpstr>RowHammer Solutions</vt:lpstr>
      <vt:lpstr>Naive Solutions</vt:lpstr>
      <vt:lpstr>Industry Is Writing Papers About It, Too</vt:lpstr>
      <vt:lpstr>Industry Is Writing Papers About It, Too</vt:lpstr>
      <vt:lpstr>Revisiting RowHammer</vt:lpstr>
      <vt:lpstr>Revisiting RowHammer   An Experimental Analysis of Modern Devices and Mitigation Techniques</vt:lpstr>
      <vt:lpstr>Key Conclusions</vt:lpstr>
      <vt:lpstr>DRAM Testing Infrastructures</vt:lpstr>
      <vt:lpstr>DRAM Chips Tested</vt:lpstr>
      <vt:lpstr>3. Hammer Count (HC) Effects</vt:lpstr>
      <vt:lpstr>5. First RowHammer Bit Flips per Chip</vt:lpstr>
      <vt:lpstr>5. First RowHammer Bit Flips per Chip</vt:lpstr>
      <vt:lpstr>5. First RowHammer Bit Flips per Chip</vt:lpstr>
      <vt:lpstr>Key Takeaways from 1580 Chips</vt:lpstr>
      <vt:lpstr>Mitigation Mechanism Evaluation</vt:lpstr>
      <vt:lpstr>Mitigation Mechanism Evaluation</vt:lpstr>
      <vt:lpstr>Mitigation Mechanism Evaluation</vt:lpstr>
      <vt:lpstr>Key Takeaways from Mitigation Mechanisms</vt:lpstr>
      <vt:lpstr>RowHammer Solutions Going Forward</vt:lpstr>
      <vt:lpstr>PowerPoint Presentation</vt:lpstr>
      <vt:lpstr>Detailed Lecture on Revisiting RowHammer</vt:lpstr>
      <vt:lpstr>Revisiting RowHammer in 2020 (I)</vt:lpstr>
      <vt:lpstr>Executive Summary</vt:lpstr>
      <vt:lpstr>Motivation</vt:lpstr>
      <vt:lpstr>Goal</vt:lpstr>
      <vt:lpstr>Effective RowHammer Characterization </vt:lpstr>
      <vt:lpstr>Testing Methodology</vt:lpstr>
      <vt:lpstr>Testing Methodology</vt:lpstr>
      <vt:lpstr>1. RowHammer Vulnerability</vt:lpstr>
      <vt:lpstr>2. Data Pattern Dependence</vt:lpstr>
      <vt:lpstr>3. Hammer Count (HC) Effects</vt:lpstr>
      <vt:lpstr>4. Spatial Effects: Row Distance</vt:lpstr>
      <vt:lpstr>4. Spatial Effects: Row Distance</vt:lpstr>
      <vt:lpstr>4. Spatial Effects: Row Distance</vt:lpstr>
      <vt:lpstr>4. Spatial Distribution of Bit Flips</vt:lpstr>
      <vt:lpstr>4. Spatial Distribution of Bit Flips</vt:lpstr>
      <vt:lpstr>5. First RowHammer Bit Flips per Chip</vt:lpstr>
      <vt:lpstr>Evaluation Methodology</vt:lpstr>
      <vt:lpstr>Evaluation Methodology</vt:lpstr>
      <vt:lpstr>Mitigation Mech. Eval. (Increased Refresh)</vt:lpstr>
      <vt:lpstr>Mitigation Mechanism Evaluation (PARA) </vt:lpstr>
      <vt:lpstr>Mitigation Mechanism Evaluation (ProHIT)</vt:lpstr>
      <vt:lpstr>Mitigation Mechanism Evaluation (MRLoc)</vt:lpstr>
      <vt:lpstr>Mitigation Mechanism Evaluation (TWiCe)</vt:lpstr>
      <vt:lpstr>Mitigation Mechanism Evaluation (Ideal)</vt:lpstr>
      <vt:lpstr>Additional Details in the Paper </vt:lpstr>
      <vt:lpstr>RowHammer Reviews</vt:lpstr>
      <vt:lpstr>Initial RowHammer Reviews</vt:lpstr>
      <vt:lpstr>Missing the Point</vt:lpstr>
      <vt:lpstr>More …</vt:lpstr>
      <vt:lpstr>Final RowHammer Reviews</vt:lpstr>
      <vt:lpstr>Some More History</vt:lpstr>
      <vt:lpstr>Some More Historical Perspective</vt:lpstr>
      <vt:lpstr>Initial RowHammer Reviews (MICRO 2013)</vt:lpstr>
      <vt:lpstr>Reviewer A</vt:lpstr>
      <vt:lpstr>Reviewer A -- Security is Not “Realistic”</vt:lpstr>
      <vt:lpstr>Rebuttal to Reviewer A</vt:lpstr>
      <vt:lpstr>Reviewer A -- Demands</vt:lpstr>
      <vt:lpstr>Reviewer C</vt:lpstr>
      <vt:lpstr>Reviewer C -- Leave It to DRAM Vendors</vt:lpstr>
      <vt:lpstr>Reviewer D -- Nothing New in RowHammer</vt:lpstr>
      <vt:lpstr>ISCA 2014 Submission</vt:lpstr>
      <vt:lpstr>Reviewer D</vt:lpstr>
      <vt:lpstr>PowerPoint Presentation</vt:lpstr>
      <vt:lpstr>Reviewer D Continued…</vt:lpstr>
      <vt:lpstr>Rebuttal to Reviewer D</vt:lpstr>
      <vt:lpstr>Reviewer E</vt:lpstr>
      <vt:lpstr>PowerPoint Presentation</vt:lpstr>
      <vt:lpstr>Rebuttal to Reviewer E</vt:lpstr>
      <vt:lpstr>Top Pick Reviews</vt:lpstr>
      <vt:lpstr>Another Top Pick Review</vt:lpstr>
      <vt:lpstr>PowerPoint Presentation</vt:lpstr>
      <vt:lpstr>Suggestions to Reviewers</vt:lpstr>
      <vt:lpstr>An Interview on Research and Education</vt:lpstr>
      <vt:lpstr>More Thoughts and Suggestions</vt:lpstr>
      <vt:lpstr>Aside: A Recommended Book</vt:lpstr>
      <vt:lpstr>PowerPoint Presentation</vt:lpstr>
      <vt:lpstr>PowerPoint Presentation</vt:lpstr>
      <vt:lpstr>A Fun Reading: Food for Thought</vt:lpstr>
      <vt:lpstr>Byzantine Failures</vt:lpstr>
      <vt:lpstr>After RowHammer: Byzantine Failures</vt:lpstr>
      <vt:lpstr>Aside: Byzantine Generals Problem</vt:lpstr>
      <vt:lpstr>Some Selected Readings</vt:lpstr>
      <vt:lpstr>Selected Readings on RowHammer (I)</vt:lpstr>
      <vt:lpstr>Selected Readings on RowHammer (II)</vt:lpstr>
      <vt:lpstr>Selected Readings on RowHammer (III)</vt:lpstr>
      <vt:lpstr>Selected Readings on RowHammer (IV)</vt:lpstr>
      <vt:lpstr>Selected Readings on RowHammer (V)</vt:lpstr>
      <vt:lpstr>Selected Readings on RowHammer (VI)</vt:lpstr>
      <vt:lpstr>Selected Readings on RowHammer (VII)</vt:lpstr>
      <vt:lpstr>Selected Readings on RowHammer (VIII)</vt:lpstr>
      <vt:lpstr>Selected Readings on RowHammer (IX)</vt:lpstr>
      <vt:lpstr>Selected Readings on RowHammer (X)</vt:lpstr>
      <vt:lpstr>Selected Readings on RowHammer (XI.A)</vt:lpstr>
      <vt:lpstr>Selected Readings on RowHammer (XI.B)</vt:lpstr>
      <vt:lpstr>Security Implications (ISCA 2014)</vt:lpstr>
      <vt:lpstr>Keeping Future Memory Secure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Abdullah Giray YAĞLIKÇI</cp:lastModifiedBy>
  <cp:revision>2948</cp:revision>
  <cp:lastPrinted>2017-12-05T03:30:35Z</cp:lastPrinted>
  <dcterms:created xsi:type="dcterms:W3CDTF">2010-10-08T20:41:54Z</dcterms:created>
  <dcterms:modified xsi:type="dcterms:W3CDTF">2023-01-18T08:58:14Z</dcterms:modified>
</cp:coreProperties>
</file>