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5"/>
  </p:notesMasterIdLst>
  <p:sldIdLst>
    <p:sldId id="257" r:id="rId2"/>
    <p:sldId id="355" r:id="rId3"/>
    <p:sldId id="354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Cambria" panose="02040503050406030204" pitchFamily="18" charset="0"/>
      <p:regular r:id="rId12"/>
      <p:bold r:id="rId13"/>
      <p:italic r:id="rId14"/>
      <p:boldItalic r:id="rId15"/>
    </p:embeddedFont>
    <p:embeddedFont>
      <p:font typeface="Cambria Math" panose="02040503050406030204" pitchFamily="18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>
    <p:extLst/>
  </p:cmAuthor>
  <p:cmAuthor id="2" name="Microsoft Office User" initials="Office [2]" lastIdx="1" clrIdx="1">
    <p:extLst/>
  </p:cmAuthor>
  <p:cmAuthor id="3" name="Microsoft Office User" initials="Office [3]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00E"/>
    <a:srgbClr val="980616"/>
    <a:srgbClr val="55803D"/>
    <a:srgbClr val="CC0004"/>
    <a:srgbClr val="9A020E"/>
    <a:srgbClr val="4A76BF"/>
    <a:srgbClr val="BFBFBF"/>
    <a:srgbClr val="3CC222"/>
    <a:srgbClr val="C8DDB9"/>
    <a:srgbClr val="E00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34" autoAdjust="0"/>
    <p:restoredTop sz="95659" autoAdjust="0"/>
  </p:normalViewPr>
  <p:slideViewPr>
    <p:cSldViewPr snapToGrid="0">
      <p:cViewPr varScale="1">
        <p:scale>
          <a:sx n="107" d="100"/>
          <a:sy n="107" d="100"/>
        </p:scale>
        <p:origin x="78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7/1/20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my name is Behzad. In this lightening talk I will be presenting An Experimental Study of Reduced-Voltage Operation in Modern FPGAs for Neural Network Acceleration. 	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</a:t>
            </a:r>
            <a:r>
              <a:rPr lang="en-US" b="1"/>
              <a:t>]</a:t>
            </a:r>
            <a:r>
              <a:rPr lang="en-US" b="1" baseline="0"/>
              <a:t> </a:t>
            </a:r>
            <a:r>
              <a:rPr lang="en-US" b="0" baseline="0"/>
              <a:t>Our </a:t>
            </a:r>
            <a:r>
              <a:rPr lang="en-US" b="0" baseline="0" dirty="0"/>
              <a:t>goal is to </a:t>
            </a:r>
            <a:r>
              <a:rPr lang="en-US" sz="1200" b="0" baseline="0" dirty="0">
                <a:solidFill>
                  <a:schemeClr val="accent1">
                    <a:lumMod val="75000"/>
                  </a:schemeClr>
                </a:solidFill>
                <a:ea typeface="Cambria" panose="02040503050406030204" pitchFamily="18" charset="0"/>
              </a:rPr>
              <a:t>i</a:t>
            </a:r>
            <a:r>
              <a:rPr lang="en-US" sz="1200" b="0" dirty="0">
                <a:solidFill>
                  <a:schemeClr val="accent1">
                    <a:lumMod val="75000"/>
                  </a:schemeClr>
                </a:solidFill>
                <a:ea typeface="Cambria" panose="02040503050406030204" pitchFamily="18" charset="0"/>
              </a:rPr>
              <a:t>mprove the </a:t>
            </a:r>
            <a:r>
              <a:rPr lang="en-US" sz="1400" b="0" dirty="0">
                <a:solidFill>
                  <a:srgbClr val="7030A0"/>
                </a:solidFill>
                <a:ea typeface="Cambria" panose="02040503050406030204" pitchFamily="18" charset="0"/>
              </a:rPr>
              <a:t>power-efficiency </a:t>
            </a:r>
            <a:r>
              <a:rPr lang="en-US" sz="1200" b="0" dirty="0">
                <a:solidFill>
                  <a:schemeClr val="accent1">
                    <a:lumMod val="75000"/>
                  </a:schemeClr>
                </a:solidFill>
                <a:ea typeface="Cambria" panose="02040503050406030204" pitchFamily="18" charset="0"/>
              </a:rPr>
              <a:t>of FPGA-based neural networks by</a:t>
            </a:r>
          </a:p>
          <a:p>
            <a:r>
              <a:rPr lang="en-US" b="1" dirty="0"/>
              <a:t>[CLICK]</a:t>
            </a:r>
            <a:r>
              <a:rPr lang="en-US" b="1" baseline="0" dirty="0"/>
              <a:t> </a:t>
            </a:r>
            <a:r>
              <a:rPr lang="en-US" sz="1200" b="0" dirty="0">
                <a:solidFill>
                  <a:srgbClr val="7030A0"/>
                </a:solidFill>
                <a:ea typeface="Cambria" panose="02040503050406030204" pitchFamily="18" charset="0"/>
              </a:rPr>
              <a:t>Undervolting </a:t>
            </a:r>
            <a:r>
              <a:rPr lang="en-US" sz="1200" b="0" baseline="0" dirty="0">
                <a:solidFill>
                  <a:srgbClr val="0070C0"/>
                </a:solidFill>
                <a:ea typeface="Cambria" panose="02040503050406030204" pitchFamily="18" charset="0"/>
              </a:rPr>
              <a:t>FPGAs</a:t>
            </a:r>
            <a:r>
              <a:rPr lang="en-US" sz="1200" b="0" dirty="0">
                <a:solidFill>
                  <a:srgbClr val="0070C0"/>
                </a:solidFill>
                <a:ea typeface="Cambria" panose="02040503050406030204" pitchFamily="18" charset="0"/>
              </a:rPr>
              <a:t> </a:t>
            </a:r>
            <a:r>
              <a:rPr lang="en-US" sz="1200" b="0" dirty="0">
                <a:solidFill>
                  <a:srgbClr val="7030A0"/>
                </a:solidFill>
                <a:ea typeface="Cambria" panose="02040503050406030204" pitchFamily="18" charset="0"/>
              </a:rPr>
              <a:t>below the nominal level that</a:t>
            </a:r>
            <a:r>
              <a:rPr lang="en-US" sz="1200" b="0" baseline="0" dirty="0">
                <a:solidFill>
                  <a:srgbClr val="7030A0"/>
                </a:solidFill>
                <a:ea typeface="Cambria" panose="02040503050406030204" pitchFamily="18" charset="0"/>
              </a:rPr>
              <a:t> is set by vendor</a:t>
            </a:r>
            <a:endParaRPr lang="en-US" sz="1200" b="0" dirty="0">
              <a:solidFill>
                <a:srgbClr val="7030A0"/>
              </a:solidFill>
              <a:ea typeface="Cambria" panose="02040503050406030204" pitchFamily="18" charset="0"/>
            </a:endParaRPr>
          </a:p>
          <a:p>
            <a:r>
              <a:rPr lang="en-US" b="1" dirty="0"/>
              <a:t>[CLICK]</a:t>
            </a:r>
            <a:r>
              <a:rPr lang="en-US" b="1" baseline="0" dirty="0"/>
              <a:t> </a:t>
            </a:r>
            <a:r>
              <a:rPr lang="en-US" b="0" baseline="0" dirty="0"/>
              <a:t>Our experiments are based on</a:t>
            </a:r>
          </a:p>
          <a:p>
            <a:r>
              <a:rPr lang="en-US" b="1" dirty="0"/>
              <a:t>[CLICK]</a:t>
            </a:r>
            <a:r>
              <a:rPr lang="en-US" b="1" baseline="0" dirty="0"/>
              <a:t> </a:t>
            </a:r>
            <a:r>
              <a:rPr lang="en-US" b="0" baseline="0" dirty="0"/>
              <a:t>5</a:t>
            </a:r>
            <a:r>
              <a:rPr lang="en-US" b="1" baseline="0" dirty="0"/>
              <a:t> </a:t>
            </a:r>
            <a:r>
              <a:rPr lang="en-US" b="0" baseline="0" dirty="0"/>
              <a:t>image classification workloads and also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1" baseline="0" dirty="0"/>
              <a:t> </a:t>
            </a:r>
            <a:r>
              <a:rPr lang="en-US" sz="1400" b="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Xilinx UltraScale+ platforms </a:t>
            </a:r>
            <a:endParaRPr lang="en-US" b="1" baseline="0" dirty="0"/>
          </a:p>
          <a:p>
            <a:r>
              <a:rPr lang="en-US" b="1" dirty="0"/>
              <a:t>[CLICK]</a:t>
            </a:r>
            <a:r>
              <a:rPr lang="en-US" b="1" baseline="0" dirty="0"/>
              <a:t> </a:t>
            </a:r>
            <a:r>
              <a:rPr lang="en-US" b="0" baseline="0" dirty="0"/>
              <a:t>Among main results, the overall voltage behavior is shown in this figure. </a:t>
            </a:r>
          </a:p>
          <a:p>
            <a:r>
              <a:rPr lang="en-US" b="1" dirty="0"/>
              <a:t>[CLICK] </a:t>
            </a:r>
            <a:r>
              <a:rPr lang="en-US" b="0" baseline="0" dirty="0"/>
              <a:t>As seen, there is a large voltage guardband, 33% of the nominal level. By eliminating this guardband and undervolting further</a:t>
            </a:r>
          </a:p>
          <a:p>
            <a:r>
              <a:rPr lang="en-US" b="1" dirty="0"/>
              <a:t>[CLICK]</a:t>
            </a:r>
            <a:r>
              <a:rPr lang="en-US" b="1" baseline="0" dirty="0"/>
              <a:t> </a:t>
            </a:r>
            <a:r>
              <a:rPr lang="en-US" b="0" baseline="0" dirty="0"/>
              <a:t>we achieve more than 3 times power-efficiency gain.</a:t>
            </a:r>
          </a:p>
          <a:p>
            <a:r>
              <a:rPr lang="en-US" b="1" dirty="0"/>
              <a:t>[CLICK]</a:t>
            </a:r>
            <a:r>
              <a:rPr lang="en-US" b="1" baseline="0" dirty="0"/>
              <a:t> </a:t>
            </a:r>
            <a:r>
              <a:rPr lang="en-US" b="0" baseline="0" dirty="0"/>
              <a:t>In the main talk, we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will elaborate on the power-reliability trade-off.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Also, we will discuss our frequency underscaling technique to prevent the accuracy loss below guardband.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Finally, we will discuss the effect of environmental temperature.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27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Thanks for your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99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26958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1030"/>
            <a:ext cx="9144000" cy="221147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An Experimental Study of Reduced-Voltage Operation in Modern FPGAs </a:t>
            </a:r>
            <a:b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for Neural Network Acceleration 	</a:t>
            </a:r>
            <a:endParaRPr lang="en-US" sz="3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269" y="5783641"/>
            <a:ext cx="1968533" cy="40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73" y="4322990"/>
            <a:ext cx="3460174" cy="9248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18" y="5396349"/>
            <a:ext cx="1260918" cy="9444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103" y="5424066"/>
            <a:ext cx="945571" cy="9247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53" y="3848216"/>
            <a:ext cx="2599725" cy="18799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8100" y="6561120"/>
            <a:ext cx="91821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i="1" dirty="0"/>
              <a:t>50th IEEE/</a:t>
            </a:r>
            <a:r>
              <a:rPr lang="en-US" sz="1700" i="1" dirty="0" err="1"/>
              <a:t>IFIP</a:t>
            </a:r>
            <a:r>
              <a:rPr lang="en-US" sz="1700" i="1" dirty="0"/>
              <a:t> International Conference on Dependable Systems and Networks (</a:t>
            </a:r>
            <a:r>
              <a:rPr lang="en-US" sz="1700" i="1" dirty="0" err="1"/>
              <a:t>DSN</a:t>
            </a:r>
            <a:r>
              <a:rPr lang="en-US" sz="1700" i="1" dirty="0"/>
              <a:t>), 30</a:t>
            </a:r>
            <a:r>
              <a:rPr lang="en-US" sz="1700" i="1" baseline="30000" dirty="0"/>
              <a:t>th</a:t>
            </a:r>
            <a:r>
              <a:rPr lang="en-US" sz="1700" i="1" dirty="0"/>
              <a:t> June, 2020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976723"/>
              </p:ext>
            </p:extLst>
          </p:nvPr>
        </p:nvGraphicFramePr>
        <p:xfrm>
          <a:off x="185498" y="2395194"/>
          <a:ext cx="8729754" cy="151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6460">
                  <a:extLst>
                    <a:ext uri="{9D8B030D-6E8A-4147-A177-3AD203B41FA5}">
                      <a16:colId xmlns:a16="http://schemas.microsoft.com/office/drawing/2014/main" val="3883309094"/>
                    </a:ext>
                  </a:extLst>
                </a:gridCol>
                <a:gridCol w="3451969">
                  <a:extLst>
                    <a:ext uri="{9D8B030D-6E8A-4147-A177-3AD203B41FA5}">
                      <a16:colId xmlns:a16="http://schemas.microsoft.com/office/drawing/2014/main" val="750203917"/>
                    </a:ext>
                  </a:extLst>
                </a:gridCol>
                <a:gridCol w="2431325">
                  <a:extLst>
                    <a:ext uri="{9D8B030D-6E8A-4147-A177-3AD203B41FA5}">
                      <a16:colId xmlns:a16="http://schemas.microsoft.com/office/drawing/2014/main" val="267273905"/>
                    </a:ext>
                  </a:extLst>
                </a:gridCol>
              </a:tblGrid>
              <a:tr h="504225">
                <a:tc>
                  <a:txBody>
                    <a:bodyPr/>
                    <a:lstStyle/>
                    <a:p>
                      <a:r>
                        <a:rPr lang="en-US" sz="2400" b="1" u="sn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Behzad Salami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Baturay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Onural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Ismail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Yuksel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9757242"/>
                  </a:ext>
                </a:extLst>
              </a:tr>
              <a:tr h="504225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Fahrettin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Koc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Oguz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Ergin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Adrian Cristal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6930944"/>
                  </a:ext>
                </a:extLst>
              </a:tr>
              <a:tr h="504225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Osman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Unsal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Hamid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Sarbazi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-Azad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Onur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Mutlu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021071"/>
                  </a:ext>
                </a:extLst>
              </a:tr>
            </a:tbl>
          </a:graphicData>
        </a:graphic>
      </p:graphicFrame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30"/>
    </mc:Choice>
    <mc:Fallback xmlns="">
      <p:transition spd="slow" advTm="12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953805"/>
            <a:ext cx="9059256" cy="3408984"/>
          </a:xfrm>
        </p:spPr>
        <p:txBody>
          <a:bodyPr/>
          <a:lstStyle/>
          <a:p>
            <a:pPr marL="274320" indent="-274320">
              <a:spcBef>
                <a:spcPts val="400"/>
              </a:spcBef>
            </a:pP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ea typeface="Cambria" panose="02040503050406030204" pitchFamily="18" charset="0"/>
              </a:rPr>
              <a:t>Goal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ea typeface="Cambria" panose="02040503050406030204" pitchFamily="18" charset="0"/>
              </a:rPr>
              <a:t>: Improve the </a:t>
            </a:r>
            <a:r>
              <a:rPr lang="en-US" sz="2000" b="1" dirty="0">
                <a:solidFill>
                  <a:srgbClr val="7030A0"/>
                </a:solidFill>
                <a:ea typeface="Cambria" panose="02040503050406030204" pitchFamily="18" charset="0"/>
              </a:rPr>
              <a:t>power-efficiency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ea typeface="Cambria" panose="02040503050406030204" pitchFamily="18" charset="0"/>
              </a:rPr>
              <a:t>of FPGA-based neural networks by:</a:t>
            </a:r>
          </a:p>
          <a:p>
            <a:pPr marL="644525" lvl="1" indent="-354013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70C0"/>
                </a:solidFill>
                <a:ea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ea typeface="Cambria" panose="02040503050406030204" pitchFamily="18" charset="0"/>
              </a:rPr>
              <a:t>Undervolting</a:t>
            </a:r>
            <a:r>
              <a:rPr lang="en-US" sz="1800" dirty="0">
                <a:solidFill>
                  <a:srgbClr val="0070C0"/>
                </a:solidFill>
                <a:ea typeface="Cambria" panose="02040503050406030204" pitchFamily="18" charset="0"/>
              </a:rPr>
              <a:t> (i.e., underscaling supply voltage) </a:t>
            </a:r>
            <a:r>
              <a:rPr lang="en-US" sz="1800" b="1" dirty="0">
                <a:solidFill>
                  <a:srgbClr val="7030A0"/>
                </a:solidFill>
                <a:ea typeface="Cambria" panose="02040503050406030204" pitchFamily="18" charset="0"/>
              </a:rPr>
              <a:t>below nominal level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668" y="2067225"/>
            <a:ext cx="4548153" cy="29754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952027"/>
            <a:ext cx="469669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Evaluation Setup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644525" lvl="1" indent="-354013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  <a:r>
              <a:rPr lang="en-US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Image classification workloads</a:t>
            </a:r>
          </a:p>
          <a:p>
            <a:pPr marL="644525" lvl="1" indent="-354013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Xilinx UltraScale+ ZCU102 platforms </a:t>
            </a:r>
            <a:endParaRPr lang="en-US" sz="2000" b="1" u="sng" dirty="0">
              <a:solidFill>
                <a:srgbClr val="55803D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87325" indent="-354013"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en-US" sz="2000" b="1" u="sng" dirty="0">
              <a:solidFill>
                <a:srgbClr val="55803D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87325" indent="-3540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rgbClr val="55803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Main Results</a:t>
            </a:r>
          </a:p>
          <a:p>
            <a:pPr marL="644525" lvl="2" indent="-354013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55803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Large voltage guardband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(i.e., </a:t>
            </a:r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33%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dirty="0">
              <a:solidFill>
                <a:srgbClr val="55803D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44525" lvl="2" indent="-354013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55803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&gt;3X</a:t>
            </a:r>
            <a:r>
              <a:rPr lang="en-US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power-efficiency gain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5003247"/>
            <a:ext cx="90592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7325" lvl="2" indent="-3540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b="1" u="sng" dirty="0">
                <a:latin typeface="Cambria" panose="02040503050406030204" pitchFamily="18" charset="0"/>
                <a:ea typeface="Cambria" panose="02040503050406030204" pitchFamily="18" charset="0"/>
              </a:rPr>
              <a:t>In the Main Talk</a:t>
            </a:r>
          </a:p>
          <a:p>
            <a:pPr marL="644525" lvl="3" indent="-354013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Characterization of FPGA voltage </a:t>
            </a:r>
            <a:r>
              <a:rPr lang="en-US" b="1" dirty="0">
                <a:solidFill>
                  <a:srgbClr val="93000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behavior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and its impact on the </a:t>
            </a:r>
            <a:r>
              <a:rPr lang="en-US" b="1" dirty="0">
                <a:solidFill>
                  <a:srgbClr val="93000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power-reliability </a:t>
            </a:r>
          </a:p>
          <a:p>
            <a:pPr marL="644525" lvl="3" indent="-354013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>
                <a:solidFill>
                  <a:srgbClr val="93000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Frequency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underscaling</a:t>
            </a:r>
          </a:p>
          <a:p>
            <a:pPr marL="644525" lvl="3" indent="-354013"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Environmental </a:t>
            </a:r>
            <a:r>
              <a:rPr lang="en-US" b="1" dirty="0">
                <a:solidFill>
                  <a:srgbClr val="93000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temperature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600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76"/>
    </mc:Choice>
    <mc:Fallback xmlns="">
      <p:transition spd="slow" advTm="50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26958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1030"/>
            <a:ext cx="9144000" cy="221147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An Experimental Study of Reduced-Voltage Operation in Modern FPGAs </a:t>
            </a:r>
            <a:b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for Neural Network Acceleration 	</a:t>
            </a:r>
            <a:endParaRPr lang="en-US" sz="3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269" y="5783641"/>
            <a:ext cx="1968533" cy="40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73" y="4322990"/>
            <a:ext cx="3460174" cy="9248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18" y="5396349"/>
            <a:ext cx="1260918" cy="9444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103" y="5424066"/>
            <a:ext cx="945571" cy="9247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53" y="3848216"/>
            <a:ext cx="2599725" cy="18799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8100" y="6561120"/>
            <a:ext cx="91821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i="1" dirty="0"/>
              <a:t>50th IEEE/</a:t>
            </a:r>
            <a:r>
              <a:rPr lang="en-US" sz="1700" i="1" dirty="0" err="1"/>
              <a:t>IFIP</a:t>
            </a:r>
            <a:r>
              <a:rPr lang="en-US" sz="1700" i="1" dirty="0"/>
              <a:t> International Conference on Dependable Systems and Networks (</a:t>
            </a:r>
            <a:r>
              <a:rPr lang="en-US" sz="1700" i="1" dirty="0" err="1"/>
              <a:t>DSN</a:t>
            </a:r>
            <a:r>
              <a:rPr lang="en-US" sz="1700" i="1" dirty="0"/>
              <a:t>), 30</a:t>
            </a:r>
            <a:r>
              <a:rPr lang="en-US" sz="1700" i="1" baseline="30000" dirty="0"/>
              <a:t>th</a:t>
            </a:r>
            <a:r>
              <a:rPr lang="en-US" sz="1700" i="1" dirty="0"/>
              <a:t> June, 2020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85498" y="2395194"/>
          <a:ext cx="8729754" cy="1512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46460">
                  <a:extLst>
                    <a:ext uri="{9D8B030D-6E8A-4147-A177-3AD203B41FA5}">
                      <a16:colId xmlns:a16="http://schemas.microsoft.com/office/drawing/2014/main" val="3883309094"/>
                    </a:ext>
                  </a:extLst>
                </a:gridCol>
                <a:gridCol w="3451969">
                  <a:extLst>
                    <a:ext uri="{9D8B030D-6E8A-4147-A177-3AD203B41FA5}">
                      <a16:colId xmlns:a16="http://schemas.microsoft.com/office/drawing/2014/main" val="750203917"/>
                    </a:ext>
                  </a:extLst>
                </a:gridCol>
                <a:gridCol w="2431325">
                  <a:extLst>
                    <a:ext uri="{9D8B030D-6E8A-4147-A177-3AD203B41FA5}">
                      <a16:colId xmlns:a16="http://schemas.microsoft.com/office/drawing/2014/main" val="267273905"/>
                    </a:ext>
                  </a:extLst>
                </a:gridCol>
              </a:tblGrid>
              <a:tr h="504225">
                <a:tc>
                  <a:txBody>
                    <a:bodyPr/>
                    <a:lstStyle/>
                    <a:p>
                      <a:r>
                        <a:rPr lang="en-US" sz="2400" b="1" u="sn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Behzad Salami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Baturay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Onural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Ismail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Yuksel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9757242"/>
                  </a:ext>
                </a:extLst>
              </a:tr>
              <a:tr h="504225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Fahrettin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Koc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Oguz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Ergin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Adrian Cristal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6930944"/>
                  </a:ext>
                </a:extLst>
              </a:tr>
              <a:tr h="504225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Osman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Unsal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Hamid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Sarbazi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-Azad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Onur</a:t>
                      </a:r>
                      <a:r>
                        <a:rPr lang="en-US" sz="2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Mutlu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021071"/>
                  </a:ext>
                </a:extLst>
              </a:tr>
            </a:tbl>
          </a:graphicData>
        </a:graphic>
      </p:graphicFrame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85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2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8"/>
    </mc:Choice>
    <mc:Fallback xmlns="">
      <p:transition spd="slow" advTm="1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|3.7|1.7|1.9|2.4|3.8|3|14.9|1.1|4.2|5.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130873</TotalTime>
  <Words>367</Words>
  <Application>Microsoft Macintosh PowerPoint</Application>
  <PresentationFormat>On-screen Show (4:3)</PresentationFormat>
  <Paragraphs>53</Paragraphs>
  <Slides>3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Times New Roman</vt:lpstr>
      <vt:lpstr>Calibri</vt:lpstr>
      <vt:lpstr>Cambria Math</vt:lpstr>
      <vt:lpstr>Arial</vt:lpstr>
      <vt:lpstr>Wingdings</vt:lpstr>
      <vt:lpstr>Calibri Light</vt:lpstr>
      <vt:lpstr>Cambria</vt:lpstr>
      <vt:lpstr>Office Theme</vt:lpstr>
      <vt:lpstr>An Experimental Study of Reduced-Voltage Operation in Modern FPGAs  for Neural Network Acceleration  </vt:lpstr>
      <vt:lpstr>Executive Summary</vt:lpstr>
      <vt:lpstr>An Experimental Study of Reduced-Voltage Operation in Modern FPGAs  for Neural Network Acceleration  </vt:lpstr>
    </vt:vector>
  </TitlesOfParts>
  <Company>Razer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Onur Mutlu</cp:lastModifiedBy>
  <cp:revision>5164</cp:revision>
  <cp:lastPrinted>2018-02-26T17:35:43Z</cp:lastPrinted>
  <dcterms:created xsi:type="dcterms:W3CDTF">2017-06-05T15:22:10Z</dcterms:created>
  <dcterms:modified xsi:type="dcterms:W3CDTF">2020-06-30T23:02:12Z</dcterms:modified>
</cp:coreProperties>
</file>