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0" r:id="rId1"/>
  </p:sldMasterIdLst>
  <p:notesMasterIdLst>
    <p:notesMasterId r:id="rId27"/>
  </p:notesMasterIdLst>
  <p:handoutMasterIdLst>
    <p:handoutMasterId r:id="rId28"/>
  </p:handoutMasterIdLst>
  <p:sldIdLst>
    <p:sldId id="649" r:id="rId2"/>
    <p:sldId id="7123" r:id="rId3"/>
    <p:sldId id="257" r:id="rId4"/>
    <p:sldId id="6302" r:id="rId5"/>
    <p:sldId id="7223" r:id="rId6"/>
    <p:sldId id="7248" r:id="rId7"/>
    <p:sldId id="7249" r:id="rId8"/>
    <p:sldId id="7242" r:id="rId9"/>
    <p:sldId id="7243" r:id="rId10"/>
    <p:sldId id="7244" r:id="rId11"/>
    <p:sldId id="7257" r:id="rId12"/>
    <p:sldId id="7247" r:id="rId13"/>
    <p:sldId id="7224" r:id="rId14"/>
    <p:sldId id="7251" r:id="rId15"/>
    <p:sldId id="7221" r:id="rId16"/>
    <p:sldId id="7252" r:id="rId17"/>
    <p:sldId id="7222" r:id="rId18"/>
    <p:sldId id="7254" r:id="rId19"/>
    <p:sldId id="7253" r:id="rId20"/>
    <p:sldId id="7250" r:id="rId21"/>
    <p:sldId id="7256" r:id="rId22"/>
    <p:sldId id="7255" r:id="rId23"/>
    <p:sldId id="7259" r:id="rId24"/>
    <p:sldId id="7258" r:id="rId25"/>
    <p:sldId id="7246" r:id="rId2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C95CA9F4-C014-4D42-A27D-6FB6206EF324}">
          <p14:sldIdLst>
            <p14:sldId id="649"/>
            <p14:sldId id="7123"/>
            <p14:sldId id="257"/>
            <p14:sldId id="6302"/>
            <p14:sldId id="7223"/>
            <p14:sldId id="7248"/>
            <p14:sldId id="7249"/>
            <p14:sldId id="7242"/>
            <p14:sldId id="7243"/>
            <p14:sldId id="7244"/>
            <p14:sldId id="7257"/>
            <p14:sldId id="7247"/>
            <p14:sldId id="7224"/>
            <p14:sldId id="7251"/>
            <p14:sldId id="7221"/>
            <p14:sldId id="7252"/>
            <p14:sldId id="7222"/>
            <p14:sldId id="7254"/>
            <p14:sldId id="7253"/>
            <p14:sldId id="7250"/>
            <p14:sldId id="7256"/>
            <p14:sldId id="7255"/>
            <p14:sldId id="7259"/>
            <p14:sldId id="7258"/>
            <p14:sldId id="7246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E565768-B9C7-452C-840C-CF80B6EBBAF4}" name="Olgun  Ataberk" initials="OA" userId="S::aolgun@ethz.ch::af774e6e-6259-4f74-8c0e-70a4d8a169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taberk Olgun" initials="AO" lastIdx="2" clrIdx="0">
    <p:extLst>
      <p:ext uri="{19B8F6BF-5375-455C-9EA6-DF929625EA0E}">
        <p15:presenceInfo xmlns:p15="http://schemas.microsoft.com/office/powerpoint/2012/main" userId="S::aolgun@etu.edu.tr::acd4a36d-8e2b-4bf9-9640-24bbf4f0f28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7132"/>
    <a:srgbClr val="7F7F7F"/>
    <a:srgbClr val="FFFFFF"/>
    <a:srgbClr val="A6A6A6"/>
    <a:srgbClr val="B168B5"/>
    <a:srgbClr val="0000FF"/>
    <a:srgbClr val="F2F2F2"/>
    <a:srgbClr val="215F9A"/>
    <a:srgbClr val="000000"/>
    <a:srgbClr val="FF6D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E46D2F3-C115-4B85-BFE0-12DE0084B8F1}" v="388" dt="2024-06-26T03:25:49.23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Orta Stil 2 - Vurgu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950" autoAdjust="0"/>
    <p:restoredTop sz="76111" autoAdjust="0"/>
  </p:normalViewPr>
  <p:slideViewPr>
    <p:cSldViewPr snapToGrid="0">
      <p:cViewPr varScale="1">
        <p:scale>
          <a:sx n="84" d="100"/>
          <a:sy n="84" d="100"/>
        </p:scale>
        <p:origin x="2048" y="52"/>
      </p:cViewPr>
      <p:guideLst/>
    </p:cSldViewPr>
  </p:slideViewPr>
  <p:outlineViewPr>
    <p:cViewPr>
      <p:scale>
        <a:sx n="33" d="100"/>
        <a:sy n="33" d="100"/>
      </p:scale>
      <p:origin x="0" y="-4840"/>
    </p:cViewPr>
  </p:outlineViewPr>
  <p:notesTextViewPr>
    <p:cViewPr>
      <p:scale>
        <a:sx n="135" d="100"/>
        <a:sy n="135" d="100"/>
      </p:scale>
      <p:origin x="0" y="0"/>
    </p:cViewPr>
  </p:notesTextViewPr>
  <p:sorterViewPr>
    <p:cViewPr>
      <p:scale>
        <a:sx n="200" d="100"/>
        <a:sy n="200" d="100"/>
      </p:scale>
      <p:origin x="0" y="-2478"/>
    </p:cViewPr>
  </p:sorterViewPr>
  <p:notesViewPr>
    <p:cSldViewPr snapToGrid="0">
      <p:cViewPr varScale="1">
        <p:scale>
          <a:sx n="87" d="100"/>
          <a:sy n="87" d="100"/>
        </p:scale>
        <p:origin x="3840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35" Type="http://schemas.microsoft.com/office/2018/10/relationships/authors" Target="author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77DA08E8-53C0-41C1-B14E-9595836993A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30143DBD-F10E-492C-ADF8-342A939EC05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B9D07D-4A00-4F92-AF55-18EA03C4412A}" type="datetimeFigureOut">
              <a:rPr lang="tr-TR" smtClean="0"/>
              <a:t>13.12.2024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76D6159E-3F4F-4721-B75C-D4A1DC23694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A8C30C48-0F14-4D5C-A4D0-95BC2214271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68118C-437E-4328-ACDE-5D7FE2C38D9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554811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8B997D-A77B-4492-B8BA-B7DF74E65B62}" type="datetimeFigureOut">
              <a:rPr lang="tr-TR" smtClean="0"/>
              <a:t>13.12.2024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575381-7527-4E0E-A355-7550D954D08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54138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Hi everyone, I am Haocong, and I will be presenting our work on the experimental characterization of combined RH RP RD in modern DRAM chips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2660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/>
              <a:t>DRAM is the main stream technology for main memory today, but unfortunately, DRAM suffers from read disturbance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1448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/>
              <a:t>ADD LINKS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575381-7527-4E0E-A355-7550D954D08C}" type="slidenum">
              <a:rPr lang="tr-TR" smtClean="0"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968345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 is the outline of my talk. </a:t>
            </a:r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575381-7527-4E0E-A355-7550D954D08C}" type="slidenum">
              <a:rPr lang="tr-TR" smtClean="0"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89952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 motivation</a:t>
            </a:r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575381-7527-4E0E-A355-7550D954D08C}" type="slidenum">
              <a:rPr lang="tr-TR" smtClean="0"/>
              <a:t>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21682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9716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 motivation</a:t>
            </a:r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575381-7527-4E0E-A355-7550D954D08C}" type="slidenum">
              <a:rPr lang="tr-TR" smtClean="0"/>
              <a:t>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545423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8408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8937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7458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08D5BA-2095-5803-0ADB-19D9322247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21FCC6-F90C-8BB5-8AD7-113EA318FD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EA29F31-15F3-DB9F-BD2C-9A0F78A587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445A11-9931-E832-7A48-00B9AD6DAC0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9436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0971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575381-7527-4E0E-A355-7550D954D08C}" type="slidenum">
              <a:rPr lang="tr-TR" smtClean="0"/>
              <a:t>13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382716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6CCFE8-9059-5A14-7AE4-652F5FA00F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963D60E-C58B-3ED6-3567-F52A82B570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C3244F3-89C2-3FAA-F9C3-000F2DC4C7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D6551C-F215-D2C2-947C-A075C07D6D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575381-7527-4E0E-A355-7550D954D08C}" type="slidenum">
              <a:rPr lang="tr-TR" smtClean="0"/>
              <a:t>14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442386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3376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9FB3F4-C4DA-8461-DDD5-D8BFE35DBD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C036B66-BC70-2964-3DA8-B69B449560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762FBB2-C1A6-05D7-1261-4356C024CB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278463-7334-5B72-EDB0-B75E2EB6CE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575381-7527-4E0E-A355-7550D954D08C}" type="slidenum">
              <a:rPr lang="tr-TR" smtClean="0"/>
              <a:t>16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061699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80747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7CDEB1-4655-A6AF-4A67-C03B5800B2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08FA72-872B-C03D-6137-0064CC6326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4FCE496-54E3-2DE2-5667-8FF5357183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D0FB22-4554-3D4B-6B76-B2D6EDB706A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23180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E4E9E4-6EB9-698C-8645-5111592534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D8985A-FAA6-9EFB-DD13-FE3C04C972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1E23809-1CED-5391-7255-CBF5053097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26989B-D674-FFB9-6D85-41FEA856EA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575381-7527-4E0E-A355-7550D954D08C}" type="slidenum">
              <a:rPr lang="tr-TR" smtClean="0"/>
              <a:t>19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6061239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666B1A-22D9-B455-AA82-5879B1921B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724400-A48D-24E4-2E24-4B403DA881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0E16867-8806-897F-AEE3-CF4F8D6D87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422A93-0448-E100-0726-B97C8BC7FAB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9597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CE2886-D926-BAA0-9305-A64B80C05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0CBBA08-ED75-D008-99C8-D1B23AE664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6D8AC33-30E4-1815-CD97-E0E4A76BB0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30B855-623C-9590-5E5E-6E6AC93E96F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9281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3E3C03-17F9-4164-C9AC-69BF31E17F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00435D1-0328-1343-C0E0-85345D6FE3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59B79E8-4C6C-B871-D0BF-661A466D39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671763-5209-44CD-5CCE-AD2A629C737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56991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627A61-A678-5881-222F-93C05DAA0F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0BA1B3-6DD1-A1A5-B033-E8EB1A8DFF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7EDC663-FBAE-1AA3-2437-9EC32905FA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5303D7-AFB9-1BC7-98A8-917F4F6F77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575381-7527-4E0E-A355-7550D954D08C}" type="slidenum">
              <a:rPr lang="tr-TR" smtClean="0"/>
              <a:t>23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6161731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F9153-9F2E-7B69-A9FF-3A4130BAD0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34450D0-A977-EBB1-0916-C52FBE722F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518E51-5D00-0112-CBE2-1D313C0347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42D249-611D-AC12-F195-C8F902FF7C2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88961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Hi everyone, I am Haocong, and I will be presenting our work on the experimental characterization of combined RH RP RD in modern DRAM chips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6285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431056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38B7E-9D90-9B48-A8F0-5C08F12D5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370062"/>
            <a:ext cx="9144000" cy="1325563"/>
          </a:xfrm>
          <a:prstGeom prst="rect">
            <a:avLst/>
          </a:prstGeom>
        </p:spPr>
        <p:txBody>
          <a:bodyPr/>
          <a:lstStyle>
            <a:lvl1pPr>
              <a:defRPr sz="6600" b="1" i="1" baseline="0">
                <a:latin typeface="Cambria" panose="02040503050406030204" pitchFamily="18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T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217C05B-AE6B-CA40-92B3-312C96F8E5F4}"/>
              </a:ext>
            </a:extLst>
          </p:cNvPr>
          <p:cNvSpPr/>
          <p:nvPr userDrawn="1"/>
        </p:nvSpPr>
        <p:spPr>
          <a:xfrm>
            <a:off x="0" y="4697080"/>
            <a:ext cx="9144000" cy="1437501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85319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B6FA48C-FC23-4C73-AC9B-B702C151A810}"/>
              </a:ext>
            </a:extLst>
          </p:cNvPr>
          <p:cNvSpPr/>
          <p:nvPr userDrawn="1"/>
        </p:nvSpPr>
        <p:spPr>
          <a:xfrm>
            <a:off x="0" y="0"/>
            <a:ext cx="9144000" cy="860412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991" y="11100"/>
            <a:ext cx="8987621" cy="761258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spcAft>
                <a:spcPts val="600"/>
              </a:spcAft>
              <a:defRPr sz="4000" b="1" baseline="0">
                <a:solidFill>
                  <a:schemeClr val="bg1"/>
                </a:solidFill>
                <a:latin typeface="Cambria" panose="020405030504060302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991" y="975034"/>
            <a:ext cx="8987622" cy="5435043"/>
          </a:xfrm>
          <a:prstGeom prst="rect">
            <a:avLst/>
          </a:prstGeom>
        </p:spPr>
        <p:txBody>
          <a:bodyPr/>
          <a:lstStyle>
            <a:lvl1pPr>
              <a:defRPr sz="3600">
                <a:latin typeface="Cambria" panose="02040503050406030204" pitchFamily="18" charset="0"/>
              </a:defRPr>
            </a:lvl1pPr>
            <a:lvl2pPr marL="685800" indent="-228600">
              <a:buFont typeface="Cambria" panose="02040503050406030204" pitchFamily="18" charset="0"/>
              <a:buChar char="-"/>
              <a:defRPr sz="2800">
                <a:latin typeface="Cambria" panose="02040503050406030204" pitchFamily="18" charset="0"/>
              </a:defRPr>
            </a:lvl2pPr>
            <a:lvl3pPr>
              <a:defRPr sz="2400">
                <a:latin typeface="Cambria" panose="02040503050406030204" pitchFamily="18" charset="0"/>
              </a:defRPr>
            </a:lvl3pPr>
            <a:lvl4pPr>
              <a:defRPr sz="2400">
                <a:latin typeface="Cambria" panose="02040503050406030204" pitchFamily="18" charset="0"/>
              </a:defRPr>
            </a:lvl4pPr>
            <a:lvl5pPr>
              <a:defRPr sz="2400"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7924800" y="647146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D2B188-1D62-4FCA-8363-938AD4629BB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5991" y="6524699"/>
            <a:ext cx="977147" cy="28272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88180C1-8B68-AC4C-94FA-42ACC1C193E9}"/>
              </a:ext>
            </a:extLst>
          </p:cNvPr>
          <p:cNvSpPr/>
          <p:nvPr userDrawn="1"/>
        </p:nvSpPr>
        <p:spPr>
          <a:xfrm>
            <a:off x="1073731" y="6449551"/>
            <a:ext cx="779781" cy="3433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6546044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95776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emf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Title 1"/>
          <p:cNvSpPr txBox="1">
            <a:spLocks/>
          </p:cNvSpPr>
          <p:nvPr/>
        </p:nvSpPr>
        <p:spPr>
          <a:xfrm>
            <a:off x="0" y="0"/>
            <a:ext cx="9144000" cy="356235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6600" b="1" dirty="0">
              <a:solidFill>
                <a:srgbClr val="70AD47"/>
              </a:solidFill>
            </a:endParaRPr>
          </a:p>
        </p:txBody>
      </p:sp>
      <p:sp>
        <p:nvSpPr>
          <p:cNvPr id="102" name="Title 1"/>
          <p:cNvSpPr>
            <a:spLocks noGrp="1"/>
          </p:cNvSpPr>
          <p:nvPr>
            <p:ph type="ctrTitle" idx="4294967295"/>
          </p:nvPr>
        </p:nvSpPr>
        <p:spPr>
          <a:xfrm>
            <a:off x="0" y="1371600"/>
            <a:ext cx="9144000" cy="1544132"/>
          </a:xfrm>
          <a:prstGeom prst="rect">
            <a:avLst/>
          </a:prstGeom>
          <a:noFill/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5000" b="1" dirty="0">
                <a:solidFill>
                  <a:schemeClr val="bg1"/>
                </a:solidFill>
                <a:latin typeface="Cambria" panose="02040503050406030204" pitchFamily="18" charset="0"/>
              </a:rPr>
              <a:t>Ramulator 2</a:t>
            </a:r>
            <a:endParaRPr lang="en-US" sz="5000" b="1" dirty="0">
              <a:solidFill>
                <a:schemeClr val="bg1"/>
              </a:solidFill>
              <a:latin typeface="Cambria" panose="02040503050406030204" pitchFamily="18" charset="0"/>
              <a:cs typeface="Cambria"/>
            </a:endParaRPr>
          </a:p>
        </p:txBody>
      </p:sp>
      <p:sp>
        <p:nvSpPr>
          <p:cNvPr id="103" name="Subtitle 2"/>
          <p:cNvSpPr>
            <a:spLocks noGrp="1"/>
          </p:cNvSpPr>
          <p:nvPr>
            <p:ph type="subTitle" idx="4294967295"/>
          </p:nvPr>
        </p:nvSpPr>
        <p:spPr>
          <a:xfrm>
            <a:off x="0" y="4035820"/>
            <a:ext cx="9144000" cy="1499828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en-US" b="1" dirty="0">
                <a:latin typeface="Cambria"/>
                <a:cs typeface="Cambria"/>
              </a:rPr>
              <a:t>Presenter: Haocong Luo</a:t>
            </a:r>
          </a:p>
          <a:p>
            <a:pPr marL="0" indent="0" algn="ctr">
              <a:buNone/>
            </a:pPr>
            <a:r>
              <a:rPr 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mbria"/>
                <a:cs typeface="Cambria"/>
              </a:rPr>
              <a:t>PhD Student, ETH Zurich</a:t>
            </a:r>
          </a:p>
          <a:p>
            <a:pPr marL="0" indent="0" algn="ctr">
              <a:buNone/>
            </a:pPr>
            <a:r>
              <a:rPr 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mbria"/>
                <a:cs typeface="Cambria"/>
              </a:rPr>
              <a:t>SAFARI Research Group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B7C26073-8D20-48E5-9751-3761552F8C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4556" y="6128926"/>
            <a:ext cx="2176678" cy="41875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F493808-1C51-9F45-A6ED-874599368E7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11820" t="33599" r="12247" b="30996"/>
          <a:stretch/>
        </p:blipFill>
        <p:spPr>
          <a:xfrm>
            <a:off x="6111979" y="6090478"/>
            <a:ext cx="2657465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5108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Motivation</a:t>
            </a:r>
            <a:endParaRPr lang="en-US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E9AFDE-35A2-49CE-AA0B-6EE6DA7CC4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70" y="926274"/>
            <a:ext cx="8863692" cy="5427025"/>
          </a:xfrm>
        </p:spPr>
        <p:txBody>
          <a:bodyPr>
            <a:normAutofit/>
          </a:bodyPr>
          <a:lstStyle/>
          <a:p>
            <a:r>
              <a:rPr lang="en-GB" sz="2800" b="1" dirty="0">
                <a:solidFill>
                  <a:srgbClr val="C00000"/>
                </a:solidFill>
              </a:rPr>
              <a:t>Robustness issues</a:t>
            </a:r>
            <a:r>
              <a:rPr lang="en-GB" sz="2800" b="1" dirty="0"/>
              <a:t> </a:t>
            </a:r>
            <a:r>
              <a:rPr lang="en-GB" sz="2800" dirty="0"/>
              <a:t>in DRAM</a:t>
            </a:r>
          </a:p>
          <a:p>
            <a:pPr lvl="1"/>
            <a:r>
              <a:rPr lang="en-GB" sz="2400" dirty="0"/>
              <a:t>Data retention</a:t>
            </a:r>
          </a:p>
          <a:p>
            <a:pPr lvl="1"/>
            <a:r>
              <a:rPr lang="en-GB" sz="2400" dirty="0"/>
              <a:t>Read disturbance (</a:t>
            </a:r>
            <a:r>
              <a:rPr lang="en-GB" sz="2400" dirty="0" err="1"/>
              <a:t>RowHammer</a:t>
            </a:r>
            <a:r>
              <a:rPr lang="en-GB" sz="2400" dirty="0"/>
              <a:t>, </a:t>
            </a:r>
            <a:r>
              <a:rPr lang="en-GB" sz="2400" dirty="0" err="1"/>
              <a:t>RowPress</a:t>
            </a:r>
            <a:r>
              <a:rPr lang="en-GB" sz="2400" dirty="0"/>
              <a:t>, etc.)</a:t>
            </a:r>
          </a:p>
          <a:p>
            <a:pPr lvl="1"/>
            <a:r>
              <a:rPr lang="en-GB" sz="2400" dirty="0"/>
              <a:t>…</a:t>
            </a:r>
          </a:p>
          <a:p>
            <a:r>
              <a:rPr lang="en-GB" sz="2800" b="1" dirty="0">
                <a:solidFill>
                  <a:srgbClr val="C00000"/>
                </a:solidFill>
              </a:rPr>
              <a:t>Performance issues</a:t>
            </a:r>
            <a:r>
              <a:rPr lang="en-GB" sz="2800" b="1" dirty="0"/>
              <a:t> </a:t>
            </a:r>
            <a:r>
              <a:rPr lang="en-GB" sz="2800" dirty="0"/>
              <a:t>in main memory system</a:t>
            </a:r>
          </a:p>
          <a:p>
            <a:pPr lvl="1"/>
            <a:r>
              <a:rPr lang="en-GB" sz="2400" dirty="0"/>
              <a:t>Performance overhead analysis of read disturbance mitigation techniques</a:t>
            </a:r>
          </a:p>
          <a:p>
            <a:pPr lvl="1"/>
            <a:r>
              <a:rPr lang="en-GB" sz="2400" dirty="0"/>
              <a:t>Processing-in-Memory architectures</a:t>
            </a:r>
          </a:p>
          <a:p>
            <a:pPr lvl="1"/>
            <a:r>
              <a:rPr lang="en-GB" sz="2400" dirty="0"/>
              <a:t>Emerging memory technologies</a:t>
            </a:r>
          </a:p>
          <a:p>
            <a:pPr lvl="1"/>
            <a:r>
              <a:rPr lang="en-GB" sz="2400" dirty="0"/>
              <a:t>…</a:t>
            </a:r>
          </a:p>
          <a:p>
            <a:pPr lvl="1"/>
            <a:endParaRPr lang="en-GB" sz="2000" dirty="0"/>
          </a:p>
          <a:p>
            <a:pPr marL="457200" lvl="1" indent="0">
              <a:buNone/>
            </a:pPr>
            <a:endParaRPr lang="en-GB" sz="2000" dirty="0"/>
          </a:p>
          <a:p>
            <a:endParaRPr lang="en-GB" sz="280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84E541D-C2EC-7F53-EEBC-417F3F53D319}"/>
              </a:ext>
            </a:extLst>
          </p:cNvPr>
          <p:cNvSpPr txBox="1">
            <a:spLocks/>
          </p:cNvSpPr>
          <p:nvPr/>
        </p:nvSpPr>
        <p:spPr>
          <a:xfrm>
            <a:off x="0" y="5075460"/>
            <a:ext cx="9144000" cy="1340994"/>
          </a:xfrm>
          <a:prstGeom prst="rect">
            <a:avLst/>
          </a:prstGeom>
          <a:solidFill>
            <a:srgbClr val="CDF2FF"/>
          </a:solidFill>
          <a:ln w="28575">
            <a:solidFill>
              <a:schemeClr val="tx1"/>
            </a:solidFill>
          </a:ln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sz="2600" b="1" dirty="0">
                <a:solidFill>
                  <a:srgbClr val="C00000"/>
                </a:solidFill>
              </a:rPr>
              <a:t>DRAM simulation infrastructures </a:t>
            </a:r>
            <a:r>
              <a:rPr lang="en-US" sz="2600" b="1" dirty="0"/>
              <a:t>is needed to understand, characterize, and evaluate the </a:t>
            </a:r>
            <a:br>
              <a:rPr lang="en-US" sz="2600" b="1" dirty="0"/>
            </a:br>
            <a:r>
              <a:rPr lang="en-US" sz="2600" b="1" dirty="0"/>
              <a:t>robustness and performance of DRAM</a:t>
            </a:r>
          </a:p>
        </p:txBody>
      </p:sp>
    </p:spTree>
    <p:extLst>
      <p:ext uri="{BB962C8B-B14F-4D97-AF65-F5344CB8AC3E}">
        <p14:creationId xmlns:p14="http://schemas.microsoft.com/office/powerpoint/2010/main" val="2871495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30C55A8-F7CF-4984-A1C7-0D1BFCF0D1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Executive Summary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754E5C6-8092-46E1-A98C-201D5F0790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991" y="1036320"/>
            <a:ext cx="8987621" cy="569663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800" b="1" dirty="0"/>
              <a:t>Ramulator 2.0: </a:t>
            </a:r>
            <a:r>
              <a:rPr lang="en-US" sz="2800" dirty="0"/>
              <a:t>Modern, modular, and extensible </a:t>
            </a:r>
            <a:br>
              <a:rPr lang="en-US" sz="2800" dirty="0"/>
            </a:br>
            <a:r>
              <a:rPr lang="en-US" sz="2800" dirty="0"/>
              <a:t>DRAM &amp; memory system simulator</a:t>
            </a:r>
          </a:p>
          <a:p>
            <a:pPr lvl="1">
              <a:lnSpc>
                <a:spcPct val="100000"/>
              </a:lnSpc>
              <a:spcAft>
                <a:spcPts val="500"/>
              </a:spcAft>
              <a:buClr>
                <a:schemeClr val="tx1"/>
              </a:buClr>
              <a:buFont typeface="Wingdings" panose="05000000000000000000" pitchFamily="2" charset="2"/>
              <a:buChar char="q"/>
            </a:pPr>
            <a:r>
              <a:rPr lang="en-US" sz="2400" dirty="0">
                <a:solidFill>
                  <a:srgbClr val="C00000"/>
                </a:solidFill>
              </a:rPr>
              <a:t>Fine-grained modeling </a:t>
            </a:r>
            <a:r>
              <a:rPr lang="en-US" sz="2400" dirty="0"/>
              <a:t>of DRAM operation (cycle-level)</a:t>
            </a:r>
          </a:p>
          <a:p>
            <a:pPr lvl="1">
              <a:lnSpc>
                <a:spcPct val="100000"/>
              </a:lnSpc>
              <a:spcAft>
                <a:spcPts val="500"/>
              </a:spcAft>
              <a:buFont typeface="Wingdings" panose="05000000000000000000" pitchFamily="2" charset="2"/>
              <a:buChar char="q"/>
            </a:pPr>
            <a:r>
              <a:rPr lang="en-US" sz="2400" dirty="0"/>
              <a:t>Unified functional and timing modeling of DRAM based on </a:t>
            </a:r>
            <a:r>
              <a:rPr lang="en-US" sz="2400" dirty="0">
                <a:solidFill>
                  <a:srgbClr val="C00000"/>
                </a:solidFill>
              </a:rPr>
              <a:t>hierarchical state-machines</a:t>
            </a:r>
          </a:p>
          <a:p>
            <a:pPr lvl="1">
              <a:lnSpc>
                <a:spcPct val="100000"/>
              </a:lnSpc>
              <a:spcAft>
                <a:spcPts val="500"/>
              </a:spcAft>
              <a:buClr>
                <a:schemeClr val="tx1"/>
              </a:buClr>
              <a:buFont typeface="Wingdings" panose="05000000000000000000" pitchFamily="2" charset="2"/>
              <a:buChar char="q"/>
            </a:pPr>
            <a:r>
              <a:rPr lang="en-US" sz="2400" dirty="0">
                <a:solidFill>
                  <a:srgbClr val="C00000"/>
                </a:solidFill>
              </a:rPr>
              <a:t>Modular and extensible </a:t>
            </a:r>
            <a:r>
              <a:rPr lang="en-US" sz="2400" dirty="0"/>
              <a:t>software architecture</a:t>
            </a:r>
            <a:endParaRPr lang="en-US" sz="2000" dirty="0"/>
          </a:p>
          <a:p>
            <a:pPr lvl="1">
              <a:lnSpc>
                <a:spcPct val="100000"/>
              </a:lnSpc>
              <a:spcAft>
                <a:spcPts val="500"/>
              </a:spcAft>
              <a:buFont typeface="Wingdings" panose="05000000000000000000" pitchFamily="2" charset="2"/>
              <a:buChar char="q"/>
            </a:pPr>
            <a:r>
              <a:rPr lang="en-US" sz="2400" dirty="0"/>
              <a:t>Models a wide range of </a:t>
            </a:r>
            <a:r>
              <a:rPr lang="en-US" sz="2400" dirty="0">
                <a:solidFill>
                  <a:srgbClr val="C00000"/>
                </a:solidFill>
              </a:rPr>
              <a:t>DRAM standards</a:t>
            </a:r>
            <a:r>
              <a:rPr lang="en-US" sz="2400" dirty="0"/>
              <a:t> and </a:t>
            </a:r>
            <a:r>
              <a:rPr lang="en-US" sz="2400" dirty="0">
                <a:solidFill>
                  <a:srgbClr val="C00000"/>
                </a:solidFill>
              </a:rPr>
              <a:t>memory controller functionalities</a:t>
            </a:r>
          </a:p>
          <a:p>
            <a:pPr lvl="1">
              <a:lnSpc>
                <a:spcPct val="100000"/>
              </a:lnSpc>
              <a:spcAft>
                <a:spcPts val="500"/>
              </a:spcAft>
              <a:buFont typeface="Wingdings" panose="05000000000000000000" pitchFamily="2" charset="2"/>
              <a:buChar char="q"/>
            </a:pPr>
            <a:r>
              <a:rPr lang="en-US" sz="2400" dirty="0"/>
              <a:t>Used in a wide range of research works</a:t>
            </a:r>
          </a:p>
        </p:txBody>
      </p:sp>
    </p:spTree>
    <p:extLst>
      <p:ext uri="{BB962C8B-B14F-4D97-AF65-F5344CB8AC3E}">
        <p14:creationId xmlns:p14="http://schemas.microsoft.com/office/powerpoint/2010/main" val="2239758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3B15FF8-0F37-416C-ABBC-F1B63B2EA8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Outline</a:t>
            </a:r>
            <a:endParaRPr lang="tr-T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27F92B4-304F-47A8-B482-3A026EA9147A}"/>
              </a:ext>
            </a:extLst>
          </p:cNvPr>
          <p:cNvSpPr/>
          <p:nvPr/>
        </p:nvSpPr>
        <p:spPr>
          <a:xfrm>
            <a:off x="2199" y="1027461"/>
            <a:ext cx="9144000" cy="638668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latin typeface="Cambria" panose="02040503050406030204" pitchFamily="18" charset="0"/>
              </a:rPr>
              <a:t> 1. Motivation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FB13DB5-B8B3-49A2-9678-677D5053E1AF}"/>
              </a:ext>
            </a:extLst>
          </p:cNvPr>
          <p:cNvSpPr/>
          <p:nvPr/>
        </p:nvSpPr>
        <p:spPr>
          <a:xfrm>
            <a:off x="7620" y="1777970"/>
            <a:ext cx="9144000" cy="638668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latin typeface="Cambria" panose="02040503050406030204" pitchFamily="18" charset="0"/>
              </a:rPr>
              <a:t> 2. Ramulator 2.0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FA7B533-24CD-49CF-B43E-F2B789D8B2C7}"/>
              </a:ext>
            </a:extLst>
          </p:cNvPr>
          <p:cNvSpPr/>
          <p:nvPr/>
        </p:nvSpPr>
        <p:spPr>
          <a:xfrm>
            <a:off x="7620" y="5768100"/>
            <a:ext cx="9144000" cy="63866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latin typeface="Cambria" panose="02040503050406030204" pitchFamily="18" charset="0"/>
              </a:rPr>
              <a:t> 3. Conclusion &amp; Future Work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A9173BE-B3E3-F11B-7149-D4DBB9F6A13D}"/>
              </a:ext>
            </a:extLst>
          </p:cNvPr>
          <p:cNvSpPr/>
          <p:nvPr/>
        </p:nvSpPr>
        <p:spPr>
          <a:xfrm>
            <a:off x="1023279" y="2501982"/>
            <a:ext cx="8128341" cy="537092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latin typeface="Cambria" panose="02040503050406030204" pitchFamily="18" charset="0"/>
              </a:rPr>
              <a:t> 2.1 Simulator Design &amp; Key Features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DEE318A-C695-7B0F-73E8-2B0F3520167C}"/>
              </a:ext>
            </a:extLst>
          </p:cNvPr>
          <p:cNvSpPr/>
          <p:nvPr/>
        </p:nvSpPr>
        <p:spPr>
          <a:xfrm>
            <a:off x="1023279" y="3124418"/>
            <a:ext cx="8128341" cy="537092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latin typeface="Cambria" panose="02040503050406030204" pitchFamily="18" charset="0"/>
              </a:rPr>
              <a:t> 2.2 Case Studies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AEB85A0-D84F-A23C-0DEE-9ACBF04E369C}"/>
              </a:ext>
            </a:extLst>
          </p:cNvPr>
          <p:cNvSpPr/>
          <p:nvPr/>
        </p:nvSpPr>
        <p:spPr>
          <a:xfrm>
            <a:off x="1676400" y="3746854"/>
            <a:ext cx="7475220" cy="537092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latin typeface="Cambria" panose="02040503050406030204" pitchFamily="18" charset="0"/>
              </a:rPr>
              <a:t> 2.2.1 Cross-Sectional Study of </a:t>
            </a:r>
            <a:r>
              <a:rPr lang="en-US" sz="2400" dirty="0" err="1">
                <a:latin typeface="Cambria" panose="02040503050406030204" pitchFamily="18" charset="0"/>
              </a:rPr>
              <a:t>RowHammer</a:t>
            </a:r>
            <a:r>
              <a:rPr lang="en-US" sz="2400" dirty="0">
                <a:latin typeface="Cambria" panose="02040503050406030204" pitchFamily="18" charset="0"/>
              </a:rPr>
              <a:t> Mitigations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02792EA-82CE-D25E-369A-2080419D0730}"/>
              </a:ext>
            </a:extLst>
          </p:cNvPr>
          <p:cNvSpPr/>
          <p:nvPr/>
        </p:nvSpPr>
        <p:spPr>
          <a:xfrm>
            <a:off x="1676400" y="4395155"/>
            <a:ext cx="7475220" cy="537092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latin typeface="Cambria" panose="02040503050406030204" pitchFamily="18" charset="0"/>
              </a:rPr>
              <a:t> 2.2.2 Evaluating the Performance of PRAC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4B625B3-658E-19DC-DCA9-7A8DDD828E09}"/>
              </a:ext>
            </a:extLst>
          </p:cNvPr>
          <p:cNvSpPr/>
          <p:nvPr/>
        </p:nvSpPr>
        <p:spPr>
          <a:xfrm>
            <a:off x="1668780" y="5043456"/>
            <a:ext cx="7475220" cy="537092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latin typeface="Cambria" panose="02040503050406030204" pitchFamily="18" charset="0"/>
              </a:rPr>
              <a:t> 2.2.3 </a:t>
            </a:r>
            <a:r>
              <a:rPr lang="en-US" sz="2400" dirty="0" err="1">
                <a:latin typeface="Cambria" panose="02040503050406030204" pitchFamily="18" charset="0"/>
              </a:rPr>
              <a:t>BreakHammer</a:t>
            </a:r>
            <a:r>
              <a:rPr lang="en-US" sz="2400" dirty="0">
                <a:latin typeface="Cambria" panose="02040503050406030204" pitchFamily="18" charset="0"/>
              </a:rPr>
              <a:t>: Throttling Suspect Threads </a:t>
            </a:r>
          </a:p>
        </p:txBody>
      </p:sp>
    </p:spTree>
    <p:extLst>
      <p:ext uri="{BB962C8B-B14F-4D97-AF65-F5344CB8AC3E}">
        <p14:creationId xmlns:p14="http://schemas.microsoft.com/office/powerpoint/2010/main" val="34007324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3B15FF8-0F37-416C-ABBC-F1B63B2EA8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Outline</a:t>
            </a:r>
            <a:endParaRPr lang="tr-T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27F92B4-304F-47A8-B482-3A026EA9147A}"/>
              </a:ext>
            </a:extLst>
          </p:cNvPr>
          <p:cNvSpPr/>
          <p:nvPr/>
        </p:nvSpPr>
        <p:spPr>
          <a:xfrm>
            <a:off x="2199" y="1027461"/>
            <a:ext cx="9144000" cy="638668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latin typeface="Cambria" panose="02040503050406030204" pitchFamily="18" charset="0"/>
              </a:rPr>
              <a:t> 1. Motivation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FB13DB5-B8B3-49A2-9678-677D5053E1AF}"/>
              </a:ext>
            </a:extLst>
          </p:cNvPr>
          <p:cNvSpPr/>
          <p:nvPr/>
        </p:nvSpPr>
        <p:spPr>
          <a:xfrm>
            <a:off x="7620" y="1777970"/>
            <a:ext cx="9144000" cy="6386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latin typeface="Cambria" panose="02040503050406030204" pitchFamily="18" charset="0"/>
              </a:rPr>
              <a:t> 2. Ramulator 2.0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FA7B533-24CD-49CF-B43E-F2B789D8B2C7}"/>
              </a:ext>
            </a:extLst>
          </p:cNvPr>
          <p:cNvSpPr/>
          <p:nvPr/>
        </p:nvSpPr>
        <p:spPr>
          <a:xfrm>
            <a:off x="7620" y="5768100"/>
            <a:ext cx="9144000" cy="63866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latin typeface="Cambria" panose="02040503050406030204" pitchFamily="18" charset="0"/>
              </a:rPr>
              <a:t> 3. Conclusion &amp; Future Work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A9173BE-B3E3-F11B-7149-D4DBB9F6A13D}"/>
              </a:ext>
            </a:extLst>
          </p:cNvPr>
          <p:cNvSpPr/>
          <p:nvPr/>
        </p:nvSpPr>
        <p:spPr>
          <a:xfrm>
            <a:off x="1023279" y="2501982"/>
            <a:ext cx="8128341" cy="537092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latin typeface="Cambria" panose="02040503050406030204" pitchFamily="18" charset="0"/>
              </a:rPr>
              <a:t> 2.1 Simulator Design &amp; Key Features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DEE318A-C695-7B0F-73E8-2B0F3520167C}"/>
              </a:ext>
            </a:extLst>
          </p:cNvPr>
          <p:cNvSpPr/>
          <p:nvPr/>
        </p:nvSpPr>
        <p:spPr>
          <a:xfrm>
            <a:off x="1023279" y="3124418"/>
            <a:ext cx="8128341" cy="537092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latin typeface="Cambria" panose="02040503050406030204" pitchFamily="18" charset="0"/>
              </a:rPr>
              <a:t> 2.2 Case Studies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73885CD-0F33-DC9A-EC92-17C02B93AB6E}"/>
              </a:ext>
            </a:extLst>
          </p:cNvPr>
          <p:cNvSpPr/>
          <p:nvPr/>
        </p:nvSpPr>
        <p:spPr>
          <a:xfrm>
            <a:off x="1676400" y="3746854"/>
            <a:ext cx="7475220" cy="537092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latin typeface="Cambria" panose="02040503050406030204" pitchFamily="18" charset="0"/>
              </a:rPr>
              <a:t> 2.2.1 Cross-Sectional Study of </a:t>
            </a:r>
            <a:r>
              <a:rPr lang="en-US" sz="2400" dirty="0" err="1">
                <a:latin typeface="Cambria" panose="02040503050406030204" pitchFamily="18" charset="0"/>
              </a:rPr>
              <a:t>RowHammer</a:t>
            </a:r>
            <a:r>
              <a:rPr lang="en-US" sz="2400" dirty="0">
                <a:latin typeface="Cambria" panose="02040503050406030204" pitchFamily="18" charset="0"/>
              </a:rPr>
              <a:t> Mitigations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7127AFB-565A-78FE-5122-8FF11B639E3A}"/>
              </a:ext>
            </a:extLst>
          </p:cNvPr>
          <p:cNvSpPr/>
          <p:nvPr/>
        </p:nvSpPr>
        <p:spPr>
          <a:xfrm>
            <a:off x="1676400" y="4395155"/>
            <a:ext cx="7475220" cy="537092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latin typeface="Cambria" panose="02040503050406030204" pitchFamily="18" charset="0"/>
              </a:rPr>
              <a:t> 2.2.2 Evaluating the Performance of PRAC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0463DA1-CC38-85B2-091E-C2AA2F957785}"/>
              </a:ext>
            </a:extLst>
          </p:cNvPr>
          <p:cNvSpPr/>
          <p:nvPr/>
        </p:nvSpPr>
        <p:spPr>
          <a:xfrm>
            <a:off x="1668780" y="5043456"/>
            <a:ext cx="7475220" cy="537092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latin typeface="Cambria" panose="02040503050406030204" pitchFamily="18" charset="0"/>
              </a:rPr>
              <a:t> 2.2.3 </a:t>
            </a:r>
            <a:r>
              <a:rPr lang="en-US" sz="2400" dirty="0" err="1">
                <a:latin typeface="Cambria" panose="02040503050406030204" pitchFamily="18" charset="0"/>
              </a:rPr>
              <a:t>BreakHammer</a:t>
            </a:r>
            <a:r>
              <a:rPr lang="en-US" sz="2400" dirty="0">
                <a:latin typeface="Cambria" panose="02040503050406030204" pitchFamily="18" charset="0"/>
              </a:rPr>
              <a:t>: Throttling Suspect Threads </a:t>
            </a:r>
          </a:p>
        </p:txBody>
      </p:sp>
    </p:spTree>
    <p:extLst>
      <p:ext uri="{BB962C8B-B14F-4D97-AF65-F5344CB8AC3E}">
        <p14:creationId xmlns:p14="http://schemas.microsoft.com/office/powerpoint/2010/main" val="9254396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Ramulator 2.0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545E099-5068-F448-A0AC-2CF624D53B84}"/>
              </a:ext>
            </a:extLst>
          </p:cNvPr>
          <p:cNvSpPr txBox="1">
            <a:spLocks/>
          </p:cNvSpPr>
          <p:nvPr/>
        </p:nvSpPr>
        <p:spPr>
          <a:xfrm>
            <a:off x="75991" y="813916"/>
            <a:ext cx="8987622" cy="558688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00000"/>
              </a:lnSpc>
              <a:spcAft>
                <a:spcPts val="400"/>
              </a:spcAft>
            </a:pPr>
            <a:endParaRPr lang="en-US" sz="2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3BF7B8F-66AD-35AF-6AD1-E8C36FD0E9EF}"/>
              </a:ext>
            </a:extLst>
          </p:cNvPr>
          <p:cNvSpPr txBox="1"/>
          <p:nvPr/>
        </p:nvSpPr>
        <p:spPr>
          <a:xfrm>
            <a:off x="1363660" y="5718874"/>
            <a:ext cx="2331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IEEE CAL Paper</a:t>
            </a:r>
            <a:endParaRPr lang="LID4096" b="1" dirty="0">
              <a:solidFill>
                <a:srgbClr val="C0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48B9D0E-06F4-CB37-A317-DFF8BF34C9BE}"/>
              </a:ext>
            </a:extLst>
          </p:cNvPr>
          <p:cNvGrpSpPr/>
          <p:nvPr/>
        </p:nvGrpSpPr>
        <p:grpSpPr>
          <a:xfrm>
            <a:off x="1923436" y="4463360"/>
            <a:ext cx="6740504" cy="1846825"/>
            <a:chOff x="1992016" y="4842718"/>
            <a:chExt cx="6740504" cy="1846825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9588D6A-EB53-CAA4-69DB-C8D12D628B9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92016" y="4842718"/>
              <a:ext cx="1200764" cy="1200764"/>
            </a:xfrm>
            <a:prstGeom prst="rect">
              <a:avLst/>
            </a:prstGeom>
          </p:spPr>
        </p:pic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6AC9FCB5-D305-0C91-C60E-7C878BF19EB0}"/>
                </a:ext>
              </a:extLst>
            </p:cNvPr>
            <p:cNvGrpSpPr/>
            <p:nvPr/>
          </p:nvGrpSpPr>
          <p:grpSpPr>
            <a:xfrm>
              <a:off x="4152900" y="4842718"/>
              <a:ext cx="4579620" cy="1846825"/>
              <a:chOff x="156173" y="4879698"/>
              <a:chExt cx="4579620" cy="1846825"/>
            </a:xfrm>
          </p:grpSpPr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DB149383-4F07-9737-FDC3-D1B14205A47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791820" y="4879698"/>
                <a:ext cx="1216959" cy="1216959"/>
              </a:xfrm>
              <a:prstGeom prst="rect">
                <a:avLst/>
              </a:prstGeom>
            </p:spPr>
          </p:pic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456885D-B8B9-9525-D05F-49A443FA05CB}"/>
                  </a:ext>
                </a:extLst>
              </p:cNvPr>
              <p:cNvSpPr txBox="1"/>
              <p:nvPr/>
            </p:nvSpPr>
            <p:spPr>
              <a:xfrm>
                <a:off x="156173" y="6080192"/>
                <a:ext cx="457962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rgbClr val="C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Open-source version </a:t>
                </a:r>
                <a:r>
                  <a:rPr lang="en-US" b="1" dirty="0" err="1">
                    <a:solidFill>
                      <a:srgbClr val="C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Github</a:t>
                </a:r>
                <a:r>
                  <a:rPr lang="en-US" b="1" dirty="0">
                    <a:solidFill>
                      <a:srgbClr val="C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repo: </a:t>
                </a:r>
                <a:br>
                  <a:rPr lang="en-US" b="1" dirty="0">
                    <a:latin typeface="Cambria" panose="02040503050406030204" pitchFamily="18" charset="0"/>
                    <a:ea typeface="Cambria" panose="02040503050406030204" pitchFamily="18" charset="0"/>
                  </a:rPr>
                </a:br>
                <a:r>
                  <a:rPr lang="en-US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CMU-SAFARI/ramulator2</a:t>
                </a:r>
                <a:endParaRPr lang="LID4096" b="1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p:grp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942DDCA9-FFD0-6113-030A-195E200FE9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9120" y="1144951"/>
            <a:ext cx="7993380" cy="2987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3130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3B15FF8-0F37-416C-ABBC-F1B63B2EA8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Outline</a:t>
            </a:r>
            <a:endParaRPr lang="tr-T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27F92B4-304F-47A8-B482-3A026EA9147A}"/>
              </a:ext>
            </a:extLst>
          </p:cNvPr>
          <p:cNvSpPr/>
          <p:nvPr/>
        </p:nvSpPr>
        <p:spPr>
          <a:xfrm>
            <a:off x="2199" y="1027461"/>
            <a:ext cx="9144000" cy="638668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latin typeface="Cambria" panose="02040503050406030204" pitchFamily="18" charset="0"/>
              </a:rPr>
              <a:t> 1. Motivation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FB13DB5-B8B3-49A2-9678-677D5053E1AF}"/>
              </a:ext>
            </a:extLst>
          </p:cNvPr>
          <p:cNvSpPr/>
          <p:nvPr/>
        </p:nvSpPr>
        <p:spPr>
          <a:xfrm>
            <a:off x="7620" y="1777970"/>
            <a:ext cx="9144000" cy="6386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latin typeface="Cambria" panose="02040503050406030204" pitchFamily="18" charset="0"/>
              </a:rPr>
              <a:t> 2. Ramulator 2.0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FA7B533-24CD-49CF-B43E-F2B789D8B2C7}"/>
              </a:ext>
            </a:extLst>
          </p:cNvPr>
          <p:cNvSpPr/>
          <p:nvPr/>
        </p:nvSpPr>
        <p:spPr>
          <a:xfrm>
            <a:off x="7620" y="5768100"/>
            <a:ext cx="9144000" cy="63866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latin typeface="Cambria" panose="02040503050406030204" pitchFamily="18" charset="0"/>
              </a:rPr>
              <a:t> 3. Conclusion &amp; Future Work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A9173BE-B3E3-F11B-7149-D4DBB9F6A13D}"/>
              </a:ext>
            </a:extLst>
          </p:cNvPr>
          <p:cNvSpPr/>
          <p:nvPr/>
        </p:nvSpPr>
        <p:spPr>
          <a:xfrm>
            <a:off x="1023279" y="2501982"/>
            <a:ext cx="8128341" cy="53709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latin typeface="Cambria" panose="02040503050406030204" pitchFamily="18" charset="0"/>
              </a:rPr>
              <a:t> 2.1 Simulator Design &amp; Key Features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DEE318A-C695-7B0F-73E8-2B0F3520167C}"/>
              </a:ext>
            </a:extLst>
          </p:cNvPr>
          <p:cNvSpPr/>
          <p:nvPr/>
        </p:nvSpPr>
        <p:spPr>
          <a:xfrm>
            <a:off x="1023279" y="3124418"/>
            <a:ext cx="8128341" cy="537092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latin typeface="Cambria" panose="02040503050406030204" pitchFamily="18" charset="0"/>
              </a:rPr>
              <a:t> 2.2 Case Studies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8FC2D41-47BA-9915-29BA-0CEAC625AACE}"/>
              </a:ext>
            </a:extLst>
          </p:cNvPr>
          <p:cNvSpPr/>
          <p:nvPr/>
        </p:nvSpPr>
        <p:spPr>
          <a:xfrm>
            <a:off x="1676400" y="3746854"/>
            <a:ext cx="7475220" cy="537092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latin typeface="Cambria" panose="02040503050406030204" pitchFamily="18" charset="0"/>
              </a:rPr>
              <a:t> 2.2.1 Cross-Sectional Study of </a:t>
            </a:r>
            <a:r>
              <a:rPr lang="en-US" sz="2400" dirty="0" err="1">
                <a:latin typeface="Cambria" panose="02040503050406030204" pitchFamily="18" charset="0"/>
              </a:rPr>
              <a:t>RowHammer</a:t>
            </a:r>
            <a:r>
              <a:rPr lang="en-US" sz="2400" dirty="0">
                <a:latin typeface="Cambria" panose="02040503050406030204" pitchFamily="18" charset="0"/>
              </a:rPr>
              <a:t> Mitigations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40DD1B0-E666-D9A7-06AE-012130D80818}"/>
              </a:ext>
            </a:extLst>
          </p:cNvPr>
          <p:cNvSpPr/>
          <p:nvPr/>
        </p:nvSpPr>
        <p:spPr>
          <a:xfrm>
            <a:off x="1676400" y="4395155"/>
            <a:ext cx="7475220" cy="537092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latin typeface="Cambria" panose="02040503050406030204" pitchFamily="18" charset="0"/>
              </a:rPr>
              <a:t> 2.2.2 Evaluating the Performance of PRAC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A6D51B3-B95D-6FCF-ACB6-D4A59AAE1647}"/>
              </a:ext>
            </a:extLst>
          </p:cNvPr>
          <p:cNvSpPr/>
          <p:nvPr/>
        </p:nvSpPr>
        <p:spPr>
          <a:xfrm>
            <a:off x="1668780" y="5043456"/>
            <a:ext cx="7475220" cy="537092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latin typeface="Cambria" panose="02040503050406030204" pitchFamily="18" charset="0"/>
              </a:rPr>
              <a:t> 2.2.3 </a:t>
            </a:r>
            <a:r>
              <a:rPr lang="en-US" sz="2400" dirty="0" err="1">
                <a:latin typeface="Cambria" panose="02040503050406030204" pitchFamily="18" charset="0"/>
              </a:rPr>
              <a:t>BreakHammer</a:t>
            </a:r>
            <a:r>
              <a:rPr lang="en-US" sz="2400" dirty="0">
                <a:latin typeface="Cambria" panose="02040503050406030204" pitchFamily="18" charset="0"/>
              </a:rPr>
              <a:t>: Throttling Suspect Threads </a:t>
            </a:r>
          </a:p>
        </p:txBody>
      </p:sp>
    </p:spTree>
    <p:extLst>
      <p:ext uri="{BB962C8B-B14F-4D97-AF65-F5344CB8AC3E}">
        <p14:creationId xmlns:p14="http://schemas.microsoft.com/office/powerpoint/2010/main" val="19360334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57">
            <a:extLst>
              <a:ext uri="{FF2B5EF4-FFF2-40B4-BE49-F238E27FC236}">
                <a16:creationId xmlns:a16="http://schemas.microsoft.com/office/drawing/2014/main" id="{E7DAB0F8-2128-6A21-40EE-F4A2A45B55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991" y="1102659"/>
            <a:ext cx="8987622" cy="5298141"/>
          </a:xfrm>
        </p:spPr>
        <p:txBody>
          <a:bodyPr/>
          <a:lstStyle/>
          <a:p>
            <a:r>
              <a:rPr lang="en-US" sz="2800" b="1" dirty="0"/>
              <a:t>Hierarchical state-machine </a:t>
            </a:r>
            <a:r>
              <a:rPr lang="en-US" sz="2800" dirty="0"/>
              <a:t>based modeling of DRAM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Ramulator 2.0 Design and Features (I)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545E099-5068-F448-A0AC-2CF624D53B84}"/>
              </a:ext>
            </a:extLst>
          </p:cNvPr>
          <p:cNvSpPr txBox="1">
            <a:spLocks/>
          </p:cNvSpPr>
          <p:nvPr/>
        </p:nvSpPr>
        <p:spPr>
          <a:xfrm>
            <a:off x="75991" y="813916"/>
            <a:ext cx="8987622" cy="558688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00000"/>
              </a:lnSpc>
              <a:spcAft>
                <a:spcPts val="400"/>
              </a:spcAft>
            </a:pPr>
            <a:endParaRPr lang="en-US" sz="240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DF097BE-3556-4A1E-85E5-4C3E8CCF9A8C}"/>
              </a:ext>
            </a:extLst>
          </p:cNvPr>
          <p:cNvGrpSpPr/>
          <p:nvPr/>
        </p:nvGrpSpPr>
        <p:grpSpPr>
          <a:xfrm>
            <a:off x="391157" y="1982395"/>
            <a:ext cx="5304793" cy="3772946"/>
            <a:chOff x="391157" y="1982395"/>
            <a:chExt cx="5304793" cy="3772946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BDE74A39-438E-1990-9AE0-4447F312A244}"/>
                </a:ext>
              </a:extLst>
            </p:cNvPr>
            <p:cNvGrpSpPr/>
            <p:nvPr/>
          </p:nvGrpSpPr>
          <p:grpSpPr>
            <a:xfrm>
              <a:off x="742240" y="1982395"/>
              <a:ext cx="1996440" cy="864764"/>
              <a:chOff x="1501140" y="2766060"/>
              <a:chExt cx="2461260" cy="969584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62863086-F4B0-8423-8A7E-4A5A4C638F70}"/>
                  </a:ext>
                </a:extLst>
              </p:cNvPr>
              <p:cNvSpPr/>
              <p:nvPr/>
            </p:nvSpPr>
            <p:spPr>
              <a:xfrm>
                <a:off x="1501140" y="2766060"/>
                <a:ext cx="2461260" cy="969584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D6828E2-61B6-54EE-FB59-4E506AA64BC1}"/>
                  </a:ext>
                </a:extLst>
              </p:cNvPr>
              <p:cNvSpPr txBox="1"/>
              <p:nvPr/>
            </p:nvSpPr>
            <p:spPr>
              <a:xfrm>
                <a:off x="1577340" y="2853689"/>
                <a:ext cx="2324100" cy="8281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1400" dirty="0">
                    <a:latin typeface="Roboto Mono" panose="00000009000000000000" pitchFamily="49" charset="0"/>
                    <a:ea typeface="Roboto Mono" panose="00000009000000000000" pitchFamily="49" charset="0"/>
                  </a:rPr>
                  <a:t>Level: “Channel”</a:t>
                </a:r>
              </a:p>
              <a:p>
                <a:pPr algn="l"/>
                <a:r>
                  <a:rPr lang="en-US" sz="1400" dirty="0">
                    <a:latin typeface="Roboto Mono" panose="00000009000000000000" pitchFamily="49" charset="0"/>
                    <a:ea typeface="Roboto Mono" panose="00000009000000000000" pitchFamily="49" charset="0"/>
                  </a:rPr>
                  <a:t>Id: 0</a:t>
                </a:r>
              </a:p>
              <a:p>
                <a:pPr algn="l"/>
                <a:r>
                  <a:rPr lang="en-US" sz="1400" dirty="0">
                    <a:latin typeface="Roboto Mono" panose="00000009000000000000" pitchFamily="49" charset="0"/>
                    <a:ea typeface="Roboto Mono" panose="00000009000000000000" pitchFamily="49" charset="0"/>
                  </a:rPr>
                  <a:t>State: …</a:t>
                </a:r>
                <a:endParaRPr lang="LID4096" sz="1400" dirty="0">
                  <a:latin typeface="Roboto Mono" panose="00000009000000000000" pitchFamily="49" charset="0"/>
                  <a:ea typeface="Roboto Mono" panose="00000009000000000000" pitchFamily="49" charset="0"/>
                </a:endParaRPr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0FBD4C80-4962-81CF-F70D-674425DD7A59}"/>
                </a:ext>
              </a:extLst>
            </p:cNvPr>
            <p:cNvGrpSpPr/>
            <p:nvPr/>
          </p:nvGrpSpPr>
          <p:grpSpPr>
            <a:xfrm>
              <a:off x="3458205" y="3410135"/>
              <a:ext cx="1835784" cy="864764"/>
              <a:chOff x="1501140" y="2766060"/>
              <a:chExt cx="1835784" cy="969584"/>
            </a:xfrm>
          </p:grpSpPr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F52F0E21-A1F3-1411-C6D4-E76EF382223E}"/>
                  </a:ext>
                </a:extLst>
              </p:cNvPr>
              <p:cNvSpPr/>
              <p:nvPr/>
            </p:nvSpPr>
            <p:spPr>
              <a:xfrm>
                <a:off x="1501140" y="2766060"/>
                <a:ext cx="1623060" cy="969584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03DA34FD-C501-DD9B-C697-D16B147DAF49}"/>
                  </a:ext>
                </a:extLst>
              </p:cNvPr>
              <p:cNvSpPr txBox="1"/>
              <p:nvPr/>
            </p:nvSpPr>
            <p:spPr>
              <a:xfrm>
                <a:off x="1515744" y="2834795"/>
                <a:ext cx="1821180" cy="8281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1400" dirty="0">
                    <a:latin typeface="Roboto Mono" panose="00000009000000000000" pitchFamily="49" charset="0"/>
                    <a:ea typeface="Roboto Mono" panose="00000009000000000000" pitchFamily="49" charset="0"/>
                  </a:rPr>
                  <a:t>Level: “Rank”</a:t>
                </a:r>
              </a:p>
              <a:p>
                <a:pPr algn="l"/>
                <a:r>
                  <a:rPr lang="en-US" sz="1400" dirty="0">
                    <a:latin typeface="Roboto Mono" panose="00000009000000000000" pitchFamily="49" charset="0"/>
                    <a:ea typeface="Roboto Mono" panose="00000009000000000000" pitchFamily="49" charset="0"/>
                  </a:rPr>
                  <a:t>Id: 1</a:t>
                </a:r>
              </a:p>
              <a:p>
                <a:pPr algn="l"/>
                <a:r>
                  <a:rPr lang="en-US" sz="1400" dirty="0">
                    <a:latin typeface="Roboto Mono" panose="00000009000000000000" pitchFamily="49" charset="0"/>
                    <a:ea typeface="Roboto Mono" panose="00000009000000000000" pitchFamily="49" charset="0"/>
                  </a:rPr>
                  <a:t>State: …</a:t>
                </a:r>
                <a:endParaRPr lang="LID4096" sz="1400" dirty="0">
                  <a:latin typeface="Roboto Mono" panose="00000009000000000000" pitchFamily="49" charset="0"/>
                  <a:ea typeface="Roboto Mono" panose="00000009000000000000" pitchFamily="49" charset="0"/>
                </a:endParaRPr>
              </a:p>
            </p:txBody>
          </p:sp>
        </p:grp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69ED361D-334A-C83F-F8FB-40DC6EC8D6A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569720" y="2865569"/>
              <a:ext cx="3810" cy="556895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93ECA7C-22BC-19C8-79C8-D3F38EF48A21}"/>
                </a:ext>
              </a:extLst>
            </p:cNvPr>
            <p:cNvSpPr txBox="1"/>
            <p:nvPr/>
          </p:nvSpPr>
          <p:spPr>
            <a:xfrm>
              <a:off x="1649730" y="2928592"/>
              <a:ext cx="14630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2000" b="1" dirty="0">
                  <a:latin typeface="Cambria" panose="02040503050406030204" pitchFamily="18" charset="0"/>
                  <a:ea typeface="Cambria" panose="02040503050406030204" pitchFamily="18" charset="0"/>
                </a:rPr>
                <a:t>Parent</a:t>
              </a:r>
              <a:endParaRPr lang="LID4096" sz="2000" b="1" dirty="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0ED03A57-470B-5682-B2B6-8E57D38CF262}"/>
                </a:ext>
              </a:extLst>
            </p:cNvPr>
            <p:cNvGrpSpPr/>
            <p:nvPr/>
          </p:nvGrpSpPr>
          <p:grpSpPr>
            <a:xfrm>
              <a:off x="762000" y="3410135"/>
              <a:ext cx="1864014" cy="864764"/>
              <a:chOff x="1501140" y="2766060"/>
              <a:chExt cx="2384461" cy="969584"/>
            </a:xfrm>
          </p:grpSpPr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9CD9DA8E-F2CC-9F8B-5C84-1A6FB43A773C}"/>
                  </a:ext>
                </a:extLst>
              </p:cNvPr>
              <p:cNvSpPr/>
              <p:nvPr/>
            </p:nvSpPr>
            <p:spPr>
              <a:xfrm>
                <a:off x="1501140" y="2766060"/>
                <a:ext cx="2076231" cy="969584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10419DEE-C585-A00E-11CB-126D4ED818F6}"/>
                  </a:ext>
                </a:extLst>
              </p:cNvPr>
              <p:cNvSpPr txBox="1"/>
              <p:nvPr/>
            </p:nvSpPr>
            <p:spPr>
              <a:xfrm>
                <a:off x="1561502" y="2828352"/>
                <a:ext cx="2324099" cy="8281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1400" dirty="0">
                    <a:latin typeface="Roboto Mono" panose="00000009000000000000" pitchFamily="49" charset="0"/>
                    <a:ea typeface="Roboto Mono" panose="00000009000000000000" pitchFamily="49" charset="0"/>
                  </a:rPr>
                  <a:t>Level: “Rank”</a:t>
                </a:r>
              </a:p>
              <a:p>
                <a:pPr algn="l"/>
                <a:r>
                  <a:rPr lang="en-US" sz="1400" dirty="0">
                    <a:latin typeface="Roboto Mono" panose="00000009000000000000" pitchFamily="49" charset="0"/>
                    <a:ea typeface="Roboto Mono" panose="00000009000000000000" pitchFamily="49" charset="0"/>
                  </a:rPr>
                  <a:t>Id: 0</a:t>
                </a:r>
              </a:p>
              <a:p>
                <a:pPr algn="l"/>
                <a:r>
                  <a:rPr lang="en-US" sz="1400" dirty="0">
                    <a:latin typeface="Roboto Mono" panose="00000009000000000000" pitchFamily="49" charset="0"/>
                    <a:ea typeface="Roboto Mono" panose="00000009000000000000" pitchFamily="49" charset="0"/>
                  </a:rPr>
                  <a:t>State: …</a:t>
                </a:r>
                <a:endParaRPr lang="LID4096" sz="1400" dirty="0">
                  <a:latin typeface="Roboto Mono" panose="00000009000000000000" pitchFamily="49" charset="0"/>
                  <a:ea typeface="Roboto Mono" panose="00000009000000000000" pitchFamily="49" charset="0"/>
                </a:endParaRPr>
              </a:p>
            </p:txBody>
          </p:sp>
        </p:grp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C07D09CF-C6E3-0145-CC67-E730D2527790}"/>
                </a:ext>
              </a:extLst>
            </p:cNvPr>
            <p:cNvCxnSpPr>
              <a:cxnSpLocks/>
              <a:stCxn id="31" idx="3"/>
            </p:cNvCxnSpPr>
            <p:nvPr/>
          </p:nvCxnSpPr>
          <p:spPr>
            <a:xfrm>
              <a:off x="2385060" y="3842517"/>
              <a:ext cx="1066127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C965D77-424A-B162-B306-522FB01F5058}"/>
                </a:ext>
              </a:extLst>
            </p:cNvPr>
            <p:cNvSpPr txBox="1"/>
            <p:nvPr/>
          </p:nvSpPr>
          <p:spPr>
            <a:xfrm>
              <a:off x="2383644" y="3402451"/>
              <a:ext cx="112931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2000" b="1" dirty="0">
                  <a:latin typeface="Cambria" panose="02040503050406030204" pitchFamily="18" charset="0"/>
                  <a:ea typeface="Cambria" panose="02040503050406030204" pitchFamily="18" charset="0"/>
                </a:rPr>
                <a:t>Sibling</a:t>
              </a:r>
              <a:endParaRPr lang="LID4096" sz="2000" b="1" dirty="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EDE1D43C-CE78-0CE3-5C8A-3301AD5848AF}"/>
                </a:ext>
              </a:extLst>
            </p:cNvPr>
            <p:cNvGrpSpPr/>
            <p:nvPr/>
          </p:nvGrpSpPr>
          <p:grpSpPr>
            <a:xfrm>
              <a:off x="761365" y="4890577"/>
              <a:ext cx="2316480" cy="864764"/>
              <a:chOff x="1501141" y="2766060"/>
              <a:chExt cx="2040359" cy="969584"/>
            </a:xfrm>
          </p:grpSpPr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D61654D6-6189-E667-B3CD-68FF2055A95F}"/>
                  </a:ext>
                </a:extLst>
              </p:cNvPr>
              <p:cNvSpPr/>
              <p:nvPr/>
            </p:nvSpPr>
            <p:spPr>
              <a:xfrm>
                <a:off x="1501141" y="2766060"/>
                <a:ext cx="1926259" cy="969584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1380A280-5FA4-70C3-2F62-2CA85C96DB0F}"/>
                  </a:ext>
                </a:extLst>
              </p:cNvPr>
              <p:cNvSpPr txBox="1"/>
              <p:nvPr/>
            </p:nvSpPr>
            <p:spPr>
              <a:xfrm>
                <a:off x="1564309" y="2826240"/>
                <a:ext cx="1977191" cy="8281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1400" dirty="0">
                    <a:latin typeface="Roboto Mono" panose="00000009000000000000" pitchFamily="49" charset="0"/>
                    <a:ea typeface="Roboto Mono" panose="00000009000000000000" pitchFamily="49" charset="0"/>
                  </a:rPr>
                  <a:t>Level: “</a:t>
                </a:r>
                <a:r>
                  <a:rPr lang="en-US" sz="1400" dirty="0" err="1">
                    <a:latin typeface="Roboto Mono" panose="00000009000000000000" pitchFamily="49" charset="0"/>
                    <a:ea typeface="Roboto Mono" panose="00000009000000000000" pitchFamily="49" charset="0"/>
                  </a:rPr>
                  <a:t>BankGroup</a:t>
                </a:r>
                <a:r>
                  <a:rPr lang="en-US" sz="1400" dirty="0">
                    <a:latin typeface="Roboto Mono" panose="00000009000000000000" pitchFamily="49" charset="0"/>
                    <a:ea typeface="Roboto Mono" panose="00000009000000000000" pitchFamily="49" charset="0"/>
                  </a:rPr>
                  <a:t>”</a:t>
                </a:r>
              </a:p>
              <a:p>
                <a:pPr algn="l"/>
                <a:r>
                  <a:rPr lang="en-US" sz="1400" dirty="0">
                    <a:latin typeface="Roboto Mono" panose="00000009000000000000" pitchFamily="49" charset="0"/>
                    <a:ea typeface="Roboto Mono" panose="00000009000000000000" pitchFamily="49" charset="0"/>
                  </a:rPr>
                  <a:t>Id: 0</a:t>
                </a:r>
              </a:p>
              <a:p>
                <a:pPr algn="l"/>
                <a:r>
                  <a:rPr lang="en-US" sz="1400" dirty="0">
                    <a:latin typeface="Roboto Mono" panose="00000009000000000000" pitchFamily="49" charset="0"/>
                    <a:ea typeface="Roboto Mono" panose="00000009000000000000" pitchFamily="49" charset="0"/>
                  </a:rPr>
                  <a:t>State: …</a:t>
                </a:r>
                <a:endParaRPr lang="LID4096" sz="1400" dirty="0">
                  <a:latin typeface="Roboto Mono" panose="00000009000000000000" pitchFamily="49" charset="0"/>
                  <a:ea typeface="Roboto Mono" panose="00000009000000000000" pitchFamily="49" charset="0"/>
                </a:endParaRPr>
              </a:p>
            </p:txBody>
          </p:sp>
        </p:grp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E0DA8633-5969-37B4-D3E9-FCE8B2AACF0C}"/>
                </a:ext>
              </a:extLst>
            </p:cNvPr>
            <p:cNvCxnSpPr>
              <a:cxnSpLocks/>
            </p:cNvCxnSpPr>
            <p:nvPr/>
          </p:nvCxnSpPr>
          <p:spPr>
            <a:xfrm>
              <a:off x="1577340" y="4270841"/>
              <a:ext cx="0" cy="603701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34243BA9-C66A-4E7A-9777-1F3D793AACDA}"/>
                </a:ext>
              </a:extLst>
            </p:cNvPr>
            <p:cNvSpPr txBox="1"/>
            <p:nvPr/>
          </p:nvSpPr>
          <p:spPr>
            <a:xfrm>
              <a:off x="391157" y="4363587"/>
              <a:ext cx="14630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2000" b="1" dirty="0">
                  <a:latin typeface="Cambria" panose="02040503050406030204" pitchFamily="18" charset="0"/>
                  <a:ea typeface="Cambria" panose="02040503050406030204" pitchFamily="18" charset="0"/>
                </a:rPr>
                <a:t>Children</a:t>
              </a:r>
              <a:endParaRPr lang="LID4096" sz="2000" b="1" dirty="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79E127FC-8BC1-A266-BB9A-97BEFEF6E3C3}"/>
                </a:ext>
              </a:extLst>
            </p:cNvPr>
            <p:cNvCxnSpPr>
              <a:cxnSpLocks/>
              <a:stCxn id="31" idx="2"/>
            </p:cNvCxnSpPr>
            <p:nvPr/>
          </p:nvCxnSpPr>
          <p:spPr>
            <a:xfrm>
              <a:off x="1573530" y="4274899"/>
              <a:ext cx="1805940" cy="581401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27FCCBB4-4753-AAE8-81D0-4DA060AE18D1}"/>
                </a:ext>
              </a:extLst>
            </p:cNvPr>
            <p:cNvGrpSpPr/>
            <p:nvPr/>
          </p:nvGrpSpPr>
          <p:grpSpPr>
            <a:xfrm>
              <a:off x="3379470" y="4890577"/>
              <a:ext cx="2316480" cy="864764"/>
              <a:chOff x="1501141" y="2766060"/>
              <a:chExt cx="2040359" cy="969584"/>
            </a:xfrm>
          </p:grpSpPr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CC71DDC7-F5CA-1F02-FACF-9D833319E55D}"/>
                  </a:ext>
                </a:extLst>
              </p:cNvPr>
              <p:cNvSpPr/>
              <p:nvPr/>
            </p:nvSpPr>
            <p:spPr>
              <a:xfrm>
                <a:off x="1501141" y="2766060"/>
                <a:ext cx="1926259" cy="969584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2D227C98-7894-5AA6-4343-E2B4E79327D7}"/>
                  </a:ext>
                </a:extLst>
              </p:cNvPr>
              <p:cNvSpPr txBox="1"/>
              <p:nvPr/>
            </p:nvSpPr>
            <p:spPr>
              <a:xfrm>
                <a:off x="1564309" y="2826240"/>
                <a:ext cx="1977191" cy="8281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1400" dirty="0">
                    <a:latin typeface="Roboto Mono" panose="00000009000000000000" pitchFamily="49" charset="0"/>
                    <a:ea typeface="Roboto Mono" panose="00000009000000000000" pitchFamily="49" charset="0"/>
                  </a:rPr>
                  <a:t>Level: “</a:t>
                </a:r>
                <a:r>
                  <a:rPr lang="en-US" sz="1400" dirty="0" err="1">
                    <a:latin typeface="Roboto Mono" panose="00000009000000000000" pitchFamily="49" charset="0"/>
                    <a:ea typeface="Roboto Mono" panose="00000009000000000000" pitchFamily="49" charset="0"/>
                  </a:rPr>
                  <a:t>BankGroup</a:t>
                </a:r>
                <a:r>
                  <a:rPr lang="en-US" sz="1400" dirty="0">
                    <a:latin typeface="Roboto Mono" panose="00000009000000000000" pitchFamily="49" charset="0"/>
                    <a:ea typeface="Roboto Mono" panose="00000009000000000000" pitchFamily="49" charset="0"/>
                  </a:rPr>
                  <a:t>”</a:t>
                </a:r>
              </a:p>
              <a:p>
                <a:pPr algn="l"/>
                <a:r>
                  <a:rPr lang="en-US" sz="1400" dirty="0">
                    <a:latin typeface="Roboto Mono" panose="00000009000000000000" pitchFamily="49" charset="0"/>
                    <a:ea typeface="Roboto Mono" panose="00000009000000000000" pitchFamily="49" charset="0"/>
                  </a:rPr>
                  <a:t>Id: 1</a:t>
                </a:r>
              </a:p>
              <a:p>
                <a:pPr algn="l"/>
                <a:r>
                  <a:rPr lang="en-US" sz="1400" dirty="0">
                    <a:latin typeface="Roboto Mono" panose="00000009000000000000" pitchFamily="49" charset="0"/>
                    <a:ea typeface="Roboto Mono" panose="00000009000000000000" pitchFamily="49" charset="0"/>
                  </a:rPr>
                  <a:t>State: …</a:t>
                </a:r>
                <a:endParaRPr lang="LID4096" sz="1400" dirty="0">
                  <a:latin typeface="Roboto Mono" panose="00000009000000000000" pitchFamily="49" charset="0"/>
                  <a:ea typeface="Roboto Mono" panose="00000009000000000000" pitchFamily="49" charset="0"/>
                </a:endParaRPr>
              </a:p>
            </p:txBody>
          </p:sp>
        </p:grp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721459B0-0083-0A8B-FF8A-486CB180BEA2}"/>
              </a:ext>
            </a:extLst>
          </p:cNvPr>
          <p:cNvGrpSpPr/>
          <p:nvPr/>
        </p:nvGrpSpPr>
        <p:grpSpPr>
          <a:xfrm>
            <a:off x="3499966" y="2575038"/>
            <a:ext cx="2066443" cy="1651328"/>
            <a:chOff x="3499966" y="2575038"/>
            <a:chExt cx="2066443" cy="1651328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76F1BC1-4CDA-1D3B-F039-4EF8AA8EFA7A}"/>
                </a:ext>
              </a:extLst>
            </p:cNvPr>
            <p:cNvSpPr/>
            <p:nvPr/>
          </p:nvSpPr>
          <p:spPr>
            <a:xfrm>
              <a:off x="3499966" y="3909629"/>
              <a:ext cx="1239554" cy="316737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 dirty="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A15549F5-18CD-55EA-3F85-1041425D32F3}"/>
                </a:ext>
              </a:extLst>
            </p:cNvPr>
            <p:cNvCxnSpPr>
              <a:cxnSpLocks/>
              <a:stCxn id="3" idx="3"/>
            </p:cNvCxnSpPr>
            <p:nvPr/>
          </p:nvCxnSpPr>
          <p:spPr>
            <a:xfrm flipV="1">
              <a:off x="4739520" y="2575038"/>
              <a:ext cx="826889" cy="1492960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552DAF28-9F24-79DA-7AB6-2D58BDBA50DC}"/>
              </a:ext>
            </a:extLst>
          </p:cNvPr>
          <p:cNvSpPr txBox="1"/>
          <p:nvPr/>
        </p:nvSpPr>
        <p:spPr>
          <a:xfrm>
            <a:off x="5566409" y="2156460"/>
            <a:ext cx="3402331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dirty="0">
                <a:latin typeface="Cambria" panose="02040503050406030204" pitchFamily="18" charset="0"/>
                <a:ea typeface="Cambria" panose="02040503050406030204" pitchFamily="18" charset="0"/>
              </a:rPr>
              <a:t>State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of a DRAM node: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Current state: 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open, close, activating, etc.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Timing constraints: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Earliest time in the future that each DRAM command is allowed to be issued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4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Energy &amp; power: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Time spent in each state and the number of DRAM commands served (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DRAMPower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model)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</a:rPr>
              <a:t>Can be extended to include more</a:t>
            </a:r>
          </a:p>
        </p:txBody>
      </p:sp>
    </p:spTree>
    <p:extLst>
      <p:ext uri="{BB962C8B-B14F-4D97-AF65-F5344CB8AC3E}">
        <p14:creationId xmlns:p14="http://schemas.microsoft.com/office/powerpoint/2010/main" val="181218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57">
            <a:extLst>
              <a:ext uri="{FF2B5EF4-FFF2-40B4-BE49-F238E27FC236}">
                <a16:creationId xmlns:a16="http://schemas.microsoft.com/office/drawing/2014/main" id="{E7DAB0F8-2128-6A21-40EE-F4A2A45B55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991" y="1102659"/>
            <a:ext cx="8987622" cy="5298141"/>
          </a:xfrm>
        </p:spPr>
        <p:txBody>
          <a:bodyPr/>
          <a:lstStyle/>
          <a:p>
            <a:r>
              <a:rPr lang="en-US" sz="2400" dirty="0"/>
              <a:t>DRAM commands implemented as lambda functions that </a:t>
            </a:r>
            <a:r>
              <a:rPr lang="en-US" sz="2400" dirty="0">
                <a:solidFill>
                  <a:srgbClr val="C00000"/>
                </a:solidFill>
              </a:rPr>
              <a:t>hierarchically traverses and updates the states</a:t>
            </a:r>
            <a:r>
              <a:rPr lang="en-US" sz="2400" dirty="0"/>
              <a:t> of the nodes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/>
              <a:t>Checks the current states of the nodes to </a:t>
            </a:r>
            <a:r>
              <a:rPr lang="en-US" sz="2000" dirty="0">
                <a:solidFill>
                  <a:srgbClr val="C00000"/>
                </a:solidFill>
              </a:rPr>
              <a:t>decode </a:t>
            </a:r>
            <a:br>
              <a:rPr lang="en-US" sz="2000" dirty="0">
                <a:solidFill>
                  <a:srgbClr val="C00000"/>
                </a:solidFill>
              </a:rPr>
            </a:br>
            <a:r>
              <a:rPr lang="en-US" sz="2000" dirty="0">
                <a:solidFill>
                  <a:srgbClr val="C00000"/>
                </a:solidFill>
              </a:rPr>
              <a:t>which DRAM command to issue</a:t>
            </a:r>
          </a:p>
          <a:p>
            <a:pPr marL="914400" lvl="1" indent="-457200">
              <a:buClr>
                <a:schemeClr val="tx1"/>
              </a:buClr>
              <a:buFont typeface="+mj-lt"/>
              <a:buAutoNum type="arabicPeriod"/>
            </a:pPr>
            <a:r>
              <a:rPr lang="en-US" sz="2000" dirty="0">
                <a:solidFill>
                  <a:srgbClr val="C00000"/>
                </a:solidFill>
              </a:rPr>
              <a:t>Programmatically</a:t>
            </a:r>
            <a:r>
              <a:rPr lang="en-US" sz="2000" dirty="0"/>
              <a:t> apply state changes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/>
              <a:t>Updates the </a:t>
            </a:r>
            <a:r>
              <a:rPr lang="en-US" sz="2000" dirty="0">
                <a:solidFill>
                  <a:srgbClr val="C00000"/>
                </a:solidFill>
              </a:rPr>
              <a:t>timing constraints, power metrics</a:t>
            </a:r>
            <a:r>
              <a:rPr lang="en-US" sz="2000" dirty="0"/>
              <a:t>, etc.</a:t>
            </a:r>
          </a:p>
          <a:p>
            <a:pPr>
              <a:spcBef>
                <a:spcPts val="1200"/>
              </a:spcBef>
              <a:buClr>
                <a:schemeClr val="tx1"/>
              </a:buClr>
            </a:pPr>
            <a:r>
              <a:rPr lang="en-US" sz="2400" dirty="0">
                <a:solidFill>
                  <a:srgbClr val="C00000"/>
                </a:solidFill>
              </a:rPr>
              <a:t>Templated</a:t>
            </a:r>
            <a:r>
              <a:rPr lang="en-US" sz="2400" dirty="0"/>
              <a:t> library of generalized DRAM command lambda functions allow </a:t>
            </a:r>
            <a:r>
              <a:rPr lang="en-US" sz="2400" dirty="0">
                <a:solidFill>
                  <a:srgbClr val="C00000"/>
                </a:solidFill>
              </a:rPr>
              <a:t>reuse of command implementations </a:t>
            </a:r>
            <a:r>
              <a:rPr lang="en-US" sz="2400" dirty="0"/>
              <a:t>across different DRAM standards</a:t>
            </a:r>
          </a:p>
          <a:p>
            <a:pPr marL="0" indent="0">
              <a:buNone/>
            </a:pPr>
            <a:endParaRPr lang="en-US" sz="32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Ramulator 2.0 Design and Features (II)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545E099-5068-F448-A0AC-2CF624D53B84}"/>
              </a:ext>
            </a:extLst>
          </p:cNvPr>
          <p:cNvSpPr txBox="1">
            <a:spLocks/>
          </p:cNvSpPr>
          <p:nvPr/>
        </p:nvSpPr>
        <p:spPr>
          <a:xfrm>
            <a:off x="75991" y="813916"/>
            <a:ext cx="8987622" cy="558688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00000"/>
              </a:lnSpc>
              <a:spcAft>
                <a:spcPts val="400"/>
              </a:spcAft>
            </a:pPr>
            <a:endParaRPr lang="en-US" sz="240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EB34373-FA91-96DE-E35A-115AAE085BF3}"/>
              </a:ext>
            </a:extLst>
          </p:cNvPr>
          <p:cNvGrpSpPr/>
          <p:nvPr/>
        </p:nvGrpSpPr>
        <p:grpSpPr>
          <a:xfrm>
            <a:off x="0" y="4318633"/>
            <a:ext cx="10200711" cy="2302624"/>
            <a:chOff x="0" y="4318633"/>
            <a:chExt cx="10200711" cy="2302624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5D428257-3D2C-3B52-F2E1-CF3A9BF1AAE0}"/>
                </a:ext>
              </a:extLst>
            </p:cNvPr>
            <p:cNvGrpSpPr/>
            <p:nvPr/>
          </p:nvGrpSpPr>
          <p:grpSpPr>
            <a:xfrm>
              <a:off x="0" y="4318633"/>
              <a:ext cx="7595779" cy="2302624"/>
              <a:chOff x="0" y="4318633"/>
              <a:chExt cx="7595779" cy="2302624"/>
            </a:xfrm>
          </p:grpSpPr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90662ECB-BAB0-82E6-346A-C546F24810B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83549" y="4318633"/>
                <a:ext cx="5478983" cy="2082165"/>
              </a:xfrm>
              <a:prstGeom prst="rect">
                <a:avLst/>
              </a:prstGeom>
            </p:spPr>
          </p:pic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E8D882C-F04E-F82F-2D6C-03DF8488AE02}"/>
                  </a:ext>
                </a:extLst>
              </p:cNvPr>
              <p:cNvSpPr txBox="1"/>
              <p:nvPr/>
            </p:nvSpPr>
            <p:spPr>
              <a:xfrm>
                <a:off x="0" y="6282703"/>
                <a:ext cx="759577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Example DRAM Command Decode Function</a:t>
                </a:r>
                <a:endParaRPr lang="LID4096" sz="1600" b="1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p:grp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52D5160-DA38-FCFD-62A6-E8159A260A78}"/>
                </a:ext>
              </a:extLst>
            </p:cNvPr>
            <p:cNvSpPr txBox="1"/>
            <p:nvPr/>
          </p:nvSpPr>
          <p:spPr>
            <a:xfrm>
              <a:off x="6798380" y="4731282"/>
              <a:ext cx="3402331" cy="1138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b="1" dirty="0">
                  <a:latin typeface="Cambria" panose="02040503050406030204" pitchFamily="18" charset="0"/>
                  <a:ea typeface="Cambria" panose="02040503050406030204" pitchFamily="18" charset="0"/>
                </a:rPr>
                <a:t>Applicable to:</a:t>
              </a:r>
            </a:p>
            <a:p>
              <a:pPr algn="l"/>
              <a:r>
                <a:rPr lang="en-US" sz="1600" dirty="0">
                  <a:latin typeface="Cambria" panose="02040503050406030204" pitchFamily="18" charset="0"/>
                  <a:ea typeface="Cambria" panose="02040503050406030204" pitchFamily="18" charset="0"/>
                </a:rPr>
                <a:t>DDR3, DDR4, DDR5</a:t>
              </a:r>
            </a:p>
            <a:p>
              <a:pPr algn="l"/>
              <a:r>
                <a:rPr lang="en-US" sz="1600" dirty="0">
                  <a:latin typeface="Cambria" panose="02040503050406030204" pitchFamily="18" charset="0"/>
                  <a:ea typeface="Cambria" panose="02040503050406030204" pitchFamily="18" charset="0"/>
                </a:rPr>
                <a:t>LPDDR4, LPDDR5</a:t>
              </a:r>
            </a:p>
            <a:p>
              <a:pPr algn="l"/>
              <a:r>
                <a:rPr lang="en-US" sz="1600" dirty="0">
                  <a:latin typeface="Cambria" panose="02040503050406030204" pitchFamily="18" charset="0"/>
                  <a:ea typeface="Cambria" panose="02040503050406030204" pitchFamily="18" charset="0"/>
                </a:rPr>
                <a:t>HBM (1/2/3), GDDR6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32556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57">
            <a:extLst>
              <a:ext uri="{FF2B5EF4-FFF2-40B4-BE49-F238E27FC236}">
                <a16:creationId xmlns:a16="http://schemas.microsoft.com/office/drawing/2014/main" id="{E7DAB0F8-2128-6A21-40EE-F4A2A45B55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991" y="1102659"/>
            <a:ext cx="8987622" cy="5298141"/>
          </a:xfrm>
        </p:spPr>
        <p:txBody>
          <a:bodyPr/>
          <a:lstStyle/>
          <a:p>
            <a:r>
              <a:rPr lang="en-US" sz="2800" dirty="0"/>
              <a:t>Modular and extensible software architecture</a:t>
            </a:r>
          </a:p>
          <a:p>
            <a:pPr lvl="1"/>
            <a:r>
              <a:rPr lang="en-US" sz="2400" dirty="0"/>
              <a:t>All components in the memory system modeled with the </a:t>
            </a:r>
            <a:r>
              <a:rPr lang="en-US" sz="2400" dirty="0">
                <a:solidFill>
                  <a:srgbClr val="C00000"/>
                </a:solidFill>
              </a:rPr>
              <a:t>same interface </a:t>
            </a:r>
            <a:r>
              <a:rPr lang="en-US" sz="2400" dirty="0"/>
              <a:t>and </a:t>
            </a:r>
            <a:r>
              <a:rPr lang="en-US" sz="2400" dirty="0">
                <a:solidFill>
                  <a:srgbClr val="C00000"/>
                </a:solidFill>
              </a:rPr>
              <a:t>different implementations</a:t>
            </a:r>
          </a:p>
          <a:p>
            <a:pPr lvl="1"/>
            <a:r>
              <a:rPr lang="en-US" sz="2400" dirty="0"/>
              <a:t>Example: The memory controller include:</a:t>
            </a:r>
          </a:p>
          <a:p>
            <a:pPr lvl="2"/>
            <a:r>
              <a:rPr lang="en-US" sz="2000" dirty="0"/>
              <a:t>Address Mapper, Request Scheduler, Refresh Controller, Row Policy, etc.</a:t>
            </a:r>
          </a:p>
          <a:p>
            <a:pPr lvl="2"/>
            <a:r>
              <a:rPr lang="en-US" sz="2000" dirty="0"/>
              <a:t>Each can be </a:t>
            </a:r>
            <a:r>
              <a:rPr lang="en-US" sz="2000" dirty="0">
                <a:solidFill>
                  <a:srgbClr val="C00000"/>
                </a:solidFill>
              </a:rPr>
              <a:t>flexibly changed </a:t>
            </a:r>
            <a:r>
              <a:rPr lang="en-US" sz="2000" dirty="0"/>
              <a:t>without hardcoding other parts</a:t>
            </a:r>
          </a:p>
          <a:p>
            <a:pPr marL="457200" indent="-457200">
              <a:buFont typeface="+mj-lt"/>
              <a:buAutoNum type="arabicPeriod"/>
            </a:pPr>
            <a:endParaRPr lang="en-US" sz="32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Ramulator 2.0 Design and Features (III)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545E099-5068-F448-A0AC-2CF624D53B84}"/>
              </a:ext>
            </a:extLst>
          </p:cNvPr>
          <p:cNvSpPr txBox="1">
            <a:spLocks/>
          </p:cNvSpPr>
          <p:nvPr/>
        </p:nvSpPr>
        <p:spPr>
          <a:xfrm>
            <a:off x="75991" y="813916"/>
            <a:ext cx="8987622" cy="558688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00000"/>
              </a:lnSpc>
              <a:spcAft>
                <a:spcPts val="400"/>
              </a:spcAft>
            </a:pPr>
            <a:endParaRPr lang="en-US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4E0481B-4456-6F92-8EC5-E90FB90F50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56458"/>
            <a:ext cx="9144000" cy="278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532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2E566A-6A6F-A6C5-C44A-D362544F38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57">
            <a:extLst>
              <a:ext uri="{FF2B5EF4-FFF2-40B4-BE49-F238E27FC236}">
                <a16:creationId xmlns:a16="http://schemas.microsoft.com/office/drawing/2014/main" id="{E9E590EB-2735-33CE-7101-A8F637AF09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991" y="1102659"/>
            <a:ext cx="8987622" cy="5298141"/>
          </a:xfrm>
        </p:spPr>
        <p:txBody>
          <a:bodyPr/>
          <a:lstStyle/>
          <a:p>
            <a:r>
              <a:rPr lang="en-US" sz="2800" dirty="0"/>
              <a:t>Modular and extensible software architecture</a:t>
            </a:r>
          </a:p>
          <a:p>
            <a:pPr lvl="1"/>
            <a:r>
              <a:rPr lang="en-US" sz="2400" dirty="0"/>
              <a:t>All components in the memory system modeled with the </a:t>
            </a:r>
            <a:r>
              <a:rPr lang="en-US" sz="2400" dirty="0">
                <a:solidFill>
                  <a:srgbClr val="C00000"/>
                </a:solidFill>
              </a:rPr>
              <a:t>same interface </a:t>
            </a:r>
            <a:r>
              <a:rPr lang="en-US" sz="2400" dirty="0"/>
              <a:t>and </a:t>
            </a:r>
            <a:r>
              <a:rPr lang="en-US" sz="2400" dirty="0">
                <a:solidFill>
                  <a:srgbClr val="C00000"/>
                </a:solidFill>
              </a:rPr>
              <a:t>different implementations</a:t>
            </a:r>
          </a:p>
          <a:p>
            <a:pPr lvl="1"/>
            <a:r>
              <a:rPr lang="en-US" sz="2400" dirty="0"/>
              <a:t>Example: The memory controller include:</a:t>
            </a:r>
          </a:p>
          <a:p>
            <a:pPr lvl="2"/>
            <a:r>
              <a:rPr lang="en-US" sz="2000" dirty="0"/>
              <a:t>Address Mapper, Request Scheduler, Refresh Controller, Row Policy, etc.</a:t>
            </a:r>
          </a:p>
          <a:p>
            <a:pPr lvl="2"/>
            <a:r>
              <a:rPr lang="en-US" sz="2000" dirty="0"/>
              <a:t>Each can be </a:t>
            </a:r>
            <a:r>
              <a:rPr lang="en-US" sz="2000" dirty="0">
                <a:solidFill>
                  <a:srgbClr val="C00000"/>
                </a:solidFill>
              </a:rPr>
              <a:t>flexibly changed </a:t>
            </a:r>
            <a:r>
              <a:rPr lang="en-US" sz="2000" dirty="0"/>
              <a:t>without hardcoding other parts</a:t>
            </a:r>
          </a:p>
          <a:p>
            <a:pPr marL="457200" indent="-457200">
              <a:buFont typeface="+mj-lt"/>
              <a:buAutoNum type="arabicPeriod"/>
            </a:pPr>
            <a:endParaRPr lang="en-US" sz="32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A921842-D41A-CB61-35A5-462B98685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Ramulator 2.0 Design and Features (IV)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DEE06D8-92A2-DB62-6211-61B4D440BFA3}"/>
              </a:ext>
            </a:extLst>
          </p:cNvPr>
          <p:cNvSpPr txBox="1">
            <a:spLocks/>
          </p:cNvSpPr>
          <p:nvPr/>
        </p:nvSpPr>
        <p:spPr>
          <a:xfrm>
            <a:off x="75991" y="813916"/>
            <a:ext cx="8987622" cy="558688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00000"/>
              </a:lnSpc>
              <a:spcAft>
                <a:spcPts val="400"/>
              </a:spcAft>
            </a:pPr>
            <a:endParaRPr lang="en-US" sz="24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99D2AA8-7DFD-473D-342B-63DFF894C3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56458"/>
            <a:ext cx="9144000" cy="2785900"/>
          </a:xfrm>
          <a:prstGeom prst="rect">
            <a:avLst/>
          </a:prstGeom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478CD0EF-F4F2-3DE8-2C8C-69CC3473298B}"/>
              </a:ext>
            </a:extLst>
          </p:cNvPr>
          <p:cNvSpPr/>
          <p:nvPr/>
        </p:nvSpPr>
        <p:spPr>
          <a:xfrm>
            <a:off x="0" y="3733799"/>
            <a:ext cx="9144001" cy="2687779"/>
          </a:xfrm>
          <a:custGeom>
            <a:avLst/>
            <a:gdLst>
              <a:gd name="connsiteX0" fmla="*/ 0 w 9144001"/>
              <a:gd name="connsiteY0" fmla="*/ 30480 h 2687779"/>
              <a:gd name="connsiteX1" fmla="*/ 8470964 w 9144001"/>
              <a:gd name="connsiteY1" fmla="*/ 30480 h 2687779"/>
              <a:gd name="connsiteX2" fmla="*/ 8470964 w 9144001"/>
              <a:gd name="connsiteY2" fmla="*/ 1951862 h 2687779"/>
              <a:gd name="connsiteX3" fmla="*/ 4907280 w 9144001"/>
              <a:gd name="connsiteY3" fmla="*/ 1951862 h 2687779"/>
              <a:gd name="connsiteX4" fmla="*/ 4907280 w 9144001"/>
              <a:gd name="connsiteY4" fmla="*/ 2392682 h 2687779"/>
              <a:gd name="connsiteX5" fmla="*/ 9063612 w 9144001"/>
              <a:gd name="connsiteY5" fmla="*/ 2392682 h 2687779"/>
              <a:gd name="connsiteX6" fmla="*/ 9063612 w 9144001"/>
              <a:gd name="connsiteY6" fmla="*/ 2392681 h 2687779"/>
              <a:gd name="connsiteX7" fmla="*/ 9144000 w 9144001"/>
              <a:gd name="connsiteY7" fmla="*/ 2392681 h 2687779"/>
              <a:gd name="connsiteX8" fmla="*/ 9144000 w 9144001"/>
              <a:gd name="connsiteY8" fmla="*/ 2687779 h 2687779"/>
              <a:gd name="connsiteX9" fmla="*/ 0 w 9144001"/>
              <a:gd name="connsiteY9" fmla="*/ 2687779 h 2687779"/>
              <a:gd name="connsiteX10" fmla="*/ 8470964 w 9144001"/>
              <a:gd name="connsiteY10" fmla="*/ 0 h 2687779"/>
              <a:gd name="connsiteX11" fmla="*/ 9144001 w 9144001"/>
              <a:gd name="connsiteY11" fmla="*/ 0 h 2687779"/>
              <a:gd name="connsiteX12" fmla="*/ 9144001 w 9144001"/>
              <a:gd name="connsiteY12" fmla="*/ 2392681 h 2687779"/>
              <a:gd name="connsiteX13" fmla="*/ 9144000 w 9144001"/>
              <a:gd name="connsiteY13" fmla="*/ 2392681 h 2687779"/>
              <a:gd name="connsiteX14" fmla="*/ 9144000 w 9144001"/>
              <a:gd name="connsiteY14" fmla="*/ 30480 h 2687779"/>
              <a:gd name="connsiteX15" fmla="*/ 8470964 w 9144001"/>
              <a:gd name="connsiteY15" fmla="*/ 30480 h 268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144001" h="2687779">
                <a:moveTo>
                  <a:pt x="0" y="30480"/>
                </a:moveTo>
                <a:lnTo>
                  <a:pt x="8470964" y="30480"/>
                </a:lnTo>
                <a:lnTo>
                  <a:pt x="8470964" y="1951862"/>
                </a:lnTo>
                <a:lnTo>
                  <a:pt x="4907280" y="1951862"/>
                </a:lnTo>
                <a:lnTo>
                  <a:pt x="4907280" y="2392682"/>
                </a:lnTo>
                <a:lnTo>
                  <a:pt x="9063612" y="2392682"/>
                </a:lnTo>
                <a:lnTo>
                  <a:pt x="9063612" y="2392681"/>
                </a:lnTo>
                <a:lnTo>
                  <a:pt x="9144000" y="2392681"/>
                </a:lnTo>
                <a:lnTo>
                  <a:pt x="9144000" y="2687779"/>
                </a:lnTo>
                <a:lnTo>
                  <a:pt x="0" y="2687779"/>
                </a:lnTo>
                <a:close/>
                <a:moveTo>
                  <a:pt x="8470964" y="0"/>
                </a:moveTo>
                <a:lnTo>
                  <a:pt x="9144001" y="0"/>
                </a:lnTo>
                <a:lnTo>
                  <a:pt x="9144001" y="2392681"/>
                </a:lnTo>
                <a:lnTo>
                  <a:pt x="9144000" y="2392681"/>
                </a:lnTo>
                <a:lnTo>
                  <a:pt x="9144000" y="30480"/>
                </a:lnTo>
                <a:lnTo>
                  <a:pt x="8470964" y="30480"/>
                </a:lnTo>
                <a:close/>
              </a:path>
            </a:pathLst>
          </a:custGeom>
          <a:solidFill>
            <a:srgbClr val="7F7F7F">
              <a:alpha val="69804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LID4096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DF9EB97-303B-79C1-A13C-137ED949569F}"/>
              </a:ext>
            </a:extLst>
          </p:cNvPr>
          <p:cNvSpPr txBox="1"/>
          <p:nvPr/>
        </p:nvSpPr>
        <p:spPr>
          <a:xfrm>
            <a:off x="3954780" y="4708356"/>
            <a:ext cx="4130040" cy="369332"/>
          </a:xfrm>
          <a:prstGeom prst="rect">
            <a:avLst/>
          </a:prstGeom>
          <a:solidFill>
            <a:srgbClr val="FFFFFF">
              <a:alpha val="69804"/>
            </a:srgbClr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Example: Memory Controller Plugins</a:t>
            </a:r>
            <a:endParaRPr lang="LID4096" b="1" dirty="0">
              <a:solidFill>
                <a:srgbClr val="C0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903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57">
            <a:extLst>
              <a:ext uri="{FF2B5EF4-FFF2-40B4-BE49-F238E27FC236}">
                <a16:creationId xmlns:a16="http://schemas.microsoft.com/office/drawing/2014/main" id="{E7DAB0F8-2128-6A21-40EE-F4A2A45B55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991" y="1102659"/>
            <a:ext cx="8987622" cy="5298141"/>
          </a:xfrm>
        </p:spPr>
        <p:txBody>
          <a:bodyPr/>
          <a:lstStyle/>
          <a:p>
            <a:r>
              <a:rPr lang="en-US" sz="2800" dirty="0"/>
              <a:t>More in the paper</a:t>
            </a:r>
          </a:p>
          <a:p>
            <a:pPr lvl="1"/>
            <a:r>
              <a:rPr lang="en-US" sz="2400" dirty="0"/>
              <a:t>More detailed explanation of modeling methodology</a:t>
            </a:r>
          </a:p>
          <a:p>
            <a:pPr lvl="1"/>
            <a:r>
              <a:rPr lang="en-US" sz="2400" dirty="0"/>
              <a:t>Authoring of DRAM specifications (organization, timings, etc.)</a:t>
            </a:r>
          </a:p>
          <a:p>
            <a:pPr lvl="1"/>
            <a:r>
              <a:rPr lang="en-US" sz="2400" dirty="0"/>
              <a:t>Memory controller plugin &amp; </a:t>
            </a:r>
            <a:r>
              <a:rPr lang="en-US" sz="2400" dirty="0" err="1"/>
              <a:t>RowHammer</a:t>
            </a:r>
            <a:r>
              <a:rPr lang="en-US" sz="2400" dirty="0"/>
              <a:t> mitigations</a:t>
            </a:r>
          </a:p>
          <a:p>
            <a:pPr lvl="1"/>
            <a:r>
              <a:rPr lang="en-US" sz="2400" dirty="0"/>
              <a:t>Performance comparison with other DRAM simulators</a:t>
            </a:r>
          </a:p>
          <a:p>
            <a:pPr lvl="1"/>
            <a:r>
              <a:rPr lang="en-US" sz="2400" dirty="0"/>
              <a:t>…</a:t>
            </a:r>
          </a:p>
          <a:p>
            <a:pPr marL="457200" indent="-457200">
              <a:buFont typeface="+mj-lt"/>
              <a:buAutoNum type="arabicPeriod"/>
            </a:pPr>
            <a:endParaRPr lang="en-US" sz="32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Ramulator 2.0 Design and Features (V)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545E099-5068-F448-A0AC-2CF624D53B84}"/>
              </a:ext>
            </a:extLst>
          </p:cNvPr>
          <p:cNvSpPr txBox="1">
            <a:spLocks/>
          </p:cNvSpPr>
          <p:nvPr/>
        </p:nvSpPr>
        <p:spPr>
          <a:xfrm>
            <a:off x="75991" y="813916"/>
            <a:ext cx="8987622" cy="558688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00000"/>
              </a:lnSpc>
              <a:spcAft>
                <a:spcPts val="400"/>
              </a:spcAft>
            </a:pPr>
            <a:endParaRPr lang="en-US" sz="2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3BF7B8F-66AD-35AF-6AD1-E8C36FD0E9EF}"/>
              </a:ext>
            </a:extLst>
          </p:cNvPr>
          <p:cNvSpPr txBox="1"/>
          <p:nvPr/>
        </p:nvSpPr>
        <p:spPr>
          <a:xfrm>
            <a:off x="1432240" y="6098232"/>
            <a:ext cx="2331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IEEE CAL Paper</a:t>
            </a:r>
            <a:endParaRPr lang="LID4096" b="1" dirty="0">
              <a:solidFill>
                <a:srgbClr val="C0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48B9D0E-06F4-CB37-A317-DFF8BF34C9BE}"/>
              </a:ext>
            </a:extLst>
          </p:cNvPr>
          <p:cNvGrpSpPr/>
          <p:nvPr/>
        </p:nvGrpSpPr>
        <p:grpSpPr>
          <a:xfrm>
            <a:off x="557359" y="3166318"/>
            <a:ext cx="8175161" cy="3523225"/>
            <a:chOff x="557359" y="3166318"/>
            <a:chExt cx="8175161" cy="3523225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BD249B22-0CD3-0FCA-AAF4-B33FDA9AEF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57359" y="3166318"/>
              <a:ext cx="8029281" cy="1436984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9588D6A-EB53-CAA4-69DB-C8D12D628B9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92016" y="4842718"/>
              <a:ext cx="1200764" cy="1200764"/>
            </a:xfrm>
            <a:prstGeom prst="rect">
              <a:avLst/>
            </a:prstGeom>
          </p:spPr>
        </p:pic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6AC9FCB5-D305-0C91-C60E-7C878BF19EB0}"/>
                </a:ext>
              </a:extLst>
            </p:cNvPr>
            <p:cNvGrpSpPr/>
            <p:nvPr/>
          </p:nvGrpSpPr>
          <p:grpSpPr>
            <a:xfrm>
              <a:off x="4152900" y="4842718"/>
              <a:ext cx="4579620" cy="1846825"/>
              <a:chOff x="156173" y="4879698"/>
              <a:chExt cx="4579620" cy="1846825"/>
            </a:xfrm>
          </p:grpSpPr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DB149383-4F07-9737-FDC3-D1B14205A47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791820" y="4879698"/>
                <a:ext cx="1216959" cy="1216959"/>
              </a:xfrm>
              <a:prstGeom prst="rect">
                <a:avLst/>
              </a:prstGeom>
            </p:spPr>
          </p:pic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456885D-B8B9-9525-D05F-49A443FA05CB}"/>
                  </a:ext>
                </a:extLst>
              </p:cNvPr>
              <p:cNvSpPr txBox="1"/>
              <p:nvPr/>
            </p:nvSpPr>
            <p:spPr>
              <a:xfrm>
                <a:off x="156173" y="6080192"/>
                <a:ext cx="457962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rgbClr val="C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Open-source version </a:t>
                </a:r>
                <a:r>
                  <a:rPr lang="en-US" b="1" dirty="0" err="1">
                    <a:solidFill>
                      <a:srgbClr val="C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Github</a:t>
                </a:r>
                <a:r>
                  <a:rPr lang="en-US" b="1" dirty="0">
                    <a:solidFill>
                      <a:srgbClr val="C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repo: </a:t>
                </a:r>
                <a:br>
                  <a:rPr lang="en-US" b="1" dirty="0">
                    <a:latin typeface="Cambria" panose="02040503050406030204" pitchFamily="18" charset="0"/>
                    <a:ea typeface="Cambria" panose="02040503050406030204" pitchFamily="18" charset="0"/>
                  </a:rPr>
                </a:br>
                <a:r>
                  <a:rPr lang="en-US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CMU-SAFARI/ramulator2</a:t>
                </a:r>
                <a:endParaRPr lang="LID4096" b="1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3630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3B15FF8-0F37-416C-ABBC-F1B63B2EA8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Outline</a:t>
            </a:r>
            <a:endParaRPr lang="tr-T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27F92B4-304F-47A8-B482-3A026EA9147A}"/>
              </a:ext>
            </a:extLst>
          </p:cNvPr>
          <p:cNvSpPr/>
          <p:nvPr/>
        </p:nvSpPr>
        <p:spPr>
          <a:xfrm>
            <a:off x="2199" y="1027461"/>
            <a:ext cx="9144000" cy="638668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latin typeface="Cambria" panose="02040503050406030204" pitchFamily="18" charset="0"/>
              </a:rPr>
              <a:t> 1. Motivation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FB13DB5-B8B3-49A2-9678-677D5053E1AF}"/>
              </a:ext>
            </a:extLst>
          </p:cNvPr>
          <p:cNvSpPr/>
          <p:nvPr/>
        </p:nvSpPr>
        <p:spPr>
          <a:xfrm>
            <a:off x="7620" y="1777970"/>
            <a:ext cx="9144000" cy="6386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latin typeface="Cambria" panose="02040503050406030204" pitchFamily="18" charset="0"/>
              </a:rPr>
              <a:t> 2. Ramulator 2.0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FA7B533-24CD-49CF-B43E-F2B789D8B2C7}"/>
              </a:ext>
            </a:extLst>
          </p:cNvPr>
          <p:cNvSpPr/>
          <p:nvPr/>
        </p:nvSpPr>
        <p:spPr>
          <a:xfrm>
            <a:off x="7620" y="5768100"/>
            <a:ext cx="9144000" cy="63866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latin typeface="Cambria" panose="02040503050406030204" pitchFamily="18" charset="0"/>
              </a:rPr>
              <a:t> 3. Conclusion &amp; Future Work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A9173BE-B3E3-F11B-7149-D4DBB9F6A13D}"/>
              </a:ext>
            </a:extLst>
          </p:cNvPr>
          <p:cNvSpPr/>
          <p:nvPr/>
        </p:nvSpPr>
        <p:spPr>
          <a:xfrm>
            <a:off x="1023279" y="2501982"/>
            <a:ext cx="8128341" cy="537092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latin typeface="Cambria" panose="02040503050406030204" pitchFamily="18" charset="0"/>
              </a:rPr>
              <a:t> 2.1 Simulator Design &amp; Key Features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DEE318A-C695-7B0F-73E8-2B0F3520167C}"/>
              </a:ext>
            </a:extLst>
          </p:cNvPr>
          <p:cNvSpPr/>
          <p:nvPr/>
        </p:nvSpPr>
        <p:spPr>
          <a:xfrm>
            <a:off x="1023279" y="3124418"/>
            <a:ext cx="8128341" cy="53709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latin typeface="Cambria" panose="02040503050406030204" pitchFamily="18" charset="0"/>
              </a:rPr>
              <a:t> 2.2 Case Studies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BEED793-54C1-7F61-7593-27E0ABDD660E}"/>
              </a:ext>
            </a:extLst>
          </p:cNvPr>
          <p:cNvSpPr/>
          <p:nvPr/>
        </p:nvSpPr>
        <p:spPr>
          <a:xfrm>
            <a:off x="1676400" y="3746854"/>
            <a:ext cx="7475220" cy="537092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latin typeface="Cambria" panose="02040503050406030204" pitchFamily="18" charset="0"/>
              </a:rPr>
              <a:t> 2.2.1 Cross-Sectional Study of </a:t>
            </a:r>
            <a:r>
              <a:rPr lang="en-US" sz="2400" dirty="0" err="1">
                <a:latin typeface="Cambria" panose="02040503050406030204" pitchFamily="18" charset="0"/>
              </a:rPr>
              <a:t>RowHammer</a:t>
            </a:r>
            <a:r>
              <a:rPr lang="en-US" sz="2400" dirty="0">
                <a:latin typeface="Cambria" panose="02040503050406030204" pitchFamily="18" charset="0"/>
              </a:rPr>
              <a:t> Mitigations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79E4ABB-5D84-C49E-FA14-50B43D5C6633}"/>
              </a:ext>
            </a:extLst>
          </p:cNvPr>
          <p:cNvSpPr/>
          <p:nvPr/>
        </p:nvSpPr>
        <p:spPr>
          <a:xfrm>
            <a:off x="1676400" y="4395155"/>
            <a:ext cx="7475220" cy="537092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latin typeface="Cambria" panose="02040503050406030204" pitchFamily="18" charset="0"/>
              </a:rPr>
              <a:t> 2.2.2 Evaluating the Performance of PRAC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383D957-DAF7-E23C-1DAB-09CFC55B2621}"/>
              </a:ext>
            </a:extLst>
          </p:cNvPr>
          <p:cNvSpPr/>
          <p:nvPr/>
        </p:nvSpPr>
        <p:spPr>
          <a:xfrm>
            <a:off x="1668780" y="5043456"/>
            <a:ext cx="7475220" cy="537092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latin typeface="Cambria" panose="02040503050406030204" pitchFamily="18" charset="0"/>
              </a:rPr>
              <a:t> 2.2.3 </a:t>
            </a:r>
            <a:r>
              <a:rPr lang="en-US" sz="2400" dirty="0" err="1">
                <a:latin typeface="Cambria" panose="02040503050406030204" pitchFamily="18" charset="0"/>
              </a:rPr>
              <a:t>BreakHammer</a:t>
            </a:r>
            <a:r>
              <a:rPr lang="en-US" sz="2400" dirty="0">
                <a:latin typeface="Cambria" panose="02040503050406030204" pitchFamily="18" charset="0"/>
              </a:rPr>
              <a:t>: Throttling Suspect Threads </a:t>
            </a:r>
          </a:p>
        </p:txBody>
      </p:sp>
    </p:spTree>
    <p:extLst>
      <p:ext uri="{BB962C8B-B14F-4D97-AF65-F5344CB8AC3E}">
        <p14:creationId xmlns:p14="http://schemas.microsoft.com/office/powerpoint/2010/main" val="33101483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5E0512-E3BD-47B4-EEB9-CDD569D23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C7542E9-5D89-577A-825D-5D2335037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Outline</a:t>
            </a:r>
            <a:endParaRPr lang="tr-T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94D9074-D8EB-6CCB-4506-800A0A7B377B}"/>
              </a:ext>
            </a:extLst>
          </p:cNvPr>
          <p:cNvSpPr/>
          <p:nvPr/>
        </p:nvSpPr>
        <p:spPr>
          <a:xfrm>
            <a:off x="2199" y="1027461"/>
            <a:ext cx="9144000" cy="638668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latin typeface="Cambria" panose="02040503050406030204" pitchFamily="18" charset="0"/>
              </a:rPr>
              <a:t> 1. Motivation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75ECDE1-E3C5-9D11-3AE4-D2FF5F561B2A}"/>
              </a:ext>
            </a:extLst>
          </p:cNvPr>
          <p:cNvSpPr/>
          <p:nvPr/>
        </p:nvSpPr>
        <p:spPr>
          <a:xfrm>
            <a:off x="7620" y="1777970"/>
            <a:ext cx="9144000" cy="6386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latin typeface="Cambria" panose="02040503050406030204" pitchFamily="18" charset="0"/>
              </a:rPr>
              <a:t> 2. Ramulator 2.0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136813E-95A2-4A2A-2F8C-B603E429C931}"/>
              </a:ext>
            </a:extLst>
          </p:cNvPr>
          <p:cNvSpPr/>
          <p:nvPr/>
        </p:nvSpPr>
        <p:spPr>
          <a:xfrm>
            <a:off x="7620" y="5768100"/>
            <a:ext cx="9144000" cy="63866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latin typeface="Cambria" panose="02040503050406030204" pitchFamily="18" charset="0"/>
              </a:rPr>
              <a:t> 3. Conclusion &amp; Future Work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23E91CF-9713-797C-3E81-489122F513CC}"/>
              </a:ext>
            </a:extLst>
          </p:cNvPr>
          <p:cNvSpPr/>
          <p:nvPr/>
        </p:nvSpPr>
        <p:spPr>
          <a:xfrm>
            <a:off x="1023279" y="2501982"/>
            <a:ext cx="8128341" cy="537092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latin typeface="Cambria" panose="02040503050406030204" pitchFamily="18" charset="0"/>
              </a:rPr>
              <a:t> 2.1 Simulator Design &amp; Key Features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BA69E6A-2814-75B9-FD78-FC49A09682C8}"/>
              </a:ext>
            </a:extLst>
          </p:cNvPr>
          <p:cNvSpPr/>
          <p:nvPr/>
        </p:nvSpPr>
        <p:spPr>
          <a:xfrm>
            <a:off x="1023279" y="3124418"/>
            <a:ext cx="8128341" cy="53709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latin typeface="Cambria" panose="02040503050406030204" pitchFamily="18" charset="0"/>
              </a:rPr>
              <a:t> 2.2 Case Studies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FF4F9E0-6723-EA4F-5B2C-B7FAFF1C9317}"/>
              </a:ext>
            </a:extLst>
          </p:cNvPr>
          <p:cNvSpPr/>
          <p:nvPr/>
        </p:nvSpPr>
        <p:spPr>
          <a:xfrm>
            <a:off x="1676400" y="3746854"/>
            <a:ext cx="7475220" cy="53709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latin typeface="Cambria" panose="02040503050406030204" pitchFamily="18" charset="0"/>
              </a:rPr>
              <a:t> 2.2.1 Cross-Sectional Study of </a:t>
            </a:r>
            <a:r>
              <a:rPr lang="en-US" sz="2400" dirty="0" err="1">
                <a:latin typeface="Cambria" panose="02040503050406030204" pitchFamily="18" charset="0"/>
              </a:rPr>
              <a:t>RowHammer</a:t>
            </a:r>
            <a:r>
              <a:rPr lang="en-US" sz="2400" dirty="0">
                <a:latin typeface="Cambria" panose="02040503050406030204" pitchFamily="18" charset="0"/>
              </a:rPr>
              <a:t> Mitigations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A339499-53F0-51CC-0AF0-019A6C425AD1}"/>
              </a:ext>
            </a:extLst>
          </p:cNvPr>
          <p:cNvSpPr/>
          <p:nvPr/>
        </p:nvSpPr>
        <p:spPr>
          <a:xfrm>
            <a:off x="1676400" y="4395155"/>
            <a:ext cx="7475220" cy="537092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latin typeface="Cambria" panose="02040503050406030204" pitchFamily="18" charset="0"/>
              </a:rPr>
              <a:t> 2.2.2 Evaluating the Performance of PRAC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A2943C2-D99B-79A5-C992-E2590CD3893B}"/>
              </a:ext>
            </a:extLst>
          </p:cNvPr>
          <p:cNvSpPr/>
          <p:nvPr/>
        </p:nvSpPr>
        <p:spPr>
          <a:xfrm>
            <a:off x="1668780" y="5043456"/>
            <a:ext cx="7475220" cy="537092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latin typeface="Cambria" panose="02040503050406030204" pitchFamily="18" charset="0"/>
              </a:rPr>
              <a:t> 2.2.3 </a:t>
            </a:r>
            <a:r>
              <a:rPr lang="en-US" sz="2400" dirty="0" err="1">
                <a:latin typeface="Cambria" panose="02040503050406030204" pitchFamily="18" charset="0"/>
              </a:rPr>
              <a:t>BreakHammer</a:t>
            </a:r>
            <a:r>
              <a:rPr lang="en-US" sz="2400" dirty="0">
                <a:latin typeface="Cambria" panose="02040503050406030204" pitchFamily="18" charset="0"/>
              </a:rPr>
              <a:t>: Throttling Suspect Threads </a:t>
            </a:r>
          </a:p>
        </p:txBody>
      </p:sp>
    </p:spTree>
    <p:extLst>
      <p:ext uri="{BB962C8B-B14F-4D97-AF65-F5344CB8AC3E}">
        <p14:creationId xmlns:p14="http://schemas.microsoft.com/office/powerpoint/2010/main" val="34377592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57">
            <a:extLst>
              <a:ext uri="{FF2B5EF4-FFF2-40B4-BE49-F238E27FC236}">
                <a16:creationId xmlns:a16="http://schemas.microsoft.com/office/drawing/2014/main" id="{E7DAB0F8-2128-6A21-40EE-F4A2A45B55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991" y="1102659"/>
            <a:ext cx="8987622" cy="5298141"/>
          </a:xfrm>
        </p:spPr>
        <p:txBody>
          <a:bodyPr/>
          <a:lstStyle/>
          <a:p>
            <a:r>
              <a:rPr lang="en-US" sz="2800" b="1" dirty="0"/>
              <a:t>Cross-section performance overhead evaluation of different </a:t>
            </a:r>
            <a:r>
              <a:rPr lang="en-US" sz="2800" b="1" dirty="0" err="1"/>
              <a:t>RowHammer</a:t>
            </a:r>
            <a:r>
              <a:rPr lang="en-US" sz="2800" b="1" dirty="0"/>
              <a:t> mitigation techniques </a:t>
            </a:r>
            <a:br>
              <a:rPr lang="en-US" sz="2800" b="1" dirty="0"/>
            </a:br>
            <a:r>
              <a:rPr lang="en-US" sz="2800" b="1" dirty="0">
                <a:solidFill>
                  <a:srgbClr val="C00000"/>
                </a:solidFill>
              </a:rPr>
              <a:t>[Luo+, IEEE CAL 2023]</a:t>
            </a:r>
          </a:p>
          <a:p>
            <a:pPr lvl="1"/>
            <a:r>
              <a:rPr lang="en-US" sz="2400" dirty="0"/>
              <a:t>Six different </a:t>
            </a:r>
            <a:r>
              <a:rPr lang="en-US" sz="2400" dirty="0" err="1"/>
              <a:t>RowHammer</a:t>
            </a:r>
            <a:r>
              <a:rPr lang="en-US" sz="2400" dirty="0"/>
              <a:t> mitigation techniques all implemented </a:t>
            </a:r>
            <a:r>
              <a:rPr lang="en-US" sz="2400" dirty="0">
                <a:solidFill>
                  <a:srgbClr val="C00000"/>
                </a:solidFill>
              </a:rPr>
              <a:t>as plugins to the same memory controller implementation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Ramulator 2.0 Case Studies (I)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545E099-5068-F448-A0AC-2CF624D53B84}"/>
              </a:ext>
            </a:extLst>
          </p:cNvPr>
          <p:cNvSpPr txBox="1">
            <a:spLocks/>
          </p:cNvSpPr>
          <p:nvPr/>
        </p:nvSpPr>
        <p:spPr>
          <a:xfrm>
            <a:off x="75991" y="813916"/>
            <a:ext cx="8987622" cy="558688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00000"/>
              </a:lnSpc>
              <a:spcAft>
                <a:spcPts val="400"/>
              </a:spcAft>
            </a:pPr>
            <a:endParaRPr lang="en-US" sz="24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9F1AC79-6D2E-5637-BC84-E34F390FE6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8055" y="3528724"/>
            <a:ext cx="7423491" cy="2620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122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B0E5C0-E4C7-F62C-A814-15E4D84CAD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2A86417-C5D6-C1F3-2333-E46664698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Outline</a:t>
            </a:r>
            <a:endParaRPr lang="tr-T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99461FD-1C7D-75C1-FF1F-C156E6A7A147}"/>
              </a:ext>
            </a:extLst>
          </p:cNvPr>
          <p:cNvSpPr/>
          <p:nvPr/>
        </p:nvSpPr>
        <p:spPr>
          <a:xfrm>
            <a:off x="2199" y="1027461"/>
            <a:ext cx="9144000" cy="638668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latin typeface="Cambria" panose="02040503050406030204" pitchFamily="18" charset="0"/>
              </a:rPr>
              <a:t> 1. Motivation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1821827-7459-92A6-213C-887F466923E9}"/>
              </a:ext>
            </a:extLst>
          </p:cNvPr>
          <p:cNvSpPr/>
          <p:nvPr/>
        </p:nvSpPr>
        <p:spPr>
          <a:xfrm>
            <a:off x="7620" y="1777970"/>
            <a:ext cx="9144000" cy="6386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latin typeface="Cambria" panose="02040503050406030204" pitchFamily="18" charset="0"/>
              </a:rPr>
              <a:t> 2. Ramulator 2.0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2877955-72F7-C05D-45C6-415EACD6AE66}"/>
              </a:ext>
            </a:extLst>
          </p:cNvPr>
          <p:cNvSpPr/>
          <p:nvPr/>
        </p:nvSpPr>
        <p:spPr>
          <a:xfrm>
            <a:off x="7620" y="5768100"/>
            <a:ext cx="9144000" cy="63866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latin typeface="Cambria" panose="02040503050406030204" pitchFamily="18" charset="0"/>
              </a:rPr>
              <a:t> 3. Conclusion &amp; Future Work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5E95D1A-1A68-4056-762E-C016ACD0458F}"/>
              </a:ext>
            </a:extLst>
          </p:cNvPr>
          <p:cNvSpPr/>
          <p:nvPr/>
        </p:nvSpPr>
        <p:spPr>
          <a:xfrm>
            <a:off x="1023279" y="2501982"/>
            <a:ext cx="8128341" cy="537092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latin typeface="Cambria" panose="02040503050406030204" pitchFamily="18" charset="0"/>
              </a:rPr>
              <a:t> 2.1 Simulator Design &amp; Key Features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3665C9E-E9A8-3CDA-C3C7-839D6CB5131F}"/>
              </a:ext>
            </a:extLst>
          </p:cNvPr>
          <p:cNvSpPr/>
          <p:nvPr/>
        </p:nvSpPr>
        <p:spPr>
          <a:xfrm>
            <a:off x="1023279" y="3124418"/>
            <a:ext cx="8128341" cy="53709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latin typeface="Cambria" panose="02040503050406030204" pitchFamily="18" charset="0"/>
              </a:rPr>
              <a:t> 2.2 Case Studies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7A2E98C-064D-D9F2-428B-D06EA7D7DA65}"/>
              </a:ext>
            </a:extLst>
          </p:cNvPr>
          <p:cNvSpPr/>
          <p:nvPr/>
        </p:nvSpPr>
        <p:spPr>
          <a:xfrm>
            <a:off x="1676400" y="3746854"/>
            <a:ext cx="7475220" cy="537092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latin typeface="Cambria" panose="02040503050406030204" pitchFamily="18" charset="0"/>
              </a:rPr>
              <a:t> 2.2.1 Cross-Sectional Study of </a:t>
            </a:r>
            <a:r>
              <a:rPr lang="en-US" sz="2400" dirty="0" err="1">
                <a:latin typeface="Cambria" panose="02040503050406030204" pitchFamily="18" charset="0"/>
              </a:rPr>
              <a:t>RowHammer</a:t>
            </a:r>
            <a:r>
              <a:rPr lang="en-US" sz="2400" dirty="0">
                <a:latin typeface="Cambria" panose="02040503050406030204" pitchFamily="18" charset="0"/>
              </a:rPr>
              <a:t> Mitigations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FA50542-7FBF-3563-D650-AD955B7E661D}"/>
              </a:ext>
            </a:extLst>
          </p:cNvPr>
          <p:cNvSpPr/>
          <p:nvPr/>
        </p:nvSpPr>
        <p:spPr>
          <a:xfrm>
            <a:off x="1676400" y="4395155"/>
            <a:ext cx="7475220" cy="53709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latin typeface="Cambria" panose="02040503050406030204" pitchFamily="18" charset="0"/>
              </a:rPr>
              <a:t> 2.2.2 Evaluating the Performance of PRAC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0BB0268-2E70-A80B-1FF3-CF1D2E91AC73}"/>
              </a:ext>
            </a:extLst>
          </p:cNvPr>
          <p:cNvSpPr/>
          <p:nvPr/>
        </p:nvSpPr>
        <p:spPr>
          <a:xfrm>
            <a:off x="1668780" y="5043456"/>
            <a:ext cx="7475220" cy="537092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latin typeface="Cambria" panose="02040503050406030204" pitchFamily="18" charset="0"/>
              </a:rPr>
              <a:t> 2.2.3 </a:t>
            </a:r>
            <a:r>
              <a:rPr lang="en-US" sz="2400" dirty="0" err="1">
                <a:latin typeface="Cambria" panose="02040503050406030204" pitchFamily="18" charset="0"/>
              </a:rPr>
              <a:t>BreakHammer</a:t>
            </a:r>
            <a:r>
              <a:rPr lang="en-US" sz="2400" dirty="0">
                <a:latin typeface="Cambria" panose="02040503050406030204" pitchFamily="18" charset="0"/>
              </a:rPr>
              <a:t>: Throttling Suspect Threads </a:t>
            </a:r>
          </a:p>
        </p:txBody>
      </p:sp>
    </p:spTree>
    <p:extLst>
      <p:ext uri="{BB962C8B-B14F-4D97-AF65-F5344CB8AC3E}">
        <p14:creationId xmlns:p14="http://schemas.microsoft.com/office/powerpoint/2010/main" val="27041932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57">
            <a:extLst>
              <a:ext uri="{FF2B5EF4-FFF2-40B4-BE49-F238E27FC236}">
                <a16:creationId xmlns:a16="http://schemas.microsoft.com/office/drawing/2014/main" id="{E7DAB0F8-2128-6A21-40EE-F4A2A45B55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991" y="1102659"/>
            <a:ext cx="8987622" cy="5298141"/>
          </a:xfrm>
        </p:spPr>
        <p:txBody>
          <a:bodyPr/>
          <a:lstStyle/>
          <a:p>
            <a:r>
              <a:rPr lang="en-US" sz="2800" b="1" dirty="0"/>
              <a:t>New Read Disturbance Mitigation Features in DDR5</a:t>
            </a:r>
            <a:endParaRPr lang="en-US" sz="2800" b="1" dirty="0">
              <a:solidFill>
                <a:srgbClr val="C00000"/>
              </a:solidFill>
            </a:endParaRPr>
          </a:p>
          <a:p>
            <a:pPr lvl="1">
              <a:spcBef>
                <a:spcPts val="1200"/>
              </a:spcBef>
            </a:pPr>
            <a:r>
              <a:rPr lang="en-US" sz="2400" b="1" dirty="0"/>
              <a:t>RFM Command: </a:t>
            </a:r>
            <a:r>
              <a:rPr lang="en-US" sz="2400" dirty="0"/>
              <a:t>New DRAM command that gives the memory controller a longer time window so that the DRAM can refresh potential victim rows</a:t>
            </a:r>
          </a:p>
          <a:p>
            <a:pPr lvl="1">
              <a:spcAft>
                <a:spcPts val="1200"/>
              </a:spcAft>
            </a:pPr>
            <a:r>
              <a:rPr lang="en-US" sz="2400" b="1" dirty="0"/>
              <a:t>Per Row Activation Counting (PRAC): </a:t>
            </a:r>
            <a:r>
              <a:rPr lang="en-US" sz="2400" dirty="0"/>
              <a:t>In-DRAM </a:t>
            </a:r>
            <a:r>
              <a:rPr lang="en-US" sz="2400" i="1" dirty="0"/>
              <a:t>per-row</a:t>
            </a:r>
            <a:r>
              <a:rPr lang="en-US" sz="2400" dirty="0"/>
              <a:t> activation counter (implemented as extra columns of cells)</a:t>
            </a:r>
          </a:p>
          <a:p>
            <a:r>
              <a:rPr lang="en-US" sz="2800" b="1" dirty="0"/>
              <a:t>PRAC Workflow</a:t>
            </a:r>
          </a:p>
          <a:p>
            <a:pPr lvl="1"/>
            <a:r>
              <a:rPr lang="en-US" sz="2400" dirty="0"/>
              <a:t>Row activations increment the PRAC counters</a:t>
            </a:r>
          </a:p>
          <a:p>
            <a:pPr lvl="1"/>
            <a:r>
              <a:rPr lang="en-US" sz="2400" dirty="0"/>
              <a:t>If the counter value reaches a critical threshold, the DRAM send a </a:t>
            </a:r>
            <a:r>
              <a:rPr lang="en-US" sz="2400" i="1" dirty="0"/>
              <a:t>back-off signal</a:t>
            </a:r>
            <a:r>
              <a:rPr lang="en-US" sz="2400" dirty="0"/>
              <a:t> to the memory controller</a:t>
            </a:r>
          </a:p>
          <a:p>
            <a:pPr lvl="1"/>
            <a:r>
              <a:rPr lang="en-US" sz="2400" dirty="0"/>
              <a:t>Upon receiving the back-off signal, the memory controller send RFM commands to refresh the potential victim rows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Ramulator 2.0 Case Studies (II)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545E099-5068-F448-A0AC-2CF624D53B84}"/>
              </a:ext>
            </a:extLst>
          </p:cNvPr>
          <p:cNvSpPr txBox="1">
            <a:spLocks/>
          </p:cNvSpPr>
          <p:nvPr/>
        </p:nvSpPr>
        <p:spPr>
          <a:xfrm>
            <a:off x="75991" y="813916"/>
            <a:ext cx="8987622" cy="558688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00000"/>
              </a:lnSpc>
              <a:spcAft>
                <a:spcPts val="400"/>
              </a:spcAft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74935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3F683F-D6E1-2279-BB1A-1122ADEB05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57">
            <a:extLst>
              <a:ext uri="{FF2B5EF4-FFF2-40B4-BE49-F238E27FC236}">
                <a16:creationId xmlns:a16="http://schemas.microsoft.com/office/drawing/2014/main" id="{547DAEAC-9247-4809-30A1-84D5A8B01D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991" y="1102659"/>
            <a:ext cx="8987622" cy="5298141"/>
          </a:xfrm>
        </p:spPr>
        <p:txBody>
          <a:bodyPr/>
          <a:lstStyle/>
          <a:p>
            <a:r>
              <a:rPr lang="en-US" sz="2800" b="1" dirty="0"/>
              <a:t>Performance evaluation of DDR5 Per Row Activation Counting (PRAC) </a:t>
            </a:r>
            <a:r>
              <a:rPr lang="en-US" sz="2800" b="1" dirty="0">
                <a:solidFill>
                  <a:srgbClr val="C00000"/>
                </a:solidFill>
              </a:rPr>
              <a:t>[</a:t>
            </a:r>
            <a:r>
              <a:rPr lang="en-US" sz="2800" b="1" dirty="0" err="1">
                <a:solidFill>
                  <a:srgbClr val="C00000"/>
                </a:solidFill>
              </a:rPr>
              <a:t>Canpolat</a:t>
            </a:r>
            <a:r>
              <a:rPr lang="en-US" sz="2800" b="1" dirty="0">
                <a:solidFill>
                  <a:srgbClr val="C00000"/>
                </a:solidFill>
              </a:rPr>
              <a:t>+, DRAMsec’24]</a:t>
            </a:r>
          </a:p>
          <a:p>
            <a:pPr lvl="1"/>
            <a:r>
              <a:rPr lang="en-US" sz="2400" dirty="0"/>
              <a:t>Memory controller implementation </a:t>
            </a:r>
            <a:r>
              <a:rPr lang="en-US" sz="2400" dirty="0">
                <a:solidFill>
                  <a:srgbClr val="C00000"/>
                </a:solidFill>
              </a:rPr>
              <a:t>extended with support for per-row activation count tracking and back-off signal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9DCB2DA-6412-23F6-55E4-924909D8F7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Ramulator 2.0 Case Studies (III)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D9942D7-8D93-7FDD-5ED0-C72A9301A215}"/>
              </a:ext>
            </a:extLst>
          </p:cNvPr>
          <p:cNvSpPr txBox="1">
            <a:spLocks/>
          </p:cNvSpPr>
          <p:nvPr/>
        </p:nvSpPr>
        <p:spPr>
          <a:xfrm>
            <a:off x="75991" y="813916"/>
            <a:ext cx="8987622" cy="558688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00000"/>
              </a:lnSpc>
              <a:spcAft>
                <a:spcPts val="400"/>
              </a:spcAft>
            </a:pPr>
            <a:endParaRPr lang="en-US" sz="24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D2F42A7-D582-EEEC-3066-9E17E9EDD8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160" y="2921630"/>
            <a:ext cx="7162800" cy="3235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94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F23F95-208F-980C-E4E2-92F10F85B9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11E7EB5-097A-A97D-3FFE-60A86D3D9A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Outline</a:t>
            </a:r>
            <a:endParaRPr lang="tr-T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7702F0-5A8D-9BCE-CE62-537E94D6D8E5}"/>
              </a:ext>
            </a:extLst>
          </p:cNvPr>
          <p:cNvSpPr/>
          <p:nvPr/>
        </p:nvSpPr>
        <p:spPr>
          <a:xfrm>
            <a:off x="2199" y="1027461"/>
            <a:ext cx="9144000" cy="638668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latin typeface="Cambria" panose="02040503050406030204" pitchFamily="18" charset="0"/>
              </a:rPr>
              <a:t> 1. Motivation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E3B9413-E4C0-215C-D0ED-E08C8B25643E}"/>
              </a:ext>
            </a:extLst>
          </p:cNvPr>
          <p:cNvSpPr/>
          <p:nvPr/>
        </p:nvSpPr>
        <p:spPr>
          <a:xfrm>
            <a:off x="7620" y="1777970"/>
            <a:ext cx="9144000" cy="6386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latin typeface="Cambria" panose="02040503050406030204" pitchFamily="18" charset="0"/>
              </a:rPr>
              <a:t> 2. Ramulator 2.0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510958B-647A-9FB1-824C-D2E08616B2A0}"/>
              </a:ext>
            </a:extLst>
          </p:cNvPr>
          <p:cNvSpPr/>
          <p:nvPr/>
        </p:nvSpPr>
        <p:spPr>
          <a:xfrm>
            <a:off x="7620" y="5768100"/>
            <a:ext cx="9144000" cy="63866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latin typeface="Cambria" panose="02040503050406030204" pitchFamily="18" charset="0"/>
              </a:rPr>
              <a:t> 3. Conclusion &amp; Future Work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7DDCB77-F19D-F1FB-05A9-A6DE2D79A1AD}"/>
              </a:ext>
            </a:extLst>
          </p:cNvPr>
          <p:cNvSpPr/>
          <p:nvPr/>
        </p:nvSpPr>
        <p:spPr>
          <a:xfrm>
            <a:off x="1023279" y="2501982"/>
            <a:ext cx="8128341" cy="537092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latin typeface="Cambria" panose="02040503050406030204" pitchFamily="18" charset="0"/>
              </a:rPr>
              <a:t> 2.1 Simulator Design &amp; Key Features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19FBBBC-6995-8EC3-9E3C-A6718EDA8EE9}"/>
              </a:ext>
            </a:extLst>
          </p:cNvPr>
          <p:cNvSpPr/>
          <p:nvPr/>
        </p:nvSpPr>
        <p:spPr>
          <a:xfrm>
            <a:off x="1023279" y="3124418"/>
            <a:ext cx="8128341" cy="53709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latin typeface="Cambria" panose="02040503050406030204" pitchFamily="18" charset="0"/>
              </a:rPr>
              <a:t> 2.2 Case Studies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7EAA493-3870-A3CE-7DBB-1D4DE48D94A6}"/>
              </a:ext>
            </a:extLst>
          </p:cNvPr>
          <p:cNvSpPr/>
          <p:nvPr/>
        </p:nvSpPr>
        <p:spPr>
          <a:xfrm>
            <a:off x="1676400" y="3746854"/>
            <a:ext cx="7475220" cy="537092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latin typeface="Cambria" panose="02040503050406030204" pitchFamily="18" charset="0"/>
              </a:rPr>
              <a:t> 2.2.1 Cross-Sectional Study of </a:t>
            </a:r>
            <a:r>
              <a:rPr lang="en-US" sz="2400" dirty="0" err="1">
                <a:latin typeface="Cambria" panose="02040503050406030204" pitchFamily="18" charset="0"/>
              </a:rPr>
              <a:t>RowHammer</a:t>
            </a:r>
            <a:r>
              <a:rPr lang="en-US" sz="2400" dirty="0">
                <a:latin typeface="Cambria" panose="02040503050406030204" pitchFamily="18" charset="0"/>
              </a:rPr>
              <a:t> Mitigations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0AEC53B-787A-5F92-9D36-CFFD85C58F94}"/>
              </a:ext>
            </a:extLst>
          </p:cNvPr>
          <p:cNvSpPr/>
          <p:nvPr/>
        </p:nvSpPr>
        <p:spPr>
          <a:xfrm>
            <a:off x="1676400" y="4395155"/>
            <a:ext cx="7475220" cy="537092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latin typeface="Cambria" panose="02040503050406030204" pitchFamily="18" charset="0"/>
              </a:rPr>
              <a:t> 2.2.2 Evaluating the Performance of PRAC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E1B78FA-F265-A4C4-3DA9-7AADE402DDA9}"/>
              </a:ext>
            </a:extLst>
          </p:cNvPr>
          <p:cNvSpPr/>
          <p:nvPr/>
        </p:nvSpPr>
        <p:spPr>
          <a:xfrm>
            <a:off x="1668780" y="5043456"/>
            <a:ext cx="7475220" cy="53709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latin typeface="Cambria" panose="02040503050406030204" pitchFamily="18" charset="0"/>
              </a:rPr>
              <a:t> 2.2.3 </a:t>
            </a:r>
            <a:r>
              <a:rPr lang="en-US" sz="2400" dirty="0" err="1">
                <a:latin typeface="Cambria" panose="02040503050406030204" pitchFamily="18" charset="0"/>
              </a:rPr>
              <a:t>BreakHammer</a:t>
            </a:r>
            <a:r>
              <a:rPr lang="en-US" sz="2400" dirty="0">
                <a:latin typeface="Cambria" panose="02040503050406030204" pitchFamily="18" charset="0"/>
              </a:rPr>
              <a:t>: Throttling Suspect Threads </a:t>
            </a:r>
          </a:p>
        </p:txBody>
      </p:sp>
    </p:spTree>
    <p:extLst>
      <p:ext uri="{BB962C8B-B14F-4D97-AF65-F5344CB8AC3E}">
        <p14:creationId xmlns:p14="http://schemas.microsoft.com/office/powerpoint/2010/main" val="4538928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D0DDBD-997C-AB73-A80F-280D0F2C0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57">
            <a:extLst>
              <a:ext uri="{FF2B5EF4-FFF2-40B4-BE49-F238E27FC236}">
                <a16:creationId xmlns:a16="http://schemas.microsoft.com/office/drawing/2014/main" id="{F3973E97-7F05-7C8D-9377-6FBD9E60BC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991" y="1102659"/>
            <a:ext cx="8987622" cy="5298141"/>
          </a:xfrm>
        </p:spPr>
        <p:txBody>
          <a:bodyPr/>
          <a:lstStyle/>
          <a:p>
            <a:r>
              <a:rPr lang="en-US" sz="2800" b="1" dirty="0" err="1"/>
              <a:t>BreakHammer</a:t>
            </a:r>
            <a:r>
              <a:rPr lang="en-US" sz="2800" b="1" dirty="0"/>
              <a:t>: Enhancing </a:t>
            </a:r>
            <a:r>
              <a:rPr lang="en-US" sz="2800" b="1" dirty="0" err="1"/>
              <a:t>RowHammer</a:t>
            </a:r>
            <a:r>
              <a:rPr lang="en-US" sz="2800" b="1" dirty="0"/>
              <a:t> Mitigations by Carefully Throttling Suspect Threads </a:t>
            </a:r>
            <a:br>
              <a:rPr lang="en-US" sz="2800" b="1" dirty="0"/>
            </a:br>
            <a:r>
              <a:rPr lang="en-US" sz="2800" b="1" dirty="0">
                <a:solidFill>
                  <a:srgbClr val="C00000"/>
                </a:solidFill>
              </a:rPr>
              <a:t>[</a:t>
            </a:r>
            <a:r>
              <a:rPr lang="en-US" sz="2800" b="1" dirty="0" err="1">
                <a:solidFill>
                  <a:srgbClr val="C00000"/>
                </a:solidFill>
              </a:rPr>
              <a:t>Canpolat</a:t>
            </a:r>
            <a:r>
              <a:rPr lang="en-US" sz="2800" b="1" dirty="0">
                <a:solidFill>
                  <a:srgbClr val="C00000"/>
                </a:solidFill>
              </a:rPr>
              <a:t>+, MICRO’24]</a:t>
            </a:r>
          </a:p>
          <a:p>
            <a:pPr lvl="1"/>
            <a:r>
              <a:rPr lang="en-US" sz="2400" b="1" dirty="0"/>
              <a:t>Goal:</a:t>
            </a:r>
            <a:r>
              <a:rPr lang="en-US" sz="2400" dirty="0"/>
              <a:t> Reduce the performance overhead of </a:t>
            </a:r>
            <a:r>
              <a:rPr lang="en-US" sz="2400" dirty="0" err="1"/>
              <a:t>RowHammer</a:t>
            </a:r>
            <a:r>
              <a:rPr lang="en-US" sz="2400" dirty="0"/>
              <a:t> mitigation mechanisms by carefully reducing the number of performed </a:t>
            </a:r>
            <a:r>
              <a:rPr lang="en-US" sz="2400" dirty="0" err="1"/>
              <a:t>RowHammer</a:t>
            </a:r>
            <a:r>
              <a:rPr lang="en-US" sz="2400" dirty="0"/>
              <a:t>-preventive actions without compromising system robustness</a:t>
            </a:r>
          </a:p>
          <a:p>
            <a:pPr lvl="1"/>
            <a:r>
              <a:rPr lang="en-US" sz="2400" b="1" dirty="0"/>
              <a:t>Key Idea: </a:t>
            </a:r>
            <a:r>
              <a:rPr lang="en-US" sz="2400" dirty="0"/>
              <a:t>Limit the dynamic memory request count of a hardware thread based on how frequently the thread triggers </a:t>
            </a:r>
            <a:r>
              <a:rPr lang="en-US" sz="2400" dirty="0" err="1"/>
              <a:t>RowHammer</a:t>
            </a:r>
            <a:r>
              <a:rPr lang="en-US" sz="2400" dirty="0"/>
              <a:t>-preventive actions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5E3B65-DF88-593B-5A4C-5BA1F63816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Ramulator 2.0 Case Studies (IV)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106CD73-BE90-117B-7FD6-D2495D55DDB6}"/>
              </a:ext>
            </a:extLst>
          </p:cNvPr>
          <p:cNvSpPr txBox="1">
            <a:spLocks/>
          </p:cNvSpPr>
          <p:nvPr/>
        </p:nvSpPr>
        <p:spPr>
          <a:xfrm>
            <a:off x="75991" y="813916"/>
            <a:ext cx="8987622" cy="558688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00000"/>
              </a:lnSpc>
              <a:spcAft>
                <a:spcPts val="400"/>
              </a:spcAft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91165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07A4C-CE65-9FAF-F79A-2B06CACD02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57">
            <a:extLst>
              <a:ext uri="{FF2B5EF4-FFF2-40B4-BE49-F238E27FC236}">
                <a16:creationId xmlns:a16="http://schemas.microsoft.com/office/drawing/2014/main" id="{315453E6-99F5-EC26-AE0F-6E1A93129B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991" y="1102659"/>
            <a:ext cx="8987622" cy="5298141"/>
          </a:xfrm>
        </p:spPr>
        <p:txBody>
          <a:bodyPr/>
          <a:lstStyle/>
          <a:p>
            <a:r>
              <a:rPr lang="en-US" sz="2800" b="1" dirty="0" err="1"/>
              <a:t>BreakHammer</a:t>
            </a:r>
            <a:r>
              <a:rPr lang="en-US" sz="2800" b="1" dirty="0"/>
              <a:t>: Enhancing </a:t>
            </a:r>
            <a:r>
              <a:rPr lang="en-US" sz="2800" b="1" dirty="0" err="1"/>
              <a:t>RowHammer</a:t>
            </a:r>
            <a:r>
              <a:rPr lang="en-US" sz="2800" b="1" dirty="0"/>
              <a:t> Mitigations by Carefully Throttling Suspect Threads </a:t>
            </a:r>
            <a:br>
              <a:rPr lang="en-US" sz="2800" b="1" dirty="0"/>
            </a:br>
            <a:r>
              <a:rPr lang="en-US" sz="2800" b="1" dirty="0">
                <a:solidFill>
                  <a:srgbClr val="C00000"/>
                </a:solidFill>
              </a:rPr>
              <a:t>[</a:t>
            </a:r>
            <a:r>
              <a:rPr lang="en-US" sz="2800" b="1" dirty="0" err="1">
                <a:solidFill>
                  <a:srgbClr val="C00000"/>
                </a:solidFill>
              </a:rPr>
              <a:t>Canpolat</a:t>
            </a:r>
            <a:r>
              <a:rPr lang="en-US" sz="2800" b="1" dirty="0">
                <a:solidFill>
                  <a:srgbClr val="C00000"/>
                </a:solidFill>
              </a:rPr>
              <a:t>+, MICRO’24]</a:t>
            </a:r>
          </a:p>
          <a:p>
            <a:pPr lvl="1"/>
            <a:r>
              <a:rPr lang="en-US" sz="2400" b="1" dirty="0"/>
              <a:t>Key Mechanism: </a:t>
            </a:r>
            <a:r>
              <a:rPr lang="en-US" sz="2400" dirty="0"/>
              <a:t>1) Observe the triggered </a:t>
            </a:r>
            <a:r>
              <a:rPr lang="en-US" sz="2400" dirty="0" err="1"/>
              <a:t>RowHammer</a:t>
            </a:r>
            <a:r>
              <a:rPr lang="en-US" sz="2400" dirty="0"/>
              <a:t> preventive actions, 2) identify suspect threads, and 3) reduce the request count of the suspect threads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DEF4CF-69E7-E1DA-0CF8-80ADBD5EB8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Ramulator 2.0 Case Studies (V)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A8960AD-F013-C7CC-C1CE-B8B7F1C8FD31}"/>
              </a:ext>
            </a:extLst>
          </p:cNvPr>
          <p:cNvSpPr txBox="1">
            <a:spLocks/>
          </p:cNvSpPr>
          <p:nvPr/>
        </p:nvSpPr>
        <p:spPr>
          <a:xfrm>
            <a:off x="75991" y="813916"/>
            <a:ext cx="8987622" cy="558688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00000"/>
              </a:lnSpc>
              <a:spcAft>
                <a:spcPts val="400"/>
              </a:spcAft>
            </a:pPr>
            <a:endParaRPr lang="en-US" sz="2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3EC5395-3B77-502E-F955-F63BCDD9FC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9586" y="3375660"/>
            <a:ext cx="6684827" cy="3134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584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059EEF-F841-3727-E347-B325C9645E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57">
            <a:extLst>
              <a:ext uri="{FF2B5EF4-FFF2-40B4-BE49-F238E27FC236}">
                <a16:creationId xmlns:a16="http://schemas.microsoft.com/office/drawing/2014/main" id="{74C7CFBC-D2C7-B3E6-FEDB-678D593FFD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991" y="1102659"/>
            <a:ext cx="8987622" cy="5298141"/>
          </a:xfrm>
        </p:spPr>
        <p:txBody>
          <a:bodyPr/>
          <a:lstStyle/>
          <a:p>
            <a:r>
              <a:rPr lang="en-US" sz="2800" b="1" dirty="0" err="1"/>
              <a:t>BreakHammer</a:t>
            </a:r>
            <a:r>
              <a:rPr lang="en-US" sz="2800" b="1" dirty="0"/>
              <a:t>: Enhancing </a:t>
            </a:r>
            <a:r>
              <a:rPr lang="en-US" sz="2800" b="1" dirty="0" err="1"/>
              <a:t>RowHammer</a:t>
            </a:r>
            <a:r>
              <a:rPr lang="en-US" sz="2800" b="1" dirty="0"/>
              <a:t> Mitigations by Carefully Throttling Suspect Threads </a:t>
            </a:r>
            <a:br>
              <a:rPr lang="en-US" sz="2800" b="1" dirty="0"/>
            </a:br>
            <a:r>
              <a:rPr lang="en-US" sz="2800" b="1" dirty="0">
                <a:solidFill>
                  <a:srgbClr val="C00000"/>
                </a:solidFill>
              </a:rPr>
              <a:t>[</a:t>
            </a:r>
            <a:r>
              <a:rPr lang="en-US" sz="2800" b="1" dirty="0" err="1">
                <a:solidFill>
                  <a:srgbClr val="C00000"/>
                </a:solidFill>
              </a:rPr>
              <a:t>Canpolat</a:t>
            </a:r>
            <a:r>
              <a:rPr lang="en-US" sz="2800" b="1" dirty="0">
                <a:solidFill>
                  <a:srgbClr val="C00000"/>
                </a:solidFill>
              </a:rPr>
              <a:t>+, MICRO’24]</a:t>
            </a:r>
          </a:p>
          <a:p>
            <a:pPr lvl="1"/>
            <a:r>
              <a:rPr lang="en-US" sz="2400" dirty="0" err="1"/>
              <a:t>BreakHammer’s</a:t>
            </a:r>
            <a:r>
              <a:rPr lang="en-US" sz="2400" dirty="0"/>
              <a:t> performance scaling for </a:t>
            </a:r>
            <a:r>
              <a:rPr lang="en-US" sz="2400" dirty="0" err="1"/>
              <a:t>existin</a:t>
            </a:r>
            <a:r>
              <a:rPr lang="en-US" sz="2400" dirty="0"/>
              <a:t> </a:t>
            </a:r>
            <a:r>
              <a:rPr lang="en-US" sz="2400" dirty="0" err="1"/>
              <a:t>RowHammer</a:t>
            </a:r>
            <a:r>
              <a:rPr lang="en-US" sz="2400" dirty="0"/>
              <a:t> mitigation mechanisms with an attacker present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9034831-9BEF-1A82-AA44-B40F2891C3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Ramulator 2.0 Case Studies (VI)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DAA8E71-5BFE-D5C2-8A8E-57D16B363095}"/>
              </a:ext>
            </a:extLst>
          </p:cNvPr>
          <p:cNvSpPr txBox="1">
            <a:spLocks/>
          </p:cNvSpPr>
          <p:nvPr/>
        </p:nvSpPr>
        <p:spPr>
          <a:xfrm>
            <a:off x="75991" y="813916"/>
            <a:ext cx="8987622" cy="558688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00000"/>
              </a:lnSpc>
              <a:spcAft>
                <a:spcPts val="400"/>
              </a:spcAft>
            </a:pPr>
            <a:endParaRPr lang="en-US" sz="24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AE57D99-189A-3320-A400-999A4292EC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07358"/>
            <a:ext cx="9144000" cy="1895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075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A5EDE6-21A5-02CF-4C69-703F062BD4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764FFDC-11B9-D126-3CF1-02069FD1EA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Outline</a:t>
            </a:r>
            <a:endParaRPr lang="tr-T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B5F8DF6-701D-3D78-74E9-91E53D2D9B1A}"/>
              </a:ext>
            </a:extLst>
          </p:cNvPr>
          <p:cNvSpPr/>
          <p:nvPr/>
        </p:nvSpPr>
        <p:spPr>
          <a:xfrm>
            <a:off x="2199" y="1027461"/>
            <a:ext cx="9144000" cy="638668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latin typeface="Cambria" panose="02040503050406030204" pitchFamily="18" charset="0"/>
              </a:rPr>
              <a:t> 1. Motivation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497253E-083A-C2BC-FFE9-A37D2EBE7DD7}"/>
              </a:ext>
            </a:extLst>
          </p:cNvPr>
          <p:cNvSpPr/>
          <p:nvPr/>
        </p:nvSpPr>
        <p:spPr>
          <a:xfrm>
            <a:off x="7620" y="1777970"/>
            <a:ext cx="9144000" cy="638668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latin typeface="Cambria" panose="02040503050406030204" pitchFamily="18" charset="0"/>
              </a:rPr>
              <a:t> 2. Ramulator 2.0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6A68C41-0469-2E52-D86B-74C2063B3FD1}"/>
              </a:ext>
            </a:extLst>
          </p:cNvPr>
          <p:cNvSpPr/>
          <p:nvPr/>
        </p:nvSpPr>
        <p:spPr>
          <a:xfrm>
            <a:off x="7620" y="5768100"/>
            <a:ext cx="9144000" cy="638668"/>
          </a:xfrm>
          <a:prstGeom prst="rect">
            <a:avLst/>
          </a:prstGeom>
          <a:solidFill>
            <a:srgbClr val="E971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latin typeface="Cambria" panose="02040503050406030204" pitchFamily="18" charset="0"/>
              </a:rPr>
              <a:t> 3. Conclusion &amp; Future Work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A2C12EB-E6A0-1074-B71F-9F643EA9CBF3}"/>
              </a:ext>
            </a:extLst>
          </p:cNvPr>
          <p:cNvSpPr/>
          <p:nvPr/>
        </p:nvSpPr>
        <p:spPr>
          <a:xfrm>
            <a:off x="1023279" y="2501982"/>
            <a:ext cx="8128341" cy="537092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latin typeface="Cambria" panose="02040503050406030204" pitchFamily="18" charset="0"/>
              </a:rPr>
              <a:t> 2.1 Simulator Design &amp; Key Features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D0B17F7-DA1F-6CC5-2160-7471E928CC99}"/>
              </a:ext>
            </a:extLst>
          </p:cNvPr>
          <p:cNvSpPr/>
          <p:nvPr/>
        </p:nvSpPr>
        <p:spPr>
          <a:xfrm>
            <a:off x="1023279" y="3124418"/>
            <a:ext cx="8128341" cy="537092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latin typeface="Cambria" panose="02040503050406030204" pitchFamily="18" charset="0"/>
              </a:rPr>
              <a:t> 2.2 Case Studies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58B4156-5780-61BD-62EA-431E37C51F6D}"/>
              </a:ext>
            </a:extLst>
          </p:cNvPr>
          <p:cNvSpPr/>
          <p:nvPr/>
        </p:nvSpPr>
        <p:spPr>
          <a:xfrm>
            <a:off x="1676400" y="3746854"/>
            <a:ext cx="7475220" cy="537092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latin typeface="Cambria" panose="02040503050406030204" pitchFamily="18" charset="0"/>
              </a:rPr>
              <a:t> 2.2.1 Cross-Sectional Study of </a:t>
            </a:r>
            <a:r>
              <a:rPr lang="en-US" sz="2400" dirty="0" err="1">
                <a:latin typeface="Cambria" panose="02040503050406030204" pitchFamily="18" charset="0"/>
              </a:rPr>
              <a:t>RowHammer</a:t>
            </a:r>
            <a:r>
              <a:rPr lang="en-US" sz="2400" dirty="0">
                <a:latin typeface="Cambria" panose="02040503050406030204" pitchFamily="18" charset="0"/>
              </a:rPr>
              <a:t> Mitigations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B5ADD87-C3B8-49EB-BC06-03387BE929E9}"/>
              </a:ext>
            </a:extLst>
          </p:cNvPr>
          <p:cNvSpPr/>
          <p:nvPr/>
        </p:nvSpPr>
        <p:spPr>
          <a:xfrm>
            <a:off x="1676400" y="4395155"/>
            <a:ext cx="7475220" cy="537092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latin typeface="Cambria" panose="02040503050406030204" pitchFamily="18" charset="0"/>
              </a:rPr>
              <a:t> 2.2.2 Evaluating the Performance of PRAC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CAC6592-C355-5DD0-D424-BCC74A230334}"/>
              </a:ext>
            </a:extLst>
          </p:cNvPr>
          <p:cNvSpPr/>
          <p:nvPr/>
        </p:nvSpPr>
        <p:spPr>
          <a:xfrm>
            <a:off x="1668780" y="5043456"/>
            <a:ext cx="7475220" cy="537092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latin typeface="Cambria" panose="02040503050406030204" pitchFamily="18" charset="0"/>
              </a:rPr>
              <a:t> 2.2.3 </a:t>
            </a:r>
            <a:r>
              <a:rPr lang="en-US" sz="2400" dirty="0" err="1">
                <a:latin typeface="Cambria" panose="02040503050406030204" pitchFamily="18" charset="0"/>
              </a:rPr>
              <a:t>BreakHammer</a:t>
            </a:r>
            <a:r>
              <a:rPr lang="en-US" sz="2400" dirty="0">
                <a:latin typeface="Cambria" panose="02040503050406030204" pitchFamily="18" charset="0"/>
              </a:rPr>
              <a:t>: Throttling Suspect Threads </a:t>
            </a:r>
          </a:p>
        </p:txBody>
      </p:sp>
    </p:spTree>
    <p:extLst>
      <p:ext uri="{BB962C8B-B14F-4D97-AF65-F5344CB8AC3E}">
        <p14:creationId xmlns:p14="http://schemas.microsoft.com/office/powerpoint/2010/main" val="1284942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663731-C96F-6355-3A92-5A4D11D1CA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57">
            <a:extLst>
              <a:ext uri="{FF2B5EF4-FFF2-40B4-BE49-F238E27FC236}">
                <a16:creationId xmlns:a16="http://schemas.microsoft.com/office/drawing/2014/main" id="{89343B69-0305-FD52-8C08-617FB1928A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991" y="1102659"/>
            <a:ext cx="8987622" cy="5298141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b="1" dirty="0"/>
              <a:t>Ramulator 2.0: </a:t>
            </a:r>
            <a:r>
              <a:rPr lang="en-US" sz="2400" dirty="0"/>
              <a:t>Modern, modular, and extensible </a:t>
            </a:r>
            <a:br>
              <a:rPr lang="en-US" sz="2400" dirty="0"/>
            </a:br>
            <a:r>
              <a:rPr lang="en-US" sz="2400" dirty="0"/>
              <a:t>DRAM &amp; memory system simulator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Wingdings" panose="05000000000000000000" pitchFamily="2" charset="2"/>
              <a:buChar char="q"/>
            </a:pPr>
            <a:r>
              <a:rPr lang="en-US" sz="2400" dirty="0"/>
              <a:t>Fine-grained modeling of DRAM operation (cycle-level)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en-US" sz="2400" dirty="0"/>
              <a:t>Models a wide range of DRAM standards and memory controller functionalities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en-US" sz="2400" dirty="0"/>
              <a:t>Used in a wide range of research works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b="1" dirty="0"/>
              <a:t>Ongoing &amp; Future Works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Wingdings" panose="05000000000000000000" pitchFamily="2" charset="2"/>
              <a:buChar char="q"/>
            </a:pPr>
            <a:r>
              <a:rPr lang="en-US" sz="2400" dirty="0"/>
              <a:t>Unit &amp; regression test coverage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Font typeface="Wingdings" panose="05000000000000000000" pitchFamily="2" charset="2"/>
              <a:buChar char="q"/>
            </a:pPr>
            <a:r>
              <a:rPr lang="en-US" sz="2400" dirty="0"/>
              <a:t>More DRAM standards and emerging technologies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Font typeface="Wingdings" panose="05000000000000000000" pitchFamily="2" charset="2"/>
              <a:buChar char="q"/>
            </a:pPr>
            <a:r>
              <a:rPr lang="en-US" sz="2400" dirty="0"/>
              <a:t>More detailed memory controller modeling (i.e., pipelined scheduler and gear ratio)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Font typeface="Wingdings" panose="05000000000000000000" pitchFamily="2" charset="2"/>
              <a:buChar char="q"/>
            </a:pPr>
            <a:r>
              <a:rPr lang="en-US" sz="2400" dirty="0"/>
              <a:t>Generalizable modeling for </a:t>
            </a:r>
            <a:r>
              <a:rPr lang="en-US" sz="2400" dirty="0" err="1"/>
              <a:t>PuM</a:t>
            </a:r>
            <a:r>
              <a:rPr lang="en-US" sz="2400" dirty="0"/>
              <a:t>/</a:t>
            </a:r>
            <a:r>
              <a:rPr lang="en-US" sz="2400" dirty="0" err="1"/>
              <a:t>PnM</a:t>
            </a:r>
            <a:r>
              <a:rPr lang="en-US" sz="2400" dirty="0"/>
              <a:t> architectures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Font typeface="Wingdings" panose="05000000000000000000" pitchFamily="2" charset="2"/>
              <a:buChar char="q"/>
            </a:pPr>
            <a:r>
              <a:rPr lang="en-US" sz="2400" dirty="0"/>
              <a:t>…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400" b="1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4ECD65-6AEA-6F1D-3F78-E658D69EC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Conclusion &amp; Future Work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21D4A3A-A4E5-2DF9-C883-5FF0AA8A5B31}"/>
              </a:ext>
            </a:extLst>
          </p:cNvPr>
          <p:cNvSpPr txBox="1">
            <a:spLocks/>
          </p:cNvSpPr>
          <p:nvPr/>
        </p:nvSpPr>
        <p:spPr>
          <a:xfrm>
            <a:off x="75991" y="813916"/>
            <a:ext cx="8987622" cy="558688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00000"/>
              </a:lnSpc>
              <a:spcAft>
                <a:spcPts val="400"/>
              </a:spcAft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52442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Title 1"/>
          <p:cNvSpPr txBox="1">
            <a:spLocks/>
          </p:cNvSpPr>
          <p:nvPr/>
        </p:nvSpPr>
        <p:spPr>
          <a:xfrm>
            <a:off x="0" y="0"/>
            <a:ext cx="9144000" cy="356235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6600" b="1" dirty="0">
              <a:solidFill>
                <a:srgbClr val="70AD47"/>
              </a:solidFill>
            </a:endParaRPr>
          </a:p>
        </p:txBody>
      </p:sp>
      <p:sp>
        <p:nvSpPr>
          <p:cNvPr id="102" name="Title 1"/>
          <p:cNvSpPr>
            <a:spLocks noGrp="1"/>
          </p:cNvSpPr>
          <p:nvPr>
            <p:ph type="ctrTitle" idx="4294967295"/>
          </p:nvPr>
        </p:nvSpPr>
        <p:spPr>
          <a:xfrm>
            <a:off x="0" y="1371600"/>
            <a:ext cx="9144000" cy="1544132"/>
          </a:xfrm>
          <a:prstGeom prst="rect">
            <a:avLst/>
          </a:prstGeom>
          <a:noFill/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5000" b="1" dirty="0">
                <a:solidFill>
                  <a:schemeClr val="bg1"/>
                </a:solidFill>
                <a:latin typeface="Cambria" panose="02040503050406030204" pitchFamily="18" charset="0"/>
              </a:rPr>
              <a:t>DRAM Simulation </a:t>
            </a:r>
            <a:br>
              <a:rPr lang="en-US" sz="5000" b="1" dirty="0">
                <a:solidFill>
                  <a:schemeClr val="bg1"/>
                </a:solidFill>
                <a:latin typeface="Cambria" panose="02040503050406030204" pitchFamily="18" charset="0"/>
              </a:rPr>
            </a:br>
            <a:r>
              <a:rPr lang="en-US" sz="5000" b="1" dirty="0">
                <a:solidFill>
                  <a:schemeClr val="bg1"/>
                </a:solidFill>
                <a:latin typeface="Cambria" panose="02040503050406030204" pitchFamily="18" charset="0"/>
              </a:rPr>
              <a:t>and Testing Infrastructures</a:t>
            </a:r>
            <a:endParaRPr lang="en-US" sz="5000" b="1" dirty="0">
              <a:solidFill>
                <a:schemeClr val="bg1"/>
              </a:solidFill>
              <a:latin typeface="Cambria" panose="02040503050406030204" pitchFamily="18" charset="0"/>
              <a:cs typeface="Cambria"/>
            </a:endParaRPr>
          </a:p>
        </p:txBody>
      </p:sp>
      <p:sp>
        <p:nvSpPr>
          <p:cNvPr id="103" name="Subtitle 2"/>
          <p:cNvSpPr>
            <a:spLocks noGrp="1"/>
          </p:cNvSpPr>
          <p:nvPr>
            <p:ph type="subTitle" idx="4294967295"/>
          </p:nvPr>
        </p:nvSpPr>
        <p:spPr>
          <a:xfrm>
            <a:off x="0" y="3638692"/>
            <a:ext cx="9144000" cy="56666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en-US" sz="2400" b="1" dirty="0">
                <a:latin typeface="Cambria"/>
                <a:cs typeface="Cambria"/>
              </a:rPr>
              <a:t>Presenter: Haocong Luo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B7C26073-8D20-48E5-9751-3761552F8C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4556" y="6128926"/>
            <a:ext cx="2176678" cy="41875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F493808-1C51-9F45-A6ED-874599368E7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11820" t="33599" r="12247" b="30996"/>
          <a:stretch/>
        </p:blipFill>
        <p:spPr>
          <a:xfrm>
            <a:off x="6111979" y="6090478"/>
            <a:ext cx="2657465" cy="4572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A49F872-6FE2-0775-46CB-B840C721CDE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99659" y="4227770"/>
            <a:ext cx="1200764" cy="120076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D522C9D-2D50-EFDB-2215-2B7266D920C3}"/>
              </a:ext>
            </a:extLst>
          </p:cNvPr>
          <p:cNvSpPr txBox="1"/>
          <p:nvPr/>
        </p:nvSpPr>
        <p:spPr>
          <a:xfrm>
            <a:off x="2439883" y="5483284"/>
            <a:ext cx="23317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Ramulator 2</a:t>
            </a:r>
            <a:br>
              <a:rPr lang="en-US" sz="16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en-US" sz="16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Paper</a:t>
            </a:r>
            <a:endParaRPr lang="LID4096" sz="1600" b="1" dirty="0">
              <a:solidFill>
                <a:srgbClr val="C0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7EB7129-0EDB-3768-111F-6C4A022D075A}"/>
              </a:ext>
            </a:extLst>
          </p:cNvPr>
          <p:cNvGrpSpPr/>
          <p:nvPr/>
        </p:nvGrpSpPr>
        <p:grpSpPr>
          <a:xfrm>
            <a:off x="3241493" y="4263179"/>
            <a:ext cx="4579620" cy="1785269"/>
            <a:chOff x="156173" y="4879698"/>
            <a:chExt cx="4579620" cy="1785269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7117A6A-01F7-CDB0-6081-8A3EFD362AC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791820" y="4879698"/>
              <a:ext cx="1216959" cy="1216959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5DD8958-81A0-5492-5C36-6F3A09670035}"/>
                </a:ext>
              </a:extLst>
            </p:cNvPr>
            <p:cNvSpPr txBox="1"/>
            <p:nvPr/>
          </p:nvSpPr>
          <p:spPr>
            <a:xfrm>
              <a:off x="156173" y="6080192"/>
              <a:ext cx="457962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err="1">
                  <a:solidFill>
                    <a:srgbClr val="C0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Github</a:t>
              </a:r>
              <a:r>
                <a:rPr lang="en-US" sz="1600" b="1" dirty="0">
                  <a:solidFill>
                    <a:srgbClr val="C0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repo: </a:t>
              </a:r>
              <a:br>
                <a:rPr lang="en-US" sz="1600" b="1" dirty="0">
                  <a:latin typeface="Cambria" panose="02040503050406030204" pitchFamily="18" charset="0"/>
                  <a:ea typeface="Cambria" panose="02040503050406030204" pitchFamily="18" charset="0"/>
                </a:rPr>
              </a:br>
              <a:r>
                <a:rPr lang="en-US" sz="1600" b="1" dirty="0">
                  <a:latin typeface="Cambria" panose="02040503050406030204" pitchFamily="18" charset="0"/>
                  <a:ea typeface="Cambria" panose="02040503050406030204" pitchFamily="18" charset="0"/>
                </a:rPr>
                <a:t>CMU-SAFARI/ramulator2</a:t>
              </a:r>
              <a:endParaRPr lang="LID4096" sz="1600" b="1" dirty="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15177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>
            <a:lumMod val="50000"/>
            <a:lumOff val="50000"/>
          </a:schemeClr>
        </a:solidFill>
        <a:ln w="38100">
          <a:solidFill>
            <a:schemeClr val="tx1"/>
          </a:solidFill>
        </a:ln>
      </a:spPr>
      <a:bodyPr rtlCol="0" anchor="ctr"/>
      <a:lstStyle>
        <a:defPPr algn="ctr">
          <a:defRPr dirty="0" smtClean="0">
            <a:latin typeface="Cambria" panose="02040503050406030204" pitchFamily="18" charset="0"/>
            <a:ea typeface="Cambria" panose="02040503050406030204" pitchFamily="18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defRPr dirty="0" smtClean="0">
            <a:latin typeface="Cambria" panose="02040503050406030204" pitchFamily="18" charset="0"/>
            <a:ea typeface="Cambria" panose="02040503050406030204" pitchFamily="18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3245</TotalTime>
  <Words>1483</Words>
  <Application>Microsoft Office PowerPoint</Application>
  <PresentationFormat>On-screen Show (4:3)</PresentationFormat>
  <Paragraphs>227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Arial</vt:lpstr>
      <vt:lpstr>Calibri</vt:lpstr>
      <vt:lpstr>Cambria</vt:lpstr>
      <vt:lpstr>Roboto Mono</vt:lpstr>
      <vt:lpstr>Wingdings</vt:lpstr>
      <vt:lpstr>Office Theme</vt:lpstr>
      <vt:lpstr>Ramulator 2</vt:lpstr>
      <vt:lpstr>Motivation</vt:lpstr>
      <vt:lpstr>Executive Summary</vt:lpstr>
      <vt:lpstr>Outline</vt:lpstr>
      <vt:lpstr>Outline</vt:lpstr>
      <vt:lpstr>Ramulator 2.0</vt:lpstr>
      <vt:lpstr>Outline</vt:lpstr>
      <vt:lpstr>Ramulator 2.0 Design and Features (I)</vt:lpstr>
      <vt:lpstr>Ramulator 2.0 Design and Features (II)</vt:lpstr>
      <vt:lpstr>Ramulator 2.0 Design and Features (III)</vt:lpstr>
      <vt:lpstr>Ramulator 2.0 Design and Features (IV)</vt:lpstr>
      <vt:lpstr>Ramulator 2.0 Design and Features (V)</vt:lpstr>
      <vt:lpstr>Outline</vt:lpstr>
      <vt:lpstr>Outline</vt:lpstr>
      <vt:lpstr>Ramulator 2.0 Case Studies (I)</vt:lpstr>
      <vt:lpstr>Outline</vt:lpstr>
      <vt:lpstr>Ramulator 2.0 Case Studies (II)</vt:lpstr>
      <vt:lpstr>Ramulator 2.0 Case Studies (III)</vt:lpstr>
      <vt:lpstr>Outline</vt:lpstr>
      <vt:lpstr>Ramulator 2.0 Case Studies (IV)</vt:lpstr>
      <vt:lpstr>Ramulator 2.0 Case Studies (V)</vt:lpstr>
      <vt:lpstr>Ramulator 2.0 Case Studies (VI)</vt:lpstr>
      <vt:lpstr>Outline</vt:lpstr>
      <vt:lpstr>Conclusion &amp; Future Work</vt:lpstr>
      <vt:lpstr>DRAM Simulation  and Testing Infrastructures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HBM RowHammer</dc:title>
  <dc:creator>Ataberk Olgun</dc:creator>
  <cp:lastModifiedBy>Haocong Luo</cp:lastModifiedBy>
  <cp:revision>5184</cp:revision>
  <dcterms:created xsi:type="dcterms:W3CDTF">2020-10-13T05:06:54Z</dcterms:created>
  <dcterms:modified xsi:type="dcterms:W3CDTF">2024-12-13T14:30:09Z</dcterms:modified>
</cp:coreProperties>
</file>