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55.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63" r:id="rId2"/>
    <p:sldMasterId id="2147483666" r:id="rId3"/>
  </p:sldMasterIdLst>
  <p:notesMasterIdLst>
    <p:notesMasterId r:id="rId77"/>
  </p:notesMasterIdLst>
  <p:sldIdLst>
    <p:sldId id="1073" r:id="rId4"/>
    <p:sldId id="2147470867" r:id="rId5"/>
    <p:sldId id="2147471006" r:id="rId6"/>
    <p:sldId id="2147471019" r:id="rId7"/>
    <p:sldId id="267" r:id="rId8"/>
    <p:sldId id="1216" r:id="rId9"/>
    <p:sldId id="2147470996" r:id="rId10"/>
    <p:sldId id="1179" r:id="rId11"/>
    <p:sldId id="1193" r:id="rId12"/>
    <p:sldId id="1181" r:id="rId13"/>
    <p:sldId id="1194" r:id="rId14"/>
    <p:sldId id="1124" r:id="rId15"/>
    <p:sldId id="1125" r:id="rId16"/>
    <p:sldId id="1123" r:id="rId17"/>
    <p:sldId id="7289" r:id="rId18"/>
    <p:sldId id="7290" r:id="rId19"/>
    <p:sldId id="7295" r:id="rId20"/>
    <p:sldId id="2147470958" r:id="rId21"/>
    <p:sldId id="2147471002" r:id="rId22"/>
    <p:sldId id="7297" r:id="rId23"/>
    <p:sldId id="2147470997" r:id="rId24"/>
    <p:sldId id="2147470970" r:id="rId25"/>
    <p:sldId id="2147470981" r:id="rId26"/>
    <p:sldId id="2147470969" r:id="rId27"/>
    <p:sldId id="2147471001" r:id="rId28"/>
    <p:sldId id="2147470971" r:id="rId29"/>
    <p:sldId id="2147470947" r:id="rId30"/>
    <p:sldId id="2147470982" r:id="rId31"/>
    <p:sldId id="2147470983" r:id="rId32"/>
    <p:sldId id="2147470972" r:id="rId33"/>
    <p:sldId id="2147470973" r:id="rId34"/>
    <p:sldId id="2147470976" r:id="rId35"/>
    <p:sldId id="2147470977" r:id="rId36"/>
    <p:sldId id="2147470979" r:id="rId37"/>
    <p:sldId id="2147470984" r:id="rId38"/>
    <p:sldId id="2147470994" r:id="rId39"/>
    <p:sldId id="2147470993" r:id="rId40"/>
    <p:sldId id="2147470985" r:id="rId41"/>
    <p:sldId id="2147470986" r:id="rId42"/>
    <p:sldId id="2147470990" r:id="rId43"/>
    <p:sldId id="2147470991" r:id="rId44"/>
    <p:sldId id="2147470952" r:id="rId45"/>
    <p:sldId id="2147470992" r:id="rId46"/>
    <p:sldId id="2147470998" r:id="rId47"/>
    <p:sldId id="2147470931" r:id="rId48"/>
    <p:sldId id="2147470935" r:id="rId49"/>
    <p:sldId id="2147470883" r:id="rId50"/>
    <p:sldId id="2147470938" r:id="rId51"/>
    <p:sldId id="2147470940" r:id="rId52"/>
    <p:sldId id="1224" r:id="rId53"/>
    <p:sldId id="2147471004" r:id="rId54"/>
    <p:sldId id="2147470999" r:id="rId55"/>
    <p:sldId id="2147470871" r:id="rId56"/>
    <p:sldId id="2147470886" r:id="rId57"/>
    <p:sldId id="2147470887" r:id="rId58"/>
    <p:sldId id="1238" r:id="rId59"/>
    <p:sldId id="2147471005" r:id="rId60"/>
    <p:sldId id="2147471000" r:id="rId61"/>
    <p:sldId id="1178" r:id="rId62"/>
    <p:sldId id="2147470888" r:id="rId63"/>
    <p:sldId id="2147471007" r:id="rId64"/>
    <p:sldId id="2147471008" r:id="rId65"/>
    <p:sldId id="2147471009" r:id="rId66"/>
    <p:sldId id="2147471010" r:id="rId67"/>
    <p:sldId id="2147471011" r:id="rId68"/>
    <p:sldId id="2147471012" r:id="rId69"/>
    <p:sldId id="2147471013" r:id="rId70"/>
    <p:sldId id="2147471014" r:id="rId71"/>
    <p:sldId id="2147471015" r:id="rId72"/>
    <p:sldId id="2147471016" r:id="rId73"/>
    <p:sldId id="2147471017" r:id="rId74"/>
    <p:sldId id="2147471018" r:id="rId75"/>
    <p:sldId id="2147471020" r:id="rId76"/>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92F967C8-A47F-0745-9863-F7AE16525CE7}">
          <p14:sldIdLst>
            <p14:sldId id="1073"/>
            <p14:sldId id="2147470867"/>
          </p14:sldIdLst>
        </p14:section>
        <p14:section name="Introduction" id="{F90C4F85-FB2E-604E-A60A-E6AB6EF0B2ED}">
          <p14:sldIdLst>
            <p14:sldId id="2147471006"/>
            <p14:sldId id="2147471019"/>
            <p14:sldId id="267"/>
            <p14:sldId id="1216"/>
          </p14:sldIdLst>
        </p14:section>
        <p14:section name="Background" id="{639A090D-C7A5-E24C-AE77-443417A574AB}">
          <p14:sldIdLst>
            <p14:sldId id="2147470996"/>
            <p14:sldId id="1179"/>
            <p14:sldId id="1193"/>
            <p14:sldId id="1181"/>
            <p14:sldId id="1194"/>
            <p14:sldId id="1124"/>
            <p14:sldId id="1125"/>
            <p14:sldId id="1123"/>
            <p14:sldId id="7289"/>
            <p14:sldId id="7290"/>
            <p14:sldId id="7295"/>
            <p14:sldId id="2147470958"/>
            <p14:sldId id="2147471002"/>
            <p14:sldId id="7297"/>
          </p14:sldIdLst>
        </p14:section>
        <p14:section name="Problem" id="{4DABADA2-02EC-E249-9CBB-519AE79C1E9F}">
          <p14:sldIdLst>
            <p14:sldId id="2147470997"/>
            <p14:sldId id="2147470970"/>
            <p14:sldId id="2147470981"/>
            <p14:sldId id="2147470969"/>
            <p14:sldId id="2147471001"/>
            <p14:sldId id="2147470971"/>
            <p14:sldId id="2147470947"/>
            <p14:sldId id="2147470982"/>
            <p14:sldId id="2147470983"/>
            <p14:sldId id="2147470972"/>
            <p14:sldId id="2147470973"/>
            <p14:sldId id="2147470976"/>
            <p14:sldId id="2147470977"/>
            <p14:sldId id="2147470979"/>
            <p14:sldId id="2147470984"/>
            <p14:sldId id="2147470994"/>
            <p14:sldId id="2147470993"/>
            <p14:sldId id="2147470985"/>
            <p14:sldId id="2147470986"/>
            <p14:sldId id="2147470990"/>
            <p14:sldId id="2147470991"/>
            <p14:sldId id="2147470952"/>
            <p14:sldId id="2147470992"/>
          </p14:sldIdLst>
        </p14:section>
        <p14:section name="Implementation" id="{A31A077A-0655-C549-9510-E93A49C5AD46}">
          <p14:sldIdLst>
            <p14:sldId id="2147470998"/>
            <p14:sldId id="2147470931"/>
            <p14:sldId id="2147470935"/>
            <p14:sldId id="2147470883"/>
            <p14:sldId id="2147470938"/>
            <p14:sldId id="2147470940"/>
            <p14:sldId id="1224"/>
            <p14:sldId id="2147471004"/>
          </p14:sldIdLst>
        </p14:section>
        <p14:section name="Evaluation" id="{0DA5898C-4C0E-3148-8682-A7C8CC219D1D}">
          <p14:sldIdLst>
            <p14:sldId id="2147470999"/>
            <p14:sldId id="2147470871"/>
            <p14:sldId id="2147470886"/>
            <p14:sldId id="2147470887"/>
            <p14:sldId id="1238"/>
            <p14:sldId id="2147471005"/>
          </p14:sldIdLst>
        </p14:section>
        <p14:section name="Conclusion" id="{274ADE20-1AA1-9E4C-960C-7FF963D7C41D}">
          <p14:sldIdLst>
            <p14:sldId id="2147471000"/>
            <p14:sldId id="1178"/>
            <p14:sldId id="2147470888"/>
          </p14:sldIdLst>
        </p14:section>
        <p14:section name="Backup Slides" id="{FBC27093-386D-664D-8843-685D3B1523C0}">
          <p14:sldIdLst>
            <p14:sldId id="2147471007"/>
            <p14:sldId id="2147471008"/>
            <p14:sldId id="2147471009"/>
            <p14:sldId id="2147471010"/>
            <p14:sldId id="2147471011"/>
            <p14:sldId id="2147471012"/>
            <p14:sldId id="2147471013"/>
            <p14:sldId id="2147471014"/>
            <p14:sldId id="2147471015"/>
            <p14:sldId id="2147471016"/>
            <p14:sldId id="2147471017"/>
            <p14:sldId id="2147471018"/>
            <p14:sldId id="2147471020"/>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A6A6A6"/>
    <a:srgbClr val="1C80C5"/>
    <a:srgbClr val="9C80C2"/>
    <a:srgbClr val="39A882"/>
    <a:srgbClr val="F4B945"/>
    <a:srgbClr val="D4F0E5"/>
    <a:srgbClr val="37A880"/>
    <a:srgbClr val="FAE3B4"/>
    <a:srgbClr val="F3DDB0"/>
    <a:srgbClr val="9B80C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5559"/>
    <p:restoredTop sz="75685"/>
  </p:normalViewPr>
  <p:slideViewPr>
    <p:cSldViewPr snapToGrid="0" snapToObjects="1">
      <p:cViewPr varScale="1">
        <p:scale>
          <a:sx n="110" d="100"/>
          <a:sy n="110" d="100"/>
        </p:scale>
        <p:origin x="3072" y="184"/>
      </p:cViewPr>
      <p:guideLst/>
    </p:cSldViewPr>
  </p:slideViewPr>
  <p:notesTextViewPr>
    <p:cViewPr>
      <p:scale>
        <a:sx n="1" d="1"/>
        <a:sy n="1" d="1"/>
      </p:scale>
      <p:origin x="0" y="0"/>
    </p:cViewPr>
  </p:notesTextViewPr>
  <p:sorterViewPr>
    <p:cViewPr>
      <p:scale>
        <a:sx n="89" d="100"/>
        <a:sy n="89"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16" Type="http://schemas.openxmlformats.org/officeDocument/2006/relationships/slide" Target="slides/slide13.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viewProps" Target="viewProps.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notesMaster" Target="notesMasters/notes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s>
</file>

<file path=ppt/charts/_rels/chart1.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16657665469114"/>
          <c:y val="0.14592831731370201"/>
          <c:w val="0.77176856915192704"/>
          <c:h val="0.55647779927766461"/>
        </c:manualLayout>
      </c:layout>
      <c:barChart>
        <c:barDir val="col"/>
        <c:grouping val="clustered"/>
        <c:varyColors val="0"/>
        <c:ser>
          <c:idx val="0"/>
          <c:order val="0"/>
          <c:tx>
            <c:strRef>
              <c:f>Sheet2!$J$24</c:f>
              <c:strCache>
                <c:ptCount val="1"/>
                <c:pt idx="0">
                  <c:v>GPU</c:v>
                </c:pt>
              </c:strCache>
            </c:strRef>
          </c:tx>
          <c:spPr>
            <a:solidFill>
              <a:schemeClr val="accent2"/>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Sheet2!$J$25:$J$37</c:f>
              <c:numCache>
                <c:formatCode>General</c:formatCode>
                <c:ptCount val="13"/>
                <c:pt idx="0">
                  <c:v>211.61</c:v>
                </c:pt>
                <c:pt idx="1">
                  <c:v>123.42</c:v>
                </c:pt>
                <c:pt idx="3">
                  <c:v>2.3999999999999998E-3</c:v>
                </c:pt>
                <c:pt idx="4">
                  <c:v>82.55</c:v>
                </c:pt>
                <c:pt idx="6">
                  <c:v>96.77</c:v>
                </c:pt>
                <c:pt idx="8">
                  <c:v>2.27</c:v>
                </c:pt>
                <c:pt idx="9">
                  <c:v>3.67</c:v>
                </c:pt>
                <c:pt idx="12">
                  <c:v>2.3199999999999998</c:v>
                </c:pt>
              </c:numCache>
            </c:numRef>
          </c:val>
          <c:extLst>
            <c:ext xmlns:c16="http://schemas.microsoft.com/office/drawing/2014/chart" uri="{C3380CC4-5D6E-409C-BE32-E72D297353CC}">
              <c16:uniqueId val="{00000000-BD8A-6549-9478-C736ED307D9E}"/>
            </c:ext>
          </c:extLst>
        </c:ser>
        <c:ser>
          <c:idx val="1"/>
          <c:order val="1"/>
          <c:tx>
            <c:strRef>
              <c:f>Sheet2!$K$24</c:f>
              <c:strCache>
                <c:ptCount val="1"/>
                <c:pt idx="0">
                  <c:v>SIMDRAM</c:v>
                </c:pt>
              </c:strCache>
            </c:strRef>
          </c:tx>
          <c:spPr>
            <a:solidFill>
              <a:schemeClr val="accent3"/>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Sheet2!$K$25:$K$37</c:f>
              <c:numCache>
                <c:formatCode>General</c:formatCode>
                <c:ptCount val="13"/>
                <c:pt idx="0">
                  <c:v>2.2200000000000002</c:v>
                </c:pt>
                <c:pt idx="1">
                  <c:v>1.69</c:v>
                </c:pt>
                <c:pt idx="2">
                  <c:v>6955.88</c:v>
                </c:pt>
                <c:pt idx="3">
                  <c:v>283.58</c:v>
                </c:pt>
                <c:pt idx="4">
                  <c:v>0.2</c:v>
                </c:pt>
                <c:pt idx="5">
                  <c:v>0.04</c:v>
                </c:pt>
                <c:pt idx="6">
                  <c:v>0.84</c:v>
                </c:pt>
                <c:pt idx="7">
                  <c:v>5.69</c:v>
                </c:pt>
                <c:pt idx="8">
                  <c:v>0.05</c:v>
                </c:pt>
                <c:pt idx="9">
                  <c:v>0.77</c:v>
                </c:pt>
                <c:pt idx="10">
                  <c:v>0.06</c:v>
                </c:pt>
                <c:pt idx="11">
                  <c:v>0.62</c:v>
                </c:pt>
                <c:pt idx="12">
                  <c:v>1.66</c:v>
                </c:pt>
              </c:numCache>
            </c:numRef>
          </c:val>
          <c:extLst>
            <c:ext xmlns:c16="http://schemas.microsoft.com/office/drawing/2014/chart" uri="{C3380CC4-5D6E-409C-BE32-E72D297353CC}">
              <c16:uniqueId val="{00000001-BD8A-6549-9478-C736ED307D9E}"/>
            </c:ext>
          </c:extLst>
        </c:ser>
        <c:ser>
          <c:idx val="2"/>
          <c:order val="2"/>
          <c:tx>
            <c:strRef>
              <c:f>Sheet2!$L$24</c:f>
              <c:strCache>
                <c:ptCount val="1"/>
                <c:pt idx="0">
                  <c:v>Proteus (Only w/ Dynamic Bit-Precision)</c:v>
                </c:pt>
              </c:strCache>
            </c:strRef>
          </c:tx>
          <c:spPr>
            <a:solidFill>
              <a:schemeClr val="accent5"/>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Sheet2!$L$25:$L$37</c:f>
              <c:numCache>
                <c:formatCode>General</c:formatCode>
                <c:ptCount val="13"/>
                <c:pt idx="0">
                  <c:v>7.72</c:v>
                </c:pt>
                <c:pt idx="1">
                  <c:v>18.86</c:v>
                </c:pt>
                <c:pt idx="2">
                  <c:v>35014.76</c:v>
                </c:pt>
                <c:pt idx="3">
                  <c:v>335.85</c:v>
                </c:pt>
                <c:pt idx="4">
                  <c:v>2.25</c:v>
                </c:pt>
                <c:pt idx="5">
                  <c:v>4.46</c:v>
                </c:pt>
                <c:pt idx="6">
                  <c:v>2.84</c:v>
                </c:pt>
                <c:pt idx="7">
                  <c:v>46.64</c:v>
                </c:pt>
                <c:pt idx="8">
                  <c:v>0.16</c:v>
                </c:pt>
                <c:pt idx="9">
                  <c:v>2.4900000000000002</c:v>
                </c:pt>
                <c:pt idx="10">
                  <c:v>0.94</c:v>
                </c:pt>
                <c:pt idx="11">
                  <c:v>1.99</c:v>
                </c:pt>
                <c:pt idx="12">
                  <c:v>10.43</c:v>
                </c:pt>
              </c:numCache>
            </c:numRef>
          </c:val>
          <c:extLst>
            <c:ext xmlns:c16="http://schemas.microsoft.com/office/drawing/2014/chart" uri="{C3380CC4-5D6E-409C-BE32-E72D297353CC}">
              <c16:uniqueId val="{00000002-BD8A-6549-9478-C736ED307D9E}"/>
            </c:ext>
          </c:extLst>
        </c:ser>
        <c:ser>
          <c:idx val="3"/>
          <c:order val="3"/>
          <c:tx>
            <c:strRef>
              <c:f>Sheet2!$M$24</c:f>
              <c:strCache>
                <c:ptCount val="1"/>
                <c:pt idx="0">
                  <c:v>Proteus </c:v>
                </c:pt>
              </c:strCache>
            </c:strRef>
          </c:tx>
          <c:spPr>
            <a:solidFill>
              <a:schemeClr val="accent4"/>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Sheet2!$M$25:$M$37</c:f>
              <c:numCache>
                <c:formatCode>General</c:formatCode>
                <c:ptCount val="13"/>
                <c:pt idx="0">
                  <c:v>14.61</c:v>
                </c:pt>
                <c:pt idx="1">
                  <c:v>26.43</c:v>
                </c:pt>
                <c:pt idx="2">
                  <c:v>54891.64</c:v>
                </c:pt>
                <c:pt idx="3">
                  <c:v>1360.9</c:v>
                </c:pt>
                <c:pt idx="4">
                  <c:v>2.83</c:v>
                </c:pt>
                <c:pt idx="5">
                  <c:v>5.05</c:v>
                </c:pt>
                <c:pt idx="6">
                  <c:v>5.37</c:v>
                </c:pt>
                <c:pt idx="7">
                  <c:v>64.61</c:v>
                </c:pt>
                <c:pt idx="8">
                  <c:v>0.28000000000000003</c:v>
                </c:pt>
                <c:pt idx="9">
                  <c:v>11.75</c:v>
                </c:pt>
                <c:pt idx="10">
                  <c:v>1.07</c:v>
                </c:pt>
                <c:pt idx="11">
                  <c:v>3.06</c:v>
                </c:pt>
                <c:pt idx="12">
                  <c:v>16.98</c:v>
                </c:pt>
              </c:numCache>
            </c:numRef>
          </c:val>
          <c:extLst>
            <c:ext xmlns:c16="http://schemas.microsoft.com/office/drawing/2014/chart" uri="{C3380CC4-5D6E-409C-BE32-E72D297353CC}">
              <c16:uniqueId val="{00000003-BD8A-6549-9478-C736ED307D9E}"/>
            </c:ext>
          </c:extLst>
        </c:ser>
        <c:dLbls>
          <c:showLegendKey val="0"/>
          <c:showVal val="0"/>
          <c:showCatName val="0"/>
          <c:showSerName val="0"/>
          <c:showPercent val="0"/>
          <c:showBubbleSize val="0"/>
        </c:dLbls>
        <c:gapWidth val="219"/>
        <c:overlap val="-27"/>
        <c:axId val="169433616"/>
        <c:axId val="2064475136"/>
      </c:barChart>
      <c:catAx>
        <c:axId val="169433616"/>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2064475136"/>
        <c:crosses val="autoZero"/>
        <c:auto val="1"/>
        <c:lblAlgn val="ctr"/>
        <c:lblOffset val="100"/>
        <c:tickMarkSkip val="1"/>
        <c:noMultiLvlLbl val="0"/>
      </c:catAx>
      <c:valAx>
        <c:axId val="2064475136"/>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dirty="0"/>
                  <a:t>CPU-Normalized Performance/mm</a:t>
                </a:r>
                <a:r>
                  <a:rPr lang="en-US" sz="2000" b="1" baseline="30000" dirty="0"/>
                  <a:t>2</a:t>
                </a:r>
              </a:p>
            </c:rich>
          </c:tx>
          <c:layout>
            <c:manualLayout>
              <c:xMode val="edge"/>
              <c:yMode val="edge"/>
              <c:x val="1.5231400117164616E-2"/>
              <c:y val="0.13935358586933391"/>
            </c:manualLayout>
          </c:layout>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69433616"/>
        <c:crossesAt val="1"/>
        <c:crossBetween val="between"/>
      </c:valAx>
      <c:spPr>
        <a:noFill/>
        <a:ln>
          <a:solidFill>
            <a:schemeClr val="tx1"/>
          </a:solidFill>
        </a:ln>
        <a:effectLst/>
      </c:spPr>
    </c:plotArea>
    <c:legend>
      <c:legendPos val="t"/>
      <c:layout>
        <c:manualLayout>
          <c:xMode val="edge"/>
          <c:yMode val="edge"/>
          <c:x val="0.10646362306519175"/>
          <c:y val="2.0396489555364557E-2"/>
          <c:w val="0.88164923872543044"/>
          <c:h val="9.3947783380715466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chemeClr val="bg1"/>
      </a:solidFill>
      <a:round/>
    </a:ln>
    <a:effectLst/>
  </c:spPr>
  <c:txPr>
    <a:bodyPr/>
    <a:lstStyle/>
    <a:p>
      <a:pPr>
        <a:defRPr sz="1600" b="0">
          <a:solidFill>
            <a:schemeClr val="tx1"/>
          </a:solidFill>
          <a:latin typeface="Avenir Next" panose="020B050302020202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7932310711229"/>
          <c:y val="0.12807500384786785"/>
          <c:w val="0.76906605215897528"/>
          <c:h val="0.62172204900205941"/>
        </c:manualLayout>
      </c:layout>
      <c:barChart>
        <c:barDir val="col"/>
        <c:grouping val="clustered"/>
        <c:varyColors val="0"/>
        <c:ser>
          <c:idx val="0"/>
          <c:order val="0"/>
          <c:tx>
            <c:strRef>
              <c:f>Sheet3!$J$146</c:f>
              <c:strCache>
                <c:ptCount val="1"/>
                <c:pt idx="0">
                  <c:v>GPU</c:v>
                </c:pt>
              </c:strCache>
            </c:strRef>
          </c:tx>
          <c:spPr>
            <a:solidFill>
              <a:schemeClr val="accent2"/>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Sheet3!$J$147:$J$159</c:f>
              <c:numCache>
                <c:formatCode>General</c:formatCode>
                <c:ptCount val="13"/>
                <c:pt idx="0">
                  <c:v>133.666</c:v>
                </c:pt>
                <c:pt idx="1">
                  <c:v>137.751</c:v>
                </c:pt>
                <c:pt idx="3">
                  <c:v>4.0000000000000001E-3</c:v>
                </c:pt>
                <c:pt idx="4">
                  <c:v>62.847999999999999</c:v>
                </c:pt>
                <c:pt idx="6">
                  <c:v>163.01499999999999</c:v>
                </c:pt>
                <c:pt idx="7">
                  <c:v>1E-3</c:v>
                </c:pt>
                <c:pt idx="8">
                  <c:v>9.1660000000000004</c:v>
                </c:pt>
                <c:pt idx="9">
                  <c:v>14.832000000000001</c:v>
                </c:pt>
                <c:pt idx="12">
                  <c:v>4.2789999999999999</c:v>
                </c:pt>
              </c:numCache>
            </c:numRef>
          </c:val>
          <c:extLst>
            <c:ext xmlns:c16="http://schemas.microsoft.com/office/drawing/2014/chart" uri="{C3380CC4-5D6E-409C-BE32-E72D297353CC}">
              <c16:uniqueId val="{00000000-232C-E64E-B82B-7B62B759D44D}"/>
            </c:ext>
          </c:extLst>
        </c:ser>
        <c:ser>
          <c:idx val="1"/>
          <c:order val="1"/>
          <c:tx>
            <c:strRef>
              <c:f>Sheet3!$K$146</c:f>
              <c:strCache>
                <c:ptCount val="1"/>
                <c:pt idx="0">
                  <c:v>SIMDRAM</c:v>
                </c:pt>
              </c:strCache>
            </c:strRef>
          </c:tx>
          <c:spPr>
            <a:solidFill>
              <a:schemeClr val="accent6"/>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Sheet3!$K$147:$K$159</c:f>
              <c:numCache>
                <c:formatCode>General</c:formatCode>
                <c:ptCount val="13"/>
                <c:pt idx="0">
                  <c:v>13.85</c:v>
                </c:pt>
                <c:pt idx="1">
                  <c:v>20.286000000000001</c:v>
                </c:pt>
                <c:pt idx="2">
                  <c:v>548.649</c:v>
                </c:pt>
                <c:pt idx="3">
                  <c:v>2941.47</c:v>
                </c:pt>
                <c:pt idx="4">
                  <c:v>2.992</c:v>
                </c:pt>
                <c:pt idx="5">
                  <c:v>0.56599999999999995</c:v>
                </c:pt>
                <c:pt idx="6">
                  <c:v>10.539</c:v>
                </c:pt>
                <c:pt idx="7">
                  <c:v>13.359</c:v>
                </c:pt>
                <c:pt idx="8">
                  <c:v>0.71299999999999997</c:v>
                </c:pt>
                <c:pt idx="9">
                  <c:v>9.8689999999999998</c:v>
                </c:pt>
                <c:pt idx="10">
                  <c:v>1.2789999999999999</c:v>
                </c:pt>
                <c:pt idx="11">
                  <c:v>3.633</c:v>
                </c:pt>
                <c:pt idx="12">
                  <c:v>11.108000000000001</c:v>
                </c:pt>
              </c:numCache>
            </c:numRef>
          </c:val>
          <c:extLst>
            <c:ext xmlns:c16="http://schemas.microsoft.com/office/drawing/2014/chart" uri="{C3380CC4-5D6E-409C-BE32-E72D297353CC}">
              <c16:uniqueId val="{00000001-232C-E64E-B82B-7B62B759D44D}"/>
            </c:ext>
          </c:extLst>
        </c:ser>
        <c:ser>
          <c:idx val="2"/>
          <c:order val="2"/>
          <c:tx>
            <c:strRef>
              <c:f>Sheet3!$L$146</c:f>
              <c:strCache>
                <c:ptCount val="1"/>
                <c:pt idx="0">
                  <c:v>Proteus (Only w/ Dynamic Bit-Precision)</c:v>
                </c:pt>
              </c:strCache>
            </c:strRef>
          </c:tx>
          <c:spPr>
            <a:solidFill>
              <a:schemeClr val="accent5"/>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Sheet3!$L$147:$L$159</c:f>
              <c:numCache>
                <c:formatCode>General</c:formatCode>
                <c:ptCount val="13"/>
                <c:pt idx="0">
                  <c:v>59.764000000000003</c:v>
                </c:pt>
                <c:pt idx="1">
                  <c:v>284.60300000000001</c:v>
                </c:pt>
                <c:pt idx="2">
                  <c:v>3426.5340000000001</c:v>
                </c:pt>
                <c:pt idx="3">
                  <c:v>4224.6559999999999</c:v>
                </c:pt>
                <c:pt idx="4">
                  <c:v>42.203000000000003</c:v>
                </c:pt>
                <c:pt idx="5">
                  <c:v>100.77500000000001</c:v>
                </c:pt>
                <c:pt idx="6">
                  <c:v>43.966000000000001</c:v>
                </c:pt>
                <c:pt idx="7">
                  <c:v>136.03800000000001</c:v>
                </c:pt>
                <c:pt idx="8">
                  <c:v>2.915</c:v>
                </c:pt>
                <c:pt idx="9">
                  <c:v>39.354999999999997</c:v>
                </c:pt>
                <c:pt idx="10">
                  <c:v>23.888999999999999</c:v>
                </c:pt>
                <c:pt idx="11">
                  <c:v>13.486000000000001</c:v>
                </c:pt>
                <c:pt idx="12">
                  <c:v>88.52</c:v>
                </c:pt>
              </c:numCache>
            </c:numRef>
          </c:val>
          <c:extLst>
            <c:ext xmlns:c16="http://schemas.microsoft.com/office/drawing/2014/chart" uri="{C3380CC4-5D6E-409C-BE32-E72D297353CC}">
              <c16:uniqueId val="{00000002-232C-E64E-B82B-7B62B759D44D}"/>
            </c:ext>
          </c:extLst>
        </c:ser>
        <c:ser>
          <c:idx val="3"/>
          <c:order val="3"/>
          <c:tx>
            <c:strRef>
              <c:f>Sheet3!$M$146</c:f>
              <c:strCache>
                <c:ptCount val="1"/>
                <c:pt idx="0">
                  <c:v>Proteus</c:v>
                </c:pt>
              </c:strCache>
            </c:strRef>
          </c:tx>
          <c:spPr>
            <a:solidFill>
              <a:schemeClr val="accent4"/>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Sheet3!$M$147:$M$159</c:f>
              <c:numCache>
                <c:formatCode>General</c:formatCode>
                <c:ptCount val="13"/>
                <c:pt idx="0">
                  <c:v>59.764000000000003</c:v>
                </c:pt>
                <c:pt idx="1">
                  <c:v>284.60300000000001</c:v>
                </c:pt>
                <c:pt idx="2">
                  <c:v>3426.5340000000001</c:v>
                </c:pt>
                <c:pt idx="3">
                  <c:v>11653.014999999999</c:v>
                </c:pt>
                <c:pt idx="4">
                  <c:v>42.203000000000003</c:v>
                </c:pt>
                <c:pt idx="5">
                  <c:v>109.32</c:v>
                </c:pt>
                <c:pt idx="6">
                  <c:v>43.966000000000001</c:v>
                </c:pt>
                <c:pt idx="7">
                  <c:v>136.03800000000001</c:v>
                </c:pt>
                <c:pt idx="8">
                  <c:v>2.915</c:v>
                </c:pt>
                <c:pt idx="9">
                  <c:v>142.79599999999999</c:v>
                </c:pt>
                <c:pt idx="10">
                  <c:v>24.423999999999999</c:v>
                </c:pt>
                <c:pt idx="11">
                  <c:v>14.939</c:v>
                </c:pt>
                <c:pt idx="12">
                  <c:v>90.307000000000002</c:v>
                </c:pt>
              </c:numCache>
            </c:numRef>
          </c:val>
          <c:extLst>
            <c:ext xmlns:c16="http://schemas.microsoft.com/office/drawing/2014/chart" uri="{C3380CC4-5D6E-409C-BE32-E72D297353CC}">
              <c16:uniqueId val="{00000003-232C-E64E-B82B-7B62B759D44D}"/>
            </c:ext>
          </c:extLst>
        </c:ser>
        <c:dLbls>
          <c:showLegendKey val="0"/>
          <c:showVal val="0"/>
          <c:showCatName val="0"/>
          <c:showSerName val="0"/>
          <c:showPercent val="0"/>
          <c:showBubbleSize val="0"/>
        </c:dLbls>
        <c:gapWidth val="219"/>
        <c:overlap val="-27"/>
        <c:axId val="1829013456"/>
        <c:axId val="1821985440"/>
      </c:barChart>
      <c:catAx>
        <c:axId val="1829013456"/>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821985440"/>
        <c:crosses val="autoZero"/>
        <c:auto val="1"/>
        <c:lblAlgn val="ctr"/>
        <c:lblOffset val="100"/>
        <c:noMultiLvlLbl val="0"/>
      </c:catAx>
      <c:valAx>
        <c:axId val="1821985440"/>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r>
                  <a:rPr lang="en-US" sz="2000" b="1" dirty="0"/>
                  <a:t>CPU-Normalized Energy Reduction</a:t>
                </a:r>
              </a:p>
            </c:rich>
          </c:tx>
          <c:layout>
            <c:manualLayout>
              <c:xMode val="edge"/>
              <c:yMode val="edge"/>
              <c:x val="1.5466763563670754E-2"/>
              <c:y val="0.12414197192310705"/>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829013456"/>
        <c:crosses val="autoZero"/>
        <c:crossBetween val="between"/>
      </c:valAx>
      <c:spPr>
        <a:noFill/>
        <a:ln>
          <a:solidFill>
            <a:schemeClr val="tx1"/>
          </a:solidFill>
        </a:ln>
        <a:effectLst/>
      </c:spPr>
    </c:plotArea>
    <c:legend>
      <c:legendPos val="t"/>
      <c:layout>
        <c:manualLayout>
          <c:xMode val="edge"/>
          <c:yMode val="edge"/>
          <c:x val="0.10697353965575213"/>
          <c:y val="5.8792607348384239E-4"/>
          <c:w val="0.87874821293559502"/>
          <c:h val="6.2393370704362655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600">
          <a:solidFill>
            <a:schemeClr val="tx1"/>
          </a:solidFill>
          <a:latin typeface="Avenir Next" panose="020B0503020202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630A2F0-F6D6-6B43-940A-4FD98F67F47C}" type="datetimeFigureOut">
              <a:rPr lang="en-US" smtClean="0"/>
              <a:t>6/10/25</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F323FB-BF2C-9B4E-83B8-1F1A8785A570}" type="slidenum">
              <a:rPr lang="en-US" smtClean="0"/>
              <a:t>‹#›</a:t>
            </a:fld>
            <a:endParaRPr lang="en-US"/>
          </a:p>
        </p:txBody>
      </p:sp>
    </p:spTree>
    <p:extLst>
      <p:ext uri="{BB962C8B-B14F-4D97-AF65-F5344CB8AC3E}">
        <p14:creationId xmlns:p14="http://schemas.microsoft.com/office/powerpoint/2010/main" val="369804904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 I am Geraldo, a PhD graduate at the SAFARI Research Group.</a:t>
            </a:r>
          </a:p>
          <a:p>
            <a:endParaRPr lang="en-US" dirty="0"/>
          </a:p>
          <a:p>
            <a:r>
              <a:rPr lang="en-US" dirty="0"/>
              <a:t>Today, I will talk about our work Proteus: </a:t>
            </a:r>
            <a:r>
              <a:rPr lang="en-US" sz="1400" i="0" dirty="0">
                <a:solidFill>
                  <a:schemeClr val="bg1"/>
                </a:solidFill>
                <a:effectLst/>
              </a:rPr>
              <a:t> </a:t>
            </a:r>
            <a:r>
              <a:rPr lang="en-US" sz="1200" i="0" dirty="0">
                <a:solidFill>
                  <a:schemeClr val="bg1"/>
                </a:solidFill>
                <a:effectLst/>
              </a:rPr>
              <a:t>Achieving High-Performance Processing-Using-DRAM with Dynamic Bit-Precision, Adaptive Data Representation, and Flexible Arithmetic </a:t>
            </a:r>
            <a:br>
              <a:rPr lang="en-US" sz="1200" i="0" dirty="0">
                <a:solidFill>
                  <a:schemeClr val="bg1"/>
                </a:solidFill>
                <a:effectLst/>
              </a:rPr>
            </a:br>
            <a:br>
              <a:rPr lang="en-US" sz="1200" i="0" dirty="0">
                <a:solidFill>
                  <a:schemeClr val="bg1"/>
                </a:solidFill>
                <a:effectLst/>
              </a:rPr>
            </a:br>
            <a:r>
              <a:rPr lang="en-US" dirty="0"/>
              <a:t>So, let’s get started.</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a:t>
            </a:fld>
            <a:endParaRPr lang="en-US"/>
          </a:p>
        </p:txBody>
      </p:sp>
    </p:spTree>
    <p:extLst>
      <p:ext uri="{BB962C8B-B14F-4D97-AF65-F5344CB8AC3E}">
        <p14:creationId xmlns:p14="http://schemas.microsoft.com/office/powerpoint/2010/main" val="187638730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 we start, I will give a summary of OUR work.</a:t>
            </a:r>
          </a:p>
          <a:p>
            <a:endParaRPr lang="en-US" dirty="0"/>
          </a:p>
          <a:p>
            <a:r>
              <a:rPr lang="en-US" dirty="0"/>
              <a:t>Processing-in-memory architectures are emerging solutions to mitigate data movement bottlenecks by moving computation where the data resides. In particular, processing using DRAM is a PIM architecture that utilizes DRAM’s analog operating principles to implement bulk operations.</a:t>
            </a:r>
          </a:p>
          <a:p>
            <a:endParaRPr lang="en-US" dirty="0"/>
          </a:p>
          <a:p>
            <a:r>
              <a:rPr lang="en-US" dirty="0"/>
              <a:t>[CLICK] Even though processing-using-DRAM can often accelerate many application domains, they suffer from three issues  caused by naively employing a bit-serial execution model </a:t>
            </a:r>
          </a:p>
          <a:p>
            <a:endParaRPr lang="en-US" dirty="0"/>
          </a:p>
          <a:p>
            <a:r>
              <a:rPr lang="en-US" dirty="0"/>
              <a:t>[CLICK] First, they suffer from a rigid and static data representation, leading to unnecessary computation in the presence of narrow values</a:t>
            </a:r>
          </a:p>
          <a:p>
            <a:endParaRPr lang="en-US" dirty="0"/>
          </a:p>
          <a:p>
            <a:r>
              <a:rPr lang="en-US" dirty="0"/>
              <a:t>[CLICK] Second, they a throughput-oriented execution with limited latency tolerance </a:t>
            </a:r>
          </a:p>
          <a:p>
            <a:endParaRPr lang="en-US" dirty="0"/>
          </a:p>
          <a:p>
            <a:r>
              <a:rPr lang="en-US" dirty="0"/>
              <a:t>[CLICK] Third, they suffer from scalability challenges for high-precision arithmetic operations </a:t>
            </a:r>
          </a:p>
          <a:p>
            <a:endParaRPr lang="en-US" dirty="0"/>
          </a:p>
          <a:p>
            <a:r>
              <a:rPr lang="en-US" dirty="0"/>
              <a:t>[CLICK] Therefore, our goal in this work is to design a PUD system that overcomes the three limitations caused by naively employing a bit-serial execution model </a:t>
            </a:r>
          </a:p>
          <a:p>
            <a:endParaRPr lang="en-US" dirty="0"/>
          </a:p>
          <a:p>
            <a:r>
              <a:rPr lang="en-US" dirty="0"/>
              <a:t>[CLICK] To this end, we propose Proteus, a data-aware runtime PUD framework that dynamically adjust the bit-precision of PUD operations, and based on that chooses and uses the most appropriate data representation and arithmetic algorithm implementation. </a:t>
            </a:r>
          </a:p>
          <a:p>
            <a:endParaRPr lang="en-US" dirty="0"/>
          </a:p>
          <a:p>
            <a:r>
              <a:rPr lang="en-US" dirty="0"/>
              <a:t>[CLICK[ We extensively evaluation Proteus, and we observe that it achieves significant performance and energy efficiency gains compared to state-of-the-art PUD systems, a high-end CPU and GPU</a:t>
            </a:r>
          </a:p>
          <a:p>
            <a:r>
              <a:rPr lang="en-US" dirty="0"/>
              <a:t> while incurring low area cost to a DRAM chip and CPU die.</a:t>
            </a:r>
          </a:p>
          <a:p>
            <a:endParaRPr lang="en-US" dirty="0"/>
          </a:p>
          <a:p>
            <a:r>
              <a:rPr lang="en-US" dirty="0"/>
              <a:t>[NEXT]</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42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the outline for my talk.</a:t>
            </a:r>
          </a:p>
          <a:p>
            <a:endParaRPr lang="en-US" dirty="0"/>
          </a:p>
          <a:p>
            <a:r>
              <a:rPr lang="en-US" dirty="0"/>
              <a:t>First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a:t>
            </a:fld>
            <a:endParaRPr lang="en-US"/>
          </a:p>
        </p:txBody>
      </p:sp>
    </p:spTree>
    <p:extLst>
      <p:ext uri="{BB962C8B-B14F-4D97-AF65-F5344CB8AC3E}">
        <p14:creationId xmlns:p14="http://schemas.microsoft.com/office/powerpoint/2010/main" val="325043214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let’s get started.</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a:t>
            </a:fld>
            <a:endParaRPr lang="en-US"/>
          </a:p>
        </p:txBody>
      </p:sp>
    </p:spTree>
    <p:extLst>
      <p:ext uri="{BB962C8B-B14F-4D97-AF65-F5344CB8AC3E}">
        <p14:creationId xmlns:p14="http://schemas.microsoft.com/office/powerpoint/2010/main" val="202355657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Processing-in-Memory architectures alleviate data movement bottlenecks by moving computation to where the data resides. Such architectures can be implemented </a:t>
            </a:r>
          </a:p>
          <a:p>
            <a:endParaRPr lang="en-US" dirty="0"/>
          </a:p>
          <a:p>
            <a:r>
              <a:rPr lang="en-US" dirty="0"/>
              <a:t>[CLICK] by adding logic near the memory arrays, in what is called processing-near-memory or</a:t>
            </a:r>
          </a:p>
          <a:p>
            <a:endParaRPr lang="en-US" dirty="0"/>
          </a:p>
          <a:p>
            <a:r>
              <a:rPr lang="en-US" dirty="0"/>
              <a:t>[CLICK] by using the analog operating principles of the memory cells to perform computation, in what is called processing-using-memory</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a:t>
            </a:fld>
            <a:endParaRPr lang="en-US"/>
          </a:p>
        </p:txBody>
      </p:sp>
    </p:spTree>
    <p:extLst>
      <p:ext uri="{BB962C8B-B14F-4D97-AF65-F5344CB8AC3E}">
        <p14:creationId xmlns:p14="http://schemas.microsoft.com/office/powerpoint/2010/main" val="1793068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focus on processing-using-memory architectures. In particular, its implementation using DRAM.</a:t>
            </a:r>
          </a:p>
          <a:p>
            <a:endParaRPr lang="en-US" dirty="0"/>
          </a:p>
          <a:p>
            <a:r>
              <a:rPr lang="en-US" dirty="0"/>
              <a:t>Before I introduce processing-using-DRAM architectures, I will provide a short background on DRAM organization and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6</a:t>
            </a:fld>
            <a:endParaRPr lang="en-US"/>
          </a:p>
        </p:txBody>
      </p:sp>
    </p:spTree>
    <p:extLst>
      <p:ext uri="{BB962C8B-B14F-4D97-AF65-F5344CB8AC3E}">
        <p14:creationId xmlns:p14="http://schemas.microsoft.com/office/powerpoint/2010/main" val="274908006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a:t>
            </a:fld>
            <a:endParaRPr lang="en-US"/>
          </a:p>
        </p:txBody>
      </p:sp>
    </p:spTree>
    <p:extLst>
      <p:ext uri="{BB962C8B-B14F-4D97-AF65-F5344CB8AC3E}">
        <p14:creationId xmlns:p14="http://schemas.microsoft.com/office/powerpoint/2010/main" val="321188382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chips are hierarchically organized. </a:t>
            </a:r>
          </a:p>
          <a:p>
            <a:endParaRPr lang="en-US" dirty="0"/>
          </a:p>
          <a:p>
            <a:r>
              <a:rPr lang="en-US" dirty="0"/>
              <a:t>[CLICK] On the bottom level, we have a DRAM mat, which is a 2D array of DRAM cells</a:t>
            </a:r>
          </a:p>
          <a:p>
            <a:endParaRPr lang="en-US" dirty="0"/>
          </a:p>
          <a:p>
            <a:r>
              <a:rPr lang="en-US" dirty="0"/>
              <a:t>[CLICK] Rows in a DRAM mat share a wordline,</a:t>
            </a:r>
          </a:p>
          <a:p>
            <a:endParaRPr lang="en-US" dirty="0"/>
          </a:p>
          <a:p>
            <a:r>
              <a:rPr lang="en-US" dirty="0"/>
              <a:t>[CLICK] and columns share a bitline </a:t>
            </a:r>
          </a:p>
          <a:p>
            <a:endParaRPr lang="en-US" dirty="0"/>
          </a:p>
          <a:p>
            <a:r>
              <a:rPr lang="en-US" dirty="0"/>
              <a:t>[CLICK] Columns are connected to a set of  local sense amplifiers</a:t>
            </a:r>
          </a:p>
          <a:p>
            <a:endParaRPr lang="en-US" dirty="0"/>
          </a:p>
          <a:p>
            <a:r>
              <a:rPr lang="en-US" dirty="0"/>
              <a:t>[CLICK] and rows are connected to a local row decoder </a:t>
            </a:r>
          </a:p>
          <a:p>
            <a:endParaRPr lang="en-US" dirty="0"/>
          </a:p>
          <a:p>
            <a:r>
              <a:rPr lang="en-US" dirty="0"/>
              <a:t>[CLICK] Multiple DRAM mats constitute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8</a:t>
            </a:fld>
            <a:endParaRPr lang="en-US"/>
          </a:p>
        </p:txBody>
      </p:sp>
    </p:spTree>
    <p:extLst>
      <p:ext uri="{BB962C8B-B14F-4D97-AF65-F5344CB8AC3E}">
        <p14:creationId xmlns:p14="http://schemas.microsoft.com/office/powerpoint/2010/main" val="104213954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many mats in a DRAM subarray are indexed using a global row decoder, which propagates the target row address across all mats using the global wordline </a:t>
            </a:r>
          </a:p>
          <a:p>
            <a:endParaRPr lang="en-US" dirty="0"/>
          </a:p>
          <a:p>
            <a:r>
              <a:rPr lang="en-US" dirty="0"/>
              <a:t>[CLICK] To move data outside a mat, a DRAM subarray uses a global sense amplifier, </a:t>
            </a:r>
          </a:p>
          <a:p>
            <a:endParaRPr lang="en-US" dirty="0"/>
          </a:p>
          <a:p>
            <a:r>
              <a:rPr lang="en-US" dirty="0"/>
              <a:t>[CLICK] and to move data outside a DRAM subarray, a DRAM chip uses the I/O logic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9</a:t>
            </a:fld>
            <a:endParaRPr lang="en-US"/>
          </a:p>
        </p:txBody>
      </p:sp>
    </p:spTree>
    <p:extLst>
      <p:ext uri="{BB962C8B-B14F-4D97-AF65-F5344CB8AC3E}">
        <p14:creationId xmlns:p14="http://schemas.microsoft.com/office/powerpoint/2010/main" val="32782424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access data, the memory controller executes two main operations.</a:t>
            </a:r>
          </a:p>
          <a:p>
            <a:endParaRPr lang="en-US" dirty="0"/>
          </a:p>
          <a:p>
            <a:r>
              <a:rPr lang="en-US" dirty="0"/>
              <a:t>[CLICK] To access a DRAM row, the memory controller issues an ACTIVATE command to DRAM. On receiving an ACT, the global and local row decoder assess the wordline of the target row, connecting the DRAM cells to the bitlines</a:t>
            </a:r>
          </a:p>
          <a:p>
            <a:endParaRPr lang="en-US" dirty="0"/>
          </a:p>
          <a:p>
            <a:r>
              <a:rPr lang="en-US" dirty="0"/>
              <a:t>[CLICK]  Then, the sense amplifier senses the perturbation caused in the bitline, amplifying  and latching  the data from the DRAM cells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10</a:t>
            </a:fld>
            <a:endParaRPr lang="en-US"/>
          </a:p>
        </p:txBody>
      </p:sp>
    </p:spTree>
    <p:extLst>
      <p:ext uri="{BB962C8B-B14F-4D97-AF65-F5344CB8AC3E}">
        <p14:creationId xmlns:p14="http://schemas.microsoft.com/office/powerpoint/2010/main" val="69458786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memory controller issues a read command to read a column of data from the previously latched DRAM row.</a:t>
            </a:r>
          </a:p>
          <a:p>
            <a:endParaRPr lang="en-US" dirty="0"/>
          </a:p>
          <a:p>
            <a:r>
              <a:rPr lang="en-US" dirty="0"/>
              <a:t>[CLICK] The read command moves the target DRAM column from the local sense amplifiers to the global sense amplifier and finally to the memory channel via the I/O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11</a:t>
            </a:fld>
            <a:endParaRPr lang="en-US"/>
          </a:p>
        </p:txBody>
      </p:sp>
    </p:spTree>
    <p:extLst>
      <p:ext uri="{BB962C8B-B14F-4D97-AF65-F5344CB8AC3E}">
        <p14:creationId xmlns:p14="http://schemas.microsoft.com/office/powerpoint/2010/main" val="13343285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t"/>
            <a:r>
              <a:rPr lang="en-US" dirty="0">
                <a:effectLst/>
                <a:latin typeface="Arial" panose="020B0604020202020204" pitchFamily="34" charset="0"/>
              </a:rPr>
              <a:t>The operating principles of DRAM can be used to implement bulk-bitwise operations inside DRAM. For example, </a:t>
            </a:r>
            <a:r>
              <a:rPr lang="en-US" dirty="0" err="1">
                <a:effectLst/>
                <a:latin typeface="Arial" panose="020B0604020202020204" pitchFamily="34" charset="0"/>
              </a:rPr>
              <a:t>RowClone</a:t>
            </a:r>
            <a:r>
              <a:rPr lang="en-US" dirty="0">
                <a:effectLst/>
                <a:latin typeface="Arial" panose="020B0604020202020204" pitchFamily="34" charset="0"/>
              </a:rPr>
              <a:t> implements in-DRAM row copy operation by issuing back-to-back ACTIVATE commands to DRAM</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[CLICK] The first activate copies the source row into the local sense amplifier </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[NEXT]</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12</a:t>
            </a:fld>
            <a:endParaRPr lang="en-US"/>
          </a:p>
        </p:txBody>
      </p:sp>
    </p:spTree>
    <p:extLst>
      <p:ext uri="{BB962C8B-B14F-4D97-AF65-F5344CB8AC3E}">
        <p14:creationId xmlns:p14="http://schemas.microsoft.com/office/powerpoint/2010/main" val="34479456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13</a:t>
            </a:fld>
            <a:endParaRPr lang="en-US"/>
          </a:p>
        </p:txBody>
      </p:sp>
    </p:spTree>
    <p:extLst>
      <p:ext uri="{BB962C8B-B14F-4D97-AF65-F5344CB8AC3E}">
        <p14:creationId xmlns:p14="http://schemas.microsoft.com/office/powerpoint/2010/main" val="312014394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14</a:t>
            </a:fld>
            <a:endParaRPr lang="en-US"/>
          </a:p>
        </p:txBody>
      </p:sp>
    </p:spTree>
    <p:extLst>
      <p:ext uri="{BB962C8B-B14F-4D97-AF65-F5344CB8AC3E}">
        <p14:creationId xmlns:p14="http://schemas.microsoft.com/office/powerpoint/2010/main" val="271478113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implement bulk bitwise arithmetic operations, the authors of SIMDRAM implements a three-step framework that maps a designed operation into a series of in-DRAM row copy and majority operations. I will illustrate such process using a ripple carry adder.</a:t>
            </a:r>
          </a:p>
          <a:p>
            <a:endParaRPr lang="en-US" dirty="0"/>
          </a:p>
          <a:p>
            <a:r>
              <a:rPr lang="en-US" dirty="0"/>
              <a:t>In order to add two arrays A and B with data values of 1-bit, SIMDRAM converts </a:t>
            </a:r>
          </a:p>
          <a:p>
            <a:endParaRPr lang="en-US" dirty="0"/>
          </a:p>
          <a:p>
            <a:r>
              <a:rPr lang="en-US" dirty="0"/>
              <a:t>[CLICK] an AND/OR/NOT-based rippled carry adder into</a:t>
            </a:r>
          </a:p>
          <a:p>
            <a:endParaRPr lang="en-US" dirty="0"/>
          </a:p>
          <a:p>
            <a:r>
              <a:rPr lang="en-US" dirty="0"/>
              <a:t>[CLICK]  its equivalent MAJ/NOT-based circuit.</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it issues in-DRAM triple-row activations in order to realize the required MAJ/NOT operations, one majority gate at a gate.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end, one DRAM row will hold the generated Sum and carry out bits for the 1-bit addition operation.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processes is repeated for all individual N bits in the input data word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10454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Thus, SIMDRAM transforms a DRAM chip into a very-wide bit-serial SIMD engine.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830242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177298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let’s look at the limitations of such PUD architecture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21</a:t>
            </a:fld>
            <a:endParaRPr lang="en-US"/>
          </a:p>
        </p:txBody>
      </p:sp>
    </p:spTree>
    <p:extLst>
      <p:ext uri="{BB962C8B-B14F-4D97-AF65-F5344CB8AC3E}">
        <p14:creationId xmlns:p14="http://schemas.microsoft.com/office/powerpoint/2010/main" val="7973896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(PUD) architectures often use a bit-serial execution model, operating on each bit of a data word individually. However, naïvely applying this model introduces three key challenges.</a:t>
            </a:r>
            <a:br>
              <a:rPr lang="en-US" dirty="0"/>
            </a:br>
            <a:endParaRPr lang="en-US" dirty="0"/>
          </a:p>
          <a:p>
            <a:r>
              <a:rPr lang="en-US" dirty="0"/>
              <a:t>[CLICK] First, PUD systems rely on static data representations, leading to costly operations over incidental narrow values with small dynamic ranges. This results in wasted energy and poor performance.</a:t>
            </a:r>
            <a:br>
              <a:rPr lang="en-US" dirty="0"/>
            </a:br>
            <a:r>
              <a:rPr lang="en-US" b="1" dirty="0"/>
              <a:t>We can mitigate this by reducing the bit-precision of PUD operations, focusing computation on consequential bits.</a:t>
            </a:r>
            <a:br>
              <a:rPr lang="en-US" b="1" dirty="0"/>
            </a:br>
            <a:endParaRPr lang="en-US" dirty="0"/>
          </a:p>
          <a:p>
            <a:r>
              <a:rPr lang="en-US" dirty="0"/>
              <a:t>[CLICK] Second, while PUD systems employ throughput-oriented execution to hide high operation latency, they do not reduce the latency of individual in-DRAM operations.</a:t>
            </a:r>
            <a:br>
              <a:rPr lang="en-US" dirty="0"/>
            </a:br>
            <a:r>
              <a:rPr lang="en-US" b="1" dirty="0"/>
              <a:t>We propose mapping bits across multiple DRAM arrays to execute in parallel, hiding latency even for small data volumes. This also allow us to implement bit-parallel in-DRAM arithmetic operations. </a:t>
            </a:r>
            <a:br>
              <a:rPr lang="en-US" b="1" dirty="0"/>
            </a:br>
            <a:endParaRPr lang="en-US" dirty="0"/>
          </a:p>
          <a:p>
            <a:r>
              <a:rPr lang="en-US" dirty="0"/>
              <a:t>[CLICK] Third, bit-serial arithmetic scales poorly with bit-precision, causing high-precision operations to significantly degrade performance.</a:t>
            </a:r>
            <a:br>
              <a:rPr lang="en-US" dirty="0"/>
            </a:br>
            <a:r>
              <a:rPr lang="en-US" b="1" dirty="0"/>
              <a:t>We address this by adopting alternative data representations, where arithmetic latency is independent of bit-precision.</a:t>
            </a:r>
          </a:p>
          <a:p>
            <a:endParaRPr lang="en-US" b="1" dirty="0"/>
          </a:p>
          <a:p>
            <a:r>
              <a:rPr lang="en-US" b="1" dirty="0"/>
              <a:t>I will briefly expand on each issue next.</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6941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Staring with the rigid and static data representation of bit-serial PUD architectures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25720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It’ is well known that many applications display what is called narrow values, which are data with small dynamic range stored in large data formats. </a:t>
            </a:r>
            <a:br>
              <a:rPr lang="en-US" dirty="0"/>
            </a:br>
            <a:r>
              <a:rPr lang="en-US" dirty="0"/>
              <a:t>For example, let’s assume you have a data element A storing ’4` in its three least-significant bits. However, the minimum standard data format available in high-level programming languages as C is eight bits. </a:t>
            </a:r>
            <a:br>
              <a:rPr lang="en-US" dirty="0"/>
            </a:br>
            <a:r>
              <a:rPr lang="en-US" dirty="0"/>
              <a:t>Thus, the remaining 5 most significant bits of such data element will be leading 0s. </a:t>
            </a:r>
          </a:p>
          <a:p>
            <a:endParaRPr lang="en-US" dirty="0"/>
          </a:p>
          <a:p>
            <a:r>
              <a:rPr lang="en-US" dirty="0"/>
              <a:t>[CLICK] When adding two values that display narrow values using a bit-serial execution model</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24</a:t>
            </a:fld>
            <a:endParaRPr lang="en-US"/>
          </a:p>
        </p:txBody>
      </p:sp>
    </p:spTree>
    <p:extLst>
      <p:ext uri="{BB962C8B-B14F-4D97-AF65-F5344CB8AC3E}">
        <p14:creationId xmlns:p14="http://schemas.microsoft.com/office/powerpoint/2010/main" val="46167043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leading zero values will not contribute to the dynamic range of the produced output.</a:t>
            </a:r>
          </a:p>
          <a:p>
            <a:endParaRPr lang="en-US" dirty="0"/>
          </a:p>
          <a:p>
            <a:r>
              <a:rPr lang="en-US" dirty="0"/>
              <a:t>[CLICK] Yet, such inconsequential bits will still be processed by the bit-serial engine, wasting memory cycles and energy.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25</a:t>
            </a:fld>
            <a:endParaRPr lang="en-US"/>
          </a:p>
        </p:txBody>
      </p:sp>
    </p:spTree>
    <p:extLst>
      <p:ext uri="{BB962C8B-B14F-4D97-AF65-F5344CB8AC3E}">
        <p14:creationId xmlns:p14="http://schemas.microsoft.com/office/powerpoint/2010/main" val="426402006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work, we quantized the amount of narrow values present in real applications.</a:t>
            </a:r>
          </a:p>
          <a:p>
            <a:endParaRPr lang="en-US" dirty="0"/>
          </a:p>
          <a:p>
            <a:r>
              <a:rPr lang="en-US" dirty="0"/>
              <a:t>To do so, we profiled the required bit-precision of data arrays of loops in twelve real-world applications.</a:t>
            </a:r>
          </a:p>
          <a:p>
            <a:endParaRPr lang="en-US" dirty="0"/>
          </a:p>
          <a:p>
            <a:r>
              <a:rPr lang="en-US" dirty="0"/>
              <a:t>[CLICK] We define the required-bit precision such as the minimum number of bits required to represent input operands. </a:t>
            </a:r>
          </a:p>
          <a:p>
            <a:endParaRPr lang="en-US" dirty="0"/>
          </a:p>
          <a:p>
            <a:r>
              <a:rPr lang="en-US" dirty="0"/>
              <a:t>[CLICK] In our box plots, whiskers extend to the largest and smallest bit-precision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26</a:t>
            </a:fld>
            <a:endParaRPr lang="en-US"/>
          </a:p>
        </p:txBody>
      </p:sp>
    </p:spTree>
    <p:extLst>
      <p:ext uri="{BB962C8B-B14F-4D97-AF65-F5344CB8AC3E}">
        <p14:creationId xmlns:p14="http://schemas.microsoft.com/office/powerpoint/2010/main" val="339276400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make the key observation that applications display a significant amount of narrow values,  where the bit-precision can be reduced from 32 bits to 20 bits on average.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27</a:t>
            </a:fld>
            <a:endParaRPr lang="en-US"/>
          </a:p>
        </p:txBody>
      </p:sp>
    </p:spTree>
    <p:extLst>
      <p:ext uri="{BB962C8B-B14F-4D97-AF65-F5344CB8AC3E}">
        <p14:creationId xmlns:p14="http://schemas.microsoft.com/office/powerpoint/2010/main" val="27855456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solve this issue, we propose to dynamically identify and skip inconsequential bits in narrow values during bit-serial operation.</a:t>
            </a:r>
          </a:p>
          <a:p>
            <a:endParaRPr lang="en-US" dirty="0"/>
          </a:p>
          <a:p>
            <a:r>
              <a:rPr lang="en-US" dirty="0"/>
              <a:t>[CLICK] Doing so allows our PUD substrate to save DRAM cycles and energy during PUD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28</a:t>
            </a:fld>
            <a:endParaRPr lang="en-US"/>
          </a:p>
        </p:txBody>
      </p:sp>
    </p:spTree>
    <p:extLst>
      <p:ext uri="{BB962C8B-B14F-4D97-AF65-F5344CB8AC3E}">
        <p14:creationId xmlns:p14="http://schemas.microsoft.com/office/powerpoint/2010/main" val="350070303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we discuss issue caused by PUD’s throughput-oriented execution with low latency tolerance</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063585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observe that PUD operations are inherently slow due to the need to operate on each bit of a data world serially.</a:t>
            </a:r>
          </a:p>
          <a:p>
            <a:endParaRPr lang="en-US" dirty="0"/>
          </a:p>
          <a:p>
            <a:r>
              <a:rPr lang="en-US" dirty="0"/>
              <a:t>[CLICK] This issue is further exacerbated by the inter-bit dependency present in bit-serial arithmetic operations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1776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will illustrate this issue by showcasing a two-bit PUD addition operation of two plus two.</a:t>
            </a:r>
          </a:p>
          <a:p>
            <a:endParaRPr lang="en-US" dirty="0"/>
          </a:p>
          <a:p>
            <a:r>
              <a:rPr lang="en-US" dirty="0"/>
              <a:t>PUD substrates store all data bits of the input data world vertically within a single DRAM subarray</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49650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During operation, the MAJ/NOT operations required to implement the PUD addition will be first performed over bits 0 of the data world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74550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During this process, a carry from bit 0 will be generate and propagate to the input carry that will be used for bit 1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Note that Inter-bit dependency forces the serialization of  PUD primitives </a:t>
            </a:r>
            <a:r>
              <a:rPr lang="en-US" sz="1200" b="0" u="none" dirty="0">
                <a:solidFill>
                  <a:srgbClr val="E06161"/>
                </a:solidFill>
                <a:latin typeface="Avenir Next" panose="020B0503020202020204" pitchFamily="34" charset="0"/>
              </a:rPr>
              <a:t>when bits of a data word are placed  within the same DRAM subarray </a:t>
            </a: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715652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Only after the inter-bit dependency is satisfied, the MAJ/NOT operations over bit 1 can be executed, one MAJ/NOT operation per-time in a serial manner.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823034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reduce the latency of PUD operations, we aim to leverage bit-level parallelism to execute independent PUD primitives concurrently across different DRAM subarrays.  </a:t>
            </a:r>
          </a:p>
          <a:p>
            <a:endParaRPr lang="en-US" dirty="0"/>
          </a:p>
          <a:p>
            <a:r>
              <a:rPr lang="en-US" dirty="0"/>
              <a:t>In the bit-serial addition example, after the carry from bit 0 is propagate to bit 1, the yellow and red MAJ gates become bit-independent and can be executed concurrently.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385383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exploit such key idea, Proteus implements a specialized data mapping called one-bit per-subarray, where bits of a data world are scattered across DRAM subarrays for parallel execution. </a:t>
            </a:r>
          </a:p>
          <a:p>
            <a:endParaRPr lang="en-US" dirty="0"/>
          </a:p>
          <a:p>
            <a:r>
              <a:rPr lang="en-US" dirty="0"/>
              <a:t>[CLICK] In this example, instead of storing all-bits of the input arrays in a single DRAM subarray, </a:t>
            </a:r>
          </a:p>
          <a:p>
            <a:endParaRPr lang="en-US" dirty="0"/>
          </a:p>
          <a:p>
            <a:r>
              <a:rPr lang="en-US" dirty="0"/>
              <a:t>[CLICK] Proteus stores in subarray 0 bits 0 and subarray 1 bits 1 of the input arrays A and B. Thus allowing both subarrays to operate concurrently over bit-independent values</a:t>
            </a:r>
          </a:p>
          <a:p>
            <a:endParaRPr lang="en-US" dirty="0"/>
          </a:p>
          <a:p>
            <a:r>
              <a:rPr lang="en-US" dirty="0"/>
              <a:t>[CLICK] Besides that, Proteus leverages a high-bandwidth inter-subarray interconnect that allows for data movement (required during carry propagation) between neighboring DRAM subarrays.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019737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see how proteus exploit bit-level parallelism in our two-digit bit-serial addition</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641306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Proteus executes the carry generation MAJ gate for bit 0 in subarray 0</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842539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Proteus uses the inter-subarray interconnect to copy the generated carry from subarray 0 to subarray 1.</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30954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Afterward, bit-independency is achieved, and the remaining MAJ operations across bits 0 and 1 can be concurrently executed in subarrays 0 and 1, respectively, hence reducing overall latency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29344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Finally, let’s look at the third issue caused by bit-serial execution, which is the scalability challenge for high-precision operations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096381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Due to inter-bit dependency, bit-serial operations scales linearly for addition and subtraction operations</a:t>
            </a:r>
          </a:p>
          <a:p>
            <a:endParaRPr lang="en-US" dirty="0"/>
          </a:p>
          <a:p>
            <a:r>
              <a:rPr lang="en-US" dirty="0"/>
              <a:t>[CLICK] And quadratically for multiplication operation, </a:t>
            </a:r>
          </a:p>
          <a:p>
            <a:endParaRPr lang="en-US" dirty="0"/>
          </a:p>
          <a:p>
            <a:r>
              <a:rPr lang="en-US" dirty="0"/>
              <a:t>Resulting in high latencies as the bit-precision increases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42</a:t>
            </a:fld>
            <a:endParaRPr lang="en-US"/>
          </a:p>
        </p:txBody>
      </p:sp>
    </p:spTree>
    <p:extLst>
      <p:ext uri="{BB962C8B-B14F-4D97-AF65-F5344CB8AC3E}">
        <p14:creationId xmlns:p14="http://schemas.microsoft.com/office/powerpoint/2010/main" val="238786448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solve such an issue, we propose to use alternative data representation formats for high-precision PUD operations. In particular, we use the redundant binary representation format.</a:t>
            </a:r>
          </a:p>
          <a:p>
            <a:endParaRPr lang="en-US" dirty="0"/>
          </a:p>
          <a:p>
            <a:r>
              <a:rPr lang="en-US" dirty="0"/>
              <a:t>[CLICK] In such data format, each bit position is represented by two bits that can take a value of -1, 0, or 1. For example, the number 3  can be represented using for bits such as 0, 1, 0, and -1</a:t>
            </a:r>
          </a:p>
          <a:p>
            <a:endParaRPr lang="en-US" dirty="0"/>
          </a:p>
          <a:p>
            <a:r>
              <a:rPr lang="en-US" dirty="0"/>
              <a:t>[CLICK] Because of its redundancy nature, when implementing RBR-based arithmetic, the carry propagation is limited by at most two places, making the latency of PUD operations using such data format independent of the bit-precision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81173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these key ideas, we propose Proteus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44</a:t>
            </a:fld>
            <a:endParaRPr lang="en-US"/>
          </a:p>
        </p:txBody>
      </p:sp>
    </p:spTree>
    <p:extLst>
      <p:ext uri="{BB962C8B-B14F-4D97-AF65-F5344CB8AC3E}">
        <p14:creationId xmlns:p14="http://schemas.microsoft.com/office/powerpoint/2010/main" val="73955930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Proteus IS a data-aware runtime mechanism for efficient PUD execution. Proteus adapts the bit-precision, in-DRAM implementation, and data format based on the target input data transparently from the user.</a:t>
            </a:r>
          </a:p>
          <a:p>
            <a:endParaRPr lang="en-US" dirty="0"/>
          </a:p>
          <a:p>
            <a:r>
              <a:rPr lang="en-US" dirty="0"/>
              <a:t>[CLICK[ Proteus is composed of three main components implemented at the memory controller:</a:t>
            </a:r>
          </a:p>
          <a:p>
            <a:endParaRPr lang="en-US" dirty="0"/>
          </a:p>
          <a:p>
            <a:r>
              <a:rPr lang="en-US" dirty="0"/>
              <a:t>[CLICK] A parallelism-aware </a:t>
            </a:r>
            <a:r>
              <a:rPr lang="en-US" dirty="0" err="1"/>
              <a:t>uProgram</a:t>
            </a:r>
            <a:r>
              <a:rPr lang="en-US" dirty="0"/>
              <a:t> library</a:t>
            </a:r>
          </a:p>
          <a:p>
            <a:endParaRPr lang="en-US" dirty="0"/>
          </a:p>
          <a:p>
            <a:r>
              <a:rPr lang="en-US" dirty="0"/>
              <a:t>[CLICK] a Dynamic bit-precision engine</a:t>
            </a:r>
          </a:p>
          <a:p>
            <a:endParaRPr lang="en-US" dirty="0"/>
          </a:p>
          <a:p>
            <a:r>
              <a:rPr lang="en-US" dirty="0"/>
              <a:t>[CLICK] and a </a:t>
            </a:r>
            <a:r>
              <a:rPr lang="en-US" dirty="0" err="1"/>
              <a:t>uprogram</a:t>
            </a:r>
            <a:r>
              <a:rPr lang="en-US" dirty="0"/>
              <a:t> select unit </a:t>
            </a:r>
          </a:p>
          <a:p>
            <a:endParaRPr lang="en-US" dirty="0"/>
          </a:p>
          <a:p>
            <a:r>
              <a:rPr lang="en-US" dirty="0"/>
              <a:t>I briefly elaborate on each component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65542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the parallelism-aware </a:t>
            </a:r>
            <a:r>
              <a:rPr lang="en-US" dirty="0" err="1"/>
              <a:t>uProgram</a:t>
            </a:r>
            <a:r>
              <a:rPr lang="en-US" dirty="0"/>
              <a:t> is a collection of hand-optimized implementations of different PUD operations (called </a:t>
            </a:r>
            <a:r>
              <a:rPr lang="en-US" dirty="0" err="1"/>
              <a:t>uPrograms</a:t>
            </a:r>
            <a:r>
              <a:rPr lang="en-US" dirty="0"/>
              <a:t>). Each implementation has different trade-offs in terms of performance based on the target bit-precision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813710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the dynamic bit-precision engine aims to identify the dynamic range of evicted cache lines belonging to the target PUD operation by scanning the data within evicted cache lines to identify the largest value within a PUD memory object </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38979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the </a:t>
            </a:r>
            <a:r>
              <a:rPr lang="en-US" dirty="0" err="1"/>
              <a:t>uProgram</a:t>
            </a:r>
            <a:r>
              <a:rPr lang="en-US" dirty="0"/>
              <a:t> select unit aims to identify the appropriate bit-precision based on the previously identified largest values belonging to the memory addresses involved in the PUD operation</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79438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this calculated target bit-precision, the </a:t>
            </a:r>
            <a:r>
              <a:rPr lang="en-US" dirty="0" err="1"/>
              <a:t>uProgram</a:t>
            </a:r>
            <a:r>
              <a:rPr lang="en-US" dirty="0"/>
              <a:t> select unit probes the parallelism-aware </a:t>
            </a:r>
            <a:r>
              <a:rPr lang="en-US" dirty="0" err="1"/>
              <a:t>uProgram</a:t>
            </a:r>
            <a:r>
              <a:rPr lang="en-US" dirty="0"/>
              <a:t> library to identify what is the best in-DRAM realization of the target operation based on the target bit-precision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921495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Due to time constraints, I refer you to the paper for more details on proteus implementation, including Detailed hardware description, 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1100" dirty="0"/>
            </a:br>
            <a:endParaRPr lang="en-US" sz="1100" dirty="0"/>
          </a:p>
          <a:p>
            <a:r>
              <a:rPr lang="en-US" i="1" dirty="0"/>
              <a:t>Proteus</a:t>
            </a:r>
            <a:r>
              <a:rPr lang="en-US" dirty="0"/>
              <a:t> for floating-point operations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743127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details, please,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174865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 will give an overview of our evaluation results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52</a:t>
            </a:fld>
            <a:endParaRPr lang="en-US"/>
          </a:p>
        </p:txBody>
      </p:sp>
    </p:spTree>
    <p:extLst>
      <p:ext uri="{BB962C8B-B14F-4D97-AF65-F5344CB8AC3E}">
        <p14:creationId xmlns:p14="http://schemas.microsoft.com/office/powerpoint/2010/main" val="285444845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compared Proteus to a high-end CPU and GPU, and a  SIMDRAM</a:t>
            </a:r>
          </a:p>
          <a:p>
            <a:endParaRPr lang="en-US" dirty="0"/>
          </a:p>
          <a:p>
            <a:r>
              <a:rPr lang="en-US" dirty="0"/>
              <a:t>In our analyses, we use 12 workloads from four benchmark suites</a:t>
            </a:r>
            <a:br>
              <a:rPr lang="en-US" dirty="0"/>
            </a:br>
            <a:endParaRPr lang="en-US" dirty="0"/>
          </a:p>
          <a:p>
            <a:r>
              <a:rPr lang="en-US" dirty="0"/>
              <a:t>And we evaluated CPU-normalized performance per area and energy savings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424397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in terms of</a:t>
            </a:r>
          </a:p>
          <a:p>
            <a:endParaRPr lang="en-US" dirty="0"/>
          </a:p>
          <a:p>
            <a:r>
              <a:rPr lang="en-US" dirty="0"/>
              <a:t>[CLICK] performance per area, compared to the CPU,</a:t>
            </a:r>
          </a:p>
          <a:p>
            <a:endParaRPr lang="en-US" dirty="0"/>
          </a:p>
          <a:p>
            <a:r>
              <a:rPr lang="en-US" dirty="0"/>
              <a:t>[CLICK] GPU</a:t>
            </a:r>
          </a:p>
          <a:p>
            <a:endParaRPr lang="en-US" dirty="0"/>
          </a:p>
          <a:p>
            <a:r>
              <a:rPr lang="en-US" dirty="0"/>
              <a:t>[CLICK] SIMDRAM, and </a:t>
            </a:r>
          </a:p>
          <a:p>
            <a:endParaRPr lang="en-US" dirty="0"/>
          </a:p>
          <a:p>
            <a:r>
              <a:rPr lang="en-US" dirty="0"/>
              <a:t>[CLICK] Proteus with only its dynamic bit-precision engine enabled</a:t>
            </a:r>
          </a:p>
          <a:p>
            <a:endParaRPr lang="en-US" dirty="0"/>
          </a:p>
          <a:p>
            <a:r>
              <a:rPr lang="en-US" dirty="0"/>
              <a:t>[CLICK] Proteus can</a:t>
            </a:r>
          </a:p>
          <a:p>
            <a:endParaRPr lang="en-US" dirty="0"/>
          </a:p>
          <a:p>
            <a:r>
              <a:rPr lang="en-US" dirty="0"/>
              <a:t>[CLICK] lead to significant performance improvements. </a:t>
            </a:r>
          </a:p>
          <a:p>
            <a:endParaRPr lang="en-US" dirty="0"/>
          </a:p>
          <a:p>
            <a:r>
              <a:rPr lang="en-US" dirty="0"/>
              <a:t>[CLICK] We observe that a significant portion of such improvements comes from our dynamic bit-precision engine.</a:t>
            </a:r>
          </a:p>
          <a:p>
            <a:endParaRPr lang="en-US" dirty="0"/>
          </a:p>
          <a:p>
            <a:r>
              <a:rPr lang="en-US" dirty="0"/>
              <a:t>[NEXT] </a:t>
            </a:r>
          </a:p>
          <a:p>
            <a:r>
              <a:rPr lang="en-US" dirty="0"/>
              <a: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06944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in terms of</a:t>
            </a:r>
          </a:p>
          <a:p>
            <a:endParaRPr lang="en-US" dirty="0"/>
          </a:p>
          <a:p>
            <a:r>
              <a:rPr lang="en-US" dirty="0"/>
              <a:t>[CLICK] energy savings, we compared to the CPU,</a:t>
            </a:r>
          </a:p>
          <a:p>
            <a:endParaRPr lang="en-US" dirty="0"/>
          </a:p>
          <a:p>
            <a:r>
              <a:rPr lang="en-US" dirty="0"/>
              <a:t>[CLICK] GPU</a:t>
            </a:r>
          </a:p>
          <a:p>
            <a:endParaRPr lang="en-US" dirty="0"/>
          </a:p>
          <a:p>
            <a:r>
              <a:rPr lang="en-US" dirty="0"/>
              <a:t>[CLICK] SIMDRAM, and </a:t>
            </a:r>
          </a:p>
          <a:p>
            <a:endParaRPr lang="en-US" dirty="0"/>
          </a:p>
          <a:p>
            <a:r>
              <a:rPr lang="en-US" dirty="0"/>
              <a:t>[CLICK] Proteus with only its dynamic bit-precision engine enabled</a:t>
            </a:r>
          </a:p>
          <a:p>
            <a:endParaRPr lang="en-US" dirty="0"/>
          </a:p>
          <a:p>
            <a:r>
              <a:rPr lang="en-US" dirty="0"/>
              <a:t>[CLICK] Proteus can</a:t>
            </a:r>
          </a:p>
          <a:p>
            <a:endParaRPr lang="en-US" dirty="0"/>
          </a:p>
          <a:p>
            <a:r>
              <a:rPr lang="en-US" dirty="0"/>
              <a:t>[CLICK] lead to significant energy-efficient improvements. </a:t>
            </a:r>
          </a:p>
          <a:p>
            <a:endParaRPr lang="en-US" dirty="0"/>
          </a:p>
          <a:p>
            <a:r>
              <a:rPr lang="en-US" dirty="0"/>
              <a:t>[NEXT] </a:t>
            </a:r>
          </a:p>
          <a:p>
            <a:r>
              <a:rPr lang="en-US" dirty="0"/>
              <a: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605192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paper, we have further analysis including </a:t>
            </a:r>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1100"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044866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all that, please check our paper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10228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I will conclude this talk</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58</a:t>
            </a:fld>
            <a:endParaRPr lang="en-US"/>
          </a:p>
        </p:txBody>
      </p:sp>
    </p:spTree>
    <p:extLst>
      <p:ext uri="{BB962C8B-B14F-4D97-AF65-F5344CB8AC3E}">
        <p14:creationId xmlns:p14="http://schemas.microsoft.com/office/powerpoint/2010/main" val="346464160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i="0" dirty="0"/>
              <a:t>[CLICK] In this talk , we proposed Proteus, a </a:t>
            </a:r>
            <a:r>
              <a:rPr kumimoji="0" lang="en-US" sz="14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a data-aware hardware runtime PUD</a:t>
            </a:r>
            <a:r>
              <a:rPr kumimoji="0" lang="en-US" sz="1400" b="1" i="0" u="none" strike="noStrike" kern="1200" cap="none" spc="0" normalizeH="0" noProof="0" dirty="0">
                <a:ln>
                  <a:noFill/>
                </a:ln>
                <a:solidFill>
                  <a:srgbClr val="5CA2DB"/>
                </a:solidFill>
                <a:effectLst/>
                <a:uLnTx/>
                <a:uFillTx/>
                <a:latin typeface="Avenir Next" panose="020B0503020202020204" pitchFamily="34" charset="0"/>
                <a:ea typeface="+mn-ea"/>
                <a:cs typeface="+mn-cs"/>
              </a:rPr>
              <a:t> framework that</a:t>
            </a:r>
            <a:r>
              <a:rPr kumimoji="0" lang="en-US" sz="14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t> </a:t>
            </a:r>
            <a:r>
              <a:rPr kumimoji="0" lang="en-US" sz="12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dynamically</a:t>
            </a:r>
            <a:r>
              <a:rPr kumimoji="0" lang="en-US" sz="12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adjusts the bit-precision and based on that </a:t>
            </a:r>
            <a:r>
              <a:rPr kumimoji="0" lang="en-US" sz="12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chooses</a:t>
            </a:r>
            <a:r>
              <a:rPr kumimoji="0" lang="en-US" sz="12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and </a:t>
            </a:r>
            <a:r>
              <a:rPr kumimoji="0" lang="en-US" sz="12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uses</a:t>
            </a:r>
            <a:r>
              <a:rPr kumimoji="0" lang="en-US" sz="12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the most appropriate data representation and  arithmetic algorithm implementation for a given PUD operation</a:t>
            </a:r>
          </a:p>
          <a:p>
            <a:pPr algn="l"/>
            <a:endParaRPr lang="en-US" i="0" dirty="0"/>
          </a:p>
          <a:p>
            <a:pPr algn="l"/>
            <a:r>
              <a:rPr lang="en-US" i="0" dirty="0"/>
              <a:t>[CLICK] We extensively evaluate Proteus and observe that it significantly improves performance and energy to processor-centric and memory-centric architectures while incurring small area overheads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solidFill>
                <a:schemeClr val="accent3"/>
              </a:solidFill>
              <a:effectLst/>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dirty="0">
                <a:solidFill>
                  <a:schemeClr val="accent3"/>
                </a:solidFill>
                <a:effectLst/>
                <a:latin typeface="Avenir Next" panose="020B0503020202020204" pitchFamily="34" charset="0"/>
              </a:rPr>
              <a:t>[NEXT] </a:t>
            </a:r>
            <a:endParaRPr lang="en-US" sz="1200" b="1" dirty="0">
              <a:solidFill>
                <a:schemeClr val="accent3"/>
              </a:solidFill>
              <a:latin typeface="Avenir Next" panose="020B0503020202020204" pitchFamily="34" charset="0"/>
            </a:endParaRPr>
          </a:p>
          <a:p>
            <a:pPr algn="l"/>
            <a:endParaRPr lang="en-US" i="0" dirty="0"/>
          </a:p>
          <a:p>
            <a:pPr algn="l"/>
            <a:endParaRPr lang="en-US" i="0" dirty="0"/>
          </a:p>
          <a:p>
            <a:pPr algn="l"/>
            <a:endParaRPr lang="en-US" i="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95791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 you for your attention, I will be glad to take questions.</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627218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 you for your attention, I will be glad to take questions.</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1907003"/>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7"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4366407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671723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3657600"/>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dirty="0">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96408" y="5883803"/>
            <a:ext cx="1732095" cy="405725"/>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5786492" y="6350674"/>
            <a:ext cx="1317323" cy="420624"/>
          </a:xfrm>
          <a:prstGeom prst="rect">
            <a:avLst/>
          </a:prstGeom>
        </p:spPr>
      </p:pic>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rotWithShape="1">
          <a:blip r:embed="rId4"/>
          <a:srcRect l="10703" t="29924" r="10289" b="27258"/>
          <a:stretch/>
        </p:blipFill>
        <p:spPr>
          <a:xfrm>
            <a:off x="43083" y="6366596"/>
            <a:ext cx="2084410" cy="406914"/>
          </a:xfrm>
          <a:prstGeom prst="rect">
            <a:avLst/>
          </a:prstGeom>
        </p:spPr>
      </p:pic>
      <p:pic>
        <p:nvPicPr>
          <p:cNvPr id="1026" name="Picture 2" descr="Download University of Cambridge Logo in SVG Vector or PNG File Format -  Logo.wine">
            <a:extLst>
              <a:ext uri="{FF2B5EF4-FFF2-40B4-BE49-F238E27FC236}">
                <a16:creationId xmlns:a16="http://schemas.microsoft.com/office/drawing/2014/main" id="{FA5E8A1F-B4DD-A702-534E-EF48EA196B1A}"/>
              </a:ext>
            </a:extLst>
          </p:cNvPr>
          <p:cNvPicPr>
            <a:picLocks noChangeAspect="1" noChangeArrowheads="1"/>
          </p:cNvPicPr>
          <p:nvPr userDrawn="1"/>
        </p:nvPicPr>
        <p:blipFill rotWithShape="1">
          <a:blip r:embed="rId5">
            <a:extLst>
              <a:ext uri="{28A0092B-C50C-407E-A947-70E740481C1C}">
                <a14:useLocalDpi xmlns:a14="http://schemas.microsoft.com/office/drawing/2010/main" val="0"/>
              </a:ext>
            </a:extLst>
          </a:blip>
          <a:srcRect l="10706" t="36633" r="11059" b="37956"/>
          <a:stretch/>
        </p:blipFill>
        <p:spPr bwMode="auto">
          <a:xfrm>
            <a:off x="2411636" y="6376428"/>
            <a:ext cx="1586148" cy="343467"/>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Universidad de Córdoba - Geoforest">
            <a:extLst>
              <a:ext uri="{FF2B5EF4-FFF2-40B4-BE49-F238E27FC236}">
                <a16:creationId xmlns:a16="http://schemas.microsoft.com/office/drawing/2014/main" id="{C1A6D20E-15C7-A838-F210-0967710D56C8}"/>
              </a:ext>
            </a:extLst>
          </p:cNvPr>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4281927" y="6250013"/>
            <a:ext cx="1220422" cy="64008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NVIDIA vector logo (.EPS + .AI + .CDR) download for free">
            <a:extLst>
              <a:ext uri="{FF2B5EF4-FFF2-40B4-BE49-F238E27FC236}">
                <a16:creationId xmlns:a16="http://schemas.microsoft.com/office/drawing/2014/main" id="{9B4E4902-9359-C48D-0699-B31377CE115D}"/>
              </a:ext>
            </a:extLst>
          </p:cNvPr>
          <p:cNvPicPr>
            <a:picLocks noChangeAspect="1" noChangeArrowheads="1"/>
          </p:cNvPicPr>
          <p:nvPr userDrawn="1"/>
        </p:nvPicPr>
        <p:blipFill rotWithShape="1">
          <a:blip r:embed="rId7">
            <a:extLst>
              <a:ext uri="{28A0092B-C50C-407E-A947-70E740481C1C}">
                <a14:useLocalDpi xmlns:a14="http://schemas.microsoft.com/office/drawing/2010/main" val="0"/>
              </a:ext>
            </a:extLst>
          </a:blip>
          <a:srcRect l="2251" t="40684" r="3163" b="40380"/>
          <a:stretch/>
        </p:blipFill>
        <p:spPr bwMode="auto">
          <a:xfrm>
            <a:off x="7387959" y="6390953"/>
            <a:ext cx="1698621" cy="340066"/>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6" name="Table 15">
            <a:extLst>
              <a:ext uri="{FF2B5EF4-FFF2-40B4-BE49-F238E27FC236}">
                <a16:creationId xmlns:a16="http://schemas.microsoft.com/office/drawing/2014/main" id="{5EAB7C14-D705-5B7F-843D-B76629D2AFB9}"/>
              </a:ext>
            </a:extLst>
          </p:cNvPr>
          <p:cNvGraphicFramePr>
            <a:graphicFrameLocks noGrp="1"/>
          </p:cNvGraphicFramePr>
          <p:nvPr userDrawn="1">
            <p:extLst>
              <p:ext uri="{D42A27DB-BD31-4B8C-83A1-F6EECF244321}">
                <p14:modId xmlns:p14="http://schemas.microsoft.com/office/powerpoint/2010/main" val="3385965044"/>
              </p:ext>
            </p:extLst>
          </p:nvPr>
        </p:nvGraphicFramePr>
        <p:xfrm>
          <a:off x="-636364" y="8494"/>
          <a:ext cx="527182" cy="6849510"/>
        </p:xfrm>
        <a:graphic>
          <a:graphicData uri="http://schemas.openxmlformats.org/drawingml/2006/table">
            <a:tbl>
              <a:tblPr firstRow="1" bandRow="1">
                <a:tableStyleId>{5940675A-B579-460E-94D1-54222C63F5DA}</a:tableStyleId>
              </a:tblPr>
              <a:tblGrid>
                <a:gridCol w="527182">
                  <a:extLst>
                    <a:ext uri="{9D8B030D-6E8A-4147-A177-3AD203B41FA5}">
                      <a16:colId xmlns:a16="http://schemas.microsoft.com/office/drawing/2014/main" val="3357386370"/>
                    </a:ext>
                  </a:extLst>
                </a:gridCol>
              </a:tblGrid>
              <a:tr h="456634">
                <a:tc>
                  <a:txBody>
                    <a:bodyPr/>
                    <a:lstStyle/>
                    <a:p>
                      <a:endParaRPr lang="en-US"/>
                    </a:p>
                  </a:txBody>
                  <a:tcPr/>
                </a:tc>
                <a:extLst>
                  <a:ext uri="{0D108BD9-81ED-4DB2-BD59-A6C34878D82A}">
                    <a16:rowId xmlns:a16="http://schemas.microsoft.com/office/drawing/2014/main" val="1404816351"/>
                  </a:ext>
                </a:extLst>
              </a:tr>
              <a:tr h="456634">
                <a:tc>
                  <a:txBody>
                    <a:bodyPr/>
                    <a:lstStyle/>
                    <a:p>
                      <a:endParaRPr lang="en-US"/>
                    </a:p>
                  </a:txBody>
                  <a:tcPr/>
                </a:tc>
                <a:extLst>
                  <a:ext uri="{0D108BD9-81ED-4DB2-BD59-A6C34878D82A}">
                    <a16:rowId xmlns:a16="http://schemas.microsoft.com/office/drawing/2014/main" val="1236886679"/>
                  </a:ext>
                </a:extLst>
              </a:tr>
              <a:tr h="456634">
                <a:tc>
                  <a:txBody>
                    <a:bodyPr/>
                    <a:lstStyle/>
                    <a:p>
                      <a:endParaRPr lang="en-US"/>
                    </a:p>
                  </a:txBody>
                  <a:tcPr/>
                </a:tc>
                <a:extLst>
                  <a:ext uri="{0D108BD9-81ED-4DB2-BD59-A6C34878D82A}">
                    <a16:rowId xmlns:a16="http://schemas.microsoft.com/office/drawing/2014/main" val="3306854882"/>
                  </a:ext>
                </a:extLst>
              </a:tr>
              <a:tr h="456634">
                <a:tc>
                  <a:txBody>
                    <a:bodyPr/>
                    <a:lstStyle/>
                    <a:p>
                      <a:endParaRPr lang="en-US"/>
                    </a:p>
                  </a:txBody>
                  <a:tcPr/>
                </a:tc>
                <a:extLst>
                  <a:ext uri="{0D108BD9-81ED-4DB2-BD59-A6C34878D82A}">
                    <a16:rowId xmlns:a16="http://schemas.microsoft.com/office/drawing/2014/main" val="2171067350"/>
                  </a:ext>
                </a:extLst>
              </a:tr>
              <a:tr h="456634">
                <a:tc>
                  <a:txBody>
                    <a:bodyPr/>
                    <a:lstStyle/>
                    <a:p>
                      <a:endParaRPr lang="en-US"/>
                    </a:p>
                  </a:txBody>
                  <a:tcPr/>
                </a:tc>
                <a:extLst>
                  <a:ext uri="{0D108BD9-81ED-4DB2-BD59-A6C34878D82A}">
                    <a16:rowId xmlns:a16="http://schemas.microsoft.com/office/drawing/2014/main" val="622418657"/>
                  </a:ext>
                </a:extLst>
              </a:tr>
              <a:tr h="456634">
                <a:tc>
                  <a:txBody>
                    <a:bodyPr/>
                    <a:lstStyle/>
                    <a:p>
                      <a:endParaRPr lang="en-US"/>
                    </a:p>
                  </a:txBody>
                  <a:tcPr/>
                </a:tc>
                <a:extLst>
                  <a:ext uri="{0D108BD9-81ED-4DB2-BD59-A6C34878D82A}">
                    <a16:rowId xmlns:a16="http://schemas.microsoft.com/office/drawing/2014/main" val="3932383898"/>
                  </a:ext>
                </a:extLst>
              </a:tr>
              <a:tr h="456634">
                <a:tc>
                  <a:txBody>
                    <a:bodyPr/>
                    <a:lstStyle/>
                    <a:p>
                      <a:endParaRPr lang="en-US"/>
                    </a:p>
                  </a:txBody>
                  <a:tcPr/>
                </a:tc>
                <a:extLst>
                  <a:ext uri="{0D108BD9-81ED-4DB2-BD59-A6C34878D82A}">
                    <a16:rowId xmlns:a16="http://schemas.microsoft.com/office/drawing/2014/main" val="4267190193"/>
                  </a:ext>
                </a:extLst>
              </a:tr>
              <a:tr h="456634">
                <a:tc>
                  <a:txBody>
                    <a:bodyPr/>
                    <a:lstStyle/>
                    <a:p>
                      <a:endParaRPr lang="en-US"/>
                    </a:p>
                  </a:txBody>
                  <a:tcPr/>
                </a:tc>
                <a:extLst>
                  <a:ext uri="{0D108BD9-81ED-4DB2-BD59-A6C34878D82A}">
                    <a16:rowId xmlns:a16="http://schemas.microsoft.com/office/drawing/2014/main" val="121665247"/>
                  </a:ext>
                </a:extLst>
              </a:tr>
              <a:tr h="456634">
                <a:tc>
                  <a:txBody>
                    <a:bodyPr/>
                    <a:lstStyle/>
                    <a:p>
                      <a:endParaRPr lang="en-US"/>
                    </a:p>
                  </a:txBody>
                  <a:tcPr/>
                </a:tc>
                <a:extLst>
                  <a:ext uri="{0D108BD9-81ED-4DB2-BD59-A6C34878D82A}">
                    <a16:rowId xmlns:a16="http://schemas.microsoft.com/office/drawing/2014/main" val="1297703708"/>
                  </a:ext>
                </a:extLst>
              </a:tr>
              <a:tr h="456634">
                <a:tc>
                  <a:txBody>
                    <a:bodyPr/>
                    <a:lstStyle/>
                    <a:p>
                      <a:endParaRPr lang="en-US"/>
                    </a:p>
                  </a:txBody>
                  <a:tcPr/>
                </a:tc>
                <a:extLst>
                  <a:ext uri="{0D108BD9-81ED-4DB2-BD59-A6C34878D82A}">
                    <a16:rowId xmlns:a16="http://schemas.microsoft.com/office/drawing/2014/main" val="2876355615"/>
                  </a:ext>
                </a:extLst>
              </a:tr>
              <a:tr h="456634">
                <a:tc>
                  <a:txBody>
                    <a:bodyPr/>
                    <a:lstStyle/>
                    <a:p>
                      <a:endParaRPr lang="en-US"/>
                    </a:p>
                  </a:txBody>
                  <a:tcPr/>
                </a:tc>
                <a:extLst>
                  <a:ext uri="{0D108BD9-81ED-4DB2-BD59-A6C34878D82A}">
                    <a16:rowId xmlns:a16="http://schemas.microsoft.com/office/drawing/2014/main" val="134716613"/>
                  </a:ext>
                </a:extLst>
              </a:tr>
              <a:tr h="456634">
                <a:tc>
                  <a:txBody>
                    <a:bodyPr/>
                    <a:lstStyle/>
                    <a:p>
                      <a:endParaRPr lang="en-US"/>
                    </a:p>
                  </a:txBody>
                  <a:tcPr/>
                </a:tc>
                <a:extLst>
                  <a:ext uri="{0D108BD9-81ED-4DB2-BD59-A6C34878D82A}">
                    <a16:rowId xmlns:a16="http://schemas.microsoft.com/office/drawing/2014/main" val="3954341242"/>
                  </a:ext>
                </a:extLst>
              </a:tr>
              <a:tr h="456634">
                <a:tc>
                  <a:txBody>
                    <a:bodyPr/>
                    <a:lstStyle/>
                    <a:p>
                      <a:endParaRPr lang="en-US"/>
                    </a:p>
                  </a:txBody>
                  <a:tcPr/>
                </a:tc>
                <a:extLst>
                  <a:ext uri="{0D108BD9-81ED-4DB2-BD59-A6C34878D82A}">
                    <a16:rowId xmlns:a16="http://schemas.microsoft.com/office/drawing/2014/main" val="645865194"/>
                  </a:ext>
                </a:extLst>
              </a:tr>
              <a:tr h="456634">
                <a:tc>
                  <a:txBody>
                    <a:bodyPr/>
                    <a:lstStyle/>
                    <a:p>
                      <a:endParaRPr lang="en-US"/>
                    </a:p>
                  </a:txBody>
                  <a:tcPr/>
                </a:tc>
                <a:extLst>
                  <a:ext uri="{0D108BD9-81ED-4DB2-BD59-A6C34878D82A}">
                    <a16:rowId xmlns:a16="http://schemas.microsoft.com/office/drawing/2014/main" val="880252679"/>
                  </a:ext>
                </a:extLst>
              </a:tr>
              <a:tr h="456634">
                <a:tc>
                  <a:txBody>
                    <a:bodyPr/>
                    <a:lstStyle/>
                    <a:p>
                      <a:endParaRPr lang="en-US" dirty="0"/>
                    </a:p>
                  </a:txBody>
                  <a:tcPr/>
                </a:tc>
                <a:extLst>
                  <a:ext uri="{0D108BD9-81ED-4DB2-BD59-A6C34878D82A}">
                    <a16:rowId xmlns:a16="http://schemas.microsoft.com/office/drawing/2014/main" val="3804518693"/>
                  </a:ext>
                </a:extLst>
              </a:tr>
            </a:tbl>
          </a:graphicData>
        </a:graphic>
      </p:graphicFrame>
    </p:spTree>
    <p:extLst>
      <p:ext uri="{BB962C8B-B14F-4D97-AF65-F5344CB8AC3E}">
        <p14:creationId xmlns:p14="http://schemas.microsoft.com/office/powerpoint/2010/main" val="209437410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17840979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186456264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6523"/>
            <a:ext cx="9144000" cy="113237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0" y="-6525"/>
            <a:ext cx="9144000" cy="1108947"/>
          </a:xfrm>
          <a:prstGeom prst="rect">
            <a:avLst/>
          </a:prstGeom>
        </p:spPr>
        <p:txBody>
          <a:bodyPr anchor="ctr"/>
          <a:lstStyle>
            <a:lvl1pPr algn="ctr">
              <a:defRPr sz="4400" b="1">
                <a:solidFill>
                  <a:srgbClr val="1A7FC7"/>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1337310"/>
            <a:ext cx="8894602" cy="5143846"/>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114424"/>
            <a:ext cx="9144000" cy="0"/>
          </a:xfrm>
          <a:prstGeom prst="line">
            <a:avLst/>
          </a:prstGeom>
          <a:ln w="38100">
            <a:solidFill>
              <a:srgbClr val="1A7F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09505999"/>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6.xml"/><Relationship Id="rId1" Type="http://schemas.openxmlformats.org/officeDocument/2006/relationships/slideLayout" Target="../slideLayouts/slideLayout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6/10/25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4678194"/>
      </p:ext>
    </p:extLst>
  </p:cSld>
  <p:clrMap bg1="lt1" tx1="dk1" bg2="lt2" tx2="dk2" accent1="accent1" accent2="accent2" accent3="accent3" accent4="accent4" accent5="accent5" accent6="accent6" hlink="hlink" folHlink="folHlink"/>
  <p:sldLayoutIdLst>
    <p:sldLayoutId id="2147483661" r:id="rId1"/>
    <p:sldLayoutId id="2147483662"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6/10/25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372649173"/>
      </p:ext>
    </p:extLst>
  </p:cSld>
  <p:clrMap bg1="lt1" tx1="dk1" bg2="lt2" tx2="dk2" accent1="accent1" accent2="accent2" accent3="accent3" accent4="accent4" accent5="accent5" accent6="accent6" hlink="hlink" folHlink="folHlink"/>
  <p:sldLayoutIdLst>
    <p:sldLayoutId id="2147483664" r:id="rId1"/>
    <p:sldLayoutId id="214748366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6/10/25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04113445"/>
      </p:ext>
    </p:extLst>
  </p:cSld>
  <p:clrMap bg1="lt1" tx1="dk1" bg2="lt2" tx2="dk2" accent1="accent1" accent2="accent2" accent3="accent3" accent4="accent4" accent5="accent5" accent6="accent6" hlink="hlink" folHlink="folHlink"/>
  <p:sldLayoutIdLst>
    <p:sldLayoutId id="2147483667" r:id="rId1"/>
    <p:sldLayoutId id="2147483668"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hyperlink" Target="https://arxiv.org/pdf/2402.18736.pdf" TargetMode="Externa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45.xml"/><Relationship Id="rId1" Type="http://schemas.openxmlformats.org/officeDocument/2006/relationships/slideLayout" Target="../slideLayouts/slideLayout6.xml"/><Relationship Id="rId4" Type="http://schemas.openxmlformats.org/officeDocument/2006/relationships/image" Target="../media/image14.png"/></Relationships>
</file>

<file path=ppt/slides/_rels/slide46.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3.png"/><Relationship Id="rId2" Type="http://schemas.openxmlformats.org/officeDocument/2006/relationships/notesSlide" Target="../notesSlides/notesSlide46.xml"/><Relationship Id="rId1" Type="http://schemas.openxmlformats.org/officeDocument/2006/relationships/slideLayout" Target="../slideLayouts/slideLayout6.xml"/><Relationship Id="rId6" Type="http://schemas.openxmlformats.org/officeDocument/2006/relationships/image" Target="../media/image24.png"/><Relationship Id="rId5" Type="http://schemas.openxmlformats.org/officeDocument/2006/relationships/image" Target="../media/image130.png"/><Relationship Id="rId4" Type="http://schemas.openxmlformats.org/officeDocument/2006/relationships/image" Target="../media/image15.png"/></Relationships>
</file>

<file path=ppt/slides/_rels/slide47.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130.png"/><Relationship Id="rId2" Type="http://schemas.openxmlformats.org/officeDocument/2006/relationships/notesSlide" Target="../notesSlides/notesSlide47.xml"/><Relationship Id="rId1" Type="http://schemas.openxmlformats.org/officeDocument/2006/relationships/slideLayout" Target="../slideLayouts/slideLayout6.xml"/><Relationship Id="rId6" Type="http://schemas.openxmlformats.org/officeDocument/2006/relationships/image" Target="../media/image16.png"/><Relationship Id="rId5" Type="http://schemas.openxmlformats.org/officeDocument/2006/relationships/image" Target="../media/image22.png"/><Relationship Id="rId4" Type="http://schemas.openxmlformats.org/officeDocument/2006/relationships/image" Target="../media/image23.png"/></Relationships>
</file>

<file path=ppt/slides/_rels/slide48.xml.rels><?xml version="1.0" encoding="UTF-8" standalone="yes"?>
<Relationships xmlns="http://schemas.openxmlformats.org/package/2006/relationships"><Relationship Id="rId3" Type="http://schemas.openxmlformats.org/officeDocument/2006/relationships/image" Target="../media/image17.png"/><Relationship Id="rId7" Type="http://schemas.openxmlformats.org/officeDocument/2006/relationships/image" Target="../media/image19.png"/><Relationship Id="rId2" Type="http://schemas.openxmlformats.org/officeDocument/2006/relationships/notesSlide" Target="../notesSlides/notesSlide48.xml"/><Relationship Id="rId1" Type="http://schemas.openxmlformats.org/officeDocument/2006/relationships/slideLayout" Target="../slideLayouts/slideLayout6.xml"/><Relationship Id="rId6" Type="http://schemas.openxmlformats.org/officeDocument/2006/relationships/image" Target="../media/image16.png"/><Relationship Id="rId5" Type="http://schemas.openxmlformats.org/officeDocument/2006/relationships/image" Target="../media/image22.png"/><Relationship Id="rId4" Type="http://schemas.openxmlformats.org/officeDocument/2006/relationships/image" Target="../media/image18.png"/></Relationships>
</file>

<file path=ppt/slides/_rels/slide49.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image" Target="../media/image22.png"/><Relationship Id="rId2" Type="http://schemas.openxmlformats.org/officeDocument/2006/relationships/notesSlide" Target="../notesSlides/notesSlide49.xml"/><Relationship Id="rId1" Type="http://schemas.openxmlformats.org/officeDocument/2006/relationships/slideLayout" Target="../slideLayouts/slideLayout6.xml"/><Relationship Id="rId6" Type="http://schemas.openxmlformats.org/officeDocument/2006/relationships/image" Target="../media/image23.png"/><Relationship Id="rId5" Type="http://schemas.openxmlformats.org/officeDocument/2006/relationships/image" Target="../media/image24.png"/><Relationship Id="rId4" Type="http://schemas.openxmlformats.org/officeDocument/2006/relationships/image" Target="../media/image19.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hyperlink" Target="https://arxiv.org/abs/2501.17466" TargetMode="External"/><Relationship Id="rId2" Type="http://schemas.openxmlformats.org/officeDocument/2006/relationships/notesSlide" Target="../notesSlides/notesSlide51.xml"/><Relationship Id="rId1" Type="http://schemas.openxmlformats.org/officeDocument/2006/relationships/slideLayout" Target="../slideLayouts/slideLayout2.xml"/><Relationship Id="rId5" Type="http://schemas.openxmlformats.org/officeDocument/2006/relationships/image" Target="../media/image20.png"/><Relationship Id="rId4" Type="http://schemas.openxmlformats.org/officeDocument/2006/relationships/hyperlink" Target="https://github.com/CMU-SAFARI/Proteus" TargetMode="Externa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hyperlink" Target="https://github.com/CMU-SAFARI/Proteus" TargetMode="External"/><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hyperlink" Target="https://arxiv.org/abs/2501.17466" TargetMode="External"/><Relationship Id="rId2" Type="http://schemas.openxmlformats.org/officeDocument/2006/relationships/notesSlide" Target="../notesSlides/notesSlide57.xml"/><Relationship Id="rId1" Type="http://schemas.openxmlformats.org/officeDocument/2006/relationships/slideLayout" Target="../slideLayouts/slideLayout2.xml"/><Relationship Id="rId5" Type="http://schemas.openxmlformats.org/officeDocument/2006/relationships/image" Target="../media/image20.png"/><Relationship Id="rId4" Type="http://schemas.openxmlformats.org/officeDocument/2006/relationships/hyperlink" Target="https://github.com/CMU-SAFARI/Proteus" TargetMode="Externa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hyperlink" Target="https://github.com/CMU-SAFARI/Proteus" TargetMode="External"/><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18854"/>
            <a:ext cx="9144000" cy="3623479"/>
          </a:xfrm>
        </p:spPr>
        <p:txBody>
          <a:bodyPr>
            <a:normAutofit/>
          </a:bodyPr>
          <a:lstStyle/>
          <a:p>
            <a:r>
              <a:rPr lang="en-US" i="1" dirty="0">
                <a:solidFill>
                  <a:schemeClr val="bg1"/>
                </a:solidFill>
                <a:effectLst/>
              </a:rPr>
              <a:t>Proteus</a:t>
            </a:r>
            <a:r>
              <a:rPr lang="en-US" i="0" dirty="0">
                <a:solidFill>
                  <a:schemeClr val="bg1"/>
                </a:solidFill>
                <a:effectLst/>
              </a:rPr>
              <a:t> </a:t>
            </a:r>
            <a:br>
              <a:rPr lang="en-US" sz="3600" b="0" i="0" dirty="0">
                <a:solidFill>
                  <a:schemeClr val="bg1"/>
                </a:solidFill>
                <a:effectLst/>
              </a:rPr>
            </a:br>
            <a:r>
              <a:rPr lang="en-US" sz="2800" i="0" dirty="0">
                <a:solidFill>
                  <a:schemeClr val="bg1"/>
                </a:solidFill>
                <a:effectLst/>
              </a:rPr>
              <a:t> </a:t>
            </a:r>
            <a:r>
              <a:rPr lang="en-US" sz="2400" i="0" dirty="0">
                <a:solidFill>
                  <a:schemeClr val="bg1"/>
                </a:solidFill>
                <a:effectLst/>
              </a:rPr>
              <a:t>Achieving High-Performance Processing-Using-DRAM </a:t>
            </a:r>
            <a:br>
              <a:rPr lang="en-US" sz="2400" i="0" dirty="0">
                <a:solidFill>
                  <a:schemeClr val="bg1"/>
                </a:solidFill>
                <a:effectLst/>
              </a:rPr>
            </a:br>
            <a:r>
              <a:rPr lang="en-US" sz="2400" i="0" dirty="0">
                <a:solidFill>
                  <a:schemeClr val="bg1"/>
                </a:solidFill>
                <a:effectLst/>
              </a:rPr>
              <a:t>with Dynamic Bit-Precision, Adaptive Data Representation, and Flexible Arithmetic</a:t>
            </a:r>
            <a:endParaRPr lang="en-US" sz="2200" dirty="0">
              <a:solidFill>
                <a:schemeClr val="bg1"/>
              </a:solidFill>
            </a:endParaRPr>
          </a:p>
        </p:txBody>
      </p:sp>
      <p:graphicFrame>
        <p:nvGraphicFramePr>
          <p:cNvPr id="5" name="Table 4">
            <a:extLst>
              <a:ext uri="{FF2B5EF4-FFF2-40B4-BE49-F238E27FC236}">
                <a16:creationId xmlns:a16="http://schemas.microsoft.com/office/drawing/2014/main" id="{CE07B0AB-6092-4BDA-CA12-C2D3DE5E9BC6}"/>
              </a:ext>
            </a:extLst>
          </p:cNvPr>
          <p:cNvGraphicFramePr>
            <a:graphicFrameLocks noGrp="1"/>
          </p:cNvGraphicFramePr>
          <p:nvPr>
            <p:extLst>
              <p:ext uri="{D42A27DB-BD31-4B8C-83A1-F6EECF244321}">
                <p14:modId xmlns:p14="http://schemas.microsoft.com/office/powerpoint/2010/main" val="1150876695"/>
              </p:ext>
            </p:extLst>
          </p:nvPr>
        </p:nvGraphicFramePr>
        <p:xfrm>
          <a:off x="0" y="4057112"/>
          <a:ext cx="9144000" cy="1554480"/>
        </p:xfrm>
        <a:graphic>
          <a:graphicData uri="http://schemas.openxmlformats.org/drawingml/2006/table">
            <a:tbl>
              <a:tblPr firstRow="1" bandRow="1">
                <a:tableStyleId>{5940675A-B579-460E-94D1-54222C63F5DA}</a:tableStyleId>
              </a:tblPr>
              <a:tblGrid>
                <a:gridCol w="2286000">
                  <a:extLst>
                    <a:ext uri="{9D8B030D-6E8A-4147-A177-3AD203B41FA5}">
                      <a16:colId xmlns:a16="http://schemas.microsoft.com/office/drawing/2014/main" val="1676199004"/>
                    </a:ext>
                  </a:extLst>
                </a:gridCol>
                <a:gridCol w="2393576">
                  <a:extLst>
                    <a:ext uri="{9D8B030D-6E8A-4147-A177-3AD203B41FA5}">
                      <a16:colId xmlns:a16="http://schemas.microsoft.com/office/drawing/2014/main" val="152784747"/>
                    </a:ext>
                  </a:extLst>
                </a:gridCol>
                <a:gridCol w="2377440">
                  <a:extLst>
                    <a:ext uri="{9D8B030D-6E8A-4147-A177-3AD203B41FA5}">
                      <a16:colId xmlns:a16="http://schemas.microsoft.com/office/drawing/2014/main" val="239186579"/>
                    </a:ext>
                  </a:extLst>
                </a:gridCol>
                <a:gridCol w="2086984">
                  <a:extLst>
                    <a:ext uri="{9D8B030D-6E8A-4147-A177-3AD203B41FA5}">
                      <a16:colId xmlns:a16="http://schemas.microsoft.com/office/drawing/2014/main" val="1781157887"/>
                    </a:ext>
                  </a:extLst>
                </a:gridCol>
              </a:tblGrid>
              <a:tr h="386366">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95624418"/>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rgbClr val="7F7F7F"/>
                          </a:solidFill>
                          <a:latin typeface="Avenir Next" panose="020B0503020202020204" pitchFamily="34" charset="0"/>
                        </a:rPr>
                        <a:t>Mayank </a:t>
                      </a:r>
                      <a:r>
                        <a:rPr lang="en-US" sz="1800" b="1" dirty="0" err="1">
                          <a:solidFill>
                            <a:srgbClr val="7F7F7F"/>
                          </a:solidFill>
                          <a:latin typeface="Avenir Next" panose="020B0503020202020204" pitchFamily="34" charset="0"/>
                        </a:rPr>
                        <a:t>Kabra</a:t>
                      </a:r>
                      <a:endParaRPr lang="en-US" sz="18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rgbClr val="7F7F7F"/>
                          </a:solidFill>
                          <a:latin typeface="Avenir Next" panose="020B0503020202020204" pitchFamily="34" charset="0"/>
                        </a:rPr>
                        <a:t>Yuxin</a:t>
                      </a:r>
                      <a:r>
                        <a:rPr lang="en-US" sz="1800" b="1" dirty="0">
                          <a:solidFill>
                            <a:srgbClr val="7F7F7F"/>
                          </a:solidFill>
                          <a:latin typeface="Avenir Next" panose="020B0503020202020204" pitchFamily="34" charset="0"/>
                        </a:rPr>
                        <a:t> Guo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chemeClr val="tx1">
                              <a:lumMod val="50000"/>
                              <a:lumOff val="50000"/>
                            </a:schemeClr>
                          </a:solidFill>
                          <a:latin typeface="Avenir Next" panose="020B0503020202020204" pitchFamily="34" charset="0"/>
                        </a:rPr>
                        <a:t>Kangqi</a:t>
                      </a:r>
                      <a:r>
                        <a:rPr lang="en-US" sz="1800" b="1" dirty="0">
                          <a:solidFill>
                            <a:schemeClr val="tx1">
                              <a:lumMod val="50000"/>
                              <a:lumOff val="50000"/>
                            </a:schemeClr>
                          </a:solidFill>
                          <a:latin typeface="Avenir Next" panose="020B0503020202020204" pitchFamily="34" charset="0"/>
                        </a:rPr>
                        <a:t> Chen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Giray </a:t>
                      </a:r>
                      <a:r>
                        <a:rPr lang="en-US" sz="1800" b="1" dirty="0" err="1">
                          <a:solidFill>
                            <a:schemeClr val="tx1">
                              <a:lumMod val="50000"/>
                              <a:lumOff val="50000"/>
                            </a:schemeClr>
                          </a:solidFill>
                          <a:latin typeface="Avenir Next" panose="020B0503020202020204" pitchFamily="34" charset="0"/>
                        </a:rPr>
                        <a:t>Yağlıkçı</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46285721"/>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Melina </a:t>
                      </a:r>
                      <a:r>
                        <a:rPr lang="en-US" sz="1800" b="1" dirty="0" err="1">
                          <a:solidFill>
                            <a:schemeClr val="tx1">
                              <a:lumMod val="50000"/>
                              <a:lumOff val="50000"/>
                            </a:schemeClr>
                          </a:solidFill>
                          <a:latin typeface="Avenir Next" panose="020B0503020202020204" pitchFamily="34" charset="0"/>
                        </a:rPr>
                        <a:t>Soysal</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Mohammad Sadr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Joaquin O. Bueno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Saugata Ghose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2841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Juan Gómez-Luna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Onur Mutlu</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6" name="TextBox 5">
            <a:extLst>
              <a:ext uri="{FF2B5EF4-FFF2-40B4-BE49-F238E27FC236}">
                <a16:creationId xmlns:a16="http://schemas.microsoft.com/office/drawing/2014/main" id="{9EE93450-5E2B-C2DD-AA73-358458F49FEE}"/>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2025 International Conference on Supercomputing (ICS)</a:t>
            </a:r>
          </a:p>
        </p:txBody>
      </p:sp>
    </p:spTree>
    <p:extLst>
      <p:ext uri="{BB962C8B-B14F-4D97-AF65-F5344CB8AC3E}">
        <p14:creationId xmlns:p14="http://schemas.microsoft.com/office/powerpoint/2010/main" val="25590971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ounded Rectangle 6">
            <a:extLst>
              <a:ext uri="{FF2B5EF4-FFF2-40B4-BE49-F238E27FC236}">
                <a16:creationId xmlns:a16="http://schemas.microsoft.com/office/drawing/2014/main" id="{55CD9467-2714-E50F-A752-C3C8778E729D}"/>
              </a:ext>
            </a:extLst>
          </p:cNvPr>
          <p:cNvSpPr/>
          <p:nvPr/>
        </p:nvSpPr>
        <p:spPr>
          <a:xfrm>
            <a:off x="175404" y="3296748"/>
            <a:ext cx="8793192" cy="1751114"/>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Key M</a:t>
            </a:r>
            <a:r>
              <a:rPr kumimoji="0" lang="en-US" sz="2000" b="1" i="0" u="none" strike="noStrike" kern="1200" cap="none" spc="0" normalizeH="0" baseline="0" noProof="0" dirty="0">
                <a:ln>
                  <a:noFill/>
                </a:ln>
                <a:solidFill>
                  <a:srgbClr val="5CA2DC"/>
                </a:solidFill>
                <a:effectLst/>
                <a:uLnTx/>
                <a:uFillTx/>
                <a:latin typeface="Avenir Next" panose="020B0503020202020204" pitchFamily="34" charset="0"/>
                <a:ea typeface="+mn-ea"/>
                <a:cs typeface="+mn-cs"/>
              </a:rPr>
              <a:t>echa</a:t>
            </a:r>
            <a:r>
              <a:rPr kumimoji="0" lang="en-US" sz="20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nism: </a:t>
            </a:r>
            <a:r>
              <a:rPr kumimoji="0" lang="en-US" sz="2000" b="0" i="1"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Proteus</a:t>
            </a: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 data-aware runtime PUD framework that</a:t>
            </a:r>
            <a:r>
              <a:rPr kumimoji="0" lang="en-US" sz="20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t> </a:t>
            </a:r>
          </a:p>
          <a:p>
            <a:pPr marL="457200" marR="0" lvl="0" indent="-457200" algn="l" defTabSz="457200" rtl="0" eaLnBrk="1" fontAlgn="auto" latinLnBrk="0" hangingPunct="1">
              <a:lnSpc>
                <a:spcPct val="100000"/>
              </a:lnSpc>
              <a:spcBef>
                <a:spcPts val="0"/>
              </a:spcBef>
              <a:spcAft>
                <a:spcPts val="0"/>
              </a:spcAft>
              <a:buClrTx/>
              <a:buSzTx/>
              <a:buFontTx/>
              <a:buAutoNum type="arabicPeriod"/>
              <a:tabLst/>
              <a:defRPr/>
            </a:pPr>
            <a:r>
              <a:rPr kumimoji="0" lang="en-US" b="0" i="0" u="sng" strike="noStrike" kern="1200" cap="none" spc="0" normalizeH="0" noProof="0" dirty="0">
                <a:ln>
                  <a:noFill/>
                </a:ln>
                <a:solidFill>
                  <a:srgbClr val="5CA2DB"/>
                </a:solidFill>
                <a:effectLst/>
                <a:uLnTx/>
                <a:uFillTx/>
                <a:latin typeface="Avenir Next" panose="020B0503020202020204" pitchFamily="34" charset="0"/>
              </a:rPr>
              <a:t>dynamically</a:t>
            </a:r>
            <a:r>
              <a:rPr kumimoji="0" lang="en-US" b="0" i="0" u="none" strike="noStrike" kern="1200" cap="none" spc="0" normalizeH="0" noProof="0" dirty="0">
                <a:ln>
                  <a:noFill/>
                </a:ln>
                <a:solidFill>
                  <a:srgbClr val="5CA2DB"/>
                </a:solidFill>
                <a:effectLst/>
                <a:uLnTx/>
                <a:uFillTx/>
                <a:latin typeface="Avenir Next" panose="020B0503020202020204" pitchFamily="34" charset="0"/>
              </a:rPr>
              <a:t> adjust the bit-precision</a:t>
            </a:r>
            <a:endParaRPr lang="en-US" dirty="0">
              <a:solidFill>
                <a:srgbClr val="5CA2DB"/>
              </a:solidFill>
              <a:latin typeface="Avenir Next" panose="020B0503020202020204" pitchFamily="34" charset="0"/>
            </a:endParaRPr>
          </a:p>
          <a:p>
            <a:pPr marL="457200" marR="0" lvl="0" indent="-457200" algn="l" defTabSz="457200" rtl="0" eaLnBrk="1" fontAlgn="auto" latinLnBrk="0" hangingPunct="1">
              <a:lnSpc>
                <a:spcPct val="100000"/>
              </a:lnSpc>
              <a:spcBef>
                <a:spcPts val="0"/>
              </a:spcBef>
              <a:spcAft>
                <a:spcPts val="0"/>
              </a:spcAft>
              <a:buClrTx/>
              <a:buSzTx/>
              <a:buFontTx/>
              <a:buAutoNum type="arabicPeriod"/>
              <a:tabLst/>
              <a:defRPr/>
            </a:pPr>
            <a:r>
              <a:rPr kumimoji="0" lang="en-US" sz="1800" b="0" i="0" u="sng" strike="noStrike" kern="1200" cap="none" spc="0" normalizeH="0" noProof="0" dirty="0">
                <a:ln>
                  <a:noFill/>
                </a:ln>
                <a:solidFill>
                  <a:srgbClr val="5CA2DB"/>
                </a:solidFill>
                <a:effectLst/>
                <a:uLnTx/>
                <a:uFillTx/>
                <a:latin typeface="Avenir Next" panose="020B0503020202020204" pitchFamily="34" charset="0"/>
                <a:ea typeface="+mn-ea"/>
                <a:cs typeface="+mn-cs"/>
              </a:rPr>
              <a:t>chooses</a:t>
            </a:r>
            <a:r>
              <a:rPr kumimoji="0" lang="en-US" sz="18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t> and </a:t>
            </a:r>
            <a:r>
              <a:rPr kumimoji="0" lang="en-US" sz="1800" b="0" i="0" u="sng" strike="noStrike" kern="1200" cap="none" spc="0" normalizeH="0" noProof="0" dirty="0">
                <a:ln>
                  <a:noFill/>
                </a:ln>
                <a:solidFill>
                  <a:srgbClr val="5CA2DB"/>
                </a:solidFill>
                <a:effectLst/>
                <a:uLnTx/>
                <a:uFillTx/>
                <a:latin typeface="Avenir Next" panose="020B0503020202020204" pitchFamily="34" charset="0"/>
                <a:ea typeface="+mn-ea"/>
                <a:cs typeface="+mn-cs"/>
              </a:rPr>
              <a:t>uses</a:t>
            </a:r>
            <a:r>
              <a:rPr kumimoji="0" lang="en-US" sz="18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t> the most appropriate data representation and </a:t>
            </a:r>
            <a:br>
              <a:rPr kumimoji="0" lang="en-US" sz="18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br>
            <a:r>
              <a:rPr kumimoji="0" lang="en-US" sz="18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t>arithmetic algorithm implementation</a:t>
            </a:r>
          </a:p>
          <a:p>
            <a:pPr marR="0" lvl="0" algn="l" defTabSz="457200" rtl="0" eaLnBrk="1" fontAlgn="auto" latinLnBrk="0" hangingPunct="1">
              <a:lnSpc>
                <a:spcPct val="100000"/>
              </a:lnSpc>
              <a:spcBef>
                <a:spcPts val="0"/>
              </a:spcBef>
              <a:spcAft>
                <a:spcPts val="0"/>
              </a:spcAft>
              <a:buClrTx/>
              <a:buSzTx/>
              <a:tabLst/>
              <a:defRPr/>
            </a:pPr>
            <a:r>
              <a:rPr lang="en-US" dirty="0">
                <a:solidFill>
                  <a:srgbClr val="5CA2DB"/>
                </a:solidFill>
                <a:latin typeface="Avenir Next" panose="020B0503020202020204" pitchFamily="34" charset="0"/>
              </a:rPr>
              <a:t>f</a:t>
            </a:r>
            <a:r>
              <a:rPr kumimoji="0" lang="en-US" sz="18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or a given PUD operation</a:t>
            </a:r>
          </a:p>
        </p:txBody>
      </p:sp>
      <p:sp>
        <p:nvSpPr>
          <p:cNvPr id="8" name="Rounded Rectangle 7">
            <a:extLst>
              <a:ext uri="{FF2B5EF4-FFF2-40B4-BE49-F238E27FC236}">
                <a16:creationId xmlns:a16="http://schemas.microsoft.com/office/drawing/2014/main" id="{21687AA8-57AB-4584-50D5-F7CDBC03893E}"/>
              </a:ext>
            </a:extLst>
          </p:cNvPr>
          <p:cNvSpPr/>
          <p:nvPr/>
        </p:nvSpPr>
        <p:spPr>
          <a:xfrm>
            <a:off x="175404" y="2368094"/>
            <a:ext cx="8793192" cy="811897"/>
          </a:xfrm>
          <a:prstGeom prst="roundRect">
            <a:avLst>
              <a:gd name="adj" fmla="val 6245"/>
            </a:avLst>
          </a:prstGeom>
          <a:solidFill>
            <a:schemeClr val="accent3">
              <a:lumMod val="20000"/>
              <a:lumOff val="80000"/>
            </a:schemeClr>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8A881"/>
                </a:solidFill>
                <a:effectLst/>
                <a:uLnTx/>
                <a:uFillTx/>
                <a:latin typeface="Avenir Next" panose="020B0503020202020204" pitchFamily="34" charset="0"/>
                <a:ea typeface="+mn-ea"/>
                <a:cs typeface="+mn-cs"/>
              </a:rPr>
              <a:t>Goal: </a:t>
            </a:r>
            <a:r>
              <a:rPr kumimoji="0" lang="en-US" sz="2000" b="0" i="0" u="none" strike="noStrike" kern="1200" cap="none" spc="0" normalizeH="0" baseline="0" noProof="0" dirty="0">
                <a:ln>
                  <a:noFill/>
                </a:ln>
                <a:solidFill>
                  <a:schemeClr val="accent3"/>
                </a:solidFill>
                <a:effectLst/>
                <a:uLnTx/>
                <a:uFillTx/>
                <a:latin typeface="Avenir Next" panose="020B0503020202020204" pitchFamily="34" charset="0"/>
                <a:ea typeface="+mn-ea"/>
                <a:cs typeface="+mn-cs"/>
              </a:rPr>
              <a:t>Design</a:t>
            </a:r>
            <a:r>
              <a:rPr kumimoji="0" lang="en-US" sz="2000" b="0" i="0" u="none" strike="noStrike" kern="1200" cap="none" spc="0" normalizeH="0" baseline="0" noProof="0" dirty="0">
                <a:ln>
                  <a:noFill/>
                </a:ln>
                <a:solidFill>
                  <a:srgbClr val="38A881"/>
                </a:solidFill>
                <a:effectLst/>
                <a:uLnTx/>
                <a:uFillTx/>
                <a:latin typeface="Avenir Next" panose="020B0503020202020204" pitchFamily="34" charset="0"/>
                <a:ea typeface="+mn-ea"/>
                <a:cs typeface="+mn-cs"/>
              </a:rPr>
              <a:t> a PUD system that overcomes the three limitations caused by naively employing a bit-serial execution model</a:t>
            </a:r>
            <a:endParaRPr kumimoji="0" lang="en-US" sz="2000" b="1" i="0" u="none" strike="noStrike" kern="1200" cap="none" spc="0" normalizeH="0" baseline="0" noProof="0" dirty="0">
              <a:ln>
                <a:noFill/>
              </a:ln>
              <a:solidFill>
                <a:srgbClr val="38A881"/>
              </a:solidFill>
              <a:effectLst/>
              <a:uLnTx/>
              <a:uFillTx/>
              <a:latin typeface="Avenir Next" panose="020B0503020202020204" pitchFamily="34" charset="0"/>
              <a:ea typeface="+mn-ea"/>
              <a:cs typeface="+mn-cs"/>
            </a:endParaRPr>
          </a:p>
        </p:txBody>
      </p:sp>
      <p:sp>
        <p:nvSpPr>
          <p:cNvPr id="10" name="Rounded Rectangle 9">
            <a:extLst>
              <a:ext uri="{FF2B5EF4-FFF2-40B4-BE49-F238E27FC236}">
                <a16:creationId xmlns:a16="http://schemas.microsoft.com/office/drawing/2014/main" id="{F8229EDB-DE72-E042-CB7F-DB650B64BDC7}"/>
              </a:ext>
            </a:extLst>
          </p:cNvPr>
          <p:cNvSpPr/>
          <p:nvPr/>
        </p:nvSpPr>
        <p:spPr>
          <a:xfrm>
            <a:off x="175404" y="5164618"/>
            <a:ext cx="8793192" cy="1217518"/>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Key Results:</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r>
              <a:rPr kumimoji="0" lang="en-US" sz="2000" b="0" i="1"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Proteus</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achieves</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17x (90.3x)</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7.3x (21x)</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and </a:t>
            </a:r>
            <a:r>
              <a:rPr kumimoji="0" lang="en-US" sz="1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10.2x (8.1x)</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the performance per mm</a:t>
            </a:r>
            <a:r>
              <a:rPr kumimoji="0" lang="en-US" sz="1800" b="0" i="0" u="none" strike="noStrike" kern="1200" cap="none" spc="0" normalizeH="0" baseline="30000" noProof="0" dirty="0">
                <a:ln>
                  <a:noFill/>
                </a:ln>
                <a:solidFill>
                  <a:srgbClr val="9C80C1"/>
                </a:solidFill>
                <a:effectLst/>
                <a:uLnTx/>
                <a:uFillTx/>
                <a:latin typeface="Avenir Next" panose="020B0503020202020204" pitchFamily="34" charset="0"/>
                <a:ea typeface="+mn-ea"/>
                <a:cs typeface="+mn-cs"/>
              </a:rPr>
              <a:t>2</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b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(energy reduction) of a high-end CPU, GPU, and state-of-the-art PUD system</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Small area cost to a DRAM chip (</a:t>
            </a:r>
            <a:r>
              <a:rPr kumimoji="0" lang="en-US" sz="1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1.6%</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and CPU die (</a:t>
            </a:r>
            <a:r>
              <a:rPr kumimoji="0" lang="en-US" sz="18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0.03%</a:t>
            </a:r>
            <a:r>
              <a:rPr kumimoji="0" lang="en-US" sz="18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p>
        </p:txBody>
      </p:sp>
      <p:sp>
        <p:nvSpPr>
          <p:cNvPr id="13" name="Rectangle 12">
            <a:extLst>
              <a:ext uri="{FF2B5EF4-FFF2-40B4-BE49-F238E27FC236}">
                <a16:creationId xmlns:a16="http://schemas.microsoft.com/office/drawing/2014/main" id="{352899C6-8057-C6B9-2B3C-BA51DCF44B06}"/>
              </a:ext>
            </a:extLst>
          </p:cNvPr>
          <p:cNvSpPr/>
          <p:nvPr/>
        </p:nvSpPr>
        <p:spPr>
          <a:xfrm>
            <a:off x="0" y="0"/>
            <a:ext cx="9143999" cy="118777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orbel" panose="020B0503020204020204"/>
              <a:ea typeface="+mn-ea"/>
              <a:cs typeface="+mn-cs"/>
            </a:endParaRPr>
          </a:p>
        </p:txBody>
      </p:sp>
      <p:sp>
        <p:nvSpPr>
          <p:cNvPr id="4" name="Rounded Rectangle 3">
            <a:extLst>
              <a:ext uri="{FF2B5EF4-FFF2-40B4-BE49-F238E27FC236}">
                <a16:creationId xmlns:a16="http://schemas.microsoft.com/office/drawing/2014/main" id="{23E200A9-FF93-67FA-E9EF-05A8CE894C0C}"/>
              </a:ext>
            </a:extLst>
          </p:cNvPr>
          <p:cNvSpPr/>
          <p:nvPr/>
        </p:nvSpPr>
        <p:spPr>
          <a:xfrm>
            <a:off x="175404" y="738418"/>
            <a:ext cx="8793192" cy="1512919"/>
          </a:xfrm>
          <a:prstGeom prst="roundRect">
            <a:avLst>
              <a:gd name="adj" fmla="val 5022"/>
            </a:avLst>
          </a:prstGeom>
          <a:solidFill>
            <a:schemeClr val="accent1">
              <a:lumMod val="20000"/>
              <a:lumOff val="80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P</a:t>
            </a:r>
            <a:r>
              <a:rPr kumimoji="0" lang="en-US" sz="2000" b="1"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roblem: </a:t>
            </a:r>
            <a:r>
              <a:rPr kumimoji="0" lang="en-US" sz="20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Processing-Using-DRAM (PUD) suffers from three limitations caused by naive employing a bit-serial execution model</a:t>
            </a:r>
          </a:p>
          <a:p>
            <a:pPr marL="342900" marR="0" lvl="0" indent="-3429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sng" strike="noStrike" kern="1200" cap="none" spc="0" normalizeH="0" baseline="0" noProof="0" dirty="0">
                <a:ln>
                  <a:noFill/>
                </a:ln>
                <a:solidFill>
                  <a:srgbClr val="E06161"/>
                </a:solidFill>
                <a:effectLst/>
                <a:uLnTx/>
                <a:uFillTx/>
                <a:latin typeface="Avenir Next" panose="020B0503020202020204" pitchFamily="34" charset="0"/>
                <a:ea typeface="+mn-ea"/>
                <a:cs typeface="+mn-cs"/>
              </a:rPr>
              <a:t>Rigid and static data representation</a:t>
            </a:r>
            <a:r>
              <a:rPr kumimoji="0" lang="en-US" sz="18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 leading to unnecessary computation</a:t>
            </a:r>
            <a:endParaRPr kumimoji="0" lang="en-US" sz="16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sng" strike="noStrike" kern="1200" cap="none" spc="0" normalizeH="0" baseline="0" noProof="0" dirty="0">
                <a:ln>
                  <a:noFill/>
                </a:ln>
                <a:solidFill>
                  <a:srgbClr val="E06161"/>
                </a:solidFill>
                <a:effectLst/>
                <a:uLnTx/>
                <a:uFillTx/>
                <a:latin typeface="Avenir Next" panose="020B0503020202020204" pitchFamily="34" charset="0"/>
                <a:ea typeface="+mn-ea"/>
                <a:cs typeface="+mn-cs"/>
              </a:rPr>
              <a:t>Throughput-oriented execution</a:t>
            </a:r>
            <a:r>
              <a:rPr kumimoji="0" lang="en-US" sz="18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 leading to limited latency tolerance</a:t>
            </a:r>
          </a:p>
          <a:p>
            <a:pPr marL="342900" marR="0" lvl="0" indent="-3429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sng" strike="noStrike" kern="1200" cap="none" spc="0" normalizeH="0" baseline="0" noProof="0" dirty="0">
                <a:ln>
                  <a:noFill/>
                </a:ln>
                <a:solidFill>
                  <a:srgbClr val="E06161"/>
                </a:solidFill>
                <a:effectLst/>
                <a:uLnTx/>
                <a:uFillTx/>
                <a:latin typeface="Avenir Next" panose="020B0503020202020204" pitchFamily="34" charset="0"/>
                <a:ea typeface="+mn-ea"/>
                <a:cs typeface="+mn-cs"/>
              </a:rPr>
              <a:t>Scalability challenge</a:t>
            </a:r>
            <a:r>
              <a:rPr kumimoji="0" lang="en-US" sz="1800" b="0" i="0" strike="noStrike" kern="1200" cap="none" spc="0" normalizeH="0" baseline="0" noProof="0" dirty="0">
                <a:ln>
                  <a:noFill/>
                </a:ln>
                <a:solidFill>
                  <a:srgbClr val="E06161"/>
                </a:solidFill>
                <a:effectLst/>
                <a:uLnTx/>
                <a:uFillTx/>
                <a:latin typeface="Avenir Next" panose="020B0503020202020204" pitchFamily="34" charset="0"/>
                <a:ea typeface="+mn-ea"/>
                <a:cs typeface="+mn-cs"/>
              </a:rPr>
              <a:t>s </a:t>
            </a:r>
            <a:r>
              <a:rPr kumimoji="0" lang="en-US" sz="1800" b="0" i="0" strike="noStrike" kern="1200" cap="none" spc="0" normalizeH="0" baseline="0" noProof="0" dirty="0">
                <a:ln>
                  <a:noFill/>
                </a:ln>
                <a:solidFill>
                  <a:srgbClr val="E06161"/>
                </a:solidFill>
                <a:effectLst/>
                <a:uLnTx/>
                <a:uFillTx/>
                <a:latin typeface="Avenir Next" panose="020B0503020202020204" pitchFamily="34" charset="0"/>
              </a:rPr>
              <a:t>for </a:t>
            </a:r>
            <a:r>
              <a:rPr lang="en-US" dirty="0">
                <a:solidFill>
                  <a:srgbClr val="E06161"/>
                </a:solidFill>
                <a:latin typeface="Avenir Next" panose="020B0503020202020204" pitchFamily="34" charset="0"/>
              </a:rPr>
              <a:t>h</a:t>
            </a:r>
            <a:r>
              <a:rPr kumimoji="0" lang="en-US" sz="1800" b="0" i="0" strike="noStrike" kern="1200" cap="none" spc="0" normalizeH="0" baseline="0" noProof="0" dirty="0" err="1">
                <a:ln>
                  <a:noFill/>
                </a:ln>
                <a:solidFill>
                  <a:srgbClr val="E06161"/>
                </a:solidFill>
                <a:effectLst/>
                <a:uLnTx/>
                <a:uFillTx/>
                <a:latin typeface="Avenir Next" panose="020B0503020202020204" pitchFamily="34" charset="0"/>
              </a:rPr>
              <a:t>igh</a:t>
            </a:r>
            <a:r>
              <a:rPr kumimoji="0" lang="en-US" sz="1800" b="0" i="0" strike="noStrike" kern="1200" cap="none" spc="0" normalizeH="0" baseline="0" noProof="0" dirty="0">
                <a:ln>
                  <a:noFill/>
                </a:ln>
                <a:solidFill>
                  <a:srgbClr val="E06161"/>
                </a:solidFill>
                <a:effectLst/>
                <a:uLnTx/>
                <a:uFillTx/>
                <a:latin typeface="Avenir Next" panose="020B0503020202020204" pitchFamily="34" charset="0"/>
              </a:rPr>
              <a:t>-precision operations</a:t>
            </a:r>
          </a:p>
        </p:txBody>
      </p:sp>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24699" y="86288"/>
            <a:ext cx="8894602" cy="606084"/>
          </a:xfrm>
        </p:spPr>
        <p:txBody>
          <a:bodyPr>
            <a:normAutofit fontScale="90000"/>
          </a:bodyPr>
          <a:lstStyle/>
          <a:p>
            <a:pPr algn="ctr"/>
            <a:r>
              <a:rPr lang="en-US" dirty="0">
                <a:solidFill>
                  <a:schemeClr val="tx1"/>
                </a:solidFill>
              </a:rPr>
              <a:t>Executive Summary</a:t>
            </a:r>
          </a:p>
        </p:txBody>
      </p:sp>
      <p:sp>
        <p:nvSpPr>
          <p:cNvPr id="3" name="TextBox 2">
            <a:extLst>
              <a:ext uri="{FF2B5EF4-FFF2-40B4-BE49-F238E27FC236}">
                <a16:creationId xmlns:a16="http://schemas.microsoft.com/office/drawing/2014/main" id="{2936CC1A-2E70-8597-961D-4F2DC086EF9D}"/>
              </a:ext>
            </a:extLst>
          </p:cNvPr>
          <p:cNvSpPr txBox="1"/>
          <p:nvPr/>
        </p:nvSpPr>
        <p:spPr>
          <a:xfrm>
            <a:off x="0" y="6473577"/>
            <a:ext cx="9143999" cy="369332"/>
          </a:xfrm>
          <a:prstGeom prst="rect">
            <a:avLst/>
          </a:prstGeom>
          <a:noFill/>
        </p:spPr>
        <p:txBody>
          <a:bodyPr wrap="square">
            <a:spAutoFit/>
          </a:bodyPr>
          <a:lstStyle/>
          <a:p>
            <a:pPr algn="ctr"/>
            <a:r>
              <a:rPr kumimoji="0" lang="en-US" b="1" i="0" u="sng" strike="noStrike" kern="1200" cap="none" spc="0" normalizeH="0" baseline="0" noProof="0" dirty="0">
                <a:ln>
                  <a:noFill/>
                </a:ln>
                <a:solidFill>
                  <a:schemeClr val="accent5"/>
                </a:solidFill>
                <a:effectLst/>
                <a:uLnTx/>
                <a:uFillTx/>
                <a:latin typeface="Avenir Next" panose="020B0503020202020204" pitchFamily="34" charset="0"/>
                <a:cs typeface="Segoe UI" panose="020B0502040204020203" pitchFamily="34" charset="0"/>
                <a:hlinkClick r:id="rId3">
                  <a:extLst>
                    <a:ext uri="{A12FA001-AC4F-418D-AE19-62706E023703}">
                      <ahyp:hlinkClr xmlns:ahyp="http://schemas.microsoft.com/office/drawing/2018/hyperlinkcolor" val="tx"/>
                    </a:ext>
                  </a:extLst>
                </a:hlinkClick>
              </a:rPr>
              <a:t>https://github.com/CMU-SAFARI/</a:t>
            </a:r>
            <a:r>
              <a:rPr kumimoji="0" lang="en-US" b="1" i="0" u="sng" strike="noStrike" kern="1200" cap="none" spc="0" normalizeH="0" baseline="0" noProof="0" dirty="0">
                <a:ln>
                  <a:noFill/>
                </a:ln>
                <a:solidFill>
                  <a:schemeClr val="accent5"/>
                </a:solidFill>
                <a:effectLst/>
                <a:uLnTx/>
                <a:uFillTx/>
                <a:latin typeface="Avenir Next" panose="020B0503020202020204" pitchFamily="34" charset="0"/>
                <a:cs typeface="Segoe UI" panose="020B0502040204020203" pitchFamily="34" charset="0"/>
              </a:rPr>
              <a:t>Proteus </a:t>
            </a:r>
            <a:endParaRPr lang="en-US" sz="1400" u="sng" dirty="0"/>
          </a:p>
        </p:txBody>
      </p:sp>
    </p:spTree>
    <p:extLst>
      <p:ext uri="{BB962C8B-B14F-4D97-AF65-F5344CB8AC3E}">
        <p14:creationId xmlns:p14="http://schemas.microsoft.com/office/powerpoint/2010/main" val="2110168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animEffect transition="in" filter="fade">
                                      <p:cBhvr>
                                        <p:cTn id="7" dur="500"/>
                                        <p:tgtEl>
                                          <p:spTgt spid="4">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xEl>
                                              <p:pRg st="0" end="0"/>
                                            </p:txEl>
                                          </p:spTgt>
                                        </p:tgtEl>
                                        <p:attrNameLst>
                                          <p:attrName>style.visibility</p:attrName>
                                        </p:attrNameLst>
                                      </p:cBhvr>
                                      <p:to>
                                        <p:strVal val="visible"/>
                                      </p:to>
                                    </p:set>
                                    <p:animEffect transition="in" filter="fade">
                                      <p:cBhvr>
                                        <p:cTn id="10" dur="500"/>
                                        <p:tgtEl>
                                          <p:spTgt spid="4">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Effect transition="in" filter="fade">
                                      <p:cBhvr>
                                        <p:cTn id="15" dur="500"/>
                                        <p:tgtEl>
                                          <p:spTgt spid="4">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
                                            <p:txEl>
                                              <p:pRg st="2" end="2"/>
                                            </p:txEl>
                                          </p:spTgt>
                                        </p:tgtEl>
                                        <p:attrNameLst>
                                          <p:attrName>style.visibility</p:attrName>
                                        </p:attrNameLst>
                                      </p:cBhvr>
                                      <p:to>
                                        <p:strVal val="visible"/>
                                      </p:to>
                                    </p:set>
                                    <p:animEffect transition="in" filter="fade">
                                      <p:cBhvr>
                                        <p:cTn id="20" dur="500"/>
                                        <p:tgtEl>
                                          <p:spTgt spid="4">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Effect transition="in" filter="fade">
                                      <p:cBhvr>
                                        <p:cTn id="25" dur="500"/>
                                        <p:tgtEl>
                                          <p:spTgt spid="4">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7">
                                            <p:bg/>
                                          </p:spTgt>
                                        </p:tgtEl>
                                        <p:attrNameLst>
                                          <p:attrName>style.visibility</p:attrName>
                                        </p:attrNameLst>
                                      </p:cBhvr>
                                      <p:to>
                                        <p:strVal val="visible"/>
                                      </p:to>
                                    </p:set>
                                    <p:animEffect transition="in" filter="fade">
                                      <p:cBhvr>
                                        <p:cTn id="35" dur="500"/>
                                        <p:tgtEl>
                                          <p:spTgt spid="7">
                                            <p:bg/>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7">
                                            <p:txEl>
                                              <p:pRg st="0" end="0"/>
                                            </p:txEl>
                                          </p:spTgt>
                                        </p:tgtEl>
                                        <p:attrNameLst>
                                          <p:attrName>style.visibility</p:attrName>
                                        </p:attrNameLst>
                                      </p:cBhvr>
                                      <p:to>
                                        <p:strVal val="visible"/>
                                      </p:to>
                                    </p:set>
                                    <p:animEffect transition="in" filter="fade">
                                      <p:cBhvr>
                                        <p:cTn id="38" dur="500"/>
                                        <p:tgtEl>
                                          <p:spTgt spid="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7">
                                            <p:txEl>
                                              <p:pRg st="1" end="1"/>
                                            </p:txEl>
                                          </p:spTgt>
                                        </p:tgtEl>
                                        <p:attrNameLst>
                                          <p:attrName>style.visibility</p:attrName>
                                        </p:attrNameLst>
                                      </p:cBhvr>
                                      <p:to>
                                        <p:strVal val="visible"/>
                                      </p:to>
                                    </p:set>
                                    <p:animEffect transition="in" filter="fade">
                                      <p:cBhvr>
                                        <p:cTn id="41" dur="500"/>
                                        <p:tgtEl>
                                          <p:spTgt spid="7">
                                            <p:txEl>
                                              <p:pRg st="1" end="1"/>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7">
                                            <p:txEl>
                                              <p:pRg st="2" end="2"/>
                                            </p:txEl>
                                          </p:spTgt>
                                        </p:tgtEl>
                                        <p:attrNameLst>
                                          <p:attrName>style.visibility</p:attrName>
                                        </p:attrNameLst>
                                      </p:cBhvr>
                                      <p:to>
                                        <p:strVal val="visible"/>
                                      </p:to>
                                    </p:set>
                                    <p:animEffect transition="in" filter="fade">
                                      <p:cBhvr>
                                        <p:cTn id="44" dur="500"/>
                                        <p:tgtEl>
                                          <p:spTgt spid="7">
                                            <p:txEl>
                                              <p:pRg st="2" end="2"/>
                                            </p:txEl>
                                          </p:spTgt>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7">
                                            <p:txEl>
                                              <p:pRg st="3" end="3"/>
                                            </p:txEl>
                                          </p:spTgt>
                                        </p:tgtEl>
                                        <p:attrNameLst>
                                          <p:attrName>style.visibility</p:attrName>
                                        </p:attrNameLst>
                                      </p:cBhvr>
                                      <p:to>
                                        <p:strVal val="visible"/>
                                      </p:to>
                                    </p:set>
                                    <p:animEffect transition="in" filter="fade">
                                      <p:cBhvr>
                                        <p:cTn id="47" dur="500"/>
                                        <p:tgtEl>
                                          <p:spTgt spid="7">
                                            <p:txEl>
                                              <p:pRg st="3" end="3"/>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10">
                                            <p:bg/>
                                          </p:spTgt>
                                        </p:tgtEl>
                                        <p:attrNameLst>
                                          <p:attrName>style.visibility</p:attrName>
                                        </p:attrNameLst>
                                      </p:cBhvr>
                                      <p:to>
                                        <p:strVal val="visible"/>
                                      </p:to>
                                    </p:set>
                                    <p:animEffect transition="in" filter="fade">
                                      <p:cBhvr>
                                        <p:cTn id="52" dur="500"/>
                                        <p:tgtEl>
                                          <p:spTgt spid="10">
                                            <p:bg/>
                                          </p:spTgt>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0">
                                            <p:txEl>
                                              <p:pRg st="0" end="0"/>
                                            </p:txEl>
                                          </p:spTgt>
                                        </p:tgtEl>
                                        <p:attrNameLst>
                                          <p:attrName>style.visibility</p:attrName>
                                        </p:attrNameLst>
                                      </p:cBhvr>
                                      <p:to>
                                        <p:strVal val="visible"/>
                                      </p:to>
                                    </p:set>
                                    <p:animEffect transition="in" filter="fade">
                                      <p:cBhvr>
                                        <p:cTn id="55" dur="500"/>
                                        <p:tgtEl>
                                          <p:spTgt spid="10">
                                            <p:txEl>
                                              <p:pRg st="0" end="0"/>
                                            </p:txEl>
                                          </p:spTgt>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0">
                                            <p:txEl>
                                              <p:pRg st="1" end="1"/>
                                            </p:txEl>
                                          </p:spTgt>
                                        </p:tgtEl>
                                        <p:attrNameLst>
                                          <p:attrName>style.visibility</p:attrName>
                                        </p:attrNameLst>
                                      </p:cBhvr>
                                      <p:to>
                                        <p:strVal val="visible"/>
                                      </p:to>
                                    </p:set>
                                    <p:animEffect transition="in" filter="fade">
                                      <p:cBhvr>
                                        <p:cTn id="58" dur="500"/>
                                        <p:tgtEl>
                                          <p:spTgt spid="10">
                                            <p:txEl>
                                              <p:pRg st="1" end="1"/>
                                            </p:txEl>
                                          </p:spTgt>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
                                            <p:txEl>
                                              <p:pRg st="2" end="2"/>
                                            </p:txEl>
                                          </p:spTgt>
                                        </p:tgtEl>
                                        <p:attrNameLst>
                                          <p:attrName>style.visibility</p:attrName>
                                        </p:attrNameLst>
                                      </p:cBhvr>
                                      <p:to>
                                        <p:strVal val="visible"/>
                                      </p:to>
                                    </p:set>
                                    <p:animEffect transition="in" filter="fade">
                                      <p:cBhvr>
                                        <p:cTn id="61" dur="500"/>
                                        <p:tgtEl>
                                          <p:spTgt spid="10">
                                            <p:txEl>
                                              <p:pRg st="2" end="2"/>
                                            </p:txEl>
                                          </p:spTgt>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3"/>
                                        </p:tgtEl>
                                        <p:attrNameLst>
                                          <p:attrName>style.visibility</p:attrName>
                                        </p:attrNameLst>
                                      </p:cBhvr>
                                      <p:to>
                                        <p:strVal val="visible"/>
                                      </p:to>
                                    </p:set>
                                    <p:animEffect transition="in" filter="fade">
                                      <p:cBhvr>
                                        <p:cTn id="6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animBg="1"/>
      <p:bldP spid="8" grpId="0" animBg="1"/>
      <p:bldP spid="10" grpId="0" uiExpand="1" build="p" animBg="1"/>
      <p:bldP spid="4" grpId="0" uiExpand="1" build="p" animBg="1"/>
      <p:bldP spid="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A6A6A6"/>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A6A6A6"/>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aphicFrame>
        <p:nvGraphicFramePr>
          <p:cNvPr id="3" name="Table 4">
            <a:extLst>
              <a:ext uri="{FF2B5EF4-FFF2-40B4-BE49-F238E27FC236}">
                <a16:creationId xmlns:a16="http://schemas.microsoft.com/office/drawing/2014/main" id="{A7FECFEC-02BD-B719-47CA-A775828073F0}"/>
              </a:ext>
            </a:extLst>
          </p:cNvPr>
          <p:cNvGraphicFramePr>
            <a:graphicFrameLocks/>
          </p:cNvGraphicFramePr>
          <p:nvPr>
            <p:extLst>
              <p:ext uri="{D42A27DB-BD31-4B8C-83A1-F6EECF244321}">
                <p14:modId xmlns:p14="http://schemas.microsoft.com/office/powerpoint/2010/main" val="1189483304"/>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76491608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C80C5"/>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C80C5"/>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aphicFrame>
        <p:nvGraphicFramePr>
          <p:cNvPr id="3" name="Table 4">
            <a:extLst>
              <a:ext uri="{FF2B5EF4-FFF2-40B4-BE49-F238E27FC236}">
                <a16:creationId xmlns:a16="http://schemas.microsoft.com/office/drawing/2014/main" id="{A7FECFEC-02BD-B719-47CA-A775828073F0}"/>
              </a:ext>
            </a:extLst>
          </p:cNvPr>
          <p:cNvGraphicFramePr>
            <a:graphicFrameLocks/>
          </p:cNvGraphicFramePr>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9164012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24699" y="126278"/>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 (I)</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9C80C2"/>
                  </a:solidFill>
                  <a:effectLst/>
                  <a:uLnTx/>
                  <a:uFillTx/>
                  <a:latin typeface="Avenir Next" panose="020B0503020202020204" pitchFamily="34" charset="0"/>
                  <a:cs typeface="Gill Sans MT"/>
                </a:rPr>
                <a:t>Processing-</a:t>
              </a:r>
              <a:r>
                <a:rPr lang="en-US" sz="2200" b="1" u="sng" dirty="0">
                  <a:solidFill>
                    <a:srgbClr val="9C80C2"/>
                  </a:solidFill>
                  <a:latin typeface="Avenir Next" panose="020B0503020202020204" pitchFamily="34" charset="0"/>
                  <a:cs typeface="Gill Sans MT"/>
                </a:rPr>
                <a:t>U</a:t>
              </a:r>
              <a:r>
                <a:rPr kumimoji="0" lang="en-US" sz="2200" b="1" i="0" u="sng" strike="noStrike" kern="1200" cap="none" spc="0" normalizeH="0" baseline="0" noProof="0" dirty="0">
                  <a:ln>
                    <a:noFill/>
                  </a:ln>
                  <a:solidFill>
                    <a:srgbClr val="9C80C2"/>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rgbClr val="9C80C2"/>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rgbClr val="9C80C2"/>
                  </a:solidFill>
                  <a:latin typeface="Avenir Next" panose="020B0503020202020204" pitchFamily="34" charset="0"/>
                  <a:cs typeface="Gill Sans MT"/>
                </a:rPr>
                <a:t>operational principles of </a:t>
              </a:r>
              <a:br>
                <a:rPr lang="en-US" sz="2200" dirty="0">
                  <a:solidFill>
                    <a:srgbClr val="9C80C2"/>
                  </a:solidFill>
                  <a:latin typeface="Avenir Next" panose="020B0503020202020204" pitchFamily="34" charset="0"/>
                  <a:cs typeface="Gill Sans MT"/>
                </a:rPr>
              </a:br>
              <a:r>
                <a:rPr lang="en-US" sz="2200" dirty="0">
                  <a:solidFill>
                    <a:srgbClr val="9C80C2"/>
                  </a:solidFill>
                  <a:latin typeface="Avenir Next" panose="020B0503020202020204" pitchFamily="34" charset="0"/>
                  <a:cs typeface="Gill Sans MT"/>
                </a:rPr>
                <a:t>memory cells</a:t>
              </a:r>
              <a:r>
                <a:rPr lang="en-US" sz="2200" dirty="0">
                  <a:latin typeface="Avenir Next" panose="020B0503020202020204" pitchFamily="34" charset="0"/>
                  <a:cs typeface="Gill Sans MT"/>
                </a:rPr>
                <a:t> 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148" name="Group 147">
            <a:extLst>
              <a:ext uri="{FF2B5EF4-FFF2-40B4-BE49-F238E27FC236}">
                <a16:creationId xmlns:a16="http://schemas.microsoft.com/office/drawing/2014/main" id="{448AD135-6F6C-B89D-25B0-F05E0413A8CB}"/>
              </a:ext>
            </a:extLst>
          </p:cNvPr>
          <p:cNvGrpSpPr/>
          <p:nvPr/>
        </p:nvGrpSpPr>
        <p:grpSpPr>
          <a:xfrm>
            <a:off x="6474270" y="3990552"/>
            <a:ext cx="2310105" cy="2244814"/>
            <a:chOff x="6505615" y="3874932"/>
            <a:chExt cx="2310105" cy="2244814"/>
          </a:xfrm>
        </p:grpSpPr>
        <p:sp>
          <p:nvSpPr>
            <p:cNvPr id="149" name="TextBox 148">
              <a:extLst>
                <a:ext uri="{FF2B5EF4-FFF2-40B4-BE49-F238E27FC236}">
                  <a16:creationId xmlns:a16="http://schemas.microsoft.com/office/drawing/2014/main" id="{CA545588-4C02-7CBA-AD69-83B70DC72DFA}"/>
                </a:ext>
              </a:extLst>
            </p:cNvPr>
            <p:cNvSpPr txBox="1"/>
            <p:nvPr/>
          </p:nvSpPr>
          <p:spPr>
            <a:xfrm>
              <a:off x="7136275" y="3874932"/>
              <a:ext cx="1679445" cy="430887"/>
            </a:xfrm>
            <a:prstGeom prst="rect">
              <a:avLst/>
            </a:prstGeom>
            <a:noFill/>
            <a:ln>
              <a:noFill/>
              <a:prstDash val="dash"/>
            </a:ln>
          </p:spPr>
          <p:txBody>
            <a:bodyPr wrap="square" lIns="0" tIns="0" rIns="0" bIns="0">
              <a:spAutoFit/>
            </a:bodyPr>
            <a:lstStyle/>
            <a:p>
              <a:pPr algn="ctr"/>
              <a:r>
                <a:rPr lang="en-US" sz="1400" b="1" i="1" dirty="0">
                  <a:solidFill>
                    <a:schemeClr val="accent5"/>
                  </a:solidFill>
                  <a:latin typeface="Avenir Next" panose="020B0503020202020204" pitchFamily="34" charset="0"/>
                  <a:cs typeface="Arial" panose="020B0604020202020204" pitchFamily="34" charset="0"/>
                </a:rPr>
                <a:t>Processing-</a:t>
              </a:r>
            </a:p>
            <a:p>
              <a:pPr algn="ctr"/>
              <a:r>
                <a:rPr lang="en-US" sz="1400" b="1" i="1" dirty="0">
                  <a:solidFill>
                    <a:schemeClr val="accent5"/>
                  </a:solidFill>
                  <a:latin typeface="Avenir Next" panose="020B0503020202020204" pitchFamily="34" charset="0"/>
                  <a:cs typeface="Arial" panose="020B0604020202020204" pitchFamily="34" charset="0"/>
                </a:rPr>
                <a:t>Using-DRAM</a:t>
              </a:r>
            </a:p>
          </p:txBody>
        </p:sp>
        <p:grpSp>
          <p:nvGrpSpPr>
            <p:cNvPr id="152" name="Group 151">
              <a:extLst>
                <a:ext uri="{FF2B5EF4-FFF2-40B4-BE49-F238E27FC236}">
                  <a16:creationId xmlns:a16="http://schemas.microsoft.com/office/drawing/2014/main" id="{9FF44942-01EF-027A-084E-4AE7906FD9C1}"/>
                </a:ext>
              </a:extLst>
            </p:cNvPr>
            <p:cNvGrpSpPr/>
            <p:nvPr/>
          </p:nvGrpSpPr>
          <p:grpSpPr>
            <a:xfrm>
              <a:off x="6505615" y="4269171"/>
              <a:ext cx="2072910" cy="1850575"/>
              <a:chOff x="6505615" y="4269171"/>
              <a:chExt cx="2072910" cy="1850575"/>
            </a:xfrm>
          </p:grpSpPr>
          <p:sp>
            <p:nvSpPr>
              <p:cNvPr id="153" name="Trapezoid 152">
                <a:extLst>
                  <a:ext uri="{FF2B5EF4-FFF2-40B4-BE49-F238E27FC236}">
                    <a16:creationId xmlns:a16="http://schemas.microsoft.com/office/drawing/2014/main" id="{33DF1A2A-722C-9A7D-E444-E776E9E2AC7B}"/>
                  </a:ext>
                </a:extLst>
              </p:cNvPr>
              <p:cNvSpPr/>
              <p:nvPr/>
            </p:nvSpPr>
            <p:spPr>
              <a:xfrm rot="16200000">
                <a:off x="5839693" y="493509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36106" y="46345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36106" y="551410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36106" y="451613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55464" y="506001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0231C7BD-7972-6953-937C-8B49A2B39B21}"/>
                  </a:ext>
                </a:extLst>
              </p:cNvPr>
              <p:cNvGrpSpPr/>
              <p:nvPr/>
            </p:nvGrpSpPr>
            <p:grpSpPr>
              <a:xfrm>
                <a:off x="7069492" y="4319864"/>
                <a:ext cx="1509033" cy="1799882"/>
                <a:chOff x="7069492" y="4319864"/>
                <a:chExt cx="1509033" cy="1799882"/>
              </a:xfrm>
            </p:grpSpPr>
            <p:grpSp>
              <p:nvGrpSpPr>
                <p:cNvPr id="159" name="Group 158">
                  <a:extLst>
                    <a:ext uri="{FF2B5EF4-FFF2-40B4-BE49-F238E27FC236}">
                      <a16:creationId xmlns:a16="http://schemas.microsoft.com/office/drawing/2014/main" id="{EAAC9EE5-1E0D-17C7-B721-1C364D2EC821}"/>
                    </a:ext>
                  </a:extLst>
                </p:cNvPr>
                <p:cNvGrpSpPr/>
                <p:nvPr/>
              </p:nvGrpSpPr>
              <p:grpSpPr>
                <a:xfrm>
                  <a:off x="7069492" y="520030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97996" y="601742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 name="Group 160">
                  <a:extLst>
                    <a:ext uri="{FF2B5EF4-FFF2-40B4-BE49-F238E27FC236}">
                      <a16:creationId xmlns:a16="http://schemas.microsoft.com/office/drawing/2014/main" id="{855096CD-27BA-D817-D7C7-BDFB9506589E}"/>
                    </a:ext>
                  </a:extLst>
                </p:cNvPr>
                <p:cNvGrpSpPr/>
                <p:nvPr/>
              </p:nvGrpSpPr>
              <p:grpSpPr>
                <a:xfrm>
                  <a:off x="7069492" y="431986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grpSp>
      </p:grpSp>
      <p:pic>
        <p:nvPicPr>
          <p:cNvPr id="3" name="Picture 2">
            <a:extLst>
              <a:ext uri="{FF2B5EF4-FFF2-40B4-BE49-F238E27FC236}">
                <a16:creationId xmlns:a16="http://schemas.microsoft.com/office/drawing/2014/main" id="{309E9691-A01E-6B24-FBB0-51ADA8B8511C}"/>
              </a:ext>
            </a:extLst>
          </p:cNvPr>
          <p:cNvPicPr>
            <a:picLocks noChangeAspect="1"/>
          </p:cNvPicPr>
          <p:nvPr/>
        </p:nvPicPr>
        <p:blipFill>
          <a:blip r:embed="rId3"/>
          <a:stretch>
            <a:fillRect/>
          </a:stretch>
        </p:blipFill>
        <p:spPr>
          <a:xfrm>
            <a:off x="-2501900" y="1187778"/>
            <a:ext cx="1571248" cy="2241222"/>
          </a:xfrm>
          <a:prstGeom prst="rect">
            <a:avLst/>
          </a:prstGeom>
        </p:spPr>
      </p:pic>
      <p:graphicFrame>
        <p:nvGraphicFramePr>
          <p:cNvPr id="232" name="Table 4">
            <a:extLst>
              <a:ext uri="{FF2B5EF4-FFF2-40B4-BE49-F238E27FC236}">
                <a16:creationId xmlns:a16="http://schemas.microsoft.com/office/drawing/2014/main" id="{328C09CE-F7DF-8CD2-075A-F4EE5F90BA5A}"/>
              </a:ext>
            </a:extLst>
          </p:cNvPr>
          <p:cNvGraphicFramePr>
            <a:graphicFrameLocks/>
          </p:cNvGraphicFramePr>
          <p:nvPr>
            <p:extLst>
              <p:ext uri="{D42A27DB-BD31-4B8C-83A1-F6EECF244321}">
                <p14:modId xmlns:p14="http://schemas.microsoft.com/office/powerpoint/2010/main" val="26256483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218496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1"/>
                                        </p:tgtEl>
                                        <p:attrNameLst>
                                          <p:attrName>style.visibility</p:attrName>
                                        </p:attrNameLst>
                                      </p:cBhvr>
                                      <p:to>
                                        <p:strVal val="visible"/>
                                      </p:to>
                                    </p:set>
                                    <p:animEffect transition="in" filter="fade">
                                      <p:cBhvr>
                                        <p:cTn id="7" dur="500"/>
                                        <p:tgtEl>
                                          <p:spTgt spid="141"/>
                                        </p:tgtEl>
                                      </p:cBhvr>
                                    </p:animEffect>
                                  </p:childTnLst>
                                </p:cTn>
                              </p:par>
                              <p:par>
                                <p:cTn id="8" presetID="10" presetClass="entr" presetSubtype="0" fill="hold"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fade">
                                      <p:cBhvr>
                                        <p:cTn id="10" dur="500"/>
                                        <p:tgtEl>
                                          <p:spTgt spid="142"/>
                                        </p:tgtEl>
                                      </p:cBhvr>
                                    </p:animEffect>
                                  </p:childTnLst>
                                </p:cTn>
                              </p:par>
                              <p:par>
                                <p:cTn id="11" presetID="10"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5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45"/>
                                        </p:tgtEl>
                                        <p:attrNameLst>
                                          <p:attrName>style.visibility</p:attrName>
                                        </p:attrNameLst>
                                      </p:cBhvr>
                                      <p:to>
                                        <p:strVal val="visible"/>
                                      </p:to>
                                    </p:set>
                                    <p:animEffect transition="in" filter="fade">
                                      <p:cBhvr>
                                        <p:cTn id="18" dur="500"/>
                                        <p:tgtEl>
                                          <p:spTgt spid="145"/>
                                        </p:tgtEl>
                                      </p:cBhvr>
                                    </p:animEffect>
                                  </p:childTnLst>
                                </p:cTn>
                              </p:par>
                              <p:par>
                                <p:cTn id="19" presetID="10" presetClass="entr" presetSubtype="0" fill="hold" nodeType="withEffect">
                                  <p:stCondLst>
                                    <p:cond delay="0"/>
                                  </p:stCondLst>
                                  <p:childTnLst>
                                    <p:set>
                                      <p:cBhvr>
                                        <p:cTn id="20" dur="1" fill="hold">
                                          <p:stCondLst>
                                            <p:cond delay="0"/>
                                          </p:stCondLst>
                                        </p:cTn>
                                        <p:tgtEl>
                                          <p:spTgt spid="148"/>
                                        </p:tgtEl>
                                        <p:attrNameLst>
                                          <p:attrName>style.visibility</p:attrName>
                                        </p:attrNameLst>
                                      </p:cBhvr>
                                      <p:to>
                                        <p:strVal val="visible"/>
                                      </p:to>
                                    </p:set>
                                    <p:animEffect transition="in" filter="fade">
                                      <p:cBhvr>
                                        <p:cTn id="21"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124699" y="126278"/>
            <a:ext cx="8894602" cy="925840"/>
          </a:xfrm>
        </p:spPr>
        <p:txBody>
          <a:bodyPr>
            <a:noAutofit/>
          </a:bodyPr>
          <a:lstStyle/>
          <a:p>
            <a:r>
              <a:rPr lang="en-US" sz="3600" dirty="0">
                <a:solidFill>
                  <a:srgbClr val="1A82C4"/>
                </a:solidFill>
              </a:rPr>
              <a:t>Processing-in-Memory:</a:t>
            </a:r>
            <a:br>
              <a:rPr lang="en-US" sz="3600" dirty="0">
                <a:solidFill>
                  <a:srgbClr val="1A82C4"/>
                </a:solidFill>
              </a:rPr>
            </a:br>
            <a:r>
              <a:rPr lang="en-US" sz="2800" dirty="0">
                <a:solidFill>
                  <a:srgbClr val="1A82C4"/>
                </a:solidFill>
              </a:rPr>
              <a:t>Overview (II)</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i="1" dirty="0">
                  <a:solidFill>
                    <a:srgbClr val="E16161"/>
                  </a:solidFill>
                  <a:latin typeface="Avenir Next" panose="020B0503020202020204" pitchFamily="34" charset="0"/>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algn="ctr"/>
                  <a:r>
                    <a:rPr lang="en-US" sz="1600" b="1" dirty="0">
                      <a:solidFill>
                        <a:prstClr val="black"/>
                      </a:solidFill>
                      <a:latin typeface="Avenir Next" panose="020B0503020202020204" pitchFamily="34" charset="0"/>
                      <a:cs typeface="Arial" panose="020B0604020202020204" pitchFamily="34" charset="0"/>
                    </a:rPr>
                    <a:t>DRAM</a:t>
                  </a:r>
                  <a:br>
                    <a:rPr lang="en-US" sz="1600" b="1" dirty="0">
                      <a:solidFill>
                        <a:prstClr val="black"/>
                      </a:solidFill>
                      <a:latin typeface="Avenir Next" panose="020B0503020202020204" pitchFamily="34" charset="0"/>
                      <a:cs typeface="Arial" panose="020B0604020202020204" pitchFamily="34" charset="0"/>
                    </a:rPr>
                  </a:br>
                  <a:r>
                    <a:rPr lang="en-US" sz="1600" b="1" dirty="0">
                      <a:solidFill>
                        <a:prstClr val="black"/>
                      </a:solidFill>
                      <a:latin typeface="Avenir Next" panose="020B0503020202020204" pitchFamily="34" charset="0"/>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Vault</a:t>
                  </a:r>
                </a:p>
                <a:p>
                  <a:pPr algn="ctr"/>
                  <a:r>
                    <a:rPr lang="en-US" sz="1400" b="1" dirty="0">
                      <a:solidFill>
                        <a:schemeClr val="tx1"/>
                      </a:solidFill>
                      <a:latin typeface="Avenir Next" panose="020B0503020202020204" pitchFamily="34" charset="0"/>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1400" b="1" dirty="0">
                      <a:solidFill>
                        <a:schemeClr val="tx1"/>
                      </a:solidFill>
                      <a:latin typeface="Avenir Next" panose="020B0503020202020204" pitchFamily="34" charset="0"/>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i="1" dirty="0">
                      <a:solidFill>
                        <a:srgbClr val="E16161"/>
                      </a:solidFill>
                      <a:latin typeface="Avenir Next" panose="020B0503020202020204" pitchFamily="34" charset="0"/>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rPr>
              <a:t>Two</a:t>
            </a:r>
            <a:r>
              <a:rPr kumimoji="0" lang="en-US" sz="2400" b="1" i="0" u="none" strike="noStrike" kern="1200" cap="none" spc="0" normalizeH="0" noProof="0" dirty="0">
                <a:ln>
                  <a:noFill/>
                </a:ln>
                <a:solidFill>
                  <a:prstClr val="black"/>
                </a:solidFill>
                <a:effectLst/>
                <a:uLnTx/>
                <a:uFillTx/>
                <a:latin typeface="Avenir Next" panose="020B0503020202020204" pitchFamily="34" charset="0"/>
                <a:cs typeface="Gill Sans MT"/>
              </a:rPr>
              <a:t> main approaches for Processing-in-Memory:</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Processing-</a:t>
              </a:r>
              <a:r>
                <a:rPr lang="en-US" sz="2200" b="1" u="sng" dirty="0">
                  <a:solidFill>
                    <a:srgbClr val="E16161"/>
                  </a:solidFill>
                  <a:latin typeface="Avenir Next" panose="020B0503020202020204" pitchFamily="34" charset="0"/>
                  <a:cs typeface="Gill Sans MT"/>
                </a:rPr>
                <a:t>Near</a:t>
              </a:r>
              <a:r>
                <a:rPr lang="en-US" sz="2200" b="1" dirty="0">
                  <a:solidFill>
                    <a:srgbClr val="E16161"/>
                  </a:solidFill>
                  <a:latin typeface="Avenir Next" panose="020B0503020202020204" pitchFamily="34" charset="0"/>
                  <a:cs typeface="Gill Sans MT"/>
                </a:rPr>
                <a:t>-Memory</a:t>
              </a:r>
              <a:r>
                <a:rPr kumimoji="0" lang="en-US" sz="2200" i="0" u="none" strike="noStrike" kern="1200" cap="none" spc="0" normalizeH="0" baseline="0" noProof="0" dirty="0">
                  <a:ln>
                    <a:noFill/>
                  </a:ln>
                  <a:solidFill>
                    <a:srgbClr val="1F497D"/>
                  </a:solidFill>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PIM</a:t>
              </a:r>
              <a:r>
                <a:rPr lang="en-US" sz="2200" dirty="0">
                  <a:solidFill>
                    <a:srgbClr val="C00000"/>
                  </a:solidFill>
                  <a:latin typeface="Avenir Next" panose="020B0503020202020204" pitchFamily="34" charset="0"/>
                  <a:cs typeface="Gill Sans MT"/>
                </a:rPr>
                <a:t> </a:t>
              </a:r>
              <a:r>
                <a:rPr lang="en-US" sz="2200" dirty="0">
                  <a:solidFill>
                    <a:srgbClr val="E16161"/>
                  </a:solidFill>
                  <a:latin typeface="Avenir Next" panose="020B0503020202020204" pitchFamily="34" charset="0"/>
                  <a:cs typeface="Gill Sans MT"/>
                </a:rPr>
                <a:t>logic is added</a:t>
              </a:r>
              <a:r>
                <a:rPr lang="en-US" sz="2200" dirty="0">
                  <a:solidFill>
                    <a:schemeClr val="accent1"/>
                  </a:solidFill>
                  <a:latin typeface="Avenir Next" panose="020B0503020202020204" pitchFamily="34" charset="0"/>
                  <a:cs typeface="Gill Sans MT"/>
                </a:rPr>
                <a:t> </a:t>
              </a:r>
              <a:r>
                <a:rPr lang="en-US" sz="2200" dirty="0">
                  <a:latin typeface="Avenir Next" panose="020B0503020202020204" pitchFamily="34" charset="0"/>
                  <a:cs typeface="Gill Sans MT"/>
                </a:rPr>
                <a:t>to the </a:t>
              </a:r>
              <a:r>
                <a:rPr lang="en-US" sz="2200" dirty="0">
                  <a:solidFill>
                    <a:srgbClr val="E16161"/>
                  </a:solidFill>
                  <a:latin typeface="Avenir Next" panose="020B0503020202020204" pitchFamily="34" charset="0"/>
                  <a:cs typeface="Gill Sans MT"/>
                </a:rPr>
                <a:t>same die as memory</a:t>
              </a:r>
              <a:r>
                <a:rPr lang="en-US" sz="2200" dirty="0">
                  <a:solidFill>
                    <a:srgbClr val="C00000"/>
                  </a:solidFill>
                  <a:latin typeface="Avenir Next" panose="020B0503020202020204" pitchFamily="34" charset="0"/>
                  <a:cs typeface="Gill Sans MT"/>
                </a:rPr>
                <a:t> </a:t>
              </a:r>
              <a:r>
                <a:rPr lang="en-US" sz="2200" dirty="0">
                  <a:latin typeface="Avenir Next" panose="020B0503020202020204" pitchFamily="34" charset="0"/>
                  <a:cs typeface="Gill Sans MT"/>
                </a:rPr>
                <a:t>or to the </a:t>
              </a:r>
              <a:r>
                <a:rPr lang="en-US" sz="2200" dirty="0">
                  <a:solidFill>
                    <a:srgbClr val="E16161"/>
                  </a:solidFill>
                  <a:latin typeface="Avenir Next" panose="020B0503020202020204" pitchFamily="34" charset="0"/>
                  <a:cs typeface="Gill Sans MT"/>
                </a:rPr>
                <a:t>logic layer </a:t>
              </a:r>
              <a:r>
                <a:rPr lang="en-US" sz="2200" dirty="0">
                  <a:latin typeface="Avenir Next" panose="020B0503020202020204" pitchFamily="34" charset="0"/>
                  <a:cs typeface="Gill Sans MT"/>
                </a:rPr>
                <a:t>of 3D-stacked memory</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sp>
        <p:nvSpPr>
          <p:cNvPr id="153" name="Trapezoid 152">
            <a:extLst>
              <a:ext uri="{FF2B5EF4-FFF2-40B4-BE49-F238E27FC236}">
                <a16:creationId xmlns:a16="http://schemas.microsoft.com/office/drawing/2014/main" id="{33DF1A2A-722C-9A7D-E444-E776E9E2AC7B}"/>
              </a:ext>
            </a:extLst>
          </p:cNvPr>
          <p:cNvSpPr/>
          <p:nvPr/>
        </p:nvSpPr>
        <p:spPr>
          <a:xfrm rot="16200000">
            <a:off x="5808348" y="505071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04761" y="47501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04761" y="56297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04761" y="463175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24119" y="517563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EAAC9EE5-1E0D-17C7-B721-1C364D2EC821}"/>
              </a:ext>
            </a:extLst>
          </p:cNvPr>
          <p:cNvGrpSpPr/>
          <p:nvPr/>
        </p:nvGrpSpPr>
        <p:grpSpPr>
          <a:xfrm>
            <a:off x="7038147" y="531592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66651" y="613304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4" name="Rectangle 233">
            <a:extLst>
              <a:ext uri="{FF2B5EF4-FFF2-40B4-BE49-F238E27FC236}">
                <a16:creationId xmlns:a16="http://schemas.microsoft.com/office/drawing/2014/main" id="{A36B6873-23C4-7DF7-FDFD-990BDC892B01}"/>
              </a:ext>
            </a:extLst>
          </p:cNvPr>
          <p:cNvSpPr/>
          <p:nvPr/>
        </p:nvSpPr>
        <p:spPr>
          <a:xfrm>
            <a:off x="0" y="1667303"/>
            <a:ext cx="9063613" cy="4814102"/>
          </a:xfrm>
          <a:prstGeom prst="rect">
            <a:avLst/>
          </a:prstGeom>
          <a:solidFill>
            <a:schemeClr val="bg1">
              <a:alpha val="8979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9B80C2"/>
                  </a:solidFill>
                  <a:effectLst/>
                  <a:uLnTx/>
                  <a:uFillTx/>
                  <a:latin typeface="Avenir Next" panose="020B0503020202020204" pitchFamily="34" charset="0"/>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9C80C2"/>
                  </a:solidFill>
                  <a:effectLst/>
                  <a:uLnTx/>
                  <a:uFillTx/>
                  <a:latin typeface="Avenir Next" panose="020B0503020202020204" pitchFamily="34" charset="0"/>
                  <a:cs typeface="Gill Sans MT"/>
                </a:rPr>
                <a:t>Processing-</a:t>
              </a:r>
              <a:r>
                <a:rPr lang="en-US" sz="2200" b="1" u="sng" dirty="0">
                  <a:solidFill>
                    <a:srgbClr val="9C80C2"/>
                  </a:solidFill>
                  <a:latin typeface="Avenir Next" panose="020B0503020202020204" pitchFamily="34" charset="0"/>
                  <a:cs typeface="Gill Sans MT"/>
                </a:rPr>
                <a:t>U</a:t>
              </a:r>
              <a:r>
                <a:rPr kumimoji="0" lang="en-US" sz="2200" b="1" i="0" u="sng" strike="noStrike" kern="1200" cap="none" spc="0" normalizeH="0" baseline="0" noProof="0" dirty="0">
                  <a:ln>
                    <a:noFill/>
                  </a:ln>
                  <a:solidFill>
                    <a:srgbClr val="9C80C2"/>
                  </a:solidFill>
                  <a:effectLst/>
                  <a:uLnTx/>
                  <a:uFillTx/>
                  <a:latin typeface="Avenir Next" panose="020B0503020202020204" pitchFamily="34" charset="0"/>
                  <a:cs typeface="Gill Sans MT"/>
                </a:rPr>
                <a:t>sing</a:t>
              </a:r>
              <a:r>
                <a:rPr kumimoji="0" lang="en-US" sz="2200" b="1" i="0" u="none" strike="noStrike" kern="1200" cap="none" spc="0" normalizeH="0" baseline="0" noProof="0" dirty="0">
                  <a:ln>
                    <a:noFill/>
                  </a:ln>
                  <a:solidFill>
                    <a:srgbClr val="9C80C2"/>
                  </a:solidFill>
                  <a:effectLst/>
                  <a:uLnTx/>
                  <a:uFillTx/>
                  <a:latin typeface="Avenir Next" panose="020B0503020202020204" pitchFamily="34" charset="0"/>
                  <a:cs typeface="Gill Sans MT"/>
                </a:rPr>
                <a:t>-Memory</a:t>
              </a:r>
              <a:r>
                <a:rPr kumimoji="0" lang="en-US" sz="2200" i="0" u="none" strike="noStrike" kern="1200" cap="none" spc="0" normalizeH="0" baseline="0" noProof="0" dirty="0">
                  <a:ln>
                    <a:noFill/>
                  </a:ln>
                  <a:effectLst/>
                  <a:uLnTx/>
                  <a:uFillTx/>
                  <a:latin typeface="Avenir Next" panose="020B0503020202020204" pitchFamily="34" charset="0"/>
                  <a:cs typeface="Gill Sans MT"/>
                </a:rPr>
                <a:t>: </a:t>
              </a:r>
              <a:r>
                <a:rPr lang="en-US" sz="2200" dirty="0">
                  <a:latin typeface="Avenir Next" panose="020B0503020202020204" pitchFamily="34" charset="0"/>
                  <a:cs typeface="Gill Sans MT"/>
                </a:rPr>
                <a:t>uses the </a:t>
              </a:r>
              <a:r>
                <a:rPr lang="en-US" sz="2200" dirty="0">
                  <a:solidFill>
                    <a:schemeClr val="accent5"/>
                  </a:solidFill>
                  <a:latin typeface="Avenir Next" panose="020B0503020202020204" pitchFamily="34" charset="0"/>
                  <a:cs typeface="Gill Sans MT"/>
                </a:rPr>
                <a:t>operational principles of </a:t>
              </a:r>
              <a:br>
                <a:rPr lang="en-US" sz="2200" dirty="0">
                  <a:solidFill>
                    <a:schemeClr val="accent5"/>
                  </a:solidFill>
                  <a:latin typeface="Avenir Next" panose="020B0503020202020204" pitchFamily="34" charset="0"/>
                  <a:cs typeface="Gill Sans MT"/>
                </a:rPr>
              </a:br>
              <a:r>
                <a:rPr lang="en-US" sz="2200" dirty="0">
                  <a:solidFill>
                    <a:schemeClr val="accent5"/>
                  </a:solidFill>
                  <a:latin typeface="Avenir Next" panose="020B0503020202020204" pitchFamily="34" charset="0"/>
                  <a:cs typeface="Gill Sans MT"/>
                </a:rPr>
                <a:t>memory cells </a:t>
              </a:r>
              <a:r>
                <a:rPr lang="en-US" sz="2200" dirty="0">
                  <a:latin typeface="Avenir Next" panose="020B0503020202020204" pitchFamily="34" charset="0"/>
                  <a:cs typeface="Gill Sans MT"/>
                </a:rPr>
                <a:t>to perform computation</a:t>
              </a:r>
              <a:endParaRPr kumimoji="0" lang="en-US" sz="2200" i="0" u="none" strike="noStrike" kern="1200" cap="none" spc="0" normalizeH="0" baseline="0" noProof="0" dirty="0">
                <a:ln>
                  <a:noFill/>
                </a:ln>
                <a:effectLst/>
                <a:uLnTx/>
                <a:uFillTx/>
                <a:latin typeface="Avenir Next" panose="020B0503020202020204" pitchFamily="34" charset="0"/>
                <a:cs typeface="Gill Sans MT"/>
              </a:endParaRPr>
            </a:p>
          </p:txBody>
        </p:sp>
      </p:grpSp>
      <p:grpSp>
        <p:nvGrpSpPr>
          <p:cNvPr id="235" name="Group 234">
            <a:extLst>
              <a:ext uri="{FF2B5EF4-FFF2-40B4-BE49-F238E27FC236}">
                <a16:creationId xmlns:a16="http://schemas.microsoft.com/office/drawing/2014/main" id="{92650671-D2D9-F8DF-75AF-2E598EB8EA82}"/>
              </a:ext>
            </a:extLst>
          </p:cNvPr>
          <p:cNvGrpSpPr/>
          <p:nvPr/>
        </p:nvGrpSpPr>
        <p:grpSpPr>
          <a:xfrm>
            <a:off x="7038147" y="3990552"/>
            <a:ext cx="1746228" cy="1325368"/>
            <a:chOff x="7038147" y="3990552"/>
            <a:chExt cx="1746228" cy="1325368"/>
          </a:xfrm>
        </p:grpSpPr>
        <p:sp>
          <p:nvSpPr>
            <p:cNvPr id="149" name="TextBox 148">
              <a:extLst>
                <a:ext uri="{FF2B5EF4-FFF2-40B4-BE49-F238E27FC236}">
                  <a16:creationId xmlns:a16="http://schemas.microsoft.com/office/drawing/2014/main" id="{CA545588-4C02-7CBA-AD69-83B70DC72DFA}"/>
                </a:ext>
              </a:extLst>
            </p:cNvPr>
            <p:cNvSpPr txBox="1"/>
            <p:nvPr/>
          </p:nvSpPr>
          <p:spPr>
            <a:xfrm>
              <a:off x="7104930" y="3990552"/>
              <a:ext cx="1679445" cy="430887"/>
            </a:xfrm>
            <a:prstGeom prst="rect">
              <a:avLst/>
            </a:prstGeom>
            <a:noFill/>
            <a:ln>
              <a:noFill/>
              <a:prstDash val="dash"/>
            </a:ln>
          </p:spPr>
          <p:txBody>
            <a:bodyPr wrap="square" lIns="0" tIns="0" rIns="0" bIns="0">
              <a:spAutoFit/>
            </a:bodyPr>
            <a:lstStyle/>
            <a:p>
              <a:pPr algn="ctr"/>
              <a:r>
                <a:rPr lang="en-US" sz="1400" b="1" i="1" dirty="0">
                  <a:solidFill>
                    <a:srgbClr val="9C80C2"/>
                  </a:solidFill>
                  <a:latin typeface="Avenir Next" panose="020B0503020202020204" pitchFamily="34" charset="0"/>
                  <a:cs typeface="Arial" panose="020B0604020202020204" pitchFamily="34" charset="0"/>
                </a:rPr>
                <a:t>Processing-</a:t>
              </a:r>
            </a:p>
            <a:p>
              <a:pPr algn="ctr"/>
              <a:r>
                <a:rPr lang="en-US" sz="1400" b="1" i="1" dirty="0">
                  <a:solidFill>
                    <a:srgbClr val="9C80C2"/>
                  </a:solidFill>
                  <a:latin typeface="Avenir Next" panose="020B0503020202020204" pitchFamily="34" charset="0"/>
                  <a:cs typeface="Arial" panose="020B0604020202020204" pitchFamily="34" charset="0"/>
                </a:rPr>
                <a:t>Using-DRAM</a:t>
              </a:r>
            </a:p>
          </p:txBody>
        </p:sp>
        <p:grpSp>
          <p:nvGrpSpPr>
            <p:cNvPr id="161" name="Group 160">
              <a:extLst>
                <a:ext uri="{FF2B5EF4-FFF2-40B4-BE49-F238E27FC236}">
                  <a16:creationId xmlns:a16="http://schemas.microsoft.com/office/drawing/2014/main" id="{855096CD-27BA-D817-D7C7-BDFB9506589E}"/>
                </a:ext>
              </a:extLst>
            </p:cNvPr>
            <p:cNvGrpSpPr/>
            <p:nvPr/>
          </p:nvGrpSpPr>
          <p:grpSpPr>
            <a:xfrm>
              <a:off x="7038147" y="443548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Avenir Next" panose="020B0503020202020204" pitchFamily="34" charset="0"/>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rgbClr val="C0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latin typeface="Avenir Next" panose="020B0503020202020204" pitchFamily="34" charset="0"/>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grpSp>
      <p:pic>
        <p:nvPicPr>
          <p:cNvPr id="3" name="Picture 2">
            <a:extLst>
              <a:ext uri="{FF2B5EF4-FFF2-40B4-BE49-F238E27FC236}">
                <a16:creationId xmlns:a16="http://schemas.microsoft.com/office/drawing/2014/main" id="{7FF11883-BE0B-F52C-A7AE-849F261EB8DE}"/>
              </a:ext>
            </a:extLst>
          </p:cNvPr>
          <p:cNvPicPr>
            <a:picLocks noChangeAspect="1"/>
          </p:cNvPicPr>
          <p:nvPr/>
        </p:nvPicPr>
        <p:blipFill>
          <a:blip r:embed="rId3"/>
          <a:stretch>
            <a:fillRect/>
          </a:stretch>
        </p:blipFill>
        <p:spPr>
          <a:xfrm>
            <a:off x="-2501900" y="1187778"/>
            <a:ext cx="1571248" cy="2241222"/>
          </a:xfrm>
          <a:prstGeom prst="rect">
            <a:avLst/>
          </a:prstGeom>
        </p:spPr>
      </p:pic>
      <p:graphicFrame>
        <p:nvGraphicFramePr>
          <p:cNvPr id="151" name="Table 4">
            <a:extLst>
              <a:ext uri="{FF2B5EF4-FFF2-40B4-BE49-F238E27FC236}">
                <a16:creationId xmlns:a16="http://schemas.microsoft.com/office/drawing/2014/main" id="{5BCC032D-1D52-130A-434A-3D763541C30D}"/>
              </a:ext>
            </a:extLst>
          </p:cNvPr>
          <p:cNvGraphicFramePr>
            <a:graphicFrameLocks/>
          </p:cNvGraphicFramePr>
          <p:nvPr>
            <p:extLst>
              <p:ext uri="{D42A27DB-BD31-4B8C-83A1-F6EECF244321}">
                <p14:modId xmlns:p14="http://schemas.microsoft.com/office/powerpoint/2010/main" val="283303440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C80C5"/>
                          </a:solidFill>
                          <a:latin typeface="Avenir Next" panose="020B0503020202020204" pitchFamily="34" charset="0"/>
                          <a:ea typeface="+mn-ea"/>
                          <a:cs typeface="Futura Medium" panose="020B0602020204020303" pitchFamily="34" charset="-79"/>
                        </a:rPr>
                        <a:t>●</a:t>
                      </a:r>
                      <a:endParaRPr lang="en-US" sz="800" dirty="0">
                        <a:solidFill>
                          <a:srgbClr val="1C80C5"/>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71932643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C80C5"/>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1C80C5"/>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pic>
        <p:nvPicPr>
          <p:cNvPr id="3" name="Picture 2">
            <a:extLst>
              <a:ext uri="{FF2B5EF4-FFF2-40B4-BE49-F238E27FC236}">
                <a16:creationId xmlns:a16="http://schemas.microsoft.com/office/drawing/2014/main" id="{D45B2178-347C-1E26-C8DE-CFF157088BB7}"/>
              </a:ext>
            </a:extLst>
          </p:cNvPr>
          <p:cNvPicPr>
            <a:picLocks noChangeAspect="1"/>
          </p:cNvPicPr>
          <p:nvPr/>
        </p:nvPicPr>
        <p:blipFill>
          <a:blip r:embed="rId3"/>
          <a:stretch>
            <a:fillRect/>
          </a:stretch>
        </p:blipFill>
        <p:spPr>
          <a:xfrm>
            <a:off x="-2501900" y="1187778"/>
            <a:ext cx="1571248" cy="2241222"/>
          </a:xfrm>
          <a:prstGeom prst="rect">
            <a:avLst/>
          </a:prstGeom>
        </p:spPr>
      </p:pic>
      <p:graphicFrame>
        <p:nvGraphicFramePr>
          <p:cNvPr id="9" name="Table 4">
            <a:extLst>
              <a:ext uri="{FF2B5EF4-FFF2-40B4-BE49-F238E27FC236}">
                <a16:creationId xmlns:a16="http://schemas.microsoft.com/office/drawing/2014/main" id="{6AB40EEF-8CA5-73B3-D1E6-831086B8187E}"/>
              </a:ext>
            </a:extLst>
          </p:cNvPr>
          <p:cNvGraphicFramePr>
            <a:graphicFrameLocks/>
          </p:cNvGraphicFramePr>
          <p:nvPr>
            <p:extLst>
              <p:ext uri="{D42A27DB-BD31-4B8C-83A1-F6EECF244321}">
                <p14:modId xmlns:p14="http://schemas.microsoft.com/office/powerpoint/2010/main" val="2475073259"/>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4836695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DRAM Hierarchical Organization (I)</a:t>
            </a:r>
          </a:p>
        </p:txBody>
      </p:sp>
      <p:grpSp>
        <p:nvGrpSpPr>
          <p:cNvPr id="392" name="Group 391">
            <a:extLst>
              <a:ext uri="{FF2B5EF4-FFF2-40B4-BE49-F238E27FC236}">
                <a16:creationId xmlns:a16="http://schemas.microsoft.com/office/drawing/2014/main" id="{39382EDE-AA35-184B-8C6B-C26BF87175EE}"/>
              </a:ext>
            </a:extLst>
          </p:cNvPr>
          <p:cNvGrpSpPr/>
          <p:nvPr/>
        </p:nvGrpSpPr>
        <p:grpSpPr>
          <a:xfrm>
            <a:off x="3598102" y="3589579"/>
            <a:ext cx="1108300" cy="229303"/>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5" name="TextBox 14">
            <a:extLst>
              <a:ext uri="{FF2B5EF4-FFF2-40B4-BE49-F238E27FC236}">
                <a16:creationId xmlns:a16="http://schemas.microsoft.com/office/drawing/2014/main" id="{99A11D4E-D63D-2356-A7A5-338A4F715BDB}"/>
              </a:ext>
            </a:extLst>
          </p:cNvPr>
          <p:cNvSpPr txBox="1"/>
          <p:nvPr/>
        </p:nvSpPr>
        <p:spPr>
          <a:xfrm>
            <a:off x="3255419" y="4019671"/>
            <a:ext cx="1787919"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sense amplifier</a:t>
            </a:r>
          </a:p>
        </p:txBody>
      </p:sp>
      <p:grpSp>
        <p:nvGrpSpPr>
          <p:cNvPr id="393" name="Group 392">
            <a:extLst>
              <a:ext uri="{FF2B5EF4-FFF2-40B4-BE49-F238E27FC236}">
                <a16:creationId xmlns:a16="http://schemas.microsoft.com/office/drawing/2014/main" id="{07A10A8B-DE37-4D4B-B3B7-53AF498FCE7A}"/>
              </a:ext>
            </a:extLst>
          </p:cNvPr>
          <p:cNvGrpSpPr/>
          <p:nvPr/>
        </p:nvGrpSpPr>
        <p:grpSpPr>
          <a:xfrm>
            <a:off x="3292364" y="2404845"/>
            <a:ext cx="229303" cy="11083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6" name="TextBox 15">
            <a:extLst>
              <a:ext uri="{FF2B5EF4-FFF2-40B4-BE49-F238E27FC236}">
                <a16:creationId xmlns:a16="http://schemas.microsoft.com/office/drawing/2014/main" id="{6E5BBCD8-C972-6387-A815-399E53C6384E}"/>
              </a:ext>
            </a:extLst>
          </p:cNvPr>
          <p:cNvSpPr txBox="1"/>
          <p:nvPr/>
        </p:nvSpPr>
        <p:spPr>
          <a:xfrm>
            <a:off x="1527723" y="2686544"/>
            <a:ext cx="194895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err="1">
                <a:ln>
                  <a:noFill/>
                </a:ln>
                <a:solidFill>
                  <a:schemeClr val="bg2">
                    <a:lumMod val="25000"/>
                  </a:schemeClr>
                </a:solidFill>
                <a:effectLst/>
                <a:uLnTx/>
                <a:uFillTx/>
                <a:latin typeface="Avenir Next" panose="020B0503020202020204" pitchFamily="34" charset="0"/>
              </a:rPr>
              <a:t>ro</a:t>
            </a:r>
            <a:r>
              <a:rPr lang="en-US" dirty="0">
                <a:solidFill>
                  <a:schemeClr val="bg2">
                    <a:lumMod val="25000"/>
                  </a:schemeClr>
                </a:solidFill>
                <a:latin typeface="Avenir Next" panose="020B0503020202020204" pitchFamily="34" charset="0"/>
              </a:rPr>
              <a:t>w decoder</a:t>
            </a:r>
            <a:endPar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endParaRPr>
          </a:p>
        </p:txBody>
      </p:sp>
      <p:grpSp>
        <p:nvGrpSpPr>
          <p:cNvPr id="28" name="Group 27">
            <a:extLst>
              <a:ext uri="{FF2B5EF4-FFF2-40B4-BE49-F238E27FC236}">
                <a16:creationId xmlns:a16="http://schemas.microsoft.com/office/drawing/2014/main" id="{5168949D-A7E5-27F7-5F0C-59EEF10F19A5}"/>
              </a:ext>
            </a:extLst>
          </p:cNvPr>
          <p:cNvGrpSpPr/>
          <p:nvPr/>
        </p:nvGrpSpPr>
        <p:grpSpPr>
          <a:xfrm>
            <a:off x="3598102" y="1876487"/>
            <a:ext cx="1108298" cy="1713092"/>
            <a:chOff x="3598102" y="1876487"/>
            <a:chExt cx="1108298" cy="1713092"/>
          </a:xfrm>
        </p:grpSpPr>
        <p:grpSp>
          <p:nvGrpSpPr>
            <p:cNvPr id="394" name="Group 393">
              <a:extLst>
                <a:ext uri="{FF2B5EF4-FFF2-40B4-BE49-F238E27FC236}">
                  <a16:creationId xmlns:a16="http://schemas.microsoft.com/office/drawing/2014/main" id="{22BF00FC-B81D-7B4D-9B63-8DE814646255}"/>
                </a:ext>
              </a:extLst>
            </p:cNvPr>
            <p:cNvGrpSpPr/>
            <p:nvPr/>
          </p:nvGrpSpPr>
          <p:grpSpPr>
            <a:xfrm>
              <a:off x="3693645" y="2177592"/>
              <a:ext cx="917214" cy="1411987"/>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5F9D45C1-6D46-A42D-0116-61ED647645D8}"/>
                </a:ext>
              </a:extLst>
            </p:cNvPr>
            <p:cNvSpPr txBox="1"/>
            <p:nvPr/>
          </p:nvSpPr>
          <p:spPr>
            <a:xfrm>
              <a:off x="3598102" y="1876487"/>
              <a:ext cx="110829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rgbClr val="E16161"/>
                  </a:solidFill>
                  <a:effectLst/>
                  <a:uLnTx/>
                  <a:uFillTx/>
                  <a:latin typeface="Avenir Next" panose="020B0503020202020204" pitchFamily="34" charset="0"/>
                </a:rPr>
                <a:t>bitline</a:t>
              </a:r>
            </a:p>
          </p:txBody>
        </p:sp>
      </p:grpSp>
      <p:grpSp>
        <p:nvGrpSpPr>
          <p:cNvPr id="29" name="Group 28">
            <a:extLst>
              <a:ext uri="{FF2B5EF4-FFF2-40B4-BE49-F238E27FC236}">
                <a16:creationId xmlns:a16="http://schemas.microsoft.com/office/drawing/2014/main" id="{D9B55A0E-5D1B-C807-864F-455CB34119D0}"/>
              </a:ext>
            </a:extLst>
          </p:cNvPr>
          <p:cNvGrpSpPr/>
          <p:nvPr/>
        </p:nvGrpSpPr>
        <p:grpSpPr>
          <a:xfrm>
            <a:off x="3521667" y="2500388"/>
            <a:ext cx="2536120" cy="917214"/>
            <a:chOff x="3521667" y="2500388"/>
            <a:chExt cx="2536120" cy="917214"/>
          </a:xfrm>
        </p:grpSpPr>
        <p:grpSp>
          <p:nvGrpSpPr>
            <p:cNvPr id="395" name="Group 394">
              <a:extLst>
                <a:ext uri="{FF2B5EF4-FFF2-40B4-BE49-F238E27FC236}">
                  <a16:creationId xmlns:a16="http://schemas.microsoft.com/office/drawing/2014/main" id="{E3601414-FC10-A340-A9F2-B35360F8AA5F}"/>
                </a:ext>
              </a:extLst>
            </p:cNvPr>
            <p:cNvGrpSpPr/>
            <p:nvPr/>
          </p:nvGrpSpPr>
          <p:grpSpPr>
            <a:xfrm>
              <a:off x="3521667" y="2500388"/>
              <a:ext cx="1414039" cy="917214"/>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2C9BE3A7-315B-7F2A-9887-CD9B7EB4BCE5}"/>
                </a:ext>
              </a:extLst>
            </p:cNvPr>
            <p:cNvSpPr txBox="1"/>
            <p:nvPr/>
          </p:nvSpPr>
          <p:spPr>
            <a:xfrm>
              <a:off x="4873052" y="2806126"/>
              <a:ext cx="118473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accent5"/>
                  </a:solidFill>
                  <a:effectLst/>
                  <a:uLnTx/>
                  <a:uFillTx/>
                  <a:latin typeface="Avenir Next" panose="020B0503020202020204" pitchFamily="34" charset="0"/>
                </a:rPr>
                <a:t>wordline </a:t>
              </a:r>
            </a:p>
          </p:txBody>
        </p:sp>
      </p:grpSp>
      <p:grpSp>
        <p:nvGrpSpPr>
          <p:cNvPr id="641" name="Group 640">
            <a:extLst>
              <a:ext uri="{FF2B5EF4-FFF2-40B4-BE49-F238E27FC236}">
                <a16:creationId xmlns:a16="http://schemas.microsoft.com/office/drawing/2014/main" id="{D04F642F-84B7-60E8-B9DB-8CEBA6A065B8}"/>
              </a:ext>
            </a:extLst>
          </p:cNvPr>
          <p:cNvGrpSpPr/>
          <p:nvPr/>
        </p:nvGrpSpPr>
        <p:grpSpPr>
          <a:xfrm>
            <a:off x="3521667" y="2502320"/>
            <a:ext cx="1184735" cy="917214"/>
            <a:chOff x="5333998" y="1790700"/>
            <a:chExt cx="2791691" cy="1828800"/>
          </a:xfrm>
        </p:grpSpPr>
        <p:cxnSp>
          <p:nvCxnSpPr>
            <p:cNvPr id="642" name="Straight Connector 641">
              <a:extLst>
                <a:ext uri="{FF2B5EF4-FFF2-40B4-BE49-F238E27FC236}">
                  <a16:creationId xmlns:a16="http://schemas.microsoft.com/office/drawing/2014/main" id="{E281BACF-8AA1-7534-2B8D-667303E2A72A}"/>
                </a:ext>
              </a:extLst>
            </p:cNvPr>
            <p:cNvCxnSpPr>
              <a:cxnSpLocks/>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DAA44044-B3DB-1A97-CF29-0E801479555A}"/>
                </a:ext>
              </a:extLst>
            </p:cNvPr>
            <p:cNvCxnSpPr>
              <a:cxnSpLocks/>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FEA7BC0-6BD1-B241-B336-4BD8FE6D990C}"/>
                </a:ext>
              </a:extLst>
            </p:cNvPr>
            <p:cNvCxnSpPr>
              <a:cxnSpLocks/>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397F324A-3608-7FB0-B1FF-A5CDEB40F1D7}"/>
                </a:ext>
              </a:extLst>
            </p:cNvPr>
            <p:cNvCxnSpPr>
              <a:cxnSpLocks/>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0348E82F-814B-2EAC-1261-C3AD3D707E15}"/>
                </a:ext>
              </a:extLst>
            </p:cNvPr>
            <p:cNvCxnSpPr>
              <a:cxnSpLocks/>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FDF7450D-045A-02EF-3FD6-10A246B181CE}"/>
              </a:ext>
            </a:extLst>
          </p:cNvPr>
          <p:cNvGrpSpPr/>
          <p:nvPr/>
        </p:nvGrpSpPr>
        <p:grpSpPr>
          <a:xfrm>
            <a:off x="3697744" y="2404844"/>
            <a:ext cx="917214" cy="1184735"/>
            <a:chOff x="5676900" y="1170708"/>
            <a:chExt cx="1828800" cy="2791692"/>
          </a:xfrm>
        </p:grpSpPr>
        <p:cxnSp>
          <p:nvCxnSpPr>
            <p:cNvPr id="668" name="Straight Connector 667">
              <a:extLst>
                <a:ext uri="{FF2B5EF4-FFF2-40B4-BE49-F238E27FC236}">
                  <a16:creationId xmlns:a16="http://schemas.microsoft.com/office/drawing/2014/main" id="{679C81AF-E6FD-0078-33C7-A6B92B1708CF}"/>
                </a:ext>
              </a:extLst>
            </p:cNvPr>
            <p:cNvCxnSpPr>
              <a:cxnSpLocks/>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C2DBF150-F0B8-85D3-0F5A-1F61F79876BE}"/>
                </a:ext>
              </a:extLst>
            </p:cNvPr>
            <p:cNvCxnSpPr>
              <a:cxnSpLocks/>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49AE3E0-AF17-821F-6A06-E4F89F4D1789}"/>
                </a:ext>
              </a:extLst>
            </p:cNvPr>
            <p:cNvCxnSpPr>
              <a:cxnSpLocks/>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CA498159-0E5A-5771-AC21-2AE64A001A28}"/>
                </a:ext>
              </a:extLst>
            </p:cNvPr>
            <p:cNvCxnSpPr>
              <a:cxnSpLocks/>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B98FE26-3B8B-A9D6-FDC0-48126E91ACDE}"/>
                </a:ext>
              </a:extLst>
            </p:cNvPr>
            <p:cNvCxnSpPr>
              <a:cxnSpLocks/>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3598102" y="2404845"/>
            <a:ext cx="1108300" cy="11083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78" name="Rounded Rectangle 677">
            <a:extLst>
              <a:ext uri="{FF2B5EF4-FFF2-40B4-BE49-F238E27FC236}">
                <a16:creationId xmlns:a16="http://schemas.microsoft.com/office/drawing/2014/main" id="{EB7A3A0B-98F1-EFD6-058E-22423D4C4232}"/>
              </a:ext>
            </a:extLst>
          </p:cNvPr>
          <p:cNvSpPr/>
          <p:nvPr/>
        </p:nvSpPr>
        <p:spPr>
          <a:xfrm>
            <a:off x="3414815" y="2272377"/>
            <a:ext cx="1483070" cy="1388622"/>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680" name="Group 679">
            <a:extLst>
              <a:ext uri="{FF2B5EF4-FFF2-40B4-BE49-F238E27FC236}">
                <a16:creationId xmlns:a16="http://schemas.microsoft.com/office/drawing/2014/main" id="{EECDA2AC-5403-4654-D1F9-12EF81E7C5CF}"/>
              </a:ext>
            </a:extLst>
          </p:cNvPr>
          <p:cNvGrpSpPr/>
          <p:nvPr/>
        </p:nvGrpSpPr>
        <p:grpSpPr>
          <a:xfrm>
            <a:off x="1734836" y="2404844"/>
            <a:ext cx="1414038" cy="1414038"/>
            <a:chOff x="4876800" y="1600199"/>
            <a:chExt cx="2819401" cy="2819401"/>
          </a:xfrm>
        </p:grpSpPr>
        <p:grpSp>
          <p:nvGrpSpPr>
            <p:cNvPr id="681" name="Group 680">
              <a:extLst>
                <a:ext uri="{FF2B5EF4-FFF2-40B4-BE49-F238E27FC236}">
                  <a16:creationId xmlns:a16="http://schemas.microsoft.com/office/drawing/2014/main" id="{34123431-1FF0-4289-4F55-F8F7AB7ED985}"/>
                </a:ext>
              </a:extLst>
            </p:cNvPr>
            <p:cNvGrpSpPr/>
            <p:nvPr/>
          </p:nvGrpSpPr>
          <p:grpSpPr>
            <a:xfrm>
              <a:off x="5486400" y="3962400"/>
              <a:ext cx="2209800" cy="457200"/>
              <a:chOff x="5486400" y="3962400"/>
              <a:chExt cx="2209800" cy="457200"/>
            </a:xfrm>
          </p:grpSpPr>
          <p:sp>
            <p:nvSpPr>
              <p:cNvPr id="706" name="DRAM">
                <a:extLst>
                  <a:ext uri="{FF2B5EF4-FFF2-40B4-BE49-F238E27FC236}">
                    <a16:creationId xmlns:a16="http://schemas.microsoft.com/office/drawing/2014/main" id="{CEFD516B-47BC-AA40-5C01-89C3F7B583D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6921E9A3-1EFA-A717-4A02-DDAD4D72279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97F51D8B-A6EF-DB06-0A50-91DB44B6758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3123978C-D826-939E-D49C-1EA4BD1B00F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0" name="DRAM">
                <a:extLst>
                  <a:ext uri="{FF2B5EF4-FFF2-40B4-BE49-F238E27FC236}">
                    <a16:creationId xmlns:a16="http://schemas.microsoft.com/office/drawing/2014/main" id="{FFC2EE4C-6C66-F265-FEE6-EA173A4010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2BF2417E-7B26-E8D8-581A-DCE547EFE2DB}"/>
                </a:ext>
              </a:extLst>
            </p:cNvPr>
            <p:cNvGrpSpPr/>
            <p:nvPr/>
          </p:nvGrpSpPr>
          <p:grpSpPr>
            <a:xfrm>
              <a:off x="4876800" y="1600200"/>
              <a:ext cx="457200" cy="2209800"/>
              <a:chOff x="4876800" y="1600200"/>
              <a:chExt cx="457200" cy="2209800"/>
            </a:xfrm>
          </p:grpSpPr>
          <p:sp>
            <p:nvSpPr>
              <p:cNvPr id="337" name="DRAM">
                <a:extLst>
                  <a:ext uri="{FF2B5EF4-FFF2-40B4-BE49-F238E27FC236}">
                    <a16:creationId xmlns:a16="http://schemas.microsoft.com/office/drawing/2014/main" id="{6172647E-CB9E-27F8-2C5B-B5C25C2B441D}"/>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DRAM">
                <a:extLst>
                  <a:ext uri="{FF2B5EF4-FFF2-40B4-BE49-F238E27FC236}">
                    <a16:creationId xmlns:a16="http://schemas.microsoft.com/office/drawing/2014/main" id="{7128C8EB-8499-AAFD-F081-CE8F72F70B6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DRAM">
                <a:extLst>
                  <a:ext uri="{FF2B5EF4-FFF2-40B4-BE49-F238E27FC236}">
                    <a16:creationId xmlns:a16="http://schemas.microsoft.com/office/drawing/2014/main" id="{77677E57-90F4-BBA0-5483-C42CD731FDD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BAB71EF5-B2E9-828A-494B-3CF307DEA38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8606A335-61F6-4867-0329-A840C90130D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3" name="Group 682">
              <a:extLst>
                <a:ext uri="{FF2B5EF4-FFF2-40B4-BE49-F238E27FC236}">
                  <a16:creationId xmlns:a16="http://schemas.microsoft.com/office/drawing/2014/main" id="{654334DA-24D5-18DF-66CF-78640D41EE6F}"/>
                </a:ext>
              </a:extLst>
            </p:cNvPr>
            <p:cNvGrpSpPr/>
            <p:nvPr/>
          </p:nvGrpSpPr>
          <p:grpSpPr>
            <a:xfrm>
              <a:off x="5676900" y="1600199"/>
              <a:ext cx="1828800" cy="2362201"/>
              <a:chOff x="5676900" y="1170708"/>
              <a:chExt cx="1828800" cy="2791692"/>
            </a:xfrm>
          </p:grpSpPr>
          <p:cxnSp>
            <p:nvCxnSpPr>
              <p:cNvPr id="332" name="Straight Connector 331">
                <a:extLst>
                  <a:ext uri="{FF2B5EF4-FFF2-40B4-BE49-F238E27FC236}">
                    <a16:creationId xmlns:a16="http://schemas.microsoft.com/office/drawing/2014/main" id="{896C1244-F9B5-AC00-4CEB-479CC448BEC9}"/>
                  </a:ext>
                </a:extLst>
              </p:cNvPr>
              <p:cNvCxnSpPr>
                <a:cxnSpLocks/>
                <a:stCxn id="686" idx="0"/>
                <a:endCxn id="70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5A535A2-8710-B484-2344-350606FEFBBD}"/>
                  </a:ext>
                </a:extLst>
              </p:cNvPr>
              <p:cNvCxnSpPr>
                <a:cxnSpLocks/>
                <a:stCxn id="688" idx="0"/>
                <a:endCxn id="70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72D9A5DB-E77F-4E94-AA4F-FE45BD4D65EA}"/>
                  </a:ext>
                </a:extLst>
              </p:cNvPr>
              <p:cNvCxnSpPr>
                <a:cxnSpLocks/>
                <a:stCxn id="689" idx="0"/>
                <a:endCxn id="70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9D857CC8-E95B-9456-993B-D053147C2671}"/>
                  </a:ext>
                </a:extLst>
              </p:cNvPr>
              <p:cNvCxnSpPr>
                <a:cxnSpLocks/>
                <a:stCxn id="690" idx="0"/>
                <a:endCxn id="71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3F6D8517-EC47-6D63-E038-653E8A5AC13B}"/>
                  </a:ext>
                </a:extLst>
              </p:cNvPr>
              <p:cNvCxnSpPr>
                <a:cxnSpLocks/>
                <a:stCxn id="687" idx="0"/>
                <a:endCxn id="70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AF96E67B-C7A3-CD15-4AF5-FD52FC5681FF}"/>
                </a:ext>
              </a:extLst>
            </p:cNvPr>
            <p:cNvGrpSpPr/>
            <p:nvPr/>
          </p:nvGrpSpPr>
          <p:grpSpPr>
            <a:xfrm>
              <a:off x="5334000" y="1790700"/>
              <a:ext cx="2362201" cy="1828800"/>
              <a:chOff x="5333998" y="1790700"/>
              <a:chExt cx="2791691" cy="1828800"/>
            </a:xfrm>
          </p:grpSpPr>
          <p:cxnSp>
            <p:nvCxnSpPr>
              <p:cNvPr id="327" name="Straight Connector 326">
                <a:extLst>
                  <a:ext uri="{FF2B5EF4-FFF2-40B4-BE49-F238E27FC236}">
                    <a16:creationId xmlns:a16="http://schemas.microsoft.com/office/drawing/2014/main" id="{165B5B9D-C4A0-8D33-91E5-185434D8A8B1}"/>
                  </a:ext>
                </a:extLst>
              </p:cNvPr>
              <p:cNvCxnSpPr>
                <a:cxnSpLocks/>
                <a:stCxn id="690" idx="6"/>
                <a:endCxn id="33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CEBEEBFF-3B32-3D91-A0B9-602AA4102E31}"/>
                  </a:ext>
                </a:extLst>
              </p:cNvPr>
              <p:cNvCxnSpPr>
                <a:cxnSpLocks/>
                <a:stCxn id="695" idx="6"/>
                <a:endCxn id="33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BFD2838C-7275-DE0E-FBCB-588FAF26868B}"/>
                  </a:ext>
                </a:extLst>
              </p:cNvPr>
              <p:cNvCxnSpPr>
                <a:cxnSpLocks/>
                <a:stCxn id="700" idx="6"/>
                <a:endCxn id="33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E635D79-E5B2-7349-9B6D-41BEBFFF0406}"/>
                  </a:ext>
                </a:extLst>
              </p:cNvPr>
              <p:cNvCxnSpPr>
                <a:cxnSpLocks/>
                <a:stCxn id="321" idx="6"/>
                <a:endCxn id="70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3ABEF132-1492-A3F0-D06D-CC35A8CF0748}"/>
                  </a:ext>
                </a:extLst>
              </p:cNvPr>
              <p:cNvCxnSpPr>
                <a:cxnSpLocks/>
                <a:stCxn id="326" idx="6"/>
                <a:endCxn id="70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C56DC51F-B998-A67E-A4AE-A0B9D3944C98}"/>
                </a:ext>
              </a:extLst>
            </p:cNvPr>
            <p:cNvGrpSpPr/>
            <p:nvPr/>
          </p:nvGrpSpPr>
          <p:grpSpPr>
            <a:xfrm>
              <a:off x="5486400" y="1600200"/>
              <a:ext cx="2209800" cy="2209800"/>
              <a:chOff x="5486400" y="1600200"/>
              <a:chExt cx="2209800" cy="2209800"/>
            </a:xfrm>
          </p:grpSpPr>
          <p:sp>
            <p:nvSpPr>
              <p:cNvPr id="686" name="Oval 685">
                <a:extLst>
                  <a:ext uri="{FF2B5EF4-FFF2-40B4-BE49-F238E27FC236}">
                    <a16:creationId xmlns:a16="http://schemas.microsoft.com/office/drawing/2014/main" id="{C1884CCB-017D-B172-86AB-16DC0BF60622}"/>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15DD4F2-5796-89D8-B6D5-F942251A9080}"/>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1203891A-3289-0434-CDEE-5D275952318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F339FA66-BAED-828F-60B7-5C0BB13896F8}"/>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0" name="Oval 689">
                <a:extLst>
                  <a:ext uri="{FF2B5EF4-FFF2-40B4-BE49-F238E27FC236}">
                    <a16:creationId xmlns:a16="http://schemas.microsoft.com/office/drawing/2014/main" id="{EBBF5C66-1F14-FFC7-3B0F-8ABBEC8367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0E872D1D-7F11-286F-3F5E-5A5FEFE62F86}"/>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0D163B65-7474-2CEE-40FD-0C71DC8793F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935A980E-BC62-5F29-F22D-264582179E4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63B40C84-4CA0-CD93-5A85-9DF2648112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A6CA6D4D-393A-9B99-C6B7-8CA725439F0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8812F20A-E448-D60B-A4D2-59B10C659CD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6543453A-F1E1-9F26-E5FB-1CEBD22C928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8" name="Oval 697">
                <a:extLst>
                  <a:ext uri="{FF2B5EF4-FFF2-40B4-BE49-F238E27FC236}">
                    <a16:creationId xmlns:a16="http://schemas.microsoft.com/office/drawing/2014/main" id="{0DADD14B-6C97-9C1C-656F-7C8F7159A60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4EACC11C-EB66-4DFC-347A-EF5AB8013F2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30E3826D-2D28-B28A-6573-CA738B69EA7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37DE5684-88F5-5F58-9218-78895F2EECFF}"/>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5433580C-C81A-BFD1-7842-8D2F156E2A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3" name="Oval 702">
                <a:extLst>
                  <a:ext uri="{FF2B5EF4-FFF2-40B4-BE49-F238E27FC236}">
                    <a16:creationId xmlns:a16="http://schemas.microsoft.com/office/drawing/2014/main" id="{9BD2F928-66BF-4961-E07B-F3423D9796DD}"/>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0" name="Oval 319">
                <a:extLst>
                  <a:ext uri="{FF2B5EF4-FFF2-40B4-BE49-F238E27FC236}">
                    <a16:creationId xmlns:a16="http://schemas.microsoft.com/office/drawing/2014/main" id="{3236A3AE-6B70-6E5D-EA01-C293DEDBA667}"/>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DE026B5F-03B8-8BB8-EDFD-38BDAF0AFBB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0466260D-7482-EB2D-0373-03AE766D728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12C3F88B-7080-10A3-36E8-337E6FF598C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66BD36A-A01A-AEC6-08D2-86135510A580}"/>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C02D5BA5-4F15-221E-3510-CA882FB5985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074F603-1A30-B83D-FAA0-FFDF47AB88F8}"/>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11" name="Group 710">
            <a:extLst>
              <a:ext uri="{FF2B5EF4-FFF2-40B4-BE49-F238E27FC236}">
                <a16:creationId xmlns:a16="http://schemas.microsoft.com/office/drawing/2014/main" id="{04A46900-1B5E-F646-2677-19EEA2B2684C}"/>
              </a:ext>
            </a:extLst>
          </p:cNvPr>
          <p:cNvGrpSpPr/>
          <p:nvPr/>
        </p:nvGrpSpPr>
        <p:grpSpPr>
          <a:xfrm>
            <a:off x="4859036" y="2404844"/>
            <a:ext cx="1414038" cy="1414038"/>
            <a:chOff x="4876800" y="1600199"/>
            <a:chExt cx="2819401" cy="2819401"/>
          </a:xfrm>
        </p:grpSpPr>
        <p:grpSp>
          <p:nvGrpSpPr>
            <p:cNvPr id="712" name="Group 711">
              <a:extLst>
                <a:ext uri="{FF2B5EF4-FFF2-40B4-BE49-F238E27FC236}">
                  <a16:creationId xmlns:a16="http://schemas.microsoft.com/office/drawing/2014/main" id="{30D20B21-E08D-F792-7807-BECF1FD02A84}"/>
                </a:ext>
              </a:extLst>
            </p:cNvPr>
            <p:cNvGrpSpPr/>
            <p:nvPr/>
          </p:nvGrpSpPr>
          <p:grpSpPr>
            <a:xfrm>
              <a:off x="5486400" y="3962400"/>
              <a:ext cx="2209800" cy="457200"/>
              <a:chOff x="5486400" y="3962400"/>
              <a:chExt cx="2209800" cy="457200"/>
            </a:xfrm>
          </p:grpSpPr>
          <p:sp>
            <p:nvSpPr>
              <p:cNvPr id="757" name="DRAM">
                <a:extLst>
                  <a:ext uri="{FF2B5EF4-FFF2-40B4-BE49-F238E27FC236}">
                    <a16:creationId xmlns:a16="http://schemas.microsoft.com/office/drawing/2014/main" id="{A4A6A8DC-7EB6-A9E5-6978-BDF9A6F8D7F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8" name="DRAM">
                <a:extLst>
                  <a:ext uri="{FF2B5EF4-FFF2-40B4-BE49-F238E27FC236}">
                    <a16:creationId xmlns:a16="http://schemas.microsoft.com/office/drawing/2014/main" id="{8382B99B-0A72-F887-6B90-8B181125883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9" name="DRAM">
                <a:extLst>
                  <a:ext uri="{FF2B5EF4-FFF2-40B4-BE49-F238E27FC236}">
                    <a16:creationId xmlns:a16="http://schemas.microsoft.com/office/drawing/2014/main" id="{40B7449A-956D-E7D3-9823-5D8E1368D9A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0" name="DRAM">
                <a:extLst>
                  <a:ext uri="{FF2B5EF4-FFF2-40B4-BE49-F238E27FC236}">
                    <a16:creationId xmlns:a16="http://schemas.microsoft.com/office/drawing/2014/main" id="{C061A786-7EB6-6B51-8741-F25D09B54FC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1" name="DRAM">
                <a:extLst>
                  <a:ext uri="{FF2B5EF4-FFF2-40B4-BE49-F238E27FC236}">
                    <a16:creationId xmlns:a16="http://schemas.microsoft.com/office/drawing/2014/main" id="{CC7328A9-E457-D385-1183-230AE49BDC1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3" name="Group 712">
              <a:extLst>
                <a:ext uri="{FF2B5EF4-FFF2-40B4-BE49-F238E27FC236}">
                  <a16:creationId xmlns:a16="http://schemas.microsoft.com/office/drawing/2014/main" id="{12F3E9E7-EEEA-726F-104F-6DDE6068A976}"/>
                </a:ext>
              </a:extLst>
            </p:cNvPr>
            <p:cNvGrpSpPr/>
            <p:nvPr/>
          </p:nvGrpSpPr>
          <p:grpSpPr>
            <a:xfrm>
              <a:off x="4876800" y="1600200"/>
              <a:ext cx="457200" cy="2209800"/>
              <a:chOff x="4876800" y="1600200"/>
              <a:chExt cx="457200" cy="2209800"/>
            </a:xfrm>
          </p:grpSpPr>
          <p:sp>
            <p:nvSpPr>
              <p:cNvPr id="752" name="DRAM">
                <a:extLst>
                  <a:ext uri="{FF2B5EF4-FFF2-40B4-BE49-F238E27FC236}">
                    <a16:creationId xmlns:a16="http://schemas.microsoft.com/office/drawing/2014/main" id="{9340BD81-1185-F808-F00D-2108A0F7C57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3" name="DRAM">
                <a:extLst>
                  <a:ext uri="{FF2B5EF4-FFF2-40B4-BE49-F238E27FC236}">
                    <a16:creationId xmlns:a16="http://schemas.microsoft.com/office/drawing/2014/main" id="{1E827F9E-67C7-5F3D-EF22-E93A09D1614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4" name="DRAM">
                <a:extLst>
                  <a:ext uri="{FF2B5EF4-FFF2-40B4-BE49-F238E27FC236}">
                    <a16:creationId xmlns:a16="http://schemas.microsoft.com/office/drawing/2014/main" id="{43708B41-06D6-95B0-303A-45A8450DA61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5" name="DRAM">
                <a:extLst>
                  <a:ext uri="{FF2B5EF4-FFF2-40B4-BE49-F238E27FC236}">
                    <a16:creationId xmlns:a16="http://schemas.microsoft.com/office/drawing/2014/main" id="{3E0524B1-1029-E684-9F95-A4E6C4EEBAE1}"/>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6" name="DRAM">
                <a:extLst>
                  <a:ext uri="{FF2B5EF4-FFF2-40B4-BE49-F238E27FC236}">
                    <a16:creationId xmlns:a16="http://schemas.microsoft.com/office/drawing/2014/main" id="{0C98A22A-77FC-FEC2-38B7-B55AE4CCB23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4" name="Group 713">
              <a:extLst>
                <a:ext uri="{FF2B5EF4-FFF2-40B4-BE49-F238E27FC236}">
                  <a16:creationId xmlns:a16="http://schemas.microsoft.com/office/drawing/2014/main" id="{9379988C-27E9-DAA3-164A-4E8E6E307BF9}"/>
                </a:ext>
              </a:extLst>
            </p:cNvPr>
            <p:cNvGrpSpPr/>
            <p:nvPr/>
          </p:nvGrpSpPr>
          <p:grpSpPr>
            <a:xfrm>
              <a:off x="5676900" y="1600199"/>
              <a:ext cx="1828800" cy="2362201"/>
              <a:chOff x="5676900" y="1170708"/>
              <a:chExt cx="1828800" cy="2791692"/>
            </a:xfrm>
          </p:grpSpPr>
          <p:cxnSp>
            <p:nvCxnSpPr>
              <p:cNvPr id="747" name="Straight Connector 746">
                <a:extLst>
                  <a:ext uri="{FF2B5EF4-FFF2-40B4-BE49-F238E27FC236}">
                    <a16:creationId xmlns:a16="http://schemas.microsoft.com/office/drawing/2014/main" id="{40C99025-E5BC-871F-022D-CC7822B3A300}"/>
                  </a:ext>
                </a:extLst>
              </p:cNvPr>
              <p:cNvCxnSpPr>
                <a:cxnSpLocks/>
                <a:stCxn id="717" idx="0"/>
                <a:endCxn id="75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A4C0EAE-5DFB-D426-5A40-2DF5407849B0}"/>
                  </a:ext>
                </a:extLst>
              </p:cNvPr>
              <p:cNvCxnSpPr>
                <a:cxnSpLocks/>
                <a:stCxn id="719" idx="0"/>
                <a:endCxn id="75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586FC77-7B15-B20D-D630-0EB762DF512A}"/>
                  </a:ext>
                </a:extLst>
              </p:cNvPr>
              <p:cNvCxnSpPr>
                <a:cxnSpLocks/>
                <a:stCxn id="720" idx="0"/>
                <a:endCxn id="76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EDA3E9E4-A673-0D69-BF1E-F41E39BA6D40}"/>
                  </a:ext>
                </a:extLst>
              </p:cNvPr>
              <p:cNvCxnSpPr>
                <a:cxnSpLocks/>
                <a:stCxn id="721" idx="0"/>
                <a:endCxn id="76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B2011E0C-049C-2E0C-8B66-CDBEE8684E33}"/>
                  </a:ext>
                </a:extLst>
              </p:cNvPr>
              <p:cNvCxnSpPr>
                <a:cxnSpLocks/>
                <a:stCxn id="718" idx="0"/>
                <a:endCxn id="75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6A056F37-C807-4EB8-8AD9-CC5B9EFD5EE9}"/>
                </a:ext>
              </a:extLst>
            </p:cNvPr>
            <p:cNvGrpSpPr/>
            <p:nvPr/>
          </p:nvGrpSpPr>
          <p:grpSpPr>
            <a:xfrm>
              <a:off x="5334000" y="1790700"/>
              <a:ext cx="2362201" cy="1828800"/>
              <a:chOff x="5333998" y="1790700"/>
              <a:chExt cx="2791691" cy="1828800"/>
            </a:xfrm>
          </p:grpSpPr>
          <p:cxnSp>
            <p:nvCxnSpPr>
              <p:cNvPr id="742" name="Straight Connector 741">
                <a:extLst>
                  <a:ext uri="{FF2B5EF4-FFF2-40B4-BE49-F238E27FC236}">
                    <a16:creationId xmlns:a16="http://schemas.microsoft.com/office/drawing/2014/main" id="{1B07CC25-FA57-A1DC-A13D-19FF4A38FEC7}"/>
                  </a:ext>
                </a:extLst>
              </p:cNvPr>
              <p:cNvCxnSpPr>
                <a:cxnSpLocks/>
                <a:stCxn id="721" idx="6"/>
                <a:endCxn id="75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FFB3246A-FE53-E8A1-72F5-7DC2BFAFC3C3}"/>
                  </a:ext>
                </a:extLst>
              </p:cNvPr>
              <p:cNvCxnSpPr>
                <a:cxnSpLocks/>
                <a:stCxn id="726" idx="6"/>
                <a:endCxn id="75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5FDE2421-B469-D046-C730-217CDC78AB01}"/>
                  </a:ext>
                </a:extLst>
              </p:cNvPr>
              <p:cNvCxnSpPr>
                <a:cxnSpLocks/>
                <a:stCxn id="731" idx="6"/>
                <a:endCxn id="75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152E882F-C081-1652-141A-7F01F64F97CE}"/>
                  </a:ext>
                </a:extLst>
              </p:cNvPr>
              <p:cNvCxnSpPr>
                <a:cxnSpLocks/>
                <a:stCxn id="736" idx="6"/>
                <a:endCxn id="75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80CAF223-4247-02DD-6D57-D5303C4A8735}"/>
                  </a:ext>
                </a:extLst>
              </p:cNvPr>
              <p:cNvCxnSpPr>
                <a:cxnSpLocks/>
                <a:stCxn id="741" idx="6"/>
                <a:endCxn id="75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6F447BD4-3181-390D-ECEB-F2F52B0EF7FC}"/>
                </a:ext>
              </a:extLst>
            </p:cNvPr>
            <p:cNvGrpSpPr/>
            <p:nvPr/>
          </p:nvGrpSpPr>
          <p:grpSpPr>
            <a:xfrm>
              <a:off x="5486400" y="1600200"/>
              <a:ext cx="2209800" cy="2209800"/>
              <a:chOff x="5486400" y="1600200"/>
              <a:chExt cx="2209800" cy="2209800"/>
            </a:xfrm>
          </p:grpSpPr>
          <p:sp>
            <p:nvSpPr>
              <p:cNvPr id="717" name="Oval 716">
                <a:extLst>
                  <a:ext uri="{FF2B5EF4-FFF2-40B4-BE49-F238E27FC236}">
                    <a16:creationId xmlns:a16="http://schemas.microsoft.com/office/drawing/2014/main" id="{68BA3020-7D81-FF67-4FD3-5116E9B2813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8" name="Oval 717">
                <a:extLst>
                  <a:ext uri="{FF2B5EF4-FFF2-40B4-BE49-F238E27FC236}">
                    <a16:creationId xmlns:a16="http://schemas.microsoft.com/office/drawing/2014/main" id="{7491EF68-5C49-C042-7FBD-C4EB310F7106}"/>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Oval 718">
                <a:extLst>
                  <a:ext uri="{FF2B5EF4-FFF2-40B4-BE49-F238E27FC236}">
                    <a16:creationId xmlns:a16="http://schemas.microsoft.com/office/drawing/2014/main" id="{FAF4D9DB-F9F5-8421-E2AB-75D9E25E38D6}"/>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0" name="Oval 719">
                <a:extLst>
                  <a:ext uri="{FF2B5EF4-FFF2-40B4-BE49-F238E27FC236}">
                    <a16:creationId xmlns:a16="http://schemas.microsoft.com/office/drawing/2014/main" id="{4E99085E-C41A-70B3-8AA6-714A99AD1902}"/>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1" name="Oval 720">
                <a:extLst>
                  <a:ext uri="{FF2B5EF4-FFF2-40B4-BE49-F238E27FC236}">
                    <a16:creationId xmlns:a16="http://schemas.microsoft.com/office/drawing/2014/main" id="{6F6A21FF-FFEA-8182-0CEE-A507FD1AE5E7}"/>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2" name="Oval 721">
                <a:extLst>
                  <a:ext uri="{FF2B5EF4-FFF2-40B4-BE49-F238E27FC236}">
                    <a16:creationId xmlns:a16="http://schemas.microsoft.com/office/drawing/2014/main" id="{E47AB944-7C83-FE77-356A-8AC7AD9B7AB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3" name="Oval 722">
                <a:extLst>
                  <a:ext uri="{FF2B5EF4-FFF2-40B4-BE49-F238E27FC236}">
                    <a16:creationId xmlns:a16="http://schemas.microsoft.com/office/drawing/2014/main" id="{4262E098-51C2-51C6-AF5B-2EEB32FBD38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4" name="Oval 723">
                <a:extLst>
                  <a:ext uri="{FF2B5EF4-FFF2-40B4-BE49-F238E27FC236}">
                    <a16:creationId xmlns:a16="http://schemas.microsoft.com/office/drawing/2014/main" id="{D35E6D8F-1259-F632-543A-8204AEABA0C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5" name="Oval 724">
                <a:extLst>
                  <a:ext uri="{FF2B5EF4-FFF2-40B4-BE49-F238E27FC236}">
                    <a16:creationId xmlns:a16="http://schemas.microsoft.com/office/drawing/2014/main" id="{77C607A0-88E6-CDA8-9B79-4079966DEF9A}"/>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6" name="Oval 725">
                <a:extLst>
                  <a:ext uri="{FF2B5EF4-FFF2-40B4-BE49-F238E27FC236}">
                    <a16:creationId xmlns:a16="http://schemas.microsoft.com/office/drawing/2014/main" id="{AB2A1AB0-FE64-C112-D019-20BF219757C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7" name="Oval 726">
                <a:extLst>
                  <a:ext uri="{FF2B5EF4-FFF2-40B4-BE49-F238E27FC236}">
                    <a16:creationId xmlns:a16="http://schemas.microsoft.com/office/drawing/2014/main" id="{92F664EF-3B46-B1F5-4904-EAA6D0AE468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8" name="Oval 727">
                <a:extLst>
                  <a:ext uri="{FF2B5EF4-FFF2-40B4-BE49-F238E27FC236}">
                    <a16:creationId xmlns:a16="http://schemas.microsoft.com/office/drawing/2014/main" id="{653AAA23-ABFC-13F9-21C3-9EE00A0FAB21}"/>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9" name="Oval 728">
                <a:extLst>
                  <a:ext uri="{FF2B5EF4-FFF2-40B4-BE49-F238E27FC236}">
                    <a16:creationId xmlns:a16="http://schemas.microsoft.com/office/drawing/2014/main" id="{AB130427-6517-99D6-2417-C9417D2169C6}"/>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0" name="Oval 729">
                <a:extLst>
                  <a:ext uri="{FF2B5EF4-FFF2-40B4-BE49-F238E27FC236}">
                    <a16:creationId xmlns:a16="http://schemas.microsoft.com/office/drawing/2014/main" id="{9C8CBEB8-AAC7-2B7F-D240-661144F8FC34}"/>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1" name="Oval 730">
                <a:extLst>
                  <a:ext uri="{FF2B5EF4-FFF2-40B4-BE49-F238E27FC236}">
                    <a16:creationId xmlns:a16="http://schemas.microsoft.com/office/drawing/2014/main" id="{1B30DFC7-3E7D-E8A8-5E76-AD7EC4AF574B}"/>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2" name="Oval 731">
                <a:extLst>
                  <a:ext uri="{FF2B5EF4-FFF2-40B4-BE49-F238E27FC236}">
                    <a16:creationId xmlns:a16="http://schemas.microsoft.com/office/drawing/2014/main" id="{DFF006FC-260A-DADC-50DA-779D45EA4BD9}"/>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3" name="Oval 732">
                <a:extLst>
                  <a:ext uri="{FF2B5EF4-FFF2-40B4-BE49-F238E27FC236}">
                    <a16:creationId xmlns:a16="http://schemas.microsoft.com/office/drawing/2014/main" id="{812D29A7-91D6-561C-6F9A-A027CC779FF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4" name="Oval 733">
                <a:extLst>
                  <a:ext uri="{FF2B5EF4-FFF2-40B4-BE49-F238E27FC236}">
                    <a16:creationId xmlns:a16="http://schemas.microsoft.com/office/drawing/2014/main" id="{C94D46BB-2FDE-3257-A5F5-DF86097D1DA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5" name="Oval 734">
                <a:extLst>
                  <a:ext uri="{FF2B5EF4-FFF2-40B4-BE49-F238E27FC236}">
                    <a16:creationId xmlns:a16="http://schemas.microsoft.com/office/drawing/2014/main" id="{F6B4EFD2-023C-C69C-984E-B126AF2D784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6" name="Oval 735">
                <a:extLst>
                  <a:ext uri="{FF2B5EF4-FFF2-40B4-BE49-F238E27FC236}">
                    <a16:creationId xmlns:a16="http://schemas.microsoft.com/office/drawing/2014/main" id="{9280C599-5BE1-1478-3601-9CBD8F069EA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7" name="Oval 736">
                <a:extLst>
                  <a:ext uri="{FF2B5EF4-FFF2-40B4-BE49-F238E27FC236}">
                    <a16:creationId xmlns:a16="http://schemas.microsoft.com/office/drawing/2014/main" id="{659B8976-0C59-67F9-E289-C1F2B5BD89AF}"/>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8" name="Oval 737">
                <a:extLst>
                  <a:ext uri="{FF2B5EF4-FFF2-40B4-BE49-F238E27FC236}">
                    <a16:creationId xmlns:a16="http://schemas.microsoft.com/office/drawing/2014/main" id="{ADD0D552-618E-5E5F-1F75-16D90DEE22A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9" name="Oval 738">
                <a:extLst>
                  <a:ext uri="{FF2B5EF4-FFF2-40B4-BE49-F238E27FC236}">
                    <a16:creationId xmlns:a16="http://schemas.microsoft.com/office/drawing/2014/main" id="{7EC24F35-2E38-EE88-5EFF-AC17F05EC61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0" name="Oval 739">
                <a:extLst>
                  <a:ext uri="{FF2B5EF4-FFF2-40B4-BE49-F238E27FC236}">
                    <a16:creationId xmlns:a16="http://schemas.microsoft.com/office/drawing/2014/main" id="{AEAB527C-2418-DE30-4D9E-BECE53E267BD}"/>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1" name="Oval 740">
                <a:extLst>
                  <a:ext uri="{FF2B5EF4-FFF2-40B4-BE49-F238E27FC236}">
                    <a16:creationId xmlns:a16="http://schemas.microsoft.com/office/drawing/2014/main" id="{7C9A42F0-2A61-4BC5-410C-256D6B0DFFC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62" name="Group 761">
            <a:extLst>
              <a:ext uri="{FF2B5EF4-FFF2-40B4-BE49-F238E27FC236}">
                <a16:creationId xmlns:a16="http://schemas.microsoft.com/office/drawing/2014/main" id="{DADAD563-45DA-B5F2-20F4-9EA3438E19F7}"/>
              </a:ext>
            </a:extLst>
          </p:cNvPr>
          <p:cNvGrpSpPr/>
          <p:nvPr/>
        </p:nvGrpSpPr>
        <p:grpSpPr>
          <a:xfrm>
            <a:off x="6416564" y="2404844"/>
            <a:ext cx="1414038" cy="1414038"/>
            <a:chOff x="4876800" y="1600199"/>
            <a:chExt cx="2819401" cy="2819401"/>
          </a:xfrm>
        </p:grpSpPr>
        <p:grpSp>
          <p:nvGrpSpPr>
            <p:cNvPr id="763" name="Group 762">
              <a:extLst>
                <a:ext uri="{FF2B5EF4-FFF2-40B4-BE49-F238E27FC236}">
                  <a16:creationId xmlns:a16="http://schemas.microsoft.com/office/drawing/2014/main" id="{92707562-47DA-7A51-DB68-A57C51F87C23}"/>
                </a:ext>
              </a:extLst>
            </p:cNvPr>
            <p:cNvGrpSpPr/>
            <p:nvPr/>
          </p:nvGrpSpPr>
          <p:grpSpPr>
            <a:xfrm>
              <a:off x="5486400" y="3962400"/>
              <a:ext cx="2209800" cy="457200"/>
              <a:chOff x="5486400" y="3962400"/>
              <a:chExt cx="2209800" cy="457200"/>
            </a:xfrm>
          </p:grpSpPr>
          <p:sp>
            <p:nvSpPr>
              <p:cNvPr id="808" name="DRAM">
                <a:extLst>
                  <a:ext uri="{FF2B5EF4-FFF2-40B4-BE49-F238E27FC236}">
                    <a16:creationId xmlns:a16="http://schemas.microsoft.com/office/drawing/2014/main" id="{B94EFCC5-3AF0-1D88-B361-86F9995109B9}"/>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9" name="DRAM">
                <a:extLst>
                  <a:ext uri="{FF2B5EF4-FFF2-40B4-BE49-F238E27FC236}">
                    <a16:creationId xmlns:a16="http://schemas.microsoft.com/office/drawing/2014/main" id="{CA5DA3C5-3A97-EB38-4220-D872278ACDF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0" name="DRAM">
                <a:extLst>
                  <a:ext uri="{FF2B5EF4-FFF2-40B4-BE49-F238E27FC236}">
                    <a16:creationId xmlns:a16="http://schemas.microsoft.com/office/drawing/2014/main" id="{9C265EFC-8CAC-5509-DF3F-0A71C5C1FD4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1" name="DRAM">
                <a:extLst>
                  <a:ext uri="{FF2B5EF4-FFF2-40B4-BE49-F238E27FC236}">
                    <a16:creationId xmlns:a16="http://schemas.microsoft.com/office/drawing/2014/main" id="{5605A5F4-9ADF-D19F-409C-906B188EB72F}"/>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2" name="DRAM">
                <a:extLst>
                  <a:ext uri="{FF2B5EF4-FFF2-40B4-BE49-F238E27FC236}">
                    <a16:creationId xmlns:a16="http://schemas.microsoft.com/office/drawing/2014/main" id="{6E2B60BB-89F7-7B5C-B14F-F2516C2C325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4" name="Group 763">
              <a:extLst>
                <a:ext uri="{FF2B5EF4-FFF2-40B4-BE49-F238E27FC236}">
                  <a16:creationId xmlns:a16="http://schemas.microsoft.com/office/drawing/2014/main" id="{4152F48C-7D24-ABE1-E4CD-46BFA893B68C}"/>
                </a:ext>
              </a:extLst>
            </p:cNvPr>
            <p:cNvGrpSpPr/>
            <p:nvPr/>
          </p:nvGrpSpPr>
          <p:grpSpPr>
            <a:xfrm>
              <a:off x="4876800" y="1600200"/>
              <a:ext cx="457200" cy="2209800"/>
              <a:chOff x="4876800" y="1600200"/>
              <a:chExt cx="457200" cy="2209800"/>
            </a:xfrm>
          </p:grpSpPr>
          <p:sp>
            <p:nvSpPr>
              <p:cNvPr id="803" name="DRAM">
                <a:extLst>
                  <a:ext uri="{FF2B5EF4-FFF2-40B4-BE49-F238E27FC236}">
                    <a16:creationId xmlns:a16="http://schemas.microsoft.com/office/drawing/2014/main" id="{7E57FF3A-FBBB-8C4B-2DC3-C94710B85ABF}"/>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4" name="DRAM">
                <a:extLst>
                  <a:ext uri="{FF2B5EF4-FFF2-40B4-BE49-F238E27FC236}">
                    <a16:creationId xmlns:a16="http://schemas.microsoft.com/office/drawing/2014/main" id="{AD9B8BF2-A9A5-9FF6-979D-5EF38FDF043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5" name="DRAM">
                <a:extLst>
                  <a:ext uri="{FF2B5EF4-FFF2-40B4-BE49-F238E27FC236}">
                    <a16:creationId xmlns:a16="http://schemas.microsoft.com/office/drawing/2014/main" id="{A18A6192-A926-89D5-C0F0-19407C7A980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6" name="DRAM">
                <a:extLst>
                  <a:ext uri="{FF2B5EF4-FFF2-40B4-BE49-F238E27FC236}">
                    <a16:creationId xmlns:a16="http://schemas.microsoft.com/office/drawing/2014/main" id="{21F02436-5B3B-E66C-4FC9-41D4C28A7072}"/>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7" name="DRAM">
                <a:extLst>
                  <a:ext uri="{FF2B5EF4-FFF2-40B4-BE49-F238E27FC236}">
                    <a16:creationId xmlns:a16="http://schemas.microsoft.com/office/drawing/2014/main" id="{C1FE134B-D7EF-BCCD-E1F6-AFA5BE4AE22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5" name="Group 764">
              <a:extLst>
                <a:ext uri="{FF2B5EF4-FFF2-40B4-BE49-F238E27FC236}">
                  <a16:creationId xmlns:a16="http://schemas.microsoft.com/office/drawing/2014/main" id="{F9E0A200-723A-D75C-96A3-87CA715BDFEE}"/>
                </a:ext>
              </a:extLst>
            </p:cNvPr>
            <p:cNvGrpSpPr/>
            <p:nvPr/>
          </p:nvGrpSpPr>
          <p:grpSpPr>
            <a:xfrm>
              <a:off x="5676900" y="1600199"/>
              <a:ext cx="1828800" cy="2362201"/>
              <a:chOff x="5676900" y="1170708"/>
              <a:chExt cx="1828800" cy="2791692"/>
            </a:xfrm>
          </p:grpSpPr>
          <p:cxnSp>
            <p:nvCxnSpPr>
              <p:cNvPr id="798" name="Straight Connector 797">
                <a:extLst>
                  <a:ext uri="{FF2B5EF4-FFF2-40B4-BE49-F238E27FC236}">
                    <a16:creationId xmlns:a16="http://schemas.microsoft.com/office/drawing/2014/main" id="{1B66A78C-1D62-6DE2-C379-C7AA858994E0}"/>
                  </a:ext>
                </a:extLst>
              </p:cNvPr>
              <p:cNvCxnSpPr>
                <a:cxnSpLocks/>
                <a:stCxn id="768" idx="0"/>
                <a:endCxn id="80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5AF3D076-FF27-FBA8-F958-818C232DD96D}"/>
                  </a:ext>
                </a:extLst>
              </p:cNvPr>
              <p:cNvCxnSpPr>
                <a:cxnSpLocks/>
                <a:stCxn id="770" idx="0"/>
                <a:endCxn id="81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D590AC0F-6B04-17DF-5C17-2BBE45B45440}"/>
                  </a:ext>
                </a:extLst>
              </p:cNvPr>
              <p:cNvCxnSpPr>
                <a:cxnSpLocks/>
                <a:stCxn id="771" idx="0"/>
                <a:endCxn id="81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B6C2F32C-5960-F4F0-A81A-DB2560AA4122}"/>
                  </a:ext>
                </a:extLst>
              </p:cNvPr>
              <p:cNvCxnSpPr>
                <a:cxnSpLocks/>
                <a:stCxn id="772" idx="0"/>
                <a:endCxn id="81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B238EBA-96FC-6E5E-34D5-4C276CF91E09}"/>
                  </a:ext>
                </a:extLst>
              </p:cNvPr>
              <p:cNvCxnSpPr>
                <a:cxnSpLocks/>
                <a:stCxn id="769" idx="0"/>
                <a:endCxn id="80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43A923F5-698B-BB32-9C2F-B0B4F6578DB5}"/>
                </a:ext>
              </a:extLst>
            </p:cNvPr>
            <p:cNvGrpSpPr/>
            <p:nvPr/>
          </p:nvGrpSpPr>
          <p:grpSpPr>
            <a:xfrm>
              <a:off x="5334000" y="1790700"/>
              <a:ext cx="2362201" cy="1828800"/>
              <a:chOff x="5333998" y="1790700"/>
              <a:chExt cx="2791691" cy="1828800"/>
            </a:xfrm>
          </p:grpSpPr>
          <p:cxnSp>
            <p:nvCxnSpPr>
              <p:cNvPr id="793" name="Straight Connector 792">
                <a:extLst>
                  <a:ext uri="{FF2B5EF4-FFF2-40B4-BE49-F238E27FC236}">
                    <a16:creationId xmlns:a16="http://schemas.microsoft.com/office/drawing/2014/main" id="{284AB1BB-4661-8C82-0526-3E78A91991A9}"/>
                  </a:ext>
                </a:extLst>
              </p:cNvPr>
              <p:cNvCxnSpPr>
                <a:cxnSpLocks/>
                <a:stCxn id="772" idx="6"/>
                <a:endCxn id="80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D916876-5C24-62D7-4641-A3C448C25860}"/>
                  </a:ext>
                </a:extLst>
              </p:cNvPr>
              <p:cNvCxnSpPr>
                <a:cxnSpLocks/>
                <a:stCxn id="777" idx="6"/>
                <a:endCxn id="80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D02A73F2-956F-31EB-8425-CC3DBCAEC5D4}"/>
                  </a:ext>
                </a:extLst>
              </p:cNvPr>
              <p:cNvCxnSpPr>
                <a:cxnSpLocks/>
                <a:stCxn id="782" idx="6"/>
                <a:endCxn id="80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809E42E-0FC1-F7B5-F655-746FCD455A34}"/>
                  </a:ext>
                </a:extLst>
              </p:cNvPr>
              <p:cNvCxnSpPr>
                <a:cxnSpLocks/>
                <a:stCxn id="787" idx="6"/>
                <a:endCxn id="80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3B0FF4-0561-5125-719B-C4A98605D1D4}"/>
                  </a:ext>
                </a:extLst>
              </p:cNvPr>
              <p:cNvCxnSpPr>
                <a:cxnSpLocks/>
                <a:stCxn id="792" idx="6"/>
                <a:endCxn id="80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CE017132-333D-B23D-C545-713D4C3C940D}"/>
                </a:ext>
              </a:extLst>
            </p:cNvPr>
            <p:cNvGrpSpPr/>
            <p:nvPr/>
          </p:nvGrpSpPr>
          <p:grpSpPr>
            <a:xfrm>
              <a:off x="5486400" y="1600200"/>
              <a:ext cx="2209800" cy="2209800"/>
              <a:chOff x="5486400" y="1600200"/>
              <a:chExt cx="2209800" cy="2209800"/>
            </a:xfrm>
          </p:grpSpPr>
          <p:sp>
            <p:nvSpPr>
              <p:cNvPr id="768" name="Oval 767">
                <a:extLst>
                  <a:ext uri="{FF2B5EF4-FFF2-40B4-BE49-F238E27FC236}">
                    <a16:creationId xmlns:a16="http://schemas.microsoft.com/office/drawing/2014/main" id="{B6C41E18-A8FB-4D15-BC11-1DD7CDB0322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9" name="Oval 768">
                <a:extLst>
                  <a:ext uri="{FF2B5EF4-FFF2-40B4-BE49-F238E27FC236}">
                    <a16:creationId xmlns:a16="http://schemas.microsoft.com/office/drawing/2014/main" id="{DA991C24-C535-6AD3-4B90-FB43377046B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0" name="Oval 769">
                <a:extLst>
                  <a:ext uri="{FF2B5EF4-FFF2-40B4-BE49-F238E27FC236}">
                    <a16:creationId xmlns:a16="http://schemas.microsoft.com/office/drawing/2014/main" id="{3BE078F9-59AA-A739-3DFD-1D14EA91835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1" name="Oval 770">
                <a:extLst>
                  <a:ext uri="{FF2B5EF4-FFF2-40B4-BE49-F238E27FC236}">
                    <a16:creationId xmlns:a16="http://schemas.microsoft.com/office/drawing/2014/main" id="{C24D4EBB-AAD7-B1D0-8C6E-A1BBD567E34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2" name="Oval 771">
                <a:extLst>
                  <a:ext uri="{FF2B5EF4-FFF2-40B4-BE49-F238E27FC236}">
                    <a16:creationId xmlns:a16="http://schemas.microsoft.com/office/drawing/2014/main" id="{8F893840-CEAE-43CA-72EE-78BD34B33615}"/>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3" name="Oval 772">
                <a:extLst>
                  <a:ext uri="{FF2B5EF4-FFF2-40B4-BE49-F238E27FC236}">
                    <a16:creationId xmlns:a16="http://schemas.microsoft.com/office/drawing/2014/main" id="{66427B1F-C70A-E163-8853-538E26E4498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4" name="Oval 773">
                <a:extLst>
                  <a:ext uri="{FF2B5EF4-FFF2-40B4-BE49-F238E27FC236}">
                    <a16:creationId xmlns:a16="http://schemas.microsoft.com/office/drawing/2014/main" id="{37BF93F4-5AC6-E673-A71F-0CC55D135F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5" name="Oval 774">
                <a:extLst>
                  <a:ext uri="{FF2B5EF4-FFF2-40B4-BE49-F238E27FC236}">
                    <a16:creationId xmlns:a16="http://schemas.microsoft.com/office/drawing/2014/main" id="{7927381A-CC2D-13ED-BE0E-46432577556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6" name="Oval 775">
                <a:extLst>
                  <a:ext uri="{FF2B5EF4-FFF2-40B4-BE49-F238E27FC236}">
                    <a16:creationId xmlns:a16="http://schemas.microsoft.com/office/drawing/2014/main" id="{0456B799-0DA7-D2B8-BFAF-E2F5B840675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7" name="Oval 776">
                <a:extLst>
                  <a:ext uri="{FF2B5EF4-FFF2-40B4-BE49-F238E27FC236}">
                    <a16:creationId xmlns:a16="http://schemas.microsoft.com/office/drawing/2014/main" id="{E979E9CA-87FD-DED5-5E50-EC73D78AB14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8" name="Oval 777">
                <a:extLst>
                  <a:ext uri="{FF2B5EF4-FFF2-40B4-BE49-F238E27FC236}">
                    <a16:creationId xmlns:a16="http://schemas.microsoft.com/office/drawing/2014/main" id="{3D2E96E0-9B15-B496-33ED-AEE6FAF8943B}"/>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9" name="Oval 778">
                <a:extLst>
                  <a:ext uri="{FF2B5EF4-FFF2-40B4-BE49-F238E27FC236}">
                    <a16:creationId xmlns:a16="http://schemas.microsoft.com/office/drawing/2014/main" id="{A4D5E6DD-03AD-7C21-5D64-7D27C43D2DF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0" name="Oval 779">
                <a:extLst>
                  <a:ext uri="{FF2B5EF4-FFF2-40B4-BE49-F238E27FC236}">
                    <a16:creationId xmlns:a16="http://schemas.microsoft.com/office/drawing/2014/main" id="{C38189A6-CCFA-31F8-7B59-277A26364A1A}"/>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1" name="Oval 780">
                <a:extLst>
                  <a:ext uri="{FF2B5EF4-FFF2-40B4-BE49-F238E27FC236}">
                    <a16:creationId xmlns:a16="http://schemas.microsoft.com/office/drawing/2014/main" id="{0DF6B333-A12E-6178-0889-9DD50A9CFFBE}"/>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2" name="Oval 781">
                <a:extLst>
                  <a:ext uri="{FF2B5EF4-FFF2-40B4-BE49-F238E27FC236}">
                    <a16:creationId xmlns:a16="http://schemas.microsoft.com/office/drawing/2014/main" id="{6E2780A6-A9F6-27CB-86DB-D158BD350696}"/>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3" name="Oval 782">
                <a:extLst>
                  <a:ext uri="{FF2B5EF4-FFF2-40B4-BE49-F238E27FC236}">
                    <a16:creationId xmlns:a16="http://schemas.microsoft.com/office/drawing/2014/main" id="{BE17FC97-4914-6404-FD62-20257C3E680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4" name="Oval 783">
                <a:extLst>
                  <a:ext uri="{FF2B5EF4-FFF2-40B4-BE49-F238E27FC236}">
                    <a16:creationId xmlns:a16="http://schemas.microsoft.com/office/drawing/2014/main" id="{81866B14-0438-0FC1-BFD9-7769C365CBC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5" name="Oval 784">
                <a:extLst>
                  <a:ext uri="{FF2B5EF4-FFF2-40B4-BE49-F238E27FC236}">
                    <a16:creationId xmlns:a16="http://schemas.microsoft.com/office/drawing/2014/main" id="{848899A2-32ED-1CF2-7D5E-993E7F5C088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6" name="Oval 785">
                <a:extLst>
                  <a:ext uri="{FF2B5EF4-FFF2-40B4-BE49-F238E27FC236}">
                    <a16:creationId xmlns:a16="http://schemas.microsoft.com/office/drawing/2014/main" id="{EB80EEC4-B3C0-0BDB-1118-F235E714350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7" name="Oval 786">
                <a:extLst>
                  <a:ext uri="{FF2B5EF4-FFF2-40B4-BE49-F238E27FC236}">
                    <a16:creationId xmlns:a16="http://schemas.microsoft.com/office/drawing/2014/main" id="{E52B8171-9E9D-BCA0-BA21-07875D75066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8" name="Oval 787">
                <a:extLst>
                  <a:ext uri="{FF2B5EF4-FFF2-40B4-BE49-F238E27FC236}">
                    <a16:creationId xmlns:a16="http://schemas.microsoft.com/office/drawing/2014/main" id="{9F50BEA5-FFAF-92C1-D5FD-2BE64AD725E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9" name="Oval 788">
                <a:extLst>
                  <a:ext uri="{FF2B5EF4-FFF2-40B4-BE49-F238E27FC236}">
                    <a16:creationId xmlns:a16="http://schemas.microsoft.com/office/drawing/2014/main" id="{540E02EE-5449-94F0-D8CA-53F8E4D204D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0" name="Oval 789">
                <a:extLst>
                  <a:ext uri="{FF2B5EF4-FFF2-40B4-BE49-F238E27FC236}">
                    <a16:creationId xmlns:a16="http://schemas.microsoft.com/office/drawing/2014/main" id="{973BEF7E-C3C6-BA29-39DF-BC4CD5E0C091}"/>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1" name="Oval 790">
                <a:extLst>
                  <a:ext uri="{FF2B5EF4-FFF2-40B4-BE49-F238E27FC236}">
                    <a16:creationId xmlns:a16="http://schemas.microsoft.com/office/drawing/2014/main" id="{5E5EA6BE-8987-FFE6-E938-7935888184DB}"/>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2" name="Oval 791">
                <a:extLst>
                  <a:ext uri="{FF2B5EF4-FFF2-40B4-BE49-F238E27FC236}">
                    <a16:creationId xmlns:a16="http://schemas.microsoft.com/office/drawing/2014/main" id="{A27F9A06-E3EA-1BED-56E8-9F0B123FD492}"/>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865" name="Group 864">
            <a:extLst>
              <a:ext uri="{FF2B5EF4-FFF2-40B4-BE49-F238E27FC236}">
                <a16:creationId xmlns:a16="http://schemas.microsoft.com/office/drawing/2014/main" id="{857E7362-CBA4-E251-1ED5-3B880451D2BC}"/>
              </a:ext>
            </a:extLst>
          </p:cNvPr>
          <p:cNvGrpSpPr/>
          <p:nvPr/>
        </p:nvGrpSpPr>
        <p:grpSpPr>
          <a:xfrm>
            <a:off x="1527723" y="1737147"/>
            <a:ext cx="6436405" cy="2211104"/>
            <a:chOff x="1527723" y="1737147"/>
            <a:chExt cx="6436405" cy="2211104"/>
          </a:xfrm>
        </p:grpSpPr>
        <p:sp>
          <p:nvSpPr>
            <p:cNvPr id="679" name="TextBox 678">
              <a:extLst>
                <a:ext uri="{FF2B5EF4-FFF2-40B4-BE49-F238E27FC236}">
                  <a16:creationId xmlns:a16="http://schemas.microsoft.com/office/drawing/2014/main" id="{0F201775-1B5B-0160-6F18-C691FB81D301}"/>
                </a:ext>
              </a:extLst>
            </p:cNvPr>
            <p:cNvSpPr txBox="1"/>
            <p:nvPr/>
          </p:nvSpPr>
          <p:spPr>
            <a:xfrm>
              <a:off x="1527723" y="1737147"/>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DRAM subarray </a:t>
              </a:r>
            </a:p>
            <a:p>
              <a:pPr lvl="0" algn="ctr">
                <a:lnSpc>
                  <a:spcPct val="70000"/>
                </a:lnSpc>
                <a:defRPr/>
              </a:pPr>
              <a:r>
                <a:rPr lang="en-US" sz="2800" dirty="0">
                  <a:solidFill>
                    <a:schemeClr val="accent4"/>
                  </a:solidFill>
                  <a:latin typeface="Avenir Next" panose="020B0503020202020204" pitchFamily="34" charset="0"/>
                </a:rPr>
                <a:t>(e.g., 65,536 </a:t>
              </a: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rows) </a:t>
              </a:r>
            </a:p>
          </p:txBody>
        </p:sp>
        <p:sp>
          <p:nvSpPr>
            <p:cNvPr id="864" name="Rounded Rectangle 863">
              <a:extLst>
                <a:ext uri="{FF2B5EF4-FFF2-40B4-BE49-F238E27FC236}">
                  <a16:creationId xmlns:a16="http://schemas.microsoft.com/office/drawing/2014/main" id="{4D7B6399-57DA-8ACF-9A18-2707AFF39121}"/>
                </a:ext>
              </a:extLst>
            </p:cNvPr>
            <p:cNvSpPr/>
            <p:nvPr/>
          </p:nvSpPr>
          <p:spPr>
            <a:xfrm>
              <a:off x="1551151" y="2285597"/>
              <a:ext cx="6412977" cy="1662654"/>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sp>
        <p:nvSpPr>
          <p:cNvPr id="867" name="TextBox 866">
            <a:extLst>
              <a:ext uri="{FF2B5EF4-FFF2-40B4-BE49-F238E27FC236}">
                <a16:creationId xmlns:a16="http://schemas.microsoft.com/office/drawing/2014/main" id="{DC31E2F2-8552-203D-D39B-66D41BEDD160}"/>
              </a:ext>
            </a:extLst>
          </p:cNvPr>
          <p:cNvSpPr txBox="1"/>
          <p:nvPr/>
        </p:nvSpPr>
        <p:spPr>
          <a:xfrm>
            <a:off x="1036087" y="1769665"/>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lang="en-US" sz="2800" dirty="0">
                <a:solidFill>
                  <a:schemeClr val="accent4"/>
                </a:solidFill>
                <a:latin typeface="Avenir Next" panose="020B0503020202020204" pitchFamily="34" charset="0"/>
              </a:rPr>
              <a:t>DRAM mat</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(e.g., 512 </a:t>
            </a:r>
            <a:r>
              <a:rPr kumimoji="0" lang="en-US" sz="2800" b="0" i="0" u="none" strike="noStrike" kern="1200" cap="none" spc="0" normalizeH="0" baseline="0" noProof="0" dirty="0" err="1">
                <a:ln>
                  <a:noFill/>
                </a:ln>
                <a:solidFill>
                  <a:schemeClr val="accent4"/>
                </a:solidFill>
                <a:effectLst/>
                <a:uLnTx/>
                <a:uFillTx/>
                <a:latin typeface="Avenir Next" panose="020B0503020202020204" pitchFamily="34" charset="0"/>
              </a:rPr>
              <a:t>ro</a:t>
            </a:r>
            <a:r>
              <a:rPr lang="en-US" sz="2800" dirty="0" err="1">
                <a:solidFill>
                  <a:schemeClr val="accent4"/>
                </a:solidFill>
                <a:latin typeface="Avenir Next" panose="020B0503020202020204" pitchFamily="34" charset="0"/>
              </a:rPr>
              <a:t>ws</a:t>
            </a:r>
            <a:r>
              <a:rPr lang="en-US" sz="2800" dirty="0">
                <a:solidFill>
                  <a:schemeClr val="accent4"/>
                </a:solidFill>
                <a:latin typeface="Avenir Next" panose="020B0503020202020204" pitchFamily="34" charset="0"/>
              </a:rPr>
              <a:t>/columns)</a:t>
            </a:r>
            <a:endPar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endParaRPr>
          </a:p>
        </p:txBody>
      </p:sp>
      <p:graphicFrame>
        <p:nvGraphicFramePr>
          <p:cNvPr id="3" name="Table 4">
            <a:extLst>
              <a:ext uri="{FF2B5EF4-FFF2-40B4-BE49-F238E27FC236}">
                <a16:creationId xmlns:a16="http://schemas.microsoft.com/office/drawing/2014/main" id="{51EE04C4-7A6E-B510-ACDE-54C0FADCF8CB}"/>
              </a:ext>
            </a:extLst>
          </p:cNvPr>
          <p:cNvGraphicFramePr>
            <a:graphicFrameLocks/>
          </p:cNvGraphicFramePr>
          <p:nvPr>
            <p:extLst>
              <p:ext uri="{D42A27DB-BD31-4B8C-83A1-F6EECF244321}">
                <p14:modId xmlns:p14="http://schemas.microsoft.com/office/powerpoint/2010/main" val="1850067605"/>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7623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500"/>
                                        <p:tgtEl>
                                          <p:spTgt spid="39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67"/>
                                        </p:tgtEl>
                                        <p:attrNameLst>
                                          <p:attrName>style.visibility</p:attrName>
                                        </p:attrNameLst>
                                      </p:cBhvr>
                                      <p:to>
                                        <p:strVal val="visible"/>
                                      </p:to>
                                    </p:set>
                                    <p:animEffect transition="in" filter="fade">
                                      <p:cBhvr>
                                        <p:cTn id="10" dur="500"/>
                                        <p:tgtEl>
                                          <p:spTgt spid="8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8"/>
                                        </p:tgtEl>
                                        <p:attrNameLst>
                                          <p:attrName>style.visibility</p:attrName>
                                        </p:attrNameLst>
                                      </p:cBhvr>
                                      <p:to>
                                        <p:strVal val="visible"/>
                                      </p:to>
                                    </p:set>
                                    <p:animEffect transition="in" filter="fade">
                                      <p:cBhvr>
                                        <p:cTn id="13" dur="500"/>
                                        <p:tgtEl>
                                          <p:spTgt spid="67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78"/>
                                        </p:tgtEl>
                                      </p:cBhvr>
                                    </p:animEffect>
                                    <p:set>
                                      <p:cBhvr>
                                        <p:cTn id="18" dur="1" fill="hold">
                                          <p:stCondLst>
                                            <p:cond delay="499"/>
                                          </p:stCondLst>
                                        </p:cTn>
                                        <p:tgtEl>
                                          <p:spTgt spid="678"/>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86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500"/>
                                        <p:tgtEl>
                                          <p:spTgt spid="28"/>
                                        </p:tgtEl>
                                      </p:cBhvr>
                                    </p:animEffect>
                                    <p:set>
                                      <p:cBhvr>
                                        <p:cTn id="33" dur="1" fill="hold">
                                          <p:stCondLst>
                                            <p:cond delay="499"/>
                                          </p:stCondLst>
                                        </p:cTn>
                                        <p:tgtEl>
                                          <p:spTgt spid="2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9"/>
                                        </p:tgtEl>
                                      </p:cBhvr>
                                    </p:animEffect>
                                    <p:set>
                                      <p:cBhvr>
                                        <p:cTn id="36" dur="1" fill="hold">
                                          <p:stCondLst>
                                            <p:cond delay="499"/>
                                          </p:stCondLst>
                                        </p:cTn>
                                        <p:tgtEl>
                                          <p:spTgt spid="29"/>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67"/>
                                        </p:tgtEl>
                                        <p:attrNameLst>
                                          <p:attrName>style.visibility</p:attrName>
                                        </p:attrNameLst>
                                      </p:cBhvr>
                                      <p:to>
                                        <p:strVal val="visible"/>
                                      </p:to>
                                    </p:set>
                                    <p:animEffect transition="in" filter="fade">
                                      <p:cBhvr>
                                        <p:cTn id="39" dur="500"/>
                                        <p:tgtEl>
                                          <p:spTgt spid="667"/>
                                        </p:tgtEl>
                                      </p:cBhvr>
                                    </p:animEffect>
                                  </p:childTnLst>
                                </p:cTn>
                              </p:par>
                              <p:par>
                                <p:cTn id="40" presetID="10" presetClass="entr" presetSubtype="0" fill="hold" nodeType="withEffect">
                                  <p:stCondLst>
                                    <p:cond delay="0"/>
                                  </p:stCondLst>
                                  <p:childTnLst>
                                    <p:set>
                                      <p:cBhvr>
                                        <p:cTn id="41" dur="1" fill="hold">
                                          <p:stCondLst>
                                            <p:cond delay="0"/>
                                          </p:stCondLst>
                                        </p:cTn>
                                        <p:tgtEl>
                                          <p:spTgt spid="641"/>
                                        </p:tgtEl>
                                        <p:attrNameLst>
                                          <p:attrName>style.visibility</p:attrName>
                                        </p:attrNameLst>
                                      </p:cBhvr>
                                      <p:to>
                                        <p:strVal val="visible"/>
                                      </p:to>
                                    </p:set>
                                    <p:animEffect transition="in" filter="fade">
                                      <p:cBhvr>
                                        <p:cTn id="42" dur="500"/>
                                        <p:tgtEl>
                                          <p:spTgt spid="64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392"/>
                                        </p:tgtEl>
                                        <p:attrNameLst>
                                          <p:attrName>style.visibility</p:attrName>
                                        </p:attrNameLst>
                                      </p:cBhvr>
                                      <p:to>
                                        <p:strVal val="visible"/>
                                      </p:to>
                                    </p:set>
                                    <p:animEffect transition="in" filter="fade">
                                      <p:cBhvr>
                                        <p:cTn id="48" dur="500"/>
                                        <p:tgtEl>
                                          <p:spTgt spid="39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393"/>
                                        </p:tgtEl>
                                        <p:attrNameLst>
                                          <p:attrName>style.visibility</p:attrName>
                                        </p:attrNameLst>
                                      </p:cBhvr>
                                      <p:to>
                                        <p:strVal val="visible"/>
                                      </p:to>
                                    </p:set>
                                    <p:animEffect transition="in" filter="fade">
                                      <p:cBhvr>
                                        <p:cTn id="56" dur="500"/>
                                        <p:tgtEl>
                                          <p:spTgt spid="393"/>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16"/>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1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680"/>
                                        </p:tgtEl>
                                        <p:attrNameLst>
                                          <p:attrName>style.visibility</p:attrName>
                                        </p:attrNameLst>
                                      </p:cBhvr>
                                      <p:to>
                                        <p:strVal val="visible"/>
                                      </p:to>
                                    </p:set>
                                    <p:animEffect transition="in" filter="fade">
                                      <p:cBhvr>
                                        <p:cTn id="65" dur="500"/>
                                        <p:tgtEl>
                                          <p:spTgt spid="680"/>
                                        </p:tgtEl>
                                      </p:cBhvr>
                                    </p:animEffect>
                                  </p:childTnLst>
                                </p:cTn>
                              </p:par>
                              <p:par>
                                <p:cTn id="66" presetID="10" presetClass="entr" presetSubtype="0" fill="hold" nodeType="withEffect">
                                  <p:stCondLst>
                                    <p:cond delay="0"/>
                                  </p:stCondLst>
                                  <p:childTnLst>
                                    <p:set>
                                      <p:cBhvr>
                                        <p:cTn id="67" dur="1" fill="hold">
                                          <p:stCondLst>
                                            <p:cond delay="0"/>
                                          </p:stCondLst>
                                        </p:cTn>
                                        <p:tgtEl>
                                          <p:spTgt spid="711"/>
                                        </p:tgtEl>
                                        <p:attrNameLst>
                                          <p:attrName>style.visibility</p:attrName>
                                        </p:attrNameLst>
                                      </p:cBhvr>
                                      <p:to>
                                        <p:strVal val="visible"/>
                                      </p:to>
                                    </p:set>
                                    <p:animEffect transition="in" filter="fade">
                                      <p:cBhvr>
                                        <p:cTn id="68" dur="500"/>
                                        <p:tgtEl>
                                          <p:spTgt spid="711"/>
                                        </p:tgtEl>
                                      </p:cBhvr>
                                    </p:animEffect>
                                  </p:childTnLst>
                                </p:cTn>
                              </p:par>
                              <p:par>
                                <p:cTn id="69" presetID="10" presetClass="entr" presetSubtype="0" fill="hold" nodeType="withEffect">
                                  <p:stCondLst>
                                    <p:cond delay="0"/>
                                  </p:stCondLst>
                                  <p:childTnLst>
                                    <p:set>
                                      <p:cBhvr>
                                        <p:cTn id="70" dur="1" fill="hold">
                                          <p:stCondLst>
                                            <p:cond delay="0"/>
                                          </p:stCondLst>
                                        </p:cTn>
                                        <p:tgtEl>
                                          <p:spTgt spid="762"/>
                                        </p:tgtEl>
                                        <p:attrNameLst>
                                          <p:attrName>style.visibility</p:attrName>
                                        </p:attrNameLst>
                                      </p:cBhvr>
                                      <p:to>
                                        <p:strVal val="visible"/>
                                      </p:to>
                                    </p:set>
                                    <p:animEffect transition="in" filter="fade">
                                      <p:cBhvr>
                                        <p:cTn id="71" dur="500"/>
                                        <p:tgtEl>
                                          <p:spTgt spid="762"/>
                                        </p:tgtEl>
                                      </p:cBhvr>
                                    </p:animEffect>
                                  </p:childTnLst>
                                </p:cTn>
                              </p:par>
                              <p:par>
                                <p:cTn id="72" presetID="10" presetClass="entr" presetSubtype="0" fill="hold" nodeType="withEffect">
                                  <p:stCondLst>
                                    <p:cond delay="0"/>
                                  </p:stCondLst>
                                  <p:childTnLst>
                                    <p:set>
                                      <p:cBhvr>
                                        <p:cTn id="73" dur="1" fill="hold">
                                          <p:stCondLst>
                                            <p:cond delay="0"/>
                                          </p:stCondLst>
                                        </p:cTn>
                                        <p:tgtEl>
                                          <p:spTgt spid="865"/>
                                        </p:tgtEl>
                                        <p:attrNameLst>
                                          <p:attrName>style.visibility</p:attrName>
                                        </p:attrNameLst>
                                      </p:cBhvr>
                                      <p:to>
                                        <p:strVal val="visible"/>
                                      </p:to>
                                    </p:set>
                                    <p:animEffect transition="in" filter="fade">
                                      <p:cBhvr>
                                        <p:cTn id="74" dur="500"/>
                                        <p:tgtEl>
                                          <p:spTgt spid="8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6" grpId="0"/>
      <p:bldP spid="16" grpId="1"/>
      <p:bldP spid="678" grpId="0" animBg="1"/>
      <p:bldP spid="678" grpId="1" animBg="1"/>
      <p:bldP spid="867" grpId="0"/>
      <p:bldP spid="867" grpId="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DRAM Hierarchical Organization (II)</a:t>
            </a:r>
          </a:p>
        </p:txBody>
      </p:sp>
      <p:graphicFrame>
        <p:nvGraphicFramePr>
          <p:cNvPr id="3" name="Table 4">
            <a:extLst>
              <a:ext uri="{FF2B5EF4-FFF2-40B4-BE49-F238E27FC236}">
                <a16:creationId xmlns:a16="http://schemas.microsoft.com/office/drawing/2014/main" id="{B7BC324C-2ED1-0D07-D9EE-191AB3E823C5}"/>
              </a:ext>
            </a:extLst>
          </p:cNvPr>
          <p:cNvGraphicFramePr>
            <a:graphicFrameLocks/>
          </p:cNvGraphicFramePr>
          <p:nvPr>
            <p:extLst>
              <p:ext uri="{D42A27DB-BD31-4B8C-83A1-F6EECF244321}">
                <p14:modId xmlns:p14="http://schemas.microsoft.com/office/powerpoint/2010/main" val="67537992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5175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500"/>
                                        <p:tgtEl>
                                          <p:spTgt spid="5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4"/>
                                        </p:tgtEl>
                                        <p:attrNameLst>
                                          <p:attrName>style.visibility</p:attrName>
                                        </p:attrNameLst>
                                      </p:cBhvr>
                                      <p:to>
                                        <p:strVal val="visible"/>
                                      </p:to>
                                    </p:set>
                                    <p:animEffect transition="in" filter="fade">
                                      <p:cBhvr>
                                        <p:cTn id="13" dur="500"/>
                                        <p:tgtEl>
                                          <p:spTgt spid="674"/>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547"/>
                                        </p:tgtEl>
                                        <p:attrNameLst>
                                          <p:attrName>style.visibility</p:attrName>
                                        </p:attrNameLst>
                                      </p:cBhvr>
                                      <p:to>
                                        <p:strVal val="visible"/>
                                      </p:to>
                                    </p:set>
                                    <p:animEffect transition="in" filter="wipe(left)">
                                      <p:cBhvr>
                                        <p:cTn id="17" dur="500"/>
                                        <p:tgtEl>
                                          <p:spTgt spid="547"/>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548"/>
                                        </p:tgtEl>
                                        <p:attrNameLst>
                                          <p:attrName>style.visibility</p:attrName>
                                        </p:attrNameLst>
                                      </p:cBhvr>
                                      <p:to>
                                        <p:strVal val="visible"/>
                                      </p:to>
                                    </p:set>
                                    <p:animEffect transition="in" filter="wipe(up)">
                                      <p:cBhvr>
                                        <p:cTn id="21" dur="500"/>
                                        <p:tgtEl>
                                          <p:spTgt spid="5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54"/>
                                        </p:tgtEl>
                                        <p:attrNameLst>
                                          <p:attrName>style.visibility</p:attrName>
                                        </p:attrNameLst>
                                      </p:cBhvr>
                                      <p:to>
                                        <p:strVal val="visible"/>
                                      </p:to>
                                    </p:set>
                                    <p:animEffect transition="in" filter="fade">
                                      <p:cBhvr>
                                        <p:cTn id="26" dur="500"/>
                                        <p:tgtEl>
                                          <p:spTgt spid="6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644"/>
                                        </p:tgtEl>
                                        <p:attrNameLst>
                                          <p:attrName>style.visibility</p:attrName>
                                        </p:attrNameLst>
                                      </p:cBhvr>
                                      <p:to>
                                        <p:strVal val="visible"/>
                                      </p:to>
                                    </p:set>
                                    <p:animEffect transition="in" filter="fade">
                                      <p:cBhvr>
                                        <p:cTn id="31"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animBg="1"/>
      <p:bldP spid="558" grpId="0" animBg="1"/>
      <p:bldP spid="67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DRAM Operation – Row Access (ACTIVATE) </a:t>
            </a:r>
          </a:p>
        </p:txBody>
      </p:sp>
      <p:graphicFrame>
        <p:nvGraphicFramePr>
          <p:cNvPr id="3" name="Table 4">
            <a:extLst>
              <a:ext uri="{FF2B5EF4-FFF2-40B4-BE49-F238E27FC236}">
                <a16:creationId xmlns:a16="http://schemas.microsoft.com/office/drawing/2014/main" id="{F33174AA-713A-31C3-E2DC-DD2990240020}"/>
              </a:ext>
            </a:extLst>
          </p:cNvPr>
          <p:cNvGraphicFramePr>
            <a:graphicFrameLocks/>
          </p:cNvGraphicFramePr>
          <p:nvPr>
            <p:extLst>
              <p:ext uri="{D42A27DB-BD31-4B8C-83A1-F6EECF244321}">
                <p14:modId xmlns:p14="http://schemas.microsoft.com/office/powerpoint/2010/main" val="216206775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68169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559"/>
                                        </p:tgtEl>
                                        <p:attrNameLst>
                                          <p:attrName>style.visibility</p:attrName>
                                        </p:attrNameLst>
                                      </p:cBhvr>
                                      <p:to>
                                        <p:strVal val="visible"/>
                                      </p:to>
                                    </p:set>
                                    <p:animEffect transition="in" filter="wipe(up)">
                                      <p:cBhvr>
                                        <p:cTn id="39"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64" name="Rounded Rectangle 663">
            <a:extLst>
              <a:ext uri="{FF2B5EF4-FFF2-40B4-BE49-F238E27FC236}">
                <a16:creationId xmlns:a16="http://schemas.microsoft.com/office/drawing/2014/main" id="{DEA2986B-5C53-EE45-9CF2-F05A068CE590}"/>
              </a:ext>
            </a:extLst>
          </p:cNvPr>
          <p:cNvSpPr/>
          <p:nvPr/>
        </p:nvSpPr>
        <p:spPr>
          <a:xfrm flipH="1">
            <a:off x="2499178"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5" name="Rounded Rectangle 664">
            <a:extLst>
              <a:ext uri="{FF2B5EF4-FFF2-40B4-BE49-F238E27FC236}">
                <a16:creationId xmlns:a16="http://schemas.microsoft.com/office/drawing/2014/main" id="{2525CBAB-D86D-6D45-982F-54C7FFB980E1}"/>
              </a:ext>
            </a:extLst>
          </p:cNvPr>
          <p:cNvSpPr/>
          <p:nvPr/>
        </p:nvSpPr>
        <p:spPr>
          <a:xfrm flipH="1">
            <a:off x="4057722"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6" name="Rounded Rectangle 665">
            <a:extLst>
              <a:ext uri="{FF2B5EF4-FFF2-40B4-BE49-F238E27FC236}">
                <a16:creationId xmlns:a16="http://schemas.microsoft.com/office/drawing/2014/main" id="{DB9FBF5A-EC31-B84B-98FC-D16CDE1FDEFA}"/>
              </a:ext>
            </a:extLst>
          </p:cNvPr>
          <p:cNvSpPr/>
          <p:nvPr/>
        </p:nvSpPr>
        <p:spPr>
          <a:xfrm flipH="1">
            <a:off x="5625517" y="3586144"/>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7" name="Rounded Rectangle 666">
            <a:extLst>
              <a:ext uri="{FF2B5EF4-FFF2-40B4-BE49-F238E27FC236}">
                <a16:creationId xmlns:a16="http://schemas.microsoft.com/office/drawing/2014/main" id="{FC1CF14D-E016-4D4D-8794-91125EEC94F6}"/>
              </a:ext>
            </a:extLst>
          </p:cNvPr>
          <p:cNvSpPr/>
          <p:nvPr/>
        </p:nvSpPr>
        <p:spPr>
          <a:xfrm flipH="1">
            <a:off x="7183016" y="3586472"/>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669" name="Down Arrow 668">
            <a:extLst>
              <a:ext uri="{FF2B5EF4-FFF2-40B4-BE49-F238E27FC236}">
                <a16:creationId xmlns:a16="http://schemas.microsoft.com/office/drawing/2014/main" id="{CD6150A2-D7A7-4445-B979-5B3614280F2F}"/>
              </a:ext>
            </a:extLst>
          </p:cNvPr>
          <p:cNvSpPr/>
          <p:nvPr/>
        </p:nvSpPr>
        <p:spPr>
          <a:xfrm rot="16200000">
            <a:off x="4726918" y="5639060"/>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rPr>
              <a:t>column</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DRAM Operation – Column Access (READ) </a:t>
            </a:r>
          </a:p>
        </p:txBody>
      </p:sp>
      <p:sp>
        <p:nvSpPr>
          <p:cNvPr id="2" name="TextBox 1">
            <a:extLst>
              <a:ext uri="{FF2B5EF4-FFF2-40B4-BE49-F238E27FC236}">
                <a16:creationId xmlns:a16="http://schemas.microsoft.com/office/drawing/2014/main" id="{2D2E2976-6004-7A7A-ED00-180184EE52B0}"/>
              </a:ext>
            </a:extLst>
          </p:cNvPr>
          <p:cNvSpPr txBox="1"/>
          <p:nvPr/>
        </p:nvSpPr>
        <p:spPr>
          <a:xfrm>
            <a:off x="5088338" y="5950296"/>
            <a:ext cx="431702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000000"/>
                </a:solidFill>
                <a:latin typeface="Avenir Next" panose="020B0503020202020204" pitchFamily="34" charset="0"/>
              </a:rPr>
              <a:t>t</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o memory channel </a:t>
            </a:r>
          </a:p>
        </p:txBody>
      </p:sp>
      <p:sp>
        <p:nvSpPr>
          <p:cNvPr id="6" name="TextBox 5">
            <a:extLst>
              <a:ext uri="{FF2B5EF4-FFF2-40B4-BE49-F238E27FC236}">
                <a16:creationId xmlns:a16="http://schemas.microsoft.com/office/drawing/2014/main" id="{4C3ADC01-F4E3-EFD6-D914-BF545AFA0203}"/>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aphicFrame>
        <p:nvGraphicFramePr>
          <p:cNvPr id="7" name="Table 4">
            <a:extLst>
              <a:ext uri="{FF2B5EF4-FFF2-40B4-BE49-F238E27FC236}">
                <a16:creationId xmlns:a16="http://schemas.microsoft.com/office/drawing/2014/main" id="{0336AEBF-2EA6-34BD-03AE-3F276A770FF8}"/>
              </a:ext>
            </a:extLst>
          </p:cNvPr>
          <p:cNvGraphicFramePr>
            <a:graphicFrameLocks/>
          </p:cNvGraphicFramePr>
          <p:nvPr>
            <p:extLst>
              <p:ext uri="{D42A27DB-BD31-4B8C-83A1-F6EECF244321}">
                <p14:modId xmlns:p14="http://schemas.microsoft.com/office/powerpoint/2010/main" val="2989549930"/>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9360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664"/>
                                        </p:tgtEl>
                                        <p:attrNameLst>
                                          <p:attrName>style.visibility</p:attrName>
                                        </p:attrNameLst>
                                      </p:cBhvr>
                                      <p:to>
                                        <p:strVal val="visible"/>
                                      </p:to>
                                    </p:set>
                                    <p:animEffect transition="in" filter="fade">
                                      <p:cBhvr>
                                        <p:cTn id="7" dur="500"/>
                                        <p:tgtEl>
                                          <p:spTgt spid="664"/>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65"/>
                                        </p:tgtEl>
                                        <p:attrNameLst>
                                          <p:attrName>style.visibility</p:attrName>
                                        </p:attrNameLst>
                                      </p:cBhvr>
                                      <p:to>
                                        <p:strVal val="visible"/>
                                      </p:to>
                                    </p:set>
                                    <p:animEffect transition="in" filter="fade">
                                      <p:cBhvr>
                                        <p:cTn id="10" dur="500"/>
                                        <p:tgtEl>
                                          <p:spTgt spid="665"/>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66"/>
                                        </p:tgtEl>
                                        <p:attrNameLst>
                                          <p:attrName>style.visibility</p:attrName>
                                        </p:attrNameLst>
                                      </p:cBhvr>
                                      <p:to>
                                        <p:strVal val="visible"/>
                                      </p:to>
                                    </p:set>
                                    <p:animEffect transition="in" filter="fade">
                                      <p:cBhvr>
                                        <p:cTn id="13" dur="500"/>
                                        <p:tgtEl>
                                          <p:spTgt spid="666"/>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67"/>
                                        </p:tgtEl>
                                        <p:attrNameLst>
                                          <p:attrName>style.visibility</p:attrName>
                                        </p:attrNameLst>
                                      </p:cBhvr>
                                      <p:to>
                                        <p:strVal val="visible"/>
                                      </p:to>
                                    </p:set>
                                    <p:animEffect transition="in" filter="fade">
                                      <p:cBhvr>
                                        <p:cTn id="16" dur="500"/>
                                        <p:tgtEl>
                                          <p:spTgt spid="667"/>
                                        </p:tgtEl>
                                      </p:cBhvr>
                                    </p:animEffect>
                                  </p:childTnLst>
                                </p:cTn>
                              </p:par>
                            </p:childTnLst>
                          </p:cTn>
                        </p:par>
                        <p:par>
                          <p:cTn id="17" fill="hold">
                            <p:stCondLst>
                              <p:cond delay="500"/>
                            </p:stCondLst>
                            <p:childTnLst>
                              <p:par>
                                <p:cTn id="18" presetID="42" presetClass="path" presetSubtype="0" accel="50000" decel="50000" fill="hold" grpId="0" nodeType="afterEffect">
                                  <p:stCondLst>
                                    <p:cond delay="0"/>
                                  </p:stCondLst>
                                  <p:childTnLst>
                                    <p:animMotion origin="layout" path="M -5.55556E-7 -4.81481E-6 L -0.00104 0.09445 " pathEditMode="relative" rAng="0" ptsTypes="AA">
                                      <p:cBhvr>
                                        <p:cTn id="19" dur="1000" fill="hold"/>
                                        <p:tgtEl>
                                          <p:spTgt spid="664"/>
                                        </p:tgtEl>
                                        <p:attrNameLst>
                                          <p:attrName>ppt_x</p:attrName>
                                          <p:attrName>ppt_y</p:attrName>
                                        </p:attrNameLst>
                                      </p:cBhvr>
                                      <p:rCtr x="-52" y="4722"/>
                                    </p:animMotion>
                                  </p:childTnLst>
                                </p:cTn>
                              </p:par>
                              <p:par>
                                <p:cTn id="20" presetID="42" presetClass="path" presetSubtype="0" accel="50000" decel="50000" fill="hold" grpId="0" nodeType="withEffect">
                                  <p:stCondLst>
                                    <p:cond delay="0"/>
                                  </p:stCondLst>
                                  <p:childTnLst>
                                    <p:animMotion origin="layout" path="M 3.33333E-6 -4.81481E-6 L 0.00069 0.09445 " pathEditMode="relative" rAng="0" ptsTypes="AA">
                                      <p:cBhvr>
                                        <p:cTn id="21" dur="1000" fill="hold"/>
                                        <p:tgtEl>
                                          <p:spTgt spid="665"/>
                                        </p:tgtEl>
                                        <p:attrNameLst>
                                          <p:attrName>ppt_x</p:attrName>
                                          <p:attrName>ppt_y</p:attrName>
                                        </p:attrNameLst>
                                      </p:cBhvr>
                                      <p:rCtr x="35" y="4722"/>
                                    </p:animMotion>
                                  </p:childTnLst>
                                </p:cTn>
                              </p:par>
                              <p:par>
                                <p:cTn id="22" presetID="42" presetClass="path" presetSubtype="0" accel="50000" decel="50000" fill="hold" grpId="0" nodeType="withEffect">
                                  <p:stCondLst>
                                    <p:cond delay="0"/>
                                  </p:stCondLst>
                                  <p:childTnLst>
                                    <p:animMotion origin="layout" path="M -4.44444E-6 3.7037E-6 L -0.00138 0.09421 " pathEditMode="relative" rAng="0" ptsTypes="AA">
                                      <p:cBhvr>
                                        <p:cTn id="23" dur="1000" fill="hold"/>
                                        <p:tgtEl>
                                          <p:spTgt spid="666"/>
                                        </p:tgtEl>
                                        <p:attrNameLst>
                                          <p:attrName>ppt_x</p:attrName>
                                          <p:attrName>ppt_y</p:attrName>
                                        </p:attrNameLst>
                                      </p:cBhvr>
                                      <p:rCtr x="-69" y="4699"/>
                                    </p:animMotion>
                                  </p:childTnLst>
                                </p:cTn>
                              </p:par>
                              <p:par>
                                <p:cTn id="24" presetID="42" presetClass="path" presetSubtype="0" accel="50000" decel="50000" fill="hold" grpId="0" nodeType="withEffect">
                                  <p:stCondLst>
                                    <p:cond delay="0"/>
                                  </p:stCondLst>
                                  <p:childTnLst>
                                    <p:animMotion origin="layout" path="M 3.05556E-6 3.7037E-6 L -0.00018 0.09421 " pathEditMode="relative" rAng="0" ptsTypes="AA">
                                      <p:cBhvr>
                                        <p:cTn id="25" dur="1000" fill="hold"/>
                                        <p:tgtEl>
                                          <p:spTgt spid="667"/>
                                        </p:tgtEl>
                                        <p:attrNameLst>
                                          <p:attrName>ppt_x</p:attrName>
                                          <p:attrName>ppt_y</p:attrName>
                                        </p:attrNameLst>
                                      </p:cBhvr>
                                      <p:rCtr x="-17" y="4699"/>
                                    </p:animMotion>
                                  </p:childTnLst>
                                </p:cTn>
                              </p:par>
                              <p:par>
                                <p:cTn id="26" presetID="22" presetClass="entr" presetSubtype="8" fill="hold" grpId="0" nodeType="withEffect">
                                  <p:stCondLst>
                                    <p:cond delay="0"/>
                                  </p:stCondLst>
                                  <p:childTnLst>
                                    <p:set>
                                      <p:cBhvr>
                                        <p:cTn id="27" dur="1" fill="hold">
                                          <p:stCondLst>
                                            <p:cond delay="0"/>
                                          </p:stCondLst>
                                        </p:cTn>
                                        <p:tgtEl>
                                          <p:spTgt spid="669"/>
                                        </p:tgtEl>
                                        <p:attrNameLst>
                                          <p:attrName>style.visibility</p:attrName>
                                        </p:attrNameLst>
                                      </p:cBhvr>
                                      <p:to>
                                        <p:strVal val="visible"/>
                                      </p:to>
                                    </p:set>
                                    <p:animEffect transition="in" filter="wipe(left)">
                                      <p:cBhvr>
                                        <p:cTn id="28" dur="500"/>
                                        <p:tgtEl>
                                          <p:spTgt spid="6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 grpId="0" animBg="1"/>
      <p:bldP spid="664" grpId="1" animBg="1"/>
      <p:bldP spid="665" grpId="0" animBg="1"/>
      <p:bldP spid="665" grpId="1" animBg="1"/>
      <p:bldP spid="666" grpId="0" animBg="1"/>
      <p:bldP spid="666" grpId="1" animBg="1"/>
      <p:bldP spid="667" grpId="0" animBg="1"/>
      <p:bldP spid="667" grpId="1" animBg="1"/>
      <p:bldP spid="669" grpId="0" animBg="1"/>
      <p:bldP spid="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In-DRAM Row Copy </a:t>
            </a:r>
          </a:p>
        </p:txBody>
      </p:sp>
      <p:sp>
        <p:nvSpPr>
          <p:cNvPr id="7" name="TextBox 6">
            <a:extLst>
              <a:ext uri="{FF2B5EF4-FFF2-40B4-BE49-F238E27FC236}">
                <a16:creationId xmlns:a16="http://schemas.microsoft.com/office/drawing/2014/main" id="{A0070B9A-6790-B3E9-5F89-AAD0FD1E4FB2}"/>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9" name="Rectangle 8">
            <a:extLst>
              <a:ext uri="{FF2B5EF4-FFF2-40B4-BE49-F238E27FC236}">
                <a16:creationId xmlns:a16="http://schemas.microsoft.com/office/drawing/2014/main" id="{B3F1732D-0BF9-D0CF-250D-2C372801221F}"/>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sp>
        <p:nvSpPr>
          <p:cNvPr id="13" name="TextBox 12">
            <a:extLst>
              <a:ext uri="{FF2B5EF4-FFF2-40B4-BE49-F238E27FC236}">
                <a16:creationId xmlns:a16="http://schemas.microsoft.com/office/drawing/2014/main" id="{756BAAE3-1798-C9CF-E35B-CB75DD0CFF63}"/>
              </a:ext>
            </a:extLst>
          </p:cNvPr>
          <p:cNvSpPr txBox="1"/>
          <p:nvPr/>
        </p:nvSpPr>
        <p:spPr>
          <a:xfrm>
            <a:off x="7886431" y="2994006"/>
            <a:ext cx="1081825" cy="369332"/>
          </a:xfrm>
          <a:prstGeom prst="rect">
            <a:avLst/>
          </a:prstGeom>
          <a:noFill/>
        </p:spPr>
        <p:txBody>
          <a:bodyPr wrap="square">
            <a:spAutoFit/>
          </a:bodyPr>
          <a:lstStyle/>
          <a:p>
            <a:r>
              <a:rPr lang="en-US" sz="1800" b="1" i="1" dirty="0">
                <a:latin typeface="Avenir Next" panose="020B0503020202020204" pitchFamily="34" charset="0"/>
              </a:rPr>
              <a:t>← </a:t>
            </a:r>
            <a:r>
              <a:rPr lang="en-US" sz="1800" b="1" i="1" dirty="0" err="1">
                <a:latin typeface="Avenir Next" panose="020B0503020202020204" pitchFamily="34" charset="0"/>
              </a:rPr>
              <a:t>src</a:t>
            </a:r>
            <a:endParaRPr lang="en-US" i="1" dirty="0"/>
          </a:p>
        </p:txBody>
      </p:sp>
      <p:sp>
        <p:nvSpPr>
          <p:cNvPr id="14" name="TextBox 13">
            <a:extLst>
              <a:ext uri="{FF2B5EF4-FFF2-40B4-BE49-F238E27FC236}">
                <a16:creationId xmlns:a16="http://schemas.microsoft.com/office/drawing/2014/main" id="{857BFE81-8383-766D-7268-B24F780F7FFD}"/>
              </a:ext>
            </a:extLst>
          </p:cNvPr>
          <p:cNvSpPr txBox="1"/>
          <p:nvPr/>
        </p:nvSpPr>
        <p:spPr>
          <a:xfrm>
            <a:off x="7886431" y="3261680"/>
            <a:ext cx="1081825" cy="369332"/>
          </a:xfrm>
          <a:prstGeom prst="rect">
            <a:avLst/>
          </a:prstGeom>
          <a:noFill/>
        </p:spPr>
        <p:txBody>
          <a:bodyPr wrap="square">
            <a:spAutoFit/>
          </a:bodyPr>
          <a:lstStyle/>
          <a:p>
            <a:r>
              <a:rPr lang="en-US" b="1" i="1" dirty="0">
                <a:latin typeface="Avenir Next" panose="020B0503020202020204" pitchFamily="34" charset="0"/>
              </a:rPr>
              <a:t>← </a:t>
            </a:r>
            <a:r>
              <a:rPr lang="en-US" b="1" i="1" dirty="0" err="1">
                <a:latin typeface="Avenir Next" panose="020B0503020202020204" pitchFamily="34" charset="0"/>
              </a:rPr>
              <a:t>dst</a:t>
            </a:r>
            <a:endParaRPr lang="en-US" i="1" dirty="0"/>
          </a:p>
        </p:txBody>
      </p:sp>
      <p:grpSp>
        <p:nvGrpSpPr>
          <p:cNvPr id="17" name="Group 16">
            <a:extLst>
              <a:ext uri="{FF2B5EF4-FFF2-40B4-BE49-F238E27FC236}">
                <a16:creationId xmlns:a16="http://schemas.microsoft.com/office/drawing/2014/main" id="{F24FF27B-53BE-3B98-2532-FAC466552C57}"/>
              </a:ext>
            </a:extLst>
          </p:cNvPr>
          <p:cNvGrpSpPr/>
          <p:nvPr/>
        </p:nvGrpSpPr>
        <p:grpSpPr>
          <a:xfrm>
            <a:off x="7887087" y="2997894"/>
            <a:ext cx="1081825" cy="637006"/>
            <a:chOff x="7890474" y="2997894"/>
            <a:chExt cx="1081825" cy="637006"/>
          </a:xfrm>
          <a:solidFill>
            <a:schemeClr val="bg1"/>
          </a:solidFill>
        </p:grpSpPr>
        <p:sp>
          <p:nvSpPr>
            <p:cNvPr id="15" name="TextBox 14">
              <a:extLst>
                <a:ext uri="{FF2B5EF4-FFF2-40B4-BE49-F238E27FC236}">
                  <a16:creationId xmlns:a16="http://schemas.microsoft.com/office/drawing/2014/main" id="{E19468B2-763F-8CBB-4F4C-F524FAA5315F}"/>
                </a:ext>
              </a:extLst>
            </p:cNvPr>
            <p:cNvSpPr txBox="1"/>
            <p:nvPr/>
          </p:nvSpPr>
          <p:spPr>
            <a:xfrm>
              <a:off x="7890474" y="2997894"/>
              <a:ext cx="1081825" cy="369332"/>
            </a:xfrm>
            <a:prstGeom prst="rect">
              <a:avLst/>
            </a:prstGeom>
            <a:grpFill/>
          </p:spPr>
          <p:txBody>
            <a:bodyPr wrap="square">
              <a:spAutoFit/>
            </a:bodyPr>
            <a:lstStyle/>
            <a:p>
              <a:r>
                <a:rPr lang="en-US" sz="1800" b="1" i="1" dirty="0">
                  <a:solidFill>
                    <a:srgbClr val="C00000"/>
                  </a:solidFill>
                  <a:latin typeface="Avenir Next" panose="020B0503020202020204" pitchFamily="34" charset="0"/>
                </a:rPr>
                <a:t>← </a:t>
              </a:r>
              <a:r>
                <a:rPr lang="en-US" sz="1800" b="1" i="1" dirty="0" err="1">
                  <a:solidFill>
                    <a:srgbClr val="C00000"/>
                  </a:solidFill>
                  <a:latin typeface="Avenir Next" panose="020B0503020202020204" pitchFamily="34" charset="0"/>
                </a:rPr>
                <a:t>src</a:t>
              </a:r>
              <a:endParaRPr lang="en-US" i="1" dirty="0">
                <a:solidFill>
                  <a:srgbClr val="C00000"/>
                </a:solidFill>
              </a:endParaRPr>
            </a:p>
          </p:txBody>
        </p:sp>
        <p:sp>
          <p:nvSpPr>
            <p:cNvPr id="16" name="TextBox 15">
              <a:extLst>
                <a:ext uri="{FF2B5EF4-FFF2-40B4-BE49-F238E27FC236}">
                  <a16:creationId xmlns:a16="http://schemas.microsoft.com/office/drawing/2014/main" id="{DA3BD9A5-F1F8-A2C7-7396-FE7029C3528B}"/>
                </a:ext>
              </a:extLst>
            </p:cNvPr>
            <p:cNvSpPr txBox="1"/>
            <p:nvPr/>
          </p:nvSpPr>
          <p:spPr>
            <a:xfrm>
              <a:off x="7890474" y="3265568"/>
              <a:ext cx="1081825" cy="369332"/>
            </a:xfrm>
            <a:prstGeom prst="rect">
              <a:avLst/>
            </a:prstGeom>
            <a:grpFill/>
          </p:spPr>
          <p:txBody>
            <a:bodyPr wrap="square">
              <a:spAutoFit/>
            </a:bodyPr>
            <a:lstStyle/>
            <a:p>
              <a:r>
                <a:rPr lang="en-US" b="1" i="1" dirty="0">
                  <a:solidFill>
                    <a:schemeClr val="tx1">
                      <a:lumMod val="50000"/>
                      <a:lumOff val="50000"/>
                    </a:schemeClr>
                  </a:solidFill>
                  <a:latin typeface="Avenir Next" panose="020B0503020202020204" pitchFamily="34" charset="0"/>
                </a:rPr>
                <a:t>← </a:t>
              </a:r>
              <a:r>
                <a:rPr lang="en-US" b="1" i="1" dirty="0" err="1">
                  <a:solidFill>
                    <a:schemeClr val="tx1">
                      <a:lumMod val="50000"/>
                      <a:lumOff val="50000"/>
                    </a:schemeClr>
                  </a:solidFill>
                  <a:latin typeface="Avenir Next" panose="020B0503020202020204" pitchFamily="34" charset="0"/>
                </a:rPr>
                <a:t>dst</a:t>
              </a:r>
              <a:endParaRPr lang="en-US" i="1" dirty="0">
                <a:solidFill>
                  <a:schemeClr val="tx1">
                    <a:lumMod val="50000"/>
                    <a:lumOff val="50000"/>
                  </a:schemeClr>
                </a:solidFill>
              </a:endParaRPr>
            </a:p>
          </p:txBody>
        </p:sp>
      </p:grpSp>
      <p:graphicFrame>
        <p:nvGraphicFramePr>
          <p:cNvPr id="2" name="Table 4">
            <a:extLst>
              <a:ext uri="{FF2B5EF4-FFF2-40B4-BE49-F238E27FC236}">
                <a16:creationId xmlns:a16="http://schemas.microsoft.com/office/drawing/2014/main" id="{4D27EF37-58FE-B279-8DB6-DE8F1D72284C}"/>
              </a:ext>
            </a:extLst>
          </p:cNvPr>
          <p:cNvGraphicFramePr>
            <a:graphicFrameLocks/>
          </p:cNvGraphicFramePr>
          <p:nvPr>
            <p:extLst>
              <p:ext uri="{D42A27DB-BD31-4B8C-83A1-F6EECF244321}">
                <p14:modId xmlns:p14="http://schemas.microsoft.com/office/powerpoint/2010/main" val="354464062"/>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6476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par>
                                <p:cTn id="35" presetID="22" presetClass="entr" presetSubtype="1" fill="hold" nodeType="withEffect">
                                  <p:stCondLst>
                                    <p:cond delay="0"/>
                                  </p:stCondLst>
                                  <p:childTnLst>
                                    <p:set>
                                      <p:cBhvr>
                                        <p:cTn id="36" dur="1" fill="hold">
                                          <p:stCondLst>
                                            <p:cond delay="0"/>
                                          </p:stCondLst>
                                        </p:cTn>
                                        <p:tgtEl>
                                          <p:spTgt spid="559"/>
                                        </p:tgtEl>
                                        <p:attrNameLst>
                                          <p:attrName>style.visibility</p:attrName>
                                        </p:attrNameLst>
                                      </p:cBhvr>
                                      <p:to>
                                        <p:strVal val="visible"/>
                                      </p:to>
                                    </p:set>
                                    <p:animEffect transition="in" filter="wipe(up)">
                                      <p:cBhvr>
                                        <p:cTn id="37" dur="500"/>
                                        <p:tgtEl>
                                          <p:spTgt spid="559"/>
                                        </p:tgtEl>
                                      </p:cBhvr>
                                    </p:animEffect>
                                  </p:childTnLst>
                                </p:cTn>
                              </p:par>
                              <p:par>
                                <p:cTn id="38" presetID="1" presetClass="entr" presetSubtype="0" fill="hold" nodeType="withEffect">
                                  <p:stCondLst>
                                    <p:cond delay="0"/>
                                  </p:stCondLst>
                                  <p:childTnLst>
                                    <p:set>
                                      <p:cBhvr>
                                        <p:cTn id="39" dur="1" fill="hold">
                                          <p:stCondLst>
                                            <p:cond delay="0"/>
                                          </p:stCondLst>
                                        </p:cTn>
                                        <p:tgtEl>
                                          <p:spTgt spid="689"/>
                                        </p:tgtEl>
                                        <p:attrNameLst>
                                          <p:attrName>style.visibility</p:attrName>
                                        </p:attrNameLst>
                                      </p:cBhvr>
                                      <p:to>
                                        <p:strVal val="visible"/>
                                      </p:to>
                                    </p:se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r>
                <a:rPr lang="en-US" sz="1800" b="1" i="1" dirty="0">
                  <a:solidFill>
                    <a:schemeClr val="tx1">
                      <a:lumMod val="50000"/>
                      <a:lumOff val="50000"/>
                    </a:schemeClr>
                  </a:solidFill>
                  <a:latin typeface="Avenir Next" panose="020B0503020202020204" pitchFamily="34" charset="0"/>
                </a:rPr>
                <a:t>← </a:t>
              </a:r>
              <a:r>
                <a:rPr lang="en-US" sz="1800" b="1" i="1" dirty="0" err="1">
                  <a:solidFill>
                    <a:schemeClr val="tx1">
                      <a:lumMod val="50000"/>
                      <a:lumOff val="50000"/>
                    </a:schemeClr>
                  </a:solidFill>
                  <a:latin typeface="Avenir Next" panose="020B0503020202020204" pitchFamily="34" charset="0"/>
                </a:rPr>
                <a:t>src</a:t>
              </a:r>
              <a:endParaRPr lang="en-US" i="1" dirty="0">
                <a:solidFill>
                  <a:schemeClr val="tx1">
                    <a:lumMod val="50000"/>
                    <a:lumOff val="50000"/>
                  </a:schemeClr>
                </a:solidFill>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r>
                <a:rPr lang="en-US" b="1" i="1" dirty="0">
                  <a:solidFill>
                    <a:srgbClr val="C00000"/>
                  </a:solidFill>
                  <a:latin typeface="Avenir Next" panose="020B0503020202020204" pitchFamily="34" charset="0"/>
                </a:rPr>
                <a:t>← </a:t>
              </a:r>
              <a:r>
                <a:rPr lang="en-US" b="1" i="1" dirty="0" err="1">
                  <a:solidFill>
                    <a:srgbClr val="C00000"/>
                  </a:solidFill>
                  <a:latin typeface="Avenir Next" panose="020B0503020202020204" pitchFamily="34" charset="0"/>
                </a:rPr>
                <a:t>dst</a:t>
              </a:r>
              <a:endParaRPr lang="en-US" i="1" dirty="0">
                <a:solidFill>
                  <a:srgbClr val="C00000"/>
                </a:solidFill>
              </a:endParaRPr>
            </a:p>
          </p:txBody>
        </p:sp>
      </p:grpSp>
      <p:graphicFrame>
        <p:nvGraphicFramePr>
          <p:cNvPr id="2" name="Table 4">
            <a:extLst>
              <a:ext uri="{FF2B5EF4-FFF2-40B4-BE49-F238E27FC236}">
                <a16:creationId xmlns:a16="http://schemas.microsoft.com/office/drawing/2014/main" id="{C52C67BF-3042-9B29-75EE-F7A4CB11FFDE}"/>
              </a:ext>
            </a:extLst>
          </p:cNvPr>
          <p:cNvGraphicFramePr>
            <a:graphicFrameLocks/>
          </p:cNvGraphicFramePr>
          <p:nvPr>
            <p:extLst>
              <p:ext uri="{D42A27DB-BD31-4B8C-83A1-F6EECF244321}">
                <p14:modId xmlns:p14="http://schemas.microsoft.com/office/powerpoint/2010/main" val="3472145526"/>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06753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89"/>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46"/>
                                        </p:tgtEl>
                                        <p:attrNameLst>
                                          <p:attrName>style.visibility</p:attrName>
                                        </p:attrNameLst>
                                      </p:cBhvr>
                                      <p:to>
                                        <p:strVal val="visible"/>
                                      </p:to>
                                    </p:set>
                                    <p:animEffect transition="in" filter="fade">
                                      <p:cBhvr>
                                        <p:cTn id="9" dur="500"/>
                                        <p:tgtEl>
                                          <p:spTgt spid="546"/>
                                        </p:tgtEl>
                                      </p:cBhvr>
                                    </p:animEffect>
                                  </p:childTnLst>
                                </p:cTn>
                              </p:par>
                              <p:par>
                                <p:cTn id="10" presetID="22" presetClass="entr" presetSubtype="8" fill="hold" nodeType="withEffect">
                                  <p:stCondLst>
                                    <p:cond delay="0"/>
                                  </p:stCondLst>
                                  <p:childTnLst>
                                    <p:set>
                                      <p:cBhvr>
                                        <p:cTn id="11" dur="1" fill="hold">
                                          <p:stCondLst>
                                            <p:cond delay="0"/>
                                          </p:stCondLst>
                                        </p:cTn>
                                        <p:tgtEl>
                                          <p:spTgt spid="553"/>
                                        </p:tgtEl>
                                        <p:attrNameLst>
                                          <p:attrName>style.visibility</p:attrName>
                                        </p:attrNameLst>
                                      </p:cBhvr>
                                      <p:to>
                                        <p:strVal val="visible"/>
                                      </p:to>
                                    </p:set>
                                    <p:animEffect transition="in" filter="wipe(left)">
                                      <p:cBhvr>
                                        <p:cTn id="12" dur="500"/>
                                        <p:tgtEl>
                                          <p:spTgt spid="553"/>
                                        </p:tgtEl>
                                      </p:cBhvr>
                                    </p:animEffect>
                                  </p:childTnLst>
                                </p:cTn>
                              </p:par>
                              <p:par>
                                <p:cTn id="13" presetID="22" presetClass="entr" presetSubtype="1" fill="hold" nodeType="withEffect">
                                  <p:stCondLst>
                                    <p:cond delay="0"/>
                                  </p:stCondLst>
                                  <p:childTnLst>
                                    <p:set>
                                      <p:cBhvr>
                                        <p:cTn id="14" dur="1" fill="hold">
                                          <p:stCondLst>
                                            <p:cond delay="0"/>
                                          </p:stCondLst>
                                        </p:cTn>
                                        <p:tgtEl>
                                          <p:spTgt spid="554"/>
                                        </p:tgtEl>
                                        <p:attrNameLst>
                                          <p:attrName>style.visibility</p:attrName>
                                        </p:attrNameLst>
                                      </p:cBhvr>
                                      <p:to>
                                        <p:strVal val="visible"/>
                                      </p:to>
                                    </p:set>
                                    <p:animEffect transition="in" filter="wipe(up)">
                                      <p:cBhvr>
                                        <p:cTn id="15" dur="500"/>
                                        <p:tgtEl>
                                          <p:spTgt spid="554"/>
                                        </p:tgtEl>
                                      </p:cBhvr>
                                    </p:animEffect>
                                  </p:childTnLst>
                                </p:cTn>
                              </p:par>
                              <p:par>
                                <p:cTn id="16" presetID="22" presetClass="entr" presetSubtype="8" fill="hold" nodeType="withEffect">
                                  <p:stCondLst>
                                    <p:cond delay="0"/>
                                  </p:stCondLst>
                                  <p:childTnLst>
                                    <p:set>
                                      <p:cBhvr>
                                        <p:cTn id="17" dur="1" fill="hold">
                                          <p:stCondLst>
                                            <p:cond delay="0"/>
                                          </p:stCondLst>
                                        </p:cTn>
                                        <p:tgtEl>
                                          <p:spTgt spid="612"/>
                                        </p:tgtEl>
                                        <p:attrNameLst>
                                          <p:attrName>style.visibility</p:attrName>
                                        </p:attrNameLst>
                                      </p:cBhvr>
                                      <p:to>
                                        <p:strVal val="visible"/>
                                      </p:to>
                                    </p:set>
                                    <p:animEffect transition="in" filter="wipe(left)">
                                      <p:cBhvr>
                                        <p:cTn id="18" dur="500"/>
                                        <p:tgtEl>
                                          <p:spTgt spid="612"/>
                                        </p:tgtEl>
                                      </p:cBhvr>
                                    </p:animEffect>
                                  </p:childTnLst>
                                </p:cTn>
                              </p:par>
                              <p:par>
                                <p:cTn id="19" presetID="22" presetClass="entr" presetSubtype="1" fill="hold" nodeType="withEffect">
                                  <p:stCondLst>
                                    <p:cond delay="0"/>
                                  </p:stCondLst>
                                  <p:childTnLst>
                                    <p:set>
                                      <p:cBhvr>
                                        <p:cTn id="20" dur="1" fill="hold">
                                          <p:stCondLst>
                                            <p:cond delay="0"/>
                                          </p:stCondLst>
                                        </p:cTn>
                                        <p:tgtEl>
                                          <p:spTgt spid="555"/>
                                        </p:tgtEl>
                                        <p:attrNameLst>
                                          <p:attrName>style.visibility</p:attrName>
                                        </p:attrNameLst>
                                      </p:cBhvr>
                                      <p:to>
                                        <p:strVal val="visible"/>
                                      </p:to>
                                    </p:set>
                                    <p:animEffect transition="in" filter="wipe(up)">
                                      <p:cBhvr>
                                        <p:cTn id="21" dur="500"/>
                                        <p:tgtEl>
                                          <p:spTgt spid="555"/>
                                        </p:tgtEl>
                                      </p:cBhvr>
                                    </p:animEffect>
                                  </p:childTnLst>
                                </p:cTn>
                              </p:par>
                              <p:par>
                                <p:cTn id="22" presetID="22" presetClass="entr" presetSubtype="8" fill="hold" nodeType="withEffect">
                                  <p:stCondLst>
                                    <p:cond delay="0"/>
                                  </p:stCondLst>
                                  <p:childTnLst>
                                    <p:set>
                                      <p:cBhvr>
                                        <p:cTn id="23" dur="1" fill="hold">
                                          <p:stCondLst>
                                            <p:cond delay="0"/>
                                          </p:stCondLst>
                                        </p:cTn>
                                        <p:tgtEl>
                                          <p:spTgt spid="620"/>
                                        </p:tgtEl>
                                        <p:attrNameLst>
                                          <p:attrName>style.visibility</p:attrName>
                                        </p:attrNameLst>
                                      </p:cBhvr>
                                      <p:to>
                                        <p:strVal val="visible"/>
                                      </p:to>
                                    </p:set>
                                    <p:animEffect transition="in" filter="wipe(left)">
                                      <p:cBhvr>
                                        <p:cTn id="24" dur="500"/>
                                        <p:tgtEl>
                                          <p:spTgt spid="620"/>
                                        </p:tgtEl>
                                      </p:cBhvr>
                                    </p:animEffect>
                                  </p:childTnLst>
                                </p:cTn>
                              </p:par>
                              <p:par>
                                <p:cTn id="25" presetID="22" presetClass="entr" presetSubtype="1" fill="hold" nodeType="withEffect">
                                  <p:stCondLst>
                                    <p:cond delay="0"/>
                                  </p:stCondLst>
                                  <p:childTnLst>
                                    <p:set>
                                      <p:cBhvr>
                                        <p:cTn id="26" dur="1" fill="hold">
                                          <p:stCondLst>
                                            <p:cond delay="0"/>
                                          </p:stCondLst>
                                        </p:cTn>
                                        <p:tgtEl>
                                          <p:spTgt spid="556"/>
                                        </p:tgtEl>
                                        <p:attrNameLst>
                                          <p:attrName>style.visibility</p:attrName>
                                        </p:attrNameLst>
                                      </p:cBhvr>
                                      <p:to>
                                        <p:strVal val="visible"/>
                                      </p:to>
                                    </p:set>
                                    <p:animEffect transition="in" filter="wipe(up)">
                                      <p:cBhvr>
                                        <p:cTn id="27" dur="500"/>
                                        <p:tgtEl>
                                          <p:spTgt spid="556"/>
                                        </p:tgtEl>
                                      </p:cBhvr>
                                    </p:animEffect>
                                  </p:childTnLst>
                                </p:cTn>
                              </p:par>
                              <p:par>
                                <p:cTn id="28" presetID="22" presetClass="entr" presetSubtype="8" fill="hold" nodeType="withEffect">
                                  <p:stCondLst>
                                    <p:cond delay="0"/>
                                  </p:stCondLst>
                                  <p:childTnLst>
                                    <p:set>
                                      <p:cBhvr>
                                        <p:cTn id="29" dur="1" fill="hold">
                                          <p:stCondLst>
                                            <p:cond delay="0"/>
                                          </p:stCondLst>
                                        </p:cTn>
                                        <p:tgtEl>
                                          <p:spTgt spid="628"/>
                                        </p:tgtEl>
                                        <p:attrNameLst>
                                          <p:attrName>style.visibility</p:attrName>
                                        </p:attrNameLst>
                                      </p:cBhvr>
                                      <p:to>
                                        <p:strVal val="visible"/>
                                      </p:to>
                                    </p:set>
                                    <p:animEffect transition="in" filter="wipe(left)">
                                      <p:cBhvr>
                                        <p:cTn id="30" dur="500"/>
                                        <p:tgtEl>
                                          <p:spTgt spid="628"/>
                                        </p:tgtEl>
                                      </p:cBhvr>
                                    </p:animEffect>
                                  </p:childTnLst>
                                </p:cTn>
                              </p:par>
                              <p:par>
                                <p:cTn id="31" presetID="22" presetClass="entr" presetSubtype="1" fill="hold" nodeType="withEffect">
                                  <p:stCondLst>
                                    <p:cond delay="0"/>
                                  </p:stCondLst>
                                  <p:childTnLst>
                                    <p:set>
                                      <p:cBhvr>
                                        <p:cTn id="32" dur="1" fill="hold">
                                          <p:stCondLst>
                                            <p:cond delay="0"/>
                                          </p:stCondLst>
                                        </p:cTn>
                                        <p:tgtEl>
                                          <p:spTgt spid="557"/>
                                        </p:tgtEl>
                                        <p:attrNameLst>
                                          <p:attrName>style.visibility</p:attrName>
                                        </p:attrNameLst>
                                      </p:cBhvr>
                                      <p:to>
                                        <p:strVal val="visible"/>
                                      </p:to>
                                    </p:set>
                                    <p:animEffect transition="in" filter="wipe(up)">
                                      <p:cBhvr>
                                        <p:cTn id="33" dur="500"/>
                                        <p:tgtEl>
                                          <p:spTgt spid="557"/>
                                        </p:tgtEl>
                                      </p:cBhvr>
                                    </p:animEffect>
                                  </p:childTnLst>
                                </p:cTn>
                              </p:par>
                              <p:par>
                                <p:cTn id="34" presetID="22" presetClass="entr" presetSubtype="8" fill="hold" nodeType="withEffect">
                                  <p:stCondLst>
                                    <p:cond delay="0"/>
                                  </p:stCondLst>
                                  <p:childTnLst>
                                    <p:set>
                                      <p:cBhvr>
                                        <p:cTn id="35" dur="1" fill="hold">
                                          <p:stCondLst>
                                            <p:cond delay="0"/>
                                          </p:stCondLst>
                                        </p:cTn>
                                        <p:tgtEl>
                                          <p:spTgt spid="636"/>
                                        </p:tgtEl>
                                        <p:attrNameLst>
                                          <p:attrName>style.visibility</p:attrName>
                                        </p:attrNameLst>
                                      </p:cBhvr>
                                      <p:to>
                                        <p:strVal val="visible"/>
                                      </p:to>
                                    </p:set>
                                    <p:animEffect transition="in" filter="wipe(left)">
                                      <p:cBhvr>
                                        <p:cTn id="36" dur="500"/>
                                        <p:tgtEl>
                                          <p:spTgt spid="63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559"/>
                                        </p:tgtEl>
                                        <p:attrNameLst>
                                          <p:attrName>style.visibility</p:attrName>
                                        </p:attrNameLst>
                                      </p:cBhvr>
                                      <p:to>
                                        <p:strVal val="visible"/>
                                      </p:to>
                                    </p:set>
                                    <p:animEffect transition="in" filter="wipe(up)">
                                      <p:cBhvr>
                                        <p:cTn id="41" dur="500"/>
                                        <p:tgtEl>
                                          <p:spTgt spid="559"/>
                                        </p:tgtEl>
                                      </p:cBhvr>
                                    </p:animEffect>
                                  </p:childTnLst>
                                </p:cTn>
                              </p:par>
                              <p:par>
                                <p:cTn id="42" presetID="22" presetClass="entr" presetSubtype="4" fill="hold" nodeType="withEffect">
                                  <p:stCondLst>
                                    <p:cond delay="0"/>
                                  </p:stCondLst>
                                  <p:childTnLst>
                                    <p:set>
                                      <p:cBhvr>
                                        <p:cTn id="43" dur="1" fill="hold">
                                          <p:stCondLst>
                                            <p:cond delay="0"/>
                                          </p:stCondLst>
                                        </p:cTn>
                                        <p:tgtEl>
                                          <p:spTgt spid="671"/>
                                        </p:tgtEl>
                                        <p:attrNameLst>
                                          <p:attrName>style.visibility</p:attrName>
                                        </p:attrNameLst>
                                      </p:cBhvr>
                                      <p:to>
                                        <p:strVal val="visible"/>
                                      </p:to>
                                    </p:set>
                                    <p:animEffect transition="in" filter="wipe(down)">
                                      <p:cBhvr>
                                        <p:cTn id="44" dur="500"/>
                                        <p:tgtEl>
                                          <p:spTgt spid="671"/>
                                        </p:tgtEl>
                                      </p:cBhvr>
                                    </p:animEffect>
                                  </p:childTnLst>
                                </p:cTn>
                              </p:par>
                              <p:par>
                                <p:cTn id="45" presetID="22" presetClass="entr" presetSubtype="4" fill="hold" nodeType="withEffect">
                                  <p:stCondLst>
                                    <p:cond delay="0"/>
                                  </p:stCondLst>
                                  <p:childTnLst>
                                    <p:set>
                                      <p:cBhvr>
                                        <p:cTn id="46" dur="1" fill="hold">
                                          <p:stCondLst>
                                            <p:cond delay="0"/>
                                          </p:stCondLst>
                                        </p:cTn>
                                        <p:tgtEl>
                                          <p:spTgt spid="695"/>
                                        </p:tgtEl>
                                        <p:attrNameLst>
                                          <p:attrName>style.visibility</p:attrName>
                                        </p:attrNameLst>
                                      </p:cBhvr>
                                      <p:to>
                                        <p:strVal val="visible"/>
                                      </p:to>
                                    </p:set>
                                    <p:animEffect transition="in" filter="wipe(down)">
                                      <p:cBhvr>
                                        <p:cTn id="47" dur="500"/>
                                        <p:tgtEl>
                                          <p:spTgt spid="695"/>
                                        </p:tgtEl>
                                      </p:cBhvr>
                                    </p:animEffect>
                                  </p:childTnLst>
                                </p:cTn>
                              </p:par>
                              <p:par>
                                <p:cTn id="48" presetID="22" presetClass="entr" presetSubtype="4" fill="hold" nodeType="withEffect">
                                  <p:stCondLst>
                                    <p:cond delay="0"/>
                                  </p:stCondLst>
                                  <p:childTnLst>
                                    <p:set>
                                      <p:cBhvr>
                                        <p:cTn id="49" dur="1" fill="hold">
                                          <p:stCondLst>
                                            <p:cond delay="0"/>
                                          </p:stCondLst>
                                        </p:cTn>
                                        <p:tgtEl>
                                          <p:spTgt spid="703"/>
                                        </p:tgtEl>
                                        <p:attrNameLst>
                                          <p:attrName>style.visibility</p:attrName>
                                        </p:attrNameLst>
                                      </p:cBhvr>
                                      <p:to>
                                        <p:strVal val="visible"/>
                                      </p:to>
                                    </p:set>
                                    <p:animEffect transition="in" filter="wipe(down)">
                                      <p:cBhvr>
                                        <p:cTn id="50" dur="500"/>
                                        <p:tgtEl>
                                          <p:spTgt spid="703"/>
                                        </p:tgtEl>
                                      </p:cBhvr>
                                    </p:animEffect>
                                  </p:childTnLst>
                                </p:cTn>
                              </p:par>
                              <p:par>
                                <p:cTn id="51" presetID="22" presetClass="entr" presetSubtype="4" fill="hold" nodeType="withEffect">
                                  <p:stCondLst>
                                    <p:cond delay="0"/>
                                  </p:stCondLst>
                                  <p:childTnLst>
                                    <p:set>
                                      <p:cBhvr>
                                        <p:cTn id="52" dur="1" fill="hold">
                                          <p:stCondLst>
                                            <p:cond delay="0"/>
                                          </p:stCondLst>
                                        </p:cTn>
                                        <p:tgtEl>
                                          <p:spTgt spid="327"/>
                                        </p:tgtEl>
                                        <p:attrNameLst>
                                          <p:attrName>style.visibility</p:attrName>
                                        </p:attrNameLst>
                                      </p:cBhvr>
                                      <p:to>
                                        <p:strVal val="visible"/>
                                      </p:to>
                                    </p:set>
                                    <p:animEffect transition="in" filter="wipe(down)">
                                      <p:cBhvr>
                                        <p:cTn id="53"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r>
                <a:rPr lang="en-US" sz="1800" b="1" i="1" dirty="0">
                  <a:latin typeface="Avenir Next" panose="020B0503020202020204" pitchFamily="34" charset="0"/>
                </a:rPr>
                <a:t>← src</a:t>
              </a:r>
              <a:r>
                <a:rPr lang="en-US" sz="1800" b="1" i="1" baseline="-25000" dirty="0">
                  <a:latin typeface="Avenir Next" panose="020B0503020202020204" pitchFamily="34" charset="0"/>
                </a:rPr>
                <a:t>3</a:t>
              </a:r>
              <a:endParaRPr lang="en-US" i="1" baseline="-25000" dirty="0"/>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2</a:t>
              </a:r>
              <a:endParaRPr lang="en-US" i="1" baseline="-25000" dirty="0"/>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1</a:t>
              </a:r>
              <a:endParaRPr lang="en-US" i="1" baseline="-25000" dirty="0"/>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In-DRAM Majority Operation</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majority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simultaneously activating three DRAM rows</a:t>
            </a:r>
            <a:endParaRPr lang="en-US" sz="2200" b="1" dirty="0">
              <a:solidFill>
                <a:schemeClr val="tx1"/>
              </a:solidFill>
              <a:latin typeface="Avenir Next" panose="020B0503020202020204" pitchFamily="34" charset="0"/>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r>
                <a:rPr lang="en-US" sz="1800" b="1" i="1" dirty="0">
                  <a:solidFill>
                    <a:srgbClr val="C00000"/>
                  </a:solidFill>
                  <a:latin typeface="Avenir Next" panose="020B0503020202020204" pitchFamily="34" charset="0"/>
                </a:rPr>
                <a:t>← src</a:t>
              </a:r>
              <a:r>
                <a:rPr lang="en-US" sz="1800" b="1" i="1" baseline="-25000" dirty="0">
                  <a:solidFill>
                    <a:srgbClr val="C00000"/>
                  </a:solidFill>
                  <a:latin typeface="Avenir Next" panose="020B0503020202020204" pitchFamily="34" charset="0"/>
                </a:rPr>
                <a:t>3</a:t>
              </a:r>
              <a:endParaRPr lang="en-US" i="1" baseline="-25000" dirty="0">
                <a:solidFill>
                  <a:srgbClr val="C00000"/>
                </a:solidFill>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2</a:t>
              </a:r>
              <a:endParaRPr lang="en-US" i="1" baseline="-25000" dirty="0">
                <a:solidFill>
                  <a:srgbClr val="C00000"/>
                </a:solidFill>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1</a:t>
              </a:r>
              <a:endParaRPr lang="en-US" i="1" baseline="-25000" dirty="0">
                <a:solidFill>
                  <a:srgbClr val="C00000"/>
                </a:solidFill>
              </a:endParaRPr>
            </a:p>
          </p:txBody>
        </p:sp>
      </p:grpSp>
      <p:graphicFrame>
        <p:nvGraphicFramePr>
          <p:cNvPr id="674" name="Table 4">
            <a:extLst>
              <a:ext uri="{FF2B5EF4-FFF2-40B4-BE49-F238E27FC236}">
                <a16:creationId xmlns:a16="http://schemas.microsoft.com/office/drawing/2014/main" id="{D34BE734-E63C-805B-4FAA-AB9BBA43B67D}"/>
              </a:ext>
            </a:extLst>
          </p:cNvPr>
          <p:cNvGraphicFramePr>
            <a:graphicFrameLocks/>
          </p:cNvGraphicFramePr>
          <p:nvPr>
            <p:extLst>
              <p:ext uri="{D42A27DB-BD31-4B8C-83A1-F6EECF244321}">
                <p14:modId xmlns:p14="http://schemas.microsoft.com/office/powerpoint/2010/main" val="195341881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985617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10" presetClass="entr" presetSubtype="0" fill="hold" nodeType="withEffect">
                                  <p:stCondLst>
                                    <p:cond delay="0"/>
                                  </p:stCondLst>
                                  <p:childTnLst>
                                    <p:set>
                                      <p:cBhvr>
                                        <p:cTn id="63" dur="1" fill="hold">
                                          <p:stCondLst>
                                            <p:cond delay="0"/>
                                          </p:stCondLst>
                                        </p:cTn>
                                        <p:tgtEl>
                                          <p:spTgt spid="701"/>
                                        </p:tgtEl>
                                        <p:attrNameLst>
                                          <p:attrName>style.visibility</p:attrName>
                                        </p:attrNameLst>
                                      </p:cBhvr>
                                      <p:to>
                                        <p:strVal val="visible"/>
                                      </p:to>
                                    </p:set>
                                    <p:animEffect transition="in" filter="fade">
                                      <p:cBhvr>
                                        <p:cTn id="64" dur="500"/>
                                        <p:tgtEl>
                                          <p:spTgt spid="701"/>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nodeType="clickEffect">
                                  <p:stCondLst>
                                    <p:cond delay="0"/>
                                  </p:stCondLst>
                                  <p:childTnLst>
                                    <p:set>
                                      <p:cBhvr>
                                        <p:cTn id="68" dur="1" fill="hold">
                                          <p:stCondLst>
                                            <p:cond delay="0"/>
                                          </p:stCondLst>
                                        </p:cTn>
                                        <p:tgtEl>
                                          <p:spTgt spid="665"/>
                                        </p:tgtEl>
                                        <p:attrNameLst>
                                          <p:attrName>style.visibility</p:attrName>
                                        </p:attrNameLst>
                                      </p:cBhvr>
                                      <p:to>
                                        <p:strVal val="visible"/>
                                      </p:to>
                                    </p:set>
                                    <p:animEffect transition="in" filter="wipe(down)">
                                      <p:cBhvr>
                                        <p:cTn id="69" dur="500"/>
                                        <p:tgtEl>
                                          <p:spTgt spid="665"/>
                                        </p:tgtEl>
                                      </p:cBhvr>
                                    </p:animEffect>
                                  </p:childTnLst>
                                </p:cTn>
                              </p:par>
                              <p:par>
                                <p:cTn id="70" presetID="22" presetClass="entr" presetSubtype="4" fill="hold" nodeType="withEffect">
                                  <p:stCondLst>
                                    <p:cond delay="0"/>
                                  </p:stCondLst>
                                  <p:childTnLst>
                                    <p:set>
                                      <p:cBhvr>
                                        <p:cTn id="71" dur="1" fill="hold">
                                          <p:stCondLst>
                                            <p:cond delay="0"/>
                                          </p:stCondLst>
                                        </p:cTn>
                                        <p:tgtEl>
                                          <p:spTgt spid="673"/>
                                        </p:tgtEl>
                                        <p:attrNameLst>
                                          <p:attrName>style.visibility</p:attrName>
                                        </p:attrNameLst>
                                      </p:cBhvr>
                                      <p:to>
                                        <p:strVal val="visible"/>
                                      </p:to>
                                    </p:set>
                                    <p:animEffect transition="in" filter="wipe(down)">
                                      <p:cBhvr>
                                        <p:cTn id="72" dur="500"/>
                                        <p:tgtEl>
                                          <p:spTgt spid="673"/>
                                        </p:tgtEl>
                                      </p:cBhvr>
                                    </p:animEffect>
                                  </p:childTnLst>
                                </p:cTn>
                              </p:par>
                              <p:par>
                                <p:cTn id="73" presetID="22" presetClass="entr" presetSubtype="4" fill="hold" nodeType="withEffect">
                                  <p:stCondLst>
                                    <p:cond delay="0"/>
                                  </p:stCondLst>
                                  <p:childTnLst>
                                    <p:set>
                                      <p:cBhvr>
                                        <p:cTn id="74" dur="1" fill="hold">
                                          <p:stCondLst>
                                            <p:cond delay="0"/>
                                          </p:stCondLst>
                                        </p:cTn>
                                        <p:tgtEl>
                                          <p:spTgt spid="682"/>
                                        </p:tgtEl>
                                        <p:attrNameLst>
                                          <p:attrName>style.visibility</p:attrName>
                                        </p:attrNameLst>
                                      </p:cBhvr>
                                      <p:to>
                                        <p:strVal val="visible"/>
                                      </p:to>
                                    </p:set>
                                    <p:animEffect transition="in" filter="wipe(down)">
                                      <p:cBhvr>
                                        <p:cTn id="75" dur="500"/>
                                        <p:tgtEl>
                                          <p:spTgt spid="682"/>
                                        </p:tgtEl>
                                      </p:cBhvr>
                                    </p:animEffect>
                                  </p:childTnLst>
                                </p:cTn>
                              </p:par>
                              <p:par>
                                <p:cTn id="76" presetID="22" presetClass="entr" presetSubtype="4" fill="hold" nodeType="withEffect">
                                  <p:stCondLst>
                                    <p:cond delay="0"/>
                                  </p:stCondLst>
                                  <p:childTnLst>
                                    <p:set>
                                      <p:cBhvr>
                                        <p:cTn id="77" dur="1" fill="hold">
                                          <p:stCondLst>
                                            <p:cond delay="0"/>
                                          </p:stCondLst>
                                        </p:cTn>
                                        <p:tgtEl>
                                          <p:spTgt spid="690"/>
                                        </p:tgtEl>
                                        <p:attrNameLst>
                                          <p:attrName>style.visibility</p:attrName>
                                        </p:attrNameLst>
                                      </p:cBhvr>
                                      <p:to>
                                        <p:strVal val="visible"/>
                                      </p:to>
                                    </p:set>
                                    <p:animEffect transition="in" filter="wipe(down)">
                                      <p:cBhvr>
                                        <p:cTn id="78" dur="5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aphicFrame>
        <p:nvGraphicFramePr>
          <p:cNvPr id="3" name="Table 4">
            <a:extLst>
              <a:ext uri="{FF2B5EF4-FFF2-40B4-BE49-F238E27FC236}">
                <a16:creationId xmlns:a16="http://schemas.microsoft.com/office/drawing/2014/main" id="{77C39ADB-F835-4398-B721-D7D7AEB4B493}"/>
              </a:ext>
            </a:extLst>
          </p:cNvPr>
          <p:cNvGraphicFramePr>
            <a:graphicFrameLocks/>
          </p:cNvGraphicFramePr>
          <p:nvPr>
            <p:extLst>
              <p:ext uri="{D42A27DB-BD31-4B8C-83A1-F6EECF244321}">
                <p14:modId xmlns:p14="http://schemas.microsoft.com/office/powerpoint/2010/main" val="496978289"/>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6228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par>
                                <p:cTn id="8" presetID="10" presetClass="entr" presetSubtype="0" fill="hold" nodeType="withEffect">
                                  <p:stCondLst>
                                    <p:cond delay="0"/>
                                  </p:stCondLst>
                                  <p:childTnLst>
                                    <p:set>
                                      <p:cBhvr>
                                        <p:cTn id="9" dur="1" fill="hold">
                                          <p:stCondLst>
                                            <p:cond delay="0"/>
                                          </p:stCondLst>
                                        </p:cTn>
                                        <p:tgtEl>
                                          <p:spTgt spid="932"/>
                                        </p:tgtEl>
                                        <p:attrNameLst>
                                          <p:attrName>style.visibility</p:attrName>
                                        </p:attrNameLst>
                                      </p:cBhvr>
                                      <p:to>
                                        <p:strVal val="visible"/>
                                      </p:to>
                                    </p:set>
                                    <p:animEffect transition="in" filter="fade">
                                      <p:cBhvr>
                                        <p:cTn id="10" dur="500"/>
                                        <p:tgtEl>
                                          <p:spTgt spid="93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931"/>
                                        </p:tgtEl>
                                        <p:attrNameLst>
                                          <p:attrName>style.visibility</p:attrName>
                                        </p:attrNameLst>
                                      </p:cBhvr>
                                      <p:to>
                                        <p:strVal val="visible"/>
                                      </p:to>
                                    </p:set>
                                    <p:animEffect transition="in" filter="fade">
                                      <p:cBhvr>
                                        <p:cTn id="15" dur="500"/>
                                        <p:tgtEl>
                                          <p:spTgt spid="9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34"/>
                                        </p:tgtEl>
                                        <p:attrNameLst>
                                          <p:attrName>style.visibility</p:attrName>
                                        </p:attrNameLst>
                                      </p:cBhvr>
                                      <p:to>
                                        <p:strVal val="visible"/>
                                      </p:to>
                                    </p:set>
                                    <p:animEffect transition="in" filter="fade">
                                      <p:cBhvr>
                                        <p:cTn id="18" dur="500"/>
                                        <p:tgtEl>
                                          <p:spTgt spid="9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TextBox 896">
            <a:extLst>
              <a:ext uri="{FF2B5EF4-FFF2-40B4-BE49-F238E27FC236}">
                <a16:creationId xmlns:a16="http://schemas.microsoft.com/office/drawing/2014/main" id="{D7FF213E-EE61-F041-5E3A-457F5DACC6A2}"/>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graphicFrame>
        <p:nvGraphicFramePr>
          <p:cNvPr id="899" name="Table 4">
            <a:extLst>
              <a:ext uri="{FF2B5EF4-FFF2-40B4-BE49-F238E27FC236}">
                <a16:creationId xmlns:a16="http://schemas.microsoft.com/office/drawing/2014/main" id="{3C3AA487-3DCD-4080-6A8B-24BB15CB2430}"/>
              </a:ext>
            </a:extLst>
          </p:cNvPr>
          <p:cNvGraphicFramePr>
            <a:graphicFrameLocks/>
          </p:cNvGraphicFramePr>
          <p:nvPr>
            <p:extLst>
              <p:ext uri="{D42A27DB-BD31-4B8C-83A1-F6EECF244321}">
                <p14:modId xmlns:p14="http://schemas.microsoft.com/office/powerpoint/2010/main" val="288392214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71505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194796" cy="1330503"/>
            <a:chOff x="7868816" y="2300187"/>
            <a:chExt cx="1194796"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kumimoji="0" lang="en-US" sz="1800" b="1" i="1"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800" b="0" i="1"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5" y="2404844"/>
            <a:ext cx="1414037" cy="1414039"/>
            <a:chOff x="4876802" y="1600199"/>
            <a:chExt cx="2819399"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TextBox 1">
            <a:extLst>
              <a:ext uri="{FF2B5EF4-FFF2-40B4-BE49-F238E27FC236}">
                <a16:creationId xmlns:a16="http://schemas.microsoft.com/office/drawing/2014/main" id="{2C007096-6F8C-E8EE-077A-199288C7F0E5}"/>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graphicFrame>
        <p:nvGraphicFramePr>
          <p:cNvPr id="4" name="Table 4">
            <a:extLst>
              <a:ext uri="{FF2B5EF4-FFF2-40B4-BE49-F238E27FC236}">
                <a16:creationId xmlns:a16="http://schemas.microsoft.com/office/drawing/2014/main" id="{ED8685A0-D65D-C548-40AA-0DF9861B1563}"/>
              </a:ext>
            </a:extLst>
          </p:cNvPr>
          <p:cNvGraphicFramePr>
            <a:graphicFrameLocks/>
          </p:cNvGraphicFramePr>
          <p:nvPr>
            <p:extLst>
              <p:ext uri="{D42A27DB-BD31-4B8C-83A1-F6EECF244321}">
                <p14:modId xmlns:p14="http://schemas.microsoft.com/office/powerpoint/2010/main" val="219541865"/>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6018256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a:solidFill>
            <a:srgbClr val="FCC83A"/>
          </a:solidFill>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a:solidFill>
            <a:srgbClr val="FCC83A"/>
          </a:solidFill>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a:solidFill>
            <a:srgbClr val="FCC83A"/>
          </a:solidFill>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a:solidFill>
            <a:srgbClr val="FCC83A"/>
          </a:solidFill>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Curved Right Arrow 896">
            <a:extLst>
              <a:ext uri="{FF2B5EF4-FFF2-40B4-BE49-F238E27FC236}">
                <a16:creationId xmlns:a16="http://schemas.microsoft.com/office/drawing/2014/main" id="{FF60E9D0-1805-0F0D-5D6A-5582C723AE89}"/>
              </a:ext>
            </a:extLst>
          </p:cNvPr>
          <p:cNvSpPr/>
          <p:nvPr/>
        </p:nvSpPr>
        <p:spPr>
          <a:xfrm>
            <a:off x="464641" y="2444668"/>
            <a:ext cx="493267" cy="1186022"/>
          </a:xfrm>
          <a:prstGeom prst="curvedRightArrow">
            <a:avLst>
              <a:gd name="adj1" fmla="val 25000"/>
              <a:gd name="adj2" fmla="val 50000"/>
              <a:gd name="adj3" fmla="val 25000"/>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8" name="TextBox 897">
            <a:extLst>
              <a:ext uri="{FF2B5EF4-FFF2-40B4-BE49-F238E27FC236}">
                <a16:creationId xmlns:a16="http://schemas.microsoft.com/office/drawing/2014/main" id="{4B2BD913-1301-666C-C7DC-FA68BC729253}"/>
              </a:ext>
            </a:extLst>
          </p:cNvPr>
          <p:cNvSpPr txBox="1"/>
          <p:nvPr/>
        </p:nvSpPr>
        <p:spPr>
          <a:xfrm rot="16200000">
            <a:off x="-710806" y="2779374"/>
            <a:ext cx="1994111" cy="369332"/>
          </a:xfrm>
          <a:prstGeom prst="rect">
            <a:avLst/>
          </a:prstGeom>
          <a:noFill/>
        </p:spPr>
        <p:txBody>
          <a:bodyPr wrap="square">
            <a:spAutoFit/>
          </a:bodyPr>
          <a:lstStyle/>
          <a:p>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repeat for N bits</a:t>
            </a:r>
            <a:endParaRPr lang="en-US" dirty="0">
              <a:solidFill>
                <a:srgbClr val="C00000"/>
              </a:solidFill>
            </a:endParaRPr>
          </a:p>
        </p:txBody>
      </p:sp>
      <p:sp>
        <p:nvSpPr>
          <p:cNvPr id="899" name="TextBox 898">
            <a:extLst>
              <a:ext uri="{FF2B5EF4-FFF2-40B4-BE49-F238E27FC236}">
                <a16:creationId xmlns:a16="http://schemas.microsoft.com/office/drawing/2014/main" id="{B782B7FB-7C99-945F-5E1C-767B59F3C901}"/>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chemeClr val="bg1">
                    <a:lumMod val="50000"/>
                  </a:scheme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chemeClr val="bg1">
                    <a:lumMod val="50000"/>
                  </a:schemeClr>
                </a:solidFill>
                <a:effectLst/>
                <a:uLnTx/>
                <a:uFillTx/>
                <a:latin typeface="Avenir Next" panose="020B0503020202020204" pitchFamily="34" charset="0"/>
                <a:ea typeface="+mn-ea"/>
                <a:cs typeface="+mn-cs"/>
              </a:rPr>
              <a:t>Sum</a:t>
            </a:r>
            <a:r>
              <a:rPr kumimoji="0" lang="en-US" sz="1800" b="1" i="1" u="none" strike="noStrike" kern="1200" cap="none" spc="0" normalizeH="0" baseline="-25000" noProof="0" dirty="0" err="1">
                <a:ln>
                  <a:noFill/>
                </a:ln>
                <a:solidFill>
                  <a:schemeClr val="bg1">
                    <a:lumMod val="50000"/>
                  </a:schemeClr>
                </a:solidFill>
                <a:effectLst/>
                <a:uLnTx/>
                <a:uFillTx/>
                <a:latin typeface="Avenir Next" panose="020B0503020202020204" pitchFamily="34" charset="0"/>
                <a:ea typeface="+mn-ea"/>
                <a:cs typeface="+mn-cs"/>
              </a:rPr>
              <a:t>N</a:t>
            </a:r>
            <a:endParaRPr kumimoji="0" lang="en-US" sz="1800" b="0" i="1" u="none" strike="noStrike" kern="1200" cap="none" spc="0" normalizeH="0" baseline="-25000" noProof="0" dirty="0">
              <a:ln>
                <a:noFill/>
              </a:ln>
              <a:solidFill>
                <a:schemeClr val="bg1">
                  <a:lumMod val="50000"/>
                </a:schemeClr>
              </a:solidFill>
              <a:effectLst/>
              <a:uLnTx/>
              <a:uFillTx/>
              <a:latin typeface="Calibri" panose="020F0502020204030204"/>
              <a:ea typeface="+mn-ea"/>
              <a:cs typeface="+mn-cs"/>
            </a:endParaRPr>
          </a:p>
        </p:txBody>
      </p:sp>
      <p:sp>
        <p:nvSpPr>
          <p:cNvPr id="900" name="TextBox 899">
            <a:extLst>
              <a:ext uri="{FF2B5EF4-FFF2-40B4-BE49-F238E27FC236}">
                <a16:creationId xmlns:a16="http://schemas.microsoft.com/office/drawing/2014/main" id="{C6573606-0F9D-BB97-8C8B-C41DC66D2551}"/>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graphicFrame>
        <p:nvGraphicFramePr>
          <p:cNvPr id="905" name="Table 4">
            <a:extLst>
              <a:ext uri="{FF2B5EF4-FFF2-40B4-BE49-F238E27FC236}">
                <a16:creationId xmlns:a16="http://schemas.microsoft.com/office/drawing/2014/main" id="{A45BEDB7-F2B6-1616-09BD-D1A55EBE3E05}"/>
              </a:ext>
            </a:extLst>
          </p:cNvPr>
          <p:cNvGraphicFramePr>
            <a:graphicFrameLocks/>
          </p:cNvGraphicFramePr>
          <p:nvPr>
            <p:extLst>
              <p:ext uri="{D42A27DB-BD31-4B8C-83A1-F6EECF244321}">
                <p14:modId xmlns:p14="http://schemas.microsoft.com/office/powerpoint/2010/main" val="3684379022"/>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C80C5"/>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2790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 name="TextBox 899">
            <a:extLst>
              <a:ext uri="{FF2B5EF4-FFF2-40B4-BE49-F238E27FC236}">
                <a16:creationId xmlns:a16="http://schemas.microsoft.com/office/drawing/2014/main" id="{AA270CDE-BC4C-D50D-E083-2E34C010BBB9}"/>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a:solidFill>
            <a:srgbClr val="FCC83A"/>
          </a:solidFill>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a:solidFill>
            <a:srgbClr val="FCC83A"/>
          </a:solidFill>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a:solidFill>
            <a:srgbClr val="FCC83A"/>
          </a:solidFill>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a:solidFill>
            <a:srgbClr val="FCC83A"/>
          </a:solidFill>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Curved Right Arrow 896">
            <a:extLst>
              <a:ext uri="{FF2B5EF4-FFF2-40B4-BE49-F238E27FC236}">
                <a16:creationId xmlns:a16="http://schemas.microsoft.com/office/drawing/2014/main" id="{FF60E9D0-1805-0F0D-5D6A-5582C723AE89}"/>
              </a:ext>
            </a:extLst>
          </p:cNvPr>
          <p:cNvSpPr/>
          <p:nvPr/>
        </p:nvSpPr>
        <p:spPr>
          <a:xfrm>
            <a:off x="464641" y="2444668"/>
            <a:ext cx="493267" cy="1186022"/>
          </a:xfrm>
          <a:prstGeom prst="curvedRightArrow">
            <a:avLst>
              <a:gd name="adj1" fmla="val 25000"/>
              <a:gd name="adj2" fmla="val 50000"/>
              <a:gd name="adj3" fmla="val 25000"/>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8" name="TextBox 897">
            <a:extLst>
              <a:ext uri="{FF2B5EF4-FFF2-40B4-BE49-F238E27FC236}">
                <a16:creationId xmlns:a16="http://schemas.microsoft.com/office/drawing/2014/main" id="{4B2BD913-1301-666C-C7DC-FA68BC729253}"/>
              </a:ext>
            </a:extLst>
          </p:cNvPr>
          <p:cNvSpPr txBox="1"/>
          <p:nvPr/>
        </p:nvSpPr>
        <p:spPr>
          <a:xfrm rot="16200000">
            <a:off x="-710806" y="2779374"/>
            <a:ext cx="1994111" cy="369332"/>
          </a:xfrm>
          <a:prstGeom prst="rect">
            <a:avLst/>
          </a:prstGeom>
          <a:noFill/>
        </p:spPr>
        <p:txBody>
          <a:bodyPr wrap="square">
            <a:spAutoFit/>
          </a:bodyPr>
          <a:lstStyle/>
          <a:p>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repeat for N bits</a:t>
            </a:r>
            <a:endParaRPr lang="en-US" dirty="0">
              <a:solidFill>
                <a:srgbClr val="C00000"/>
              </a:solidFill>
            </a:endParaRPr>
          </a:p>
        </p:txBody>
      </p:sp>
      <p:sp>
        <p:nvSpPr>
          <p:cNvPr id="899" name="TextBox 898">
            <a:extLst>
              <a:ext uri="{FF2B5EF4-FFF2-40B4-BE49-F238E27FC236}">
                <a16:creationId xmlns:a16="http://schemas.microsoft.com/office/drawing/2014/main" id="{B782B7FB-7C99-945F-5E1C-767B59F3C901}"/>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chemeClr val="bg1">
                    <a:lumMod val="50000"/>
                  </a:scheme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chemeClr val="bg1">
                    <a:lumMod val="50000"/>
                  </a:schemeClr>
                </a:solidFill>
                <a:effectLst/>
                <a:uLnTx/>
                <a:uFillTx/>
                <a:latin typeface="Avenir Next" panose="020B0503020202020204" pitchFamily="34" charset="0"/>
                <a:ea typeface="+mn-ea"/>
                <a:cs typeface="+mn-cs"/>
              </a:rPr>
              <a:t>Sum</a:t>
            </a:r>
            <a:r>
              <a:rPr kumimoji="0" lang="en-US" sz="1800" b="1" i="1" u="none" strike="noStrike" kern="1200" cap="none" spc="0" normalizeH="0" baseline="-25000" noProof="0" dirty="0" err="1">
                <a:ln>
                  <a:noFill/>
                </a:ln>
                <a:solidFill>
                  <a:schemeClr val="bg1">
                    <a:lumMod val="50000"/>
                  </a:schemeClr>
                </a:solidFill>
                <a:effectLst/>
                <a:uLnTx/>
                <a:uFillTx/>
                <a:latin typeface="Avenir Next" panose="020B0503020202020204" pitchFamily="34" charset="0"/>
                <a:ea typeface="+mn-ea"/>
                <a:cs typeface="+mn-cs"/>
              </a:rPr>
              <a:t>N</a:t>
            </a:r>
            <a:endParaRPr kumimoji="0" lang="en-US" sz="1800" b="0" i="1" u="none" strike="noStrike" kern="1200" cap="none" spc="0" normalizeH="0" baseline="-25000" noProof="0" dirty="0">
              <a:ln>
                <a:noFill/>
              </a:ln>
              <a:solidFill>
                <a:schemeClr val="bg1">
                  <a:lumMod val="50000"/>
                </a:schemeClr>
              </a:solidFill>
              <a:effectLst/>
              <a:uLnTx/>
              <a:uFillTx/>
              <a:latin typeface="Calibri" panose="020F0502020204030204"/>
              <a:ea typeface="+mn-ea"/>
              <a:cs typeface="+mn-cs"/>
            </a:endParaRPr>
          </a:p>
        </p:txBody>
      </p:sp>
      <p:sp>
        <p:nvSpPr>
          <p:cNvPr id="905" name="Rectangle 904">
            <a:extLst>
              <a:ext uri="{FF2B5EF4-FFF2-40B4-BE49-F238E27FC236}">
                <a16:creationId xmlns:a16="http://schemas.microsoft.com/office/drawing/2014/main" id="{F627B7DC-F5CA-63DF-4E1B-BAA5E6CEF9DB}"/>
              </a:ext>
            </a:extLst>
          </p:cNvPr>
          <p:cNvSpPr/>
          <p:nvPr/>
        </p:nvSpPr>
        <p:spPr>
          <a:xfrm>
            <a:off x="0" y="1184111"/>
            <a:ext cx="9144000" cy="5339188"/>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6" name="Rectangle 905">
            <a:extLst>
              <a:ext uri="{FF2B5EF4-FFF2-40B4-BE49-F238E27FC236}">
                <a16:creationId xmlns:a16="http://schemas.microsoft.com/office/drawing/2014/main" id="{C6D2C4ED-9C81-7F66-92CE-7EC660BCCD5A}"/>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graphicFrame>
        <p:nvGraphicFramePr>
          <p:cNvPr id="909" name="Table 4">
            <a:extLst>
              <a:ext uri="{FF2B5EF4-FFF2-40B4-BE49-F238E27FC236}">
                <a16:creationId xmlns:a16="http://schemas.microsoft.com/office/drawing/2014/main" id="{1D276BF4-A473-8388-A040-4AC3EC4486BD}"/>
              </a:ext>
            </a:extLst>
          </p:cNvPr>
          <p:cNvGraphicFramePr>
            <a:graphicFrameLocks/>
          </p:cNvGraphicFramePr>
          <p:nvPr>
            <p:extLst>
              <p:ext uri="{D42A27DB-BD31-4B8C-83A1-F6EECF244321}">
                <p14:modId xmlns:p14="http://schemas.microsoft.com/office/powerpoint/2010/main" val="60474138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6919366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2" y="120759"/>
            <a:ext cx="9144001" cy="925840"/>
          </a:xfrm>
        </p:spPr>
        <p:txBody>
          <a:bodyPr>
            <a:noAutofit/>
          </a:bodyPr>
          <a:lstStyle/>
          <a:p>
            <a:r>
              <a:rPr lang="en-US" sz="3600" dirty="0"/>
              <a:t>Background: </a:t>
            </a:r>
            <a:br>
              <a:rPr lang="en-US" sz="3600" dirty="0"/>
            </a:br>
            <a:r>
              <a:rPr lang="en-US" sz="2800" dirty="0"/>
              <a:t>PUD in Commodity Off-the-Shelf DRAM</a:t>
            </a:r>
          </a:p>
        </p:txBody>
      </p:sp>
      <p:sp>
        <p:nvSpPr>
          <p:cNvPr id="4" name="Rectangle 3">
            <a:extLst>
              <a:ext uri="{FF2B5EF4-FFF2-40B4-BE49-F238E27FC236}">
                <a16:creationId xmlns:a16="http://schemas.microsoft.com/office/drawing/2014/main" id="{2CA46216-5854-EE26-C892-1B06775A3BCB}"/>
              </a:ext>
            </a:extLst>
          </p:cNvPr>
          <p:cNvSpPr/>
          <p:nvPr/>
        </p:nvSpPr>
        <p:spPr>
          <a:xfrm>
            <a:off x="0" y="1223710"/>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Commodity off-the-shelf DRAM chips can</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perform bulk bitwise operations without hardware modifications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pic>
        <p:nvPicPr>
          <p:cNvPr id="7" name="Picture 6">
            <a:extLst>
              <a:ext uri="{FF2B5EF4-FFF2-40B4-BE49-F238E27FC236}">
                <a16:creationId xmlns:a16="http://schemas.microsoft.com/office/drawing/2014/main" id="{509DCA8E-5283-F03D-C4BF-6B468AAB2A70}"/>
              </a:ext>
            </a:extLst>
          </p:cNvPr>
          <p:cNvPicPr>
            <a:picLocks noChangeAspect="1"/>
          </p:cNvPicPr>
          <p:nvPr/>
        </p:nvPicPr>
        <p:blipFill rotWithShape="1">
          <a:blip r:embed="rId3"/>
          <a:srcRect b="14491"/>
          <a:stretch/>
        </p:blipFill>
        <p:spPr>
          <a:xfrm>
            <a:off x="1083364" y="2235782"/>
            <a:ext cx="6977271" cy="3492930"/>
          </a:xfrm>
          <a:prstGeom prst="rect">
            <a:avLst/>
          </a:prstGeom>
          <a:ln w="38100">
            <a:solidFill>
              <a:schemeClr val="accent4"/>
            </a:solidFill>
          </a:ln>
        </p:spPr>
      </p:pic>
      <p:sp>
        <p:nvSpPr>
          <p:cNvPr id="9" name="TextBox 8">
            <a:extLst>
              <a:ext uri="{FF2B5EF4-FFF2-40B4-BE49-F238E27FC236}">
                <a16:creationId xmlns:a16="http://schemas.microsoft.com/office/drawing/2014/main" id="{BD74B801-C862-123B-3956-8A0D5CE6201B}"/>
              </a:ext>
            </a:extLst>
          </p:cNvPr>
          <p:cNvSpPr txBox="1"/>
          <p:nvPr/>
        </p:nvSpPr>
        <p:spPr>
          <a:xfrm>
            <a:off x="-1" y="5928098"/>
            <a:ext cx="9144000"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https://arxiv.org/pdf/2402.18736.pdf</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aphicFrame>
        <p:nvGraphicFramePr>
          <p:cNvPr id="2" name="Table 4">
            <a:extLst>
              <a:ext uri="{FF2B5EF4-FFF2-40B4-BE49-F238E27FC236}">
                <a16:creationId xmlns:a16="http://schemas.microsoft.com/office/drawing/2014/main" id="{7DE2FB3C-E7CD-DD8B-FBE5-233D4E5011FC}"/>
              </a:ext>
            </a:extLst>
          </p:cNvPr>
          <p:cNvGraphicFramePr>
            <a:graphicFrameLocks/>
          </p:cNvGraphicFramePr>
          <p:nvPr>
            <p:extLst>
              <p:ext uri="{D42A27DB-BD31-4B8C-83A1-F6EECF244321}">
                <p14:modId xmlns:p14="http://schemas.microsoft.com/office/powerpoint/2010/main" val="2658312139"/>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5023045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C80C5"/>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C80C5"/>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aphicFrame>
        <p:nvGraphicFramePr>
          <p:cNvPr id="4" name="Table 4">
            <a:extLst>
              <a:ext uri="{FF2B5EF4-FFF2-40B4-BE49-F238E27FC236}">
                <a16:creationId xmlns:a16="http://schemas.microsoft.com/office/drawing/2014/main" id="{639A0B31-CC3E-E070-6DCB-DC67A51BB919}"/>
              </a:ext>
            </a:extLst>
          </p:cNvPr>
          <p:cNvGraphicFramePr>
            <a:graphicFrameLocks/>
          </p:cNvGraphicFramePr>
          <p:nvPr>
            <p:extLst>
              <p:ext uri="{D42A27DB-BD31-4B8C-83A1-F6EECF244321}">
                <p14:modId xmlns:p14="http://schemas.microsoft.com/office/powerpoint/2010/main" val="190798514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556962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leading to a subpar performance in the presence of </a:t>
              </a:r>
              <a:r>
                <a:rPr kumimoji="0" lang="en-US" sz="1900" b="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failing to reduce the latency of a </a:t>
              </a:r>
              <a:r>
                <a:rPr kumimoji="0" lang="en-US" sz="1900" b="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single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to the linear/quadratically scaling nature of bit-serial algorithms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high-precision computation </a:t>
              </a:r>
            </a:p>
          </p:txBody>
        </p:sp>
      </p:grpSp>
      <p:graphicFrame>
        <p:nvGraphicFramePr>
          <p:cNvPr id="3" name="Table 4">
            <a:extLst>
              <a:ext uri="{FF2B5EF4-FFF2-40B4-BE49-F238E27FC236}">
                <a16:creationId xmlns:a16="http://schemas.microsoft.com/office/drawing/2014/main" id="{80F0C078-4C7D-586A-4D47-D21162C99681}"/>
              </a:ext>
            </a:extLst>
          </p:cNvPr>
          <p:cNvGraphicFramePr>
            <a:graphicFrameLocks/>
          </p:cNvGraphicFramePr>
          <p:nvPr>
            <p:extLst>
              <p:ext uri="{D42A27DB-BD31-4B8C-83A1-F6EECF244321}">
                <p14:modId xmlns:p14="http://schemas.microsoft.com/office/powerpoint/2010/main" val="14281144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60376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accent4"/>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leading to a subpar performance in the presence of </a:t>
              </a:r>
              <a:r>
                <a:rPr kumimoji="0" lang="en-US" sz="1900" b="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failing to reduce the latency of a </a:t>
              </a:r>
              <a:r>
                <a:rPr kumimoji="0" lang="en-US" sz="1900" b="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single</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chemeClr val="bg1">
                      <a:lumMod val="75000"/>
                    </a:schemeClr>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to the linear/quadratically scaling nature of bit-serial algorithms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high-precision computation </a:t>
              </a:r>
            </a:p>
          </p:txBody>
        </p:sp>
      </p:grpSp>
      <p:graphicFrame>
        <p:nvGraphicFramePr>
          <p:cNvPr id="3" name="Table 4">
            <a:extLst>
              <a:ext uri="{FF2B5EF4-FFF2-40B4-BE49-F238E27FC236}">
                <a16:creationId xmlns:a16="http://schemas.microsoft.com/office/drawing/2014/main" id="{ED933539-5829-F0F9-EA18-77172E76EF88}"/>
              </a:ext>
            </a:extLst>
          </p:cNvPr>
          <p:cNvGraphicFramePr>
            <a:graphicFrameLocks/>
          </p:cNvGraphicFramePr>
          <p:nvPr>
            <p:extLst>
              <p:ext uri="{D42A27DB-BD31-4B8C-83A1-F6EECF244321}">
                <p14:modId xmlns:p14="http://schemas.microsoft.com/office/powerpoint/2010/main" val="3857800526"/>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7189905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1" y="126238"/>
            <a:ext cx="9143999" cy="925840"/>
          </a:xfrm>
        </p:spPr>
        <p:txBody>
          <a:bodyPr>
            <a:noAutofit/>
          </a:bodyPr>
          <a:lstStyle/>
          <a:p>
            <a:r>
              <a:rPr lang="en-US" sz="3600" dirty="0"/>
              <a:t>Limitations of Bit-Serial PUD Systems: </a:t>
            </a:r>
            <a:br>
              <a:rPr lang="en-US" sz="3600" dirty="0"/>
            </a:br>
            <a:r>
              <a:rPr lang="en-US" sz="2800" dirty="0"/>
              <a:t>Rigid and Static Data Representation (I)</a:t>
            </a: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Narrow Values</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data with small dynamic range stored in large data formats</a:t>
            </a:r>
            <a:endParaRPr lang="en-US" sz="1600" dirty="0">
              <a:latin typeface="Avenir Next" panose="020B0503020202020204" pitchFamily="34" charset="0"/>
            </a:endParaRPr>
          </a:p>
        </p:txBody>
      </p:sp>
      <p:grpSp>
        <p:nvGrpSpPr>
          <p:cNvPr id="6" name="Group 5">
            <a:extLst>
              <a:ext uri="{FF2B5EF4-FFF2-40B4-BE49-F238E27FC236}">
                <a16:creationId xmlns:a16="http://schemas.microsoft.com/office/drawing/2014/main" id="{3B472E7A-1D25-C51F-4A67-160537554FEA}"/>
              </a:ext>
            </a:extLst>
          </p:cNvPr>
          <p:cNvGrpSpPr/>
          <p:nvPr/>
        </p:nvGrpSpPr>
        <p:grpSpPr>
          <a:xfrm>
            <a:off x="1494069" y="2340279"/>
            <a:ext cx="5665956" cy="1281092"/>
            <a:chOff x="1494069" y="2340279"/>
            <a:chExt cx="5665956" cy="1281092"/>
          </a:xfrm>
        </p:grpSpPr>
        <p:sp>
          <p:nvSpPr>
            <p:cNvPr id="257" name="Rectangle 256">
              <a:extLst>
                <a:ext uri="{FF2B5EF4-FFF2-40B4-BE49-F238E27FC236}">
                  <a16:creationId xmlns:a16="http://schemas.microsoft.com/office/drawing/2014/main" id="{4D4B8C97-2D69-4CE4-56B6-DC25D0379C23}"/>
                </a:ext>
              </a:extLst>
            </p:cNvPr>
            <p:cNvSpPr/>
            <p:nvPr/>
          </p:nvSpPr>
          <p:spPr>
            <a:xfrm>
              <a:off x="2345162" y="2572164"/>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2905607" y="2572164"/>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3466052" y="2578251"/>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4042230" y="2578251"/>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8" name="Rectangle 267">
              <a:extLst>
                <a:ext uri="{FF2B5EF4-FFF2-40B4-BE49-F238E27FC236}">
                  <a16:creationId xmlns:a16="http://schemas.microsoft.com/office/drawing/2014/main" id="{BA44489D-A5B3-D8FD-0C78-FF0F1CC4EEDB}"/>
                </a:ext>
              </a:extLst>
            </p:cNvPr>
            <p:cNvSpPr/>
            <p:nvPr/>
          </p:nvSpPr>
          <p:spPr>
            <a:xfrm>
              <a:off x="2345162" y="3236628"/>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2905607" y="3236628"/>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3466052" y="3242715"/>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4042230" y="3242715"/>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r>
                <a:rPr lang="en-US" sz="1800" b="1" dirty="0">
                  <a:latin typeface="Avenir Next" panose="020B0503020202020204" pitchFamily="34" charset="0"/>
                </a:rPr>
                <a:t>+</a:t>
              </a:r>
              <a:endParaRPr lang="en-US" b="1" dirty="0"/>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B</a:t>
              </a:r>
              <a:endParaRPr lang="en-CH" b="1">
                <a:solidFill>
                  <a:schemeClr val="tx1"/>
                </a:solidFill>
                <a:latin typeface="Avenir Next" panose="020B0503020202020204" pitchFamily="34" charset="0"/>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Sum</a:t>
              </a:r>
              <a:endParaRPr lang="en-CH" b="1">
                <a:solidFill>
                  <a:schemeClr val="tx1"/>
                </a:solidFill>
                <a:latin typeface="Avenir Next" panose="020B0503020202020204" pitchFamily="34" charset="0"/>
              </a:endParaRPr>
            </a:p>
          </p:txBody>
        </p:sp>
      </p:grpSp>
      <p:grpSp>
        <p:nvGrpSpPr>
          <p:cNvPr id="2" name="Group 1">
            <a:extLst>
              <a:ext uri="{FF2B5EF4-FFF2-40B4-BE49-F238E27FC236}">
                <a16:creationId xmlns:a16="http://schemas.microsoft.com/office/drawing/2014/main" id="{C64A57F7-E174-B9B4-CF8F-47240AFE40D5}"/>
              </a:ext>
            </a:extLst>
          </p:cNvPr>
          <p:cNvGrpSpPr/>
          <p:nvPr/>
        </p:nvGrpSpPr>
        <p:grpSpPr>
          <a:xfrm>
            <a:off x="1745267" y="1784625"/>
            <a:ext cx="5053570" cy="673638"/>
            <a:chOff x="1745267" y="1784625"/>
            <a:chExt cx="5053570" cy="673638"/>
          </a:xfrm>
        </p:grpSpPr>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A</a:t>
              </a:r>
              <a:endParaRPr lang="en-CH" b="1">
                <a:solidFill>
                  <a:schemeClr val="tx1"/>
                </a:solidFill>
                <a:latin typeface="Avenir Next" panose="020B0503020202020204" pitchFamily="34" charset="0"/>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0</a:t>
              </a:r>
              <a:endParaRPr lang="en-CH" sz="1400" baseline="-25000">
                <a:latin typeface="Avenir Next" panose="020B0503020202020204" pitchFamily="34" charset="0"/>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1</a:t>
              </a:r>
              <a:endParaRPr lang="en-CH" sz="1400" baseline="-25000">
                <a:solidFill>
                  <a:schemeClr val="tx1"/>
                </a:solidFill>
                <a:latin typeface="Avenir Next" panose="020B0503020202020204" pitchFamily="34" charset="0"/>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2</a:t>
              </a:r>
              <a:endParaRPr lang="en-CH" sz="1400" baseline="-25000">
                <a:solidFill>
                  <a:schemeClr val="tx1"/>
                </a:solidFill>
                <a:latin typeface="Avenir Next" panose="020B0503020202020204" pitchFamily="34" charset="0"/>
              </a:endParaRPr>
            </a:p>
          </p:txBody>
        </p:sp>
      </p:grpSp>
      <p:grpSp>
        <p:nvGrpSpPr>
          <p:cNvPr id="3" name="Group 2">
            <a:extLst>
              <a:ext uri="{FF2B5EF4-FFF2-40B4-BE49-F238E27FC236}">
                <a16:creationId xmlns:a16="http://schemas.microsoft.com/office/drawing/2014/main" id="{F49F0E6F-FC47-0E3F-4E1C-725E93EB181D}"/>
              </a:ext>
            </a:extLst>
          </p:cNvPr>
          <p:cNvGrpSpPr/>
          <p:nvPr/>
        </p:nvGrpSpPr>
        <p:grpSpPr>
          <a:xfrm>
            <a:off x="2344356" y="1784625"/>
            <a:ext cx="2757413" cy="667551"/>
            <a:chOff x="2344356" y="1784625"/>
            <a:chExt cx="2757413" cy="667551"/>
          </a:xfrm>
        </p:grpSpPr>
        <p:sp>
          <p:nvSpPr>
            <p:cNvPr id="246" name="Rectangle 245">
              <a:extLst>
                <a:ext uri="{FF2B5EF4-FFF2-40B4-BE49-F238E27FC236}">
                  <a16:creationId xmlns:a16="http://schemas.microsoft.com/office/drawing/2014/main" id="{7B51FCB1-EB54-6713-A82E-7FD2532C22FF}"/>
                </a:ext>
              </a:extLst>
            </p:cNvPr>
            <p:cNvSpPr/>
            <p:nvPr/>
          </p:nvSpPr>
          <p:spPr>
            <a:xfrm>
              <a:off x="2345162" y="2073520"/>
              <a:ext cx="482556" cy="369332"/>
            </a:xfrm>
            <a:prstGeom prst="rect">
              <a:avLst/>
            </a:prstGeom>
            <a:solidFill>
              <a:srgbClr val="F3DDB0"/>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2905607" y="2073520"/>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3466052" y="2079607"/>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4042230" y="2079607"/>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7</a:t>
              </a:r>
              <a:endParaRPr lang="en-CH" sz="1400" baseline="-25000">
                <a:latin typeface="Avenir Next" panose="020B0503020202020204" pitchFamily="34" charset="0"/>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3</a:t>
              </a:r>
              <a:endParaRPr lang="en-CH" sz="1400" baseline="-25000">
                <a:latin typeface="Avenir Next" panose="020B0503020202020204" pitchFamily="34" charset="0"/>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4</a:t>
              </a:r>
              <a:endParaRPr lang="en-CH" sz="1400" baseline="-25000">
                <a:latin typeface="Avenir Next" panose="020B0503020202020204" pitchFamily="34" charset="0"/>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5</a:t>
              </a:r>
              <a:endParaRPr lang="en-CH" sz="1400" baseline="-25000">
                <a:latin typeface="Avenir Next" panose="020B0503020202020204" pitchFamily="34" charset="0"/>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algn="ctr"/>
              <a:r>
                <a:rPr lang="en-US" sz="1400" dirty="0">
                  <a:latin typeface="Avenir Next" panose="020B0503020202020204" pitchFamily="34" charset="0"/>
                </a:rPr>
                <a:t>bit</a:t>
              </a:r>
              <a:r>
                <a:rPr lang="en-US" sz="1400" baseline="-25000" dirty="0">
                  <a:latin typeface="Avenir Next" panose="020B0503020202020204" pitchFamily="34" charset="0"/>
                </a:rPr>
                <a:t>6</a:t>
              </a:r>
              <a:endParaRPr lang="en-CH" sz="1400" baseline="-25000">
                <a:latin typeface="Avenir Next" panose="020B0503020202020204" pitchFamily="34" charset="0"/>
              </a:endParaRPr>
            </a:p>
          </p:txBody>
        </p:sp>
      </p:grpSp>
      <p:graphicFrame>
        <p:nvGraphicFramePr>
          <p:cNvPr id="7" name="Table 4">
            <a:extLst>
              <a:ext uri="{FF2B5EF4-FFF2-40B4-BE49-F238E27FC236}">
                <a16:creationId xmlns:a16="http://schemas.microsoft.com/office/drawing/2014/main" id="{B68CA342-3117-7350-6604-9E7BAC12A60E}"/>
              </a:ext>
            </a:extLst>
          </p:cNvPr>
          <p:cNvGraphicFramePr>
            <a:graphicFrameLocks/>
          </p:cNvGraphicFramePr>
          <p:nvPr>
            <p:extLst>
              <p:ext uri="{D42A27DB-BD31-4B8C-83A1-F6EECF244321}">
                <p14:modId xmlns:p14="http://schemas.microsoft.com/office/powerpoint/2010/main" val="164378064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99702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a:t>
            </a: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Narrow Values</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data with small dynamic range stored in large data formats</a:t>
            </a:r>
            <a:endParaRPr lang="en-US" sz="1600" dirty="0">
              <a:latin typeface="Avenir Next" panose="020B0503020202020204" pitchFamily="34" charset="0"/>
            </a:endParaRPr>
          </a:p>
        </p:txBody>
      </p:sp>
      <p:grpSp>
        <p:nvGrpSpPr>
          <p:cNvPr id="455" name="Group 454">
            <a:extLst>
              <a:ext uri="{FF2B5EF4-FFF2-40B4-BE49-F238E27FC236}">
                <a16:creationId xmlns:a16="http://schemas.microsoft.com/office/drawing/2014/main" id="{DB87B8FF-3C45-506C-31D0-34E24E28D3BF}"/>
              </a:ext>
            </a:extLst>
          </p:cNvPr>
          <p:cNvGrpSpPr/>
          <p:nvPr/>
        </p:nvGrpSpPr>
        <p:grpSpPr>
          <a:xfrm>
            <a:off x="199176" y="3706073"/>
            <a:ext cx="8944823" cy="550955"/>
            <a:chOff x="199176" y="3706073"/>
            <a:chExt cx="8944823" cy="550955"/>
          </a:xfrm>
        </p:grpSpPr>
        <p:sp>
          <p:nvSpPr>
            <p:cNvPr id="277" name="Left Brace 276">
              <a:extLst>
                <a:ext uri="{FF2B5EF4-FFF2-40B4-BE49-F238E27FC236}">
                  <a16:creationId xmlns:a16="http://schemas.microsoft.com/office/drawing/2014/main" id="{DBE45A4C-DF8B-0D39-0FC6-C7EBF9761988}"/>
                </a:ext>
              </a:extLst>
            </p:cNvPr>
            <p:cNvSpPr/>
            <p:nvPr/>
          </p:nvSpPr>
          <p:spPr>
            <a:xfrm rot="16200000">
              <a:off x="3633596" y="2370673"/>
              <a:ext cx="210663" cy="2881464"/>
            </a:xfrm>
            <a:prstGeom prst="leftBrace">
              <a:avLst>
                <a:gd name="adj1" fmla="val 31249"/>
                <a:gd name="adj2" fmla="val 49130"/>
              </a:avLst>
            </a:prstGeom>
            <a:solidFill>
              <a:srgbClr val="F4B945"/>
            </a:solidFill>
            <a:ln w="19050">
              <a:solidFill>
                <a:schemeClr val="tx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79" name="TextBox 278">
              <a:extLst>
                <a:ext uri="{FF2B5EF4-FFF2-40B4-BE49-F238E27FC236}">
                  <a16:creationId xmlns:a16="http://schemas.microsoft.com/office/drawing/2014/main" id="{E1137607-703B-D65A-C330-F021444AC0AD}"/>
                </a:ext>
              </a:extLst>
            </p:cNvPr>
            <p:cNvSpPr txBox="1"/>
            <p:nvPr/>
          </p:nvSpPr>
          <p:spPr>
            <a:xfrm>
              <a:off x="199176" y="3887696"/>
              <a:ext cx="8944823" cy="369332"/>
            </a:xfrm>
            <a:prstGeom prst="rect">
              <a:avLst/>
            </a:prstGeom>
            <a:noFill/>
          </p:spPr>
          <p:txBody>
            <a:bodyPr wrap="square">
              <a:spAutoFit/>
            </a:bodyPr>
            <a:lstStyle/>
            <a:p>
              <a:pPr algn="ctr"/>
              <a:r>
                <a:rPr lang="en-US" b="1" dirty="0">
                  <a:solidFill>
                    <a:schemeClr val="accent1"/>
                  </a:solidFill>
                  <a:latin typeface="Avenir Next" panose="020B0503020202020204" pitchFamily="34" charset="0"/>
                </a:rPr>
                <a:t>i</a:t>
              </a:r>
              <a:r>
                <a:rPr lang="en-US" sz="1800" b="1" dirty="0">
                  <a:solidFill>
                    <a:schemeClr val="accent1"/>
                  </a:solidFill>
                  <a:latin typeface="Avenir Next" panose="020B0503020202020204" pitchFamily="34" charset="0"/>
                </a:rPr>
                <a:t>nconsequential bits → do </a:t>
              </a:r>
              <a:r>
                <a:rPr lang="en-US" sz="1800" b="1" u="sng" dirty="0">
                  <a:solidFill>
                    <a:schemeClr val="accent1"/>
                  </a:solidFill>
                  <a:latin typeface="Avenir Next" panose="020B0503020202020204" pitchFamily="34" charset="0"/>
                </a:rPr>
                <a:t>not</a:t>
              </a:r>
              <a:r>
                <a:rPr lang="en-US" sz="1800" b="1" dirty="0">
                  <a:solidFill>
                    <a:schemeClr val="accent1"/>
                  </a:solidFill>
                  <a:latin typeface="Avenir Next" panose="020B0503020202020204" pitchFamily="34" charset="0"/>
                </a:rPr>
                <a:t> contribute to the output’s dynamic range </a:t>
              </a:r>
              <a:endParaRPr lang="en-US" u="sng" dirty="0">
                <a:solidFill>
                  <a:schemeClr val="accent1"/>
                </a:solidFill>
              </a:endParaRPr>
            </a:p>
          </p:txBody>
        </p:sp>
      </p:grpSp>
      <p:grpSp>
        <p:nvGrpSpPr>
          <p:cNvPr id="5" name="Group 4">
            <a:extLst>
              <a:ext uri="{FF2B5EF4-FFF2-40B4-BE49-F238E27FC236}">
                <a16:creationId xmlns:a16="http://schemas.microsoft.com/office/drawing/2014/main" id="{93672651-180A-5DED-824E-918D93FBC839}"/>
              </a:ext>
            </a:extLst>
          </p:cNvPr>
          <p:cNvGrpSpPr/>
          <p:nvPr/>
        </p:nvGrpSpPr>
        <p:grpSpPr>
          <a:xfrm>
            <a:off x="2344356" y="4711246"/>
            <a:ext cx="1081825" cy="842034"/>
            <a:chOff x="7868816" y="2300187"/>
            <a:chExt cx="1081825" cy="842034"/>
          </a:xfrm>
        </p:grpSpPr>
        <p:sp>
          <p:nvSpPr>
            <p:cNvPr id="7" name="TextBox 6">
              <a:extLst>
                <a:ext uri="{FF2B5EF4-FFF2-40B4-BE49-F238E27FC236}">
                  <a16:creationId xmlns:a16="http://schemas.microsoft.com/office/drawing/2014/main" id="{E097188D-44DF-8F82-6479-B993EB18EF02}"/>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chemeClr val="accent1"/>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chemeClr val="accent1"/>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chemeClr val="accent1"/>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chemeClr val="accent1"/>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22626E3-9ECD-13B5-CFC8-1ADAB7D7173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7</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8BB66E45-B488-8657-B49C-355F312D167A}"/>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lang="en-US" b="1" baseline="-25000" dirty="0">
                  <a:solidFill>
                    <a:srgbClr val="C00000"/>
                  </a:solidFill>
                  <a:latin typeface="Avenir Next" panose="020B0503020202020204" pitchFamily="34" charset="0"/>
                </a:rPr>
                <a:t>7</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966BE59F-3289-2B76-905A-111B723AB105}"/>
              </a:ext>
            </a:extLst>
          </p:cNvPr>
          <p:cNvGrpSpPr/>
          <p:nvPr/>
        </p:nvGrpSpPr>
        <p:grpSpPr>
          <a:xfrm>
            <a:off x="950941" y="4802246"/>
            <a:ext cx="1414038" cy="1414038"/>
            <a:chOff x="4876800" y="1600199"/>
            <a:chExt cx="2819401" cy="2819401"/>
          </a:xfrm>
        </p:grpSpPr>
        <p:grpSp>
          <p:nvGrpSpPr>
            <p:cNvPr id="14" name="Group 13">
              <a:extLst>
                <a:ext uri="{FF2B5EF4-FFF2-40B4-BE49-F238E27FC236}">
                  <a16:creationId xmlns:a16="http://schemas.microsoft.com/office/drawing/2014/main" id="{AA2B7154-F53A-9812-51E1-88A606F4AED8}"/>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B06A4E81-498B-6EF4-BE4C-33867825700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C402D2F3-A7F7-E460-E071-1B03058CD58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987DB235-8CD0-71BD-8CCE-5E53A63167C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31A755FC-36BB-AA8D-F783-A17C96911A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8BD0ADE2-030A-CC8C-500F-2349A7C57CD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322CCBE8-357B-E5BA-BA7E-25A3903E452A}"/>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734EE216-ECA2-F853-9DD6-27335054D56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BB349234-DC63-DB0F-6728-542999662CF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4877639A-BA0A-BAC5-F69E-1748FCF9742D}"/>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6A269B06-505F-A48D-0222-91E88D2052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4132352-5C89-7652-D66C-A4AF6225C7E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 name="Group 15">
              <a:extLst>
                <a:ext uri="{FF2B5EF4-FFF2-40B4-BE49-F238E27FC236}">
                  <a16:creationId xmlns:a16="http://schemas.microsoft.com/office/drawing/2014/main" id="{F96FFB24-2657-C73F-9146-505890F0EC9E}"/>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2A7F38CE-6925-50F8-BAAF-E97DFE7E7294}"/>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E5B3B8-FD30-1B17-CC15-070E04C7E2FC}"/>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3FE6176-B072-9F66-ED28-2BF3A91ABECA}"/>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70EE5012-3966-A8D6-466E-0446FEDB6D05}"/>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6DCFAC3-D0E7-C73B-A753-03F3B12B1FAD}"/>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9821BAF-8F83-3537-395E-C01FEF7A4908}"/>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7C1F716B-8BB7-3152-FF80-AEB7E18C227A}"/>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3A6FB41-3EEC-87A1-D41C-0B45CF073C25}"/>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1EA1610-74B3-63EE-F093-20B7317E09AF}"/>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212C001-2C02-9311-7999-25F8579BA14C}"/>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7EA3B34-A909-956C-5689-652E68AB8E98}"/>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79E27D88-B769-DA0A-4EA4-085470776A28}"/>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35092AE0-DE98-2935-68D5-0F9C8829C9B9}"/>
                  </a:ext>
                </a:extLst>
              </p:cNvPr>
              <p:cNvSpPr/>
              <p:nvPr/>
            </p:nvSpPr>
            <p:spPr>
              <a:xfrm>
                <a:off x="54864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ED192D2C-79D0-8025-D7F7-D52CB462398A}"/>
                  </a:ext>
                </a:extLst>
              </p:cNvPr>
              <p:cNvSpPr/>
              <p:nvPr/>
            </p:nvSpPr>
            <p:spPr>
              <a:xfrm>
                <a:off x="59436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1FD66C8D-6847-4102-3C42-705350944753}"/>
                  </a:ext>
                </a:extLst>
              </p:cNvPr>
              <p:cNvSpPr/>
              <p:nvPr/>
            </p:nvSpPr>
            <p:spPr>
              <a:xfrm>
                <a:off x="64008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87ED6BB4-11BF-4988-880A-1189354F74C3}"/>
                  </a:ext>
                </a:extLst>
              </p:cNvPr>
              <p:cNvSpPr/>
              <p:nvPr/>
            </p:nvSpPr>
            <p:spPr>
              <a:xfrm>
                <a:off x="68580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DA92CD7F-1C28-245F-E835-F75F2D9698D9}"/>
                  </a:ext>
                </a:extLst>
              </p:cNvPr>
              <p:cNvSpPr/>
              <p:nvPr/>
            </p:nvSpPr>
            <p:spPr>
              <a:xfrm>
                <a:off x="73152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9523EE9-0852-1719-6CFF-1B7CA1F77519}"/>
                  </a:ext>
                </a:extLst>
              </p:cNvPr>
              <p:cNvSpPr/>
              <p:nvPr/>
            </p:nvSpPr>
            <p:spPr>
              <a:xfrm>
                <a:off x="54864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EF1E6CF6-2436-E0CC-B482-AF3A0C0A5252}"/>
                  </a:ext>
                </a:extLst>
              </p:cNvPr>
              <p:cNvSpPr/>
              <p:nvPr/>
            </p:nvSpPr>
            <p:spPr>
              <a:xfrm>
                <a:off x="59436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3623BF06-07BF-2E1D-1765-BB0967125A20}"/>
                  </a:ext>
                </a:extLst>
              </p:cNvPr>
              <p:cNvSpPr/>
              <p:nvPr/>
            </p:nvSpPr>
            <p:spPr>
              <a:xfrm>
                <a:off x="64008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16BEBEB9-7B6A-6F36-082C-D0A0992DFA9D}"/>
                  </a:ext>
                </a:extLst>
              </p:cNvPr>
              <p:cNvSpPr/>
              <p:nvPr/>
            </p:nvSpPr>
            <p:spPr>
              <a:xfrm>
                <a:off x="68580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D5DC8D4C-0961-45A4-4AA7-0F73B75EB773}"/>
                  </a:ext>
                </a:extLst>
              </p:cNvPr>
              <p:cNvSpPr/>
              <p:nvPr/>
            </p:nvSpPr>
            <p:spPr>
              <a:xfrm>
                <a:off x="73152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37C5B26D-1A57-146E-7B54-8B3E7DC433C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6982253C-F2D9-6C23-AD77-AC19B750385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EFEFDA5D-CE09-7940-7A6A-8B589FBD9CF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C412354-8D4C-9631-747A-2DBFFD63517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70DF51C0-A409-C2E5-E76E-1ED3CF1C4FE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C1F12B9B-7195-8878-C768-AB8341B12A0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483ED660-B685-4EF4-04F6-DEF1B9BA72A6}"/>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15406F0A-1588-D9A8-C3F4-1AD09523F678}"/>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F5D67670-A46F-0604-E96F-5072DDDB96F9}"/>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6D46DC2-7B55-2D70-F704-A97DFF0E09DB}"/>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0E464D85-C1BE-1907-DF22-A383055F2CB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EEFA6ECD-997F-4E40-5131-03E716BB988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25AF3473-010D-F9F6-6010-74F559D15BE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D7E25CB1-90F5-F0FA-D050-3C4B4A28589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961E100B-BB44-7B9E-C091-8ADD9CBCF62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381" name="Rectangle 380">
            <a:extLst>
              <a:ext uri="{FF2B5EF4-FFF2-40B4-BE49-F238E27FC236}">
                <a16:creationId xmlns:a16="http://schemas.microsoft.com/office/drawing/2014/main" id="{173E870C-48FC-949D-6AC1-38D2134CA812}"/>
              </a:ext>
            </a:extLst>
          </p:cNvPr>
          <p:cNvSpPr/>
          <p:nvPr/>
        </p:nvSpPr>
        <p:spPr>
          <a:xfrm>
            <a:off x="798540" y="4463684"/>
            <a:ext cx="1641036"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82" name="Straight Connector 381">
            <a:extLst>
              <a:ext uri="{FF2B5EF4-FFF2-40B4-BE49-F238E27FC236}">
                <a16:creationId xmlns:a16="http://schemas.microsoft.com/office/drawing/2014/main" id="{618B4935-4E6B-BC61-039E-6D3CE6FBA968}"/>
              </a:ext>
            </a:extLst>
          </p:cNvPr>
          <p:cNvCxnSpPr>
            <a:cxnSpLocks/>
          </p:cNvCxnSpPr>
          <p:nvPr/>
        </p:nvCxnSpPr>
        <p:spPr>
          <a:xfrm flipH="1">
            <a:off x="722340" y="4616084"/>
            <a:ext cx="1884756"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26EF496F-A115-5F1C-64ED-3271BAE13A88}"/>
              </a:ext>
            </a:extLst>
          </p:cNvPr>
          <p:cNvCxnSpPr>
            <a:cxnSpLocks/>
          </p:cNvCxnSpPr>
          <p:nvPr/>
        </p:nvCxnSpPr>
        <p:spPr>
          <a:xfrm flipH="1">
            <a:off x="724685" y="4616084"/>
            <a:ext cx="1882411"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F6450BC5-477C-45F9-F46C-E13151A858E3}"/>
              </a:ext>
            </a:extLst>
          </p:cNvPr>
          <p:cNvCxnSpPr/>
          <p:nvPr/>
        </p:nvCxnSpPr>
        <p:spPr>
          <a:xfrm flipV="1">
            <a:off x="1069930" y="461608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3" name="DRAM">
            <a:extLst>
              <a:ext uri="{FF2B5EF4-FFF2-40B4-BE49-F238E27FC236}">
                <a16:creationId xmlns:a16="http://schemas.microsoft.com/office/drawing/2014/main" id="{98523907-D1BF-F99A-C36E-7DCE11D4AF9A}"/>
              </a:ext>
            </a:extLst>
          </p:cNvPr>
          <p:cNvSpPr/>
          <p:nvPr/>
        </p:nvSpPr>
        <p:spPr>
          <a:xfrm rot="16200000">
            <a:off x="-534414" y="518703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447" name="Group 446">
            <a:extLst>
              <a:ext uri="{FF2B5EF4-FFF2-40B4-BE49-F238E27FC236}">
                <a16:creationId xmlns:a16="http://schemas.microsoft.com/office/drawing/2014/main" id="{673C4288-DD40-969C-066C-6DA685E273DC}"/>
              </a:ext>
            </a:extLst>
          </p:cNvPr>
          <p:cNvGrpSpPr/>
          <p:nvPr/>
        </p:nvGrpSpPr>
        <p:grpSpPr>
          <a:xfrm>
            <a:off x="950939" y="5269433"/>
            <a:ext cx="1414038" cy="191087"/>
            <a:chOff x="1828799" y="2017072"/>
            <a:chExt cx="1414038" cy="191087"/>
          </a:xfrm>
          <a:solidFill>
            <a:srgbClr val="1A82C4"/>
          </a:solidFill>
        </p:grpSpPr>
        <p:sp>
          <p:nvSpPr>
            <p:cNvPr id="448" name="DRAM">
              <a:extLst>
                <a:ext uri="{FF2B5EF4-FFF2-40B4-BE49-F238E27FC236}">
                  <a16:creationId xmlns:a16="http://schemas.microsoft.com/office/drawing/2014/main" id="{6CE88C92-1F58-2C6D-3E4B-AA3F7F2A775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49" name="Straight Connector 448">
              <a:extLst>
                <a:ext uri="{FF2B5EF4-FFF2-40B4-BE49-F238E27FC236}">
                  <a16:creationId xmlns:a16="http://schemas.microsoft.com/office/drawing/2014/main" id="{A4FC6FC9-6151-EEF0-1521-B16B7A3B47E8}"/>
                </a:ext>
              </a:extLst>
            </p:cNvPr>
            <p:cNvCxnSpPr>
              <a:cxnSpLocks/>
              <a:stCxn id="454" idx="6"/>
              <a:endCxn id="4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50" name="Oval 449">
              <a:extLst>
                <a:ext uri="{FF2B5EF4-FFF2-40B4-BE49-F238E27FC236}">
                  <a16:creationId xmlns:a16="http://schemas.microsoft.com/office/drawing/2014/main" id="{8DBF77A7-302F-163D-72A5-8B0565A2F599}"/>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CD9EAD6E-EBAC-8730-F2B2-20DAA6436CF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407F19E5-9731-206D-5CB5-D4C455EE5C59}"/>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77DA1ACB-4546-3B6A-2975-4041F030D91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B9A5A25C-0CC3-853C-8719-3C3B33F9403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9" name="Group 478">
            <a:extLst>
              <a:ext uri="{FF2B5EF4-FFF2-40B4-BE49-F238E27FC236}">
                <a16:creationId xmlns:a16="http://schemas.microsoft.com/office/drawing/2014/main" id="{97BACA76-29EA-0D09-6DE5-704BD35EC45F}"/>
              </a:ext>
            </a:extLst>
          </p:cNvPr>
          <p:cNvGrpSpPr/>
          <p:nvPr/>
        </p:nvGrpSpPr>
        <p:grpSpPr>
          <a:xfrm>
            <a:off x="950939" y="4809641"/>
            <a:ext cx="1414038" cy="191087"/>
            <a:chOff x="1828799" y="2017072"/>
            <a:chExt cx="1414038" cy="191087"/>
          </a:xfrm>
          <a:solidFill>
            <a:srgbClr val="1A82C4"/>
          </a:solidFill>
        </p:grpSpPr>
        <p:sp>
          <p:nvSpPr>
            <p:cNvPr id="480" name="DRAM">
              <a:extLst>
                <a:ext uri="{FF2B5EF4-FFF2-40B4-BE49-F238E27FC236}">
                  <a16:creationId xmlns:a16="http://schemas.microsoft.com/office/drawing/2014/main" id="{44F44AD5-E170-10AF-ED1C-DDF1B7BE677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81" name="Straight Connector 480">
              <a:extLst>
                <a:ext uri="{FF2B5EF4-FFF2-40B4-BE49-F238E27FC236}">
                  <a16:creationId xmlns:a16="http://schemas.microsoft.com/office/drawing/2014/main" id="{39A8D622-5AB8-5A9E-567D-098B11274F6F}"/>
                </a:ext>
              </a:extLst>
            </p:cNvPr>
            <p:cNvCxnSpPr>
              <a:cxnSpLocks/>
              <a:stCxn id="486" idx="6"/>
              <a:endCxn id="480"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82" name="Oval 481">
              <a:extLst>
                <a:ext uri="{FF2B5EF4-FFF2-40B4-BE49-F238E27FC236}">
                  <a16:creationId xmlns:a16="http://schemas.microsoft.com/office/drawing/2014/main" id="{C9CBC458-8EF4-94FD-846E-C9E47C4D2141}"/>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3" name="Oval 482">
              <a:extLst>
                <a:ext uri="{FF2B5EF4-FFF2-40B4-BE49-F238E27FC236}">
                  <a16:creationId xmlns:a16="http://schemas.microsoft.com/office/drawing/2014/main" id="{5A67FD1F-CD02-4817-4F78-11760B6F5D13}"/>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Oval 483">
              <a:extLst>
                <a:ext uri="{FF2B5EF4-FFF2-40B4-BE49-F238E27FC236}">
                  <a16:creationId xmlns:a16="http://schemas.microsoft.com/office/drawing/2014/main" id="{C804DC69-039A-CF24-7DBA-4B5231CD3739}"/>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Oval 484">
              <a:extLst>
                <a:ext uri="{FF2B5EF4-FFF2-40B4-BE49-F238E27FC236}">
                  <a16:creationId xmlns:a16="http://schemas.microsoft.com/office/drawing/2014/main" id="{C227D62F-27AA-5454-C2D9-87CE1932FA43}"/>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Oval 485">
              <a:extLst>
                <a:ext uri="{FF2B5EF4-FFF2-40B4-BE49-F238E27FC236}">
                  <a16:creationId xmlns:a16="http://schemas.microsoft.com/office/drawing/2014/main" id="{97B2ADE9-2640-8668-3211-210F80E19B62}"/>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1" name="Group 510">
            <a:extLst>
              <a:ext uri="{FF2B5EF4-FFF2-40B4-BE49-F238E27FC236}">
                <a16:creationId xmlns:a16="http://schemas.microsoft.com/office/drawing/2014/main" id="{65D619EE-C3D8-054E-83B1-2C7B66CDA814}"/>
              </a:ext>
            </a:extLst>
          </p:cNvPr>
          <p:cNvGrpSpPr/>
          <p:nvPr/>
        </p:nvGrpSpPr>
        <p:grpSpPr>
          <a:xfrm>
            <a:off x="950939" y="5039247"/>
            <a:ext cx="1414038" cy="191087"/>
            <a:chOff x="1828799" y="2017072"/>
            <a:chExt cx="1414038" cy="191087"/>
          </a:xfrm>
        </p:grpSpPr>
        <p:sp>
          <p:nvSpPr>
            <p:cNvPr id="512" name="DRAM">
              <a:extLst>
                <a:ext uri="{FF2B5EF4-FFF2-40B4-BE49-F238E27FC236}">
                  <a16:creationId xmlns:a16="http://schemas.microsoft.com/office/drawing/2014/main" id="{B183F1CB-63F7-00DA-CBE2-2AB0CFDF58C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13" name="Straight Connector 512">
              <a:extLst>
                <a:ext uri="{FF2B5EF4-FFF2-40B4-BE49-F238E27FC236}">
                  <a16:creationId xmlns:a16="http://schemas.microsoft.com/office/drawing/2014/main" id="{59045FD8-3333-F3E1-B7E1-6A2775EF0BE6}"/>
                </a:ext>
              </a:extLst>
            </p:cNvPr>
            <p:cNvCxnSpPr>
              <a:cxnSpLocks/>
              <a:stCxn id="518" idx="6"/>
              <a:endCxn id="51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14" name="Oval 513">
              <a:extLst>
                <a:ext uri="{FF2B5EF4-FFF2-40B4-BE49-F238E27FC236}">
                  <a16:creationId xmlns:a16="http://schemas.microsoft.com/office/drawing/2014/main" id="{42A50B7F-256A-38B8-8537-0C240ED753D6}"/>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79F42D55-DA42-1AED-36C9-E504512C7379}"/>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26B67C0E-E109-C3B3-9E2F-4061911DAA0A}"/>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121D67C-D273-F21B-B3CE-FED779F2BF5D}"/>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A4ED17A5-40A1-D2DB-E551-CE35834BD0E8}"/>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43" name="Group 542">
            <a:extLst>
              <a:ext uri="{FF2B5EF4-FFF2-40B4-BE49-F238E27FC236}">
                <a16:creationId xmlns:a16="http://schemas.microsoft.com/office/drawing/2014/main" id="{5B1BE162-9792-F0D1-9810-F5E99227724E}"/>
              </a:ext>
            </a:extLst>
          </p:cNvPr>
          <p:cNvGrpSpPr/>
          <p:nvPr/>
        </p:nvGrpSpPr>
        <p:grpSpPr>
          <a:xfrm>
            <a:off x="1177254" y="5491263"/>
            <a:ext cx="1184734" cy="191086"/>
            <a:chOff x="2058103" y="2017072"/>
            <a:chExt cx="1184734" cy="191086"/>
          </a:xfrm>
          <a:solidFill>
            <a:srgbClr val="FCC83A"/>
          </a:solidFill>
        </p:grpSpPr>
        <p:cxnSp>
          <p:nvCxnSpPr>
            <p:cNvPr id="544" name="Straight Connector 543">
              <a:extLst>
                <a:ext uri="{FF2B5EF4-FFF2-40B4-BE49-F238E27FC236}">
                  <a16:creationId xmlns:a16="http://schemas.microsoft.com/office/drawing/2014/main" id="{B495271C-05D1-A068-C24A-D4FCD3DADC72}"/>
                </a:ext>
              </a:extLst>
            </p:cNvPr>
            <p:cNvCxnSpPr>
              <a:cxnSpLocks/>
              <a:stCxn id="549"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545" name="Oval 544">
              <a:extLst>
                <a:ext uri="{FF2B5EF4-FFF2-40B4-BE49-F238E27FC236}">
                  <a16:creationId xmlns:a16="http://schemas.microsoft.com/office/drawing/2014/main" id="{3F36469C-2059-61BB-4888-22C10EC3D993}"/>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6" name="Oval 545">
              <a:extLst>
                <a:ext uri="{FF2B5EF4-FFF2-40B4-BE49-F238E27FC236}">
                  <a16:creationId xmlns:a16="http://schemas.microsoft.com/office/drawing/2014/main" id="{DC8CCD08-1549-F648-487A-401807AB6538}"/>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7" name="Oval 546">
              <a:extLst>
                <a:ext uri="{FF2B5EF4-FFF2-40B4-BE49-F238E27FC236}">
                  <a16:creationId xmlns:a16="http://schemas.microsoft.com/office/drawing/2014/main" id="{A81D68DF-AB2E-EC6E-6453-B30501E48AE9}"/>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8" name="Oval 547">
              <a:extLst>
                <a:ext uri="{FF2B5EF4-FFF2-40B4-BE49-F238E27FC236}">
                  <a16:creationId xmlns:a16="http://schemas.microsoft.com/office/drawing/2014/main" id="{DE7AB9B4-AF42-FB41-C4D6-C351319281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9" name="Oval 548">
              <a:extLst>
                <a:ext uri="{FF2B5EF4-FFF2-40B4-BE49-F238E27FC236}">
                  <a16:creationId xmlns:a16="http://schemas.microsoft.com/office/drawing/2014/main" id="{D5BA1640-0A0D-9CDD-9967-FD3D523AD02E}"/>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grpSp>
      <p:sp>
        <p:nvSpPr>
          <p:cNvPr id="571" name="TextBox 570">
            <a:extLst>
              <a:ext uri="{FF2B5EF4-FFF2-40B4-BE49-F238E27FC236}">
                <a16:creationId xmlns:a16="http://schemas.microsoft.com/office/drawing/2014/main" id="{CC0AFFDB-D4C5-6986-CD4F-09453F9CB416}"/>
              </a:ext>
            </a:extLst>
          </p:cNvPr>
          <p:cNvSpPr txBox="1"/>
          <p:nvPr/>
        </p:nvSpPr>
        <p:spPr>
          <a:xfrm>
            <a:off x="2344356" y="5420299"/>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lang="en-US" b="1" i="1" baseline="-25000" dirty="0">
                <a:solidFill>
                  <a:srgbClr val="39A882"/>
                </a:solidFill>
                <a:latin typeface="Avenir Next" panose="020B0503020202020204" pitchFamily="34" charset="0"/>
              </a:rPr>
              <a:t>7</a:t>
            </a:r>
            <a:endParaRPr kumimoji="0" lang="en-US" sz="1800" b="0" i="1" u="none" strike="noStrike" kern="1200" cap="none" spc="0" normalizeH="0" baseline="-25000" noProof="0" dirty="0">
              <a:ln>
                <a:noFill/>
              </a:ln>
              <a:solidFill>
                <a:srgbClr val="39A882"/>
              </a:solidFill>
              <a:effectLst/>
              <a:uLnTx/>
              <a:uFillTx/>
              <a:latin typeface="Calibri" panose="020F0502020204030204"/>
            </a:endParaRPr>
          </a:p>
        </p:txBody>
      </p:sp>
      <p:sp>
        <p:nvSpPr>
          <p:cNvPr id="257" name="Rectangle 256">
            <a:extLst>
              <a:ext uri="{FF2B5EF4-FFF2-40B4-BE49-F238E27FC236}">
                <a16:creationId xmlns:a16="http://schemas.microsoft.com/office/drawing/2014/main" id="{4D4B8C97-2D69-4CE4-56B6-DC25D0379C23}"/>
              </a:ext>
            </a:extLst>
          </p:cNvPr>
          <p:cNvSpPr/>
          <p:nvPr/>
        </p:nvSpPr>
        <p:spPr>
          <a:xfrm>
            <a:off x="2345162" y="257216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2905607" y="257216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3466052" y="2578251"/>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4042230" y="2578251"/>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8" name="Rectangle 267">
            <a:extLst>
              <a:ext uri="{FF2B5EF4-FFF2-40B4-BE49-F238E27FC236}">
                <a16:creationId xmlns:a16="http://schemas.microsoft.com/office/drawing/2014/main" id="{BA44489D-A5B3-D8FD-0C78-FF0F1CC4EEDB}"/>
              </a:ext>
            </a:extLst>
          </p:cNvPr>
          <p:cNvSpPr/>
          <p:nvPr/>
        </p:nvSpPr>
        <p:spPr>
          <a:xfrm>
            <a:off x="2345162" y="3236628"/>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2905607" y="3236628"/>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3466052" y="3242715"/>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4042230" y="3242715"/>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r>
              <a:rPr lang="en-US" sz="1800" b="1" dirty="0">
                <a:latin typeface="Avenir Next" panose="020B0503020202020204" pitchFamily="34" charset="0"/>
              </a:rPr>
              <a:t>+</a:t>
            </a:r>
            <a:endParaRPr lang="en-US" b="1" dirty="0"/>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B</a:t>
            </a:r>
            <a:endParaRPr lang="en-CH" b="1">
              <a:solidFill>
                <a:schemeClr val="tx1"/>
              </a:solidFill>
              <a:latin typeface="Avenir Next" panose="020B0503020202020204" pitchFamily="34" charset="0"/>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Sum</a:t>
            </a:r>
            <a:endParaRPr lang="en-CH" b="1">
              <a:solidFill>
                <a:schemeClr val="tx1"/>
              </a:solidFill>
              <a:latin typeface="Avenir Next" panose="020B0503020202020204" pitchFamily="34" charset="0"/>
            </a:endParaRPr>
          </a:p>
        </p:txBody>
      </p:sp>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A</a:t>
            </a:r>
            <a:endParaRPr lang="en-CH" b="1">
              <a:solidFill>
                <a:schemeClr val="tx1"/>
              </a:solidFill>
              <a:latin typeface="Avenir Next" panose="020B0503020202020204" pitchFamily="34" charset="0"/>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0</a:t>
            </a:r>
            <a:endParaRPr lang="en-CH" sz="1400" baseline="-25000">
              <a:solidFill>
                <a:srgbClr val="37A880"/>
              </a:solidFill>
              <a:latin typeface="Avenir Next" panose="020B0503020202020204" pitchFamily="34" charset="0"/>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1</a:t>
            </a:r>
            <a:endParaRPr lang="en-CH" sz="1400" baseline="-25000">
              <a:solidFill>
                <a:srgbClr val="37A880"/>
              </a:solidFill>
              <a:latin typeface="Avenir Next" panose="020B0503020202020204" pitchFamily="34" charset="0"/>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2</a:t>
            </a:r>
            <a:endParaRPr lang="en-CH" sz="1400" baseline="-25000">
              <a:solidFill>
                <a:srgbClr val="37A880"/>
              </a:solidFill>
              <a:latin typeface="Avenir Next" panose="020B0503020202020204" pitchFamily="34" charset="0"/>
            </a:endParaRPr>
          </a:p>
        </p:txBody>
      </p:sp>
      <p:sp>
        <p:nvSpPr>
          <p:cNvPr id="246" name="Rectangle 245">
            <a:extLst>
              <a:ext uri="{FF2B5EF4-FFF2-40B4-BE49-F238E27FC236}">
                <a16:creationId xmlns:a16="http://schemas.microsoft.com/office/drawing/2014/main" id="{7B51FCB1-EB54-6713-A82E-7FD2532C22FF}"/>
              </a:ext>
            </a:extLst>
          </p:cNvPr>
          <p:cNvSpPr/>
          <p:nvPr/>
        </p:nvSpPr>
        <p:spPr>
          <a:xfrm>
            <a:off x="2345162" y="2073520"/>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2905607" y="2073520"/>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3466052" y="2079607"/>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4042230" y="2079607"/>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7</a:t>
            </a:r>
            <a:endParaRPr lang="en-CH" sz="1400" baseline="-25000">
              <a:solidFill>
                <a:srgbClr val="C00000"/>
              </a:solidFill>
              <a:latin typeface="Avenir Next" panose="020B0503020202020204" pitchFamily="34" charset="0"/>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3</a:t>
            </a:r>
            <a:endParaRPr lang="en-CH" sz="1400" baseline="-25000">
              <a:solidFill>
                <a:srgbClr val="C00000"/>
              </a:solidFill>
              <a:latin typeface="Avenir Next" panose="020B0503020202020204" pitchFamily="34" charset="0"/>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4</a:t>
            </a:r>
            <a:endParaRPr lang="en-CH" sz="1400" baseline="-25000">
              <a:solidFill>
                <a:srgbClr val="C00000"/>
              </a:solidFill>
              <a:latin typeface="Avenir Next" panose="020B0503020202020204" pitchFamily="34" charset="0"/>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5</a:t>
            </a:r>
            <a:endParaRPr lang="en-CH" sz="1400" baseline="-25000">
              <a:solidFill>
                <a:srgbClr val="C00000"/>
              </a:solidFill>
              <a:latin typeface="Avenir Next" panose="020B0503020202020204" pitchFamily="34" charset="0"/>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6</a:t>
            </a:r>
            <a:endParaRPr lang="en-CH" sz="1400" baseline="-25000">
              <a:solidFill>
                <a:srgbClr val="C00000"/>
              </a:solidFill>
              <a:latin typeface="Avenir Next" panose="020B0503020202020204" pitchFamily="34" charset="0"/>
            </a:endParaRPr>
          </a:p>
        </p:txBody>
      </p:sp>
      <p:cxnSp>
        <p:nvCxnSpPr>
          <p:cNvPr id="593" name="Straight Connector 592">
            <a:extLst>
              <a:ext uri="{FF2B5EF4-FFF2-40B4-BE49-F238E27FC236}">
                <a16:creationId xmlns:a16="http://schemas.microsoft.com/office/drawing/2014/main" id="{13A16E62-7729-D662-BB55-ECD6C271EE45}"/>
              </a:ext>
            </a:extLst>
          </p:cNvPr>
          <p:cNvCxnSpPr>
            <a:cxnSpLocks/>
          </p:cNvCxnSpPr>
          <p:nvPr/>
        </p:nvCxnSpPr>
        <p:spPr>
          <a:xfrm>
            <a:off x="657822" y="4289522"/>
            <a:ext cx="7828356" cy="0"/>
          </a:xfrm>
          <a:prstGeom prst="line">
            <a:avLst/>
          </a:prstGeom>
          <a:ln w="28575">
            <a:solidFill>
              <a:schemeClr val="bg2">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457" name="Group 456">
            <a:extLst>
              <a:ext uri="{FF2B5EF4-FFF2-40B4-BE49-F238E27FC236}">
                <a16:creationId xmlns:a16="http://schemas.microsoft.com/office/drawing/2014/main" id="{B18190B7-73DF-0122-C473-239DCC542C5B}"/>
              </a:ext>
            </a:extLst>
          </p:cNvPr>
          <p:cNvGrpSpPr/>
          <p:nvPr/>
        </p:nvGrpSpPr>
        <p:grpSpPr>
          <a:xfrm>
            <a:off x="3487615" y="4347374"/>
            <a:ext cx="5395576" cy="2273567"/>
            <a:chOff x="3487615" y="4414280"/>
            <a:chExt cx="5395576" cy="2273567"/>
          </a:xfrm>
        </p:grpSpPr>
        <p:sp>
          <p:nvSpPr>
            <p:cNvPr id="12" name="Rectangle 11">
              <a:extLst>
                <a:ext uri="{FF2B5EF4-FFF2-40B4-BE49-F238E27FC236}">
                  <a16:creationId xmlns:a16="http://schemas.microsoft.com/office/drawing/2014/main" id="{A189D302-49BE-0C7E-783B-55CA48406DE7}"/>
                </a:ext>
              </a:extLst>
            </p:cNvPr>
            <p:cNvSpPr/>
            <p:nvPr/>
          </p:nvSpPr>
          <p:spPr>
            <a:xfrm>
              <a:off x="7300051" y="4598731"/>
              <a:ext cx="1351843" cy="1349480"/>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91CD4461-5D4B-4516-7EBA-6D0F04C4D40B}"/>
                </a:ext>
              </a:extLst>
            </p:cNvPr>
            <p:cNvSpPr/>
            <p:nvPr/>
          </p:nvSpPr>
          <p:spPr>
            <a:xfrm>
              <a:off x="4637845" y="4588846"/>
              <a:ext cx="1325444" cy="136078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89" name="Group 688">
              <a:extLst>
                <a:ext uri="{FF2B5EF4-FFF2-40B4-BE49-F238E27FC236}">
                  <a16:creationId xmlns:a16="http://schemas.microsoft.com/office/drawing/2014/main" id="{7A08B445-9E72-99E5-21E2-9FEDACDD7538}"/>
                </a:ext>
              </a:extLst>
            </p:cNvPr>
            <p:cNvGrpSpPr/>
            <p:nvPr/>
          </p:nvGrpSpPr>
          <p:grpSpPr>
            <a:xfrm>
              <a:off x="3487615" y="4414280"/>
              <a:ext cx="2717153" cy="2273567"/>
              <a:chOff x="3717655" y="4615565"/>
              <a:chExt cx="2717153" cy="2273567"/>
            </a:xfrm>
          </p:grpSpPr>
          <p:grpSp>
            <p:nvGrpSpPr>
              <p:cNvPr id="602" name="Group 601">
                <a:extLst>
                  <a:ext uri="{FF2B5EF4-FFF2-40B4-BE49-F238E27FC236}">
                    <a16:creationId xmlns:a16="http://schemas.microsoft.com/office/drawing/2014/main" id="{F91BB94A-CB64-17AA-FC5A-2CC99E75EF0E}"/>
                  </a:ext>
                </a:extLst>
              </p:cNvPr>
              <p:cNvGrpSpPr/>
              <p:nvPr/>
            </p:nvGrpSpPr>
            <p:grpSpPr>
              <a:xfrm>
                <a:off x="4185381" y="4615566"/>
                <a:ext cx="2249427" cy="1554480"/>
                <a:chOff x="4214803" y="4492238"/>
                <a:chExt cx="2249427" cy="1554480"/>
              </a:xfrm>
            </p:grpSpPr>
            <p:cxnSp>
              <p:nvCxnSpPr>
                <p:cNvPr id="597" name="Straight Arrow Connector 596">
                  <a:extLst>
                    <a:ext uri="{FF2B5EF4-FFF2-40B4-BE49-F238E27FC236}">
                      <a16:creationId xmlns:a16="http://schemas.microsoft.com/office/drawing/2014/main" id="{A8B9E30E-E242-9DEF-760F-261C1C3B4324}"/>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8" name="Straight Arrow Connector 597">
                  <a:extLst>
                    <a:ext uri="{FF2B5EF4-FFF2-40B4-BE49-F238E27FC236}">
                      <a16:creationId xmlns:a16="http://schemas.microsoft.com/office/drawing/2014/main" id="{FD94142A-CBAB-C5BB-5065-F93F942154BF}"/>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72B8565-8070-DF91-7FBF-B9248CDDEC9B}"/>
                  </a:ext>
                </a:extLst>
              </p:cNvPr>
              <p:cNvGrpSpPr/>
              <p:nvPr/>
            </p:nvGrpSpPr>
            <p:grpSpPr>
              <a:xfrm>
                <a:off x="4189009" y="6150915"/>
                <a:ext cx="268139" cy="513446"/>
                <a:chOff x="4189009" y="6113670"/>
                <a:chExt cx="268139" cy="513446"/>
              </a:xfrm>
              <a:noFill/>
            </p:grpSpPr>
            <p:sp>
              <p:nvSpPr>
                <p:cNvPr id="609" name="Rectangle 608">
                  <a:extLst>
                    <a:ext uri="{FF2B5EF4-FFF2-40B4-BE49-F238E27FC236}">
                      <a16:creationId xmlns:a16="http://schemas.microsoft.com/office/drawing/2014/main" id="{516C89E7-7129-0DAC-C21D-AAC701CA51F3}"/>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0</a:t>
                  </a:r>
                </a:p>
              </p:txBody>
            </p:sp>
            <p:cxnSp>
              <p:nvCxnSpPr>
                <p:cNvPr id="611" name="Straight Connector 610">
                  <a:extLst>
                    <a:ext uri="{FF2B5EF4-FFF2-40B4-BE49-F238E27FC236}">
                      <a16:creationId xmlns:a16="http://schemas.microsoft.com/office/drawing/2014/main" id="{056CF12D-A19F-1C26-51D2-44F8DB43177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3D02003F-A764-FC4F-CE57-51F4BD8552BF}"/>
                  </a:ext>
                </a:extLst>
              </p:cNvPr>
              <p:cNvGrpSpPr/>
              <p:nvPr/>
            </p:nvGrpSpPr>
            <p:grpSpPr>
              <a:xfrm>
                <a:off x="4456819" y="6150915"/>
                <a:ext cx="268139" cy="513446"/>
                <a:chOff x="4189009" y="6113670"/>
                <a:chExt cx="268139" cy="513446"/>
              </a:xfrm>
              <a:noFill/>
            </p:grpSpPr>
            <p:sp>
              <p:nvSpPr>
                <p:cNvPr id="615" name="Rectangle 614">
                  <a:extLst>
                    <a:ext uri="{FF2B5EF4-FFF2-40B4-BE49-F238E27FC236}">
                      <a16:creationId xmlns:a16="http://schemas.microsoft.com/office/drawing/2014/main" id="{0B974A54-9082-AF18-BAAD-9496A87EACD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1</a:t>
                  </a:r>
                </a:p>
              </p:txBody>
            </p:sp>
            <p:cxnSp>
              <p:nvCxnSpPr>
                <p:cNvPr id="616" name="Straight Connector 615">
                  <a:extLst>
                    <a:ext uri="{FF2B5EF4-FFF2-40B4-BE49-F238E27FC236}">
                      <a16:creationId xmlns:a16="http://schemas.microsoft.com/office/drawing/2014/main" id="{148C530E-29F2-FEF2-28D6-441335C6392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E4BD431-8ABE-64A5-B9A1-57ECE51D049B}"/>
                  </a:ext>
                </a:extLst>
              </p:cNvPr>
              <p:cNvGrpSpPr/>
              <p:nvPr/>
            </p:nvGrpSpPr>
            <p:grpSpPr>
              <a:xfrm>
                <a:off x="4724629" y="6150915"/>
                <a:ext cx="268139" cy="513446"/>
                <a:chOff x="4189009" y="6113670"/>
                <a:chExt cx="268139" cy="513446"/>
              </a:xfrm>
              <a:noFill/>
            </p:grpSpPr>
            <p:sp>
              <p:nvSpPr>
                <p:cNvPr id="621" name="Rectangle 620">
                  <a:extLst>
                    <a:ext uri="{FF2B5EF4-FFF2-40B4-BE49-F238E27FC236}">
                      <a16:creationId xmlns:a16="http://schemas.microsoft.com/office/drawing/2014/main" id="{DE1C2EAB-7175-095C-E5D7-208F53259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2</a:t>
                  </a:r>
                </a:p>
              </p:txBody>
            </p:sp>
            <p:cxnSp>
              <p:nvCxnSpPr>
                <p:cNvPr id="622" name="Straight Connector 621">
                  <a:extLst>
                    <a:ext uri="{FF2B5EF4-FFF2-40B4-BE49-F238E27FC236}">
                      <a16:creationId xmlns:a16="http://schemas.microsoft.com/office/drawing/2014/main" id="{EB43F6C2-EEE6-2519-A602-089A4B1BCBC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AA37BBA1-F003-7A29-AAAC-E4809A6D8124}"/>
                  </a:ext>
                </a:extLst>
              </p:cNvPr>
              <p:cNvGrpSpPr/>
              <p:nvPr/>
            </p:nvGrpSpPr>
            <p:grpSpPr>
              <a:xfrm>
                <a:off x="4992439" y="6150915"/>
                <a:ext cx="268139" cy="513446"/>
                <a:chOff x="4189009" y="6113670"/>
                <a:chExt cx="268139" cy="513446"/>
              </a:xfrm>
              <a:noFill/>
            </p:grpSpPr>
            <p:sp>
              <p:nvSpPr>
                <p:cNvPr id="624" name="Rectangle 623">
                  <a:extLst>
                    <a:ext uri="{FF2B5EF4-FFF2-40B4-BE49-F238E27FC236}">
                      <a16:creationId xmlns:a16="http://schemas.microsoft.com/office/drawing/2014/main" id="{9A7305D6-1888-0245-5562-8E5404B7DA8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3</a:t>
                  </a:r>
                </a:p>
              </p:txBody>
            </p:sp>
            <p:cxnSp>
              <p:nvCxnSpPr>
                <p:cNvPr id="625" name="Straight Connector 624">
                  <a:extLst>
                    <a:ext uri="{FF2B5EF4-FFF2-40B4-BE49-F238E27FC236}">
                      <a16:creationId xmlns:a16="http://schemas.microsoft.com/office/drawing/2014/main" id="{3305EEAD-7F33-B512-46EC-C8687B5C8F1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38EE107-3A46-D363-69D8-9F129D5CB1ED}"/>
                  </a:ext>
                </a:extLst>
              </p:cNvPr>
              <p:cNvGrpSpPr/>
              <p:nvPr/>
            </p:nvGrpSpPr>
            <p:grpSpPr>
              <a:xfrm>
                <a:off x="5260249" y="6150915"/>
                <a:ext cx="268139" cy="513446"/>
                <a:chOff x="4189009" y="6113670"/>
                <a:chExt cx="268139" cy="513446"/>
              </a:xfrm>
              <a:noFill/>
            </p:grpSpPr>
            <p:sp>
              <p:nvSpPr>
                <p:cNvPr id="627" name="Rectangle 626">
                  <a:extLst>
                    <a:ext uri="{FF2B5EF4-FFF2-40B4-BE49-F238E27FC236}">
                      <a16:creationId xmlns:a16="http://schemas.microsoft.com/office/drawing/2014/main" id="{0C27905C-3D15-E514-31C3-FB3CB118BEC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4</a:t>
                  </a:r>
                </a:p>
              </p:txBody>
            </p:sp>
            <p:cxnSp>
              <p:nvCxnSpPr>
                <p:cNvPr id="628" name="Straight Connector 627">
                  <a:extLst>
                    <a:ext uri="{FF2B5EF4-FFF2-40B4-BE49-F238E27FC236}">
                      <a16:creationId xmlns:a16="http://schemas.microsoft.com/office/drawing/2014/main" id="{67F7F671-C203-8CAF-4AB0-B83C7225484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C3FE3AB1-8DDF-D616-1F86-9D4DCB099722}"/>
                  </a:ext>
                </a:extLst>
              </p:cNvPr>
              <p:cNvGrpSpPr/>
              <p:nvPr/>
            </p:nvGrpSpPr>
            <p:grpSpPr>
              <a:xfrm>
                <a:off x="5528059" y="6150915"/>
                <a:ext cx="268139" cy="513446"/>
                <a:chOff x="4189009" y="6113670"/>
                <a:chExt cx="268139" cy="513446"/>
              </a:xfrm>
              <a:noFill/>
            </p:grpSpPr>
            <p:sp>
              <p:nvSpPr>
                <p:cNvPr id="630" name="Rectangle 629">
                  <a:extLst>
                    <a:ext uri="{FF2B5EF4-FFF2-40B4-BE49-F238E27FC236}">
                      <a16:creationId xmlns:a16="http://schemas.microsoft.com/office/drawing/2014/main" id="{260286A8-4520-9CE9-5DE5-320A11A4D3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5</a:t>
                  </a:r>
                </a:p>
              </p:txBody>
            </p:sp>
            <p:cxnSp>
              <p:nvCxnSpPr>
                <p:cNvPr id="631" name="Straight Connector 630">
                  <a:extLst>
                    <a:ext uri="{FF2B5EF4-FFF2-40B4-BE49-F238E27FC236}">
                      <a16:creationId xmlns:a16="http://schemas.microsoft.com/office/drawing/2014/main" id="{9C88F2D9-D40F-A64F-15DD-92B5653A385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2ED0DB6B-323F-DB1B-B8B4-4417734038D3}"/>
                  </a:ext>
                </a:extLst>
              </p:cNvPr>
              <p:cNvGrpSpPr/>
              <p:nvPr/>
            </p:nvGrpSpPr>
            <p:grpSpPr>
              <a:xfrm>
                <a:off x="5795869" y="6150915"/>
                <a:ext cx="268139" cy="513446"/>
                <a:chOff x="4189009" y="6113670"/>
                <a:chExt cx="268139" cy="513446"/>
              </a:xfrm>
              <a:noFill/>
            </p:grpSpPr>
            <p:sp>
              <p:nvSpPr>
                <p:cNvPr id="633" name="Rectangle 632">
                  <a:extLst>
                    <a:ext uri="{FF2B5EF4-FFF2-40B4-BE49-F238E27FC236}">
                      <a16:creationId xmlns:a16="http://schemas.microsoft.com/office/drawing/2014/main" id="{F8A0DB38-F106-8A0A-2ECA-54C8F6191D35}"/>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6</a:t>
                  </a:r>
                </a:p>
              </p:txBody>
            </p:sp>
            <p:cxnSp>
              <p:nvCxnSpPr>
                <p:cNvPr id="634" name="Straight Connector 633">
                  <a:extLst>
                    <a:ext uri="{FF2B5EF4-FFF2-40B4-BE49-F238E27FC236}">
                      <a16:creationId xmlns:a16="http://schemas.microsoft.com/office/drawing/2014/main" id="{E69E60A1-356B-37FF-D470-903D65EFF44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2A39D244-7371-B852-6A6F-883D1DB72248}"/>
                  </a:ext>
                </a:extLst>
              </p:cNvPr>
              <p:cNvGrpSpPr/>
              <p:nvPr/>
            </p:nvGrpSpPr>
            <p:grpSpPr>
              <a:xfrm>
                <a:off x="6063677" y="6150915"/>
                <a:ext cx="268139" cy="513446"/>
                <a:chOff x="4189009" y="6113670"/>
                <a:chExt cx="268139" cy="513446"/>
              </a:xfrm>
              <a:noFill/>
            </p:grpSpPr>
            <p:sp>
              <p:nvSpPr>
                <p:cNvPr id="636" name="Rectangle 635">
                  <a:extLst>
                    <a:ext uri="{FF2B5EF4-FFF2-40B4-BE49-F238E27FC236}">
                      <a16:creationId xmlns:a16="http://schemas.microsoft.com/office/drawing/2014/main" id="{CEA3A8DB-AF1D-BF09-6839-0716150BB1D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accent1"/>
                      </a:solidFill>
                      <a:latin typeface="Avenir Next" panose="020B0503020202020204" pitchFamily="34" charset="0"/>
                    </a:rPr>
                    <a:t>7</a:t>
                  </a:r>
                </a:p>
              </p:txBody>
            </p:sp>
            <p:cxnSp>
              <p:nvCxnSpPr>
                <p:cNvPr id="637" name="Straight Connector 636">
                  <a:extLst>
                    <a:ext uri="{FF2B5EF4-FFF2-40B4-BE49-F238E27FC236}">
                      <a16:creationId xmlns:a16="http://schemas.microsoft.com/office/drawing/2014/main" id="{5DAA8A40-2B0A-3333-5A8C-B307D5B22F68}"/>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1" name="Straight Connector 640">
                <a:extLst>
                  <a:ext uri="{FF2B5EF4-FFF2-40B4-BE49-F238E27FC236}">
                    <a16:creationId xmlns:a16="http://schemas.microsoft.com/office/drawing/2014/main" id="{67B53DCB-381D-B830-3E12-AEEAD849CC0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B3B5499A-E64F-1CCF-F084-E76AF616BA4E}"/>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B6426F35-01FB-79CF-80CF-BA759854023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D0E2DC8D-2C07-0577-3002-9D120758DF11}"/>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23D8C91F-8DE4-397D-AEEC-66D55ED6CC8E}"/>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1CC3B5EC-FE33-0B45-D772-76298816DD47}"/>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14CE12B-4FFF-8BE4-8F1E-8E45C6EF88DF}"/>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35A98E5C-780E-ABBE-30A6-F2C12838A9CB}"/>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56" name="Rectangle 655">
                <a:extLst>
                  <a:ext uri="{FF2B5EF4-FFF2-40B4-BE49-F238E27FC236}">
                    <a16:creationId xmlns:a16="http://schemas.microsoft.com/office/drawing/2014/main" id="{11433632-CE17-D32A-083A-5C0103B3B32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657" name="Rectangle 656">
                <a:extLst>
                  <a:ext uri="{FF2B5EF4-FFF2-40B4-BE49-F238E27FC236}">
                    <a16:creationId xmlns:a16="http://schemas.microsoft.com/office/drawing/2014/main" id="{71C69F49-35D4-1CF9-4F1F-AE1D1412BE77}"/>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Latency</a:t>
                </a:r>
              </a:p>
            </p:txBody>
          </p:sp>
          <p:cxnSp>
            <p:nvCxnSpPr>
              <p:cNvPr id="663" name="Straight Connector 662">
                <a:extLst>
                  <a:ext uri="{FF2B5EF4-FFF2-40B4-BE49-F238E27FC236}">
                    <a16:creationId xmlns:a16="http://schemas.microsoft.com/office/drawing/2014/main" id="{439EB261-4DD5-EB1A-B29B-071E29CBED27}"/>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2C85C4B9-4D85-91F3-A7D7-BE50543C7628}"/>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7B3C1A45-5DC5-E24C-2B5A-A00D3F3D1EBB}"/>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B04DA355-AA8A-05DF-AC3C-CE6C80228FA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B3BFA8E6-25B8-E62A-70CC-E41ACE81E55C}"/>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39F2526E-9E7A-ED38-3432-3888FB3D3E7D}"/>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A5682C75-1090-EDD4-92BF-FCF8B5ADDA23}"/>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AF8C8A7-F75A-4A7C-3940-BD54E7E90FC5}"/>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9C194386-B56A-9F3B-B470-1EA5B8E80505}"/>
                  </a:ext>
                </a:extLst>
              </p:cNvPr>
              <p:cNvGrpSpPr/>
              <p:nvPr/>
            </p:nvGrpSpPr>
            <p:grpSpPr>
              <a:xfrm>
                <a:off x="4317336" y="4790131"/>
                <a:ext cx="1876809" cy="1360783"/>
                <a:chOff x="4317336" y="4733925"/>
                <a:chExt cx="1876809" cy="1416990"/>
              </a:xfrm>
            </p:grpSpPr>
            <p:cxnSp>
              <p:nvCxnSpPr>
                <p:cNvPr id="671" name="Straight Connector 670">
                  <a:extLst>
                    <a:ext uri="{FF2B5EF4-FFF2-40B4-BE49-F238E27FC236}">
                      <a16:creationId xmlns:a16="http://schemas.microsoft.com/office/drawing/2014/main" id="{C1018BC5-19B7-C8E4-6754-E08DCAFA5D9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756A0EF1-77B3-964F-1074-A28A8B49C5F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36A6DC26-90B6-C71D-3F14-9792825D3415}"/>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A628D611-1639-B3A9-5CDB-026E861C966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6AC68AAE-2174-1A32-3F3B-D7C59F7DC382}"/>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58610461-04D2-9143-EEF4-85159304A866}"/>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3133E4B4-53A4-6D06-0FFE-AE66B7CF721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0B2A503C-A371-739A-6E2D-D00DA6D2C61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690" name="Group 689">
              <a:extLst>
                <a:ext uri="{FF2B5EF4-FFF2-40B4-BE49-F238E27FC236}">
                  <a16:creationId xmlns:a16="http://schemas.microsoft.com/office/drawing/2014/main" id="{2764FF4E-EF58-D3CD-22A7-6A9B4D2CD60B}"/>
                </a:ext>
              </a:extLst>
            </p:cNvPr>
            <p:cNvGrpSpPr/>
            <p:nvPr/>
          </p:nvGrpSpPr>
          <p:grpSpPr>
            <a:xfrm>
              <a:off x="6162409" y="4414280"/>
              <a:ext cx="2720782" cy="2273567"/>
              <a:chOff x="3717655" y="4615565"/>
              <a:chExt cx="2720782" cy="2273567"/>
            </a:xfrm>
          </p:grpSpPr>
          <p:grpSp>
            <p:nvGrpSpPr>
              <p:cNvPr id="691" name="Group 690">
                <a:extLst>
                  <a:ext uri="{FF2B5EF4-FFF2-40B4-BE49-F238E27FC236}">
                    <a16:creationId xmlns:a16="http://schemas.microsoft.com/office/drawing/2014/main" id="{B84619A2-F4A5-1A8E-673D-7468B5F1B6F9}"/>
                  </a:ext>
                </a:extLst>
              </p:cNvPr>
              <p:cNvGrpSpPr/>
              <p:nvPr/>
            </p:nvGrpSpPr>
            <p:grpSpPr>
              <a:xfrm>
                <a:off x="4189010" y="4615566"/>
                <a:ext cx="2249427" cy="1554480"/>
                <a:chOff x="4218432" y="4492238"/>
                <a:chExt cx="2249427" cy="1554480"/>
              </a:xfrm>
            </p:grpSpPr>
            <p:cxnSp>
              <p:nvCxnSpPr>
                <p:cNvPr id="743" name="Straight Arrow Connector 742">
                  <a:extLst>
                    <a:ext uri="{FF2B5EF4-FFF2-40B4-BE49-F238E27FC236}">
                      <a16:creationId xmlns:a16="http://schemas.microsoft.com/office/drawing/2014/main" id="{3DA769C2-2C1F-25EE-D581-C27A636306D5}"/>
                    </a:ext>
                  </a:extLst>
                </p:cNvPr>
                <p:cNvCxnSpPr>
                  <a:cxnSpLocks/>
                </p:cNvCxnSpPr>
                <p:nvPr/>
              </p:nvCxnSpPr>
              <p:spPr>
                <a:xfrm flipV="1">
                  <a:off x="4230878"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4" name="Straight Arrow Connector 743">
                  <a:extLst>
                    <a:ext uri="{FF2B5EF4-FFF2-40B4-BE49-F238E27FC236}">
                      <a16:creationId xmlns:a16="http://schemas.microsoft.com/office/drawing/2014/main" id="{817BADD8-7FF3-AD8A-E502-3DFC2B3F5086}"/>
                    </a:ext>
                  </a:extLst>
                </p:cNvPr>
                <p:cNvCxnSpPr>
                  <a:cxnSpLocks/>
                </p:cNvCxnSpPr>
                <p:nvPr/>
              </p:nvCxnSpPr>
              <p:spPr>
                <a:xfrm>
                  <a:off x="4218432"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E602C8B4-B97B-F2CF-51C0-6AF16D2817AC}"/>
                  </a:ext>
                </a:extLst>
              </p:cNvPr>
              <p:cNvGrpSpPr/>
              <p:nvPr/>
            </p:nvGrpSpPr>
            <p:grpSpPr>
              <a:xfrm>
                <a:off x="4189009" y="6150915"/>
                <a:ext cx="268139" cy="513446"/>
                <a:chOff x="4189009" y="6113670"/>
                <a:chExt cx="268139" cy="513446"/>
              </a:xfrm>
              <a:noFill/>
            </p:grpSpPr>
            <p:sp>
              <p:nvSpPr>
                <p:cNvPr id="741" name="Rectangle 740">
                  <a:extLst>
                    <a:ext uri="{FF2B5EF4-FFF2-40B4-BE49-F238E27FC236}">
                      <a16:creationId xmlns:a16="http://schemas.microsoft.com/office/drawing/2014/main" id="{BBE6F490-5D1C-D403-C2E0-B29290D3F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0</a:t>
                  </a:r>
                </a:p>
              </p:txBody>
            </p:sp>
            <p:cxnSp>
              <p:nvCxnSpPr>
                <p:cNvPr id="742" name="Straight Connector 741">
                  <a:extLst>
                    <a:ext uri="{FF2B5EF4-FFF2-40B4-BE49-F238E27FC236}">
                      <a16:creationId xmlns:a16="http://schemas.microsoft.com/office/drawing/2014/main" id="{F26DDC9E-03A4-EDB9-9DA1-16E1DB4C7B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3" name="Group 692">
                <a:extLst>
                  <a:ext uri="{FF2B5EF4-FFF2-40B4-BE49-F238E27FC236}">
                    <a16:creationId xmlns:a16="http://schemas.microsoft.com/office/drawing/2014/main" id="{CD3B0899-0FBD-BF4E-8696-DDCF6C731F40}"/>
                  </a:ext>
                </a:extLst>
              </p:cNvPr>
              <p:cNvGrpSpPr/>
              <p:nvPr/>
            </p:nvGrpSpPr>
            <p:grpSpPr>
              <a:xfrm>
                <a:off x="4456819" y="6150915"/>
                <a:ext cx="268139" cy="513446"/>
                <a:chOff x="4189009" y="6113670"/>
                <a:chExt cx="268139" cy="513446"/>
              </a:xfrm>
              <a:noFill/>
            </p:grpSpPr>
            <p:sp>
              <p:nvSpPr>
                <p:cNvPr id="739" name="Rectangle 738">
                  <a:extLst>
                    <a:ext uri="{FF2B5EF4-FFF2-40B4-BE49-F238E27FC236}">
                      <a16:creationId xmlns:a16="http://schemas.microsoft.com/office/drawing/2014/main" id="{F96D9859-17AD-D9E6-0776-866BA8BB81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1</a:t>
                  </a:r>
                </a:p>
              </p:txBody>
            </p:sp>
            <p:cxnSp>
              <p:nvCxnSpPr>
                <p:cNvPr id="740" name="Straight Connector 739">
                  <a:extLst>
                    <a:ext uri="{FF2B5EF4-FFF2-40B4-BE49-F238E27FC236}">
                      <a16:creationId xmlns:a16="http://schemas.microsoft.com/office/drawing/2014/main" id="{07B374D2-88A5-68FD-C3C7-B5CA83E04303}"/>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E0516CC6-1D47-CBF9-156F-7D8DB002FF58}"/>
                  </a:ext>
                </a:extLst>
              </p:cNvPr>
              <p:cNvGrpSpPr/>
              <p:nvPr/>
            </p:nvGrpSpPr>
            <p:grpSpPr>
              <a:xfrm>
                <a:off x="4724629" y="6150915"/>
                <a:ext cx="268139" cy="513446"/>
                <a:chOff x="4189009" y="6113670"/>
                <a:chExt cx="268139" cy="513446"/>
              </a:xfrm>
              <a:noFill/>
            </p:grpSpPr>
            <p:sp>
              <p:nvSpPr>
                <p:cNvPr id="737" name="Rectangle 736">
                  <a:extLst>
                    <a:ext uri="{FF2B5EF4-FFF2-40B4-BE49-F238E27FC236}">
                      <a16:creationId xmlns:a16="http://schemas.microsoft.com/office/drawing/2014/main" id="{2FAD3491-7FCF-CAB5-FC03-A3BFDF4F1E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2</a:t>
                  </a:r>
                </a:p>
              </p:txBody>
            </p:sp>
            <p:cxnSp>
              <p:nvCxnSpPr>
                <p:cNvPr id="738" name="Straight Connector 737">
                  <a:extLst>
                    <a:ext uri="{FF2B5EF4-FFF2-40B4-BE49-F238E27FC236}">
                      <a16:creationId xmlns:a16="http://schemas.microsoft.com/office/drawing/2014/main" id="{0BA42362-F157-C8FA-640F-CA369EBDAE1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787DAF52-A74B-7D21-057A-AA5E0444FD47}"/>
                  </a:ext>
                </a:extLst>
              </p:cNvPr>
              <p:cNvGrpSpPr/>
              <p:nvPr/>
            </p:nvGrpSpPr>
            <p:grpSpPr>
              <a:xfrm>
                <a:off x="4992439" y="6150915"/>
                <a:ext cx="268139" cy="513446"/>
                <a:chOff x="4189009" y="6113670"/>
                <a:chExt cx="268139" cy="513446"/>
              </a:xfrm>
              <a:noFill/>
            </p:grpSpPr>
            <p:sp>
              <p:nvSpPr>
                <p:cNvPr id="735" name="Rectangle 734">
                  <a:extLst>
                    <a:ext uri="{FF2B5EF4-FFF2-40B4-BE49-F238E27FC236}">
                      <a16:creationId xmlns:a16="http://schemas.microsoft.com/office/drawing/2014/main" id="{66ADDB16-25F1-25DD-49B4-5250E438FE7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3</a:t>
                  </a:r>
                </a:p>
              </p:txBody>
            </p:sp>
            <p:cxnSp>
              <p:nvCxnSpPr>
                <p:cNvPr id="736" name="Straight Connector 735">
                  <a:extLst>
                    <a:ext uri="{FF2B5EF4-FFF2-40B4-BE49-F238E27FC236}">
                      <a16:creationId xmlns:a16="http://schemas.microsoft.com/office/drawing/2014/main" id="{B4059F60-FDF5-65D6-FB20-E6A2A319D261}"/>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6" name="Group 695">
                <a:extLst>
                  <a:ext uri="{FF2B5EF4-FFF2-40B4-BE49-F238E27FC236}">
                    <a16:creationId xmlns:a16="http://schemas.microsoft.com/office/drawing/2014/main" id="{0B623794-F9FE-3D34-76BA-A213B3640C74}"/>
                  </a:ext>
                </a:extLst>
              </p:cNvPr>
              <p:cNvGrpSpPr/>
              <p:nvPr/>
            </p:nvGrpSpPr>
            <p:grpSpPr>
              <a:xfrm>
                <a:off x="5260249" y="6150915"/>
                <a:ext cx="268139" cy="513446"/>
                <a:chOff x="4189009" y="6113670"/>
                <a:chExt cx="268139" cy="513446"/>
              </a:xfrm>
              <a:noFill/>
            </p:grpSpPr>
            <p:sp>
              <p:nvSpPr>
                <p:cNvPr id="733" name="Rectangle 732">
                  <a:extLst>
                    <a:ext uri="{FF2B5EF4-FFF2-40B4-BE49-F238E27FC236}">
                      <a16:creationId xmlns:a16="http://schemas.microsoft.com/office/drawing/2014/main" id="{3DC7102B-FFD2-BF68-59E9-2EB9B834B72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4</a:t>
                  </a:r>
                </a:p>
              </p:txBody>
            </p:sp>
            <p:cxnSp>
              <p:nvCxnSpPr>
                <p:cNvPr id="734" name="Straight Connector 733">
                  <a:extLst>
                    <a:ext uri="{FF2B5EF4-FFF2-40B4-BE49-F238E27FC236}">
                      <a16:creationId xmlns:a16="http://schemas.microsoft.com/office/drawing/2014/main" id="{6FD31B8D-A46B-AF94-2CC4-B195957D3A3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7" name="Group 696">
                <a:extLst>
                  <a:ext uri="{FF2B5EF4-FFF2-40B4-BE49-F238E27FC236}">
                    <a16:creationId xmlns:a16="http://schemas.microsoft.com/office/drawing/2014/main" id="{98B6E931-439B-57E2-2726-70CDD02ABA8F}"/>
                  </a:ext>
                </a:extLst>
              </p:cNvPr>
              <p:cNvGrpSpPr/>
              <p:nvPr/>
            </p:nvGrpSpPr>
            <p:grpSpPr>
              <a:xfrm>
                <a:off x="5528059" y="6150915"/>
                <a:ext cx="268139" cy="513446"/>
                <a:chOff x="4189009" y="6113670"/>
                <a:chExt cx="268139" cy="513446"/>
              </a:xfrm>
              <a:noFill/>
            </p:grpSpPr>
            <p:sp>
              <p:nvSpPr>
                <p:cNvPr id="731" name="Rectangle 730">
                  <a:extLst>
                    <a:ext uri="{FF2B5EF4-FFF2-40B4-BE49-F238E27FC236}">
                      <a16:creationId xmlns:a16="http://schemas.microsoft.com/office/drawing/2014/main" id="{01DDE7AE-9B7F-8AE3-B89C-A7A417B91DC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5</a:t>
                  </a:r>
                </a:p>
              </p:txBody>
            </p:sp>
            <p:cxnSp>
              <p:nvCxnSpPr>
                <p:cNvPr id="732" name="Straight Connector 731">
                  <a:extLst>
                    <a:ext uri="{FF2B5EF4-FFF2-40B4-BE49-F238E27FC236}">
                      <a16:creationId xmlns:a16="http://schemas.microsoft.com/office/drawing/2014/main" id="{7FCF43D4-5EEC-37B3-6248-D1A8773D46AB}"/>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1E0F03D7-7B01-AD75-00A8-4D7BE944115B}"/>
                  </a:ext>
                </a:extLst>
              </p:cNvPr>
              <p:cNvGrpSpPr/>
              <p:nvPr/>
            </p:nvGrpSpPr>
            <p:grpSpPr>
              <a:xfrm>
                <a:off x="5795869" y="6150915"/>
                <a:ext cx="268139" cy="513446"/>
                <a:chOff x="4189009" y="6113670"/>
                <a:chExt cx="268139" cy="513446"/>
              </a:xfrm>
              <a:noFill/>
            </p:grpSpPr>
            <p:sp>
              <p:nvSpPr>
                <p:cNvPr id="729" name="Rectangle 728">
                  <a:extLst>
                    <a:ext uri="{FF2B5EF4-FFF2-40B4-BE49-F238E27FC236}">
                      <a16:creationId xmlns:a16="http://schemas.microsoft.com/office/drawing/2014/main" id="{A0D44990-8DFC-8755-49B8-B442B950B7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6</a:t>
                  </a:r>
                </a:p>
              </p:txBody>
            </p:sp>
            <p:cxnSp>
              <p:nvCxnSpPr>
                <p:cNvPr id="730" name="Straight Connector 729">
                  <a:extLst>
                    <a:ext uri="{FF2B5EF4-FFF2-40B4-BE49-F238E27FC236}">
                      <a16:creationId xmlns:a16="http://schemas.microsoft.com/office/drawing/2014/main" id="{A82D7A3C-044B-878A-552D-0D95F95D324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 698">
                <a:extLst>
                  <a:ext uri="{FF2B5EF4-FFF2-40B4-BE49-F238E27FC236}">
                    <a16:creationId xmlns:a16="http://schemas.microsoft.com/office/drawing/2014/main" id="{8FC978D0-C19D-F730-E68D-7E99186BB0C8}"/>
                  </a:ext>
                </a:extLst>
              </p:cNvPr>
              <p:cNvGrpSpPr/>
              <p:nvPr/>
            </p:nvGrpSpPr>
            <p:grpSpPr>
              <a:xfrm>
                <a:off x="6063677" y="6150915"/>
                <a:ext cx="268139" cy="513446"/>
                <a:chOff x="4189009" y="6113670"/>
                <a:chExt cx="268139" cy="513446"/>
              </a:xfrm>
              <a:noFill/>
            </p:grpSpPr>
            <p:sp>
              <p:nvSpPr>
                <p:cNvPr id="727" name="Rectangle 726">
                  <a:extLst>
                    <a:ext uri="{FF2B5EF4-FFF2-40B4-BE49-F238E27FC236}">
                      <a16:creationId xmlns:a16="http://schemas.microsoft.com/office/drawing/2014/main" id="{8C94CC76-F7E8-907F-F980-D591152F422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accent1"/>
                      </a:solidFill>
                      <a:latin typeface="Avenir Next" panose="020B0503020202020204" pitchFamily="34" charset="0"/>
                    </a:rPr>
                    <a:t>7</a:t>
                  </a:r>
                </a:p>
              </p:txBody>
            </p:sp>
            <p:cxnSp>
              <p:nvCxnSpPr>
                <p:cNvPr id="728" name="Straight Connector 727">
                  <a:extLst>
                    <a:ext uri="{FF2B5EF4-FFF2-40B4-BE49-F238E27FC236}">
                      <a16:creationId xmlns:a16="http://schemas.microsoft.com/office/drawing/2014/main" id="{D7F96D94-6013-3967-E2D0-B1AE860F90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0" name="Straight Connector 699">
                <a:extLst>
                  <a:ext uri="{FF2B5EF4-FFF2-40B4-BE49-F238E27FC236}">
                    <a16:creationId xmlns:a16="http://schemas.microsoft.com/office/drawing/2014/main" id="{A2659D29-0FDA-D825-3F59-219AB01BF63C}"/>
                  </a:ext>
                </a:extLst>
              </p:cNvPr>
              <p:cNvCxnSpPr>
                <a:cxnSpLocks/>
              </p:cNvCxnSpPr>
              <p:nvPr/>
            </p:nvCxnSpPr>
            <p:spPr>
              <a:xfrm rot="5400000" flipV="1">
                <a:off x="4148483"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47432813-E79D-A330-64B7-C1AC2FC43B9D}"/>
                  </a:ext>
                </a:extLst>
              </p:cNvPr>
              <p:cNvCxnSpPr>
                <a:cxnSpLocks/>
              </p:cNvCxnSpPr>
              <p:nvPr/>
            </p:nvCxnSpPr>
            <p:spPr>
              <a:xfrm rot="5400000" flipV="1">
                <a:off x="4148483"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7349F909-C512-8CF6-1F78-8F18C6396FA2}"/>
                  </a:ext>
                </a:extLst>
              </p:cNvPr>
              <p:cNvCxnSpPr>
                <a:cxnSpLocks/>
              </p:cNvCxnSpPr>
              <p:nvPr/>
            </p:nvCxnSpPr>
            <p:spPr>
              <a:xfrm rot="5400000" flipV="1">
                <a:off x="4148483"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79C0C00A-22F6-55FE-0FFA-6CBE5430F1F8}"/>
                  </a:ext>
                </a:extLst>
              </p:cNvPr>
              <p:cNvCxnSpPr>
                <a:cxnSpLocks/>
              </p:cNvCxnSpPr>
              <p:nvPr/>
            </p:nvCxnSpPr>
            <p:spPr>
              <a:xfrm rot="5400000" flipV="1">
                <a:off x="4148483"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A41FDED2-0831-DC5C-9F34-2ED5402BE836}"/>
                  </a:ext>
                </a:extLst>
              </p:cNvPr>
              <p:cNvCxnSpPr>
                <a:cxnSpLocks/>
              </p:cNvCxnSpPr>
              <p:nvPr/>
            </p:nvCxnSpPr>
            <p:spPr>
              <a:xfrm rot="5400000" flipV="1">
                <a:off x="4148483"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286D665F-FF0E-0BFC-5CBD-07ABC2A04636}"/>
                  </a:ext>
                </a:extLst>
              </p:cNvPr>
              <p:cNvCxnSpPr>
                <a:cxnSpLocks/>
              </p:cNvCxnSpPr>
              <p:nvPr/>
            </p:nvCxnSpPr>
            <p:spPr>
              <a:xfrm rot="5400000" flipV="1">
                <a:off x="4148483"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CE018DB4-5460-E2B2-186B-D513421D1E4F}"/>
                  </a:ext>
                </a:extLst>
              </p:cNvPr>
              <p:cNvCxnSpPr>
                <a:cxnSpLocks/>
              </p:cNvCxnSpPr>
              <p:nvPr/>
            </p:nvCxnSpPr>
            <p:spPr>
              <a:xfrm rot="5400000" flipV="1">
                <a:off x="4148483"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37DB6FBF-450D-DBAC-0BD7-B84ECA2EFF02}"/>
                  </a:ext>
                </a:extLst>
              </p:cNvPr>
              <p:cNvCxnSpPr>
                <a:cxnSpLocks/>
              </p:cNvCxnSpPr>
              <p:nvPr/>
            </p:nvCxnSpPr>
            <p:spPr>
              <a:xfrm rot="5400000" flipV="1">
                <a:off x="4148483"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8" name="Rectangle 707">
                <a:extLst>
                  <a:ext uri="{FF2B5EF4-FFF2-40B4-BE49-F238E27FC236}">
                    <a16:creationId xmlns:a16="http://schemas.microsoft.com/office/drawing/2014/main" id="{DF958C84-069C-08EA-EB45-0101A06431A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709" name="Rectangle 708">
                <a:extLst>
                  <a:ext uri="{FF2B5EF4-FFF2-40B4-BE49-F238E27FC236}">
                    <a16:creationId xmlns:a16="http://schemas.microsoft.com/office/drawing/2014/main" id="{10977D70-A002-757E-AA11-CE61F97D636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Energy</a:t>
                </a:r>
              </a:p>
            </p:txBody>
          </p:sp>
          <p:cxnSp>
            <p:nvCxnSpPr>
              <p:cNvPr id="710" name="Straight Connector 709">
                <a:extLst>
                  <a:ext uri="{FF2B5EF4-FFF2-40B4-BE49-F238E27FC236}">
                    <a16:creationId xmlns:a16="http://schemas.microsoft.com/office/drawing/2014/main" id="{F1EDB6E8-92A5-3255-5B34-68DA4FDF9E3E}"/>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33A3DF41-3512-E360-5633-9E764617D1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55194CC9-8C36-D6CD-21D8-D339F5E82F7A}"/>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28DBE861-8640-67EA-85EC-3260DB3F402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4C6704D0-8C61-CEFA-E439-B2748C239DE7}"/>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69109E17-40F5-12A7-1EB4-3A63601F22C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CCD51CE6-99B0-C847-3C40-439D28CF2E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a:extLst>
                  <a:ext uri="{FF2B5EF4-FFF2-40B4-BE49-F238E27FC236}">
                    <a16:creationId xmlns:a16="http://schemas.microsoft.com/office/drawing/2014/main" id="{CC95D11C-214F-6357-6249-A937913FC4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718" name="Group 717">
                <a:extLst>
                  <a:ext uri="{FF2B5EF4-FFF2-40B4-BE49-F238E27FC236}">
                    <a16:creationId xmlns:a16="http://schemas.microsoft.com/office/drawing/2014/main" id="{88286879-ABD9-EBB4-5322-1F3328D0A8ED}"/>
                  </a:ext>
                </a:extLst>
              </p:cNvPr>
              <p:cNvGrpSpPr/>
              <p:nvPr/>
            </p:nvGrpSpPr>
            <p:grpSpPr>
              <a:xfrm>
                <a:off x="4317336" y="4790131"/>
                <a:ext cx="1876809" cy="1360783"/>
                <a:chOff x="4317336" y="4733925"/>
                <a:chExt cx="1876809" cy="1416990"/>
              </a:xfrm>
            </p:grpSpPr>
            <p:cxnSp>
              <p:nvCxnSpPr>
                <p:cNvPr id="719" name="Straight Connector 718">
                  <a:extLst>
                    <a:ext uri="{FF2B5EF4-FFF2-40B4-BE49-F238E27FC236}">
                      <a16:creationId xmlns:a16="http://schemas.microsoft.com/office/drawing/2014/main" id="{D1E77318-709F-BA6D-8125-B1B674421172}"/>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0" name="Straight Connector 719">
                  <a:extLst>
                    <a:ext uri="{FF2B5EF4-FFF2-40B4-BE49-F238E27FC236}">
                      <a16:creationId xmlns:a16="http://schemas.microsoft.com/office/drawing/2014/main" id="{7B0AE5E3-750C-3475-914B-72C194D22F5C}"/>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1" name="Straight Connector 720">
                  <a:extLst>
                    <a:ext uri="{FF2B5EF4-FFF2-40B4-BE49-F238E27FC236}">
                      <a16:creationId xmlns:a16="http://schemas.microsoft.com/office/drawing/2014/main" id="{497F2F22-DC4F-25EE-5333-7792A597DD04}"/>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C2FA1206-F135-E9D0-F3B7-5CB81B962D8D}"/>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B5ADC192-C2EA-078C-FF03-EE6CF1DC980B}"/>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A3BE27FD-502B-3DA5-4856-7B2A1B1DD723}"/>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5" name="Straight Connector 724">
                  <a:extLst>
                    <a:ext uri="{FF2B5EF4-FFF2-40B4-BE49-F238E27FC236}">
                      <a16:creationId xmlns:a16="http://schemas.microsoft.com/office/drawing/2014/main" id="{7D9AA5B1-87E8-58FF-039A-40B0327DDCDE}"/>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5A904DDD-81ED-0AD3-F527-6EEFC3E5B93D}"/>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cxnSp>
          <p:nvCxnSpPr>
            <p:cNvPr id="477" name="Straight Connector 476">
              <a:extLst>
                <a:ext uri="{FF2B5EF4-FFF2-40B4-BE49-F238E27FC236}">
                  <a16:creationId xmlns:a16="http://schemas.microsoft.com/office/drawing/2014/main" id="{27C95BCF-642F-8DCC-D647-5FB84866844B}"/>
                </a:ext>
              </a:extLst>
            </p:cNvPr>
            <p:cNvCxnSpPr>
              <a:cxnSpLocks/>
            </p:cNvCxnSpPr>
            <p:nvPr/>
          </p:nvCxnSpPr>
          <p:spPr>
            <a:xfrm flipV="1">
              <a:off x="3977633" y="5496315"/>
              <a:ext cx="663387" cy="456094"/>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243A1ACD-2C80-E073-0B5A-A8120A026F66}"/>
                </a:ext>
              </a:extLst>
            </p:cNvPr>
            <p:cNvCxnSpPr>
              <a:cxnSpLocks/>
            </p:cNvCxnSpPr>
            <p:nvPr/>
          </p:nvCxnSpPr>
          <p:spPr>
            <a:xfrm flipV="1">
              <a:off x="6654278" y="5499944"/>
              <a:ext cx="663563" cy="45634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40384168-4FBE-9928-B4A3-DE8FEA758F54}"/>
                </a:ext>
              </a:extLst>
            </p:cNvPr>
            <p:cNvCxnSpPr>
              <a:cxnSpLocks/>
            </p:cNvCxnSpPr>
            <p:nvPr/>
          </p:nvCxnSpPr>
          <p:spPr>
            <a:xfrm flipV="1">
              <a:off x="7312898" y="4607050"/>
              <a:ext cx="1325185" cy="892894"/>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FA05918D-82F0-8041-D989-538C2073760A}"/>
                </a:ext>
              </a:extLst>
            </p:cNvPr>
            <p:cNvCxnSpPr>
              <a:cxnSpLocks/>
            </p:cNvCxnSpPr>
            <p:nvPr/>
          </p:nvCxnSpPr>
          <p:spPr>
            <a:xfrm flipV="1">
              <a:off x="4641020" y="4588846"/>
              <a:ext cx="1331348" cy="907469"/>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aphicFrame>
        <p:nvGraphicFramePr>
          <p:cNvPr id="3" name="Table 4">
            <a:extLst>
              <a:ext uri="{FF2B5EF4-FFF2-40B4-BE49-F238E27FC236}">
                <a16:creationId xmlns:a16="http://schemas.microsoft.com/office/drawing/2014/main" id="{3AE06CD3-0050-7E40-327E-C794916B0C86}"/>
              </a:ext>
            </a:extLst>
          </p:cNvPr>
          <p:cNvGraphicFramePr>
            <a:graphicFrameLocks/>
          </p:cNvGraphicFramePr>
          <p:nvPr>
            <p:extLst>
              <p:ext uri="{D42A27DB-BD31-4B8C-83A1-F6EECF244321}">
                <p14:modId xmlns:p14="http://schemas.microsoft.com/office/powerpoint/2010/main" val="392681250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620009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81"/>
                                        </p:tgtEl>
                                        <p:attrNameLst>
                                          <p:attrName>style.visibility</p:attrName>
                                        </p:attrNameLst>
                                      </p:cBhvr>
                                      <p:to>
                                        <p:strVal val="visible"/>
                                      </p:to>
                                    </p:set>
                                    <p:animEffect transition="in" filter="fade">
                                      <p:cBhvr>
                                        <p:cTn id="7" dur="500"/>
                                        <p:tgtEl>
                                          <p:spTgt spid="381"/>
                                        </p:tgtEl>
                                      </p:cBhvr>
                                    </p:animEffect>
                                  </p:childTnLst>
                                </p:cTn>
                              </p:par>
                              <p:par>
                                <p:cTn id="8" presetID="22" presetClass="entr" presetSubtype="8" fill="hold" nodeType="withEffect">
                                  <p:stCondLst>
                                    <p:cond delay="0"/>
                                  </p:stCondLst>
                                  <p:childTnLst>
                                    <p:set>
                                      <p:cBhvr>
                                        <p:cTn id="9" dur="1" fill="hold">
                                          <p:stCondLst>
                                            <p:cond delay="0"/>
                                          </p:stCondLst>
                                        </p:cTn>
                                        <p:tgtEl>
                                          <p:spTgt spid="388"/>
                                        </p:tgtEl>
                                        <p:attrNameLst>
                                          <p:attrName>style.visibility</p:attrName>
                                        </p:attrNameLst>
                                      </p:cBhvr>
                                      <p:to>
                                        <p:strVal val="visible"/>
                                      </p:to>
                                    </p:set>
                                    <p:animEffect transition="in" filter="wipe(left)">
                                      <p:cBhvr>
                                        <p:cTn id="10" dur="500"/>
                                        <p:tgtEl>
                                          <p:spTgt spid="388"/>
                                        </p:tgtEl>
                                      </p:cBhvr>
                                    </p:animEffect>
                                  </p:childTnLst>
                                </p:cTn>
                              </p:par>
                              <p:par>
                                <p:cTn id="11" presetID="22" presetClass="entr" presetSubtype="1" fill="hold" nodeType="withEffect">
                                  <p:stCondLst>
                                    <p:cond delay="0"/>
                                  </p:stCondLst>
                                  <p:childTnLst>
                                    <p:set>
                                      <p:cBhvr>
                                        <p:cTn id="12" dur="1" fill="hold">
                                          <p:stCondLst>
                                            <p:cond delay="0"/>
                                          </p:stCondLst>
                                        </p:cTn>
                                        <p:tgtEl>
                                          <p:spTgt spid="389"/>
                                        </p:tgtEl>
                                        <p:attrNameLst>
                                          <p:attrName>style.visibility</p:attrName>
                                        </p:attrNameLst>
                                      </p:cBhvr>
                                      <p:to>
                                        <p:strVal val="visible"/>
                                      </p:to>
                                    </p:set>
                                    <p:animEffect transition="in" filter="wipe(up)">
                                      <p:cBhvr>
                                        <p:cTn id="13" dur="500"/>
                                        <p:tgtEl>
                                          <p:spTgt spid="389"/>
                                        </p:tgtEl>
                                      </p:cBhvr>
                                    </p:animEffect>
                                  </p:childTnLst>
                                </p:cTn>
                              </p:par>
                              <p:par>
                                <p:cTn id="14" presetID="22" presetClass="entr" presetSubtype="8" fill="hold" nodeType="withEffect">
                                  <p:stCondLst>
                                    <p:cond delay="0"/>
                                  </p:stCondLst>
                                  <p:childTnLst>
                                    <p:set>
                                      <p:cBhvr>
                                        <p:cTn id="15" dur="1" fill="hold">
                                          <p:stCondLst>
                                            <p:cond delay="0"/>
                                          </p:stCondLst>
                                        </p:cTn>
                                        <p:tgtEl>
                                          <p:spTgt spid="479"/>
                                        </p:tgtEl>
                                        <p:attrNameLst>
                                          <p:attrName>style.visibility</p:attrName>
                                        </p:attrNameLst>
                                      </p:cBhvr>
                                      <p:to>
                                        <p:strVal val="visible"/>
                                      </p:to>
                                    </p:set>
                                    <p:animEffect transition="in" filter="wipe(left)">
                                      <p:cBhvr>
                                        <p:cTn id="16" dur="500"/>
                                        <p:tgtEl>
                                          <p:spTgt spid="479"/>
                                        </p:tgtEl>
                                      </p:cBhvr>
                                    </p:animEffect>
                                  </p:childTnLst>
                                </p:cTn>
                              </p:par>
                              <p:par>
                                <p:cTn id="17" presetID="22" presetClass="entr" presetSubtype="8" fill="hold" nodeType="withEffect">
                                  <p:stCondLst>
                                    <p:cond delay="0"/>
                                  </p:stCondLst>
                                  <p:childTnLst>
                                    <p:set>
                                      <p:cBhvr>
                                        <p:cTn id="18" dur="1" fill="hold">
                                          <p:stCondLst>
                                            <p:cond delay="0"/>
                                          </p:stCondLst>
                                        </p:cTn>
                                        <p:tgtEl>
                                          <p:spTgt spid="511"/>
                                        </p:tgtEl>
                                        <p:attrNameLst>
                                          <p:attrName>style.visibility</p:attrName>
                                        </p:attrNameLst>
                                      </p:cBhvr>
                                      <p:to>
                                        <p:strVal val="visible"/>
                                      </p:to>
                                    </p:set>
                                    <p:animEffect transition="in" filter="wipe(left)">
                                      <p:cBhvr>
                                        <p:cTn id="19" dur="500"/>
                                        <p:tgtEl>
                                          <p:spTgt spid="511"/>
                                        </p:tgtEl>
                                      </p:cBhvr>
                                    </p:animEffect>
                                  </p:childTnLst>
                                </p:cTn>
                              </p:par>
                              <p:par>
                                <p:cTn id="20" presetID="22" presetClass="entr" presetSubtype="8" fill="hold" nodeType="withEffect">
                                  <p:stCondLst>
                                    <p:cond delay="0"/>
                                  </p:stCondLst>
                                  <p:childTnLst>
                                    <p:set>
                                      <p:cBhvr>
                                        <p:cTn id="21" dur="1" fill="hold">
                                          <p:stCondLst>
                                            <p:cond delay="0"/>
                                          </p:stCondLst>
                                        </p:cTn>
                                        <p:tgtEl>
                                          <p:spTgt spid="447"/>
                                        </p:tgtEl>
                                        <p:attrNameLst>
                                          <p:attrName>style.visibility</p:attrName>
                                        </p:attrNameLst>
                                      </p:cBhvr>
                                      <p:to>
                                        <p:strVal val="visible"/>
                                      </p:to>
                                    </p:set>
                                    <p:animEffect transition="in" filter="wipe(left)">
                                      <p:cBhvr>
                                        <p:cTn id="22" dur="500"/>
                                        <p:tgtEl>
                                          <p:spTgt spid="447"/>
                                        </p:tgtEl>
                                      </p:cBhvr>
                                    </p:animEffect>
                                  </p:childTnLst>
                                </p:cTn>
                              </p:par>
                              <p:par>
                                <p:cTn id="23" presetID="22" presetClass="entr" presetSubtype="8" fill="hold" nodeType="withEffect">
                                  <p:stCondLst>
                                    <p:cond delay="0"/>
                                  </p:stCondLst>
                                  <p:childTnLst>
                                    <p:set>
                                      <p:cBhvr>
                                        <p:cTn id="24" dur="1" fill="hold">
                                          <p:stCondLst>
                                            <p:cond delay="0"/>
                                          </p:stCondLst>
                                        </p:cTn>
                                        <p:tgtEl>
                                          <p:spTgt spid="543"/>
                                        </p:tgtEl>
                                        <p:attrNameLst>
                                          <p:attrName>style.visibility</p:attrName>
                                        </p:attrNameLst>
                                      </p:cBhvr>
                                      <p:to>
                                        <p:strVal val="visible"/>
                                      </p:to>
                                    </p:set>
                                    <p:animEffect transition="in" filter="wipe(left)">
                                      <p:cBhvr>
                                        <p:cTn id="25" dur="500"/>
                                        <p:tgtEl>
                                          <p:spTgt spid="543"/>
                                        </p:tgtEl>
                                      </p:cBhvr>
                                    </p:animEffect>
                                  </p:childTnLst>
                                </p:cTn>
                              </p:par>
                              <p:par>
                                <p:cTn id="26" presetID="10" presetClass="entr" presetSubtype="0" fill="hold" nodeType="withEffect">
                                  <p:stCondLst>
                                    <p:cond delay="0"/>
                                  </p:stCondLst>
                                  <p:childTnLst>
                                    <p:set>
                                      <p:cBhvr>
                                        <p:cTn id="27" dur="1" fill="hold">
                                          <p:stCondLst>
                                            <p:cond delay="0"/>
                                          </p:stCondLst>
                                        </p:cTn>
                                        <p:tgtEl>
                                          <p:spTgt spid="455"/>
                                        </p:tgtEl>
                                        <p:attrNameLst>
                                          <p:attrName>style.visibility</p:attrName>
                                        </p:attrNameLst>
                                      </p:cBhvr>
                                      <p:to>
                                        <p:strVal val="visible"/>
                                      </p:to>
                                    </p:set>
                                    <p:animEffect transition="in" filter="fade">
                                      <p:cBhvr>
                                        <p:cTn id="28" dur="500"/>
                                        <p:tgtEl>
                                          <p:spTgt spid="45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57"/>
                                        </p:tgtEl>
                                        <p:attrNameLst>
                                          <p:attrName>style.visibility</p:attrName>
                                        </p:attrNameLst>
                                      </p:cBhvr>
                                      <p:to>
                                        <p:strVal val="visible"/>
                                      </p:to>
                                    </p:set>
                                    <p:animEffect transition="in" filter="fade">
                                      <p:cBhvr>
                                        <p:cTn id="33" dur="500"/>
                                        <p:tgtEl>
                                          <p:spTgt spid="4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(II)</a:t>
            </a:r>
          </a:p>
        </p:txBody>
      </p:sp>
      <p:sp>
        <p:nvSpPr>
          <p:cNvPr id="2" name="Rectangle 1">
            <a:extLst>
              <a:ext uri="{FF2B5EF4-FFF2-40B4-BE49-F238E27FC236}">
                <a16:creationId xmlns:a16="http://schemas.microsoft.com/office/drawing/2014/main" id="{3320F8F4-278A-38FE-E093-83761E630E1A}"/>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amount </a:t>
            </a:r>
            <a:r>
              <a:rPr lang="en-US" sz="2200" b="1" dirty="0">
                <a:solidFill>
                  <a:srgbClr val="1D82C5"/>
                </a:solidFill>
                <a:latin typeface="Avenir Next" panose="020B0503020202020204" pitchFamily="34" charset="0"/>
              </a:rPr>
              <a:t>required bit-precision</a:t>
            </a:r>
            <a:r>
              <a:rPr lang="en-US" sz="2200" b="1" dirty="0">
                <a:solidFill>
                  <a:schemeClr val="tx1"/>
                </a:solidFill>
                <a:latin typeface="Avenir Next" panose="020B0503020202020204" pitchFamily="34" charset="0"/>
              </a:rPr>
              <a:t> in real applications</a:t>
            </a:r>
          </a:p>
        </p:txBody>
      </p:sp>
      <p:sp>
        <p:nvSpPr>
          <p:cNvPr id="11" name="pl6">
            <a:extLst>
              <a:ext uri="{FF2B5EF4-FFF2-40B4-BE49-F238E27FC236}">
                <a16:creationId xmlns:a16="http://schemas.microsoft.com/office/drawing/2014/main" id="{5487BBF9-DE8C-04C1-FB31-6F82B7DCDF87}"/>
              </a:ext>
            </a:extLst>
          </p:cNvPr>
          <p:cNvSpPr/>
          <p:nvPr/>
        </p:nvSpPr>
        <p:spPr>
          <a:xfrm>
            <a:off x="862682" y="459345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2" name="pl7">
            <a:extLst>
              <a:ext uri="{FF2B5EF4-FFF2-40B4-BE49-F238E27FC236}">
                <a16:creationId xmlns:a16="http://schemas.microsoft.com/office/drawing/2014/main" id="{8A831FA0-D784-A2B5-5A4C-BD2A71CF8D54}"/>
              </a:ext>
            </a:extLst>
          </p:cNvPr>
          <p:cNvSpPr/>
          <p:nvPr/>
        </p:nvSpPr>
        <p:spPr>
          <a:xfrm>
            <a:off x="862682" y="396887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3" name="pl8">
            <a:extLst>
              <a:ext uri="{FF2B5EF4-FFF2-40B4-BE49-F238E27FC236}">
                <a16:creationId xmlns:a16="http://schemas.microsoft.com/office/drawing/2014/main" id="{5A7FA3DB-B191-5CEF-7236-51CF0F188D1B}"/>
              </a:ext>
            </a:extLst>
          </p:cNvPr>
          <p:cNvSpPr/>
          <p:nvPr/>
        </p:nvSpPr>
        <p:spPr>
          <a:xfrm>
            <a:off x="862682" y="334429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4" name="pl9">
            <a:extLst>
              <a:ext uri="{FF2B5EF4-FFF2-40B4-BE49-F238E27FC236}">
                <a16:creationId xmlns:a16="http://schemas.microsoft.com/office/drawing/2014/main" id="{11B70755-A56B-FC39-6975-E0FA771BCEAE}"/>
              </a:ext>
            </a:extLst>
          </p:cNvPr>
          <p:cNvSpPr/>
          <p:nvPr/>
        </p:nvSpPr>
        <p:spPr>
          <a:xfrm>
            <a:off x="862682" y="2719718"/>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5" name="pl10">
            <a:extLst>
              <a:ext uri="{FF2B5EF4-FFF2-40B4-BE49-F238E27FC236}">
                <a16:creationId xmlns:a16="http://schemas.microsoft.com/office/drawing/2014/main" id="{9DFBDA7B-FC39-BE6B-3CF8-AA5F45B76DFF}"/>
              </a:ext>
            </a:extLst>
          </p:cNvPr>
          <p:cNvSpPr/>
          <p:nvPr/>
        </p:nvSpPr>
        <p:spPr>
          <a:xfrm>
            <a:off x="862682" y="490574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6" name="pl11">
            <a:extLst>
              <a:ext uri="{FF2B5EF4-FFF2-40B4-BE49-F238E27FC236}">
                <a16:creationId xmlns:a16="http://schemas.microsoft.com/office/drawing/2014/main" id="{5C467747-4608-22BC-63A6-0565362A9253}"/>
              </a:ext>
            </a:extLst>
          </p:cNvPr>
          <p:cNvSpPr/>
          <p:nvPr/>
        </p:nvSpPr>
        <p:spPr>
          <a:xfrm>
            <a:off x="862682" y="428116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7" name="pl12">
            <a:extLst>
              <a:ext uri="{FF2B5EF4-FFF2-40B4-BE49-F238E27FC236}">
                <a16:creationId xmlns:a16="http://schemas.microsoft.com/office/drawing/2014/main" id="{0AA02E45-B7D1-C305-19A1-CC9FFB31E423}"/>
              </a:ext>
            </a:extLst>
          </p:cNvPr>
          <p:cNvSpPr/>
          <p:nvPr/>
        </p:nvSpPr>
        <p:spPr>
          <a:xfrm>
            <a:off x="862682" y="3656585"/>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8" name="pl13">
            <a:extLst>
              <a:ext uri="{FF2B5EF4-FFF2-40B4-BE49-F238E27FC236}">
                <a16:creationId xmlns:a16="http://schemas.microsoft.com/office/drawing/2014/main" id="{B01EC4B1-8879-B65B-78BF-DCD742806436}"/>
              </a:ext>
            </a:extLst>
          </p:cNvPr>
          <p:cNvSpPr/>
          <p:nvPr/>
        </p:nvSpPr>
        <p:spPr>
          <a:xfrm>
            <a:off x="862682" y="303200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9" name="pl14">
            <a:extLst>
              <a:ext uri="{FF2B5EF4-FFF2-40B4-BE49-F238E27FC236}">
                <a16:creationId xmlns:a16="http://schemas.microsoft.com/office/drawing/2014/main" id="{CF0E9A49-7E1C-5FD8-0B61-CF99379B2525}"/>
              </a:ext>
            </a:extLst>
          </p:cNvPr>
          <p:cNvSpPr/>
          <p:nvPr/>
        </p:nvSpPr>
        <p:spPr>
          <a:xfrm>
            <a:off x="862682" y="2407429"/>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36" name="pl31">
            <a:extLst>
              <a:ext uri="{FF2B5EF4-FFF2-40B4-BE49-F238E27FC236}">
                <a16:creationId xmlns:a16="http://schemas.microsoft.com/office/drawing/2014/main" id="{E60946E3-9BC4-78CA-5A02-B7D4DB33BDD6}"/>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7" name="pl52">
            <a:extLst>
              <a:ext uri="{FF2B5EF4-FFF2-40B4-BE49-F238E27FC236}">
                <a16:creationId xmlns:a16="http://schemas.microsoft.com/office/drawing/2014/main" id="{041FAEFD-F84E-4291-A461-D3F5C69B2D83}"/>
              </a:ext>
            </a:extLst>
          </p:cNvPr>
          <p:cNvSpPr/>
          <p:nvPr/>
        </p:nvSpPr>
        <p:spPr>
          <a:xfrm>
            <a:off x="1255433"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grpSp>
        <p:nvGrpSpPr>
          <p:cNvPr id="6" name="Group 5">
            <a:extLst>
              <a:ext uri="{FF2B5EF4-FFF2-40B4-BE49-F238E27FC236}">
                <a16:creationId xmlns:a16="http://schemas.microsoft.com/office/drawing/2014/main" id="{641C67DB-BFDA-7138-B154-E28444A3C846}"/>
              </a:ext>
            </a:extLst>
          </p:cNvPr>
          <p:cNvGrpSpPr/>
          <p:nvPr/>
        </p:nvGrpSpPr>
        <p:grpSpPr>
          <a:xfrm>
            <a:off x="1713642" y="3110079"/>
            <a:ext cx="392751" cy="1795663"/>
            <a:chOff x="1713642" y="3234771"/>
            <a:chExt cx="392751" cy="1795663"/>
          </a:xfrm>
        </p:grpSpPr>
        <p:grpSp>
          <p:nvGrpSpPr>
            <p:cNvPr id="5" name="Group 4">
              <a:extLst>
                <a:ext uri="{FF2B5EF4-FFF2-40B4-BE49-F238E27FC236}">
                  <a16:creationId xmlns:a16="http://schemas.microsoft.com/office/drawing/2014/main" id="{C1D6C682-F48A-C37A-0ED7-80892A0F61FB}"/>
                </a:ext>
              </a:extLst>
            </p:cNvPr>
            <p:cNvGrpSpPr/>
            <p:nvPr/>
          </p:nvGrpSpPr>
          <p:grpSpPr>
            <a:xfrm>
              <a:off x="1713642" y="3234771"/>
              <a:ext cx="392751" cy="1795663"/>
              <a:chOff x="1713642" y="3234771"/>
              <a:chExt cx="392751" cy="1795663"/>
            </a:xfrm>
          </p:grpSpPr>
          <p:sp>
            <p:nvSpPr>
              <p:cNvPr id="24" name="pl19">
                <a:extLst>
                  <a:ext uri="{FF2B5EF4-FFF2-40B4-BE49-F238E27FC236}">
                    <a16:creationId xmlns:a16="http://schemas.microsoft.com/office/drawing/2014/main" id="{F3158FF9-B23E-4243-39F0-E185EE6C4422}"/>
                  </a:ext>
                </a:extLst>
              </p:cNvPr>
              <p:cNvSpPr/>
              <p:nvPr/>
            </p:nvSpPr>
            <p:spPr>
              <a:xfrm>
                <a:off x="1910018" y="3234771"/>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grpSp>
            <p:nvGrpSpPr>
              <p:cNvPr id="3" name="Group 2">
                <a:extLst>
                  <a:ext uri="{FF2B5EF4-FFF2-40B4-BE49-F238E27FC236}">
                    <a16:creationId xmlns:a16="http://schemas.microsoft.com/office/drawing/2014/main" id="{CE35746E-6D9E-1B69-3E50-941861C7FFF6}"/>
                  </a:ext>
                </a:extLst>
              </p:cNvPr>
              <p:cNvGrpSpPr/>
              <p:nvPr/>
            </p:nvGrpSpPr>
            <p:grpSpPr>
              <a:xfrm>
                <a:off x="1713642" y="3234771"/>
                <a:ext cx="392751" cy="1795663"/>
                <a:chOff x="1713642" y="3234771"/>
                <a:chExt cx="392751" cy="1795663"/>
              </a:xfrm>
            </p:grpSpPr>
            <p:sp>
              <p:nvSpPr>
                <p:cNvPr id="23" name="pl18">
                  <a:extLst>
                    <a:ext uri="{FF2B5EF4-FFF2-40B4-BE49-F238E27FC236}">
                      <a16:creationId xmlns:a16="http://schemas.microsoft.com/office/drawing/2014/main" id="{6813F2A8-FD32-10EF-7C34-C724BB94A330}"/>
                    </a:ext>
                  </a:extLst>
                </p:cNvPr>
                <p:cNvSpPr/>
                <p:nvPr/>
              </p:nvSpPr>
              <p:spPr>
                <a:xfrm>
                  <a:off x="1713642" y="3234771"/>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5" name="pl20">
                  <a:extLst>
                    <a:ext uri="{FF2B5EF4-FFF2-40B4-BE49-F238E27FC236}">
                      <a16:creationId xmlns:a16="http://schemas.microsoft.com/office/drawing/2014/main" id="{479B90D4-FB82-0A20-BD6F-BF0AF6F66971}"/>
                    </a:ext>
                  </a:extLst>
                </p:cNvPr>
                <p:cNvSpPr/>
                <p:nvPr/>
              </p:nvSpPr>
              <p:spPr>
                <a:xfrm>
                  <a:off x="1713642" y="503043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60" name="pl55">
                  <a:extLst>
                    <a:ext uri="{FF2B5EF4-FFF2-40B4-BE49-F238E27FC236}">
                      <a16:creationId xmlns:a16="http://schemas.microsoft.com/office/drawing/2014/main" id="{166C572F-A84D-2B10-634C-33CB3A7D08F0}"/>
                    </a:ext>
                  </a:extLst>
                </p:cNvPr>
                <p:cNvSpPr/>
                <p:nvPr/>
              </p:nvSpPr>
              <p:spPr>
                <a:xfrm>
                  <a:off x="1910018" y="3234771"/>
                  <a:ext cx="0" cy="702650"/>
                </a:xfrm>
                <a:custGeom>
                  <a:avLst/>
                  <a:gdLst/>
                  <a:ahLst/>
                  <a:cxnLst/>
                  <a:rect l="0" t="0" r="0" b="0"/>
                  <a:pathLst>
                    <a:path h="1035154">
                      <a:moveTo>
                        <a:pt x="0" y="1035154"/>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1" name="pl56">
                  <a:extLst>
                    <a:ext uri="{FF2B5EF4-FFF2-40B4-BE49-F238E27FC236}">
                      <a16:creationId xmlns:a16="http://schemas.microsoft.com/office/drawing/2014/main" id="{4CA862FF-5CF8-7A82-C069-B9FA5C8417EE}"/>
                    </a:ext>
                  </a:extLst>
                </p:cNvPr>
                <p:cNvSpPr/>
                <p:nvPr/>
              </p:nvSpPr>
              <p:spPr>
                <a:xfrm>
                  <a:off x="1910018" y="4483928"/>
                  <a:ext cx="0" cy="546506"/>
                </a:xfrm>
                <a:custGeom>
                  <a:avLst/>
                  <a:gdLst/>
                  <a:ahLst/>
                  <a:cxnLst/>
                  <a:rect l="0" t="0" r="0" b="0"/>
                  <a:pathLst>
                    <a:path h="805120">
                      <a:moveTo>
                        <a:pt x="0" y="0"/>
                      </a:moveTo>
                      <a:lnTo>
                        <a:pt x="0" y="80512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2" name="pg57">
                  <a:extLst>
                    <a:ext uri="{FF2B5EF4-FFF2-40B4-BE49-F238E27FC236}">
                      <a16:creationId xmlns:a16="http://schemas.microsoft.com/office/drawing/2014/main" id="{8F3B88A2-F8FF-073F-7533-F86B14E8F225}"/>
                    </a:ext>
                  </a:extLst>
                </p:cNvPr>
                <p:cNvSpPr/>
                <p:nvPr/>
              </p:nvSpPr>
              <p:spPr>
                <a:xfrm>
                  <a:off x="1713642" y="3937422"/>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grpSp>
        </p:grpSp>
        <p:sp>
          <p:nvSpPr>
            <p:cNvPr id="63" name="pl58">
              <a:extLst>
                <a:ext uri="{FF2B5EF4-FFF2-40B4-BE49-F238E27FC236}">
                  <a16:creationId xmlns:a16="http://schemas.microsoft.com/office/drawing/2014/main" id="{3F468E12-6DD5-FCC2-59B1-DC0BC0CE1851}"/>
                </a:ext>
              </a:extLst>
            </p:cNvPr>
            <p:cNvSpPr/>
            <p:nvPr/>
          </p:nvSpPr>
          <p:spPr>
            <a:xfrm>
              <a:off x="1713642" y="4249711"/>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grpSp>
      <p:sp>
        <p:nvSpPr>
          <p:cNvPr id="65" name="pl60">
            <a:extLst>
              <a:ext uri="{FF2B5EF4-FFF2-40B4-BE49-F238E27FC236}">
                <a16:creationId xmlns:a16="http://schemas.microsoft.com/office/drawing/2014/main" id="{95B327FE-6ACC-D920-8581-40EA30C9482F}"/>
              </a:ext>
            </a:extLst>
          </p:cNvPr>
          <p:cNvSpPr/>
          <p:nvPr/>
        </p:nvSpPr>
        <p:spPr>
          <a:xfrm>
            <a:off x="256460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9" name="pl64">
            <a:extLst>
              <a:ext uri="{FF2B5EF4-FFF2-40B4-BE49-F238E27FC236}">
                <a16:creationId xmlns:a16="http://schemas.microsoft.com/office/drawing/2014/main" id="{A27A6DB6-9ACD-4C96-5727-8B0F5C083449}"/>
              </a:ext>
            </a:extLst>
          </p:cNvPr>
          <p:cNvSpPr/>
          <p:nvPr/>
        </p:nvSpPr>
        <p:spPr>
          <a:xfrm>
            <a:off x="3219188"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3" name="pl68">
            <a:extLst>
              <a:ext uri="{FF2B5EF4-FFF2-40B4-BE49-F238E27FC236}">
                <a16:creationId xmlns:a16="http://schemas.microsoft.com/office/drawing/2014/main" id="{B1360394-FA59-CD8F-92FF-D73DC51FA618}"/>
              </a:ext>
            </a:extLst>
          </p:cNvPr>
          <p:cNvSpPr/>
          <p:nvPr/>
        </p:nvSpPr>
        <p:spPr>
          <a:xfrm>
            <a:off x="387377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6" name="pl71">
            <a:extLst>
              <a:ext uri="{FF2B5EF4-FFF2-40B4-BE49-F238E27FC236}">
                <a16:creationId xmlns:a16="http://schemas.microsoft.com/office/drawing/2014/main" id="{8BFF09A2-B620-8DEB-7FBB-BC847D33F82F}"/>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7" name="pl72">
            <a:extLst>
              <a:ext uri="{FF2B5EF4-FFF2-40B4-BE49-F238E27FC236}">
                <a16:creationId xmlns:a16="http://schemas.microsoft.com/office/drawing/2014/main" id="{AB94C4A4-6849-07F8-0BC4-E59C977E6C1E}"/>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1" name="pl76">
            <a:extLst>
              <a:ext uri="{FF2B5EF4-FFF2-40B4-BE49-F238E27FC236}">
                <a16:creationId xmlns:a16="http://schemas.microsoft.com/office/drawing/2014/main" id="{26A11A16-AF44-1376-8679-1E807B7277EC}"/>
              </a:ext>
            </a:extLst>
          </p:cNvPr>
          <p:cNvSpPr/>
          <p:nvPr/>
        </p:nvSpPr>
        <p:spPr>
          <a:xfrm>
            <a:off x="518294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5" name="pl80">
            <a:extLst>
              <a:ext uri="{FF2B5EF4-FFF2-40B4-BE49-F238E27FC236}">
                <a16:creationId xmlns:a16="http://schemas.microsoft.com/office/drawing/2014/main" id="{94A9CBE2-C218-5182-79E4-9B4D1E8F09AC}"/>
              </a:ext>
            </a:extLst>
          </p:cNvPr>
          <p:cNvSpPr/>
          <p:nvPr/>
        </p:nvSpPr>
        <p:spPr>
          <a:xfrm>
            <a:off x="5837530"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104" name="rc99">
            <a:extLst>
              <a:ext uri="{FF2B5EF4-FFF2-40B4-BE49-F238E27FC236}">
                <a16:creationId xmlns:a16="http://schemas.microsoft.com/office/drawing/2014/main" id="{629ECC19-F407-1590-383E-A4FFE7B0F73C}"/>
              </a:ext>
            </a:extLst>
          </p:cNvPr>
          <p:cNvSpPr/>
          <p:nvPr/>
        </p:nvSpPr>
        <p:spPr>
          <a:xfrm>
            <a:off x="862682" y="2282513"/>
            <a:ext cx="7985941" cy="2748143"/>
          </a:xfrm>
          <a:prstGeom prst="rect">
            <a:avLst/>
          </a:prstGeom>
          <a:ln w="12318" cap="rnd">
            <a:solidFill>
              <a:srgbClr val="000000">
                <a:alpha val="100000"/>
              </a:srgbClr>
            </a:solidFill>
            <a:prstDash val="solid"/>
            <a:round/>
          </a:ln>
        </p:spPr>
        <p:txBody>
          <a:bodyPr/>
          <a:lstStyle/>
          <a:p>
            <a:endParaRPr sz="2400">
              <a:latin typeface="Avenir Next" panose="020B0503020202020204" pitchFamily="34" charset="0"/>
            </a:endParaRPr>
          </a:p>
        </p:txBody>
      </p:sp>
      <p:sp>
        <p:nvSpPr>
          <p:cNvPr id="105" name="pl100">
            <a:extLst>
              <a:ext uri="{FF2B5EF4-FFF2-40B4-BE49-F238E27FC236}">
                <a16:creationId xmlns:a16="http://schemas.microsoft.com/office/drawing/2014/main" id="{19AC61BE-6ED6-E32C-3F89-FB6C8E99E6A9}"/>
              </a:ext>
            </a:extLst>
          </p:cNvPr>
          <p:cNvSpPr/>
          <p:nvPr/>
        </p:nvSpPr>
        <p:spPr>
          <a:xfrm>
            <a:off x="862682" y="2282513"/>
            <a:ext cx="0" cy="2748143"/>
          </a:xfrm>
          <a:custGeom>
            <a:avLst/>
            <a:gdLst/>
            <a:ahLst/>
            <a:cxnLst/>
            <a:rect l="0" t="0" r="0" b="0"/>
            <a:pathLst>
              <a:path h="4048604">
                <a:moveTo>
                  <a:pt x="0" y="4048604"/>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06" name="tx101">
            <a:extLst>
              <a:ext uri="{FF2B5EF4-FFF2-40B4-BE49-F238E27FC236}">
                <a16:creationId xmlns:a16="http://schemas.microsoft.com/office/drawing/2014/main" id="{A9146ED4-DC8E-0187-B763-24A789C2B049}"/>
              </a:ext>
            </a:extLst>
          </p:cNvPr>
          <p:cNvSpPr/>
          <p:nvPr/>
        </p:nvSpPr>
        <p:spPr>
          <a:xfrm>
            <a:off x="728027" y="4874740"/>
            <a:ext cx="74555" cy="61918"/>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0</a:t>
            </a:r>
          </a:p>
        </p:txBody>
      </p:sp>
      <p:sp>
        <p:nvSpPr>
          <p:cNvPr id="107" name="tx102">
            <a:extLst>
              <a:ext uri="{FF2B5EF4-FFF2-40B4-BE49-F238E27FC236}">
                <a16:creationId xmlns:a16="http://schemas.microsoft.com/office/drawing/2014/main" id="{BB993369-CF61-E812-8D59-9909E945EBF8}"/>
              </a:ext>
            </a:extLst>
          </p:cNvPr>
          <p:cNvSpPr/>
          <p:nvPr/>
        </p:nvSpPr>
        <p:spPr>
          <a:xfrm>
            <a:off x="728027" y="4249910"/>
            <a:ext cx="74555" cy="6217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8</a:t>
            </a:r>
          </a:p>
        </p:txBody>
      </p:sp>
      <p:sp>
        <p:nvSpPr>
          <p:cNvPr id="108" name="tx103">
            <a:extLst>
              <a:ext uri="{FF2B5EF4-FFF2-40B4-BE49-F238E27FC236}">
                <a16:creationId xmlns:a16="http://schemas.microsoft.com/office/drawing/2014/main" id="{289310B5-DA4C-57C9-1F2C-38120C891557}"/>
              </a:ext>
            </a:extLst>
          </p:cNvPr>
          <p:cNvSpPr/>
          <p:nvPr/>
        </p:nvSpPr>
        <p:spPr>
          <a:xfrm>
            <a:off x="653471" y="3625416"/>
            <a:ext cx="149110" cy="6208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16</a:t>
            </a:r>
          </a:p>
        </p:txBody>
      </p:sp>
      <p:sp>
        <p:nvSpPr>
          <p:cNvPr id="109" name="tx104">
            <a:extLst>
              <a:ext uri="{FF2B5EF4-FFF2-40B4-BE49-F238E27FC236}">
                <a16:creationId xmlns:a16="http://schemas.microsoft.com/office/drawing/2014/main" id="{D2CB325D-E9B5-3CDA-7C37-7FE69809F71E}"/>
              </a:ext>
            </a:extLst>
          </p:cNvPr>
          <p:cNvSpPr/>
          <p:nvPr/>
        </p:nvSpPr>
        <p:spPr>
          <a:xfrm>
            <a:off x="653471" y="3002437"/>
            <a:ext cx="149110" cy="6048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24</a:t>
            </a:r>
          </a:p>
        </p:txBody>
      </p:sp>
      <p:sp>
        <p:nvSpPr>
          <p:cNvPr id="110" name="tx105">
            <a:extLst>
              <a:ext uri="{FF2B5EF4-FFF2-40B4-BE49-F238E27FC236}">
                <a16:creationId xmlns:a16="http://schemas.microsoft.com/office/drawing/2014/main" id="{E9C21F27-41D3-905D-9AB1-7FB8F4FDC869}"/>
              </a:ext>
            </a:extLst>
          </p:cNvPr>
          <p:cNvSpPr/>
          <p:nvPr/>
        </p:nvSpPr>
        <p:spPr>
          <a:xfrm>
            <a:off x="653471" y="2376217"/>
            <a:ext cx="149110" cy="62129"/>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32</a:t>
            </a:r>
          </a:p>
        </p:txBody>
      </p:sp>
      <p:sp>
        <p:nvSpPr>
          <p:cNvPr id="111" name="pl106">
            <a:extLst>
              <a:ext uri="{FF2B5EF4-FFF2-40B4-BE49-F238E27FC236}">
                <a16:creationId xmlns:a16="http://schemas.microsoft.com/office/drawing/2014/main" id="{786B481A-0595-3691-8D41-22921371D8C0}"/>
              </a:ext>
            </a:extLst>
          </p:cNvPr>
          <p:cNvSpPr/>
          <p:nvPr/>
        </p:nvSpPr>
        <p:spPr>
          <a:xfrm>
            <a:off x="829292" y="4905742"/>
            <a:ext cx="36576"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2" name="pl107">
            <a:extLst>
              <a:ext uri="{FF2B5EF4-FFF2-40B4-BE49-F238E27FC236}">
                <a16:creationId xmlns:a16="http://schemas.microsoft.com/office/drawing/2014/main" id="{40CDD37D-8F6C-AFE2-44A3-1F185A294996}"/>
              </a:ext>
            </a:extLst>
          </p:cNvPr>
          <p:cNvSpPr/>
          <p:nvPr/>
        </p:nvSpPr>
        <p:spPr>
          <a:xfrm>
            <a:off x="829292" y="4281164"/>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3" name="pl108">
            <a:extLst>
              <a:ext uri="{FF2B5EF4-FFF2-40B4-BE49-F238E27FC236}">
                <a16:creationId xmlns:a16="http://schemas.microsoft.com/office/drawing/2014/main" id="{5F141F2C-8504-D2D0-8CF3-65D5CBD104E2}"/>
              </a:ext>
            </a:extLst>
          </p:cNvPr>
          <p:cNvSpPr/>
          <p:nvPr/>
        </p:nvSpPr>
        <p:spPr>
          <a:xfrm>
            <a:off x="829292" y="3656585"/>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4" name="pl109">
            <a:extLst>
              <a:ext uri="{FF2B5EF4-FFF2-40B4-BE49-F238E27FC236}">
                <a16:creationId xmlns:a16="http://schemas.microsoft.com/office/drawing/2014/main" id="{CF5A5185-B3C3-DE04-5170-4A3B04CBD08A}"/>
              </a:ext>
            </a:extLst>
          </p:cNvPr>
          <p:cNvSpPr/>
          <p:nvPr/>
        </p:nvSpPr>
        <p:spPr>
          <a:xfrm>
            <a:off x="829292" y="3032007"/>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5" name="pl110">
            <a:extLst>
              <a:ext uri="{FF2B5EF4-FFF2-40B4-BE49-F238E27FC236}">
                <a16:creationId xmlns:a16="http://schemas.microsoft.com/office/drawing/2014/main" id="{F646F155-0A6E-9603-274F-9F23F4A27061}"/>
              </a:ext>
            </a:extLst>
          </p:cNvPr>
          <p:cNvSpPr/>
          <p:nvPr/>
        </p:nvSpPr>
        <p:spPr>
          <a:xfrm>
            <a:off x="829292" y="2407429"/>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6" name="pl111">
            <a:extLst>
              <a:ext uri="{FF2B5EF4-FFF2-40B4-BE49-F238E27FC236}">
                <a16:creationId xmlns:a16="http://schemas.microsoft.com/office/drawing/2014/main" id="{E1B3E5DE-C24C-91D1-B55C-9490EAFB193A}"/>
              </a:ext>
            </a:extLst>
          </p:cNvPr>
          <p:cNvSpPr/>
          <p:nvPr/>
        </p:nvSpPr>
        <p:spPr>
          <a:xfrm>
            <a:off x="862682" y="5030657"/>
            <a:ext cx="7985941" cy="0"/>
          </a:xfrm>
          <a:custGeom>
            <a:avLst/>
            <a:gdLst/>
            <a:ahLst/>
            <a:cxnLst/>
            <a:rect l="0" t="0" r="0" b="0"/>
            <a:pathLst>
              <a:path w="7565628">
                <a:moveTo>
                  <a:pt x="0" y="0"/>
                </a:moveTo>
                <a:lnTo>
                  <a:pt x="7565628"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7" name="pl112">
            <a:extLst>
              <a:ext uri="{FF2B5EF4-FFF2-40B4-BE49-F238E27FC236}">
                <a16:creationId xmlns:a16="http://schemas.microsoft.com/office/drawing/2014/main" id="{DE6AEB49-84AC-E110-C621-BF12675C5882}"/>
              </a:ext>
            </a:extLst>
          </p:cNvPr>
          <p:cNvSpPr/>
          <p:nvPr/>
        </p:nvSpPr>
        <p:spPr>
          <a:xfrm>
            <a:off x="1255433"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8" name="pl113">
            <a:extLst>
              <a:ext uri="{FF2B5EF4-FFF2-40B4-BE49-F238E27FC236}">
                <a16:creationId xmlns:a16="http://schemas.microsoft.com/office/drawing/2014/main" id="{4C5A4B6E-AAAF-C2D1-338A-35838633029B}"/>
              </a:ext>
            </a:extLst>
          </p:cNvPr>
          <p:cNvSpPr/>
          <p:nvPr/>
        </p:nvSpPr>
        <p:spPr>
          <a:xfrm>
            <a:off x="191001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9" name="pl114">
            <a:extLst>
              <a:ext uri="{FF2B5EF4-FFF2-40B4-BE49-F238E27FC236}">
                <a16:creationId xmlns:a16="http://schemas.microsoft.com/office/drawing/2014/main" id="{3971A2A3-451F-9139-2485-6597369934B5}"/>
              </a:ext>
            </a:extLst>
          </p:cNvPr>
          <p:cNvSpPr/>
          <p:nvPr/>
        </p:nvSpPr>
        <p:spPr>
          <a:xfrm>
            <a:off x="256460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0" name="pl115">
            <a:extLst>
              <a:ext uri="{FF2B5EF4-FFF2-40B4-BE49-F238E27FC236}">
                <a16:creationId xmlns:a16="http://schemas.microsoft.com/office/drawing/2014/main" id="{A771E851-1119-F3A8-3DFE-FDBF18502992}"/>
              </a:ext>
            </a:extLst>
          </p:cNvPr>
          <p:cNvSpPr/>
          <p:nvPr/>
        </p:nvSpPr>
        <p:spPr>
          <a:xfrm>
            <a:off x="321918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1" name="pl116">
            <a:extLst>
              <a:ext uri="{FF2B5EF4-FFF2-40B4-BE49-F238E27FC236}">
                <a16:creationId xmlns:a16="http://schemas.microsoft.com/office/drawing/2014/main" id="{94DB12B2-A3D8-62E5-E6D0-822DB9D60DA6}"/>
              </a:ext>
            </a:extLst>
          </p:cNvPr>
          <p:cNvSpPr/>
          <p:nvPr/>
        </p:nvSpPr>
        <p:spPr>
          <a:xfrm>
            <a:off x="387377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2" name="pl117">
            <a:extLst>
              <a:ext uri="{FF2B5EF4-FFF2-40B4-BE49-F238E27FC236}">
                <a16:creationId xmlns:a16="http://schemas.microsoft.com/office/drawing/2014/main" id="{3BC8B574-0067-4CED-29A2-34DF878649A2}"/>
              </a:ext>
            </a:extLst>
          </p:cNvPr>
          <p:cNvSpPr/>
          <p:nvPr/>
        </p:nvSpPr>
        <p:spPr>
          <a:xfrm>
            <a:off x="4528359"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3" name="pl118">
            <a:extLst>
              <a:ext uri="{FF2B5EF4-FFF2-40B4-BE49-F238E27FC236}">
                <a16:creationId xmlns:a16="http://schemas.microsoft.com/office/drawing/2014/main" id="{4E63FD36-3B44-DEF0-980F-62A80E215FE7}"/>
              </a:ext>
            </a:extLst>
          </p:cNvPr>
          <p:cNvSpPr/>
          <p:nvPr/>
        </p:nvSpPr>
        <p:spPr>
          <a:xfrm>
            <a:off x="518294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4" name="pl119">
            <a:extLst>
              <a:ext uri="{FF2B5EF4-FFF2-40B4-BE49-F238E27FC236}">
                <a16:creationId xmlns:a16="http://schemas.microsoft.com/office/drawing/2014/main" id="{6A49F5AB-E93C-5076-18C4-CECADD956B17}"/>
              </a:ext>
            </a:extLst>
          </p:cNvPr>
          <p:cNvSpPr/>
          <p:nvPr/>
        </p:nvSpPr>
        <p:spPr>
          <a:xfrm>
            <a:off x="5837530"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5" name="pl120">
            <a:extLst>
              <a:ext uri="{FF2B5EF4-FFF2-40B4-BE49-F238E27FC236}">
                <a16:creationId xmlns:a16="http://schemas.microsoft.com/office/drawing/2014/main" id="{EC91E9D3-0703-D0A7-22CF-F4E3716EFFCE}"/>
              </a:ext>
            </a:extLst>
          </p:cNvPr>
          <p:cNvSpPr/>
          <p:nvPr/>
        </p:nvSpPr>
        <p:spPr>
          <a:xfrm>
            <a:off x="649211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6" name="pl121">
            <a:extLst>
              <a:ext uri="{FF2B5EF4-FFF2-40B4-BE49-F238E27FC236}">
                <a16:creationId xmlns:a16="http://schemas.microsoft.com/office/drawing/2014/main" id="{3D3377A1-8206-4E77-998E-8A29C8A9CAAC}"/>
              </a:ext>
            </a:extLst>
          </p:cNvPr>
          <p:cNvSpPr/>
          <p:nvPr/>
        </p:nvSpPr>
        <p:spPr>
          <a:xfrm>
            <a:off x="714670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7" name="pl122">
            <a:extLst>
              <a:ext uri="{FF2B5EF4-FFF2-40B4-BE49-F238E27FC236}">
                <a16:creationId xmlns:a16="http://schemas.microsoft.com/office/drawing/2014/main" id="{66DDEFAC-99B9-4EB4-4EF7-F5EB59E34C6A}"/>
              </a:ext>
            </a:extLst>
          </p:cNvPr>
          <p:cNvSpPr/>
          <p:nvPr/>
        </p:nvSpPr>
        <p:spPr>
          <a:xfrm>
            <a:off x="780128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8" name="pl123">
            <a:extLst>
              <a:ext uri="{FF2B5EF4-FFF2-40B4-BE49-F238E27FC236}">
                <a16:creationId xmlns:a16="http://schemas.microsoft.com/office/drawing/2014/main" id="{9380B8F9-1B25-DCD1-B357-E00B3D9552B3}"/>
              </a:ext>
            </a:extLst>
          </p:cNvPr>
          <p:cNvSpPr/>
          <p:nvPr/>
        </p:nvSpPr>
        <p:spPr>
          <a:xfrm>
            <a:off x="845587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29" name="tx124">
            <a:extLst>
              <a:ext uri="{FF2B5EF4-FFF2-40B4-BE49-F238E27FC236}">
                <a16:creationId xmlns:a16="http://schemas.microsoft.com/office/drawing/2014/main" id="{60064526-7BB6-0533-1FB9-7774F0C83CE2}"/>
              </a:ext>
            </a:extLst>
          </p:cNvPr>
          <p:cNvSpPr/>
          <p:nvPr/>
        </p:nvSpPr>
        <p:spPr>
          <a:xfrm>
            <a:off x="1147363" y="5079108"/>
            <a:ext cx="216138" cy="300540"/>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latin typeface="Avenir Next" panose="020B0503020202020204" pitchFamily="34" charset="0"/>
                <a:cs typeface="Helvetica"/>
              </a:rPr>
              <a:t>pca</a:t>
            </a:r>
            <a:endParaRPr sz="1200" dirty="0">
              <a:latin typeface="Avenir Next" panose="020B0503020202020204" pitchFamily="34" charset="0"/>
              <a:cs typeface="Helvetica"/>
            </a:endParaRPr>
          </a:p>
        </p:txBody>
      </p:sp>
      <p:sp>
        <p:nvSpPr>
          <p:cNvPr id="130" name="tx125">
            <a:extLst>
              <a:ext uri="{FF2B5EF4-FFF2-40B4-BE49-F238E27FC236}">
                <a16:creationId xmlns:a16="http://schemas.microsoft.com/office/drawing/2014/main" id="{0B2B7C16-9C20-70A8-2689-82473CEDF0BE}"/>
              </a:ext>
            </a:extLst>
          </p:cNvPr>
          <p:cNvSpPr/>
          <p:nvPr/>
        </p:nvSpPr>
        <p:spPr>
          <a:xfrm>
            <a:off x="1761071" y="5079108"/>
            <a:ext cx="297894" cy="300540"/>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2mm</a:t>
            </a:r>
          </a:p>
        </p:txBody>
      </p:sp>
      <p:sp>
        <p:nvSpPr>
          <p:cNvPr id="131" name="tx126">
            <a:extLst>
              <a:ext uri="{FF2B5EF4-FFF2-40B4-BE49-F238E27FC236}">
                <a16:creationId xmlns:a16="http://schemas.microsoft.com/office/drawing/2014/main" id="{62D2B931-E8EF-CBA1-644B-65CF8F967236}"/>
              </a:ext>
            </a:extLst>
          </p:cNvPr>
          <p:cNvSpPr/>
          <p:nvPr/>
        </p:nvSpPr>
        <p:spPr>
          <a:xfrm>
            <a:off x="2415656" y="5078350"/>
            <a:ext cx="297894" cy="30205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3mm</a:t>
            </a:r>
          </a:p>
        </p:txBody>
      </p:sp>
      <p:sp>
        <p:nvSpPr>
          <p:cNvPr id="132" name="tx127">
            <a:extLst>
              <a:ext uri="{FF2B5EF4-FFF2-40B4-BE49-F238E27FC236}">
                <a16:creationId xmlns:a16="http://schemas.microsoft.com/office/drawing/2014/main" id="{9C9C4051-21E9-F855-4125-978F592FCC8D}"/>
              </a:ext>
            </a:extLst>
          </p:cNvPr>
          <p:cNvSpPr/>
          <p:nvPr/>
        </p:nvSpPr>
        <p:spPr>
          <a:xfrm>
            <a:off x="3114883" y="5089072"/>
            <a:ext cx="208611" cy="25983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cov</a:t>
            </a:r>
            <a:endParaRPr sz="1200" dirty="0">
              <a:solidFill>
                <a:srgbClr val="000000">
                  <a:alpha val="100000"/>
                </a:srgbClr>
              </a:solidFill>
              <a:latin typeface="Avenir Next" panose="020B0503020202020204" pitchFamily="34" charset="0"/>
              <a:cs typeface="Helvetica"/>
            </a:endParaRPr>
          </a:p>
        </p:txBody>
      </p:sp>
      <p:sp>
        <p:nvSpPr>
          <p:cNvPr id="133" name="tx128">
            <a:extLst>
              <a:ext uri="{FF2B5EF4-FFF2-40B4-BE49-F238E27FC236}">
                <a16:creationId xmlns:a16="http://schemas.microsoft.com/office/drawing/2014/main" id="{AA7F4687-8628-4E0F-8A7C-8578AB08C1BC}"/>
              </a:ext>
            </a:extLst>
          </p:cNvPr>
          <p:cNvSpPr/>
          <p:nvPr/>
        </p:nvSpPr>
        <p:spPr>
          <a:xfrm>
            <a:off x="3799218" y="5134150"/>
            <a:ext cx="149110" cy="169675"/>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dg</a:t>
            </a:r>
          </a:p>
        </p:txBody>
      </p:sp>
      <p:sp>
        <p:nvSpPr>
          <p:cNvPr id="134" name="tx129">
            <a:extLst>
              <a:ext uri="{FF2B5EF4-FFF2-40B4-BE49-F238E27FC236}">
                <a16:creationId xmlns:a16="http://schemas.microsoft.com/office/drawing/2014/main" id="{2ADD78C3-1066-0031-2391-029394B66379}"/>
              </a:ext>
            </a:extLst>
          </p:cNvPr>
          <p:cNvSpPr/>
          <p:nvPr/>
        </p:nvSpPr>
        <p:spPr>
          <a:xfrm>
            <a:off x="4416559" y="5077191"/>
            <a:ext cx="223600" cy="304374"/>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fdtd</a:t>
            </a:r>
            <a:endParaRPr sz="1200" dirty="0">
              <a:solidFill>
                <a:srgbClr val="000000">
                  <a:alpha val="100000"/>
                </a:srgbClr>
              </a:solidFill>
              <a:latin typeface="Avenir Next" panose="020B0503020202020204" pitchFamily="34" charset="0"/>
              <a:cs typeface="Helvetica"/>
            </a:endParaRPr>
          </a:p>
        </p:txBody>
      </p:sp>
      <p:sp>
        <p:nvSpPr>
          <p:cNvPr id="135" name="tx130">
            <a:extLst>
              <a:ext uri="{FF2B5EF4-FFF2-40B4-BE49-F238E27FC236}">
                <a16:creationId xmlns:a16="http://schemas.microsoft.com/office/drawing/2014/main" id="{BC7DEF3E-D792-DBC1-2752-6DABE6DECB39}"/>
              </a:ext>
            </a:extLst>
          </p:cNvPr>
          <p:cNvSpPr/>
          <p:nvPr/>
        </p:nvSpPr>
        <p:spPr>
          <a:xfrm>
            <a:off x="5033998" y="5158537"/>
            <a:ext cx="297894" cy="12090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gmm</a:t>
            </a:r>
            <a:endParaRPr sz="1200" dirty="0">
              <a:solidFill>
                <a:srgbClr val="000000">
                  <a:alpha val="100000"/>
                </a:srgbClr>
              </a:solidFill>
              <a:latin typeface="Avenir Next" panose="020B0503020202020204" pitchFamily="34" charset="0"/>
              <a:cs typeface="Helvetica"/>
            </a:endParaRPr>
          </a:p>
        </p:txBody>
      </p:sp>
      <p:sp>
        <p:nvSpPr>
          <p:cNvPr id="136" name="tx131">
            <a:extLst>
              <a:ext uri="{FF2B5EF4-FFF2-40B4-BE49-F238E27FC236}">
                <a16:creationId xmlns:a16="http://schemas.microsoft.com/office/drawing/2014/main" id="{696DDD59-0CCE-AA00-05F9-BAD1BDC4843E}"/>
              </a:ext>
            </a:extLst>
          </p:cNvPr>
          <p:cNvSpPr/>
          <p:nvPr/>
        </p:nvSpPr>
        <p:spPr>
          <a:xfrm>
            <a:off x="5759390" y="5131618"/>
            <a:ext cx="141583" cy="174739"/>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gs</a:t>
            </a:r>
            <a:endParaRPr sz="1200" dirty="0">
              <a:solidFill>
                <a:srgbClr val="000000">
                  <a:alpha val="100000"/>
                </a:srgbClr>
              </a:solidFill>
              <a:latin typeface="Avenir Next" panose="020B0503020202020204" pitchFamily="34" charset="0"/>
              <a:cs typeface="Helvetica"/>
            </a:endParaRPr>
          </a:p>
        </p:txBody>
      </p:sp>
      <p:sp>
        <p:nvSpPr>
          <p:cNvPr id="137" name="tx132">
            <a:extLst>
              <a:ext uri="{FF2B5EF4-FFF2-40B4-BE49-F238E27FC236}">
                <a16:creationId xmlns:a16="http://schemas.microsoft.com/office/drawing/2014/main" id="{661C5D17-DE59-E1AB-CEDC-BE5C9D78FA53}"/>
              </a:ext>
            </a:extLst>
          </p:cNvPr>
          <p:cNvSpPr/>
          <p:nvPr/>
        </p:nvSpPr>
        <p:spPr>
          <a:xfrm>
            <a:off x="6410033" y="5125425"/>
            <a:ext cx="149110" cy="187125"/>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bp</a:t>
            </a:r>
          </a:p>
        </p:txBody>
      </p:sp>
      <p:sp>
        <p:nvSpPr>
          <p:cNvPr id="138" name="tx133">
            <a:extLst>
              <a:ext uri="{FF2B5EF4-FFF2-40B4-BE49-F238E27FC236}">
                <a16:creationId xmlns:a16="http://schemas.microsoft.com/office/drawing/2014/main" id="{F3F63E4F-7F94-9381-32E6-05567550D5E8}"/>
              </a:ext>
            </a:extLst>
          </p:cNvPr>
          <p:cNvSpPr/>
          <p:nvPr/>
        </p:nvSpPr>
        <p:spPr>
          <a:xfrm>
            <a:off x="7053767" y="5125403"/>
            <a:ext cx="171365" cy="187168"/>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hw</a:t>
            </a:r>
            <a:endParaRPr sz="1200" dirty="0">
              <a:solidFill>
                <a:srgbClr val="000000">
                  <a:alpha val="100000"/>
                </a:srgbClr>
              </a:solidFill>
              <a:latin typeface="Avenir Next" panose="020B0503020202020204" pitchFamily="34" charset="0"/>
              <a:cs typeface="Helvetica"/>
            </a:endParaRPr>
          </a:p>
        </p:txBody>
      </p:sp>
      <p:sp>
        <p:nvSpPr>
          <p:cNvPr id="139" name="tx134">
            <a:extLst>
              <a:ext uri="{FF2B5EF4-FFF2-40B4-BE49-F238E27FC236}">
                <a16:creationId xmlns:a16="http://schemas.microsoft.com/office/drawing/2014/main" id="{94EBE8D2-746A-C83A-C4B6-FE76C07DC968}"/>
              </a:ext>
            </a:extLst>
          </p:cNvPr>
          <p:cNvSpPr/>
          <p:nvPr/>
        </p:nvSpPr>
        <p:spPr>
          <a:xfrm>
            <a:off x="7711937" y="5164176"/>
            <a:ext cx="178696" cy="109623"/>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km</a:t>
            </a:r>
          </a:p>
        </p:txBody>
      </p:sp>
      <p:sp>
        <p:nvSpPr>
          <p:cNvPr id="140" name="tx135">
            <a:extLst>
              <a:ext uri="{FF2B5EF4-FFF2-40B4-BE49-F238E27FC236}">
                <a16:creationId xmlns:a16="http://schemas.microsoft.com/office/drawing/2014/main" id="{F5461113-F642-C573-8EB3-122068A056BA}"/>
              </a:ext>
            </a:extLst>
          </p:cNvPr>
          <p:cNvSpPr/>
          <p:nvPr/>
        </p:nvSpPr>
        <p:spPr>
          <a:xfrm>
            <a:off x="8310523" y="5123351"/>
            <a:ext cx="290694" cy="191272"/>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x264</a:t>
            </a:r>
          </a:p>
        </p:txBody>
      </p:sp>
      <p:sp>
        <p:nvSpPr>
          <p:cNvPr id="142" name="tx137">
            <a:extLst>
              <a:ext uri="{FF2B5EF4-FFF2-40B4-BE49-F238E27FC236}">
                <a16:creationId xmlns:a16="http://schemas.microsoft.com/office/drawing/2014/main" id="{85057B24-0C82-0B23-B58A-AEEAD6211B28}"/>
              </a:ext>
            </a:extLst>
          </p:cNvPr>
          <p:cNvSpPr/>
          <p:nvPr/>
        </p:nvSpPr>
        <p:spPr>
          <a:xfrm rot="16200000">
            <a:off x="-917644" y="3528510"/>
            <a:ext cx="2748144" cy="256145"/>
          </a:xfrm>
          <a:prstGeom prst="rect">
            <a:avLst/>
          </a:prstGeom>
          <a:noFill/>
        </p:spPr>
        <p:txBody>
          <a:bodyPr wrap="none" lIns="0" tIns="0" rIns="0" bIns="0" anchor="ctr" anchorCtr="1"/>
          <a:lstStyle/>
          <a:p>
            <a:pPr marL="0" marR="0" indent="0" algn="l">
              <a:lnSpc>
                <a:spcPts val="1200"/>
              </a:lnSpc>
              <a:spcBef>
                <a:spcPts val="0"/>
              </a:spcBef>
              <a:spcAft>
                <a:spcPts val="0"/>
              </a:spcAft>
            </a:pPr>
            <a:r>
              <a:rPr lang="en-US" sz="2000" b="1" dirty="0">
                <a:solidFill>
                  <a:srgbClr val="000000">
                    <a:alpha val="100000"/>
                  </a:srgbClr>
                </a:solidFill>
                <a:latin typeface="Avenir Next" panose="020B0503020202020204" pitchFamily="34" charset="0"/>
                <a:cs typeface="Helvetica"/>
              </a:rPr>
              <a:t>Required</a:t>
            </a:r>
            <a:r>
              <a:rPr sz="2000" b="1" dirty="0">
                <a:solidFill>
                  <a:srgbClr val="000000">
                    <a:alpha val="100000"/>
                  </a:srgbClr>
                </a:solidFill>
                <a:latin typeface="Avenir Next" panose="020B0503020202020204" pitchFamily="34" charset="0"/>
                <a:cs typeface="Helvetica"/>
              </a:rPr>
              <a:t> Bit-Precision</a:t>
            </a:r>
          </a:p>
        </p:txBody>
      </p:sp>
      <p:grpSp>
        <p:nvGrpSpPr>
          <p:cNvPr id="295" name="Group 294">
            <a:extLst>
              <a:ext uri="{FF2B5EF4-FFF2-40B4-BE49-F238E27FC236}">
                <a16:creationId xmlns:a16="http://schemas.microsoft.com/office/drawing/2014/main" id="{9B1563CB-A096-FADD-E2A3-8FC31D7DBED7}"/>
              </a:ext>
            </a:extLst>
          </p:cNvPr>
          <p:cNvGrpSpPr/>
          <p:nvPr/>
        </p:nvGrpSpPr>
        <p:grpSpPr>
          <a:xfrm>
            <a:off x="367862" y="5246788"/>
            <a:ext cx="7646275" cy="1032798"/>
            <a:chOff x="367862" y="5246788"/>
            <a:chExt cx="7646275" cy="1032798"/>
          </a:xfrm>
        </p:grpSpPr>
        <p:cxnSp>
          <p:nvCxnSpPr>
            <p:cNvPr id="282" name="Elbow Connector 281">
              <a:extLst>
                <a:ext uri="{FF2B5EF4-FFF2-40B4-BE49-F238E27FC236}">
                  <a16:creationId xmlns:a16="http://schemas.microsoft.com/office/drawing/2014/main" id="{CBC78DE3-BCBA-70AC-9305-56A290C87F87}"/>
                </a:ext>
              </a:extLst>
            </p:cNvPr>
            <p:cNvCxnSpPr>
              <a:cxnSpLocks/>
              <a:endCxn id="285" idx="1"/>
            </p:cNvCxnSpPr>
            <p:nvPr/>
          </p:nvCxnSpPr>
          <p:spPr>
            <a:xfrm rot="16200000" flipH="1">
              <a:off x="325868" y="5288782"/>
              <a:ext cx="848132" cy="764143"/>
            </a:xfrm>
            <a:prstGeom prst="bentConnector2">
              <a:avLst/>
            </a:prstGeom>
            <a:ln w="19050">
              <a:solidFill>
                <a:schemeClr val="accent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85" name="TextBox 284">
              <a:extLst>
                <a:ext uri="{FF2B5EF4-FFF2-40B4-BE49-F238E27FC236}">
                  <a16:creationId xmlns:a16="http://schemas.microsoft.com/office/drawing/2014/main" id="{EA27A229-8B0D-1E2A-3FC7-A44700A8E677}"/>
                </a:ext>
              </a:extLst>
            </p:cNvPr>
            <p:cNvSpPr txBox="1"/>
            <p:nvPr/>
          </p:nvSpPr>
          <p:spPr>
            <a:xfrm>
              <a:off x="1132006" y="5910254"/>
              <a:ext cx="6882131" cy="369332"/>
            </a:xfrm>
            <a:prstGeom prst="rect">
              <a:avLst/>
            </a:prstGeom>
            <a:noFill/>
          </p:spPr>
          <p:txBody>
            <a:bodyPr wrap="square">
              <a:spAutoFit/>
            </a:bodyPr>
            <a:lstStyle/>
            <a:p>
              <a:r>
                <a:rPr lang="en-US" sz="1800" dirty="0">
                  <a:solidFill>
                    <a:schemeClr val="accent1"/>
                  </a:solidFill>
                  <a:latin typeface="Avenir Next" panose="020B0503020202020204" pitchFamily="34" charset="0"/>
                </a:rPr>
                <a:t>minimum number of bits required to represent input operands</a:t>
              </a:r>
              <a:endParaRPr lang="en-US" dirty="0">
                <a:solidFill>
                  <a:schemeClr val="accent1"/>
                </a:solidFill>
              </a:endParaRPr>
            </a:p>
          </p:txBody>
        </p:sp>
      </p:grpSp>
      <p:grpSp>
        <p:nvGrpSpPr>
          <p:cNvPr id="296" name="Group 295">
            <a:extLst>
              <a:ext uri="{FF2B5EF4-FFF2-40B4-BE49-F238E27FC236}">
                <a16:creationId xmlns:a16="http://schemas.microsoft.com/office/drawing/2014/main" id="{E5C68199-1BD3-9C8D-64A0-344C4B9D53A2}"/>
              </a:ext>
            </a:extLst>
          </p:cNvPr>
          <p:cNvGrpSpPr/>
          <p:nvPr/>
        </p:nvGrpSpPr>
        <p:grpSpPr>
          <a:xfrm>
            <a:off x="2060637" y="2924676"/>
            <a:ext cx="3619387" cy="2166036"/>
            <a:chOff x="2060637" y="3049368"/>
            <a:chExt cx="3619387" cy="2166036"/>
          </a:xfrm>
        </p:grpSpPr>
        <p:sp>
          <p:nvSpPr>
            <p:cNvPr id="291" name="TextBox 290">
              <a:extLst>
                <a:ext uri="{FF2B5EF4-FFF2-40B4-BE49-F238E27FC236}">
                  <a16:creationId xmlns:a16="http://schemas.microsoft.com/office/drawing/2014/main" id="{B3D4B68B-6F07-8726-2624-8B2097F206AA}"/>
                </a:ext>
              </a:extLst>
            </p:cNvPr>
            <p:cNvSpPr txBox="1"/>
            <p:nvPr/>
          </p:nvSpPr>
          <p:spPr>
            <a:xfrm>
              <a:off x="2106393" y="3049368"/>
              <a:ext cx="2506937" cy="369332"/>
            </a:xfrm>
            <a:prstGeom prst="rect">
              <a:avLst/>
            </a:prstGeom>
            <a:noFill/>
          </p:spPr>
          <p:txBody>
            <a:bodyPr wrap="square">
              <a:spAutoFit/>
            </a:bodyPr>
            <a:lstStyle/>
            <a:p>
              <a:r>
                <a:rPr lang="en-US" sz="1800" dirty="0">
                  <a:solidFill>
                    <a:schemeClr val="accent1"/>
                  </a:solidFill>
                  <a:latin typeface="Avenir Next" panose="020B0503020202020204" pitchFamily="34" charset="0"/>
                </a:rPr>
                <a:t>largest bit-precision</a:t>
              </a:r>
              <a:endParaRPr lang="en-US" dirty="0">
                <a:solidFill>
                  <a:schemeClr val="accent1"/>
                </a:solidFill>
              </a:endParaRPr>
            </a:p>
          </p:txBody>
        </p:sp>
        <p:sp>
          <p:nvSpPr>
            <p:cNvPr id="292" name="TextBox 291">
              <a:extLst>
                <a:ext uri="{FF2B5EF4-FFF2-40B4-BE49-F238E27FC236}">
                  <a16:creationId xmlns:a16="http://schemas.microsoft.com/office/drawing/2014/main" id="{AFC11D1C-1D5A-1424-BBA5-C88869C3EA94}"/>
                </a:ext>
              </a:extLst>
            </p:cNvPr>
            <p:cNvSpPr txBox="1"/>
            <p:nvPr/>
          </p:nvSpPr>
          <p:spPr>
            <a:xfrm>
              <a:off x="2060637" y="4846072"/>
              <a:ext cx="2506937" cy="369332"/>
            </a:xfrm>
            <a:prstGeom prst="rect">
              <a:avLst/>
            </a:prstGeom>
            <a:noFill/>
          </p:spPr>
          <p:txBody>
            <a:bodyPr wrap="square">
              <a:spAutoFit/>
            </a:bodyPr>
            <a:lstStyle/>
            <a:p>
              <a:r>
                <a:rPr lang="en-US" sz="1800" dirty="0">
                  <a:solidFill>
                    <a:schemeClr val="accent1"/>
                  </a:solidFill>
                  <a:latin typeface="Avenir Next" panose="020B0503020202020204" pitchFamily="34" charset="0"/>
                </a:rPr>
                <a:t>smallest bit-precision</a:t>
              </a:r>
              <a:endParaRPr lang="en-US" dirty="0">
                <a:solidFill>
                  <a:schemeClr val="accent1"/>
                </a:solidFill>
              </a:endParaRPr>
            </a:p>
          </p:txBody>
        </p:sp>
        <p:sp>
          <p:nvSpPr>
            <p:cNvPr id="293" name="TextBox 292">
              <a:extLst>
                <a:ext uri="{FF2B5EF4-FFF2-40B4-BE49-F238E27FC236}">
                  <a16:creationId xmlns:a16="http://schemas.microsoft.com/office/drawing/2014/main" id="{7D0DFAF6-D293-DD0E-70C6-2A4CDC0DA93D}"/>
                </a:ext>
              </a:extLst>
            </p:cNvPr>
            <p:cNvSpPr txBox="1"/>
            <p:nvPr/>
          </p:nvSpPr>
          <p:spPr>
            <a:xfrm>
              <a:off x="2302769" y="4059592"/>
              <a:ext cx="3377255" cy="369332"/>
            </a:xfrm>
            <a:prstGeom prst="rect">
              <a:avLst/>
            </a:prstGeom>
            <a:noFill/>
          </p:spPr>
          <p:txBody>
            <a:bodyPr wrap="square">
              <a:spAutoFit/>
            </a:bodyPr>
            <a:lstStyle/>
            <a:p>
              <a:r>
                <a:rPr lang="en-US" sz="1800" dirty="0">
                  <a:solidFill>
                    <a:schemeClr val="accent1"/>
                  </a:solidFill>
                  <a:latin typeface="Avenir Next" panose="020B0503020202020204" pitchFamily="34" charset="0"/>
                </a:rPr>
                <a:t>bit-precision distribution</a:t>
              </a:r>
              <a:endParaRPr lang="en-US" dirty="0">
                <a:solidFill>
                  <a:schemeClr val="accent1"/>
                </a:solidFill>
              </a:endParaRPr>
            </a:p>
          </p:txBody>
        </p:sp>
        <p:sp>
          <p:nvSpPr>
            <p:cNvPr id="294" name="Right Brace 293">
              <a:extLst>
                <a:ext uri="{FF2B5EF4-FFF2-40B4-BE49-F238E27FC236}">
                  <a16:creationId xmlns:a16="http://schemas.microsoft.com/office/drawing/2014/main" id="{9C96CE86-A353-C7E0-FDE4-6659E61525D6}"/>
                </a:ext>
              </a:extLst>
            </p:cNvPr>
            <p:cNvSpPr/>
            <p:nvPr/>
          </p:nvSpPr>
          <p:spPr>
            <a:xfrm>
              <a:off x="2152415" y="3935023"/>
              <a:ext cx="196376" cy="551304"/>
            </a:xfrm>
            <a:prstGeom prst="rightBrace">
              <a:avLst>
                <a:gd name="adj1" fmla="val 8333"/>
                <a:gd name="adj2" fmla="val 5381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aphicFrame>
        <p:nvGraphicFramePr>
          <p:cNvPr id="8" name="Table 4">
            <a:extLst>
              <a:ext uri="{FF2B5EF4-FFF2-40B4-BE49-F238E27FC236}">
                <a16:creationId xmlns:a16="http://schemas.microsoft.com/office/drawing/2014/main" id="{531CD387-0C1D-0E24-AF20-AA9F01124832}"/>
              </a:ext>
            </a:extLst>
          </p:cNvPr>
          <p:cNvGraphicFramePr>
            <a:graphicFrameLocks/>
          </p:cNvGraphicFramePr>
          <p:nvPr>
            <p:extLst>
              <p:ext uri="{D42A27DB-BD31-4B8C-83A1-F6EECF244321}">
                <p14:modId xmlns:p14="http://schemas.microsoft.com/office/powerpoint/2010/main" val="681825200"/>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82262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95"/>
                                        </p:tgtEl>
                                        <p:attrNameLst>
                                          <p:attrName>style.visibility</p:attrName>
                                        </p:attrNameLst>
                                      </p:cBhvr>
                                      <p:to>
                                        <p:strVal val="visible"/>
                                      </p:to>
                                    </p:set>
                                    <p:animEffect transition="in" filter="fade">
                                      <p:cBhvr>
                                        <p:cTn id="7" dur="500"/>
                                        <p:tgtEl>
                                          <p:spTgt spid="29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296"/>
                                        </p:tgtEl>
                                        <p:attrNameLst>
                                          <p:attrName>style.visibility</p:attrName>
                                        </p:attrNameLst>
                                      </p:cBhvr>
                                      <p:to>
                                        <p:strVal val="visible"/>
                                      </p:to>
                                    </p:set>
                                    <p:animEffect transition="in" filter="fade">
                                      <p:cBhvr>
                                        <p:cTn id="15"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(II)</a:t>
            </a:r>
          </a:p>
        </p:txBody>
      </p:sp>
      <p:sp>
        <p:nvSpPr>
          <p:cNvPr id="2" name="Rectangle 1">
            <a:extLst>
              <a:ext uri="{FF2B5EF4-FFF2-40B4-BE49-F238E27FC236}">
                <a16:creationId xmlns:a16="http://schemas.microsoft.com/office/drawing/2014/main" id="{3320F8F4-278A-38FE-E093-83761E630E1A}"/>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amount </a:t>
            </a:r>
            <a:r>
              <a:rPr lang="en-US" sz="2200" b="1" dirty="0">
                <a:solidFill>
                  <a:srgbClr val="1D82C5"/>
                </a:solidFill>
                <a:latin typeface="Avenir Next" panose="020B0503020202020204" pitchFamily="34" charset="0"/>
              </a:rPr>
              <a:t>required bit-precision</a:t>
            </a:r>
            <a:r>
              <a:rPr lang="en-US" sz="2200" b="1" dirty="0">
                <a:solidFill>
                  <a:schemeClr val="tx1"/>
                </a:solidFill>
                <a:latin typeface="Avenir Next" panose="020B0503020202020204" pitchFamily="34" charset="0"/>
              </a:rPr>
              <a:t> in real applications</a:t>
            </a:r>
          </a:p>
        </p:txBody>
      </p:sp>
      <p:sp>
        <p:nvSpPr>
          <p:cNvPr id="8" name="rc3">
            <a:extLst>
              <a:ext uri="{FF2B5EF4-FFF2-40B4-BE49-F238E27FC236}">
                <a16:creationId xmlns:a16="http://schemas.microsoft.com/office/drawing/2014/main" id="{7C474E64-CF5F-E2B4-7D73-DBA4B22B4E78}"/>
              </a:ext>
            </a:extLst>
          </p:cNvPr>
          <p:cNvSpPr/>
          <p:nvPr/>
        </p:nvSpPr>
        <p:spPr>
          <a:xfrm>
            <a:off x="228600" y="2239572"/>
            <a:ext cx="8686800" cy="3072384"/>
          </a:xfrm>
          <a:prstGeom prst="rect">
            <a:avLst/>
          </a:prstGeom>
          <a:solidFill>
            <a:srgbClr val="FFFFFF">
              <a:alpha val="100000"/>
            </a:srgbClr>
          </a:solidFill>
          <a:ln w="9525" cap="rnd">
            <a:solidFill>
              <a:srgbClr val="FFFFFF">
                <a:alpha val="100000"/>
              </a:srgbClr>
            </a:solidFill>
            <a:prstDash val="solid"/>
            <a:round/>
          </a:ln>
        </p:spPr>
        <p:txBody>
          <a:bodyPr/>
          <a:lstStyle/>
          <a:p>
            <a:endParaRPr sz="2400" dirty="0">
              <a:latin typeface="Avenir Next" panose="020B0503020202020204" pitchFamily="34" charset="0"/>
            </a:endParaRPr>
          </a:p>
        </p:txBody>
      </p:sp>
      <p:sp>
        <p:nvSpPr>
          <p:cNvPr id="10" name="rc5">
            <a:extLst>
              <a:ext uri="{FF2B5EF4-FFF2-40B4-BE49-F238E27FC236}">
                <a16:creationId xmlns:a16="http://schemas.microsoft.com/office/drawing/2014/main" id="{B7D93ACB-D7C5-2C05-481A-EF7401A63280}"/>
              </a:ext>
            </a:extLst>
          </p:cNvPr>
          <p:cNvSpPr/>
          <p:nvPr/>
        </p:nvSpPr>
        <p:spPr>
          <a:xfrm>
            <a:off x="862682" y="2282514"/>
            <a:ext cx="7985941" cy="2608536"/>
          </a:xfrm>
          <a:prstGeom prst="rect">
            <a:avLst/>
          </a:prstGeom>
          <a:solidFill>
            <a:srgbClr val="FFFFFF">
              <a:alpha val="100000"/>
            </a:srgbClr>
          </a:solidFill>
        </p:spPr>
        <p:txBody>
          <a:bodyPr/>
          <a:lstStyle/>
          <a:p>
            <a:endParaRPr sz="2400">
              <a:latin typeface="Avenir Next" panose="020B0503020202020204" pitchFamily="34" charset="0"/>
            </a:endParaRPr>
          </a:p>
        </p:txBody>
      </p:sp>
      <p:sp>
        <p:nvSpPr>
          <p:cNvPr id="11" name="pl6">
            <a:extLst>
              <a:ext uri="{FF2B5EF4-FFF2-40B4-BE49-F238E27FC236}">
                <a16:creationId xmlns:a16="http://schemas.microsoft.com/office/drawing/2014/main" id="{5487BBF9-DE8C-04C1-FB31-6F82B7DCDF87}"/>
              </a:ext>
            </a:extLst>
          </p:cNvPr>
          <p:cNvSpPr/>
          <p:nvPr/>
        </p:nvSpPr>
        <p:spPr>
          <a:xfrm>
            <a:off x="862682" y="459345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2" name="pl7">
            <a:extLst>
              <a:ext uri="{FF2B5EF4-FFF2-40B4-BE49-F238E27FC236}">
                <a16:creationId xmlns:a16="http://schemas.microsoft.com/office/drawing/2014/main" id="{8A831FA0-D784-A2B5-5A4C-BD2A71CF8D54}"/>
              </a:ext>
            </a:extLst>
          </p:cNvPr>
          <p:cNvSpPr/>
          <p:nvPr/>
        </p:nvSpPr>
        <p:spPr>
          <a:xfrm>
            <a:off x="862682" y="396887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3" name="pl8">
            <a:extLst>
              <a:ext uri="{FF2B5EF4-FFF2-40B4-BE49-F238E27FC236}">
                <a16:creationId xmlns:a16="http://schemas.microsoft.com/office/drawing/2014/main" id="{5A7FA3DB-B191-5CEF-7236-51CF0F188D1B}"/>
              </a:ext>
            </a:extLst>
          </p:cNvPr>
          <p:cNvSpPr/>
          <p:nvPr/>
        </p:nvSpPr>
        <p:spPr>
          <a:xfrm>
            <a:off x="862682" y="334429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4" name="pl9">
            <a:extLst>
              <a:ext uri="{FF2B5EF4-FFF2-40B4-BE49-F238E27FC236}">
                <a16:creationId xmlns:a16="http://schemas.microsoft.com/office/drawing/2014/main" id="{11B70755-A56B-FC39-6975-E0FA771BCEAE}"/>
              </a:ext>
            </a:extLst>
          </p:cNvPr>
          <p:cNvSpPr/>
          <p:nvPr/>
        </p:nvSpPr>
        <p:spPr>
          <a:xfrm>
            <a:off x="862682" y="2719718"/>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5" name="pl10">
            <a:extLst>
              <a:ext uri="{FF2B5EF4-FFF2-40B4-BE49-F238E27FC236}">
                <a16:creationId xmlns:a16="http://schemas.microsoft.com/office/drawing/2014/main" id="{9DFBDA7B-FC39-BE6B-3CF8-AA5F45B76DFF}"/>
              </a:ext>
            </a:extLst>
          </p:cNvPr>
          <p:cNvSpPr/>
          <p:nvPr/>
        </p:nvSpPr>
        <p:spPr>
          <a:xfrm>
            <a:off x="862682" y="490574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6" name="pl11">
            <a:extLst>
              <a:ext uri="{FF2B5EF4-FFF2-40B4-BE49-F238E27FC236}">
                <a16:creationId xmlns:a16="http://schemas.microsoft.com/office/drawing/2014/main" id="{5C467747-4608-22BC-63A6-0565362A9253}"/>
              </a:ext>
            </a:extLst>
          </p:cNvPr>
          <p:cNvSpPr/>
          <p:nvPr/>
        </p:nvSpPr>
        <p:spPr>
          <a:xfrm>
            <a:off x="862682" y="428116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7" name="pl12">
            <a:extLst>
              <a:ext uri="{FF2B5EF4-FFF2-40B4-BE49-F238E27FC236}">
                <a16:creationId xmlns:a16="http://schemas.microsoft.com/office/drawing/2014/main" id="{0AA02E45-B7D1-C305-19A1-CC9FFB31E423}"/>
              </a:ext>
            </a:extLst>
          </p:cNvPr>
          <p:cNvSpPr/>
          <p:nvPr/>
        </p:nvSpPr>
        <p:spPr>
          <a:xfrm>
            <a:off x="862682" y="3656585"/>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8" name="pl13">
            <a:extLst>
              <a:ext uri="{FF2B5EF4-FFF2-40B4-BE49-F238E27FC236}">
                <a16:creationId xmlns:a16="http://schemas.microsoft.com/office/drawing/2014/main" id="{B01EC4B1-8879-B65B-78BF-DCD742806436}"/>
              </a:ext>
            </a:extLst>
          </p:cNvPr>
          <p:cNvSpPr/>
          <p:nvPr/>
        </p:nvSpPr>
        <p:spPr>
          <a:xfrm>
            <a:off x="862682" y="303200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19" name="pl14">
            <a:extLst>
              <a:ext uri="{FF2B5EF4-FFF2-40B4-BE49-F238E27FC236}">
                <a16:creationId xmlns:a16="http://schemas.microsoft.com/office/drawing/2014/main" id="{CF0E9A49-7E1C-5FD8-0B61-CF99379B2525}"/>
              </a:ext>
            </a:extLst>
          </p:cNvPr>
          <p:cNvSpPr/>
          <p:nvPr/>
        </p:nvSpPr>
        <p:spPr>
          <a:xfrm>
            <a:off x="862682" y="2407429"/>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endParaRPr sz="2400">
              <a:latin typeface="Avenir Next" panose="020B0503020202020204" pitchFamily="34" charset="0"/>
            </a:endParaRPr>
          </a:p>
        </p:txBody>
      </p:sp>
      <p:sp>
        <p:nvSpPr>
          <p:cNvPr id="20" name="pl15">
            <a:extLst>
              <a:ext uri="{FF2B5EF4-FFF2-40B4-BE49-F238E27FC236}">
                <a16:creationId xmlns:a16="http://schemas.microsoft.com/office/drawing/2014/main" id="{37F55F6E-5F1C-E805-F792-E3E13D30909A}"/>
              </a:ext>
            </a:extLst>
          </p:cNvPr>
          <p:cNvSpPr/>
          <p:nvPr/>
        </p:nvSpPr>
        <p:spPr>
          <a:xfrm>
            <a:off x="1059057" y="389080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1" name="pl16">
            <a:extLst>
              <a:ext uri="{FF2B5EF4-FFF2-40B4-BE49-F238E27FC236}">
                <a16:creationId xmlns:a16="http://schemas.microsoft.com/office/drawing/2014/main" id="{71080656-008F-B177-574D-DCB153FFFB05}"/>
              </a:ext>
            </a:extLst>
          </p:cNvPr>
          <p:cNvSpPr/>
          <p:nvPr/>
        </p:nvSpPr>
        <p:spPr>
          <a:xfrm>
            <a:off x="1255433" y="3890802"/>
            <a:ext cx="0" cy="1014939"/>
          </a:xfrm>
          <a:custGeom>
            <a:avLst/>
            <a:gdLst/>
            <a:ahLst/>
            <a:cxnLst/>
            <a:rect l="0" t="0" r="0" b="0"/>
            <a:pathLst>
              <a:path h="1495223">
                <a:moveTo>
                  <a:pt x="0" y="0"/>
                </a:moveTo>
                <a:lnTo>
                  <a:pt x="0" y="1495223"/>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2" name="pl17">
            <a:extLst>
              <a:ext uri="{FF2B5EF4-FFF2-40B4-BE49-F238E27FC236}">
                <a16:creationId xmlns:a16="http://schemas.microsoft.com/office/drawing/2014/main" id="{8FC8DD83-1B63-0BA0-77D5-5DF96FE717D4}"/>
              </a:ext>
            </a:extLst>
          </p:cNvPr>
          <p:cNvSpPr/>
          <p:nvPr/>
        </p:nvSpPr>
        <p:spPr>
          <a:xfrm>
            <a:off x="1059057"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3" name="pl18">
            <a:extLst>
              <a:ext uri="{FF2B5EF4-FFF2-40B4-BE49-F238E27FC236}">
                <a16:creationId xmlns:a16="http://schemas.microsoft.com/office/drawing/2014/main" id="{6813F2A8-FD32-10EF-7C34-C724BB94A330}"/>
              </a:ext>
            </a:extLst>
          </p:cNvPr>
          <p:cNvSpPr/>
          <p:nvPr/>
        </p:nvSpPr>
        <p:spPr>
          <a:xfrm>
            <a:off x="1713642" y="311007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4" name="pl19">
            <a:extLst>
              <a:ext uri="{FF2B5EF4-FFF2-40B4-BE49-F238E27FC236}">
                <a16:creationId xmlns:a16="http://schemas.microsoft.com/office/drawing/2014/main" id="{F3158FF9-B23E-4243-39F0-E185EE6C4422}"/>
              </a:ext>
            </a:extLst>
          </p:cNvPr>
          <p:cNvSpPr/>
          <p:nvPr/>
        </p:nvSpPr>
        <p:spPr>
          <a:xfrm>
            <a:off x="1910018" y="3110079"/>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5" name="pl20">
            <a:extLst>
              <a:ext uri="{FF2B5EF4-FFF2-40B4-BE49-F238E27FC236}">
                <a16:creationId xmlns:a16="http://schemas.microsoft.com/office/drawing/2014/main" id="{479B90D4-FB82-0A20-BD6F-BF0AF6F66971}"/>
              </a:ext>
            </a:extLst>
          </p:cNvPr>
          <p:cNvSpPr/>
          <p:nvPr/>
        </p:nvSpPr>
        <p:spPr>
          <a:xfrm>
            <a:off x="1713642"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6" name="pl21">
            <a:extLst>
              <a:ext uri="{FF2B5EF4-FFF2-40B4-BE49-F238E27FC236}">
                <a16:creationId xmlns:a16="http://schemas.microsoft.com/office/drawing/2014/main" id="{FC250CD0-63EA-78DF-F15F-E7BC43429E75}"/>
              </a:ext>
            </a:extLst>
          </p:cNvPr>
          <p:cNvSpPr/>
          <p:nvPr/>
        </p:nvSpPr>
        <p:spPr>
          <a:xfrm>
            <a:off x="2368228" y="412501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7" name="pl22">
            <a:extLst>
              <a:ext uri="{FF2B5EF4-FFF2-40B4-BE49-F238E27FC236}">
                <a16:creationId xmlns:a16="http://schemas.microsoft.com/office/drawing/2014/main" id="{5304EE05-D410-BDC0-B231-A5FB3F39898F}"/>
              </a:ext>
            </a:extLst>
          </p:cNvPr>
          <p:cNvSpPr/>
          <p:nvPr/>
        </p:nvSpPr>
        <p:spPr>
          <a:xfrm>
            <a:off x="2564604" y="4125019"/>
            <a:ext cx="0" cy="780722"/>
          </a:xfrm>
          <a:custGeom>
            <a:avLst/>
            <a:gdLst/>
            <a:ahLst/>
            <a:cxnLst/>
            <a:rect l="0" t="0" r="0" b="0"/>
            <a:pathLst>
              <a:path h="1150171">
                <a:moveTo>
                  <a:pt x="0" y="0"/>
                </a:moveTo>
                <a:lnTo>
                  <a:pt x="0" y="1150171"/>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8" name="pl23">
            <a:extLst>
              <a:ext uri="{FF2B5EF4-FFF2-40B4-BE49-F238E27FC236}">
                <a16:creationId xmlns:a16="http://schemas.microsoft.com/office/drawing/2014/main" id="{35B3F0F9-876F-255C-4158-F89E91AD17A1}"/>
              </a:ext>
            </a:extLst>
          </p:cNvPr>
          <p:cNvSpPr/>
          <p:nvPr/>
        </p:nvSpPr>
        <p:spPr>
          <a:xfrm>
            <a:off x="236822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29" name="pl24">
            <a:extLst>
              <a:ext uri="{FF2B5EF4-FFF2-40B4-BE49-F238E27FC236}">
                <a16:creationId xmlns:a16="http://schemas.microsoft.com/office/drawing/2014/main" id="{8623EEF0-4270-0013-E643-6633DAAF0823}"/>
              </a:ext>
            </a:extLst>
          </p:cNvPr>
          <p:cNvSpPr/>
          <p:nvPr/>
        </p:nvSpPr>
        <p:spPr>
          <a:xfrm>
            <a:off x="3022813" y="412501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0" name="pl25">
            <a:extLst>
              <a:ext uri="{FF2B5EF4-FFF2-40B4-BE49-F238E27FC236}">
                <a16:creationId xmlns:a16="http://schemas.microsoft.com/office/drawing/2014/main" id="{DD8E34EE-8FBD-B92C-AC9F-36266ACCCD26}"/>
              </a:ext>
            </a:extLst>
          </p:cNvPr>
          <p:cNvSpPr/>
          <p:nvPr/>
        </p:nvSpPr>
        <p:spPr>
          <a:xfrm>
            <a:off x="3219188" y="4125019"/>
            <a:ext cx="0" cy="780722"/>
          </a:xfrm>
          <a:custGeom>
            <a:avLst/>
            <a:gdLst/>
            <a:ahLst/>
            <a:cxnLst/>
            <a:rect l="0" t="0" r="0" b="0"/>
            <a:pathLst>
              <a:path h="1150171">
                <a:moveTo>
                  <a:pt x="0" y="0"/>
                </a:moveTo>
                <a:lnTo>
                  <a:pt x="0" y="1150171"/>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1" name="pl26">
            <a:extLst>
              <a:ext uri="{FF2B5EF4-FFF2-40B4-BE49-F238E27FC236}">
                <a16:creationId xmlns:a16="http://schemas.microsoft.com/office/drawing/2014/main" id="{1CF27AC5-34D7-7549-C456-94361D01C755}"/>
              </a:ext>
            </a:extLst>
          </p:cNvPr>
          <p:cNvSpPr/>
          <p:nvPr/>
        </p:nvSpPr>
        <p:spPr>
          <a:xfrm>
            <a:off x="3022813"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2" name="pl27">
            <a:extLst>
              <a:ext uri="{FF2B5EF4-FFF2-40B4-BE49-F238E27FC236}">
                <a16:creationId xmlns:a16="http://schemas.microsoft.com/office/drawing/2014/main" id="{70CF536D-47B3-2087-9524-6098BAE2EAA7}"/>
              </a:ext>
            </a:extLst>
          </p:cNvPr>
          <p:cNvSpPr/>
          <p:nvPr/>
        </p:nvSpPr>
        <p:spPr>
          <a:xfrm>
            <a:off x="3677398" y="3500441"/>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3" name="pl28">
            <a:extLst>
              <a:ext uri="{FF2B5EF4-FFF2-40B4-BE49-F238E27FC236}">
                <a16:creationId xmlns:a16="http://schemas.microsoft.com/office/drawing/2014/main" id="{C325FCB6-846D-D4C3-BE2E-7EF3A85DF25E}"/>
              </a:ext>
            </a:extLst>
          </p:cNvPr>
          <p:cNvSpPr/>
          <p:nvPr/>
        </p:nvSpPr>
        <p:spPr>
          <a:xfrm>
            <a:off x="3873774" y="3500441"/>
            <a:ext cx="0" cy="1405300"/>
          </a:xfrm>
          <a:custGeom>
            <a:avLst/>
            <a:gdLst/>
            <a:ahLst/>
            <a:cxnLst/>
            <a:rect l="0" t="0" r="0" b="0"/>
            <a:pathLst>
              <a:path h="2070308">
                <a:moveTo>
                  <a:pt x="0" y="0"/>
                </a:moveTo>
                <a:lnTo>
                  <a:pt x="0" y="2070308"/>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4" name="pl29">
            <a:extLst>
              <a:ext uri="{FF2B5EF4-FFF2-40B4-BE49-F238E27FC236}">
                <a16:creationId xmlns:a16="http://schemas.microsoft.com/office/drawing/2014/main" id="{8229E357-4AA6-160B-5952-57F490E49F04}"/>
              </a:ext>
            </a:extLst>
          </p:cNvPr>
          <p:cNvSpPr/>
          <p:nvPr/>
        </p:nvSpPr>
        <p:spPr>
          <a:xfrm>
            <a:off x="367739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5" name="pl30">
            <a:extLst>
              <a:ext uri="{FF2B5EF4-FFF2-40B4-BE49-F238E27FC236}">
                <a16:creationId xmlns:a16="http://schemas.microsoft.com/office/drawing/2014/main" id="{F3E45103-7394-04A8-BCDB-D884E8CE3B6A}"/>
              </a:ext>
            </a:extLst>
          </p:cNvPr>
          <p:cNvSpPr/>
          <p:nvPr/>
        </p:nvSpPr>
        <p:spPr>
          <a:xfrm>
            <a:off x="433198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6" name="pl31">
            <a:extLst>
              <a:ext uri="{FF2B5EF4-FFF2-40B4-BE49-F238E27FC236}">
                <a16:creationId xmlns:a16="http://schemas.microsoft.com/office/drawing/2014/main" id="{E60946E3-9BC4-78CA-5A02-B7D4DB33BDD6}"/>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7" name="pl32">
            <a:extLst>
              <a:ext uri="{FF2B5EF4-FFF2-40B4-BE49-F238E27FC236}">
                <a16:creationId xmlns:a16="http://schemas.microsoft.com/office/drawing/2014/main" id="{E57879AB-FFDB-2A48-DFF5-355352D8CFB9}"/>
              </a:ext>
            </a:extLst>
          </p:cNvPr>
          <p:cNvSpPr/>
          <p:nvPr/>
        </p:nvSpPr>
        <p:spPr>
          <a:xfrm>
            <a:off x="433198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8" name="pl33">
            <a:extLst>
              <a:ext uri="{FF2B5EF4-FFF2-40B4-BE49-F238E27FC236}">
                <a16:creationId xmlns:a16="http://schemas.microsoft.com/office/drawing/2014/main" id="{2AE778F0-38B0-1247-C462-2BD6BF2397F9}"/>
              </a:ext>
            </a:extLst>
          </p:cNvPr>
          <p:cNvSpPr/>
          <p:nvPr/>
        </p:nvSpPr>
        <p:spPr>
          <a:xfrm>
            <a:off x="4986568"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39" name="pl34">
            <a:extLst>
              <a:ext uri="{FF2B5EF4-FFF2-40B4-BE49-F238E27FC236}">
                <a16:creationId xmlns:a16="http://schemas.microsoft.com/office/drawing/2014/main" id="{37BFD8E8-812A-01B7-2E8B-A302DC5DCD39}"/>
              </a:ext>
            </a:extLst>
          </p:cNvPr>
          <p:cNvSpPr/>
          <p:nvPr/>
        </p:nvSpPr>
        <p:spPr>
          <a:xfrm>
            <a:off x="5182944"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0" name="pl35">
            <a:extLst>
              <a:ext uri="{FF2B5EF4-FFF2-40B4-BE49-F238E27FC236}">
                <a16:creationId xmlns:a16="http://schemas.microsoft.com/office/drawing/2014/main" id="{73DC0B2B-E652-9387-F244-EB1CB4DFA74B}"/>
              </a:ext>
            </a:extLst>
          </p:cNvPr>
          <p:cNvSpPr/>
          <p:nvPr/>
        </p:nvSpPr>
        <p:spPr>
          <a:xfrm>
            <a:off x="498656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1" name="pl36">
            <a:extLst>
              <a:ext uri="{FF2B5EF4-FFF2-40B4-BE49-F238E27FC236}">
                <a16:creationId xmlns:a16="http://schemas.microsoft.com/office/drawing/2014/main" id="{EFCD7D69-C4E3-4F69-2C68-93C84E2E89EF}"/>
              </a:ext>
            </a:extLst>
          </p:cNvPr>
          <p:cNvSpPr/>
          <p:nvPr/>
        </p:nvSpPr>
        <p:spPr>
          <a:xfrm>
            <a:off x="5641154" y="326622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2" name="pl37">
            <a:extLst>
              <a:ext uri="{FF2B5EF4-FFF2-40B4-BE49-F238E27FC236}">
                <a16:creationId xmlns:a16="http://schemas.microsoft.com/office/drawing/2014/main" id="{D4B8CBFD-D33A-B992-3F0F-5BC9F61E8AC3}"/>
              </a:ext>
            </a:extLst>
          </p:cNvPr>
          <p:cNvSpPr/>
          <p:nvPr/>
        </p:nvSpPr>
        <p:spPr>
          <a:xfrm>
            <a:off x="5837530" y="3266224"/>
            <a:ext cx="0" cy="1639517"/>
          </a:xfrm>
          <a:custGeom>
            <a:avLst/>
            <a:gdLst/>
            <a:ahLst/>
            <a:cxnLst/>
            <a:rect l="0" t="0" r="0" b="0"/>
            <a:pathLst>
              <a:path h="2415360">
                <a:moveTo>
                  <a:pt x="0" y="0"/>
                </a:moveTo>
                <a:lnTo>
                  <a:pt x="0" y="241536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3" name="pl38">
            <a:extLst>
              <a:ext uri="{FF2B5EF4-FFF2-40B4-BE49-F238E27FC236}">
                <a16:creationId xmlns:a16="http://schemas.microsoft.com/office/drawing/2014/main" id="{A118A8D4-D209-F934-B394-7013A579E8A4}"/>
              </a:ext>
            </a:extLst>
          </p:cNvPr>
          <p:cNvSpPr/>
          <p:nvPr/>
        </p:nvSpPr>
        <p:spPr>
          <a:xfrm>
            <a:off x="564115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4" name="pl39">
            <a:extLst>
              <a:ext uri="{FF2B5EF4-FFF2-40B4-BE49-F238E27FC236}">
                <a16:creationId xmlns:a16="http://schemas.microsoft.com/office/drawing/2014/main" id="{DDF0C530-C6A0-2BB9-D003-E310B08B2C10}"/>
              </a:ext>
            </a:extLst>
          </p:cNvPr>
          <p:cNvSpPr/>
          <p:nvPr/>
        </p:nvSpPr>
        <p:spPr>
          <a:xfrm>
            <a:off x="6295739" y="311007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5" name="pl40">
            <a:extLst>
              <a:ext uri="{FF2B5EF4-FFF2-40B4-BE49-F238E27FC236}">
                <a16:creationId xmlns:a16="http://schemas.microsoft.com/office/drawing/2014/main" id="{5B8FD59B-D854-4A76-D3A7-E0BA6138ABE2}"/>
              </a:ext>
            </a:extLst>
          </p:cNvPr>
          <p:cNvSpPr/>
          <p:nvPr/>
        </p:nvSpPr>
        <p:spPr>
          <a:xfrm>
            <a:off x="6492115" y="3110079"/>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6" name="pl41">
            <a:extLst>
              <a:ext uri="{FF2B5EF4-FFF2-40B4-BE49-F238E27FC236}">
                <a16:creationId xmlns:a16="http://schemas.microsoft.com/office/drawing/2014/main" id="{61BC8E85-B146-294E-FC18-EB9B8C64565F}"/>
              </a:ext>
            </a:extLst>
          </p:cNvPr>
          <p:cNvSpPr/>
          <p:nvPr/>
        </p:nvSpPr>
        <p:spPr>
          <a:xfrm>
            <a:off x="6295739"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7" name="pl42">
            <a:extLst>
              <a:ext uri="{FF2B5EF4-FFF2-40B4-BE49-F238E27FC236}">
                <a16:creationId xmlns:a16="http://schemas.microsoft.com/office/drawing/2014/main" id="{88C0F068-2648-8FFF-CA26-71377C689E49}"/>
              </a:ext>
            </a:extLst>
          </p:cNvPr>
          <p:cNvSpPr/>
          <p:nvPr/>
        </p:nvSpPr>
        <p:spPr>
          <a:xfrm>
            <a:off x="6950325"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8" name="pl43">
            <a:extLst>
              <a:ext uri="{FF2B5EF4-FFF2-40B4-BE49-F238E27FC236}">
                <a16:creationId xmlns:a16="http://schemas.microsoft.com/office/drawing/2014/main" id="{9AB59C23-C556-7D78-7707-43F8975F30CD}"/>
              </a:ext>
            </a:extLst>
          </p:cNvPr>
          <p:cNvSpPr/>
          <p:nvPr/>
        </p:nvSpPr>
        <p:spPr>
          <a:xfrm>
            <a:off x="7146701"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49" name="pl44">
            <a:extLst>
              <a:ext uri="{FF2B5EF4-FFF2-40B4-BE49-F238E27FC236}">
                <a16:creationId xmlns:a16="http://schemas.microsoft.com/office/drawing/2014/main" id="{D239CEEE-1C5C-CCDD-A490-62F1A5724ACF}"/>
              </a:ext>
            </a:extLst>
          </p:cNvPr>
          <p:cNvSpPr/>
          <p:nvPr/>
        </p:nvSpPr>
        <p:spPr>
          <a:xfrm>
            <a:off x="6950325"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0" name="pl45">
            <a:extLst>
              <a:ext uri="{FF2B5EF4-FFF2-40B4-BE49-F238E27FC236}">
                <a16:creationId xmlns:a16="http://schemas.microsoft.com/office/drawing/2014/main" id="{2193D815-BB4E-0394-1AFD-03A45619B05A}"/>
              </a:ext>
            </a:extLst>
          </p:cNvPr>
          <p:cNvSpPr/>
          <p:nvPr/>
        </p:nvSpPr>
        <p:spPr>
          <a:xfrm>
            <a:off x="7604910"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1" name="pl46">
            <a:extLst>
              <a:ext uri="{FF2B5EF4-FFF2-40B4-BE49-F238E27FC236}">
                <a16:creationId xmlns:a16="http://schemas.microsoft.com/office/drawing/2014/main" id="{F70E6A57-1244-3966-99DA-092D1188798B}"/>
              </a:ext>
            </a:extLst>
          </p:cNvPr>
          <p:cNvSpPr/>
          <p:nvPr/>
        </p:nvSpPr>
        <p:spPr>
          <a:xfrm>
            <a:off x="7801285"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2" name="pl47">
            <a:extLst>
              <a:ext uri="{FF2B5EF4-FFF2-40B4-BE49-F238E27FC236}">
                <a16:creationId xmlns:a16="http://schemas.microsoft.com/office/drawing/2014/main" id="{8188C190-2172-77D8-68FE-2F54064A9F35}"/>
              </a:ext>
            </a:extLst>
          </p:cNvPr>
          <p:cNvSpPr/>
          <p:nvPr/>
        </p:nvSpPr>
        <p:spPr>
          <a:xfrm>
            <a:off x="7604910"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3" name="pl48">
            <a:extLst>
              <a:ext uri="{FF2B5EF4-FFF2-40B4-BE49-F238E27FC236}">
                <a16:creationId xmlns:a16="http://schemas.microsoft.com/office/drawing/2014/main" id="{2768CD82-DA6C-E4FA-3FEF-FD4DF865934B}"/>
              </a:ext>
            </a:extLst>
          </p:cNvPr>
          <p:cNvSpPr/>
          <p:nvPr/>
        </p:nvSpPr>
        <p:spPr>
          <a:xfrm>
            <a:off x="8259496" y="428116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4" name="pl49">
            <a:extLst>
              <a:ext uri="{FF2B5EF4-FFF2-40B4-BE49-F238E27FC236}">
                <a16:creationId xmlns:a16="http://schemas.microsoft.com/office/drawing/2014/main" id="{350E1948-570E-8C19-1439-898BD2DBAD9E}"/>
              </a:ext>
            </a:extLst>
          </p:cNvPr>
          <p:cNvSpPr/>
          <p:nvPr/>
        </p:nvSpPr>
        <p:spPr>
          <a:xfrm>
            <a:off x="8455871" y="4281164"/>
            <a:ext cx="0" cy="624578"/>
          </a:xfrm>
          <a:custGeom>
            <a:avLst/>
            <a:gdLst/>
            <a:ahLst/>
            <a:cxnLst/>
            <a:rect l="0" t="0" r="0" b="0"/>
            <a:pathLst>
              <a:path h="920137">
                <a:moveTo>
                  <a:pt x="0" y="0"/>
                </a:moveTo>
                <a:lnTo>
                  <a:pt x="0" y="920137"/>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5" name="pl50">
            <a:extLst>
              <a:ext uri="{FF2B5EF4-FFF2-40B4-BE49-F238E27FC236}">
                <a16:creationId xmlns:a16="http://schemas.microsoft.com/office/drawing/2014/main" id="{7A168D1C-3BA7-536B-E5B4-B5D6BA275881}"/>
              </a:ext>
            </a:extLst>
          </p:cNvPr>
          <p:cNvSpPr/>
          <p:nvPr/>
        </p:nvSpPr>
        <p:spPr>
          <a:xfrm>
            <a:off x="8259496"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56" name="pl51">
            <a:extLst>
              <a:ext uri="{FF2B5EF4-FFF2-40B4-BE49-F238E27FC236}">
                <a16:creationId xmlns:a16="http://schemas.microsoft.com/office/drawing/2014/main" id="{D61756D6-9B39-942A-21DE-A8E91F0719BD}"/>
              </a:ext>
            </a:extLst>
          </p:cNvPr>
          <p:cNvSpPr/>
          <p:nvPr/>
        </p:nvSpPr>
        <p:spPr>
          <a:xfrm>
            <a:off x="1255433" y="3890802"/>
            <a:ext cx="0" cy="546506"/>
          </a:xfrm>
          <a:custGeom>
            <a:avLst/>
            <a:gdLst/>
            <a:ahLst/>
            <a:cxnLst/>
            <a:rect l="0" t="0" r="0" b="0"/>
            <a:pathLst>
              <a:path h="805120">
                <a:moveTo>
                  <a:pt x="0" y="80512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57" name="pl52">
            <a:extLst>
              <a:ext uri="{FF2B5EF4-FFF2-40B4-BE49-F238E27FC236}">
                <a16:creationId xmlns:a16="http://schemas.microsoft.com/office/drawing/2014/main" id="{041FAEFD-F84E-4291-A461-D3F5C69B2D83}"/>
              </a:ext>
            </a:extLst>
          </p:cNvPr>
          <p:cNvSpPr/>
          <p:nvPr/>
        </p:nvSpPr>
        <p:spPr>
          <a:xfrm>
            <a:off x="1255433"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58" name="pg53">
            <a:extLst>
              <a:ext uri="{FF2B5EF4-FFF2-40B4-BE49-F238E27FC236}">
                <a16:creationId xmlns:a16="http://schemas.microsoft.com/office/drawing/2014/main" id="{66E87E40-DB12-B2C1-A0E4-7DCB8EC8E3D0}"/>
              </a:ext>
            </a:extLst>
          </p:cNvPr>
          <p:cNvSpPr/>
          <p:nvPr/>
        </p:nvSpPr>
        <p:spPr>
          <a:xfrm>
            <a:off x="1059057" y="4437308"/>
            <a:ext cx="392751" cy="468433"/>
          </a:xfrm>
          <a:custGeom>
            <a:avLst/>
            <a:gdLst/>
            <a:ahLst/>
            <a:cxnLst/>
            <a:rect l="0" t="0" r="0" b="0"/>
            <a:pathLst>
              <a:path w="372080" h="690102">
                <a:moveTo>
                  <a:pt x="0" y="0"/>
                </a:moveTo>
                <a:lnTo>
                  <a:pt x="0" y="690102"/>
                </a:lnTo>
                <a:lnTo>
                  <a:pt x="372080" y="690102"/>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59" name="pl54">
            <a:extLst>
              <a:ext uri="{FF2B5EF4-FFF2-40B4-BE49-F238E27FC236}">
                <a16:creationId xmlns:a16="http://schemas.microsoft.com/office/drawing/2014/main" id="{598F75C2-C5D4-1FA6-2DCE-0ADCB3618C9E}"/>
              </a:ext>
            </a:extLst>
          </p:cNvPr>
          <p:cNvSpPr/>
          <p:nvPr/>
        </p:nvSpPr>
        <p:spPr>
          <a:xfrm>
            <a:off x="1059057" y="4515380"/>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60" name="pl55">
            <a:extLst>
              <a:ext uri="{FF2B5EF4-FFF2-40B4-BE49-F238E27FC236}">
                <a16:creationId xmlns:a16="http://schemas.microsoft.com/office/drawing/2014/main" id="{166C572F-A84D-2B10-634C-33CB3A7D08F0}"/>
              </a:ext>
            </a:extLst>
          </p:cNvPr>
          <p:cNvSpPr/>
          <p:nvPr/>
        </p:nvSpPr>
        <p:spPr>
          <a:xfrm>
            <a:off x="1910018" y="3110079"/>
            <a:ext cx="0" cy="702650"/>
          </a:xfrm>
          <a:custGeom>
            <a:avLst/>
            <a:gdLst/>
            <a:ahLst/>
            <a:cxnLst/>
            <a:rect l="0" t="0" r="0" b="0"/>
            <a:pathLst>
              <a:path h="1035154">
                <a:moveTo>
                  <a:pt x="0" y="1035154"/>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1" name="pl56">
            <a:extLst>
              <a:ext uri="{FF2B5EF4-FFF2-40B4-BE49-F238E27FC236}">
                <a16:creationId xmlns:a16="http://schemas.microsoft.com/office/drawing/2014/main" id="{4CA862FF-5CF8-7A82-C069-B9FA5C8417EE}"/>
              </a:ext>
            </a:extLst>
          </p:cNvPr>
          <p:cNvSpPr/>
          <p:nvPr/>
        </p:nvSpPr>
        <p:spPr>
          <a:xfrm>
            <a:off x="1910018" y="4359236"/>
            <a:ext cx="0" cy="546506"/>
          </a:xfrm>
          <a:custGeom>
            <a:avLst/>
            <a:gdLst/>
            <a:ahLst/>
            <a:cxnLst/>
            <a:rect l="0" t="0" r="0" b="0"/>
            <a:pathLst>
              <a:path h="805120">
                <a:moveTo>
                  <a:pt x="0" y="0"/>
                </a:moveTo>
                <a:lnTo>
                  <a:pt x="0" y="80512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2" name="pg57">
            <a:extLst>
              <a:ext uri="{FF2B5EF4-FFF2-40B4-BE49-F238E27FC236}">
                <a16:creationId xmlns:a16="http://schemas.microsoft.com/office/drawing/2014/main" id="{8F3B88A2-F8FF-073F-7533-F86B14E8F225}"/>
              </a:ext>
            </a:extLst>
          </p:cNvPr>
          <p:cNvSpPr/>
          <p:nvPr/>
        </p:nvSpPr>
        <p:spPr>
          <a:xfrm>
            <a:off x="1713642" y="3812730"/>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63" name="pl58">
            <a:extLst>
              <a:ext uri="{FF2B5EF4-FFF2-40B4-BE49-F238E27FC236}">
                <a16:creationId xmlns:a16="http://schemas.microsoft.com/office/drawing/2014/main" id="{3F468E12-6DD5-FCC2-59B1-DC0BC0CE1851}"/>
              </a:ext>
            </a:extLst>
          </p:cNvPr>
          <p:cNvSpPr/>
          <p:nvPr/>
        </p:nvSpPr>
        <p:spPr>
          <a:xfrm>
            <a:off x="1713642" y="4125019"/>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64" name="pl59">
            <a:extLst>
              <a:ext uri="{FF2B5EF4-FFF2-40B4-BE49-F238E27FC236}">
                <a16:creationId xmlns:a16="http://schemas.microsoft.com/office/drawing/2014/main" id="{B7DCF90C-C313-15A2-4CAA-117AD3EDB8B0}"/>
              </a:ext>
            </a:extLst>
          </p:cNvPr>
          <p:cNvSpPr/>
          <p:nvPr/>
        </p:nvSpPr>
        <p:spPr>
          <a:xfrm>
            <a:off x="2564604" y="412501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5" name="pl60">
            <a:extLst>
              <a:ext uri="{FF2B5EF4-FFF2-40B4-BE49-F238E27FC236}">
                <a16:creationId xmlns:a16="http://schemas.microsoft.com/office/drawing/2014/main" id="{95B327FE-6ACC-D920-8581-40EA30C9482F}"/>
              </a:ext>
            </a:extLst>
          </p:cNvPr>
          <p:cNvSpPr/>
          <p:nvPr/>
        </p:nvSpPr>
        <p:spPr>
          <a:xfrm>
            <a:off x="256460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6" name="pg61">
            <a:extLst>
              <a:ext uri="{FF2B5EF4-FFF2-40B4-BE49-F238E27FC236}">
                <a16:creationId xmlns:a16="http://schemas.microsoft.com/office/drawing/2014/main" id="{045F8D63-8504-03B9-D211-3797AA5D10C7}"/>
              </a:ext>
            </a:extLst>
          </p:cNvPr>
          <p:cNvSpPr/>
          <p:nvPr/>
        </p:nvSpPr>
        <p:spPr>
          <a:xfrm>
            <a:off x="2368228"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67" name="pl62">
            <a:extLst>
              <a:ext uri="{FF2B5EF4-FFF2-40B4-BE49-F238E27FC236}">
                <a16:creationId xmlns:a16="http://schemas.microsoft.com/office/drawing/2014/main" id="{3CE32DB0-D5F3-0B30-D5F8-62A2FFC23F52}"/>
              </a:ext>
            </a:extLst>
          </p:cNvPr>
          <p:cNvSpPr/>
          <p:nvPr/>
        </p:nvSpPr>
        <p:spPr>
          <a:xfrm>
            <a:off x="236822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68" name="pl63">
            <a:extLst>
              <a:ext uri="{FF2B5EF4-FFF2-40B4-BE49-F238E27FC236}">
                <a16:creationId xmlns:a16="http://schemas.microsoft.com/office/drawing/2014/main" id="{40060E36-13E1-728C-7F70-9CCAF404706B}"/>
              </a:ext>
            </a:extLst>
          </p:cNvPr>
          <p:cNvSpPr/>
          <p:nvPr/>
        </p:nvSpPr>
        <p:spPr>
          <a:xfrm>
            <a:off x="3219188" y="412501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69" name="pl64">
            <a:extLst>
              <a:ext uri="{FF2B5EF4-FFF2-40B4-BE49-F238E27FC236}">
                <a16:creationId xmlns:a16="http://schemas.microsoft.com/office/drawing/2014/main" id="{A27A6DB6-9ACD-4C96-5727-8B0F5C083449}"/>
              </a:ext>
            </a:extLst>
          </p:cNvPr>
          <p:cNvSpPr/>
          <p:nvPr/>
        </p:nvSpPr>
        <p:spPr>
          <a:xfrm>
            <a:off x="3219188"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0" name="pg65">
            <a:extLst>
              <a:ext uri="{FF2B5EF4-FFF2-40B4-BE49-F238E27FC236}">
                <a16:creationId xmlns:a16="http://schemas.microsoft.com/office/drawing/2014/main" id="{CF6E0158-E719-529D-9376-B6E43840490D}"/>
              </a:ext>
            </a:extLst>
          </p:cNvPr>
          <p:cNvSpPr/>
          <p:nvPr/>
        </p:nvSpPr>
        <p:spPr>
          <a:xfrm>
            <a:off x="3022813"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71" name="pl66">
            <a:extLst>
              <a:ext uri="{FF2B5EF4-FFF2-40B4-BE49-F238E27FC236}">
                <a16:creationId xmlns:a16="http://schemas.microsoft.com/office/drawing/2014/main" id="{BB35184B-9C69-2EC7-69F2-AE56C513B25A}"/>
              </a:ext>
            </a:extLst>
          </p:cNvPr>
          <p:cNvSpPr/>
          <p:nvPr/>
        </p:nvSpPr>
        <p:spPr>
          <a:xfrm>
            <a:off x="3022813"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72" name="pl67">
            <a:extLst>
              <a:ext uri="{FF2B5EF4-FFF2-40B4-BE49-F238E27FC236}">
                <a16:creationId xmlns:a16="http://schemas.microsoft.com/office/drawing/2014/main" id="{20741E37-7BAD-EAD1-EBE6-8CF6581D44F5}"/>
              </a:ext>
            </a:extLst>
          </p:cNvPr>
          <p:cNvSpPr/>
          <p:nvPr/>
        </p:nvSpPr>
        <p:spPr>
          <a:xfrm>
            <a:off x="3873774" y="3578513"/>
            <a:ext cx="0" cy="780722"/>
          </a:xfrm>
          <a:custGeom>
            <a:avLst/>
            <a:gdLst/>
            <a:ahLst/>
            <a:cxnLst/>
            <a:rect l="0" t="0" r="0" b="0"/>
            <a:pathLst>
              <a:path h="1150171">
                <a:moveTo>
                  <a:pt x="0" y="115017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3" name="pl68">
            <a:extLst>
              <a:ext uri="{FF2B5EF4-FFF2-40B4-BE49-F238E27FC236}">
                <a16:creationId xmlns:a16="http://schemas.microsoft.com/office/drawing/2014/main" id="{B1360394-FA59-CD8F-92FF-D73DC51FA618}"/>
              </a:ext>
            </a:extLst>
          </p:cNvPr>
          <p:cNvSpPr/>
          <p:nvPr/>
        </p:nvSpPr>
        <p:spPr>
          <a:xfrm>
            <a:off x="387377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4" name="pg69">
            <a:extLst>
              <a:ext uri="{FF2B5EF4-FFF2-40B4-BE49-F238E27FC236}">
                <a16:creationId xmlns:a16="http://schemas.microsoft.com/office/drawing/2014/main" id="{A6656FA8-6A58-406C-6717-744D08F137CB}"/>
              </a:ext>
            </a:extLst>
          </p:cNvPr>
          <p:cNvSpPr/>
          <p:nvPr/>
        </p:nvSpPr>
        <p:spPr>
          <a:xfrm>
            <a:off x="3677398"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75" name="pl70">
            <a:extLst>
              <a:ext uri="{FF2B5EF4-FFF2-40B4-BE49-F238E27FC236}">
                <a16:creationId xmlns:a16="http://schemas.microsoft.com/office/drawing/2014/main" id="{031D025A-3D89-5200-0114-6CDEAB7B9753}"/>
              </a:ext>
            </a:extLst>
          </p:cNvPr>
          <p:cNvSpPr/>
          <p:nvPr/>
        </p:nvSpPr>
        <p:spPr>
          <a:xfrm>
            <a:off x="367739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76" name="pl71">
            <a:extLst>
              <a:ext uri="{FF2B5EF4-FFF2-40B4-BE49-F238E27FC236}">
                <a16:creationId xmlns:a16="http://schemas.microsoft.com/office/drawing/2014/main" id="{8BFF09A2-B620-8DEB-7FBB-BC847D33F82F}"/>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7" name="pl72">
            <a:extLst>
              <a:ext uri="{FF2B5EF4-FFF2-40B4-BE49-F238E27FC236}">
                <a16:creationId xmlns:a16="http://schemas.microsoft.com/office/drawing/2014/main" id="{AB94C4A4-6849-07F8-0BC4-E59C977E6C1E}"/>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78" name="pg73">
            <a:extLst>
              <a:ext uri="{FF2B5EF4-FFF2-40B4-BE49-F238E27FC236}">
                <a16:creationId xmlns:a16="http://schemas.microsoft.com/office/drawing/2014/main" id="{A4D65E69-EC88-A519-1039-133E133389BA}"/>
              </a:ext>
            </a:extLst>
          </p:cNvPr>
          <p:cNvSpPr/>
          <p:nvPr/>
        </p:nvSpPr>
        <p:spPr>
          <a:xfrm>
            <a:off x="4331984" y="4905742"/>
            <a:ext cx="392751" cy="0"/>
          </a:xfrm>
          <a:custGeom>
            <a:avLst/>
            <a:gdLst/>
            <a:ahLst/>
            <a:cxnLst/>
            <a:rect l="0" t="0" r="0" b="0"/>
            <a:pathLst>
              <a:path w="372080">
                <a:moveTo>
                  <a:pt x="0" y="0"/>
                </a:move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79" name="pl74">
            <a:extLst>
              <a:ext uri="{FF2B5EF4-FFF2-40B4-BE49-F238E27FC236}">
                <a16:creationId xmlns:a16="http://schemas.microsoft.com/office/drawing/2014/main" id="{B45C99AA-F8B2-57AD-663A-2149796E7900}"/>
              </a:ext>
            </a:extLst>
          </p:cNvPr>
          <p:cNvSpPr/>
          <p:nvPr/>
        </p:nvSpPr>
        <p:spPr>
          <a:xfrm>
            <a:off x="4331984"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80" name="pl75">
            <a:extLst>
              <a:ext uri="{FF2B5EF4-FFF2-40B4-BE49-F238E27FC236}">
                <a16:creationId xmlns:a16="http://schemas.microsoft.com/office/drawing/2014/main" id="{9004986A-865A-4867-885C-860802FA82AA}"/>
              </a:ext>
            </a:extLst>
          </p:cNvPr>
          <p:cNvSpPr/>
          <p:nvPr/>
        </p:nvSpPr>
        <p:spPr>
          <a:xfrm>
            <a:off x="5182944" y="2563574"/>
            <a:ext cx="0" cy="1249156"/>
          </a:xfrm>
          <a:custGeom>
            <a:avLst/>
            <a:gdLst/>
            <a:ahLst/>
            <a:cxnLst/>
            <a:rect l="0" t="0" r="0" b="0"/>
            <a:pathLst>
              <a:path h="1840274">
                <a:moveTo>
                  <a:pt x="0" y="1840274"/>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1" name="pl76">
            <a:extLst>
              <a:ext uri="{FF2B5EF4-FFF2-40B4-BE49-F238E27FC236}">
                <a16:creationId xmlns:a16="http://schemas.microsoft.com/office/drawing/2014/main" id="{26A11A16-AF44-1376-8679-1E807B7277EC}"/>
              </a:ext>
            </a:extLst>
          </p:cNvPr>
          <p:cNvSpPr/>
          <p:nvPr/>
        </p:nvSpPr>
        <p:spPr>
          <a:xfrm>
            <a:off x="518294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2" name="pg77">
            <a:extLst>
              <a:ext uri="{FF2B5EF4-FFF2-40B4-BE49-F238E27FC236}">
                <a16:creationId xmlns:a16="http://schemas.microsoft.com/office/drawing/2014/main" id="{DF0C2415-D5D6-49C1-C33C-58E9EC12E2BE}"/>
              </a:ext>
            </a:extLst>
          </p:cNvPr>
          <p:cNvSpPr/>
          <p:nvPr/>
        </p:nvSpPr>
        <p:spPr>
          <a:xfrm>
            <a:off x="4986568" y="3812730"/>
            <a:ext cx="392751" cy="1093011"/>
          </a:xfrm>
          <a:custGeom>
            <a:avLst/>
            <a:gdLst/>
            <a:ahLst/>
            <a:cxnLst/>
            <a:rect l="0" t="0" r="0" b="0"/>
            <a:pathLst>
              <a:path w="372080" h="1610240">
                <a:moveTo>
                  <a:pt x="0" y="0"/>
                </a:moveTo>
                <a:lnTo>
                  <a:pt x="0" y="1610240"/>
                </a:lnTo>
                <a:lnTo>
                  <a:pt x="372080" y="161024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83" name="pl78">
            <a:extLst>
              <a:ext uri="{FF2B5EF4-FFF2-40B4-BE49-F238E27FC236}">
                <a16:creationId xmlns:a16="http://schemas.microsoft.com/office/drawing/2014/main" id="{B4FFF492-1EA0-4CC2-559C-F31EF0250FD5}"/>
              </a:ext>
            </a:extLst>
          </p:cNvPr>
          <p:cNvSpPr/>
          <p:nvPr/>
        </p:nvSpPr>
        <p:spPr>
          <a:xfrm>
            <a:off x="498656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84" name="pl79">
            <a:extLst>
              <a:ext uri="{FF2B5EF4-FFF2-40B4-BE49-F238E27FC236}">
                <a16:creationId xmlns:a16="http://schemas.microsoft.com/office/drawing/2014/main" id="{72E6A855-F12D-7786-A5D9-E76CACA6071E}"/>
              </a:ext>
            </a:extLst>
          </p:cNvPr>
          <p:cNvSpPr/>
          <p:nvPr/>
        </p:nvSpPr>
        <p:spPr>
          <a:xfrm>
            <a:off x="5837530" y="3266224"/>
            <a:ext cx="0" cy="936866"/>
          </a:xfrm>
          <a:custGeom>
            <a:avLst/>
            <a:gdLst/>
            <a:ahLst/>
            <a:cxnLst/>
            <a:rect l="0" t="0" r="0" b="0"/>
            <a:pathLst>
              <a:path h="1380205">
                <a:moveTo>
                  <a:pt x="0" y="1380205"/>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5" name="pl80">
            <a:extLst>
              <a:ext uri="{FF2B5EF4-FFF2-40B4-BE49-F238E27FC236}">
                <a16:creationId xmlns:a16="http://schemas.microsoft.com/office/drawing/2014/main" id="{94A9CBE2-C218-5182-79E4-9B4D1E8F09AC}"/>
              </a:ext>
            </a:extLst>
          </p:cNvPr>
          <p:cNvSpPr/>
          <p:nvPr/>
        </p:nvSpPr>
        <p:spPr>
          <a:xfrm>
            <a:off x="5837530"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6" name="pg81">
            <a:extLst>
              <a:ext uri="{FF2B5EF4-FFF2-40B4-BE49-F238E27FC236}">
                <a16:creationId xmlns:a16="http://schemas.microsoft.com/office/drawing/2014/main" id="{53AC033F-593E-CB4A-71C0-CFCF00243ED5}"/>
              </a:ext>
            </a:extLst>
          </p:cNvPr>
          <p:cNvSpPr/>
          <p:nvPr/>
        </p:nvSpPr>
        <p:spPr>
          <a:xfrm>
            <a:off x="5641154" y="4203092"/>
            <a:ext cx="392751" cy="702650"/>
          </a:xfrm>
          <a:custGeom>
            <a:avLst/>
            <a:gdLst/>
            <a:ahLst/>
            <a:cxnLst/>
            <a:rect l="0" t="0" r="0" b="0"/>
            <a:pathLst>
              <a:path w="372080" h="1035154">
                <a:moveTo>
                  <a:pt x="0" y="0"/>
                </a:moveTo>
                <a:lnTo>
                  <a:pt x="0" y="1035154"/>
                </a:lnTo>
                <a:lnTo>
                  <a:pt x="372080" y="1035154"/>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87" name="pl82">
            <a:extLst>
              <a:ext uri="{FF2B5EF4-FFF2-40B4-BE49-F238E27FC236}">
                <a16:creationId xmlns:a16="http://schemas.microsoft.com/office/drawing/2014/main" id="{90D61DA9-3B45-CD90-CBB2-B3A0253B2505}"/>
              </a:ext>
            </a:extLst>
          </p:cNvPr>
          <p:cNvSpPr/>
          <p:nvPr/>
        </p:nvSpPr>
        <p:spPr>
          <a:xfrm>
            <a:off x="5641154"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88" name="pl83">
            <a:extLst>
              <a:ext uri="{FF2B5EF4-FFF2-40B4-BE49-F238E27FC236}">
                <a16:creationId xmlns:a16="http://schemas.microsoft.com/office/drawing/2014/main" id="{402BE102-4C05-B148-8AB7-1AA7B8E3ACF1}"/>
              </a:ext>
            </a:extLst>
          </p:cNvPr>
          <p:cNvSpPr/>
          <p:nvPr/>
        </p:nvSpPr>
        <p:spPr>
          <a:xfrm>
            <a:off x="6492115" y="311007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89" name="pl84">
            <a:extLst>
              <a:ext uri="{FF2B5EF4-FFF2-40B4-BE49-F238E27FC236}">
                <a16:creationId xmlns:a16="http://schemas.microsoft.com/office/drawing/2014/main" id="{150559BE-3EB4-211A-88F5-1C1D4C598187}"/>
              </a:ext>
            </a:extLst>
          </p:cNvPr>
          <p:cNvSpPr/>
          <p:nvPr/>
        </p:nvSpPr>
        <p:spPr>
          <a:xfrm>
            <a:off x="6492115" y="4125019"/>
            <a:ext cx="0" cy="780722"/>
          </a:xfrm>
          <a:custGeom>
            <a:avLst/>
            <a:gdLst/>
            <a:ahLst/>
            <a:cxnLst/>
            <a:rect l="0" t="0" r="0" b="0"/>
            <a:pathLst>
              <a:path h="1150171">
                <a:moveTo>
                  <a:pt x="0" y="0"/>
                </a:moveTo>
                <a:lnTo>
                  <a:pt x="0" y="1150171"/>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90" name="pg85">
            <a:extLst>
              <a:ext uri="{FF2B5EF4-FFF2-40B4-BE49-F238E27FC236}">
                <a16:creationId xmlns:a16="http://schemas.microsoft.com/office/drawing/2014/main" id="{11345E5F-BBCA-2709-49EA-233CB5B9B240}"/>
              </a:ext>
            </a:extLst>
          </p:cNvPr>
          <p:cNvSpPr/>
          <p:nvPr/>
        </p:nvSpPr>
        <p:spPr>
          <a:xfrm>
            <a:off x="6295739" y="3344297"/>
            <a:ext cx="392751" cy="780722"/>
          </a:xfrm>
          <a:custGeom>
            <a:avLst/>
            <a:gdLst/>
            <a:ahLst/>
            <a:cxnLst/>
            <a:rect l="0" t="0" r="0" b="0"/>
            <a:pathLst>
              <a:path w="372080" h="1150171">
                <a:moveTo>
                  <a:pt x="0" y="0"/>
                </a:moveTo>
                <a:lnTo>
                  <a:pt x="0" y="1150171"/>
                </a:lnTo>
                <a:lnTo>
                  <a:pt x="372080" y="1150171"/>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91" name="pl86">
            <a:extLst>
              <a:ext uri="{FF2B5EF4-FFF2-40B4-BE49-F238E27FC236}">
                <a16:creationId xmlns:a16="http://schemas.microsoft.com/office/drawing/2014/main" id="{EFF25DF7-73E7-C4C5-9ABC-24237E359BDF}"/>
              </a:ext>
            </a:extLst>
          </p:cNvPr>
          <p:cNvSpPr/>
          <p:nvPr/>
        </p:nvSpPr>
        <p:spPr>
          <a:xfrm>
            <a:off x="6295739" y="4046947"/>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92" name="pl87">
            <a:extLst>
              <a:ext uri="{FF2B5EF4-FFF2-40B4-BE49-F238E27FC236}">
                <a16:creationId xmlns:a16="http://schemas.microsoft.com/office/drawing/2014/main" id="{5032E432-8311-4986-50B8-2E33613E31EA}"/>
              </a:ext>
            </a:extLst>
          </p:cNvPr>
          <p:cNvSpPr/>
          <p:nvPr/>
        </p:nvSpPr>
        <p:spPr>
          <a:xfrm>
            <a:off x="7146701" y="2563574"/>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93" name="pl88">
            <a:extLst>
              <a:ext uri="{FF2B5EF4-FFF2-40B4-BE49-F238E27FC236}">
                <a16:creationId xmlns:a16="http://schemas.microsoft.com/office/drawing/2014/main" id="{B8F432AA-935F-7B71-90BC-FAAC9A9EE31F}"/>
              </a:ext>
            </a:extLst>
          </p:cNvPr>
          <p:cNvSpPr/>
          <p:nvPr/>
        </p:nvSpPr>
        <p:spPr>
          <a:xfrm>
            <a:off x="7146701" y="3812730"/>
            <a:ext cx="0" cy="1093011"/>
          </a:xfrm>
          <a:custGeom>
            <a:avLst/>
            <a:gdLst/>
            <a:ahLst/>
            <a:cxnLst/>
            <a:rect l="0" t="0" r="0" b="0"/>
            <a:pathLst>
              <a:path h="1610240">
                <a:moveTo>
                  <a:pt x="0" y="0"/>
                </a:moveTo>
                <a:lnTo>
                  <a:pt x="0" y="161024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94" name="pg89">
            <a:extLst>
              <a:ext uri="{FF2B5EF4-FFF2-40B4-BE49-F238E27FC236}">
                <a16:creationId xmlns:a16="http://schemas.microsoft.com/office/drawing/2014/main" id="{9C74CCD0-D617-ED92-BD68-5536E57D8C21}"/>
              </a:ext>
            </a:extLst>
          </p:cNvPr>
          <p:cNvSpPr/>
          <p:nvPr/>
        </p:nvSpPr>
        <p:spPr>
          <a:xfrm>
            <a:off x="6950325" y="2797791"/>
            <a:ext cx="392751" cy="1014939"/>
          </a:xfrm>
          <a:custGeom>
            <a:avLst/>
            <a:gdLst/>
            <a:ahLst/>
            <a:cxnLst/>
            <a:rect l="0" t="0" r="0" b="0"/>
            <a:pathLst>
              <a:path w="372080" h="1495223">
                <a:moveTo>
                  <a:pt x="0" y="0"/>
                </a:moveTo>
                <a:lnTo>
                  <a:pt x="0" y="1495223"/>
                </a:lnTo>
                <a:lnTo>
                  <a:pt x="372080" y="1495223"/>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95" name="pl90">
            <a:extLst>
              <a:ext uri="{FF2B5EF4-FFF2-40B4-BE49-F238E27FC236}">
                <a16:creationId xmlns:a16="http://schemas.microsoft.com/office/drawing/2014/main" id="{98390EC1-5FB4-0105-EEE5-0EE4E6807C7D}"/>
              </a:ext>
            </a:extLst>
          </p:cNvPr>
          <p:cNvSpPr/>
          <p:nvPr/>
        </p:nvSpPr>
        <p:spPr>
          <a:xfrm>
            <a:off x="6950325" y="373465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96" name="pl91">
            <a:extLst>
              <a:ext uri="{FF2B5EF4-FFF2-40B4-BE49-F238E27FC236}">
                <a16:creationId xmlns:a16="http://schemas.microsoft.com/office/drawing/2014/main" id="{32DF7AE1-E288-81FF-9F8B-1AF0EFE37133}"/>
              </a:ext>
            </a:extLst>
          </p:cNvPr>
          <p:cNvSpPr/>
          <p:nvPr/>
        </p:nvSpPr>
        <p:spPr>
          <a:xfrm>
            <a:off x="7801285" y="3500441"/>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97" name="pl92">
            <a:extLst>
              <a:ext uri="{FF2B5EF4-FFF2-40B4-BE49-F238E27FC236}">
                <a16:creationId xmlns:a16="http://schemas.microsoft.com/office/drawing/2014/main" id="{00EC3EF9-8B73-037D-67A4-D7C3B40097BD}"/>
              </a:ext>
            </a:extLst>
          </p:cNvPr>
          <p:cNvSpPr/>
          <p:nvPr/>
        </p:nvSpPr>
        <p:spPr>
          <a:xfrm>
            <a:off x="7801285" y="3890802"/>
            <a:ext cx="0" cy="234216"/>
          </a:xfrm>
          <a:custGeom>
            <a:avLst/>
            <a:gdLst/>
            <a:ahLst/>
            <a:cxnLst/>
            <a:rect l="0" t="0" r="0" b="0"/>
            <a:pathLst>
              <a:path h="345051">
                <a:moveTo>
                  <a:pt x="0" y="0"/>
                </a:moveTo>
                <a:lnTo>
                  <a:pt x="0" y="345051"/>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98" name="pg93">
            <a:extLst>
              <a:ext uri="{FF2B5EF4-FFF2-40B4-BE49-F238E27FC236}">
                <a16:creationId xmlns:a16="http://schemas.microsoft.com/office/drawing/2014/main" id="{44334EFC-7C1D-E957-BC79-35FB0DEB0CB2}"/>
              </a:ext>
            </a:extLst>
          </p:cNvPr>
          <p:cNvSpPr/>
          <p:nvPr/>
        </p:nvSpPr>
        <p:spPr>
          <a:xfrm>
            <a:off x="7604910" y="3734658"/>
            <a:ext cx="392751" cy="156144"/>
          </a:xfrm>
          <a:custGeom>
            <a:avLst/>
            <a:gdLst/>
            <a:ahLst/>
            <a:cxnLst/>
            <a:rect l="0" t="0" r="0" b="0"/>
            <a:pathLst>
              <a:path w="372080" h="230034">
                <a:moveTo>
                  <a:pt x="0" y="0"/>
                </a:moveTo>
                <a:lnTo>
                  <a:pt x="0" y="230034"/>
                </a:lnTo>
                <a:lnTo>
                  <a:pt x="372080" y="230034"/>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99" name="pl94">
            <a:extLst>
              <a:ext uri="{FF2B5EF4-FFF2-40B4-BE49-F238E27FC236}">
                <a16:creationId xmlns:a16="http://schemas.microsoft.com/office/drawing/2014/main" id="{309A1B71-F065-8116-035E-D943B5F879DF}"/>
              </a:ext>
            </a:extLst>
          </p:cNvPr>
          <p:cNvSpPr/>
          <p:nvPr/>
        </p:nvSpPr>
        <p:spPr>
          <a:xfrm>
            <a:off x="7604910" y="373465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100" name="pl95">
            <a:extLst>
              <a:ext uri="{FF2B5EF4-FFF2-40B4-BE49-F238E27FC236}">
                <a16:creationId xmlns:a16="http://schemas.microsoft.com/office/drawing/2014/main" id="{8DCCE9E7-A53D-AE62-CAFF-7A7B4BC39D9F}"/>
              </a:ext>
            </a:extLst>
          </p:cNvPr>
          <p:cNvSpPr/>
          <p:nvPr/>
        </p:nvSpPr>
        <p:spPr>
          <a:xfrm>
            <a:off x="8455871" y="4281164"/>
            <a:ext cx="0" cy="78072"/>
          </a:xfrm>
          <a:custGeom>
            <a:avLst/>
            <a:gdLst/>
            <a:ahLst/>
            <a:cxnLst/>
            <a:rect l="0" t="0" r="0" b="0"/>
            <a:pathLst>
              <a:path h="115017">
                <a:moveTo>
                  <a:pt x="0" y="115017"/>
                </a:moveTo>
                <a:lnTo>
                  <a:pt x="0" y="0"/>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101" name="pl96">
            <a:extLst>
              <a:ext uri="{FF2B5EF4-FFF2-40B4-BE49-F238E27FC236}">
                <a16:creationId xmlns:a16="http://schemas.microsoft.com/office/drawing/2014/main" id="{DD13EF0D-1ED6-F303-9F4C-A8CD59F667BF}"/>
              </a:ext>
            </a:extLst>
          </p:cNvPr>
          <p:cNvSpPr/>
          <p:nvPr/>
        </p:nvSpPr>
        <p:spPr>
          <a:xfrm>
            <a:off x="8455871" y="4827669"/>
            <a:ext cx="0" cy="78072"/>
          </a:xfrm>
          <a:custGeom>
            <a:avLst/>
            <a:gdLst/>
            <a:ahLst/>
            <a:cxnLst/>
            <a:rect l="0" t="0" r="0" b="0"/>
            <a:pathLst>
              <a:path h="115017">
                <a:moveTo>
                  <a:pt x="0" y="0"/>
                </a:moveTo>
                <a:lnTo>
                  <a:pt x="0" y="115017"/>
                </a:lnTo>
              </a:path>
            </a:pathLst>
          </a:custGeom>
          <a:ln w="13550" cap="flat">
            <a:solidFill>
              <a:srgbClr val="333333">
                <a:alpha val="100000"/>
              </a:srgbClr>
            </a:solidFill>
            <a:prstDash val="solid"/>
            <a:round/>
          </a:ln>
        </p:spPr>
        <p:txBody>
          <a:bodyPr/>
          <a:lstStyle/>
          <a:p>
            <a:endParaRPr sz="2400">
              <a:latin typeface="Avenir Next" panose="020B0503020202020204" pitchFamily="34" charset="0"/>
            </a:endParaRPr>
          </a:p>
        </p:txBody>
      </p:sp>
      <p:sp>
        <p:nvSpPr>
          <p:cNvPr id="102" name="pg97">
            <a:extLst>
              <a:ext uri="{FF2B5EF4-FFF2-40B4-BE49-F238E27FC236}">
                <a16:creationId xmlns:a16="http://schemas.microsoft.com/office/drawing/2014/main" id="{8C3396B6-F858-FA93-20A6-2CD0321527F4}"/>
              </a:ext>
            </a:extLst>
          </p:cNvPr>
          <p:cNvSpPr/>
          <p:nvPr/>
        </p:nvSpPr>
        <p:spPr>
          <a:xfrm>
            <a:off x="8259496" y="4359236"/>
            <a:ext cx="392751" cy="468433"/>
          </a:xfrm>
          <a:custGeom>
            <a:avLst/>
            <a:gdLst/>
            <a:ahLst/>
            <a:cxnLst/>
            <a:rect l="0" t="0" r="0" b="0"/>
            <a:pathLst>
              <a:path w="372080" h="690102">
                <a:moveTo>
                  <a:pt x="0" y="0"/>
                </a:moveTo>
                <a:lnTo>
                  <a:pt x="0" y="690102"/>
                </a:lnTo>
                <a:lnTo>
                  <a:pt x="372080" y="690102"/>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103" name="pl98">
            <a:extLst>
              <a:ext uri="{FF2B5EF4-FFF2-40B4-BE49-F238E27FC236}">
                <a16:creationId xmlns:a16="http://schemas.microsoft.com/office/drawing/2014/main" id="{0AE58E10-F376-4251-ACC5-6341BBB6559C}"/>
              </a:ext>
            </a:extLst>
          </p:cNvPr>
          <p:cNvSpPr/>
          <p:nvPr/>
        </p:nvSpPr>
        <p:spPr>
          <a:xfrm>
            <a:off x="8259496" y="443730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endParaRPr sz="2400">
              <a:latin typeface="Avenir Next" panose="020B0503020202020204" pitchFamily="34" charset="0"/>
            </a:endParaRPr>
          </a:p>
        </p:txBody>
      </p:sp>
      <p:sp>
        <p:nvSpPr>
          <p:cNvPr id="104" name="rc99">
            <a:extLst>
              <a:ext uri="{FF2B5EF4-FFF2-40B4-BE49-F238E27FC236}">
                <a16:creationId xmlns:a16="http://schemas.microsoft.com/office/drawing/2014/main" id="{629ECC19-F407-1590-383E-A4FFE7B0F73C}"/>
              </a:ext>
            </a:extLst>
          </p:cNvPr>
          <p:cNvSpPr/>
          <p:nvPr/>
        </p:nvSpPr>
        <p:spPr>
          <a:xfrm>
            <a:off x="862682" y="2282513"/>
            <a:ext cx="7985941" cy="2748143"/>
          </a:xfrm>
          <a:prstGeom prst="rect">
            <a:avLst/>
          </a:prstGeom>
          <a:ln w="12318" cap="rnd">
            <a:solidFill>
              <a:srgbClr val="000000">
                <a:alpha val="100000"/>
              </a:srgbClr>
            </a:solidFill>
            <a:prstDash val="solid"/>
            <a:round/>
          </a:ln>
        </p:spPr>
        <p:txBody>
          <a:bodyPr/>
          <a:lstStyle/>
          <a:p>
            <a:endParaRPr sz="2400">
              <a:latin typeface="Avenir Next" panose="020B0503020202020204" pitchFamily="34" charset="0"/>
            </a:endParaRPr>
          </a:p>
        </p:txBody>
      </p:sp>
      <p:sp>
        <p:nvSpPr>
          <p:cNvPr id="105" name="pl100">
            <a:extLst>
              <a:ext uri="{FF2B5EF4-FFF2-40B4-BE49-F238E27FC236}">
                <a16:creationId xmlns:a16="http://schemas.microsoft.com/office/drawing/2014/main" id="{19AC61BE-6ED6-E32C-3F89-FB6C8E99E6A9}"/>
              </a:ext>
            </a:extLst>
          </p:cNvPr>
          <p:cNvSpPr/>
          <p:nvPr/>
        </p:nvSpPr>
        <p:spPr>
          <a:xfrm>
            <a:off x="862682" y="2282513"/>
            <a:ext cx="0" cy="2748143"/>
          </a:xfrm>
          <a:custGeom>
            <a:avLst/>
            <a:gdLst/>
            <a:ahLst/>
            <a:cxnLst/>
            <a:rect l="0" t="0" r="0" b="0"/>
            <a:pathLst>
              <a:path h="4048604">
                <a:moveTo>
                  <a:pt x="0" y="4048604"/>
                </a:moveTo>
                <a:lnTo>
                  <a:pt x="0"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06" name="tx101">
            <a:extLst>
              <a:ext uri="{FF2B5EF4-FFF2-40B4-BE49-F238E27FC236}">
                <a16:creationId xmlns:a16="http://schemas.microsoft.com/office/drawing/2014/main" id="{A9146ED4-DC8E-0187-B763-24A789C2B049}"/>
              </a:ext>
            </a:extLst>
          </p:cNvPr>
          <p:cNvSpPr/>
          <p:nvPr/>
        </p:nvSpPr>
        <p:spPr>
          <a:xfrm>
            <a:off x="728027" y="4874740"/>
            <a:ext cx="74555" cy="61918"/>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0</a:t>
            </a:r>
          </a:p>
        </p:txBody>
      </p:sp>
      <p:sp>
        <p:nvSpPr>
          <p:cNvPr id="107" name="tx102">
            <a:extLst>
              <a:ext uri="{FF2B5EF4-FFF2-40B4-BE49-F238E27FC236}">
                <a16:creationId xmlns:a16="http://schemas.microsoft.com/office/drawing/2014/main" id="{BB993369-CF61-E812-8D59-9909E945EBF8}"/>
              </a:ext>
            </a:extLst>
          </p:cNvPr>
          <p:cNvSpPr/>
          <p:nvPr/>
        </p:nvSpPr>
        <p:spPr>
          <a:xfrm>
            <a:off x="728027" y="4249910"/>
            <a:ext cx="74555" cy="6217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8</a:t>
            </a:r>
          </a:p>
        </p:txBody>
      </p:sp>
      <p:sp>
        <p:nvSpPr>
          <p:cNvPr id="108" name="tx103">
            <a:extLst>
              <a:ext uri="{FF2B5EF4-FFF2-40B4-BE49-F238E27FC236}">
                <a16:creationId xmlns:a16="http://schemas.microsoft.com/office/drawing/2014/main" id="{289310B5-DA4C-57C9-1F2C-38120C891557}"/>
              </a:ext>
            </a:extLst>
          </p:cNvPr>
          <p:cNvSpPr/>
          <p:nvPr/>
        </p:nvSpPr>
        <p:spPr>
          <a:xfrm>
            <a:off x="653471" y="3625416"/>
            <a:ext cx="149110" cy="6208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16</a:t>
            </a:r>
          </a:p>
        </p:txBody>
      </p:sp>
      <p:sp>
        <p:nvSpPr>
          <p:cNvPr id="109" name="tx104">
            <a:extLst>
              <a:ext uri="{FF2B5EF4-FFF2-40B4-BE49-F238E27FC236}">
                <a16:creationId xmlns:a16="http://schemas.microsoft.com/office/drawing/2014/main" id="{D2CB325D-E9B5-3CDA-7C37-7FE69809F71E}"/>
              </a:ext>
            </a:extLst>
          </p:cNvPr>
          <p:cNvSpPr/>
          <p:nvPr/>
        </p:nvSpPr>
        <p:spPr>
          <a:xfrm>
            <a:off x="653471" y="3002437"/>
            <a:ext cx="149110" cy="6048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24</a:t>
            </a:r>
          </a:p>
        </p:txBody>
      </p:sp>
      <p:sp>
        <p:nvSpPr>
          <p:cNvPr id="110" name="tx105">
            <a:extLst>
              <a:ext uri="{FF2B5EF4-FFF2-40B4-BE49-F238E27FC236}">
                <a16:creationId xmlns:a16="http://schemas.microsoft.com/office/drawing/2014/main" id="{E9C21F27-41D3-905D-9AB1-7FB8F4FDC869}"/>
              </a:ext>
            </a:extLst>
          </p:cNvPr>
          <p:cNvSpPr/>
          <p:nvPr/>
        </p:nvSpPr>
        <p:spPr>
          <a:xfrm>
            <a:off x="653471" y="2376217"/>
            <a:ext cx="149110" cy="62129"/>
          </a:xfrm>
          <a:prstGeom prst="rect">
            <a:avLst/>
          </a:prstGeom>
          <a:noFill/>
        </p:spPr>
        <p:txBody>
          <a:bodyPr wrap="none" lIns="0" tIns="0" rIns="0" bIns="0" anchor="ctr" anchorCtr="1"/>
          <a:lstStyle/>
          <a:p>
            <a:pPr marL="0" marR="0" indent="0" algn="l">
              <a:lnSpc>
                <a:spcPts val="1000"/>
              </a:lnSpc>
              <a:spcBef>
                <a:spcPts val="0"/>
              </a:spcBef>
              <a:spcAft>
                <a:spcPts val="0"/>
              </a:spcAft>
            </a:pPr>
            <a:r>
              <a:rPr sz="1200">
                <a:solidFill>
                  <a:srgbClr val="000000">
                    <a:alpha val="100000"/>
                  </a:srgbClr>
                </a:solidFill>
                <a:latin typeface="Avenir Next" panose="020B0503020202020204" pitchFamily="34" charset="0"/>
                <a:cs typeface="Helvetica"/>
              </a:rPr>
              <a:t>32</a:t>
            </a:r>
          </a:p>
        </p:txBody>
      </p:sp>
      <p:sp>
        <p:nvSpPr>
          <p:cNvPr id="111" name="pl106">
            <a:extLst>
              <a:ext uri="{FF2B5EF4-FFF2-40B4-BE49-F238E27FC236}">
                <a16:creationId xmlns:a16="http://schemas.microsoft.com/office/drawing/2014/main" id="{786B481A-0595-3691-8D41-22921371D8C0}"/>
              </a:ext>
            </a:extLst>
          </p:cNvPr>
          <p:cNvSpPr/>
          <p:nvPr/>
        </p:nvSpPr>
        <p:spPr>
          <a:xfrm>
            <a:off x="829292" y="4905742"/>
            <a:ext cx="36576"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2" name="pl107">
            <a:extLst>
              <a:ext uri="{FF2B5EF4-FFF2-40B4-BE49-F238E27FC236}">
                <a16:creationId xmlns:a16="http://schemas.microsoft.com/office/drawing/2014/main" id="{40CDD37D-8F6C-AFE2-44A3-1F185A294996}"/>
              </a:ext>
            </a:extLst>
          </p:cNvPr>
          <p:cNvSpPr/>
          <p:nvPr/>
        </p:nvSpPr>
        <p:spPr>
          <a:xfrm>
            <a:off x="829292" y="4281164"/>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3" name="pl108">
            <a:extLst>
              <a:ext uri="{FF2B5EF4-FFF2-40B4-BE49-F238E27FC236}">
                <a16:creationId xmlns:a16="http://schemas.microsoft.com/office/drawing/2014/main" id="{5F141F2C-8504-D2D0-8CF3-65D5CBD104E2}"/>
              </a:ext>
            </a:extLst>
          </p:cNvPr>
          <p:cNvSpPr/>
          <p:nvPr/>
        </p:nvSpPr>
        <p:spPr>
          <a:xfrm>
            <a:off x="829292" y="3656585"/>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4" name="pl109">
            <a:extLst>
              <a:ext uri="{FF2B5EF4-FFF2-40B4-BE49-F238E27FC236}">
                <a16:creationId xmlns:a16="http://schemas.microsoft.com/office/drawing/2014/main" id="{CF5A5185-B3C3-DE04-5170-4A3B04CBD08A}"/>
              </a:ext>
            </a:extLst>
          </p:cNvPr>
          <p:cNvSpPr/>
          <p:nvPr/>
        </p:nvSpPr>
        <p:spPr>
          <a:xfrm>
            <a:off x="829292" y="3032007"/>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5" name="pl110">
            <a:extLst>
              <a:ext uri="{FF2B5EF4-FFF2-40B4-BE49-F238E27FC236}">
                <a16:creationId xmlns:a16="http://schemas.microsoft.com/office/drawing/2014/main" id="{F646F155-0A6E-9603-274F-9F23F4A27061}"/>
              </a:ext>
            </a:extLst>
          </p:cNvPr>
          <p:cNvSpPr/>
          <p:nvPr/>
        </p:nvSpPr>
        <p:spPr>
          <a:xfrm>
            <a:off x="829292" y="2407429"/>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endParaRPr sz="1200">
              <a:latin typeface="Avenir Next" panose="020B0503020202020204" pitchFamily="34" charset="0"/>
            </a:endParaRPr>
          </a:p>
        </p:txBody>
      </p:sp>
      <p:sp>
        <p:nvSpPr>
          <p:cNvPr id="116" name="pl111">
            <a:extLst>
              <a:ext uri="{FF2B5EF4-FFF2-40B4-BE49-F238E27FC236}">
                <a16:creationId xmlns:a16="http://schemas.microsoft.com/office/drawing/2014/main" id="{E1B3E5DE-C24C-91D1-B55C-9490EAFB193A}"/>
              </a:ext>
            </a:extLst>
          </p:cNvPr>
          <p:cNvSpPr/>
          <p:nvPr/>
        </p:nvSpPr>
        <p:spPr>
          <a:xfrm>
            <a:off x="862682" y="5030657"/>
            <a:ext cx="7985941" cy="0"/>
          </a:xfrm>
          <a:custGeom>
            <a:avLst/>
            <a:gdLst/>
            <a:ahLst/>
            <a:cxnLst/>
            <a:rect l="0" t="0" r="0" b="0"/>
            <a:pathLst>
              <a:path w="7565628">
                <a:moveTo>
                  <a:pt x="0" y="0"/>
                </a:moveTo>
                <a:lnTo>
                  <a:pt x="7565628"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17" name="pl112">
            <a:extLst>
              <a:ext uri="{FF2B5EF4-FFF2-40B4-BE49-F238E27FC236}">
                <a16:creationId xmlns:a16="http://schemas.microsoft.com/office/drawing/2014/main" id="{DE6AEB49-84AC-E110-C621-BF12675C5882}"/>
              </a:ext>
            </a:extLst>
          </p:cNvPr>
          <p:cNvSpPr/>
          <p:nvPr/>
        </p:nvSpPr>
        <p:spPr>
          <a:xfrm>
            <a:off x="1255433"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18" name="pl113">
            <a:extLst>
              <a:ext uri="{FF2B5EF4-FFF2-40B4-BE49-F238E27FC236}">
                <a16:creationId xmlns:a16="http://schemas.microsoft.com/office/drawing/2014/main" id="{4C5A4B6E-AAAF-C2D1-338A-35838633029B}"/>
              </a:ext>
            </a:extLst>
          </p:cNvPr>
          <p:cNvSpPr/>
          <p:nvPr/>
        </p:nvSpPr>
        <p:spPr>
          <a:xfrm>
            <a:off x="191001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19" name="pl114">
            <a:extLst>
              <a:ext uri="{FF2B5EF4-FFF2-40B4-BE49-F238E27FC236}">
                <a16:creationId xmlns:a16="http://schemas.microsoft.com/office/drawing/2014/main" id="{3971A2A3-451F-9139-2485-6597369934B5}"/>
              </a:ext>
            </a:extLst>
          </p:cNvPr>
          <p:cNvSpPr/>
          <p:nvPr/>
        </p:nvSpPr>
        <p:spPr>
          <a:xfrm>
            <a:off x="256460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0" name="pl115">
            <a:extLst>
              <a:ext uri="{FF2B5EF4-FFF2-40B4-BE49-F238E27FC236}">
                <a16:creationId xmlns:a16="http://schemas.microsoft.com/office/drawing/2014/main" id="{A771E851-1119-F3A8-3DFE-FDBF18502992}"/>
              </a:ext>
            </a:extLst>
          </p:cNvPr>
          <p:cNvSpPr/>
          <p:nvPr/>
        </p:nvSpPr>
        <p:spPr>
          <a:xfrm>
            <a:off x="321918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1" name="pl116">
            <a:extLst>
              <a:ext uri="{FF2B5EF4-FFF2-40B4-BE49-F238E27FC236}">
                <a16:creationId xmlns:a16="http://schemas.microsoft.com/office/drawing/2014/main" id="{94DB12B2-A3D8-62E5-E6D0-822DB9D60DA6}"/>
              </a:ext>
            </a:extLst>
          </p:cNvPr>
          <p:cNvSpPr/>
          <p:nvPr/>
        </p:nvSpPr>
        <p:spPr>
          <a:xfrm>
            <a:off x="387377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2" name="pl117">
            <a:extLst>
              <a:ext uri="{FF2B5EF4-FFF2-40B4-BE49-F238E27FC236}">
                <a16:creationId xmlns:a16="http://schemas.microsoft.com/office/drawing/2014/main" id="{3BC8B574-0067-4CED-29A2-34DF878649A2}"/>
              </a:ext>
            </a:extLst>
          </p:cNvPr>
          <p:cNvSpPr/>
          <p:nvPr/>
        </p:nvSpPr>
        <p:spPr>
          <a:xfrm>
            <a:off x="4528359"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3" name="pl118">
            <a:extLst>
              <a:ext uri="{FF2B5EF4-FFF2-40B4-BE49-F238E27FC236}">
                <a16:creationId xmlns:a16="http://schemas.microsoft.com/office/drawing/2014/main" id="{4E63FD36-3B44-DEF0-980F-62A80E215FE7}"/>
              </a:ext>
            </a:extLst>
          </p:cNvPr>
          <p:cNvSpPr/>
          <p:nvPr/>
        </p:nvSpPr>
        <p:spPr>
          <a:xfrm>
            <a:off x="518294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4" name="pl119">
            <a:extLst>
              <a:ext uri="{FF2B5EF4-FFF2-40B4-BE49-F238E27FC236}">
                <a16:creationId xmlns:a16="http://schemas.microsoft.com/office/drawing/2014/main" id="{6A49F5AB-E93C-5076-18C4-CECADD956B17}"/>
              </a:ext>
            </a:extLst>
          </p:cNvPr>
          <p:cNvSpPr/>
          <p:nvPr/>
        </p:nvSpPr>
        <p:spPr>
          <a:xfrm>
            <a:off x="5837530"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5" name="pl120">
            <a:extLst>
              <a:ext uri="{FF2B5EF4-FFF2-40B4-BE49-F238E27FC236}">
                <a16:creationId xmlns:a16="http://schemas.microsoft.com/office/drawing/2014/main" id="{EC91E9D3-0703-D0A7-22CF-F4E3716EFFCE}"/>
              </a:ext>
            </a:extLst>
          </p:cNvPr>
          <p:cNvSpPr/>
          <p:nvPr/>
        </p:nvSpPr>
        <p:spPr>
          <a:xfrm>
            <a:off x="649211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6" name="pl121">
            <a:extLst>
              <a:ext uri="{FF2B5EF4-FFF2-40B4-BE49-F238E27FC236}">
                <a16:creationId xmlns:a16="http://schemas.microsoft.com/office/drawing/2014/main" id="{3D3377A1-8206-4E77-998E-8A29C8A9CAAC}"/>
              </a:ext>
            </a:extLst>
          </p:cNvPr>
          <p:cNvSpPr/>
          <p:nvPr/>
        </p:nvSpPr>
        <p:spPr>
          <a:xfrm>
            <a:off x="714670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7" name="pl122">
            <a:extLst>
              <a:ext uri="{FF2B5EF4-FFF2-40B4-BE49-F238E27FC236}">
                <a16:creationId xmlns:a16="http://schemas.microsoft.com/office/drawing/2014/main" id="{66DDEFAC-99B9-4EB4-4EF7-F5EB59E34C6A}"/>
              </a:ext>
            </a:extLst>
          </p:cNvPr>
          <p:cNvSpPr/>
          <p:nvPr/>
        </p:nvSpPr>
        <p:spPr>
          <a:xfrm>
            <a:off x="780128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8" name="pl123">
            <a:extLst>
              <a:ext uri="{FF2B5EF4-FFF2-40B4-BE49-F238E27FC236}">
                <a16:creationId xmlns:a16="http://schemas.microsoft.com/office/drawing/2014/main" id="{9380B8F9-1B25-DCD1-B357-E00B3D9552B3}"/>
              </a:ext>
            </a:extLst>
          </p:cNvPr>
          <p:cNvSpPr/>
          <p:nvPr/>
        </p:nvSpPr>
        <p:spPr>
          <a:xfrm>
            <a:off x="845587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endParaRPr sz="2400">
              <a:latin typeface="Avenir Next" panose="020B0503020202020204" pitchFamily="34" charset="0"/>
            </a:endParaRPr>
          </a:p>
        </p:txBody>
      </p:sp>
      <p:sp>
        <p:nvSpPr>
          <p:cNvPr id="129" name="tx124">
            <a:extLst>
              <a:ext uri="{FF2B5EF4-FFF2-40B4-BE49-F238E27FC236}">
                <a16:creationId xmlns:a16="http://schemas.microsoft.com/office/drawing/2014/main" id="{60064526-7BB6-0533-1FB9-7774F0C83CE2}"/>
              </a:ext>
            </a:extLst>
          </p:cNvPr>
          <p:cNvSpPr/>
          <p:nvPr/>
        </p:nvSpPr>
        <p:spPr>
          <a:xfrm>
            <a:off x="1147363" y="5068717"/>
            <a:ext cx="216138" cy="300540"/>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pca</a:t>
            </a:r>
            <a:endParaRPr sz="1200" dirty="0">
              <a:solidFill>
                <a:srgbClr val="000000">
                  <a:alpha val="100000"/>
                </a:srgbClr>
              </a:solidFill>
              <a:latin typeface="Avenir Next" panose="020B0503020202020204" pitchFamily="34" charset="0"/>
              <a:cs typeface="Helvetica"/>
            </a:endParaRPr>
          </a:p>
        </p:txBody>
      </p:sp>
      <p:sp>
        <p:nvSpPr>
          <p:cNvPr id="130" name="tx125">
            <a:extLst>
              <a:ext uri="{FF2B5EF4-FFF2-40B4-BE49-F238E27FC236}">
                <a16:creationId xmlns:a16="http://schemas.microsoft.com/office/drawing/2014/main" id="{0B2B7C16-9C20-70A8-2689-82473CEDF0BE}"/>
              </a:ext>
            </a:extLst>
          </p:cNvPr>
          <p:cNvSpPr/>
          <p:nvPr/>
        </p:nvSpPr>
        <p:spPr>
          <a:xfrm>
            <a:off x="1761071" y="5068717"/>
            <a:ext cx="297894" cy="300540"/>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2mm</a:t>
            </a:r>
          </a:p>
        </p:txBody>
      </p:sp>
      <p:sp>
        <p:nvSpPr>
          <p:cNvPr id="131" name="tx126">
            <a:extLst>
              <a:ext uri="{FF2B5EF4-FFF2-40B4-BE49-F238E27FC236}">
                <a16:creationId xmlns:a16="http://schemas.microsoft.com/office/drawing/2014/main" id="{62D2B931-E8EF-CBA1-644B-65CF8F967236}"/>
              </a:ext>
            </a:extLst>
          </p:cNvPr>
          <p:cNvSpPr/>
          <p:nvPr/>
        </p:nvSpPr>
        <p:spPr>
          <a:xfrm>
            <a:off x="2415656" y="5067959"/>
            <a:ext cx="297894" cy="302057"/>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3mm</a:t>
            </a:r>
          </a:p>
        </p:txBody>
      </p:sp>
      <p:sp>
        <p:nvSpPr>
          <p:cNvPr id="132" name="tx127">
            <a:extLst>
              <a:ext uri="{FF2B5EF4-FFF2-40B4-BE49-F238E27FC236}">
                <a16:creationId xmlns:a16="http://schemas.microsoft.com/office/drawing/2014/main" id="{9C9C4051-21E9-F855-4125-978F592FCC8D}"/>
              </a:ext>
            </a:extLst>
          </p:cNvPr>
          <p:cNvSpPr/>
          <p:nvPr/>
        </p:nvSpPr>
        <p:spPr>
          <a:xfrm>
            <a:off x="3114883" y="5089072"/>
            <a:ext cx="208611" cy="25983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cov</a:t>
            </a:r>
            <a:endParaRPr sz="1200" dirty="0">
              <a:solidFill>
                <a:srgbClr val="000000">
                  <a:alpha val="100000"/>
                </a:srgbClr>
              </a:solidFill>
              <a:latin typeface="Avenir Next" panose="020B0503020202020204" pitchFamily="34" charset="0"/>
              <a:cs typeface="Helvetica"/>
            </a:endParaRPr>
          </a:p>
        </p:txBody>
      </p:sp>
      <p:sp>
        <p:nvSpPr>
          <p:cNvPr id="133" name="tx128">
            <a:extLst>
              <a:ext uri="{FF2B5EF4-FFF2-40B4-BE49-F238E27FC236}">
                <a16:creationId xmlns:a16="http://schemas.microsoft.com/office/drawing/2014/main" id="{AA7F4687-8628-4E0F-8A7C-8578AB08C1BC}"/>
              </a:ext>
            </a:extLst>
          </p:cNvPr>
          <p:cNvSpPr/>
          <p:nvPr/>
        </p:nvSpPr>
        <p:spPr>
          <a:xfrm>
            <a:off x="3799218" y="5134150"/>
            <a:ext cx="149110" cy="169675"/>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dg</a:t>
            </a:r>
          </a:p>
        </p:txBody>
      </p:sp>
      <p:sp>
        <p:nvSpPr>
          <p:cNvPr id="134" name="tx129">
            <a:extLst>
              <a:ext uri="{FF2B5EF4-FFF2-40B4-BE49-F238E27FC236}">
                <a16:creationId xmlns:a16="http://schemas.microsoft.com/office/drawing/2014/main" id="{2ADD78C3-1066-0031-2391-029394B66379}"/>
              </a:ext>
            </a:extLst>
          </p:cNvPr>
          <p:cNvSpPr/>
          <p:nvPr/>
        </p:nvSpPr>
        <p:spPr>
          <a:xfrm>
            <a:off x="4416559" y="5077191"/>
            <a:ext cx="223600" cy="304374"/>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fdtd</a:t>
            </a:r>
            <a:endParaRPr sz="1200" dirty="0">
              <a:solidFill>
                <a:srgbClr val="000000">
                  <a:alpha val="100000"/>
                </a:srgbClr>
              </a:solidFill>
              <a:latin typeface="Avenir Next" panose="020B0503020202020204" pitchFamily="34" charset="0"/>
              <a:cs typeface="Helvetica"/>
            </a:endParaRPr>
          </a:p>
        </p:txBody>
      </p:sp>
      <p:sp>
        <p:nvSpPr>
          <p:cNvPr id="135" name="tx130">
            <a:extLst>
              <a:ext uri="{FF2B5EF4-FFF2-40B4-BE49-F238E27FC236}">
                <a16:creationId xmlns:a16="http://schemas.microsoft.com/office/drawing/2014/main" id="{BC7DEF3E-D792-DBC1-2752-6DABE6DECB39}"/>
              </a:ext>
            </a:extLst>
          </p:cNvPr>
          <p:cNvSpPr/>
          <p:nvPr/>
        </p:nvSpPr>
        <p:spPr>
          <a:xfrm>
            <a:off x="5033998" y="5158537"/>
            <a:ext cx="297894" cy="120901"/>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gmm</a:t>
            </a:r>
            <a:endParaRPr sz="1200" dirty="0">
              <a:solidFill>
                <a:srgbClr val="000000">
                  <a:alpha val="100000"/>
                </a:srgbClr>
              </a:solidFill>
              <a:latin typeface="Avenir Next" panose="020B0503020202020204" pitchFamily="34" charset="0"/>
              <a:cs typeface="Helvetica"/>
            </a:endParaRPr>
          </a:p>
        </p:txBody>
      </p:sp>
      <p:sp>
        <p:nvSpPr>
          <p:cNvPr id="136" name="tx131">
            <a:extLst>
              <a:ext uri="{FF2B5EF4-FFF2-40B4-BE49-F238E27FC236}">
                <a16:creationId xmlns:a16="http://schemas.microsoft.com/office/drawing/2014/main" id="{696DDD59-0CCE-AA00-05F9-BAD1BDC4843E}"/>
              </a:ext>
            </a:extLst>
          </p:cNvPr>
          <p:cNvSpPr/>
          <p:nvPr/>
        </p:nvSpPr>
        <p:spPr>
          <a:xfrm>
            <a:off x="5759390" y="5131618"/>
            <a:ext cx="141583" cy="174739"/>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gs</a:t>
            </a:r>
            <a:endParaRPr sz="1200" dirty="0">
              <a:solidFill>
                <a:srgbClr val="000000">
                  <a:alpha val="100000"/>
                </a:srgbClr>
              </a:solidFill>
              <a:latin typeface="Avenir Next" panose="020B0503020202020204" pitchFamily="34" charset="0"/>
              <a:cs typeface="Helvetica"/>
            </a:endParaRPr>
          </a:p>
        </p:txBody>
      </p:sp>
      <p:sp>
        <p:nvSpPr>
          <p:cNvPr id="137" name="tx132">
            <a:extLst>
              <a:ext uri="{FF2B5EF4-FFF2-40B4-BE49-F238E27FC236}">
                <a16:creationId xmlns:a16="http://schemas.microsoft.com/office/drawing/2014/main" id="{661C5D17-DE59-E1AB-CEDC-BE5C9D78FA53}"/>
              </a:ext>
            </a:extLst>
          </p:cNvPr>
          <p:cNvSpPr/>
          <p:nvPr/>
        </p:nvSpPr>
        <p:spPr>
          <a:xfrm>
            <a:off x="6410033" y="5125425"/>
            <a:ext cx="149110" cy="187125"/>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bp</a:t>
            </a:r>
          </a:p>
        </p:txBody>
      </p:sp>
      <p:sp>
        <p:nvSpPr>
          <p:cNvPr id="138" name="tx133">
            <a:extLst>
              <a:ext uri="{FF2B5EF4-FFF2-40B4-BE49-F238E27FC236}">
                <a16:creationId xmlns:a16="http://schemas.microsoft.com/office/drawing/2014/main" id="{F3F63E4F-7F94-9381-32E6-05567550D5E8}"/>
              </a:ext>
            </a:extLst>
          </p:cNvPr>
          <p:cNvSpPr/>
          <p:nvPr/>
        </p:nvSpPr>
        <p:spPr>
          <a:xfrm>
            <a:off x="7053767" y="5125403"/>
            <a:ext cx="171365" cy="187168"/>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err="1">
                <a:solidFill>
                  <a:srgbClr val="000000">
                    <a:alpha val="100000"/>
                  </a:srgbClr>
                </a:solidFill>
                <a:latin typeface="Avenir Next" panose="020B0503020202020204" pitchFamily="34" charset="0"/>
                <a:cs typeface="Helvetica"/>
              </a:rPr>
              <a:t>hw</a:t>
            </a:r>
            <a:endParaRPr sz="1200" dirty="0">
              <a:solidFill>
                <a:srgbClr val="000000">
                  <a:alpha val="100000"/>
                </a:srgbClr>
              </a:solidFill>
              <a:latin typeface="Avenir Next" panose="020B0503020202020204" pitchFamily="34" charset="0"/>
              <a:cs typeface="Helvetica"/>
            </a:endParaRPr>
          </a:p>
        </p:txBody>
      </p:sp>
      <p:sp>
        <p:nvSpPr>
          <p:cNvPr id="139" name="tx134">
            <a:extLst>
              <a:ext uri="{FF2B5EF4-FFF2-40B4-BE49-F238E27FC236}">
                <a16:creationId xmlns:a16="http://schemas.microsoft.com/office/drawing/2014/main" id="{94EBE8D2-746A-C83A-C4B6-FE76C07DC968}"/>
              </a:ext>
            </a:extLst>
          </p:cNvPr>
          <p:cNvSpPr/>
          <p:nvPr/>
        </p:nvSpPr>
        <p:spPr>
          <a:xfrm>
            <a:off x="7711937" y="5164176"/>
            <a:ext cx="178696" cy="109623"/>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km</a:t>
            </a:r>
          </a:p>
        </p:txBody>
      </p:sp>
      <p:sp>
        <p:nvSpPr>
          <p:cNvPr id="140" name="tx135">
            <a:extLst>
              <a:ext uri="{FF2B5EF4-FFF2-40B4-BE49-F238E27FC236}">
                <a16:creationId xmlns:a16="http://schemas.microsoft.com/office/drawing/2014/main" id="{F5461113-F642-C573-8EB3-122068A056BA}"/>
              </a:ext>
            </a:extLst>
          </p:cNvPr>
          <p:cNvSpPr/>
          <p:nvPr/>
        </p:nvSpPr>
        <p:spPr>
          <a:xfrm>
            <a:off x="8310523" y="5123351"/>
            <a:ext cx="290694" cy="191272"/>
          </a:xfrm>
          <a:prstGeom prst="rect">
            <a:avLst/>
          </a:prstGeom>
          <a:noFill/>
        </p:spPr>
        <p:txBody>
          <a:bodyPr wrap="none" lIns="0" tIns="0" rIns="0" bIns="0" anchor="ctr" anchorCtr="1"/>
          <a:lstStyle/>
          <a:p>
            <a:pPr marL="0" marR="0" indent="0" algn="l">
              <a:lnSpc>
                <a:spcPts val="1000"/>
              </a:lnSpc>
              <a:spcBef>
                <a:spcPts val="0"/>
              </a:spcBef>
              <a:spcAft>
                <a:spcPts val="0"/>
              </a:spcAft>
            </a:pPr>
            <a:r>
              <a:rPr sz="1200" dirty="0">
                <a:solidFill>
                  <a:srgbClr val="000000">
                    <a:alpha val="100000"/>
                  </a:srgbClr>
                </a:solidFill>
                <a:latin typeface="Avenir Next" panose="020B0503020202020204" pitchFamily="34" charset="0"/>
                <a:cs typeface="Helvetica"/>
              </a:rPr>
              <a:t>x264</a:t>
            </a:r>
          </a:p>
        </p:txBody>
      </p:sp>
      <p:sp>
        <p:nvSpPr>
          <p:cNvPr id="142" name="tx137">
            <a:extLst>
              <a:ext uri="{FF2B5EF4-FFF2-40B4-BE49-F238E27FC236}">
                <a16:creationId xmlns:a16="http://schemas.microsoft.com/office/drawing/2014/main" id="{85057B24-0C82-0B23-B58A-AEEAD6211B28}"/>
              </a:ext>
            </a:extLst>
          </p:cNvPr>
          <p:cNvSpPr/>
          <p:nvPr/>
        </p:nvSpPr>
        <p:spPr>
          <a:xfrm rot="16200000">
            <a:off x="-917644" y="3528510"/>
            <a:ext cx="2748144" cy="256145"/>
          </a:xfrm>
          <a:prstGeom prst="rect">
            <a:avLst/>
          </a:prstGeom>
          <a:noFill/>
        </p:spPr>
        <p:txBody>
          <a:bodyPr wrap="none" lIns="0" tIns="0" rIns="0" bIns="0" anchor="ctr" anchorCtr="1"/>
          <a:lstStyle/>
          <a:p>
            <a:pPr marL="0" marR="0" indent="0" algn="l">
              <a:lnSpc>
                <a:spcPts val="1200"/>
              </a:lnSpc>
              <a:spcBef>
                <a:spcPts val="0"/>
              </a:spcBef>
              <a:spcAft>
                <a:spcPts val="0"/>
              </a:spcAft>
            </a:pPr>
            <a:r>
              <a:rPr lang="en-US" sz="2000" b="1" dirty="0">
                <a:solidFill>
                  <a:srgbClr val="000000">
                    <a:alpha val="100000"/>
                  </a:srgbClr>
                </a:solidFill>
                <a:latin typeface="Avenir Next" panose="020B0503020202020204" pitchFamily="34" charset="0"/>
                <a:cs typeface="Helvetica"/>
              </a:rPr>
              <a:t>Required</a:t>
            </a:r>
            <a:r>
              <a:rPr sz="2000" b="1" dirty="0">
                <a:solidFill>
                  <a:srgbClr val="000000">
                    <a:alpha val="100000"/>
                  </a:srgbClr>
                </a:solidFill>
                <a:latin typeface="Avenir Next" panose="020B0503020202020204" pitchFamily="34" charset="0"/>
                <a:cs typeface="Helvetica"/>
              </a:rPr>
              <a:t> Bit-Precision</a:t>
            </a:r>
          </a:p>
        </p:txBody>
      </p:sp>
      <p:grpSp>
        <p:nvGrpSpPr>
          <p:cNvPr id="162" name="Group 161">
            <a:extLst>
              <a:ext uri="{FF2B5EF4-FFF2-40B4-BE49-F238E27FC236}">
                <a16:creationId xmlns:a16="http://schemas.microsoft.com/office/drawing/2014/main" id="{A2424983-5700-2D99-03DB-F1D3124A68FA}"/>
              </a:ext>
            </a:extLst>
          </p:cNvPr>
          <p:cNvGrpSpPr/>
          <p:nvPr/>
        </p:nvGrpSpPr>
        <p:grpSpPr>
          <a:xfrm>
            <a:off x="328355" y="2415771"/>
            <a:ext cx="8520268" cy="3967079"/>
            <a:chOff x="328355" y="2415771"/>
            <a:chExt cx="8520268" cy="3967079"/>
          </a:xfrm>
        </p:grpSpPr>
        <p:sp>
          <p:nvSpPr>
            <p:cNvPr id="146" name="Rounded Rectangle 145">
              <a:extLst>
                <a:ext uri="{FF2B5EF4-FFF2-40B4-BE49-F238E27FC236}">
                  <a16:creationId xmlns:a16="http://schemas.microsoft.com/office/drawing/2014/main" id="{EF372139-6B30-7F45-8267-B17F0DF0817E}"/>
                </a:ext>
              </a:extLst>
            </p:cNvPr>
            <p:cNvSpPr/>
            <p:nvPr/>
          </p:nvSpPr>
          <p:spPr>
            <a:xfrm>
              <a:off x="328355" y="5510036"/>
              <a:ext cx="8520268" cy="872814"/>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000" b="1" kern="0" dirty="0">
                  <a:solidFill>
                    <a:srgbClr val="E08961"/>
                  </a:solidFill>
                  <a:latin typeface="Avenir Next" panose="020B0503020202020204" pitchFamily="34" charset="0"/>
                </a:rPr>
                <a:t>Applications display a significant amount of </a:t>
              </a:r>
              <a:r>
                <a:rPr lang="en-US" sz="2000" b="1" u="sng" kern="0" dirty="0">
                  <a:solidFill>
                    <a:srgbClr val="E08961"/>
                  </a:solidFill>
                  <a:latin typeface="Avenir Next" panose="020B0503020202020204" pitchFamily="34" charset="0"/>
                </a:rPr>
                <a:t>narrow values</a:t>
              </a:r>
              <a:r>
                <a:rPr lang="en-US" sz="2000" b="1" kern="0" dirty="0">
                  <a:solidFill>
                    <a:srgbClr val="E08961"/>
                  </a:solidFill>
                  <a:latin typeface="Avenir Next" panose="020B0503020202020204" pitchFamily="34" charset="0"/>
                </a:rPr>
                <a:t> → </a:t>
              </a:r>
              <a:br>
                <a:rPr lang="en-US" sz="2000" b="1" kern="0" dirty="0">
                  <a:solidFill>
                    <a:srgbClr val="E08961"/>
                  </a:solidFill>
                  <a:latin typeface="Avenir Next" panose="020B0503020202020204" pitchFamily="34" charset="0"/>
                </a:rPr>
              </a:br>
              <a:r>
                <a:rPr lang="en-US" sz="2000" b="1" kern="0" dirty="0">
                  <a:solidFill>
                    <a:srgbClr val="E08961"/>
                  </a:solidFill>
                  <a:latin typeface="Avenir Next" panose="020B0503020202020204" pitchFamily="34" charset="0"/>
                </a:rPr>
                <a:t>bit-precision can be </a:t>
              </a:r>
              <a:r>
                <a:rPr lang="en-US" sz="2000" b="1" u="sng" kern="0" dirty="0">
                  <a:solidFill>
                    <a:srgbClr val="E08961"/>
                  </a:solidFill>
                  <a:latin typeface="Avenir Next" panose="020B0503020202020204" pitchFamily="34" charset="0"/>
                </a:rPr>
                <a:t>reduced</a:t>
              </a:r>
              <a:r>
                <a:rPr lang="en-US" sz="2000" b="1" kern="0" dirty="0">
                  <a:solidFill>
                    <a:srgbClr val="E08961"/>
                  </a:solidFill>
                  <a:latin typeface="Avenir Next" panose="020B0503020202020204" pitchFamily="34" charset="0"/>
                </a:rPr>
                <a:t> from 32 bits to 20 bits, on average</a:t>
              </a:r>
              <a:endPar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50" name="Rectangle 149">
              <a:extLst>
                <a:ext uri="{FF2B5EF4-FFF2-40B4-BE49-F238E27FC236}">
                  <a16:creationId xmlns:a16="http://schemas.microsoft.com/office/drawing/2014/main" id="{5986930F-3BC0-280C-04EE-457F0D179541}"/>
                </a:ext>
              </a:extLst>
            </p:cNvPr>
            <p:cNvSpPr/>
            <p:nvPr/>
          </p:nvSpPr>
          <p:spPr>
            <a:xfrm>
              <a:off x="8259496" y="2422123"/>
              <a:ext cx="388530" cy="181710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b="1" dirty="0">
                  <a:solidFill>
                    <a:schemeClr val="accent1"/>
                  </a:solidFill>
                  <a:latin typeface="Avenir Next" panose="020B0503020202020204" pitchFamily="34" charset="0"/>
                </a:rPr>
                <a:t>narrow values</a:t>
              </a:r>
            </a:p>
          </p:txBody>
        </p:sp>
        <p:sp>
          <p:nvSpPr>
            <p:cNvPr id="151" name="Rectangle 150">
              <a:extLst>
                <a:ext uri="{FF2B5EF4-FFF2-40B4-BE49-F238E27FC236}">
                  <a16:creationId xmlns:a16="http://schemas.microsoft.com/office/drawing/2014/main" id="{486EBAA3-D100-CE4C-49A0-BBA88D9445BF}"/>
                </a:ext>
              </a:extLst>
            </p:cNvPr>
            <p:cNvSpPr/>
            <p:nvPr/>
          </p:nvSpPr>
          <p:spPr>
            <a:xfrm>
              <a:off x="1057992" y="2422121"/>
              <a:ext cx="390601" cy="145198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Rectangle 151">
              <a:extLst>
                <a:ext uri="{FF2B5EF4-FFF2-40B4-BE49-F238E27FC236}">
                  <a16:creationId xmlns:a16="http://schemas.microsoft.com/office/drawing/2014/main" id="{D9D92AD5-63CA-E3DE-B78E-F5B075EAACE8}"/>
                </a:ext>
              </a:extLst>
            </p:cNvPr>
            <p:cNvSpPr/>
            <p:nvPr/>
          </p:nvSpPr>
          <p:spPr>
            <a:xfrm>
              <a:off x="1713642" y="2422121"/>
              <a:ext cx="389540" cy="673262"/>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Rectangle 152">
              <a:extLst>
                <a:ext uri="{FF2B5EF4-FFF2-40B4-BE49-F238E27FC236}">
                  <a16:creationId xmlns:a16="http://schemas.microsoft.com/office/drawing/2014/main" id="{2E84E87A-8A82-CD7D-CA42-778382B7B7BA}"/>
                </a:ext>
              </a:extLst>
            </p:cNvPr>
            <p:cNvSpPr/>
            <p:nvPr/>
          </p:nvSpPr>
          <p:spPr>
            <a:xfrm>
              <a:off x="2364007" y="2428996"/>
              <a:ext cx="396970" cy="167388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Rectangle 153">
              <a:extLst>
                <a:ext uri="{FF2B5EF4-FFF2-40B4-BE49-F238E27FC236}">
                  <a16:creationId xmlns:a16="http://schemas.microsoft.com/office/drawing/2014/main" id="{A044DE9F-0E84-4D16-44D8-A51EB3D30B89}"/>
                </a:ext>
              </a:extLst>
            </p:cNvPr>
            <p:cNvSpPr/>
            <p:nvPr/>
          </p:nvSpPr>
          <p:spPr>
            <a:xfrm>
              <a:off x="3024960" y="2428996"/>
              <a:ext cx="388455" cy="167388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Rectangle 154">
              <a:extLst>
                <a:ext uri="{FF2B5EF4-FFF2-40B4-BE49-F238E27FC236}">
                  <a16:creationId xmlns:a16="http://schemas.microsoft.com/office/drawing/2014/main" id="{D6416733-30F2-64A2-0704-1FE6E4D192EC}"/>
                </a:ext>
              </a:extLst>
            </p:cNvPr>
            <p:cNvSpPr/>
            <p:nvPr/>
          </p:nvSpPr>
          <p:spPr>
            <a:xfrm>
              <a:off x="3674220" y="2422122"/>
              <a:ext cx="392753" cy="106162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Rectangle 155">
              <a:extLst>
                <a:ext uri="{FF2B5EF4-FFF2-40B4-BE49-F238E27FC236}">
                  <a16:creationId xmlns:a16="http://schemas.microsoft.com/office/drawing/2014/main" id="{1C8AB55C-543B-4832-4C82-FD04AD1B7C3A}"/>
                </a:ext>
              </a:extLst>
            </p:cNvPr>
            <p:cNvSpPr/>
            <p:nvPr/>
          </p:nvSpPr>
          <p:spPr>
            <a:xfrm>
              <a:off x="4334131" y="2428734"/>
              <a:ext cx="390601" cy="245922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Rectangle 156">
              <a:extLst>
                <a:ext uri="{FF2B5EF4-FFF2-40B4-BE49-F238E27FC236}">
                  <a16:creationId xmlns:a16="http://schemas.microsoft.com/office/drawing/2014/main" id="{1B4165A9-3768-2639-BE72-1D55B8B8560B}"/>
                </a:ext>
              </a:extLst>
            </p:cNvPr>
            <p:cNvSpPr/>
            <p:nvPr/>
          </p:nvSpPr>
          <p:spPr>
            <a:xfrm>
              <a:off x="7600692" y="2422728"/>
              <a:ext cx="392751" cy="12789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8" name="Rectangle 157">
              <a:extLst>
                <a:ext uri="{FF2B5EF4-FFF2-40B4-BE49-F238E27FC236}">
                  <a16:creationId xmlns:a16="http://schemas.microsoft.com/office/drawing/2014/main" id="{3AC2B31F-6CB7-523B-0F80-BE73BF70E948}"/>
                </a:ext>
              </a:extLst>
            </p:cNvPr>
            <p:cNvSpPr/>
            <p:nvPr/>
          </p:nvSpPr>
          <p:spPr>
            <a:xfrm>
              <a:off x="6950358" y="2415771"/>
              <a:ext cx="389542" cy="137152"/>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9" name="Rectangle 158">
              <a:extLst>
                <a:ext uri="{FF2B5EF4-FFF2-40B4-BE49-F238E27FC236}">
                  <a16:creationId xmlns:a16="http://schemas.microsoft.com/office/drawing/2014/main" id="{BFD3F95C-ADA8-234D-752E-474AE83F1E79}"/>
                </a:ext>
              </a:extLst>
            </p:cNvPr>
            <p:cNvSpPr/>
            <p:nvPr/>
          </p:nvSpPr>
          <p:spPr>
            <a:xfrm>
              <a:off x="4986568" y="2418685"/>
              <a:ext cx="392751" cy="13193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Rectangle 159">
              <a:extLst>
                <a:ext uri="{FF2B5EF4-FFF2-40B4-BE49-F238E27FC236}">
                  <a16:creationId xmlns:a16="http://schemas.microsoft.com/office/drawing/2014/main" id="{E06A6913-F386-8487-5A59-FAA5BB6416AF}"/>
                </a:ext>
              </a:extLst>
            </p:cNvPr>
            <p:cNvSpPr/>
            <p:nvPr/>
          </p:nvSpPr>
          <p:spPr>
            <a:xfrm>
              <a:off x="5641154" y="2421862"/>
              <a:ext cx="388532" cy="8162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Rectangle 160">
              <a:extLst>
                <a:ext uri="{FF2B5EF4-FFF2-40B4-BE49-F238E27FC236}">
                  <a16:creationId xmlns:a16="http://schemas.microsoft.com/office/drawing/2014/main" id="{96F14DB9-96B7-A1EC-DBC6-2B8EBC311EAA}"/>
                </a:ext>
              </a:extLst>
            </p:cNvPr>
            <p:cNvSpPr/>
            <p:nvPr/>
          </p:nvSpPr>
          <p:spPr>
            <a:xfrm>
              <a:off x="6291520" y="2428738"/>
              <a:ext cx="392753" cy="65015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aphicFrame>
        <p:nvGraphicFramePr>
          <p:cNvPr id="5" name="Table 4">
            <a:extLst>
              <a:ext uri="{FF2B5EF4-FFF2-40B4-BE49-F238E27FC236}">
                <a16:creationId xmlns:a16="http://schemas.microsoft.com/office/drawing/2014/main" id="{1C98980D-7627-EEB6-8BF5-AEA95EDF73B1}"/>
              </a:ext>
            </a:extLst>
          </p:cNvPr>
          <p:cNvGraphicFramePr>
            <a:graphicFrameLocks/>
          </p:cNvGraphicFramePr>
          <p:nvPr>
            <p:extLst>
              <p:ext uri="{D42A27DB-BD31-4B8C-83A1-F6EECF244321}">
                <p14:modId xmlns:p14="http://schemas.microsoft.com/office/powerpoint/2010/main" val="206918014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17491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2"/>
                                        </p:tgtEl>
                                        <p:attrNameLst>
                                          <p:attrName>style.visibility</p:attrName>
                                        </p:attrNameLst>
                                      </p:cBhvr>
                                      <p:to>
                                        <p:strVal val="visible"/>
                                      </p:to>
                                    </p:set>
                                    <p:animEffect transition="in" filter="fade">
                                      <p:cBhvr>
                                        <p:cTn id="7"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 name="Rectangle 458">
            <a:extLst>
              <a:ext uri="{FF2B5EF4-FFF2-40B4-BE49-F238E27FC236}">
                <a16:creationId xmlns:a16="http://schemas.microsoft.com/office/drawing/2014/main" id="{4E189F1F-3541-E5C1-B0E3-1BF43854919F}"/>
              </a:ext>
            </a:extLst>
          </p:cNvPr>
          <p:cNvSpPr/>
          <p:nvPr/>
        </p:nvSpPr>
        <p:spPr>
          <a:xfrm>
            <a:off x="7307461" y="4521940"/>
            <a:ext cx="1325444" cy="1360783"/>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457" name="Rectangle 456">
            <a:extLst>
              <a:ext uri="{FF2B5EF4-FFF2-40B4-BE49-F238E27FC236}">
                <a16:creationId xmlns:a16="http://schemas.microsoft.com/office/drawing/2014/main" id="{0496E6EC-D7CB-79AF-B36F-D5D010CFF98F}"/>
              </a:ext>
            </a:extLst>
          </p:cNvPr>
          <p:cNvSpPr/>
          <p:nvPr/>
        </p:nvSpPr>
        <p:spPr>
          <a:xfrm>
            <a:off x="4640635" y="4521940"/>
            <a:ext cx="1325444" cy="1360783"/>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Narrow Values for PUD Operations</a:t>
            </a:r>
          </a:p>
        </p:txBody>
      </p:sp>
      <p:grpSp>
        <p:nvGrpSpPr>
          <p:cNvPr id="240" name="Group 239">
            <a:extLst>
              <a:ext uri="{FF2B5EF4-FFF2-40B4-BE49-F238E27FC236}">
                <a16:creationId xmlns:a16="http://schemas.microsoft.com/office/drawing/2014/main" id="{9CF571A7-9DFF-6DCA-859F-15A2DF1ABFED}"/>
              </a:ext>
            </a:extLst>
          </p:cNvPr>
          <p:cNvGrpSpPr/>
          <p:nvPr/>
        </p:nvGrpSpPr>
        <p:grpSpPr>
          <a:xfrm>
            <a:off x="2345162" y="2073520"/>
            <a:ext cx="2179624" cy="375419"/>
            <a:chOff x="1066791" y="1851416"/>
            <a:chExt cx="2179624" cy="375419"/>
          </a:xfrm>
          <a:solidFill>
            <a:srgbClr val="FAE3B4"/>
          </a:solidFill>
        </p:grpSpPr>
        <p:sp>
          <p:nvSpPr>
            <p:cNvPr id="246" name="Rectangle 245">
              <a:extLst>
                <a:ext uri="{FF2B5EF4-FFF2-40B4-BE49-F238E27FC236}">
                  <a16:creationId xmlns:a16="http://schemas.microsoft.com/office/drawing/2014/main" id="{7B51FCB1-EB54-6713-A82E-7FD2532C22FF}"/>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gr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Narrow Values</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data with small dynamic range stored in large data formats</a:t>
            </a:r>
            <a:endParaRPr lang="en-US" sz="1600" dirty="0">
              <a:latin typeface="Avenir Next" panose="020B0503020202020204" pitchFamily="34" charset="0"/>
            </a:endParaRPr>
          </a:p>
        </p:txBody>
      </p:sp>
      <p:grpSp>
        <p:nvGrpSpPr>
          <p:cNvPr id="251" name="Group 250">
            <a:extLst>
              <a:ext uri="{FF2B5EF4-FFF2-40B4-BE49-F238E27FC236}">
                <a16:creationId xmlns:a16="http://schemas.microsoft.com/office/drawing/2014/main" id="{343F7F61-E158-504E-7932-C51F9EAFD854}"/>
              </a:ext>
            </a:extLst>
          </p:cNvPr>
          <p:cNvGrpSpPr/>
          <p:nvPr/>
        </p:nvGrpSpPr>
        <p:grpSpPr>
          <a:xfrm>
            <a:off x="2345162" y="2572164"/>
            <a:ext cx="2179624" cy="375419"/>
            <a:chOff x="1066791" y="1851416"/>
            <a:chExt cx="2179624" cy="375419"/>
          </a:xfrm>
          <a:solidFill>
            <a:srgbClr val="FAE3B4"/>
          </a:solidFill>
        </p:grpSpPr>
        <p:sp>
          <p:nvSpPr>
            <p:cNvPr id="257" name="Rectangle 256">
              <a:extLst>
                <a:ext uri="{FF2B5EF4-FFF2-40B4-BE49-F238E27FC236}">
                  <a16:creationId xmlns:a16="http://schemas.microsoft.com/office/drawing/2014/main" id="{4D4B8C97-2D69-4CE4-56B6-DC25D0379C23}"/>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gr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grpSp>
        <p:nvGrpSpPr>
          <p:cNvPr id="262" name="Group 261">
            <a:extLst>
              <a:ext uri="{FF2B5EF4-FFF2-40B4-BE49-F238E27FC236}">
                <a16:creationId xmlns:a16="http://schemas.microsoft.com/office/drawing/2014/main" id="{027B7FCA-6D85-47C2-320C-8A8A26925B1E}"/>
              </a:ext>
            </a:extLst>
          </p:cNvPr>
          <p:cNvGrpSpPr/>
          <p:nvPr/>
        </p:nvGrpSpPr>
        <p:grpSpPr>
          <a:xfrm>
            <a:off x="2345162" y="3236628"/>
            <a:ext cx="2179624" cy="375419"/>
            <a:chOff x="1066791" y="1851416"/>
            <a:chExt cx="2179624" cy="375419"/>
          </a:xfrm>
          <a:solidFill>
            <a:srgbClr val="FAE3B4"/>
          </a:solidFill>
        </p:grpSpPr>
        <p:sp>
          <p:nvSpPr>
            <p:cNvPr id="268" name="Rectangle 267">
              <a:extLst>
                <a:ext uri="{FF2B5EF4-FFF2-40B4-BE49-F238E27FC236}">
                  <a16:creationId xmlns:a16="http://schemas.microsoft.com/office/drawing/2014/main" id="{BA44489D-A5B3-D8FD-0C78-FF0F1CC4EEDB}"/>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gr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1</a:t>
            </a:r>
            <a:endParaRPr lang="en-CH">
              <a:solidFill>
                <a:schemeClr val="tx1"/>
              </a:solidFill>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0</a:t>
            </a:r>
            <a:endParaRPr lang="en-CH">
              <a:solidFill>
                <a:schemeClr val="tx1"/>
              </a:solidFill>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r>
              <a:rPr lang="en-US" sz="1800" b="1" dirty="0">
                <a:latin typeface="Avenir Next" panose="020B0503020202020204" pitchFamily="34" charset="0"/>
              </a:rPr>
              <a:t>+</a:t>
            </a:r>
            <a:endParaRPr lang="en-US" b="1" dirty="0"/>
          </a:p>
        </p:txBody>
      </p:sp>
      <p:sp>
        <p:nvSpPr>
          <p:cNvPr id="277" name="Left Brace 276">
            <a:extLst>
              <a:ext uri="{FF2B5EF4-FFF2-40B4-BE49-F238E27FC236}">
                <a16:creationId xmlns:a16="http://schemas.microsoft.com/office/drawing/2014/main" id="{DBE45A4C-DF8B-0D39-0FC6-C7EBF9761988}"/>
              </a:ext>
            </a:extLst>
          </p:cNvPr>
          <p:cNvSpPr/>
          <p:nvPr/>
        </p:nvSpPr>
        <p:spPr>
          <a:xfrm rot="16200000">
            <a:off x="3633596" y="2370673"/>
            <a:ext cx="210663" cy="2881464"/>
          </a:xfrm>
          <a:prstGeom prst="leftBrace">
            <a:avLst>
              <a:gd name="adj1" fmla="val 31249"/>
              <a:gd name="adj2" fmla="val 49130"/>
            </a:avLst>
          </a:prstGeom>
          <a:solidFill>
            <a:srgbClr val="F4B945"/>
          </a:solidFill>
          <a:ln w="19050">
            <a:solidFill>
              <a:schemeClr val="tx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srgbClr val="F4B945"/>
              </a:solidFill>
            </a:endParaRPr>
          </a:p>
        </p:txBody>
      </p:sp>
      <p:sp>
        <p:nvSpPr>
          <p:cNvPr id="279" name="TextBox 278">
            <a:extLst>
              <a:ext uri="{FF2B5EF4-FFF2-40B4-BE49-F238E27FC236}">
                <a16:creationId xmlns:a16="http://schemas.microsoft.com/office/drawing/2014/main" id="{E1137607-703B-D65A-C330-F021444AC0AD}"/>
              </a:ext>
            </a:extLst>
          </p:cNvPr>
          <p:cNvSpPr txBox="1"/>
          <p:nvPr/>
        </p:nvSpPr>
        <p:spPr>
          <a:xfrm>
            <a:off x="506997" y="3887696"/>
            <a:ext cx="8474041" cy="369332"/>
          </a:xfrm>
          <a:prstGeom prst="rect">
            <a:avLst/>
          </a:prstGeom>
          <a:noFill/>
        </p:spPr>
        <p:txBody>
          <a:bodyPr wrap="square">
            <a:spAutoFit/>
          </a:bodyPr>
          <a:lstStyle/>
          <a:p>
            <a:r>
              <a:rPr lang="en-US" sz="1800" b="1" dirty="0">
                <a:solidFill>
                  <a:srgbClr val="C00000"/>
                </a:solidFill>
                <a:latin typeface="Avenir Next" panose="020B0503020202020204" pitchFamily="34" charset="0"/>
              </a:rPr>
              <a:t>inconsequential bits </a:t>
            </a:r>
            <a:r>
              <a:rPr lang="en-US" sz="1800" b="1" dirty="0">
                <a:solidFill>
                  <a:schemeClr val="accent4"/>
                </a:solidFill>
                <a:latin typeface="Avenir Next" panose="020B0503020202020204" pitchFamily="34" charset="0"/>
              </a:rPr>
              <a:t>→ </a:t>
            </a:r>
            <a:r>
              <a:rPr lang="en-US" b="1" dirty="0">
                <a:solidFill>
                  <a:schemeClr val="accent4"/>
                </a:solidFill>
                <a:latin typeface="Avenir Next" panose="020B0503020202020204" pitchFamily="34" charset="0"/>
              </a:rPr>
              <a:t>dynamically </a:t>
            </a:r>
            <a:r>
              <a:rPr lang="en-US" b="1" u="sng" dirty="0">
                <a:solidFill>
                  <a:schemeClr val="accent4"/>
                </a:solidFill>
                <a:latin typeface="Avenir Next" panose="020B0503020202020204" pitchFamily="34" charset="0"/>
              </a:rPr>
              <a:t>identify</a:t>
            </a:r>
            <a:r>
              <a:rPr lang="en-US" b="1" dirty="0">
                <a:solidFill>
                  <a:schemeClr val="accent4"/>
                </a:solidFill>
                <a:latin typeface="Avenir Next" panose="020B0503020202020204" pitchFamily="34" charset="0"/>
              </a:rPr>
              <a:t> and </a:t>
            </a:r>
            <a:r>
              <a:rPr lang="en-US" b="1" u="sng" dirty="0">
                <a:solidFill>
                  <a:schemeClr val="accent4"/>
                </a:solidFill>
                <a:latin typeface="Avenir Next" panose="020B0503020202020204" pitchFamily="34" charset="0"/>
              </a:rPr>
              <a:t>skip</a:t>
            </a:r>
            <a:r>
              <a:rPr lang="en-US" b="1" dirty="0">
                <a:solidFill>
                  <a:schemeClr val="accent4"/>
                </a:solidFill>
                <a:latin typeface="Avenir Next" panose="020B0503020202020204" pitchFamily="34" charset="0"/>
              </a:rPr>
              <a:t> during computation</a:t>
            </a:r>
            <a:endParaRPr lang="en-US" dirty="0">
              <a:solidFill>
                <a:schemeClr val="accent4"/>
              </a:solidFill>
            </a:endParaRPr>
          </a:p>
        </p:txBody>
      </p:sp>
      <p:grpSp>
        <p:nvGrpSpPr>
          <p:cNvPr id="464" name="Group 463">
            <a:extLst>
              <a:ext uri="{FF2B5EF4-FFF2-40B4-BE49-F238E27FC236}">
                <a16:creationId xmlns:a16="http://schemas.microsoft.com/office/drawing/2014/main" id="{3535C54E-94D7-A982-DE3F-8A33B473000C}"/>
              </a:ext>
            </a:extLst>
          </p:cNvPr>
          <p:cNvGrpSpPr/>
          <p:nvPr/>
        </p:nvGrpSpPr>
        <p:grpSpPr>
          <a:xfrm>
            <a:off x="265140" y="4387484"/>
            <a:ext cx="3274012" cy="2057400"/>
            <a:chOff x="265140" y="4387484"/>
            <a:chExt cx="3274012" cy="2057400"/>
          </a:xfrm>
        </p:grpSpPr>
        <p:grpSp>
          <p:nvGrpSpPr>
            <p:cNvPr id="5" name="Group 4">
              <a:extLst>
                <a:ext uri="{FF2B5EF4-FFF2-40B4-BE49-F238E27FC236}">
                  <a16:creationId xmlns:a16="http://schemas.microsoft.com/office/drawing/2014/main" id="{93672651-180A-5DED-824E-918D93FBC839}"/>
                </a:ext>
              </a:extLst>
            </p:cNvPr>
            <p:cNvGrpSpPr/>
            <p:nvPr/>
          </p:nvGrpSpPr>
          <p:grpSpPr>
            <a:xfrm>
              <a:off x="2344356" y="4711246"/>
              <a:ext cx="1081825" cy="842034"/>
              <a:chOff x="7868816" y="2300187"/>
              <a:chExt cx="1081825" cy="842034"/>
            </a:xfrm>
          </p:grpSpPr>
          <p:sp>
            <p:nvSpPr>
              <p:cNvPr id="7" name="TextBox 6">
                <a:extLst>
                  <a:ext uri="{FF2B5EF4-FFF2-40B4-BE49-F238E27FC236}">
                    <a16:creationId xmlns:a16="http://schemas.microsoft.com/office/drawing/2014/main" id="{E097188D-44DF-8F82-6479-B993EB18EF02}"/>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22626E3-9ECD-13B5-CFC8-1ADAB7D7173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2</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8BB66E45-B488-8657-B49C-355F312D167A}"/>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2</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65898714-4401-3FA5-8CD7-9F50378BA5CA}"/>
                </a:ext>
              </a:extLst>
            </p:cNvPr>
            <p:cNvGrpSpPr/>
            <p:nvPr/>
          </p:nvGrpSpPr>
          <p:grpSpPr>
            <a:xfrm>
              <a:off x="265140" y="4387484"/>
              <a:ext cx="2341956" cy="2057400"/>
              <a:chOff x="265140" y="4387484"/>
              <a:chExt cx="2341956" cy="2057400"/>
            </a:xfrm>
          </p:grpSpPr>
          <p:grpSp>
            <p:nvGrpSpPr>
              <p:cNvPr id="13" name="Group 12">
                <a:extLst>
                  <a:ext uri="{FF2B5EF4-FFF2-40B4-BE49-F238E27FC236}">
                    <a16:creationId xmlns:a16="http://schemas.microsoft.com/office/drawing/2014/main" id="{966BE59F-3289-2B76-905A-111B723AB105}"/>
                  </a:ext>
                </a:extLst>
              </p:cNvPr>
              <p:cNvGrpSpPr/>
              <p:nvPr/>
            </p:nvGrpSpPr>
            <p:grpSpPr>
              <a:xfrm>
                <a:off x="950941" y="4802246"/>
                <a:ext cx="1414038" cy="1414038"/>
                <a:chOff x="4876800" y="1600199"/>
                <a:chExt cx="2819401" cy="2819401"/>
              </a:xfrm>
            </p:grpSpPr>
            <p:grpSp>
              <p:nvGrpSpPr>
                <p:cNvPr id="14" name="Group 13">
                  <a:extLst>
                    <a:ext uri="{FF2B5EF4-FFF2-40B4-BE49-F238E27FC236}">
                      <a16:creationId xmlns:a16="http://schemas.microsoft.com/office/drawing/2014/main" id="{AA2B7154-F53A-9812-51E1-88A606F4AED8}"/>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B06A4E81-498B-6EF4-BE4C-33867825700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C402D2F3-A7F7-E460-E071-1B03058CD58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987DB235-8CD0-71BD-8CCE-5E53A63167C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31A755FC-36BB-AA8D-F783-A17C96911A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8BD0ADE2-030A-CC8C-500F-2349A7C57CD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322CCBE8-357B-E5BA-BA7E-25A3903E452A}"/>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734EE216-ECA2-F853-9DD6-27335054D56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BB349234-DC63-DB0F-6728-542999662CF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4877639A-BA0A-BAC5-F69E-1748FCF9742D}"/>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6A269B06-505F-A48D-0222-91E88D2052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4132352-5C89-7652-D66C-A4AF6225C7E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 name="Group 15">
                  <a:extLst>
                    <a:ext uri="{FF2B5EF4-FFF2-40B4-BE49-F238E27FC236}">
                      <a16:creationId xmlns:a16="http://schemas.microsoft.com/office/drawing/2014/main" id="{F96FFB24-2657-C73F-9146-505890F0EC9E}"/>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2A7F38CE-6925-50F8-BAAF-E97DFE7E7294}"/>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E5B3B8-FD30-1B17-CC15-070E04C7E2FC}"/>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3FE6176-B072-9F66-ED28-2BF3A91ABECA}"/>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70EE5012-3966-A8D6-466E-0446FEDB6D05}"/>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6DCFAC3-D0E7-C73B-A753-03F3B12B1FAD}"/>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9821BAF-8F83-3537-395E-C01FEF7A4908}"/>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7C1F716B-8BB7-3152-FF80-AEB7E18C227A}"/>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3A6FB41-3EEC-87A1-D41C-0B45CF073C25}"/>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1EA1610-74B3-63EE-F093-20B7317E09AF}"/>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212C001-2C02-9311-7999-25F8579BA14C}"/>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7EA3B34-A909-956C-5689-652E68AB8E98}"/>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79E27D88-B769-DA0A-4EA4-085470776A28}"/>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35092AE0-DE98-2935-68D5-0F9C8829C9B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ED192D2C-79D0-8025-D7F7-D52CB462398A}"/>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1FD66C8D-6847-4102-3C42-70535094475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87ED6BB4-11BF-4988-880A-1189354F74C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DA92CD7F-1C28-245F-E835-F75F2D9698D9}"/>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9523EE9-0852-1719-6CFF-1B7CA1F77519}"/>
                      </a:ext>
                    </a:extLst>
                  </p:cNvPr>
                  <p:cNvSpPr/>
                  <p:nvPr/>
                </p:nvSpPr>
                <p:spPr>
                  <a:xfrm>
                    <a:off x="54864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EF1E6CF6-2436-E0CC-B482-AF3A0C0A5252}"/>
                      </a:ext>
                    </a:extLst>
                  </p:cNvPr>
                  <p:cNvSpPr/>
                  <p:nvPr/>
                </p:nvSpPr>
                <p:spPr>
                  <a:xfrm>
                    <a:off x="59436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3623BF06-07BF-2E1D-1765-BB0967125A20}"/>
                      </a:ext>
                    </a:extLst>
                  </p:cNvPr>
                  <p:cNvSpPr/>
                  <p:nvPr/>
                </p:nvSpPr>
                <p:spPr>
                  <a:xfrm>
                    <a:off x="64008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16BEBEB9-7B6A-6F36-082C-D0A0992DFA9D}"/>
                      </a:ext>
                    </a:extLst>
                  </p:cNvPr>
                  <p:cNvSpPr/>
                  <p:nvPr/>
                </p:nvSpPr>
                <p:spPr>
                  <a:xfrm>
                    <a:off x="68580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D5DC8D4C-0961-45A4-4AA7-0F73B75EB773}"/>
                      </a:ext>
                    </a:extLst>
                  </p:cNvPr>
                  <p:cNvSpPr/>
                  <p:nvPr/>
                </p:nvSpPr>
                <p:spPr>
                  <a:xfrm>
                    <a:off x="73152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37C5B26D-1A57-146E-7B54-8B3E7DC433C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6982253C-F2D9-6C23-AD77-AC19B750385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EFEFDA5D-CE09-7940-7A6A-8B589FBD9CF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C412354-8D4C-9631-747A-2DBFFD63517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70DF51C0-A409-C2E5-E76E-1ED3CF1C4FE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C1F12B9B-7195-8878-C768-AB8341B12A0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483ED660-B685-4EF4-04F6-DEF1B9BA72A6}"/>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15406F0A-1588-D9A8-C3F4-1AD09523F678}"/>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F5D67670-A46F-0604-E96F-5072DDDB96F9}"/>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6D46DC2-7B55-2D70-F704-A97DFF0E09DB}"/>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0E464D85-C1BE-1907-DF22-A383055F2CB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EEFA6ECD-997F-4E40-5131-03E716BB988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25AF3473-010D-F9F6-6010-74F559D15BE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D7E25CB1-90F5-F0FA-D050-3C4B4A28589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961E100B-BB44-7B9E-C091-8ADD9CBCF62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381" name="Rectangle 380">
                <a:extLst>
                  <a:ext uri="{FF2B5EF4-FFF2-40B4-BE49-F238E27FC236}">
                    <a16:creationId xmlns:a16="http://schemas.microsoft.com/office/drawing/2014/main" id="{173E870C-48FC-949D-6AC1-38D2134CA812}"/>
                  </a:ext>
                </a:extLst>
              </p:cNvPr>
              <p:cNvSpPr/>
              <p:nvPr/>
            </p:nvSpPr>
            <p:spPr>
              <a:xfrm>
                <a:off x="798540" y="4463684"/>
                <a:ext cx="1641036"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82" name="Straight Connector 381">
                <a:extLst>
                  <a:ext uri="{FF2B5EF4-FFF2-40B4-BE49-F238E27FC236}">
                    <a16:creationId xmlns:a16="http://schemas.microsoft.com/office/drawing/2014/main" id="{618B4935-4E6B-BC61-039E-6D3CE6FBA968}"/>
                  </a:ext>
                </a:extLst>
              </p:cNvPr>
              <p:cNvCxnSpPr>
                <a:cxnSpLocks/>
              </p:cNvCxnSpPr>
              <p:nvPr/>
            </p:nvCxnSpPr>
            <p:spPr>
              <a:xfrm flipH="1">
                <a:off x="722340" y="4616084"/>
                <a:ext cx="1884756"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26EF496F-A115-5F1C-64ED-3271BAE13A88}"/>
                  </a:ext>
                </a:extLst>
              </p:cNvPr>
              <p:cNvCxnSpPr>
                <a:cxnSpLocks/>
              </p:cNvCxnSpPr>
              <p:nvPr/>
            </p:nvCxnSpPr>
            <p:spPr>
              <a:xfrm flipH="1">
                <a:off x="724685" y="4616084"/>
                <a:ext cx="1882411"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F6450BC5-477C-45F9-F46C-E13151A858E3}"/>
                  </a:ext>
                </a:extLst>
              </p:cNvPr>
              <p:cNvCxnSpPr/>
              <p:nvPr/>
            </p:nvCxnSpPr>
            <p:spPr>
              <a:xfrm flipV="1">
                <a:off x="1069930" y="461608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3" name="DRAM">
                <a:extLst>
                  <a:ext uri="{FF2B5EF4-FFF2-40B4-BE49-F238E27FC236}">
                    <a16:creationId xmlns:a16="http://schemas.microsoft.com/office/drawing/2014/main" id="{98523907-D1BF-F99A-C36E-7DCE11D4AF9A}"/>
                  </a:ext>
                </a:extLst>
              </p:cNvPr>
              <p:cNvSpPr/>
              <p:nvPr/>
            </p:nvSpPr>
            <p:spPr>
              <a:xfrm rot="16200000">
                <a:off x="-534414" y="518703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447" name="Group 446">
                <a:extLst>
                  <a:ext uri="{FF2B5EF4-FFF2-40B4-BE49-F238E27FC236}">
                    <a16:creationId xmlns:a16="http://schemas.microsoft.com/office/drawing/2014/main" id="{673C4288-DD40-969C-066C-6DA685E273DC}"/>
                  </a:ext>
                </a:extLst>
              </p:cNvPr>
              <p:cNvGrpSpPr/>
              <p:nvPr/>
            </p:nvGrpSpPr>
            <p:grpSpPr>
              <a:xfrm>
                <a:off x="950939" y="5269433"/>
                <a:ext cx="1414038" cy="191087"/>
                <a:chOff x="1828799" y="2017072"/>
                <a:chExt cx="1414038" cy="191087"/>
              </a:xfrm>
              <a:solidFill>
                <a:srgbClr val="1A82C4"/>
              </a:solidFill>
            </p:grpSpPr>
            <p:sp>
              <p:nvSpPr>
                <p:cNvPr id="448" name="DRAM">
                  <a:extLst>
                    <a:ext uri="{FF2B5EF4-FFF2-40B4-BE49-F238E27FC236}">
                      <a16:creationId xmlns:a16="http://schemas.microsoft.com/office/drawing/2014/main" id="{6CE88C92-1F58-2C6D-3E4B-AA3F7F2A775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49" name="Straight Connector 448">
                  <a:extLst>
                    <a:ext uri="{FF2B5EF4-FFF2-40B4-BE49-F238E27FC236}">
                      <a16:creationId xmlns:a16="http://schemas.microsoft.com/office/drawing/2014/main" id="{A4FC6FC9-6151-EEF0-1521-B16B7A3B47E8}"/>
                    </a:ext>
                  </a:extLst>
                </p:cNvPr>
                <p:cNvCxnSpPr>
                  <a:cxnSpLocks/>
                  <a:stCxn id="454" idx="6"/>
                  <a:endCxn id="4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50" name="Oval 449">
                  <a:extLst>
                    <a:ext uri="{FF2B5EF4-FFF2-40B4-BE49-F238E27FC236}">
                      <a16:creationId xmlns:a16="http://schemas.microsoft.com/office/drawing/2014/main" id="{8DBF77A7-302F-163D-72A5-8B0565A2F599}"/>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CD9EAD6E-EBAC-8730-F2B2-20DAA6436CF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407F19E5-9731-206D-5CB5-D4C455EE5C59}"/>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77DA1ACB-4546-3B6A-2975-4041F030D91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B9A5A25C-0CC3-853C-8719-3C3B33F9403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9" name="Group 478">
                <a:extLst>
                  <a:ext uri="{FF2B5EF4-FFF2-40B4-BE49-F238E27FC236}">
                    <a16:creationId xmlns:a16="http://schemas.microsoft.com/office/drawing/2014/main" id="{97BACA76-29EA-0D09-6DE5-704BD35EC45F}"/>
                  </a:ext>
                </a:extLst>
              </p:cNvPr>
              <p:cNvGrpSpPr/>
              <p:nvPr/>
            </p:nvGrpSpPr>
            <p:grpSpPr>
              <a:xfrm>
                <a:off x="950939" y="4809641"/>
                <a:ext cx="1414038" cy="191087"/>
                <a:chOff x="1828799" y="2017072"/>
                <a:chExt cx="1414038" cy="191087"/>
              </a:xfrm>
              <a:solidFill>
                <a:srgbClr val="1A82C4"/>
              </a:solidFill>
            </p:grpSpPr>
            <p:sp>
              <p:nvSpPr>
                <p:cNvPr id="480" name="DRAM">
                  <a:extLst>
                    <a:ext uri="{FF2B5EF4-FFF2-40B4-BE49-F238E27FC236}">
                      <a16:creationId xmlns:a16="http://schemas.microsoft.com/office/drawing/2014/main" id="{44F44AD5-E170-10AF-ED1C-DDF1B7BE677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81" name="Straight Connector 480">
                  <a:extLst>
                    <a:ext uri="{FF2B5EF4-FFF2-40B4-BE49-F238E27FC236}">
                      <a16:creationId xmlns:a16="http://schemas.microsoft.com/office/drawing/2014/main" id="{39A8D622-5AB8-5A9E-567D-098B11274F6F}"/>
                    </a:ext>
                  </a:extLst>
                </p:cNvPr>
                <p:cNvCxnSpPr>
                  <a:cxnSpLocks/>
                  <a:stCxn id="486" idx="6"/>
                  <a:endCxn id="480"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82" name="Oval 481">
                  <a:extLst>
                    <a:ext uri="{FF2B5EF4-FFF2-40B4-BE49-F238E27FC236}">
                      <a16:creationId xmlns:a16="http://schemas.microsoft.com/office/drawing/2014/main" id="{C9CBC458-8EF4-94FD-846E-C9E47C4D2141}"/>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3" name="Oval 482">
                  <a:extLst>
                    <a:ext uri="{FF2B5EF4-FFF2-40B4-BE49-F238E27FC236}">
                      <a16:creationId xmlns:a16="http://schemas.microsoft.com/office/drawing/2014/main" id="{5A67FD1F-CD02-4817-4F78-11760B6F5D13}"/>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Oval 483">
                  <a:extLst>
                    <a:ext uri="{FF2B5EF4-FFF2-40B4-BE49-F238E27FC236}">
                      <a16:creationId xmlns:a16="http://schemas.microsoft.com/office/drawing/2014/main" id="{C804DC69-039A-CF24-7DBA-4B5231CD3739}"/>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Oval 484">
                  <a:extLst>
                    <a:ext uri="{FF2B5EF4-FFF2-40B4-BE49-F238E27FC236}">
                      <a16:creationId xmlns:a16="http://schemas.microsoft.com/office/drawing/2014/main" id="{C227D62F-27AA-5454-C2D9-87CE1932FA43}"/>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Oval 485">
                  <a:extLst>
                    <a:ext uri="{FF2B5EF4-FFF2-40B4-BE49-F238E27FC236}">
                      <a16:creationId xmlns:a16="http://schemas.microsoft.com/office/drawing/2014/main" id="{97B2ADE9-2640-8668-3211-210F80E19B62}"/>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1" name="Group 510">
                <a:extLst>
                  <a:ext uri="{FF2B5EF4-FFF2-40B4-BE49-F238E27FC236}">
                    <a16:creationId xmlns:a16="http://schemas.microsoft.com/office/drawing/2014/main" id="{65D619EE-C3D8-054E-83B1-2C7B66CDA814}"/>
                  </a:ext>
                </a:extLst>
              </p:cNvPr>
              <p:cNvGrpSpPr/>
              <p:nvPr/>
            </p:nvGrpSpPr>
            <p:grpSpPr>
              <a:xfrm>
                <a:off x="950939" y="5039247"/>
                <a:ext cx="1414038" cy="191087"/>
                <a:chOff x="1828799" y="2017072"/>
                <a:chExt cx="1414038" cy="191087"/>
              </a:xfrm>
            </p:grpSpPr>
            <p:sp>
              <p:nvSpPr>
                <p:cNvPr id="512" name="DRAM">
                  <a:extLst>
                    <a:ext uri="{FF2B5EF4-FFF2-40B4-BE49-F238E27FC236}">
                      <a16:creationId xmlns:a16="http://schemas.microsoft.com/office/drawing/2014/main" id="{B183F1CB-63F7-00DA-CBE2-2AB0CFDF58C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13" name="Straight Connector 512">
                  <a:extLst>
                    <a:ext uri="{FF2B5EF4-FFF2-40B4-BE49-F238E27FC236}">
                      <a16:creationId xmlns:a16="http://schemas.microsoft.com/office/drawing/2014/main" id="{59045FD8-3333-F3E1-B7E1-6A2775EF0BE6}"/>
                    </a:ext>
                  </a:extLst>
                </p:cNvPr>
                <p:cNvCxnSpPr>
                  <a:cxnSpLocks/>
                  <a:stCxn id="518" idx="6"/>
                  <a:endCxn id="51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14" name="Oval 513">
                  <a:extLst>
                    <a:ext uri="{FF2B5EF4-FFF2-40B4-BE49-F238E27FC236}">
                      <a16:creationId xmlns:a16="http://schemas.microsoft.com/office/drawing/2014/main" id="{42A50B7F-256A-38B8-8537-0C240ED753D6}"/>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79F42D55-DA42-1AED-36C9-E504512C7379}"/>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26B67C0E-E109-C3B3-9E2F-4061911DAA0A}"/>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121D67C-D273-F21B-B3CE-FED779F2BF5D}"/>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A4ED17A5-40A1-D2DB-E551-CE35834BD0E8}"/>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43" name="Group 542">
                <a:extLst>
                  <a:ext uri="{FF2B5EF4-FFF2-40B4-BE49-F238E27FC236}">
                    <a16:creationId xmlns:a16="http://schemas.microsoft.com/office/drawing/2014/main" id="{5B1BE162-9792-F0D1-9810-F5E99227724E}"/>
                  </a:ext>
                </a:extLst>
              </p:cNvPr>
              <p:cNvGrpSpPr/>
              <p:nvPr/>
            </p:nvGrpSpPr>
            <p:grpSpPr>
              <a:xfrm>
                <a:off x="1177254" y="5491263"/>
                <a:ext cx="1184734" cy="191086"/>
                <a:chOff x="2058103" y="2017072"/>
                <a:chExt cx="1184734" cy="191086"/>
              </a:xfrm>
              <a:solidFill>
                <a:srgbClr val="FCC83A"/>
              </a:solidFill>
            </p:grpSpPr>
            <p:cxnSp>
              <p:nvCxnSpPr>
                <p:cNvPr id="544" name="Straight Connector 543">
                  <a:extLst>
                    <a:ext uri="{FF2B5EF4-FFF2-40B4-BE49-F238E27FC236}">
                      <a16:creationId xmlns:a16="http://schemas.microsoft.com/office/drawing/2014/main" id="{B495271C-05D1-A068-C24A-D4FCD3DADC72}"/>
                    </a:ext>
                  </a:extLst>
                </p:cNvPr>
                <p:cNvCxnSpPr>
                  <a:cxnSpLocks/>
                  <a:stCxn id="549"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545" name="Oval 544">
                  <a:extLst>
                    <a:ext uri="{FF2B5EF4-FFF2-40B4-BE49-F238E27FC236}">
                      <a16:creationId xmlns:a16="http://schemas.microsoft.com/office/drawing/2014/main" id="{3F36469C-2059-61BB-4888-22C10EC3D993}"/>
                    </a:ext>
                  </a:extLst>
                </p:cNvPr>
                <p:cNvSpPr/>
                <p:nvPr/>
              </p:nvSpPr>
              <p:spPr>
                <a:xfrm>
                  <a:off x="213453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6" name="Oval 545">
                  <a:extLst>
                    <a:ext uri="{FF2B5EF4-FFF2-40B4-BE49-F238E27FC236}">
                      <a16:creationId xmlns:a16="http://schemas.microsoft.com/office/drawing/2014/main" id="{DC8CCD08-1549-F648-487A-401807AB6538}"/>
                    </a:ext>
                  </a:extLst>
                </p:cNvPr>
                <p:cNvSpPr/>
                <p:nvPr/>
              </p:nvSpPr>
              <p:spPr>
                <a:xfrm>
                  <a:off x="236384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7" name="Oval 546">
                  <a:extLst>
                    <a:ext uri="{FF2B5EF4-FFF2-40B4-BE49-F238E27FC236}">
                      <a16:creationId xmlns:a16="http://schemas.microsoft.com/office/drawing/2014/main" id="{A81D68DF-AB2E-EC6E-6453-B30501E48AE9}"/>
                    </a:ext>
                  </a:extLst>
                </p:cNvPr>
                <p:cNvSpPr/>
                <p:nvPr/>
              </p:nvSpPr>
              <p:spPr>
                <a:xfrm>
                  <a:off x="2593144"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8" name="Oval 547">
                  <a:extLst>
                    <a:ext uri="{FF2B5EF4-FFF2-40B4-BE49-F238E27FC236}">
                      <a16:creationId xmlns:a16="http://schemas.microsoft.com/office/drawing/2014/main" id="{DE7AB9B4-AF42-FB41-C4D6-C35131928119}"/>
                    </a:ext>
                  </a:extLst>
                </p:cNvPr>
                <p:cNvSpPr/>
                <p:nvPr/>
              </p:nvSpPr>
              <p:spPr>
                <a:xfrm>
                  <a:off x="282244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9" name="Oval 548">
                  <a:extLst>
                    <a:ext uri="{FF2B5EF4-FFF2-40B4-BE49-F238E27FC236}">
                      <a16:creationId xmlns:a16="http://schemas.microsoft.com/office/drawing/2014/main" id="{D5BA1640-0A0D-9CDD-9967-FD3D523AD02E}"/>
                    </a:ext>
                  </a:extLst>
                </p:cNvPr>
                <p:cNvSpPr/>
                <p:nvPr/>
              </p:nvSpPr>
              <p:spPr>
                <a:xfrm>
                  <a:off x="305175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71" name="TextBox 570">
              <a:extLst>
                <a:ext uri="{FF2B5EF4-FFF2-40B4-BE49-F238E27FC236}">
                  <a16:creationId xmlns:a16="http://schemas.microsoft.com/office/drawing/2014/main" id="{CC0AFFDB-D4C5-6986-CD4F-09453F9CB416}"/>
                </a:ext>
              </a:extLst>
            </p:cNvPr>
            <p:cNvSpPr txBox="1"/>
            <p:nvPr/>
          </p:nvSpPr>
          <p:spPr>
            <a:xfrm>
              <a:off x="2344356" y="5420299"/>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kumimoji="0" lang="en-US" sz="1800" b="1" i="1"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2</a:t>
              </a:r>
              <a:endParaRPr kumimoji="0" lang="en-US" sz="1800" b="0" i="1"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A</a:t>
            </a:r>
            <a:endParaRPr lang="en-CH" b="1">
              <a:solidFill>
                <a:schemeClr val="tx1"/>
              </a:solidFill>
              <a:latin typeface="Avenir Next" panose="020B0503020202020204" pitchFamily="34" charset="0"/>
            </a:endParaRPr>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B</a:t>
            </a:r>
            <a:endParaRPr lang="en-CH" b="1">
              <a:solidFill>
                <a:schemeClr val="tx1"/>
              </a:solidFill>
              <a:latin typeface="Avenir Next" panose="020B0503020202020204" pitchFamily="34" charset="0"/>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solidFill>
                  <a:schemeClr val="tx1"/>
                </a:solidFill>
                <a:latin typeface="Avenir Next" panose="020B0503020202020204" pitchFamily="34" charset="0"/>
              </a:rPr>
              <a:t>Sum</a:t>
            </a:r>
            <a:endParaRPr lang="en-CH" b="1">
              <a:solidFill>
                <a:schemeClr val="tx1"/>
              </a:solidFill>
              <a:latin typeface="Avenir Next" panose="020B0503020202020204" pitchFamily="34" charset="0"/>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0</a:t>
            </a:r>
            <a:endParaRPr lang="en-CH" sz="1400" baseline="-25000">
              <a:solidFill>
                <a:srgbClr val="37A880"/>
              </a:solidFill>
              <a:latin typeface="Avenir Next" panose="020B0503020202020204" pitchFamily="34" charset="0"/>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7</a:t>
            </a:r>
            <a:endParaRPr lang="en-CH" sz="1400" baseline="-25000">
              <a:solidFill>
                <a:srgbClr val="C00000"/>
              </a:solidFill>
              <a:latin typeface="Avenir Next" panose="020B0503020202020204" pitchFamily="34" charset="0"/>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1</a:t>
            </a:r>
            <a:endParaRPr lang="en-CH" sz="1400" baseline="-25000">
              <a:solidFill>
                <a:srgbClr val="37A880"/>
              </a:solidFill>
              <a:latin typeface="Avenir Next" panose="020B0503020202020204" pitchFamily="34" charset="0"/>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algn="ctr"/>
            <a:r>
              <a:rPr lang="en-US" sz="1400" dirty="0">
                <a:solidFill>
                  <a:srgbClr val="37A880"/>
                </a:solidFill>
                <a:latin typeface="Avenir Next" panose="020B0503020202020204" pitchFamily="34" charset="0"/>
              </a:rPr>
              <a:t>bit</a:t>
            </a:r>
            <a:r>
              <a:rPr lang="en-US" sz="1400" baseline="-25000" dirty="0">
                <a:solidFill>
                  <a:srgbClr val="37A880"/>
                </a:solidFill>
                <a:latin typeface="Avenir Next" panose="020B0503020202020204" pitchFamily="34" charset="0"/>
              </a:rPr>
              <a:t>2</a:t>
            </a:r>
            <a:endParaRPr lang="en-CH" sz="1400" baseline="-25000">
              <a:solidFill>
                <a:srgbClr val="37A880"/>
              </a:solidFill>
              <a:latin typeface="Avenir Next" panose="020B0503020202020204" pitchFamily="34" charset="0"/>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3</a:t>
            </a:r>
            <a:endParaRPr lang="en-CH" sz="1400" baseline="-25000">
              <a:solidFill>
                <a:srgbClr val="C00000"/>
              </a:solidFill>
              <a:latin typeface="Avenir Next" panose="020B0503020202020204" pitchFamily="34" charset="0"/>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4</a:t>
            </a:r>
            <a:endParaRPr lang="en-CH" sz="1400" baseline="-25000">
              <a:solidFill>
                <a:srgbClr val="C00000"/>
              </a:solidFill>
              <a:latin typeface="Avenir Next" panose="020B0503020202020204" pitchFamily="34" charset="0"/>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5</a:t>
            </a:r>
            <a:endParaRPr lang="en-CH" sz="1400" baseline="-25000">
              <a:solidFill>
                <a:srgbClr val="C00000"/>
              </a:solidFill>
              <a:latin typeface="Avenir Next" panose="020B0503020202020204" pitchFamily="34" charset="0"/>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algn="ctr"/>
            <a:r>
              <a:rPr lang="en-US" sz="1400" dirty="0">
                <a:solidFill>
                  <a:srgbClr val="C00000"/>
                </a:solidFill>
                <a:latin typeface="Avenir Next" panose="020B0503020202020204" pitchFamily="34" charset="0"/>
              </a:rPr>
              <a:t>bit</a:t>
            </a:r>
            <a:r>
              <a:rPr lang="en-US" sz="1400" baseline="-25000" dirty="0">
                <a:solidFill>
                  <a:srgbClr val="C00000"/>
                </a:solidFill>
                <a:latin typeface="Avenir Next" panose="020B0503020202020204" pitchFamily="34" charset="0"/>
              </a:rPr>
              <a:t>6</a:t>
            </a:r>
            <a:endParaRPr lang="en-CH" sz="1400" baseline="-25000">
              <a:solidFill>
                <a:srgbClr val="C00000"/>
              </a:solidFill>
              <a:latin typeface="Avenir Next" panose="020B0503020202020204" pitchFamily="34" charset="0"/>
            </a:endParaRPr>
          </a:p>
        </p:txBody>
      </p:sp>
      <p:cxnSp>
        <p:nvCxnSpPr>
          <p:cNvPr id="593" name="Straight Connector 592">
            <a:extLst>
              <a:ext uri="{FF2B5EF4-FFF2-40B4-BE49-F238E27FC236}">
                <a16:creationId xmlns:a16="http://schemas.microsoft.com/office/drawing/2014/main" id="{13A16E62-7729-D662-BB55-ECD6C271EE45}"/>
              </a:ext>
            </a:extLst>
          </p:cNvPr>
          <p:cNvCxnSpPr>
            <a:cxnSpLocks/>
          </p:cNvCxnSpPr>
          <p:nvPr/>
        </p:nvCxnSpPr>
        <p:spPr>
          <a:xfrm>
            <a:off x="657822" y="4289522"/>
            <a:ext cx="7828356" cy="0"/>
          </a:xfrm>
          <a:prstGeom prst="line">
            <a:avLst/>
          </a:prstGeom>
          <a:ln w="28575">
            <a:solidFill>
              <a:schemeClr val="bg2">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465" name="Group 464">
            <a:extLst>
              <a:ext uri="{FF2B5EF4-FFF2-40B4-BE49-F238E27FC236}">
                <a16:creationId xmlns:a16="http://schemas.microsoft.com/office/drawing/2014/main" id="{1BCB5AA3-00D9-45E0-C9C5-9D286DCCA47F}"/>
              </a:ext>
            </a:extLst>
          </p:cNvPr>
          <p:cNvGrpSpPr/>
          <p:nvPr/>
        </p:nvGrpSpPr>
        <p:grpSpPr>
          <a:xfrm>
            <a:off x="3487615" y="4347374"/>
            <a:ext cx="5395576" cy="2273567"/>
            <a:chOff x="3487615" y="4414280"/>
            <a:chExt cx="5395576" cy="2273567"/>
          </a:xfrm>
        </p:grpSpPr>
        <p:grpSp>
          <p:nvGrpSpPr>
            <p:cNvPr id="689" name="Group 688">
              <a:extLst>
                <a:ext uri="{FF2B5EF4-FFF2-40B4-BE49-F238E27FC236}">
                  <a16:creationId xmlns:a16="http://schemas.microsoft.com/office/drawing/2014/main" id="{7A08B445-9E72-99E5-21E2-9FEDACDD7538}"/>
                </a:ext>
              </a:extLst>
            </p:cNvPr>
            <p:cNvGrpSpPr/>
            <p:nvPr/>
          </p:nvGrpSpPr>
          <p:grpSpPr>
            <a:xfrm>
              <a:off x="3487615" y="4414280"/>
              <a:ext cx="2717153" cy="2273567"/>
              <a:chOff x="3717655" y="4615565"/>
              <a:chExt cx="2717153" cy="2273567"/>
            </a:xfrm>
          </p:grpSpPr>
          <p:grpSp>
            <p:nvGrpSpPr>
              <p:cNvPr id="602" name="Group 601">
                <a:extLst>
                  <a:ext uri="{FF2B5EF4-FFF2-40B4-BE49-F238E27FC236}">
                    <a16:creationId xmlns:a16="http://schemas.microsoft.com/office/drawing/2014/main" id="{F91BB94A-CB64-17AA-FC5A-2CC99E75EF0E}"/>
                  </a:ext>
                </a:extLst>
              </p:cNvPr>
              <p:cNvGrpSpPr/>
              <p:nvPr/>
            </p:nvGrpSpPr>
            <p:grpSpPr>
              <a:xfrm>
                <a:off x="4185381" y="4615566"/>
                <a:ext cx="2249427" cy="1554480"/>
                <a:chOff x="4214803" y="4492238"/>
                <a:chExt cx="2249427" cy="1554480"/>
              </a:xfrm>
            </p:grpSpPr>
            <p:cxnSp>
              <p:nvCxnSpPr>
                <p:cNvPr id="597" name="Straight Arrow Connector 596">
                  <a:extLst>
                    <a:ext uri="{FF2B5EF4-FFF2-40B4-BE49-F238E27FC236}">
                      <a16:creationId xmlns:a16="http://schemas.microsoft.com/office/drawing/2014/main" id="{A8B9E30E-E242-9DEF-760F-261C1C3B4324}"/>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8" name="Straight Arrow Connector 597">
                  <a:extLst>
                    <a:ext uri="{FF2B5EF4-FFF2-40B4-BE49-F238E27FC236}">
                      <a16:creationId xmlns:a16="http://schemas.microsoft.com/office/drawing/2014/main" id="{FD94142A-CBAB-C5BB-5065-F93F942154BF}"/>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72B8565-8070-DF91-7FBF-B9248CDDEC9B}"/>
                  </a:ext>
                </a:extLst>
              </p:cNvPr>
              <p:cNvGrpSpPr/>
              <p:nvPr/>
            </p:nvGrpSpPr>
            <p:grpSpPr>
              <a:xfrm>
                <a:off x="4189009" y="6150915"/>
                <a:ext cx="268139" cy="513446"/>
                <a:chOff x="4189009" y="6113670"/>
                <a:chExt cx="268139" cy="513446"/>
              </a:xfrm>
              <a:noFill/>
            </p:grpSpPr>
            <p:sp>
              <p:nvSpPr>
                <p:cNvPr id="609" name="Rectangle 608">
                  <a:extLst>
                    <a:ext uri="{FF2B5EF4-FFF2-40B4-BE49-F238E27FC236}">
                      <a16:creationId xmlns:a16="http://schemas.microsoft.com/office/drawing/2014/main" id="{516C89E7-7129-0DAC-C21D-AAC701CA51F3}"/>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0</a:t>
                  </a:r>
                </a:p>
              </p:txBody>
            </p:sp>
            <p:cxnSp>
              <p:nvCxnSpPr>
                <p:cNvPr id="611" name="Straight Connector 610">
                  <a:extLst>
                    <a:ext uri="{FF2B5EF4-FFF2-40B4-BE49-F238E27FC236}">
                      <a16:creationId xmlns:a16="http://schemas.microsoft.com/office/drawing/2014/main" id="{056CF12D-A19F-1C26-51D2-44F8DB43177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3D02003F-A764-FC4F-CE57-51F4BD8552BF}"/>
                  </a:ext>
                </a:extLst>
              </p:cNvPr>
              <p:cNvGrpSpPr/>
              <p:nvPr/>
            </p:nvGrpSpPr>
            <p:grpSpPr>
              <a:xfrm>
                <a:off x="4456819" y="6150915"/>
                <a:ext cx="268139" cy="513446"/>
                <a:chOff x="4189009" y="6113670"/>
                <a:chExt cx="268139" cy="513446"/>
              </a:xfrm>
              <a:noFill/>
            </p:grpSpPr>
            <p:sp>
              <p:nvSpPr>
                <p:cNvPr id="615" name="Rectangle 614">
                  <a:extLst>
                    <a:ext uri="{FF2B5EF4-FFF2-40B4-BE49-F238E27FC236}">
                      <a16:creationId xmlns:a16="http://schemas.microsoft.com/office/drawing/2014/main" id="{0B974A54-9082-AF18-BAAD-9496A87EACD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1</a:t>
                  </a:r>
                </a:p>
              </p:txBody>
            </p:sp>
            <p:cxnSp>
              <p:nvCxnSpPr>
                <p:cNvPr id="616" name="Straight Connector 615">
                  <a:extLst>
                    <a:ext uri="{FF2B5EF4-FFF2-40B4-BE49-F238E27FC236}">
                      <a16:creationId xmlns:a16="http://schemas.microsoft.com/office/drawing/2014/main" id="{148C530E-29F2-FEF2-28D6-441335C6392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E4BD431-8ABE-64A5-B9A1-57ECE51D049B}"/>
                  </a:ext>
                </a:extLst>
              </p:cNvPr>
              <p:cNvGrpSpPr/>
              <p:nvPr/>
            </p:nvGrpSpPr>
            <p:grpSpPr>
              <a:xfrm>
                <a:off x="4724629" y="6150915"/>
                <a:ext cx="268139" cy="513446"/>
                <a:chOff x="4189009" y="6113670"/>
                <a:chExt cx="268139" cy="513446"/>
              </a:xfrm>
              <a:noFill/>
            </p:grpSpPr>
            <p:sp>
              <p:nvSpPr>
                <p:cNvPr id="621" name="Rectangle 620">
                  <a:extLst>
                    <a:ext uri="{FF2B5EF4-FFF2-40B4-BE49-F238E27FC236}">
                      <a16:creationId xmlns:a16="http://schemas.microsoft.com/office/drawing/2014/main" id="{DE1C2EAB-7175-095C-E5D7-208F53259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2</a:t>
                  </a:r>
                </a:p>
              </p:txBody>
            </p:sp>
            <p:cxnSp>
              <p:nvCxnSpPr>
                <p:cNvPr id="622" name="Straight Connector 621">
                  <a:extLst>
                    <a:ext uri="{FF2B5EF4-FFF2-40B4-BE49-F238E27FC236}">
                      <a16:creationId xmlns:a16="http://schemas.microsoft.com/office/drawing/2014/main" id="{EB43F6C2-EEE6-2519-A602-089A4B1BCBC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AA37BBA1-F003-7A29-AAAC-E4809A6D8124}"/>
                  </a:ext>
                </a:extLst>
              </p:cNvPr>
              <p:cNvGrpSpPr/>
              <p:nvPr/>
            </p:nvGrpSpPr>
            <p:grpSpPr>
              <a:xfrm>
                <a:off x="4992439" y="6150915"/>
                <a:ext cx="268139" cy="513446"/>
                <a:chOff x="4189009" y="6113670"/>
                <a:chExt cx="268139" cy="513446"/>
              </a:xfrm>
              <a:noFill/>
            </p:grpSpPr>
            <p:sp>
              <p:nvSpPr>
                <p:cNvPr id="624" name="Rectangle 623">
                  <a:extLst>
                    <a:ext uri="{FF2B5EF4-FFF2-40B4-BE49-F238E27FC236}">
                      <a16:creationId xmlns:a16="http://schemas.microsoft.com/office/drawing/2014/main" id="{9A7305D6-1888-0245-5562-8E5404B7DA8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3</a:t>
                  </a:r>
                </a:p>
              </p:txBody>
            </p:sp>
            <p:cxnSp>
              <p:nvCxnSpPr>
                <p:cNvPr id="625" name="Straight Connector 624">
                  <a:extLst>
                    <a:ext uri="{FF2B5EF4-FFF2-40B4-BE49-F238E27FC236}">
                      <a16:creationId xmlns:a16="http://schemas.microsoft.com/office/drawing/2014/main" id="{3305EEAD-7F33-B512-46EC-C8687B5C8F1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38EE107-3A46-D363-69D8-9F129D5CB1ED}"/>
                  </a:ext>
                </a:extLst>
              </p:cNvPr>
              <p:cNvGrpSpPr/>
              <p:nvPr/>
            </p:nvGrpSpPr>
            <p:grpSpPr>
              <a:xfrm>
                <a:off x="5260249" y="6150915"/>
                <a:ext cx="268139" cy="513446"/>
                <a:chOff x="4189009" y="6113670"/>
                <a:chExt cx="268139" cy="513446"/>
              </a:xfrm>
              <a:noFill/>
            </p:grpSpPr>
            <p:sp>
              <p:nvSpPr>
                <p:cNvPr id="627" name="Rectangle 626">
                  <a:extLst>
                    <a:ext uri="{FF2B5EF4-FFF2-40B4-BE49-F238E27FC236}">
                      <a16:creationId xmlns:a16="http://schemas.microsoft.com/office/drawing/2014/main" id="{0C27905C-3D15-E514-31C3-FB3CB118BEC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4</a:t>
                  </a:r>
                </a:p>
              </p:txBody>
            </p:sp>
            <p:cxnSp>
              <p:nvCxnSpPr>
                <p:cNvPr id="628" name="Straight Connector 627">
                  <a:extLst>
                    <a:ext uri="{FF2B5EF4-FFF2-40B4-BE49-F238E27FC236}">
                      <a16:creationId xmlns:a16="http://schemas.microsoft.com/office/drawing/2014/main" id="{67F7F671-C203-8CAF-4AB0-B83C7225484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C3FE3AB1-8DDF-D616-1F86-9D4DCB099722}"/>
                  </a:ext>
                </a:extLst>
              </p:cNvPr>
              <p:cNvGrpSpPr/>
              <p:nvPr/>
            </p:nvGrpSpPr>
            <p:grpSpPr>
              <a:xfrm>
                <a:off x="5528059" y="6150915"/>
                <a:ext cx="268139" cy="513446"/>
                <a:chOff x="4189009" y="6113670"/>
                <a:chExt cx="268139" cy="513446"/>
              </a:xfrm>
              <a:noFill/>
            </p:grpSpPr>
            <p:sp>
              <p:nvSpPr>
                <p:cNvPr id="630" name="Rectangle 629">
                  <a:extLst>
                    <a:ext uri="{FF2B5EF4-FFF2-40B4-BE49-F238E27FC236}">
                      <a16:creationId xmlns:a16="http://schemas.microsoft.com/office/drawing/2014/main" id="{260286A8-4520-9CE9-5DE5-320A11A4D3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5</a:t>
                  </a:r>
                </a:p>
              </p:txBody>
            </p:sp>
            <p:cxnSp>
              <p:nvCxnSpPr>
                <p:cNvPr id="631" name="Straight Connector 630">
                  <a:extLst>
                    <a:ext uri="{FF2B5EF4-FFF2-40B4-BE49-F238E27FC236}">
                      <a16:creationId xmlns:a16="http://schemas.microsoft.com/office/drawing/2014/main" id="{9C88F2D9-D40F-A64F-15DD-92B5653A385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2ED0DB6B-323F-DB1B-B8B4-4417734038D3}"/>
                  </a:ext>
                </a:extLst>
              </p:cNvPr>
              <p:cNvGrpSpPr/>
              <p:nvPr/>
            </p:nvGrpSpPr>
            <p:grpSpPr>
              <a:xfrm>
                <a:off x="5795869" y="6150915"/>
                <a:ext cx="268139" cy="513446"/>
                <a:chOff x="4189009" y="6113670"/>
                <a:chExt cx="268139" cy="513446"/>
              </a:xfrm>
              <a:noFill/>
            </p:grpSpPr>
            <p:sp>
              <p:nvSpPr>
                <p:cNvPr id="633" name="Rectangle 632">
                  <a:extLst>
                    <a:ext uri="{FF2B5EF4-FFF2-40B4-BE49-F238E27FC236}">
                      <a16:creationId xmlns:a16="http://schemas.microsoft.com/office/drawing/2014/main" id="{F8A0DB38-F106-8A0A-2ECA-54C8F6191D35}"/>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6</a:t>
                  </a:r>
                </a:p>
              </p:txBody>
            </p:sp>
            <p:cxnSp>
              <p:nvCxnSpPr>
                <p:cNvPr id="634" name="Straight Connector 633">
                  <a:extLst>
                    <a:ext uri="{FF2B5EF4-FFF2-40B4-BE49-F238E27FC236}">
                      <a16:creationId xmlns:a16="http://schemas.microsoft.com/office/drawing/2014/main" id="{E69E60A1-356B-37FF-D470-903D65EFF44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2A39D244-7371-B852-6A6F-883D1DB72248}"/>
                  </a:ext>
                </a:extLst>
              </p:cNvPr>
              <p:cNvGrpSpPr/>
              <p:nvPr/>
            </p:nvGrpSpPr>
            <p:grpSpPr>
              <a:xfrm>
                <a:off x="6063677" y="6150915"/>
                <a:ext cx="268139" cy="513446"/>
                <a:chOff x="4189009" y="6113670"/>
                <a:chExt cx="268139" cy="513446"/>
              </a:xfrm>
              <a:noFill/>
            </p:grpSpPr>
            <p:sp>
              <p:nvSpPr>
                <p:cNvPr id="636" name="Rectangle 635">
                  <a:extLst>
                    <a:ext uri="{FF2B5EF4-FFF2-40B4-BE49-F238E27FC236}">
                      <a16:creationId xmlns:a16="http://schemas.microsoft.com/office/drawing/2014/main" id="{CEA3A8DB-AF1D-BF09-6839-0716150BB1D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7</a:t>
                  </a:r>
                </a:p>
              </p:txBody>
            </p:sp>
            <p:cxnSp>
              <p:nvCxnSpPr>
                <p:cNvPr id="637" name="Straight Connector 636">
                  <a:extLst>
                    <a:ext uri="{FF2B5EF4-FFF2-40B4-BE49-F238E27FC236}">
                      <a16:creationId xmlns:a16="http://schemas.microsoft.com/office/drawing/2014/main" id="{5DAA8A40-2B0A-3333-5A8C-B307D5B22F68}"/>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1" name="Straight Connector 640">
                <a:extLst>
                  <a:ext uri="{FF2B5EF4-FFF2-40B4-BE49-F238E27FC236}">
                    <a16:creationId xmlns:a16="http://schemas.microsoft.com/office/drawing/2014/main" id="{67B53DCB-381D-B830-3E12-AEEAD849CC0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B3B5499A-E64F-1CCF-F084-E76AF616BA4E}"/>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B6426F35-01FB-79CF-80CF-BA759854023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D0E2DC8D-2C07-0577-3002-9D120758DF11}"/>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23D8C91F-8DE4-397D-AEEC-66D55ED6CC8E}"/>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1CC3B5EC-FE33-0B45-D772-76298816DD47}"/>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14CE12B-4FFF-8BE4-8F1E-8E45C6EF88DF}"/>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35A98E5C-780E-ABBE-30A6-F2C12838A9CB}"/>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56" name="Rectangle 655">
                <a:extLst>
                  <a:ext uri="{FF2B5EF4-FFF2-40B4-BE49-F238E27FC236}">
                    <a16:creationId xmlns:a16="http://schemas.microsoft.com/office/drawing/2014/main" id="{11433632-CE17-D32A-083A-5C0103B3B32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657" name="Rectangle 656">
                <a:extLst>
                  <a:ext uri="{FF2B5EF4-FFF2-40B4-BE49-F238E27FC236}">
                    <a16:creationId xmlns:a16="http://schemas.microsoft.com/office/drawing/2014/main" id="{71C69F49-35D4-1CF9-4F1F-AE1D1412BE77}"/>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Latency</a:t>
                </a:r>
              </a:p>
            </p:txBody>
          </p:sp>
          <p:cxnSp>
            <p:nvCxnSpPr>
              <p:cNvPr id="663" name="Straight Connector 662">
                <a:extLst>
                  <a:ext uri="{FF2B5EF4-FFF2-40B4-BE49-F238E27FC236}">
                    <a16:creationId xmlns:a16="http://schemas.microsoft.com/office/drawing/2014/main" id="{439EB261-4DD5-EB1A-B29B-071E29CBED27}"/>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2C85C4B9-4D85-91F3-A7D7-BE50543C7628}"/>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7B3C1A45-5DC5-E24C-2B5A-A00D3F3D1EBB}"/>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B04DA355-AA8A-05DF-AC3C-CE6C80228FA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B3BFA8E6-25B8-E62A-70CC-E41ACE81E55C}"/>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39F2526E-9E7A-ED38-3432-3888FB3D3E7D}"/>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A5682C75-1090-EDD4-92BF-FCF8B5ADDA23}"/>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AF8C8A7-F75A-4A7C-3940-BD54E7E90FC5}"/>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9C194386-B56A-9F3B-B470-1EA5B8E80505}"/>
                  </a:ext>
                </a:extLst>
              </p:cNvPr>
              <p:cNvGrpSpPr/>
              <p:nvPr/>
            </p:nvGrpSpPr>
            <p:grpSpPr>
              <a:xfrm>
                <a:off x="4317336" y="4790131"/>
                <a:ext cx="1876809" cy="1360783"/>
                <a:chOff x="4317336" y="4733925"/>
                <a:chExt cx="1876809" cy="1416990"/>
              </a:xfrm>
            </p:grpSpPr>
            <p:cxnSp>
              <p:nvCxnSpPr>
                <p:cNvPr id="671" name="Straight Connector 670">
                  <a:extLst>
                    <a:ext uri="{FF2B5EF4-FFF2-40B4-BE49-F238E27FC236}">
                      <a16:creationId xmlns:a16="http://schemas.microsoft.com/office/drawing/2014/main" id="{C1018BC5-19B7-C8E4-6754-E08DCAFA5D9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756A0EF1-77B3-964F-1074-A28A8B49C5F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36A6DC26-90B6-C71D-3F14-9792825D3415}"/>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A628D611-1639-B3A9-5CDB-026E861C966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6AC68AAE-2174-1A32-3F3B-D7C59F7DC382}"/>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58610461-04D2-9143-EEF4-85159304A866}"/>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3133E4B4-53A4-6D06-0FFE-AE66B7CF721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0B2A503C-A371-739A-6E2D-D00DA6D2C61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690" name="Group 689">
              <a:extLst>
                <a:ext uri="{FF2B5EF4-FFF2-40B4-BE49-F238E27FC236}">
                  <a16:creationId xmlns:a16="http://schemas.microsoft.com/office/drawing/2014/main" id="{2764FF4E-EF58-D3CD-22A7-6A9B4D2CD60B}"/>
                </a:ext>
              </a:extLst>
            </p:cNvPr>
            <p:cNvGrpSpPr/>
            <p:nvPr/>
          </p:nvGrpSpPr>
          <p:grpSpPr>
            <a:xfrm>
              <a:off x="6162409" y="4414280"/>
              <a:ext cx="2720782" cy="2273567"/>
              <a:chOff x="3717655" y="4615565"/>
              <a:chExt cx="2720782" cy="2273567"/>
            </a:xfrm>
          </p:grpSpPr>
          <p:grpSp>
            <p:nvGrpSpPr>
              <p:cNvPr id="691" name="Group 690">
                <a:extLst>
                  <a:ext uri="{FF2B5EF4-FFF2-40B4-BE49-F238E27FC236}">
                    <a16:creationId xmlns:a16="http://schemas.microsoft.com/office/drawing/2014/main" id="{B84619A2-F4A5-1A8E-673D-7468B5F1B6F9}"/>
                  </a:ext>
                </a:extLst>
              </p:cNvPr>
              <p:cNvGrpSpPr/>
              <p:nvPr/>
            </p:nvGrpSpPr>
            <p:grpSpPr>
              <a:xfrm>
                <a:off x="4189010" y="4615566"/>
                <a:ext cx="2249427" cy="1554480"/>
                <a:chOff x="4218432" y="4492238"/>
                <a:chExt cx="2249427" cy="1554480"/>
              </a:xfrm>
            </p:grpSpPr>
            <p:cxnSp>
              <p:nvCxnSpPr>
                <p:cNvPr id="743" name="Straight Arrow Connector 742">
                  <a:extLst>
                    <a:ext uri="{FF2B5EF4-FFF2-40B4-BE49-F238E27FC236}">
                      <a16:creationId xmlns:a16="http://schemas.microsoft.com/office/drawing/2014/main" id="{3DA769C2-2C1F-25EE-D581-C27A636306D5}"/>
                    </a:ext>
                  </a:extLst>
                </p:cNvPr>
                <p:cNvCxnSpPr>
                  <a:cxnSpLocks/>
                </p:cNvCxnSpPr>
                <p:nvPr/>
              </p:nvCxnSpPr>
              <p:spPr>
                <a:xfrm flipV="1">
                  <a:off x="4230878"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4" name="Straight Arrow Connector 743">
                  <a:extLst>
                    <a:ext uri="{FF2B5EF4-FFF2-40B4-BE49-F238E27FC236}">
                      <a16:creationId xmlns:a16="http://schemas.microsoft.com/office/drawing/2014/main" id="{817BADD8-7FF3-AD8A-E502-3DFC2B3F5086}"/>
                    </a:ext>
                  </a:extLst>
                </p:cNvPr>
                <p:cNvCxnSpPr>
                  <a:cxnSpLocks/>
                </p:cNvCxnSpPr>
                <p:nvPr/>
              </p:nvCxnSpPr>
              <p:spPr>
                <a:xfrm>
                  <a:off x="4218432"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E602C8B4-B97B-F2CF-51C0-6AF16D2817AC}"/>
                  </a:ext>
                </a:extLst>
              </p:cNvPr>
              <p:cNvGrpSpPr/>
              <p:nvPr/>
            </p:nvGrpSpPr>
            <p:grpSpPr>
              <a:xfrm>
                <a:off x="4189009" y="6150915"/>
                <a:ext cx="268139" cy="513446"/>
                <a:chOff x="4189009" y="6113670"/>
                <a:chExt cx="268139" cy="513446"/>
              </a:xfrm>
              <a:noFill/>
            </p:grpSpPr>
            <p:sp>
              <p:nvSpPr>
                <p:cNvPr id="741" name="Rectangle 740">
                  <a:extLst>
                    <a:ext uri="{FF2B5EF4-FFF2-40B4-BE49-F238E27FC236}">
                      <a16:creationId xmlns:a16="http://schemas.microsoft.com/office/drawing/2014/main" id="{BBE6F490-5D1C-D403-C2E0-B29290D3F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0</a:t>
                  </a:r>
                </a:p>
              </p:txBody>
            </p:sp>
            <p:cxnSp>
              <p:nvCxnSpPr>
                <p:cNvPr id="742" name="Straight Connector 741">
                  <a:extLst>
                    <a:ext uri="{FF2B5EF4-FFF2-40B4-BE49-F238E27FC236}">
                      <a16:creationId xmlns:a16="http://schemas.microsoft.com/office/drawing/2014/main" id="{F26DDC9E-03A4-EDB9-9DA1-16E1DB4C7B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3" name="Group 692">
                <a:extLst>
                  <a:ext uri="{FF2B5EF4-FFF2-40B4-BE49-F238E27FC236}">
                    <a16:creationId xmlns:a16="http://schemas.microsoft.com/office/drawing/2014/main" id="{CD3B0899-0FBD-BF4E-8696-DDCF6C731F40}"/>
                  </a:ext>
                </a:extLst>
              </p:cNvPr>
              <p:cNvGrpSpPr/>
              <p:nvPr/>
            </p:nvGrpSpPr>
            <p:grpSpPr>
              <a:xfrm>
                <a:off x="4456819" y="6150915"/>
                <a:ext cx="268139" cy="513446"/>
                <a:chOff x="4189009" y="6113670"/>
                <a:chExt cx="268139" cy="513446"/>
              </a:xfrm>
              <a:noFill/>
            </p:grpSpPr>
            <p:sp>
              <p:nvSpPr>
                <p:cNvPr id="739" name="Rectangle 738">
                  <a:extLst>
                    <a:ext uri="{FF2B5EF4-FFF2-40B4-BE49-F238E27FC236}">
                      <a16:creationId xmlns:a16="http://schemas.microsoft.com/office/drawing/2014/main" id="{F96D9859-17AD-D9E6-0776-866BA8BB81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1</a:t>
                  </a:r>
                </a:p>
              </p:txBody>
            </p:sp>
            <p:cxnSp>
              <p:nvCxnSpPr>
                <p:cNvPr id="740" name="Straight Connector 739">
                  <a:extLst>
                    <a:ext uri="{FF2B5EF4-FFF2-40B4-BE49-F238E27FC236}">
                      <a16:creationId xmlns:a16="http://schemas.microsoft.com/office/drawing/2014/main" id="{07B374D2-88A5-68FD-C3C7-B5CA83E04303}"/>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E0516CC6-1D47-CBF9-156F-7D8DB002FF58}"/>
                  </a:ext>
                </a:extLst>
              </p:cNvPr>
              <p:cNvGrpSpPr/>
              <p:nvPr/>
            </p:nvGrpSpPr>
            <p:grpSpPr>
              <a:xfrm>
                <a:off x="4724629" y="6150915"/>
                <a:ext cx="268139" cy="513446"/>
                <a:chOff x="4189009" y="6113670"/>
                <a:chExt cx="268139" cy="513446"/>
              </a:xfrm>
              <a:noFill/>
            </p:grpSpPr>
            <p:sp>
              <p:nvSpPr>
                <p:cNvPr id="737" name="Rectangle 736">
                  <a:extLst>
                    <a:ext uri="{FF2B5EF4-FFF2-40B4-BE49-F238E27FC236}">
                      <a16:creationId xmlns:a16="http://schemas.microsoft.com/office/drawing/2014/main" id="{2FAD3491-7FCF-CAB5-FC03-A3BFDF4F1E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37A880"/>
                      </a:solidFill>
                      <a:latin typeface="Avenir Next" panose="020B0503020202020204" pitchFamily="34" charset="0"/>
                    </a:rPr>
                    <a:t>2</a:t>
                  </a:r>
                </a:p>
              </p:txBody>
            </p:sp>
            <p:cxnSp>
              <p:nvCxnSpPr>
                <p:cNvPr id="738" name="Straight Connector 737">
                  <a:extLst>
                    <a:ext uri="{FF2B5EF4-FFF2-40B4-BE49-F238E27FC236}">
                      <a16:creationId xmlns:a16="http://schemas.microsoft.com/office/drawing/2014/main" id="{0BA42362-F157-C8FA-640F-CA369EBDAE1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787DAF52-A74B-7D21-057A-AA5E0444FD47}"/>
                  </a:ext>
                </a:extLst>
              </p:cNvPr>
              <p:cNvGrpSpPr/>
              <p:nvPr/>
            </p:nvGrpSpPr>
            <p:grpSpPr>
              <a:xfrm>
                <a:off x="4992439" y="6150915"/>
                <a:ext cx="268139" cy="513446"/>
                <a:chOff x="4189009" y="6113670"/>
                <a:chExt cx="268139" cy="513446"/>
              </a:xfrm>
              <a:noFill/>
            </p:grpSpPr>
            <p:sp>
              <p:nvSpPr>
                <p:cNvPr id="735" name="Rectangle 734">
                  <a:extLst>
                    <a:ext uri="{FF2B5EF4-FFF2-40B4-BE49-F238E27FC236}">
                      <a16:creationId xmlns:a16="http://schemas.microsoft.com/office/drawing/2014/main" id="{66ADDB16-25F1-25DD-49B4-5250E438FE7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3</a:t>
                  </a:r>
                </a:p>
              </p:txBody>
            </p:sp>
            <p:cxnSp>
              <p:nvCxnSpPr>
                <p:cNvPr id="736" name="Straight Connector 735">
                  <a:extLst>
                    <a:ext uri="{FF2B5EF4-FFF2-40B4-BE49-F238E27FC236}">
                      <a16:creationId xmlns:a16="http://schemas.microsoft.com/office/drawing/2014/main" id="{B4059F60-FDF5-65D6-FB20-E6A2A319D261}"/>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6" name="Group 695">
                <a:extLst>
                  <a:ext uri="{FF2B5EF4-FFF2-40B4-BE49-F238E27FC236}">
                    <a16:creationId xmlns:a16="http://schemas.microsoft.com/office/drawing/2014/main" id="{0B623794-F9FE-3D34-76BA-A213B3640C74}"/>
                  </a:ext>
                </a:extLst>
              </p:cNvPr>
              <p:cNvGrpSpPr/>
              <p:nvPr/>
            </p:nvGrpSpPr>
            <p:grpSpPr>
              <a:xfrm>
                <a:off x="5260249" y="6150915"/>
                <a:ext cx="268139" cy="513446"/>
                <a:chOff x="4189009" y="6113670"/>
                <a:chExt cx="268139" cy="513446"/>
              </a:xfrm>
              <a:noFill/>
            </p:grpSpPr>
            <p:sp>
              <p:nvSpPr>
                <p:cNvPr id="733" name="Rectangle 732">
                  <a:extLst>
                    <a:ext uri="{FF2B5EF4-FFF2-40B4-BE49-F238E27FC236}">
                      <a16:creationId xmlns:a16="http://schemas.microsoft.com/office/drawing/2014/main" id="{3DC7102B-FFD2-BF68-59E9-2EB9B834B72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4</a:t>
                  </a:r>
                </a:p>
              </p:txBody>
            </p:sp>
            <p:cxnSp>
              <p:nvCxnSpPr>
                <p:cNvPr id="734" name="Straight Connector 733">
                  <a:extLst>
                    <a:ext uri="{FF2B5EF4-FFF2-40B4-BE49-F238E27FC236}">
                      <a16:creationId xmlns:a16="http://schemas.microsoft.com/office/drawing/2014/main" id="{6FD31B8D-A46B-AF94-2CC4-B195957D3A3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7" name="Group 696">
                <a:extLst>
                  <a:ext uri="{FF2B5EF4-FFF2-40B4-BE49-F238E27FC236}">
                    <a16:creationId xmlns:a16="http://schemas.microsoft.com/office/drawing/2014/main" id="{98B6E931-439B-57E2-2726-70CDD02ABA8F}"/>
                  </a:ext>
                </a:extLst>
              </p:cNvPr>
              <p:cNvGrpSpPr/>
              <p:nvPr/>
            </p:nvGrpSpPr>
            <p:grpSpPr>
              <a:xfrm>
                <a:off x="5528059" y="6150915"/>
                <a:ext cx="268139" cy="513446"/>
                <a:chOff x="4189009" y="6113670"/>
                <a:chExt cx="268139" cy="513446"/>
              </a:xfrm>
              <a:noFill/>
            </p:grpSpPr>
            <p:sp>
              <p:nvSpPr>
                <p:cNvPr id="731" name="Rectangle 730">
                  <a:extLst>
                    <a:ext uri="{FF2B5EF4-FFF2-40B4-BE49-F238E27FC236}">
                      <a16:creationId xmlns:a16="http://schemas.microsoft.com/office/drawing/2014/main" id="{01DDE7AE-9B7F-8AE3-B89C-A7A417B91DC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5</a:t>
                  </a:r>
                </a:p>
              </p:txBody>
            </p:sp>
            <p:cxnSp>
              <p:nvCxnSpPr>
                <p:cNvPr id="732" name="Straight Connector 731">
                  <a:extLst>
                    <a:ext uri="{FF2B5EF4-FFF2-40B4-BE49-F238E27FC236}">
                      <a16:creationId xmlns:a16="http://schemas.microsoft.com/office/drawing/2014/main" id="{7FCF43D4-5EEC-37B3-6248-D1A8773D46AB}"/>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1E0F03D7-7B01-AD75-00A8-4D7BE944115B}"/>
                  </a:ext>
                </a:extLst>
              </p:cNvPr>
              <p:cNvGrpSpPr/>
              <p:nvPr/>
            </p:nvGrpSpPr>
            <p:grpSpPr>
              <a:xfrm>
                <a:off x="5795869" y="6150915"/>
                <a:ext cx="268139" cy="513446"/>
                <a:chOff x="4189009" y="6113670"/>
                <a:chExt cx="268139" cy="513446"/>
              </a:xfrm>
              <a:noFill/>
            </p:grpSpPr>
            <p:sp>
              <p:nvSpPr>
                <p:cNvPr id="729" name="Rectangle 728">
                  <a:extLst>
                    <a:ext uri="{FF2B5EF4-FFF2-40B4-BE49-F238E27FC236}">
                      <a16:creationId xmlns:a16="http://schemas.microsoft.com/office/drawing/2014/main" id="{A0D44990-8DFC-8755-49B8-B442B950B7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6</a:t>
                  </a:r>
                </a:p>
              </p:txBody>
            </p:sp>
            <p:cxnSp>
              <p:nvCxnSpPr>
                <p:cNvPr id="730" name="Straight Connector 729">
                  <a:extLst>
                    <a:ext uri="{FF2B5EF4-FFF2-40B4-BE49-F238E27FC236}">
                      <a16:creationId xmlns:a16="http://schemas.microsoft.com/office/drawing/2014/main" id="{A82D7A3C-044B-878A-552D-0D95F95D324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 698">
                <a:extLst>
                  <a:ext uri="{FF2B5EF4-FFF2-40B4-BE49-F238E27FC236}">
                    <a16:creationId xmlns:a16="http://schemas.microsoft.com/office/drawing/2014/main" id="{8FC978D0-C19D-F730-E68D-7E99186BB0C8}"/>
                  </a:ext>
                </a:extLst>
              </p:cNvPr>
              <p:cNvGrpSpPr/>
              <p:nvPr/>
            </p:nvGrpSpPr>
            <p:grpSpPr>
              <a:xfrm>
                <a:off x="6063677" y="6150915"/>
                <a:ext cx="268139" cy="513446"/>
                <a:chOff x="4189009" y="6113670"/>
                <a:chExt cx="268139" cy="513446"/>
              </a:xfrm>
              <a:noFill/>
            </p:grpSpPr>
            <p:sp>
              <p:nvSpPr>
                <p:cNvPr id="727" name="Rectangle 726">
                  <a:extLst>
                    <a:ext uri="{FF2B5EF4-FFF2-40B4-BE49-F238E27FC236}">
                      <a16:creationId xmlns:a16="http://schemas.microsoft.com/office/drawing/2014/main" id="{8C94CC76-F7E8-907F-F980-D591152F422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rgbClr val="C00000"/>
                      </a:solidFill>
                      <a:latin typeface="Avenir Next" panose="020B0503020202020204" pitchFamily="34" charset="0"/>
                    </a:rPr>
                    <a:t>7</a:t>
                  </a:r>
                </a:p>
              </p:txBody>
            </p:sp>
            <p:cxnSp>
              <p:nvCxnSpPr>
                <p:cNvPr id="728" name="Straight Connector 727">
                  <a:extLst>
                    <a:ext uri="{FF2B5EF4-FFF2-40B4-BE49-F238E27FC236}">
                      <a16:creationId xmlns:a16="http://schemas.microsoft.com/office/drawing/2014/main" id="{D7F96D94-6013-3967-E2D0-B1AE860F90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0" name="Straight Connector 699">
                <a:extLst>
                  <a:ext uri="{FF2B5EF4-FFF2-40B4-BE49-F238E27FC236}">
                    <a16:creationId xmlns:a16="http://schemas.microsoft.com/office/drawing/2014/main" id="{A2659D29-0FDA-D825-3F59-219AB01BF63C}"/>
                  </a:ext>
                </a:extLst>
              </p:cNvPr>
              <p:cNvCxnSpPr>
                <a:cxnSpLocks/>
              </p:cNvCxnSpPr>
              <p:nvPr/>
            </p:nvCxnSpPr>
            <p:spPr>
              <a:xfrm rot="5400000" flipV="1">
                <a:off x="4148483"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47432813-E79D-A330-64B7-C1AC2FC43B9D}"/>
                  </a:ext>
                </a:extLst>
              </p:cNvPr>
              <p:cNvCxnSpPr>
                <a:cxnSpLocks/>
              </p:cNvCxnSpPr>
              <p:nvPr/>
            </p:nvCxnSpPr>
            <p:spPr>
              <a:xfrm rot="5400000" flipV="1">
                <a:off x="4148483"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7349F909-C512-8CF6-1F78-8F18C6396FA2}"/>
                  </a:ext>
                </a:extLst>
              </p:cNvPr>
              <p:cNvCxnSpPr>
                <a:cxnSpLocks/>
              </p:cNvCxnSpPr>
              <p:nvPr/>
            </p:nvCxnSpPr>
            <p:spPr>
              <a:xfrm rot="5400000" flipV="1">
                <a:off x="4148483"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79C0C00A-22F6-55FE-0FFA-6CBE5430F1F8}"/>
                  </a:ext>
                </a:extLst>
              </p:cNvPr>
              <p:cNvCxnSpPr>
                <a:cxnSpLocks/>
              </p:cNvCxnSpPr>
              <p:nvPr/>
            </p:nvCxnSpPr>
            <p:spPr>
              <a:xfrm rot="5400000" flipV="1">
                <a:off x="4148483"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A41FDED2-0831-DC5C-9F34-2ED5402BE836}"/>
                  </a:ext>
                </a:extLst>
              </p:cNvPr>
              <p:cNvCxnSpPr>
                <a:cxnSpLocks/>
              </p:cNvCxnSpPr>
              <p:nvPr/>
            </p:nvCxnSpPr>
            <p:spPr>
              <a:xfrm rot="5400000" flipV="1">
                <a:off x="4148483"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286D665F-FF0E-0BFC-5CBD-07ABC2A04636}"/>
                  </a:ext>
                </a:extLst>
              </p:cNvPr>
              <p:cNvCxnSpPr>
                <a:cxnSpLocks/>
              </p:cNvCxnSpPr>
              <p:nvPr/>
            </p:nvCxnSpPr>
            <p:spPr>
              <a:xfrm rot="5400000" flipV="1">
                <a:off x="4148483"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CE018DB4-5460-E2B2-186B-D513421D1E4F}"/>
                  </a:ext>
                </a:extLst>
              </p:cNvPr>
              <p:cNvCxnSpPr>
                <a:cxnSpLocks/>
              </p:cNvCxnSpPr>
              <p:nvPr/>
            </p:nvCxnSpPr>
            <p:spPr>
              <a:xfrm rot="5400000" flipV="1">
                <a:off x="4148483"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37DB6FBF-450D-DBAC-0BD7-B84ECA2EFF02}"/>
                  </a:ext>
                </a:extLst>
              </p:cNvPr>
              <p:cNvCxnSpPr>
                <a:cxnSpLocks/>
              </p:cNvCxnSpPr>
              <p:nvPr/>
            </p:nvCxnSpPr>
            <p:spPr>
              <a:xfrm rot="5400000" flipV="1">
                <a:off x="4148483"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8" name="Rectangle 707">
                <a:extLst>
                  <a:ext uri="{FF2B5EF4-FFF2-40B4-BE49-F238E27FC236}">
                    <a16:creationId xmlns:a16="http://schemas.microsoft.com/office/drawing/2014/main" id="{DF958C84-069C-08EA-EB45-0101A06431A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709" name="Rectangle 708">
                <a:extLst>
                  <a:ext uri="{FF2B5EF4-FFF2-40B4-BE49-F238E27FC236}">
                    <a16:creationId xmlns:a16="http://schemas.microsoft.com/office/drawing/2014/main" id="{10977D70-A002-757E-AA11-CE61F97D636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Energy</a:t>
                </a:r>
              </a:p>
            </p:txBody>
          </p:sp>
          <p:cxnSp>
            <p:nvCxnSpPr>
              <p:cNvPr id="710" name="Straight Connector 709">
                <a:extLst>
                  <a:ext uri="{FF2B5EF4-FFF2-40B4-BE49-F238E27FC236}">
                    <a16:creationId xmlns:a16="http://schemas.microsoft.com/office/drawing/2014/main" id="{F1EDB6E8-92A5-3255-5B34-68DA4FDF9E3E}"/>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33A3DF41-3512-E360-5633-9E764617D1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55194CC9-8C36-D6CD-21D8-D339F5E82F7A}"/>
                  </a:ext>
                </a:extLst>
              </p:cNvPr>
              <p:cNvCxnSpPr>
                <a:cxnSpLocks/>
              </p:cNvCxnSpPr>
              <p:nvPr/>
            </p:nvCxnSpPr>
            <p:spPr>
              <a:xfrm>
                <a:off x="4217039" y="5718866"/>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28DBE861-8640-67EA-85EC-3260DB3F402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4C6704D0-8C61-CEFA-E439-B2748C239DE7}"/>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69109E17-40F5-12A7-1EB4-3A63601F22C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CCD51CE6-99B0-C847-3C40-439D28CF2E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a:extLst>
                  <a:ext uri="{FF2B5EF4-FFF2-40B4-BE49-F238E27FC236}">
                    <a16:creationId xmlns:a16="http://schemas.microsoft.com/office/drawing/2014/main" id="{CC95D11C-214F-6357-6249-A937913FC4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718" name="Group 717">
                <a:extLst>
                  <a:ext uri="{FF2B5EF4-FFF2-40B4-BE49-F238E27FC236}">
                    <a16:creationId xmlns:a16="http://schemas.microsoft.com/office/drawing/2014/main" id="{88286879-ABD9-EBB4-5322-1F3328D0A8ED}"/>
                  </a:ext>
                </a:extLst>
              </p:cNvPr>
              <p:cNvGrpSpPr/>
              <p:nvPr/>
            </p:nvGrpSpPr>
            <p:grpSpPr>
              <a:xfrm>
                <a:off x="4317336" y="4790131"/>
                <a:ext cx="1876809" cy="1360783"/>
                <a:chOff x="4317336" y="4733925"/>
                <a:chExt cx="1876809" cy="1416990"/>
              </a:xfrm>
            </p:grpSpPr>
            <p:cxnSp>
              <p:nvCxnSpPr>
                <p:cNvPr id="719" name="Straight Connector 718">
                  <a:extLst>
                    <a:ext uri="{FF2B5EF4-FFF2-40B4-BE49-F238E27FC236}">
                      <a16:creationId xmlns:a16="http://schemas.microsoft.com/office/drawing/2014/main" id="{D1E77318-709F-BA6D-8125-B1B674421172}"/>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0" name="Straight Connector 719">
                  <a:extLst>
                    <a:ext uri="{FF2B5EF4-FFF2-40B4-BE49-F238E27FC236}">
                      <a16:creationId xmlns:a16="http://schemas.microsoft.com/office/drawing/2014/main" id="{7B0AE5E3-750C-3475-914B-72C194D22F5C}"/>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1" name="Straight Connector 720">
                  <a:extLst>
                    <a:ext uri="{FF2B5EF4-FFF2-40B4-BE49-F238E27FC236}">
                      <a16:creationId xmlns:a16="http://schemas.microsoft.com/office/drawing/2014/main" id="{497F2F22-DC4F-25EE-5333-7792A597DD04}"/>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C2FA1206-F135-E9D0-F3B7-5CB81B962D8D}"/>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B5ADC192-C2EA-078C-FF03-EE6CF1DC980B}"/>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A3BE27FD-502B-3DA5-4856-7B2A1B1DD723}"/>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5" name="Straight Connector 724">
                  <a:extLst>
                    <a:ext uri="{FF2B5EF4-FFF2-40B4-BE49-F238E27FC236}">
                      <a16:creationId xmlns:a16="http://schemas.microsoft.com/office/drawing/2014/main" id="{7D9AA5B1-87E8-58FF-039A-40B0327DDCDE}"/>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5A904DDD-81ED-0AD3-F527-6EEFC3E5B93D}"/>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cxnSp>
          <p:nvCxnSpPr>
            <p:cNvPr id="477" name="Straight Connector 476">
              <a:extLst>
                <a:ext uri="{FF2B5EF4-FFF2-40B4-BE49-F238E27FC236}">
                  <a16:creationId xmlns:a16="http://schemas.microsoft.com/office/drawing/2014/main" id="{27C95BCF-642F-8DCC-D647-5FB84866844B}"/>
                </a:ext>
              </a:extLst>
            </p:cNvPr>
            <p:cNvCxnSpPr>
              <a:cxnSpLocks/>
            </p:cNvCxnSpPr>
            <p:nvPr/>
          </p:nvCxnSpPr>
          <p:spPr>
            <a:xfrm flipV="1">
              <a:off x="3977633" y="5508341"/>
              <a:ext cx="645895" cy="44406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243A1ACD-2C80-E073-0B5A-A8120A026F66}"/>
                </a:ext>
              </a:extLst>
            </p:cNvPr>
            <p:cNvCxnSpPr>
              <a:cxnSpLocks/>
            </p:cNvCxnSpPr>
            <p:nvPr/>
          </p:nvCxnSpPr>
          <p:spPr>
            <a:xfrm flipV="1">
              <a:off x="6654278" y="5499944"/>
              <a:ext cx="663563" cy="45634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grpSp>
      <p:cxnSp>
        <p:nvCxnSpPr>
          <p:cNvPr id="458" name="Straight Connector 457">
            <a:extLst>
              <a:ext uri="{FF2B5EF4-FFF2-40B4-BE49-F238E27FC236}">
                <a16:creationId xmlns:a16="http://schemas.microsoft.com/office/drawing/2014/main" id="{5614DFD2-65AA-B151-495B-377494815C7C}"/>
              </a:ext>
            </a:extLst>
          </p:cNvPr>
          <p:cNvCxnSpPr>
            <a:cxnSpLocks/>
          </p:cNvCxnSpPr>
          <p:nvPr/>
        </p:nvCxnSpPr>
        <p:spPr>
          <a:xfrm flipV="1">
            <a:off x="4641020" y="4521940"/>
            <a:ext cx="1331348" cy="907469"/>
          </a:xfrm>
          <a:prstGeom prst="line">
            <a:avLst/>
          </a:prstGeom>
          <a:noFill/>
          <a:ln w="57150" cap="flat" cmpd="sng" algn="ctr">
            <a:solidFill>
              <a:schemeClr val="tx1">
                <a:lumMod val="50000"/>
                <a:lumOff val="50000"/>
              </a:schemeClr>
            </a:solidFill>
            <a:prstDash val="solid"/>
            <a:miter lim="800000"/>
          </a:ln>
          <a:effectLst/>
        </p:spPr>
      </p:cxnSp>
      <p:sp>
        <p:nvSpPr>
          <p:cNvPr id="8" name="TextBox 7">
            <a:extLst>
              <a:ext uri="{FF2B5EF4-FFF2-40B4-BE49-F238E27FC236}">
                <a16:creationId xmlns:a16="http://schemas.microsoft.com/office/drawing/2014/main" id="{6FEA0FD9-762C-6B45-4121-BBDE4F4F5E71}"/>
              </a:ext>
            </a:extLst>
          </p:cNvPr>
          <p:cNvSpPr txBox="1"/>
          <p:nvPr/>
        </p:nvSpPr>
        <p:spPr>
          <a:xfrm>
            <a:off x="4465286" y="5258701"/>
            <a:ext cx="345736" cy="369332"/>
          </a:xfrm>
          <a:prstGeom prst="rect">
            <a:avLst/>
          </a:prstGeom>
          <a:noFill/>
        </p:spPr>
        <p:txBody>
          <a:bodyPr wrap="square">
            <a:spAutoFit/>
          </a:bodyPr>
          <a:lstStyle/>
          <a:p>
            <a:r>
              <a:rPr lang="en-US" sz="1800" b="1" dirty="0">
                <a:solidFill>
                  <a:srgbClr val="C00000"/>
                </a:solidFill>
                <a:latin typeface="Avenir Next" panose="020B0503020202020204" pitchFamily="34" charset="0"/>
              </a:rPr>
              <a:t>x</a:t>
            </a:r>
            <a:endParaRPr lang="en-US" dirty="0">
              <a:solidFill>
                <a:srgbClr val="C00000"/>
              </a:solidFill>
            </a:endParaRPr>
          </a:p>
        </p:txBody>
      </p:sp>
      <p:cxnSp>
        <p:nvCxnSpPr>
          <p:cNvPr id="460" name="Straight Connector 459">
            <a:extLst>
              <a:ext uri="{FF2B5EF4-FFF2-40B4-BE49-F238E27FC236}">
                <a16:creationId xmlns:a16="http://schemas.microsoft.com/office/drawing/2014/main" id="{1CCF424D-0C04-ABD9-61D9-C0C302438E55}"/>
              </a:ext>
            </a:extLst>
          </p:cNvPr>
          <p:cNvCxnSpPr>
            <a:cxnSpLocks/>
          </p:cNvCxnSpPr>
          <p:nvPr/>
        </p:nvCxnSpPr>
        <p:spPr>
          <a:xfrm flipV="1">
            <a:off x="7304373" y="4521940"/>
            <a:ext cx="1331348" cy="907469"/>
          </a:xfrm>
          <a:prstGeom prst="line">
            <a:avLst/>
          </a:prstGeom>
          <a:noFill/>
          <a:ln w="57150" cap="flat" cmpd="sng" algn="ctr">
            <a:solidFill>
              <a:schemeClr val="tx1">
                <a:lumMod val="50000"/>
                <a:lumOff val="50000"/>
              </a:schemeClr>
            </a:solidFill>
            <a:prstDash val="solid"/>
            <a:miter lim="800000"/>
          </a:ln>
          <a:effectLst/>
        </p:spPr>
      </p:cxnSp>
      <p:sp>
        <p:nvSpPr>
          <p:cNvPr id="12" name="TextBox 11">
            <a:extLst>
              <a:ext uri="{FF2B5EF4-FFF2-40B4-BE49-F238E27FC236}">
                <a16:creationId xmlns:a16="http://schemas.microsoft.com/office/drawing/2014/main" id="{7A188427-7622-8D30-A381-CC2259E3BD63}"/>
              </a:ext>
            </a:extLst>
          </p:cNvPr>
          <p:cNvSpPr txBox="1"/>
          <p:nvPr/>
        </p:nvSpPr>
        <p:spPr>
          <a:xfrm>
            <a:off x="7160304" y="5248220"/>
            <a:ext cx="345736" cy="369332"/>
          </a:xfrm>
          <a:prstGeom prst="rect">
            <a:avLst/>
          </a:prstGeom>
          <a:noFill/>
        </p:spPr>
        <p:txBody>
          <a:bodyPr wrap="square">
            <a:spAutoFit/>
          </a:bodyPr>
          <a:lstStyle/>
          <a:p>
            <a:r>
              <a:rPr lang="en-US" sz="1800" b="1" dirty="0">
                <a:solidFill>
                  <a:srgbClr val="C00000"/>
                </a:solidFill>
                <a:latin typeface="Avenir Next" panose="020B0503020202020204" pitchFamily="34" charset="0"/>
              </a:rPr>
              <a:t>x</a:t>
            </a:r>
            <a:endParaRPr lang="en-US" dirty="0">
              <a:solidFill>
                <a:srgbClr val="C00000"/>
              </a:solidFill>
            </a:endParaRPr>
          </a:p>
        </p:txBody>
      </p:sp>
      <p:sp>
        <p:nvSpPr>
          <p:cNvPr id="461" name="TextBox 460">
            <a:extLst>
              <a:ext uri="{FF2B5EF4-FFF2-40B4-BE49-F238E27FC236}">
                <a16:creationId xmlns:a16="http://schemas.microsoft.com/office/drawing/2014/main" id="{C62ACCD3-539C-5254-F789-CDAE3A458BE9}"/>
              </a:ext>
            </a:extLst>
          </p:cNvPr>
          <p:cNvSpPr txBox="1"/>
          <p:nvPr/>
        </p:nvSpPr>
        <p:spPr>
          <a:xfrm>
            <a:off x="4623783" y="5228546"/>
            <a:ext cx="1353567" cy="646331"/>
          </a:xfrm>
          <a:prstGeom prst="rect">
            <a:avLst/>
          </a:prstGeom>
          <a:noFill/>
        </p:spPr>
        <p:txBody>
          <a:bodyPr wrap="square">
            <a:spAutoFit/>
          </a:bodyPr>
          <a:lstStyle/>
          <a:p>
            <a:pPr algn="ctr"/>
            <a:r>
              <a:rPr lang="en-US" b="1" dirty="0">
                <a:solidFill>
                  <a:srgbClr val="37A880"/>
                </a:solidFill>
                <a:latin typeface="Avenir Next" panose="020B0503020202020204" pitchFamily="34" charset="0"/>
              </a:rPr>
              <a:t>saved latency</a:t>
            </a:r>
            <a:endParaRPr lang="en-US" dirty="0">
              <a:solidFill>
                <a:srgbClr val="37A880"/>
              </a:solidFill>
            </a:endParaRPr>
          </a:p>
        </p:txBody>
      </p:sp>
      <p:sp>
        <p:nvSpPr>
          <p:cNvPr id="462" name="TextBox 461">
            <a:extLst>
              <a:ext uri="{FF2B5EF4-FFF2-40B4-BE49-F238E27FC236}">
                <a16:creationId xmlns:a16="http://schemas.microsoft.com/office/drawing/2014/main" id="{17E131B1-D565-DA83-AEFF-8B41ED650220}"/>
              </a:ext>
            </a:extLst>
          </p:cNvPr>
          <p:cNvSpPr txBox="1"/>
          <p:nvPr/>
        </p:nvSpPr>
        <p:spPr>
          <a:xfrm>
            <a:off x="7311415" y="5249718"/>
            <a:ext cx="1337105" cy="646331"/>
          </a:xfrm>
          <a:prstGeom prst="rect">
            <a:avLst/>
          </a:prstGeom>
          <a:noFill/>
        </p:spPr>
        <p:txBody>
          <a:bodyPr wrap="square">
            <a:spAutoFit/>
          </a:bodyPr>
          <a:lstStyle/>
          <a:p>
            <a:pPr algn="ctr"/>
            <a:r>
              <a:rPr lang="en-US" b="1" dirty="0">
                <a:solidFill>
                  <a:srgbClr val="37A880"/>
                </a:solidFill>
                <a:latin typeface="Avenir Next" panose="020B0503020202020204" pitchFamily="34" charset="0"/>
              </a:rPr>
              <a:t>saved energy</a:t>
            </a:r>
            <a:endParaRPr lang="en-US" dirty="0">
              <a:solidFill>
                <a:srgbClr val="37A880"/>
              </a:solidFill>
            </a:endParaRPr>
          </a:p>
        </p:txBody>
      </p:sp>
      <p:pic>
        <p:nvPicPr>
          <p:cNvPr id="2" name="Picture 1">
            <a:extLst>
              <a:ext uri="{FF2B5EF4-FFF2-40B4-BE49-F238E27FC236}">
                <a16:creationId xmlns:a16="http://schemas.microsoft.com/office/drawing/2014/main" id="{68069785-EFAD-CFFA-1946-CF30521EC20B}"/>
              </a:ext>
            </a:extLst>
          </p:cNvPr>
          <p:cNvPicPr>
            <a:picLocks noChangeAspect="1"/>
          </p:cNvPicPr>
          <p:nvPr/>
        </p:nvPicPr>
        <p:blipFill>
          <a:blip r:embed="rId3"/>
          <a:stretch>
            <a:fillRect/>
          </a:stretch>
        </p:blipFill>
        <p:spPr>
          <a:xfrm>
            <a:off x="-519692" y="2073520"/>
            <a:ext cx="279400" cy="355600"/>
          </a:xfrm>
          <a:prstGeom prst="rect">
            <a:avLst/>
          </a:prstGeom>
        </p:spPr>
      </p:pic>
      <p:graphicFrame>
        <p:nvGraphicFramePr>
          <p:cNvPr id="6" name="Table 4">
            <a:extLst>
              <a:ext uri="{FF2B5EF4-FFF2-40B4-BE49-F238E27FC236}">
                <a16:creationId xmlns:a16="http://schemas.microsoft.com/office/drawing/2014/main" id="{204473E8-BAAD-7791-CA19-4D14CE1C9648}"/>
              </a:ext>
            </a:extLst>
          </p:cNvPr>
          <p:cNvGraphicFramePr>
            <a:graphicFrameLocks/>
          </p:cNvGraphicFramePr>
          <p:nvPr>
            <p:extLst>
              <p:ext uri="{D42A27DB-BD31-4B8C-83A1-F6EECF244321}">
                <p14:modId xmlns:p14="http://schemas.microsoft.com/office/powerpoint/2010/main" val="1102970175"/>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92593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64"/>
                                        </p:tgtEl>
                                        <p:attrNameLst>
                                          <p:attrName>style.visibility</p:attrName>
                                        </p:attrNameLst>
                                      </p:cBhvr>
                                      <p:to>
                                        <p:strVal val="visible"/>
                                      </p:to>
                                    </p:set>
                                    <p:animEffect transition="in" filter="fade">
                                      <p:cBhvr>
                                        <p:cTn id="7" dur="500"/>
                                        <p:tgtEl>
                                          <p:spTgt spid="464"/>
                                        </p:tgtEl>
                                      </p:cBhvr>
                                    </p:animEffect>
                                  </p:childTnLst>
                                </p:cTn>
                              </p:par>
                              <p:par>
                                <p:cTn id="8" presetID="10" presetClass="entr" presetSubtype="0" fill="hold" nodeType="withEffect">
                                  <p:stCondLst>
                                    <p:cond delay="0"/>
                                  </p:stCondLst>
                                  <p:childTnLst>
                                    <p:set>
                                      <p:cBhvr>
                                        <p:cTn id="9" dur="1" fill="hold">
                                          <p:stCondLst>
                                            <p:cond delay="0"/>
                                          </p:stCondLst>
                                        </p:cTn>
                                        <p:tgtEl>
                                          <p:spTgt spid="465"/>
                                        </p:tgtEl>
                                        <p:attrNameLst>
                                          <p:attrName>style.visibility</p:attrName>
                                        </p:attrNameLst>
                                      </p:cBhvr>
                                      <p:to>
                                        <p:strVal val="visible"/>
                                      </p:to>
                                    </p:set>
                                    <p:animEffect transition="in" filter="fade">
                                      <p:cBhvr>
                                        <p:cTn id="10" dur="500"/>
                                        <p:tgtEl>
                                          <p:spTgt spid="46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61"/>
                                        </p:tgtEl>
                                        <p:attrNameLst>
                                          <p:attrName>style.visibility</p:attrName>
                                        </p:attrNameLst>
                                      </p:cBhvr>
                                      <p:to>
                                        <p:strVal val="visible"/>
                                      </p:to>
                                    </p:set>
                                    <p:animEffect transition="in" filter="fade">
                                      <p:cBhvr>
                                        <p:cTn id="13" dur="500"/>
                                        <p:tgtEl>
                                          <p:spTgt spid="4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fade">
                                      <p:cBhvr>
                                        <p:cTn id="16" dur="500"/>
                                        <p:tgtEl>
                                          <p:spTgt spid="46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59"/>
                                        </p:tgtEl>
                                        <p:attrNameLst>
                                          <p:attrName>style.visibility</p:attrName>
                                        </p:attrNameLst>
                                      </p:cBhvr>
                                      <p:to>
                                        <p:strVal val="visible"/>
                                      </p:to>
                                    </p:set>
                                    <p:animEffect transition="in" filter="fade">
                                      <p:cBhvr>
                                        <p:cTn id="25" dur="500"/>
                                        <p:tgtEl>
                                          <p:spTgt spid="45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57"/>
                                        </p:tgtEl>
                                        <p:attrNameLst>
                                          <p:attrName>style.visibility</p:attrName>
                                        </p:attrNameLst>
                                      </p:cBhvr>
                                      <p:to>
                                        <p:strVal val="visible"/>
                                      </p:to>
                                    </p:set>
                                    <p:animEffect transition="in" filter="fade">
                                      <p:cBhvr>
                                        <p:cTn id="28" dur="500"/>
                                        <p:tgtEl>
                                          <p:spTgt spid="457"/>
                                        </p:tgtEl>
                                      </p:cBhvr>
                                    </p:animEffect>
                                  </p:childTnLst>
                                </p:cTn>
                              </p:par>
                              <p:par>
                                <p:cTn id="29" presetID="10" presetClass="entr" presetSubtype="0" fill="hold" nodeType="withEffect">
                                  <p:stCondLst>
                                    <p:cond delay="0"/>
                                  </p:stCondLst>
                                  <p:childTnLst>
                                    <p:set>
                                      <p:cBhvr>
                                        <p:cTn id="30" dur="1" fill="hold">
                                          <p:stCondLst>
                                            <p:cond delay="0"/>
                                          </p:stCondLst>
                                        </p:cTn>
                                        <p:tgtEl>
                                          <p:spTgt spid="458"/>
                                        </p:tgtEl>
                                        <p:attrNameLst>
                                          <p:attrName>style.visibility</p:attrName>
                                        </p:attrNameLst>
                                      </p:cBhvr>
                                      <p:to>
                                        <p:strVal val="visible"/>
                                      </p:to>
                                    </p:set>
                                    <p:animEffect transition="in" filter="fade">
                                      <p:cBhvr>
                                        <p:cTn id="31" dur="500"/>
                                        <p:tgtEl>
                                          <p:spTgt spid="458"/>
                                        </p:tgtEl>
                                      </p:cBhvr>
                                    </p:animEffect>
                                  </p:childTnLst>
                                </p:cTn>
                              </p:par>
                              <p:par>
                                <p:cTn id="32" presetID="10" presetClass="entr" presetSubtype="0" fill="hold" nodeType="withEffect">
                                  <p:stCondLst>
                                    <p:cond delay="0"/>
                                  </p:stCondLst>
                                  <p:childTnLst>
                                    <p:set>
                                      <p:cBhvr>
                                        <p:cTn id="33" dur="1" fill="hold">
                                          <p:stCondLst>
                                            <p:cond delay="0"/>
                                          </p:stCondLst>
                                        </p:cTn>
                                        <p:tgtEl>
                                          <p:spTgt spid="460"/>
                                        </p:tgtEl>
                                        <p:attrNameLst>
                                          <p:attrName>style.visibility</p:attrName>
                                        </p:attrNameLst>
                                      </p:cBhvr>
                                      <p:to>
                                        <p:strVal val="visible"/>
                                      </p:to>
                                    </p:set>
                                    <p:animEffect transition="in" filter="fade">
                                      <p:cBhvr>
                                        <p:cTn id="34" dur="500"/>
                                        <p:tgtEl>
                                          <p:spTgt spid="4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animBg="1"/>
      <p:bldP spid="457" grpId="0" animBg="1"/>
      <p:bldP spid="8" grpId="0"/>
      <p:bldP spid="12" grpId="0"/>
      <p:bldP spid="461" grpId="0"/>
      <p:bldP spid="46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leading to a subpar performance in the presence of </a:t>
              </a:r>
              <a:r>
                <a:rPr kumimoji="0" lang="en-US" sz="1900" b="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failing to reduce the latency of a </a:t>
              </a:r>
              <a:r>
                <a:rPr kumimoji="0" lang="en-US" sz="1900" b="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single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chemeClr val="bg1">
                      <a:lumMod val="75000"/>
                    </a:schemeClr>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to the linear/quadratically scaling nature of bit-serial algorithms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high-precision computation </a:t>
              </a:r>
            </a:p>
          </p:txBody>
        </p:sp>
      </p:grpSp>
      <p:graphicFrame>
        <p:nvGraphicFramePr>
          <p:cNvPr id="3" name="Table 4">
            <a:extLst>
              <a:ext uri="{FF2B5EF4-FFF2-40B4-BE49-F238E27FC236}">
                <a16:creationId xmlns:a16="http://schemas.microsoft.com/office/drawing/2014/main" id="{B19B8D51-5265-6597-20D3-43DE2E6140DF}"/>
              </a:ext>
            </a:extLst>
          </p:cNvPr>
          <p:cNvGraphicFramePr>
            <a:graphicFrameLocks/>
          </p:cNvGraphicFramePr>
          <p:nvPr>
            <p:extLst>
              <p:ext uri="{D42A27DB-BD31-4B8C-83A1-F6EECF244321}">
                <p14:modId xmlns:p14="http://schemas.microsoft.com/office/powerpoint/2010/main" val="358600135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2953609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 name="Group 992">
            <a:extLst>
              <a:ext uri="{FF2B5EF4-FFF2-40B4-BE49-F238E27FC236}">
                <a16:creationId xmlns:a16="http://schemas.microsoft.com/office/drawing/2014/main" id="{A37EA3ED-5835-6974-1FCA-D98CE496E96C}"/>
              </a:ext>
            </a:extLst>
          </p:cNvPr>
          <p:cNvGrpSpPr/>
          <p:nvPr/>
        </p:nvGrpSpPr>
        <p:grpSpPr>
          <a:xfrm>
            <a:off x="627472" y="4030546"/>
            <a:ext cx="7885380" cy="2310948"/>
            <a:chOff x="627472" y="3744796"/>
            <a:chExt cx="7885380" cy="2310948"/>
          </a:xfrm>
        </p:grpSpPr>
        <p:grpSp>
          <p:nvGrpSpPr>
            <p:cNvPr id="2" name="Group 1">
              <a:extLst>
                <a:ext uri="{FF2B5EF4-FFF2-40B4-BE49-F238E27FC236}">
                  <a16:creationId xmlns:a16="http://schemas.microsoft.com/office/drawing/2014/main" id="{A522AAB5-0941-F16F-0BA9-EC2B26FAEE7F}"/>
                </a:ext>
              </a:extLst>
            </p:cNvPr>
            <p:cNvGrpSpPr/>
            <p:nvPr/>
          </p:nvGrpSpPr>
          <p:grpSpPr>
            <a:xfrm>
              <a:off x="5428651" y="4284465"/>
              <a:ext cx="3084201" cy="1771279"/>
              <a:chOff x="5487296" y="4071274"/>
              <a:chExt cx="3324042"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87296" y="4088070"/>
                <a:ext cx="3324042" cy="1740501"/>
                <a:chOff x="5487296" y="4088070"/>
                <a:chExt cx="3324042"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511062" y="4637352"/>
                  <a:ext cx="737178" cy="364881"/>
                  <a:chOff x="5573403" y="4259433"/>
                  <a:chExt cx="737178" cy="364881"/>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73403" y="4259433"/>
                    <a:ext cx="737178" cy="364881"/>
                    <a:chOff x="5573403" y="4259433"/>
                    <a:chExt cx="737178" cy="364881"/>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73403" y="4259433"/>
                      <a:ext cx="440899"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lang="en-US" sz="1600" b="1" baseline="-25000" dirty="0">
                          <a:solidFill>
                            <a:prstClr val="black"/>
                          </a:solidFill>
                          <a:latin typeface="Avenir Next" panose="020B0503020202020204" pitchFamily="34" charset="0"/>
                        </a:rPr>
                        <a:t>1</a:t>
                      </a:r>
                      <a:endPar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407002"/>
                  <a:chOff x="5557399" y="5400466"/>
                  <a:chExt cx="1127837" cy="407002"/>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407002"/>
                    <a:chOff x="5557399" y="5400466"/>
                    <a:chExt cx="1127837" cy="407002"/>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99886" y="4929746"/>
                  <a:ext cx="1910325" cy="364881"/>
                  <a:chOff x="5562252" y="4441271"/>
                  <a:chExt cx="1910325" cy="364881"/>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627472" y="4135791"/>
              <a:ext cx="3076063" cy="1715944"/>
              <a:chOff x="5496064" y="4092848"/>
              <a:chExt cx="3315274"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96064" y="4253084"/>
                <a:ext cx="3315274" cy="1575487"/>
                <a:chOff x="5496064" y="4253084"/>
                <a:chExt cx="3315274"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11062" y="4637352"/>
                  <a:ext cx="737178" cy="364881"/>
                  <a:chOff x="5573403" y="4259433"/>
                  <a:chExt cx="737178" cy="364881"/>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73403" y="4259433"/>
                    <a:ext cx="737178" cy="364881"/>
                    <a:chOff x="5573403" y="4259433"/>
                    <a:chExt cx="737178" cy="364881"/>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73403" y="4259433"/>
                      <a:ext cx="4408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96064" y="4276509"/>
                  <a:ext cx="1119069" cy="407002"/>
                  <a:chOff x="5566167" y="5588905"/>
                  <a:chExt cx="1119069"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66167" y="5588905"/>
                    <a:ext cx="1119069" cy="407002"/>
                    <a:chOff x="5566167" y="5588905"/>
                    <a:chExt cx="1119069"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66167"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99886" y="4929746"/>
                  <a:ext cx="1910325" cy="364881"/>
                  <a:chOff x="5562252" y="4441271"/>
                  <a:chExt cx="191032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6" y="425308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631019" y="3744796"/>
              <a:ext cx="3029840" cy="369332"/>
            </a:xfrm>
            <a:prstGeom prst="rect">
              <a:avLst/>
            </a:prstGeom>
            <a:noFill/>
          </p:spPr>
          <p:txBody>
            <a:bodyPr wrap="square">
              <a:spAutoFit/>
            </a:bodyPr>
            <a:lstStyle/>
            <a:p>
              <a:pPr algn="ctr"/>
              <a:r>
                <a:rPr kumimoji="0" lang="en-US" sz="1800"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49" name="TextBox 48">
              <a:extLst>
                <a:ext uri="{FF2B5EF4-FFF2-40B4-BE49-F238E27FC236}">
                  <a16:creationId xmlns:a16="http://schemas.microsoft.com/office/drawing/2014/main" id="{E48DC106-F5DE-AD29-8326-DBC70C37A883}"/>
                </a:ext>
              </a:extLst>
            </p:cNvPr>
            <p:cNvSpPr txBox="1"/>
            <p:nvPr/>
          </p:nvSpPr>
          <p:spPr>
            <a:xfrm>
              <a:off x="5448297" y="3916622"/>
              <a:ext cx="3037808" cy="369332"/>
            </a:xfrm>
            <a:prstGeom prst="rect">
              <a:avLst/>
            </a:prstGeom>
            <a:noFill/>
          </p:spPr>
          <p:txBody>
            <a:bodyPr wrap="square">
              <a:spAutoFit/>
            </a:bodyPr>
            <a:lstStyle/>
            <a:p>
              <a:pPr algn="ctr"/>
              <a:r>
                <a:rPr kumimoji="0" lang="en-US" sz="1800"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grpSp>
      <p:grpSp>
        <p:nvGrpSpPr>
          <p:cNvPr id="994" name="Group 993">
            <a:extLst>
              <a:ext uri="{FF2B5EF4-FFF2-40B4-BE49-F238E27FC236}">
                <a16:creationId xmlns:a16="http://schemas.microsoft.com/office/drawing/2014/main" id="{AA557631-C4DD-5D9B-850C-CA4A7D9EFBA7}"/>
              </a:ext>
            </a:extLst>
          </p:cNvPr>
          <p:cNvGrpSpPr/>
          <p:nvPr/>
        </p:nvGrpSpPr>
        <p:grpSpPr>
          <a:xfrm>
            <a:off x="3040582" y="4895406"/>
            <a:ext cx="2783191" cy="786054"/>
            <a:chOff x="3040582" y="4881128"/>
            <a:chExt cx="2783191" cy="786054"/>
          </a:xfrm>
        </p:grpSpPr>
        <p:sp>
          <p:nvSpPr>
            <p:cNvPr id="50" name="TextBox 49">
              <a:extLst>
                <a:ext uri="{FF2B5EF4-FFF2-40B4-BE49-F238E27FC236}">
                  <a16:creationId xmlns:a16="http://schemas.microsoft.com/office/drawing/2014/main" id="{31214828-0606-D778-771B-E079C89A6644}"/>
                </a:ext>
              </a:extLst>
            </p:cNvPr>
            <p:cNvSpPr txBox="1"/>
            <p:nvPr/>
          </p:nvSpPr>
          <p:spPr>
            <a:xfrm>
              <a:off x="3692639" y="4959296"/>
              <a:ext cx="1753204" cy="707886"/>
            </a:xfrm>
            <a:prstGeom prst="rect">
              <a:avLst/>
            </a:prstGeom>
            <a:noFill/>
          </p:spPr>
          <p:txBody>
            <a:bodyPr wrap="square">
              <a:spAutoFit/>
            </a:bodyPr>
            <a:lstStyle/>
            <a:p>
              <a:pPr algn="ctr"/>
              <a:r>
                <a:rPr kumimoji="0" lang="en-US" sz="20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algn="ctr"/>
              <a:r>
                <a:rPr kumimoji="0" lang="en-US" sz="20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lang="en-US" sz="2000" dirty="0">
                <a:solidFill>
                  <a:srgbClr val="C00000"/>
                </a:solidFill>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3040582" y="4881128"/>
              <a:ext cx="2783191" cy="10774"/>
            </a:xfrm>
            <a:prstGeom prst="line">
              <a:avLst/>
            </a:prstGeom>
            <a:solidFill>
              <a:schemeClr val="tx1"/>
            </a:solidFill>
            <a:ln w="31750" cap="flat" cmpd="sng" algn="ctr">
              <a:solidFill>
                <a:srgbClr val="C00000"/>
              </a:solidFill>
              <a:prstDash val="solid"/>
            </a:ln>
            <a:effectLst/>
          </p:spPr>
        </p:cxnSp>
      </p:grpSp>
      <p:sp>
        <p:nvSpPr>
          <p:cNvPr id="986" name="Title 1">
            <a:extLst>
              <a:ext uri="{FF2B5EF4-FFF2-40B4-BE49-F238E27FC236}">
                <a16:creationId xmlns:a16="http://schemas.microsoft.com/office/drawing/2014/main" id="{CB8A20EE-936F-FF6A-3339-390EE9BBF766}"/>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a:t>
            </a:r>
          </a:p>
        </p:txBody>
      </p:sp>
      <p:grpSp>
        <p:nvGrpSpPr>
          <p:cNvPr id="990" name="Group 989">
            <a:extLst>
              <a:ext uri="{FF2B5EF4-FFF2-40B4-BE49-F238E27FC236}">
                <a16:creationId xmlns:a16="http://schemas.microsoft.com/office/drawing/2014/main" id="{FCD8F5FE-D5B9-84C4-71A8-AE95BD91090E}"/>
              </a:ext>
            </a:extLst>
          </p:cNvPr>
          <p:cNvGrpSpPr/>
          <p:nvPr/>
        </p:nvGrpSpPr>
        <p:grpSpPr>
          <a:xfrm>
            <a:off x="369974" y="1338562"/>
            <a:ext cx="8400681" cy="2119749"/>
            <a:chOff x="371659" y="2946718"/>
            <a:chExt cx="8400681" cy="1171032"/>
          </a:xfrm>
        </p:grpSpPr>
        <p:sp>
          <p:nvSpPr>
            <p:cNvPr id="991" name="Rounded Rectangle 990">
              <a:extLst>
                <a:ext uri="{FF2B5EF4-FFF2-40B4-BE49-F238E27FC236}">
                  <a16:creationId xmlns:a16="http://schemas.microsoft.com/office/drawing/2014/main" id="{015A745E-F85E-7A67-CB0E-59F594399C36}"/>
                </a:ext>
              </a:extLst>
            </p:cNvPr>
            <p:cNvSpPr/>
            <p:nvPr/>
          </p:nvSpPr>
          <p:spPr>
            <a:xfrm>
              <a:off x="371659" y="2946719"/>
              <a:ext cx="8400681" cy="1171031"/>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marL="0" marR="0" lvl="0" indent="0" algn="ctr" defTabSz="3686861"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PUD operations are inherently slow </a:t>
              </a:r>
              <a:b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b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 need to operate on </a:t>
              </a:r>
              <a:r>
                <a:rPr kumimoji="0" lang="en-US" sz="2400" b="1" i="0" u="sng" strike="noStrike" kern="0" cap="none" spc="0" normalizeH="0" baseline="0" noProof="0" dirty="0">
                  <a:ln>
                    <a:noFill/>
                  </a:ln>
                  <a:solidFill>
                    <a:srgbClr val="E06161"/>
                  </a:solidFill>
                  <a:effectLst/>
                  <a:uLnTx/>
                  <a:uFillTx/>
                  <a:latin typeface="Avenir Next" panose="020B0503020202020204" pitchFamily="34" charset="0"/>
                  <a:ea typeface="+mn-ea"/>
                  <a:cs typeface="+mn-cs"/>
                </a:rPr>
                <a:t>each bit serially</a:t>
              </a: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 to </a:t>
              </a:r>
              <a:b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b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perform an operation with a data width &gt; 1 </a:t>
              </a:r>
              <a:endParaRPr kumimoji="0" lang="en-US" sz="26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endParaRPr>
            </a:p>
          </p:txBody>
        </p:sp>
        <p:sp>
          <p:nvSpPr>
            <p:cNvPr id="992" name="TextBox 991">
              <a:extLst>
                <a:ext uri="{FF2B5EF4-FFF2-40B4-BE49-F238E27FC236}">
                  <a16:creationId xmlns:a16="http://schemas.microsoft.com/office/drawing/2014/main" id="{5B57E9F2-D86F-04CD-12B5-A61FC0ABB17F}"/>
                </a:ext>
              </a:extLst>
            </p:cNvPr>
            <p:cNvSpPr txBox="1"/>
            <p:nvPr/>
          </p:nvSpPr>
          <p:spPr>
            <a:xfrm rot="16200000">
              <a:off x="47189" y="3347568"/>
              <a:ext cx="117103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Problem</a:t>
              </a:r>
            </a:p>
          </p:txBody>
        </p:sp>
      </p:grpSp>
      <p:sp>
        <p:nvSpPr>
          <p:cNvPr id="995" name="Flowchart: Connector 11">
            <a:extLst>
              <a:ext uri="{FF2B5EF4-FFF2-40B4-BE49-F238E27FC236}">
                <a16:creationId xmlns:a16="http://schemas.microsoft.com/office/drawing/2014/main" id="{8693FF81-077A-D911-CA96-643CB5D1CAF6}"/>
              </a:ext>
            </a:extLst>
          </p:cNvPr>
          <p:cNvSpPr/>
          <p:nvPr/>
        </p:nvSpPr>
        <p:spPr>
          <a:xfrm>
            <a:off x="1621249" y="59629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6" name="Flowchart: Connector 11">
            <a:extLst>
              <a:ext uri="{FF2B5EF4-FFF2-40B4-BE49-F238E27FC236}">
                <a16:creationId xmlns:a16="http://schemas.microsoft.com/office/drawing/2014/main" id="{C1C4398B-1FFA-B85A-D6E4-BB0F0A9E6E26}"/>
              </a:ext>
            </a:extLst>
          </p:cNvPr>
          <p:cNvSpPr/>
          <p:nvPr/>
        </p:nvSpPr>
        <p:spPr>
          <a:xfrm>
            <a:off x="6421635" y="612524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7" name="Down Arrow 996">
            <a:extLst>
              <a:ext uri="{FF2B5EF4-FFF2-40B4-BE49-F238E27FC236}">
                <a16:creationId xmlns:a16="http://schemas.microsoft.com/office/drawing/2014/main" id="{751B3C7F-0DE6-4257-F433-9048E62A4936}"/>
              </a:ext>
            </a:extLst>
          </p:cNvPr>
          <p:cNvSpPr/>
          <p:nvPr/>
        </p:nvSpPr>
        <p:spPr>
          <a:xfrm>
            <a:off x="4326925" y="3745673"/>
            <a:ext cx="484632" cy="654205"/>
          </a:xfrm>
          <a:prstGeom prst="downArrow">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8" name="Table 4">
            <a:extLst>
              <a:ext uri="{FF2B5EF4-FFF2-40B4-BE49-F238E27FC236}">
                <a16:creationId xmlns:a16="http://schemas.microsoft.com/office/drawing/2014/main" id="{C0CD09DD-E65C-FE82-9BBD-8A7A7B0F429B}"/>
              </a:ext>
            </a:extLst>
          </p:cNvPr>
          <p:cNvGraphicFramePr>
            <a:graphicFrameLocks/>
          </p:cNvGraphicFramePr>
          <p:nvPr>
            <p:extLst>
              <p:ext uri="{D42A27DB-BD31-4B8C-83A1-F6EECF244321}">
                <p14:modId xmlns:p14="http://schemas.microsoft.com/office/powerpoint/2010/main" val="18313384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69747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94"/>
                                        </p:tgtEl>
                                        <p:attrNameLst>
                                          <p:attrName>style.visibility</p:attrName>
                                        </p:attrNameLst>
                                      </p:cBhvr>
                                      <p:to>
                                        <p:strVal val="visible"/>
                                      </p:to>
                                    </p:set>
                                    <p:animEffect transition="in" filter="fade">
                                      <p:cBhvr>
                                        <p:cTn id="7" dur="500"/>
                                        <p:tgtEl>
                                          <p:spTgt spid="9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lang="en-US" sz="1100" b="1" baseline="-25000" dirty="0">
                          <a:solidFill>
                            <a:prstClr val="black"/>
                          </a:solidFill>
                          <a:latin typeface="Avenir Next" panose="020B0503020202020204" pitchFamily="34" charset="0"/>
                        </a:rPr>
                        <a:t>1</a:t>
                      </a:r>
                      <a:endPar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chemeClr val="tx1"/>
              </a:solidFill>
              <a:prstDash val="solid"/>
            </a:ln>
            <a:effectLst/>
          </p:spPr>
        </p:cxnSp>
      </p:grp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5" name="Group 4">
            <a:extLst>
              <a:ext uri="{FF2B5EF4-FFF2-40B4-BE49-F238E27FC236}">
                <a16:creationId xmlns:a16="http://schemas.microsoft.com/office/drawing/2014/main" id="{87F6A52B-EACA-20AD-A1FF-B914A66520E7}"/>
              </a:ext>
            </a:extLst>
          </p:cNvPr>
          <p:cNvGrpSpPr/>
          <p:nvPr/>
        </p:nvGrpSpPr>
        <p:grpSpPr>
          <a:xfrm>
            <a:off x="259810" y="1199480"/>
            <a:ext cx="4353142" cy="3432157"/>
            <a:chOff x="259810" y="1199480"/>
            <a:chExt cx="4353142" cy="3432157"/>
          </a:xfrm>
        </p:grpSpPr>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B</a:t>
              </a:r>
              <a:r>
                <a:rPr kumimoji="0" lang="en-US" sz="1800" b="1" i="0" u="none" strike="noStrike" kern="0" cap="none" spc="0" normalizeH="0" baseline="-25000" noProof="0" dirty="0">
                  <a:ln>
                    <a:noFill/>
                  </a:ln>
                  <a:effectLst/>
                  <a:uLnTx/>
                  <a:uFillTx/>
                  <a:latin typeface="Avenir Next" panose="020B0503020202020204" pitchFamily="34" charset="0"/>
                </a:rPr>
                <a:t>1</a:t>
              </a:r>
              <a:endParaRPr kumimoji="0" lang="en-US" sz="1800" b="1" i="0" u="none" strike="noStrike" kern="0" cap="none" spc="0" normalizeH="0" baseline="-25000" noProof="0" dirty="0">
                <a:ln>
                  <a:noFill/>
                </a:ln>
                <a:effectLst/>
                <a:uLnTx/>
                <a:uFillTx/>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A</a:t>
              </a:r>
              <a:r>
                <a:rPr kumimoji="0" lang="en-US" sz="1800" b="1" i="0" u="none" strike="noStrike" kern="0" cap="none" spc="0" normalizeH="0" baseline="-25000" noProof="0" dirty="0">
                  <a:ln>
                    <a:noFill/>
                  </a:ln>
                  <a:effectLst/>
                  <a:uLnTx/>
                  <a:uFillTx/>
                  <a:latin typeface="Avenir Next" panose="020B0503020202020204" pitchFamily="34" charset="0"/>
                </a:rPr>
                <a:t>0</a:t>
              </a:r>
              <a:endParaRPr kumimoji="0" lang="en-US" sz="1800" b="1" i="0" u="none" strike="noStrike" kern="0" cap="none" spc="0" normalizeH="0" baseline="-25000" noProof="0" dirty="0">
                <a:ln>
                  <a:noFill/>
                </a:ln>
                <a:effectLst/>
                <a:uLnTx/>
                <a:uFillTx/>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A</a:t>
              </a:r>
              <a:r>
                <a:rPr lang="en-US" b="1" kern="0" baseline="-25000" dirty="0">
                  <a:latin typeface="Avenir Next" panose="020B0503020202020204" pitchFamily="34" charset="0"/>
                </a:rPr>
                <a:t>1</a:t>
              </a:r>
              <a:endParaRPr kumimoji="0" lang="en-US" sz="1800" b="1" i="0" u="none" strike="noStrike" kern="0" cap="none" spc="0" normalizeH="0" baseline="-25000" noProof="0" dirty="0">
                <a:ln>
                  <a:noFill/>
                </a:ln>
                <a:effectLst/>
                <a:uLnTx/>
                <a:uFillTx/>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B</a:t>
              </a:r>
              <a:r>
                <a:rPr lang="en-US" b="1" kern="0" baseline="-25000" dirty="0">
                  <a:latin typeface="Avenir Next" panose="020B0503020202020204" pitchFamily="34" charset="0"/>
                </a:rPr>
                <a:t>0</a:t>
              </a:r>
              <a:endParaRPr kumimoji="0" lang="en-US" sz="1800" b="1" i="0" u="none" strike="noStrike" kern="0" cap="none" spc="0" normalizeH="0" baseline="-25000" noProof="0" dirty="0">
                <a:ln>
                  <a:noFill/>
                </a:ln>
                <a:effectLst/>
                <a:uLnTx/>
                <a:uFillTx/>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Cin</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tmp</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Cout</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Cout</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905" name="TextBox 904">
              <a:extLst>
                <a:ext uri="{FF2B5EF4-FFF2-40B4-BE49-F238E27FC236}">
                  <a16:creationId xmlns:a16="http://schemas.microsoft.com/office/drawing/2014/main" id="{9C0700DE-19E7-DDBB-94E8-E54B0959CA8D}"/>
                </a:ext>
              </a:extLst>
            </p:cNvPr>
            <p:cNvSpPr txBox="1"/>
            <p:nvPr/>
          </p:nvSpPr>
          <p:spPr>
            <a:xfrm>
              <a:off x="3119476" y="1531503"/>
              <a:ext cx="1488384" cy="400110"/>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i="0" u="none" strike="noStrike" kern="0" cap="none" spc="0" normalizeH="0" baseline="0" noProof="0" dirty="0">
                  <a:ln>
                    <a:noFill/>
                  </a:ln>
                  <a:solidFill>
                    <a:srgbClr val="C02800"/>
                  </a:solidFill>
                  <a:effectLst/>
                  <a:uLnTx/>
                  <a:uFillTx/>
                  <a:latin typeface="Avenir Next" panose="020B0503020202020204" pitchFamily="34" charset="0"/>
                </a:rPr>
                <a:t>2 (</a:t>
              </a:r>
              <a:r>
                <a:rPr kumimoji="0" lang="en-US" sz="2000" i="0" u="none" strike="noStrike" kern="0" cap="none" spc="0" normalizeH="0" baseline="0" noProof="0" dirty="0">
                  <a:ln>
                    <a:noFill/>
                  </a:ln>
                  <a:solidFill>
                    <a:srgbClr val="C02800"/>
                  </a:solidFill>
                  <a:effectLst/>
                  <a:uLnTx/>
                  <a:uFillTx/>
                  <a:latin typeface="Courier New" panose="02070309020205020404" pitchFamily="49" charset="0"/>
                  <a:cs typeface="Courier New" panose="02070309020205020404" pitchFamily="49" charset="0"/>
                </a:rPr>
                <a:t>2’b10</a:t>
              </a:r>
              <a:r>
                <a:rPr kumimoji="0" lang="en-US" sz="2000" i="0" u="none" strike="noStrike" kern="0" cap="none" spc="0" normalizeH="0" baseline="0" noProof="0" dirty="0">
                  <a:ln>
                    <a:noFill/>
                  </a:ln>
                  <a:solidFill>
                    <a:srgbClr val="C02800"/>
                  </a:solidFill>
                  <a:effectLst/>
                  <a:uLnTx/>
                  <a:uFillTx/>
                  <a:latin typeface="Avenir Next" panose="020B0503020202020204" pitchFamily="34" charset="0"/>
                </a:rPr>
                <a:t>)</a:t>
              </a:r>
              <a:endParaRPr kumimoji="0" lang="en-US" sz="2000" i="0" u="none" strike="noStrike" kern="0" cap="none" spc="0" normalizeH="0" baseline="0" noProof="0" dirty="0">
                <a:ln>
                  <a:noFill/>
                </a:ln>
                <a:solidFill>
                  <a:srgbClr val="C02800"/>
                </a:solidFill>
                <a:effectLst/>
                <a:uLnTx/>
                <a:uFillTx/>
              </a:endParaRPr>
            </a:p>
          </p:txBody>
        </p:sp>
        <p:sp>
          <p:nvSpPr>
            <p:cNvPr id="906" name="Right Brace 905">
              <a:extLst>
                <a:ext uri="{FF2B5EF4-FFF2-40B4-BE49-F238E27FC236}">
                  <a16:creationId xmlns:a16="http://schemas.microsoft.com/office/drawing/2014/main" id="{8CC49499-5E0D-1BA4-DF90-B508E30A23A8}"/>
                </a:ext>
              </a:extLst>
            </p:cNvPr>
            <p:cNvSpPr/>
            <p:nvPr/>
          </p:nvSpPr>
          <p:spPr>
            <a:xfrm>
              <a:off x="2969075" y="1462090"/>
              <a:ext cx="150401" cy="466379"/>
            </a:xfrm>
            <a:prstGeom prst="rightBrace">
              <a:avLst>
                <a:gd name="adj1" fmla="val 8333"/>
                <a:gd name="adj2" fmla="val 53813"/>
              </a:avLst>
            </a:prstGeom>
            <a:noFill/>
            <a:ln w="19050" cap="flat" cmpd="sng" algn="ctr">
              <a:solidFill>
                <a:srgbClr val="C028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11" name="TextBox 910">
              <a:extLst>
                <a:ext uri="{FF2B5EF4-FFF2-40B4-BE49-F238E27FC236}">
                  <a16:creationId xmlns:a16="http://schemas.microsoft.com/office/drawing/2014/main" id="{D57FAC6D-C374-21ED-AE05-BAF059553C84}"/>
                </a:ext>
              </a:extLst>
            </p:cNvPr>
            <p:cNvSpPr txBox="1"/>
            <p:nvPr/>
          </p:nvSpPr>
          <p:spPr>
            <a:xfrm>
              <a:off x="3124568" y="2048840"/>
              <a:ext cx="1488384" cy="400110"/>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rPr>
                <a:t>2 (</a:t>
              </a:r>
              <a:r>
                <a:rPr kumimoji="0" lang="en-US" sz="2000" b="0" i="0" u="none" strike="noStrike" kern="0" cap="none" spc="0" normalizeH="0" baseline="0" noProof="0" dirty="0">
                  <a:ln>
                    <a:noFill/>
                  </a:ln>
                  <a:solidFill>
                    <a:srgbClr val="C02800"/>
                  </a:solidFill>
                  <a:effectLst/>
                  <a:uLnTx/>
                  <a:uFillTx/>
                  <a:latin typeface="Courier New" panose="02070309020205020404" pitchFamily="49" charset="0"/>
                  <a:cs typeface="Courier New" panose="02070309020205020404" pitchFamily="49" charset="0"/>
                </a:rPr>
                <a:t>2’b10</a:t>
              </a: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rPr>
                <a:t>)</a:t>
              </a:r>
              <a:endParaRPr kumimoji="0" lang="en-US" sz="2000" b="0" i="0" u="none" strike="noStrike" kern="0" cap="none" spc="0" normalizeH="0" baseline="0" noProof="0" dirty="0">
                <a:ln>
                  <a:noFill/>
                </a:ln>
                <a:solidFill>
                  <a:srgbClr val="C02800"/>
                </a:solidFill>
                <a:effectLst/>
                <a:uLnTx/>
                <a:uFillTx/>
              </a:endParaRPr>
            </a:p>
          </p:txBody>
        </p:sp>
        <p:sp>
          <p:nvSpPr>
            <p:cNvPr id="912" name="Right Brace 911">
              <a:extLst>
                <a:ext uri="{FF2B5EF4-FFF2-40B4-BE49-F238E27FC236}">
                  <a16:creationId xmlns:a16="http://schemas.microsoft.com/office/drawing/2014/main" id="{FB83C37F-6FAC-07A3-69DE-A74E4DF79834}"/>
                </a:ext>
              </a:extLst>
            </p:cNvPr>
            <p:cNvSpPr/>
            <p:nvPr/>
          </p:nvSpPr>
          <p:spPr>
            <a:xfrm>
              <a:off x="2974167" y="1979427"/>
              <a:ext cx="150401" cy="466379"/>
            </a:xfrm>
            <a:prstGeom prst="rightBrace">
              <a:avLst>
                <a:gd name="adj1" fmla="val 8333"/>
                <a:gd name="adj2" fmla="val 53813"/>
              </a:avLst>
            </a:prstGeom>
            <a:noFill/>
            <a:ln w="19050" cap="flat" cmpd="sng" algn="ctr">
              <a:solidFill>
                <a:srgbClr val="C028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14" name="TextBox 913">
              <a:extLst>
                <a:ext uri="{FF2B5EF4-FFF2-40B4-BE49-F238E27FC236}">
                  <a16:creationId xmlns:a16="http://schemas.microsoft.com/office/drawing/2014/main" id="{CDEC93FB-3551-6EA4-0703-CD769063A0C4}"/>
                </a:ext>
              </a:extLst>
            </p:cNvPr>
            <p:cNvSpPr txBox="1"/>
            <p:nvPr/>
          </p:nvSpPr>
          <p:spPr>
            <a:xfrm>
              <a:off x="3205707" y="1772207"/>
              <a:ext cx="152868" cy="369332"/>
            </a:xfrm>
            <a:prstGeom prst="rect">
              <a:avLst/>
            </a:prstGeom>
            <a:noFill/>
          </p:spPr>
          <p:txBody>
            <a:bodyPr wrap="square">
              <a:spAutoFit/>
            </a:bodyPr>
            <a:lstStyle/>
            <a:p>
              <a:pPr algn="ctr"/>
              <a:r>
                <a:rPr kumimoji="0" lang="en-US" sz="1800" b="0" i="0" u="none" strike="noStrike" kern="0" cap="none" spc="0" normalizeH="0" baseline="0" noProof="0" dirty="0">
                  <a:ln>
                    <a:noFill/>
                  </a:ln>
                  <a:solidFill>
                    <a:srgbClr val="C02800"/>
                  </a:solidFill>
                  <a:effectLst/>
                  <a:uLnTx/>
                  <a:uFillTx/>
                  <a:latin typeface="Avenir Next" panose="020B0503020202020204" pitchFamily="34" charset="0"/>
                </a:rPr>
                <a:t>+</a:t>
              </a:r>
              <a:endParaRPr lang="en-US" dirty="0"/>
            </a:p>
          </p:txBody>
        </p:sp>
      </p:gr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116"/>
              <a:ext cx="268139" cy="507245"/>
              <a:chOff x="4189009" y="6119871"/>
              <a:chExt cx="268139" cy="507245"/>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116"/>
              <a:ext cx="268139" cy="507245"/>
              <a:chOff x="4189009" y="6119871"/>
              <a:chExt cx="268139" cy="507245"/>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116"/>
              <a:ext cx="268139" cy="507245"/>
              <a:chOff x="4189009" y="6119871"/>
              <a:chExt cx="268139" cy="507245"/>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116"/>
              <a:ext cx="268139" cy="507245"/>
              <a:chOff x="4189009" y="6119871"/>
              <a:chExt cx="268139" cy="507245"/>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116"/>
              <a:ext cx="268139" cy="507245"/>
              <a:chOff x="4189009" y="6119871"/>
              <a:chExt cx="268139" cy="507245"/>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116"/>
              <a:ext cx="268139" cy="507245"/>
              <a:chOff x="4189009" y="6119871"/>
              <a:chExt cx="268139" cy="507245"/>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116"/>
              <a:ext cx="268139" cy="507245"/>
              <a:chOff x="4189009" y="6119871"/>
              <a:chExt cx="268139" cy="507245"/>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116"/>
              <a:ext cx="268139" cy="507245"/>
              <a:chOff x="4189009" y="6119871"/>
              <a:chExt cx="268139" cy="507245"/>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370" name="Rectangle 369">
            <a:extLst>
              <a:ext uri="{FF2B5EF4-FFF2-40B4-BE49-F238E27FC236}">
                <a16:creationId xmlns:a16="http://schemas.microsoft.com/office/drawing/2014/main" id="{59476178-D096-9D92-E51A-5F5642D7C46B}"/>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371" name="Rectangle 370">
            <a:extLst>
              <a:ext uri="{FF2B5EF4-FFF2-40B4-BE49-F238E27FC236}">
                <a16:creationId xmlns:a16="http://schemas.microsoft.com/office/drawing/2014/main" id="{D810CC8C-1D51-5464-F4A4-FDCE88713BA1}"/>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aphicFrame>
        <p:nvGraphicFramePr>
          <p:cNvPr id="44" name="Table 4">
            <a:extLst>
              <a:ext uri="{FF2B5EF4-FFF2-40B4-BE49-F238E27FC236}">
                <a16:creationId xmlns:a16="http://schemas.microsoft.com/office/drawing/2014/main" id="{25209178-F2B6-CEFD-E38F-EF0C5FDFA644}"/>
              </a:ext>
            </a:extLst>
          </p:cNvPr>
          <p:cNvGraphicFramePr>
            <a:graphicFrameLocks/>
          </p:cNvGraphicFramePr>
          <p:nvPr>
            <p:extLst>
              <p:ext uri="{D42A27DB-BD31-4B8C-83A1-F6EECF244321}">
                <p14:modId xmlns:p14="http://schemas.microsoft.com/office/powerpoint/2010/main" val="92674594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a:t>
                      </a:r>
                      <a:r>
                        <a:rPr lang="en-US" sz="800" dirty="0">
                          <a:solidFill>
                            <a:srgbClr val="1C80C5"/>
                          </a:solidFill>
                          <a:latin typeface="Avenir Next" panose="020B0503020202020204" pitchFamily="34" charset="0"/>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5467490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lang="en-US" sz="1100" b="1" baseline="-25000" dirty="0">
                          <a:solidFill>
                            <a:prstClr val="black"/>
                          </a:solidFill>
                          <a:latin typeface="Avenir Next" panose="020B0503020202020204" pitchFamily="34" charset="0"/>
                        </a:rPr>
                        <a:t>1</a:t>
                      </a:r>
                      <a:endPar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rgbClr val="C00000"/>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rgbClr val="C00000"/>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algn="ctr"/>
              <a:r>
                <a:rPr kumimoji="0" lang="en-US"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 0</a:t>
              </a:r>
              <a:endParaRPr lang="en-US" dirty="0">
                <a:solidFill>
                  <a:srgbClr val="C00000"/>
                </a:solidFill>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6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65000"/>
                  </a:schemeClr>
                </a:solidFill>
                <a:effectLst/>
                <a:uLnTx/>
                <a:uFillTx/>
                <a:latin typeface="Avenir Next" panose="020B0503020202020204" pitchFamily="34" charset="0"/>
              </a:rPr>
              <a:t>B</a:t>
            </a:r>
            <a:r>
              <a:rPr kumimoji="0" lang="en-US" sz="1800" b="1" i="0" u="none" strike="noStrike" kern="0" cap="none" spc="0" normalizeH="0" baseline="-25000" noProof="0" dirty="0">
                <a:ln>
                  <a:noFill/>
                </a:ln>
                <a:solidFill>
                  <a:schemeClr val="bg1">
                    <a:lumMod val="6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65000"/>
                </a:schemeClr>
              </a:solidFill>
              <a:effectLst/>
              <a:uLnTx/>
              <a:uFillTx/>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rPr>
              <a:t>A</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rgbClr val="C00000"/>
              </a:solidFill>
              <a:effectLst/>
              <a:uLnTx/>
              <a:uFillTx/>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6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65000"/>
                  </a:schemeClr>
                </a:solidFill>
                <a:effectLst/>
                <a:uLnTx/>
                <a:uFillTx/>
                <a:latin typeface="Avenir Next" panose="020B0503020202020204" pitchFamily="34" charset="0"/>
              </a:rPr>
              <a:t>A</a:t>
            </a:r>
            <a:r>
              <a:rPr lang="en-US" b="1" kern="0" baseline="-25000" dirty="0">
                <a:solidFill>
                  <a:schemeClr val="bg1">
                    <a:lumMod val="65000"/>
                  </a:schemeClr>
                </a:solidFill>
                <a:latin typeface="Avenir Next" panose="020B0503020202020204" pitchFamily="34" charset="0"/>
              </a:rPr>
              <a:t>1</a:t>
            </a:r>
            <a:endParaRPr kumimoji="0" lang="en-US" sz="1800" b="1" i="0" u="none" strike="noStrike" kern="0" cap="none" spc="0" normalizeH="0" baseline="-25000" noProof="0" dirty="0">
              <a:ln>
                <a:noFill/>
              </a:ln>
              <a:solidFill>
                <a:schemeClr val="bg1">
                  <a:lumMod val="65000"/>
                </a:schemeClr>
              </a:solidFill>
              <a:effectLst/>
              <a:uLnTx/>
              <a:uFillTx/>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B</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Cin</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rgbClr val="C00000"/>
                </a:solidFill>
                <a:effectLst/>
                <a:uLnTx/>
                <a:uFillTx/>
                <a:latin typeface="Avenir Next" panose="020B0503020202020204" pitchFamily="34" charset="0"/>
              </a:rPr>
              <a:t>tmp</a:t>
            </a:r>
            <a:endParaRPr kumimoji="0" lang="en-US" sz="1800" b="1" i="0" u="none" strike="noStrike" kern="0" cap="none" spc="0" normalizeH="0" baseline="-25000" noProof="0" dirty="0">
              <a:ln>
                <a:noFill/>
              </a:ln>
              <a:solidFill>
                <a:srgbClr val="C00000"/>
              </a:solidFill>
              <a:effectLst/>
              <a:uLnTx/>
              <a:uFillTx/>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Cout</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rgbClr val="C00000"/>
                </a:solidFill>
                <a:effectLst/>
                <a:uLnTx/>
                <a:uFillTx/>
                <a:latin typeface="Avenir Next" panose="020B0503020202020204" pitchFamily="34" charset="0"/>
              </a:rPr>
              <a:t>Cout</a:t>
            </a:r>
            <a:r>
              <a:rPr lang="en-US" b="1" kern="0" baseline="-25000" dirty="0">
                <a:solidFill>
                  <a:srgbClr val="C00000"/>
                </a:solidFill>
                <a:latin typeface="Avenir Next" panose="020B0503020202020204" pitchFamily="34" charset="0"/>
              </a:rPr>
              <a:t>0</a:t>
            </a:r>
            <a:endParaRPr kumimoji="0" lang="en-US" sz="1800" b="1" i="0" u="none" strike="noStrike" kern="0" cap="none" spc="0" normalizeH="0" baseline="-25000" noProof="0" dirty="0">
              <a:ln>
                <a:noFill/>
              </a:ln>
              <a:solidFill>
                <a:srgbClr val="C00000"/>
              </a:solidFill>
              <a:effectLst/>
              <a:uLnTx/>
              <a:uFillTx/>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rgbClr val="39A882"/>
              </a:solidFill>
              <a:effectLst/>
              <a:uLnTx/>
              <a:uFillTx/>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62885"/>
              <a:ext cx="268139" cy="501476"/>
              <a:chOff x="4189009" y="6125640"/>
              <a:chExt cx="268139" cy="501476"/>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62885"/>
              <a:ext cx="268139" cy="501476"/>
              <a:chOff x="4189009" y="6125640"/>
              <a:chExt cx="268139" cy="501476"/>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62885"/>
              <a:ext cx="268139" cy="501476"/>
              <a:chOff x="4189009" y="6125640"/>
              <a:chExt cx="268139" cy="501476"/>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62885"/>
              <a:ext cx="268139" cy="501476"/>
              <a:chOff x="4189009" y="6125640"/>
              <a:chExt cx="268139" cy="501476"/>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62885"/>
              <a:ext cx="268139" cy="501476"/>
              <a:chOff x="4189009" y="6125640"/>
              <a:chExt cx="268139" cy="501476"/>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62885"/>
              <a:ext cx="268139" cy="501476"/>
              <a:chOff x="4189009" y="6125640"/>
              <a:chExt cx="268139" cy="501476"/>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62885"/>
              <a:ext cx="268139" cy="501476"/>
              <a:chOff x="4189009" y="6125640"/>
              <a:chExt cx="268139" cy="501476"/>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62885"/>
              <a:ext cx="268139" cy="501476"/>
              <a:chOff x="4189009" y="6125640"/>
              <a:chExt cx="268139" cy="501476"/>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1006" name="Group 1005">
            <a:extLst>
              <a:ext uri="{FF2B5EF4-FFF2-40B4-BE49-F238E27FC236}">
                <a16:creationId xmlns:a16="http://schemas.microsoft.com/office/drawing/2014/main" id="{5D3FE59F-F30E-F5AA-CC2C-35B9BD417E35}"/>
              </a:ext>
            </a:extLst>
          </p:cNvPr>
          <p:cNvGrpSpPr/>
          <p:nvPr/>
        </p:nvGrpSpPr>
        <p:grpSpPr>
          <a:xfrm>
            <a:off x="936818" y="1747846"/>
            <a:ext cx="1414038" cy="191087"/>
            <a:chOff x="1828799" y="2017072"/>
            <a:chExt cx="1414038" cy="191087"/>
          </a:xfrm>
          <a:solidFill>
            <a:srgbClr val="1A82C4"/>
          </a:solidFill>
        </p:grpSpPr>
        <p:sp>
          <p:nvSpPr>
            <p:cNvPr id="1007" name="DRAM">
              <a:extLst>
                <a:ext uri="{FF2B5EF4-FFF2-40B4-BE49-F238E27FC236}">
                  <a16:creationId xmlns:a16="http://schemas.microsoft.com/office/drawing/2014/main" id="{946EF012-72A1-2153-D5CD-0EA594CAD7A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08" name="Straight Connector 1007">
              <a:extLst>
                <a:ext uri="{FF2B5EF4-FFF2-40B4-BE49-F238E27FC236}">
                  <a16:creationId xmlns:a16="http://schemas.microsoft.com/office/drawing/2014/main" id="{9F94D243-8D26-B993-0DBC-7517F85A5313}"/>
                </a:ext>
              </a:extLst>
            </p:cNvPr>
            <p:cNvCxnSpPr>
              <a:cxnSpLocks/>
              <a:stCxn id="1013" idx="6"/>
              <a:endCxn id="1007"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009" name="Oval 1008">
              <a:extLst>
                <a:ext uri="{FF2B5EF4-FFF2-40B4-BE49-F238E27FC236}">
                  <a16:creationId xmlns:a16="http://schemas.microsoft.com/office/drawing/2014/main" id="{3CBAC379-4AFE-38D1-722A-110313115D60}"/>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0" name="Oval 1009">
              <a:extLst>
                <a:ext uri="{FF2B5EF4-FFF2-40B4-BE49-F238E27FC236}">
                  <a16:creationId xmlns:a16="http://schemas.microsoft.com/office/drawing/2014/main" id="{B00B45B5-250B-A963-0EFC-B8604EC505D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1" name="Oval 1010">
              <a:extLst>
                <a:ext uri="{FF2B5EF4-FFF2-40B4-BE49-F238E27FC236}">
                  <a16:creationId xmlns:a16="http://schemas.microsoft.com/office/drawing/2014/main" id="{5A8ECE76-C90F-88B1-8D1A-B14D013FB5CF}"/>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2" name="Oval 1011">
              <a:extLst>
                <a:ext uri="{FF2B5EF4-FFF2-40B4-BE49-F238E27FC236}">
                  <a16:creationId xmlns:a16="http://schemas.microsoft.com/office/drawing/2014/main" id="{6F7C6C70-998D-95B7-5A97-CEFDEB26FD12}"/>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3" name="Oval 1012">
              <a:extLst>
                <a:ext uri="{FF2B5EF4-FFF2-40B4-BE49-F238E27FC236}">
                  <a16:creationId xmlns:a16="http://schemas.microsoft.com/office/drawing/2014/main" id="{F71D0AC9-F583-DD9E-24EC-E53D2067A3C3}"/>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6818" y="3458474"/>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47" name="Group 646">
            <a:extLst>
              <a:ext uri="{FF2B5EF4-FFF2-40B4-BE49-F238E27FC236}">
                <a16:creationId xmlns:a16="http://schemas.microsoft.com/office/drawing/2014/main" id="{D36D2238-FF07-FDF2-A7C3-71DE01011900}"/>
              </a:ext>
            </a:extLst>
          </p:cNvPr>
          <p:cNvGrpSpPr/>
          <p:nvPr/>
        </p:nvGrpSpPr>
        <p:grpSpPr>
          <a:xfrm>
            <a:off x="936818" y="2974113"/>
            <a:ext cx="1414038" cy="191087"/>
            <a:chOff x="1828799" y="2017072"/>
            <a:chExt cx="1414038" cy="191087"/>
          </a:xfrm>
          <a:solidFill>
            <a:srgbClr val="1A82C4"/>
          </a:solidFill>
        </p:grpSpPr>
        <p:sp>
          <p:nvSpPr>
            <p:cNvPr id="648" name="DRAM">
              <a:extLst>
                <a:ext uri="{FF2B5EF4-FFF2-40B4-BE49-F238E27FC236}">
                  <a16:creationId xmlns:a16="http://schemas.microsoft.com/office/drawing/2014/main" id="{3F9BCBC0-91BC-F371-3AB2-A5DDFB8B0A4D}"/>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228038D8-EE99-35F0-61FD-9DB2363E0E6D}"/>
                </a:ext>
              </a:extLst>
            </p:cNvPr>
            <p:cNvCxnSpPr>
              <a:cxnSpLocks/>
              <a:stCxn id="659" idx="6"/>
              <a:endCxn id="6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4552FEA2-7FFD-C912-548F-6F636F0064F7}"/>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52699726-A4F9-16E8-5AF4-CDB1897BB45C}"/>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97A6C640-6C16-EE28-7A3E-5E7DCB92E71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597C90E8-3B2C-2870-12CA-8FFED1695A4F}"/>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BC1319E5-938A-CED1-B2BA-220A9E5B7082}"/>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solidFill>
                  <a:srgbClr val="C00000"/>
                </a:solidFill>
                <a:latin typeface="Avenir Next" panose="020B0503020202020204" pitchFamily="34" charset="0"/>
              </a:rPr>
              <a:t>tmp</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6818" y="3943157"/>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cxnSp>
        <p:nvCxnSpPr>
          <p:cNvPr id="676" name="Straight Connector 675">
            <a:extLst>
              <a:ext uri="{FF2B5EF4-FFF2-40B4-BE49-F238E27FC236}">
                <a16:creationId xmlns:a16="http://schemas.microsoft.com/office/drawing/2014/main" id="{1A402DB2-69DB-F9F5-12D3-BA2BFDB6422B}"/>
              </a:ext>
            </a:extLst>
          </p:cNvPr>
          <p:cNvCxnSpPr>
            <a:cxnSpLocks/>
          </p:cNvCxnSpPr>
          <p:nvPr/>
        </p:nvCxnSpPr>
        <p:spPr>
          <a:xfrm>
            <a:off x="2665330" y="3418812"/>
            <a:ext cx="54864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cxnSp>
        <p:nvCxnSpPr>
          <p:cNvPr id="50" name="Straight Connector 49">
            <a:extLst>
              <a:ext uri="{FF2B5EF4-FFF2-40B4-BE49-F238E27FC236}">
                <a16:creationId xmlns:a16="http://schemas.microsoft.com/office/drawing/2014/main" id="{502DA541-1178-2D2A-8BF7-B14CE0609E75}"/>
              </a:ext>
            </a:extLst>
          </p:cNvPr>
          <p:cNvCxnSpPr>
            <a:cxnSpLocks/>
          </p:cNvCxnSpPr>
          <p:nvPr/>
        </p:nvCxnSpPr>
        <p:spPr>
          <a:xfrm flipH="1" flipV="1">
            <a:off x="3433959" y="5329664"/>
            <a:ext cx="2068298" cy="8007"/>
          </a:xfrm>
          <a:prstGeom prst="line">
            <a:avLst/>
          </a:prstGeom>
          <a:solidFill>
            <a:schemeClr val="tx1"/>
          </a:solidFill>
          <a:ln w="31750" cap="flat" cmpd="sng" algn="ctr">
            <a:solidFill>
              <a:schemeClr val="tx1"/>
            </a:solidFill>
            <a:prstDash val="solid"/>
          </a:ln>
          <a:effectLst/>
        </p:spPr>
      </p:cxnSp>
      <p:graphicFrame>
        <p:nvGraphicFramePr>
          <p:cNvPr id="913" name="Table 4">
            <a:extLst>
              <a:ext uri="{FF2B5EF4-FFF2-40B4-BE49-F238E27FC236}">
                <a16:creationId xmlns:a16="http://schemas.microsoft.com/office/drawing/2014/main" id="{1B68EE6F-33B8-E1BA-5E70-B77CB0CB5FA8}"/>
              </a:ext>
            </a:extLst>
          </p:cNvPr>
          <p:cNvGraphicFramePr>
            <a:graphicFrameLocks/>
          </p:cNvGraphicFramePr>
          <p:nvPr>
            <p:extLst>
              <p:ext uri="{D42A27DB-BD31-4B8C-83A1-F6EECF244321}">
                <p14:modId xmlns:p14="http://schemas.microsoft.com/office/powerpoint/2010/main" val="501968162"/>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a:t>
                      </a:r>
                      <a:r>
                        <a:rPr lang="en-US" sz="800" dirty="0">
                          <a:solidFill>
                            <a:srgbClr val="1C80C5"/>
                          </a:solidFill>
                          <a:latin typeface="Avenir Next" panose="020B0503020202020204" pitchFamily="34" charset="0"/>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030478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1006"/>
                                        </p:tgtEl>
                                        <p:attrNameLst>
                                          <p:attrName>style.visibility</p:attrName>
                                        </p:attrNameLst>
                                      </p:cBhvr>
                                      <p:to>
                                        <p:strVal val="visible"/>
                                      </p:to>
                                    </p:set>
                                    <p:animEffect transition="in" filter="wipe(left)">
                                      <p:cBhvr>
                                        <p:cTn id="13" dur="500"/>
                                        <p:tgtEl>
                                          <p:spTgt spid="1006"/>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647"/>
                                        </p:tgtEl>
                                        <p:attrNameLst>
                                          <p:attrName>style.visibility</p:attrName>
                                        </p:attrNameLst>
                                      </p:cBhvr>
                                      <p:to>
                                        <p:strVal val="visible"/>
                                      </p:to>
                                    </p:set>
                                    <p:animEffect transition="in" filter="wipe(left)">
                                      <p:cBhvr>
                                        <p:cTn id="25" dur="500"/>
                                        <p:tgtEl>
                                          <p:spTgt spid="647"/>
                                        </p:tgtEl>
                                      </p:cBhvr>
                                    </p:animEffect>
                                  </p:childTnLst>
                                </p:cTn>
                              </p:par>
                              <p:par>
                                <p:cTn id="26" presetID="22" presetClass="entr" presetSubtype="8" fill="hold" nodeType="withEffect">
                                  <p:stCondLst>
                                    <p:cond delay="0"/>
                                  </p:stCondLst>
                                  <p:childTnLst>
                                    <p:set>
                                      <p:cBhvr>
                                        <p:cTn id="27" dur="1" fill="hold">
                                          <p:stCondLst>
                                            <p:cond delay="0"/>
                                          </p:stCondLst>
                                        </p:cTn>
                                        <p:tgtEl>
                                          <p:spTgt spid="912"/>
                                        </p:tgtEl>
                                        <p:attrNameLst>
                                          <p:attrName>style.visibility</p:attrName>
                                        </p:attrNameLst>
                                      </p:cBhvr>
                                      <p:to>
                                        <p:strVal val="visible"/>
                                      </p:to>
                                    </p:set>
                                    <p:animEffect transition="in" filter="wipe(left)">
                                      <p:cBhvr>
                                        <p:cTn id="28" dur="500"/>
                                        <p:tgtEl>
                                          <p:spTgt spid="9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rgbClr val="39A882"/>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accent5"/>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B</a:t>
                      </a:r>
                      <a:r>
                        <a:rPr lang="en-US" sz="1100" b="1" baseline="-25000" dirty="0">
                          <a:solidFill>
                            <a:schemeClr val="accent5"/>
                          </a:solidFill>
                          <a:latin typeface="Avenir Next" panose="020B0503020202020204" pitchFamily="34" charset="0"/>
                        </a:rPr>
                        <a:t>1</a:t>
                      </a:r>
                      <a:endParaRPr kumimoji="0" lang="en-US" sz="1100" b="1"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accent5"/>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accent5"/>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chemeClr val="accent5"/>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accent5"/>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accent5"/>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C00000"/>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algn="ctr"/>
              <a:r>
                <a:rPr kumimoji="0" lang="en-US"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bit 1</a:t>
              </a:r>
              <a:endParaRPr lang="en-US" dirty="0">
                <a:solidFill>
                  <a:schemeClr val="accent5"/>
                </a:solidFill>
              </a:endParaRPr>
            </a:p>
          </p:txBody>
        </p:sp>
        <p:sp>
          <p:nvSpPr>
            <p:cNvPr id="50" name="TextBox 49">
              <a:extLst>
                <a:ext uri="{FF2B5EF4-FFF2-40B4-BE49-F238E27FC236}">
                  <a16:creationId xmlns:a16="http://schemas.microsoft.com/office/drawing/2014/main" id="{31214828-0606-D778-771B-E079C89A6644}"/>
                </a:ext>
              </a:extLst>
            </p:cNvPr>
            <p:cNvSpPr txBox="1"/>
            <p:nvPr/>
          </p:nvSpPr>
          <p:spPr>
            <a:xfrm>
              <a:off x="3486602" y="1564304"/>
              <a:ext cx="1827658" cy="786898"/>
            </a:xfrm>
            <a:prstGeom prst="rect">
              <a:avLst/>
            </a:prstGeom>
            <a:noFill/>
          </p:spPr>
          <p:txBody>
            <a:bodyPr wrap="square">
              <a:spAutoFit/>
            </a:bodyPr>
            <a:lstStyle/>
            <a:p>
              <a:pPr algn="ctr"/>
              <a:r>
                <a:rPr kumimoji="0" lang="en-US" sz="16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algn="ctr"/>
              <a:r>
                <a:rPr kumimoji="0" lang="en-US" sz="16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lang="en-US" sz="1600" dirty="0">
                <a:solidFill>
                  <a:srgbClr val="C00000"/>
                </a:solidFill>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rgbClr val="C00000"/>
              </a:solidFill>
              <a:prstDash val="solid"/>
            </a:ln>
            <a:effectLst/>
          </p:spPr>
        </p:cxn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rPr>
              <a:t>B</a:t>
            </a:r>
            <a:r>
              <a:rPr kumimoji="0" lang="en-US" sz="1800" b="1" i="0" u="none" strike="noStrike" kern="0" cap="none" spc="0" normalizeH="0" baseline="-25000" noProof="0" dirty="0">
                <a:ln>
                  <a:noFill/>
                </a:ln>
                <a:solidFill>
                  <a:schemeClr val="accent5"/>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A</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rPr>
              <a:t>A</a:t>
            </a:r>
            <a:r>
              <a:rPr lang="en-US" b="1" kern="0" baseline="-25000" dirty="0">
                <a:solidFill>
                  <a:schemeClr val="accent5"/>
                </a:solidFill>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B</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rPr>
              <a:t>Cin</a:t>
            </a:r>
            <a:r>
              <a:rPr kumimoji="0" lang="en-US" sz="1800" b="1" i="0" u="none" strike="noStrike" kern="0" cap="none" spc="0" normalizeH="0" baseline="-25000" noProof="0" dirty="0">
                <a:ln>
                  <a:noFill/>
                </a:ln>
                <a:solidFill>
                  <a:schemeClr val="accent5"/>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Cin</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tmp</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rPr>
              <a:t>Cout</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rgbClr val="39A882"/>
              </a:solidFill>
              <a:effectLst/>
              <a:uLnTx/>
              <a:uFillTx/>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Cout</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56900"/>
              <a:ext cx="268139" cy="507461"/>
              <a:chOff x="4189009" y="6119655"/>
              <a:chExt cx="268139" cy="507461"/>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56900"/>
              <a:ext cx="268139" cy="507461"/>
              <a:chOff x="4189009" y="6119655"/>
              <a:chExt cx="268139" cy="507461"/>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56900"/>
              <a:ext cx="268139" cy="507461"/>
              <a:chOff x="4189009" y="6119655"/>
              <a:chExt cx="268139" cy="507461"/>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56900"/>
              <a:ext cx="268139" cy="507461"/>
              <a:chOff x="4189009" y="6119655"/>
              <a:chExt cx="268139" cy="507461"/>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56900"/>
              <a:ext cx="268139" cy="507461"/>
              <a:chOff x="4189009" y="6119655"/>
              <a:chExt cx="268139" cy="507461"/>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56900"/>
              <a:ext cx="268139" cy="507461"/>
              <a:chOff x="4189009" y="6119655"/>
              <a:chExt cx="268139" cy="507461"/>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56900"/>
              <a:ext cx="268139" cy="507461"/>
              <a:chOff x="4189009" y="6119655"/>
              <a:chExt cx="268139" cy="507461"/>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56900"/>
              <a:ext cx="268139" cy="507461"/>
              <a:chOff x="4189009" y="6119655"/>
              <a:chExt cx="268139" cy="507461"/>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grpSp>
        <p:nvGrpSpPr>
          <p:cNvPr id="913" name="Group 912">
            <a:extLst>
              <a:ext uri="{FF2B5EF4-FFF2-40B4-BE49-F238E27FC236}">
                <a16:creationId xmlns:a16="http://schemas.microsoft.com/office/drawing/2014/main" id="{15D69E14-7A80-A39C-F148-E341389A2163}"/>
              </a:ext>
            </a:extLst>
          </p:cNvPr>
          <p:cNvGrpSpPr/>
          <p:nvPr/>
        </p:nvGrpSpPr>
        <p:grpSpPr>
          <a:xfrm>
            <a:off x="931712" y="2476826"/>
            <a:ext cx="1414038" cy="191087"/>
            <a:chOff x="1828799" y="2017072"/>
            <a:chExt cx="1414038" cy="191087"/>
          </a:xfrm>
          <a:solidFill>
            <a:srgbClr val="1A82C4"/>
          </a:solidFill>
        </p:grpSpPr>
        <p:sp>
          <p:nvSpPr>
            <p:cNvPr id="972" name="DRAM">
              <a:extLst>
                <a:ext uri="{FF2B5EF4-FFF2-40B4-BE49-F238E27FC236}">
                  <a16:creationId xmlns:a16="http://schemas.microsoft.com/office/drawing/2014/main" id="{D577BFF6-4D6B-218D-FE06-CB96251DD50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0" name="Straight Connector 979">
              <a:extLst>
                <a:ext uri="{FF2B5EF4-FFF2-40B4-BE49-F238E27FC236}">
                  <a16:creationId xmlns:a16="http://schemas.microsoft.com/office/drawing/2014/main" id="{3AC08F50-A5D8-AF2B-77D1-E6338CD2BB21}"/>
                </a:ext>
              </a:extLst>
            </p:cNvPr>
            <p:cNvCxnSpPr>
              <a:cxnSpLocks/>
              <a:stCxn id="1005" idx="6"/>
              <a:endCxn id="972"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4D541AF6-840B-722C-DD9F-029FF28A810C}"/>
                </a:ext>
              </a:extLst>
            </p:cNvPr>
            <p:cNvSpPr/>
            <p:nvPr/>
          </p:nvSpPr>
          <p:spPr>
            <a:xfrm>
              <a:off x="213453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2" name="Oval 1001">
              <a:extLst>
                <a:ext uri="{FF2B5EF4-FFF2-40B4-BE49-F238E27FC236}">
                  <a16:creationId xmlns:a16="http://schemas.microsoft.com/office/drawing/2014/main" id="{EA12ADEA-FD36-B3A6-613A-8F8811D92077}"/>
                </a:ext>
              </a:extLst>
            </p:cNvPr>
            <p:cNvSpPr/>
            <p:nvPr/>
          </p:nvSpPr>
          <p:spPr>
            <a:xfrm>
              <a:off x="236384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Oval 1002">
              <a:extLst>
                <a:ext uri="{FF2B5EF4-FFF2-40B4-BE49-F238E27FC236}">
                  <a16:creationId xmlns:a16="http://schemas.microsoft.com/office/drawing/2014/main" id="{E008BCF7-4015-BBF7-E9D4-144AC81266D5}"/>
                </a:ext>
              </a:extLst>
            </p:cNvPr>
            <p:cNvSpPr/>
            <p:nvPr/>
          </p:nvSpPr>
          <p:spPr>
            <a:xfrm>
              <a:off x="2593144"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Oval 1003">
              <a:extLst>
                <a:ext uri="{FF2B5EF4-FFF2-40B4-BE49-F238E27FC236}">
                  <a16:creationId xmlns:a16="http://schemas.microsoft.com/office/drawing/2014/main" id="{E7E54B4C-9FCC-DA09-6C44-D156A95C74A8}"/>
                </a:ext>
              </a:extLst>
            </p:cNvPr>
            <p:cNvSpPr/>
            <p:nvPr/>
          </p:nvSpPr>
          <p:spPr>
            <a:xfrm>
              <a:off x="282244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Oval 1004">
              <a:extLst>
                <a:ext uri="{FF2B5EF4-FFF2-40B4-BE49-F238E27FC236}">
                  <a16:creationId xmlns:a16="http://schemas.microsoft.com/office/drawing/2014/main" id="{6D109D6B-013D-08BB-7569-0892879FEDC8}"/>
                </a:ext>
              </a:extLst>
            </p:cNvPr>
            <p:cNvSpPr/>
            <p:nvPr/>
          </p:nvSpPr>
          <p:spPr>
            <a:xfrm>
              <a:off x="305175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1712" y="1488917"/>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1712" y="3220575"/>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44FE23B6-A357-6B04-F3AA-40142DFA7BC1}"/>
              </a:ext>
            </a:extLst>
          </p:cNvPr>
          <p:cNvGrpSpPr/>
          <p:nvPr/>
        </p:nvGrpSpPr>
        <p:grpSpPr>
          <a:xfrm>
            <a:off x="931712" y="1989914"/>
            <a:ext cx="1414038" cy="191087"/>
            <a:chOff x="1828799" y="2017072"/>
            <a:chExt cx="1414038" cy="191087"/>
          </a:xfrm>
          <a:solidFill>
            <a:srgbClr val="1A82C4"/>
          </a:solidFill>
        </p:grpSpPr>
        <p:sp>
          <p:nvSpPr>
            <p:cNvPr id="683" name="DRAM">
              <a:extLst>
                <a:ext uri="{FF2B5EF4-FFF2-40B4-BE49-F238E27FC236}">
                  <a16:creationId xmlns:a16="http://schemas.microsoft.com/office/drawing/2014/main" id="{6D614DCC-CE92-6388-A2EF-4BDB6891B31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4" name="Straight Connector 683">
              <a:extLst>
                <a:ext uri="{FF2B5EF4-FFF2-40B4-BE49-F238E27FC236}">
                  <a16:creationId xmlns:a16="http://schemas.microsoft.com/office/drawing/2014/main" id="{26BD9ECC-3575-7A76-A792-58E606FFEAF5}"/>
                </a:ext>
              </a:extLst>
            </p:cNvPr>
            <p:cNvCxnSpPr>
              <a:cxnSpLocks/>
              <a:stCxn id="694" idx="6"/>
              <a:endCxn id="68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86" name="Oval 685">
              <a:extLst>
                <a:ext uri="{FF2B5EF4-FFF2-40B4-BE49-F238E27FC236}">
                  <a16:creationId xmlns:a16="http://schemas.microsoft.com/office/drawing/2014/main" id="{7D11A1B6-8360-11C1-A3C7-BFF017F11482}"/>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C453594-4535-94AB-F50B-CB550F004AFD}"/>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1" name="Oval 690">
              <a:extLst>
                <a:ext uri="{FF2B5EF4-FFF2-40B4-BE49-F238E27FC236}">
                  <a16:creationId xmlns:a16="http://schemas.microsoft.com/office/drawing/2014/main" id="{70E2743A-8C04-3CF7-60E4-A12717CCFEED}"/>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2" name="Oval 691">
              <a:extLst>
                <a:ext uri="{FF2B5EF4-FFF2-40B4-BE49-F238E27FC236}">
                  <a16:creationId xmlns:a16="http://schemas.microsoft.com/office/drawing/2014/main" id="{364CD315-5F9F-F2D8-4D4E-9FE2FA86651B}"/>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4" name="Oval 693">
              <a:extLst>
                <a:ext uri="{FF2B5EF4-FFF2-40B4-BE49-F238E27FC236}">
                  <a16:creationId xmlns:a16="http://schemas.microsoft.com/office/drawing/2014/main" id="{BFB08CE1-381D-C451-35D9-F30FEE8F8645}"/>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03" name="Rectangle 702">
            <a:extLst>
              <a:ext uri="{FF2B5EF4-FFF2-40B4-BE49-F238E27FC236}">
                <a16:creationId xmlns:a16="http://schemas.microsoft.com/office/drawing/2014/main" id="{2080B34B-56B3-2FA8-15A3-6F2DF0DA1685}"/>
              </a:ext>
            </a:extLst>
          </p:cNvPr>
          <p:cNvSpPr/>
          <p:nvPr/>
        </p:nvSpPr>
        <p:spPr>
          <a:xfrm>
            <a:off x="6553353" y="2531658"/>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1006" name="Curved Down Arrow 1005">
            <a:extLst>
              <a:ext uri="{FF2B5EF4-FFF2-40B4-BE49-F238E27FC236}">
                <a16:creationId xmlns:a16="http://schemas.microsoft.com/office/drawing/2014/main" id="{F9C806EB-9FF3-7333-B99E-E1658E687344}"/>
              </a:ext>
            </a:extLst>
          </p:cNvPr>
          <p:cNvSpPr/>
          <p:nvPr/>
        </p:nvSpPr>
        <p:spPr>
          <a:xfrm rot="10800000" flipH="1">
            <a:off x="6276033" y="2763184"/>
            <a:ext cx="610221" cy="430014"/>
          </a:xfrm>
          <a:prstGeom prst="curvedDownArrow">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07" name="TextBox 1006">
            <a:extLst>
              <a:ext uri="{FF2B5EF4-FFF2-40B4-BE49-F238E27FC236}">
                <a16:creationId xmlns:a16="http://schemas.microsoft.com/office/drawing/2014/main" id="{BB11E849-BC7D-6E61-89F9-5AFF5BCA2879}"/>
              </a:ext>
            </a:extLst>
          </p:cNvPr>
          <p:cNvSpPr txBox="1"/>
          <p:nvPr/>
        </p:nvSpPr>
        <p:spPr>
          <a:xfrm>
            <a:off x="6694926" y="2828492"/>
            <a:ext cx="1358204" cy="584775"/>
          </a:xfrm>
          <a:prstGeom prst="rect">
            <a:avLst/>
          </a:prstGeom>
          <a:noFill/>
        </p:spPr>
        <p:txBody>
          <a:bodyPr wrap="square">
            <a:spAutoFit/>
          </a:bodyPr>
          <a:lstStyle/>
          <a:p>
            <a:pPr algn="ctr"/>
            <a:r>
              <a:rPr kumimoji="0" lang="en-US" sz="16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algn="ctr"/>
            <a:r>
              <a:rPr kumimoji="0" lang="en-US" sz="16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lang="en-US" sz="1600" dirty="0">
              <a:solidFill>
                <a:srgbClr val="C00000"/>
              </a:solidFill>
            </a:endParaRPr>
          </a:p>
        </p:txBody>
      </p: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aphicFrame>
        <p:nvGraphicFramePr>
          <p:cNvPr id="1009" name="Table 4">
            <a:extLst>
              <a:ext uri="{FF2B5EF4-FFF2-40B4-BE49-F238E27FC236}">
                <a16:creationId xmlns:a16="http://schemas.microsoft.com/office/drawing/2014/main" id="{B9BEAD58-A560-5633-8860-8B18269617C5}"/>
              </a:ext>
            </a:extLst>
          </p:cNvPr>
          <p:cNvGraphicFramePr>
            <a:graphicFrameLocks/>
          </p:cNvGraphicFramePr>
          <p:nvPr>
            <p:extLst>
              <p:ext uri="{D42A27DB-BD31-4B8C-83A1-F6EECF244321}">
                <p14:modId xmlns:p14="http://schemas.microsoft.com/office/powerpoint/2010/main" val="4213551617"/>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a:t>
                      </a:r>
                      <a:r>
                        <a:rPr lang="en-US" sz="800" dirty="0">
                          <a:solidFill>
                            <a:srgbClr val="1C80C5"/>
                          </a:solidFill>
                          <a:latin typeface="Avenir Next" panose="020B0503020202020204" pitchFamily="34" charset="0"/>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834028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3"/>
                                        </p:tgtEl>
                                        <p:attrNameLst>
                                          <p:attrName>style.visibility</p:attrName>
                                        </p:attrNameLst>
                                      </p:cBhvr>
                                      <p:to>
                                        <p:strVal val="visible"/>
                                      </p:to>
                                    </p:set>
                                    <p:animEffect transition="in" filter="wipe(left)">
                                      <p:cBhvr>
                                        <p:cTn id="13" dur="500"/>
                                        <p:tgtEl>
                                          <p:spTgt spid="913"/>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912"/>
                                        </p:tgtEl>
                                        <p:attrNameLst>
                                          <p:attrName>style.visibility</p:attrName>
                                        </p:attrNameLst>
                                      </p:cBhvr>
                                      <p:to>
                                        <p:strVal val="visible"/>
                                      </p:to>
                                    </p:set>
                                    <p:animEffect transition="in" filter="wipe(left)">
                                      <p:cBhvr>
                                        <p:cTn id="25" dur="500"/>
                                        <p:tgtEl>
                                          <p:spTgt spid="912"/>
                                        </p:tgtEl>
                                      </p:cBhvr>
                                    </p:animEffect>
                                  </p:childTnLst>
                                </p:cTn>
                              </p:par>
                              <p:par>
                                <p:cTn id="26" presetID="22" presetClass="entr" presetSubtype="8" fill="hold" nodeType="withEffect">
                                  <p:stCondLst>
                                    <p:cond delay="0"/>
                                  </p:stCondLst>
                                  <p:childTnLst>
                                    <p:set>
                                      <p:cBhvr>
                                        <p:cTn id="27" dur="1" fill="hold">
                                          <p:stCondLst>
                                            <p:cond delay="0"/>
                                          </p:stCondLst>
                                        </p:cTn>
                                        <p:tgtEl>
                                          <p:spTgt spid="1023"/>
                                        </p:tgtEl>
                                        <p:attrNameLst>
                                          <p:attrName>style.visibility</p:attrName>
                                        </p:attrNameLst>
                                      </p:cBhvr>
                                      <p:to>
                                        <p:strVal val="visible"/>
                                      </p:to>
                                    </p:set>
                                    <p:animEffect transition="in" filter="wipe(left)">
                                      <p:cBhvr>
                                        <p:cTn id="28" dur="500"/>
                                        <p:tgtEl>
                                          <p:spTgt spid="10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accent5"/>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lang="en-US" sz="1100" b="1" baseline="-25000" dirty="0">
                          <a:latin typeface="Avenir Next" panose="020B0503020202020204" pitchFamily="34" charset="0"/>
                        </a:rPr>
                        <a:t>1</a:t>
                      </a:r>
                      <a:endParaRPr kumimoji="0" lang="en-US" sz="1100" b="1"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accent5"/>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accent5"/>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accent5"/>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accent5"/>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chemeClr val="accent5"/>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algn="ctr"/>
              <a:r>
                <a:rPr kumimoji="0" lang="en-US"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bit 1</a:t>
              </a:r>
              <a:endParaRPr lang="en-US" dirty="0">
                <a:solidFill>
                  <a:schemeClr val="accent5"/>
                </a:solidFill>
              </a:endParaRPr>
            </a:p>
          </p:txBody>
        </p:sp>
        <p:sp>
          <p:nvSpPr>
            <p:cNvPr id="50" name="TextBox 49">
              <a:extLst>
                <a:ext uri="{FF2B5EF4-FFF2-40B4-BE49-F238E27FC236}">
                  <a16:creationId xmlns:a16="http://schemas.microsoft.com/office/drawing/2014/main" id="{31214828-0606-D778-771B-E079C89A6644}"/>
                </a:ext>
              </a:extLst>
            </p:cNvPr>
            <p:cNvSpPr txBox="1"/>
            <p:nvPr/>
          </p:nvSpPr>
          <p:spPr>
            <a:xfrm>
              <a:off x="3486602" y="1564304"/>
              <a:ext cx="1827658" cy="786898"/>
            </a:xfrm>
            <a:prstGeom prst="rect">
              <a:avLst/>
            </a:prstGeom>
            <a:noFill/>
          </p:spPr>
          <p:txBody>
            <a:bodyPr wrap="square">
              <a:spAutoFit/>
            </a:bodyPr>
            <a:lstStyle/>
            <a:p>
              <a:pPr algn="ctr"/>
              <a:r>
                <a:rPr kumimoji="0" lang="en-US" sz="1600" i="0" u="none" strike="noStrike" kern="1200" cap="none" spc="0" normalizeH="0" baseline="0" noProof="0" dirty="0">
                  <a:ln>
                    <a:noFill/>
                  </a:ln>
                  <a:effectLst/>
                  <a:uLnTx/>
                  <a:uFillTx/>
                  <a:latin typeface="Avenir Next" panose="020B0503020202020204" pitchFamily="34" charset="0"/>
                  <a:ea typeface="+mn-ea"/>
                  <a:cs typeface="+mn-cs"/>
                </a:rPr>
                <a:t>inter-bit </a:t>
              </a:r>
            </a:p>
            <a:p>
              <a:pPr algn="ctr"/>
              <a:r>
                <a:rPr kumimoji="0" lang="en-US" sz="1600" i="0" u="none" strike="noStrike" kern="1200" cap="none" spc="0" normalizeH="0" baseline="0" noProof="0" dirty="0">
                  <a:ln>
                    <a:noFill/>
                  </a:ln>
                  <a:effectLst/>
                  <a:uLnTx/>
                  <a:uFillTx/>
                  <a:latin typeface="Avenir Next" panose="020B0503020202020204" pitchFamily="34" charset="0"/>
                  <a:ea typeface="+mn-ea"/>
                  <a:cs typeface="+mn-cs"/>
                </a:rPr>
                <a:t>dependency</a:t>
              </a:r>
              <a:endParaRPr lang="en-US" sz="1600" dirty="0"/>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chemeClr val="tx1"/>
              </a:solidFill>
              <a:prstDash val="solid"/>
            </a:ln>
            <a:effectLst/>
          </p:spPr>
        </p:cxn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B</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A</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rPr>
              <a:t>A</a:t>
            </a:r>
            <a:r>
              <a:rPr lang="en-US" b="1" kern="0" baseline="-25000" dirty="0">
                <a:solidFill>
                  <a:schemeClr val="accent5"/>
                </a:solidFill>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B</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Cin</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accent5"/>
                </a:solidFill>
                <a:effectLst/>
                <a:uLnTx/>
                <a:uFillTx/>
                <a:latin typeface="Avenir Next" panose="020B0503020202020204" pitchFamily="34" charset="0"/>
              </a:rPr>
              <a:t>tmp</a:t>
            </a:r>
            <a:endParaRPr kumimoji="0" lang="en-US" sz="1800" b="1" i="0" u="none" strike="noStrike" kern="0" cap="none" spc="0" normalizeH="0" baseline="-25000" noProof="0" dirty="0">
              <a:ln>
                <a:noFill/>
              </a:ln>
              <a:solidFill>
                <a:schemeClr val="accent5"/>
              </a:solidFill>
              <a:effectLst/>
              <a:uLnTx/>
              <a:uFillTx/>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rPr>
              <a:t>Cout</a:t>
            </a:r>
            <a:r>
              <a:rPr kumimoji="0" lang="en-US" sz="1800" b="1" i="0" u="none" strike="noStrike" kern="0" cap="none" spc="0" normalizeH="0" baseline="-25000" noProof="0" dirty="0">
                <a:ln>
                  <a:noFill/>
                </a:ln>
                <a:solidFill>
                  <a:schemeClr val="accent5"/>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Cout</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rgbClr val="39A882"/>
              </a:solidFill>
              <a:effectLst/>
              <a:uLnTx/>
              <a:uFillTx/>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57729"/>
              <a:ext cx="268139" cy="506632"/>
              <a:chOff x="4189009" y="6120484"/>
              <a:chExt cx="268139" cy="506632"/>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57729"/>
              <a:ext cx="268139" cy="506632"/>
              <a:chOff x="4189009" y="6120484"/>
              <a:chExt cx="268139" cy="506632"/>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57729"/>
              <a:ext cx="268139" cy="506632"/>
              <a:chOff x="4189009" y="6120484"/>
              <a:chExt cx="268139" cy="506632"/>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57729"/>
              <a:ext cx="268139" cy="506632"/>
              <a:chOff x="4189009" y="6120484"/>
              <a:chExt cx="268139" cy="506632"/>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57729"/>
              <a:ext cx="268139" cy="506632"/>
              <a:chOff x="4189009" y="6120484"/>
              <a:chExt cx="268139" cy="506632"/>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57729"/>
              <a:ext cx="268139" cy="506632"/>
              <a:chOff x="4189009" y="6120484"/>
              <a:chExt cx="268139" cy="506632"/>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57729"/>
              <a:ext cx="268139" cy="506632"/>
              <a:chOff x="4189009" y="6120484"/>
              <a:chExt cx="268139" cy="506632"/>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57729"/>
              <a:ext cx="268139" cy="506632"/>
              <a:chOff x="4189009" y="6120484"/>
              <a:chExt cx="268139" cy="506632"/>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grpSp>
        <p:nvGrpSpPr>
          <p:cNvPr id="913" name="Group 912">
            <a:extLst>
              <a:ext uri="{FF2B5EF4-FFF2-40B4-BE49-F238E27FC236}">
                <a16:creationId xmlns:a16="http://schemas.microsoft.com/office/drawing/2014/main" id="{15D69E14-7A80-A39C-F148-E341389A2163}"/>
              </a:ext>
            </a:extLst>
          </p:cNvPr>
          <p:cNvGrpSpPr/>
          <p:nvPr/>
        </p:nvGrpSpPr>
        <p:grpSpPr>
          <a:xfrm>
            <a:off x="936729" y="3210813"/>
            <a:ext cx="1414038" cy="191087"/>
            <a:chOff x="1828799" y="2017072"/>
            <a:chExt cx="1414038" cy="191087"/>
          </a:xfrm>
          <a:solidFill>
            <a:srgbClr val="1A82C4"/>
          </a:solidFill>
        </p:grpSpPr>
        <p:sp>
          <p:nvSpPr>
            <p:cNvPr id="972" name="DRAM">
              <a:extLst>
                <a:ext uri="{FF2B5EF4-FFF2-40B4-BE49-F238E27FC236}">
                  <a16:creationId xmlns:a16="http://schemas.microsoft.com/office/drawing/2014/main" id="{D577BFF6-4D6B-218D-FE06-CB96251DD50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0" name="Straight Connector 979">
              <a:extLst>
                <a:ext uri="{FF2B5EF4-FFF2-40B4-BE49-F238E27FC236}">
                  <a16:creationId xmlns:a16="http://schemas.microsoft.com/office/drawing/2014/main" id="{3AC08F50-A5D8-AF2B-77D1-E6338CD2BB21}"/>
                </a:ext>
              </a:extLst>
            </p:cNvPr>
            <p:cNvCxnSpPr>
              <a:cxnSpLocks/>
              <a:stCxn id="1005" idx="6"/>
              <a:endCxn id="972"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4D541AF6-840B-722C-DD9F-029FF28A810C}"/>
                </a:ext>
              </a:extLst>
            </p:cNvPr>
            <p:cNvSpPr/>
            <p:nvPr/>
          </p:nvSpPr>
          <p:spPr>
            <a:xfrm>
              <a:off x="213453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2" name="Oval 1001">
              <a:extLst>
                <a:ext uri="{FF2B5EF4-FFF2-40B4-BE49-F238E27FC236}">
                  <a16:creationId xmlns:a16="http://schemas.microsoft.com/office/drawing/2014/main" id="{EA12ADEA-FD36-B3A6-613A-8F8811D92077}"/>
                </a:ext>
              </a:extLst>
            </p:cNvPr>
            <p:cNvSpPr/>
            <p:nvPr/>
          </p:nvSpPr>
          <p:spPr>
            <a:xfrm>
              <a:off x="236384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Oval 1002">
              <a:extLst>
                <a:ext uri="{FF2B5EF4-FFF2-40B4-BE49-F238E27FC236}">
                  <a16:creationId xmlns:a16="http://schemas.microsoft.com/office/drawing/2014/main" id="{E008BCF7-4015-BBF7-E9D4-144AC81266D5}"/>
                </a:ext>
              </a:extLst>
            </p:cNvPr>
            <p:cNvSpPr/>
            <p:nvPr/>
          </p:nvSpPr>
          <p:spPr>
            <a:xfrm>
              <a:off x="2593144"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Oval 1003">
              <a:extLst>
                <a:ext uri="{FF2B5EF4-FFF2-40B4-BE49-F238E27FC236}">
                  <a16:creationId xmlns:a16="http://schemas.microsoft.com/office/drawing/2014/main" id="{E7E54B4C-9FCC-DA09-6C44-D156A95C74A8}"/>
                </a:ext>
              </a:extLst>
            </p:cNvPr>
            <p:cNvSpPr/>
            <p:nvPr/>
          </p:nvSpPr>
          <p:spPr>
            <a:xfrm>
              <a:off x="282244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Oval 1004">
              <a:extLst>
                <a:ext uri="{FF2B5EF4-FFF2-40B4-BE49-F238E27FC236}">
                  <a16:creationId xmlns:a16="http://schemas.microsoft.com/office/drawing/2014/main" id="{6D109D6B-013D-08BB-7569-0892879FEDC8}"/>
                </a:ext>
              </a:extLst>
            </p:cNvPr>
            <p:cNvSpPr/>
            <p:nvPr/>
          </p:nvSpPr>
          <p:spPr>
            <a:xfrm>
              <a:off x="305175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6729" y="1488917"/>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latin typeface="Avenir Next" panose="020B0503020202020204" pitchFamily="34" charset="0"/>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dirty="0" err="1">
                <a:solidFill>
                  <a:schemeClr val="accent5"/>
                </a:solidFill>
                <a:latin typeface="Avenir Next" panose="020B0503020202020204" pitchFamily="34" charset="0"/>
              </a:rPr>
              <a:t>tmp</a:t>
            </a:r>
            <a:endParaRPr kumimoji="0" lang="en-US" sz="1100" b="0"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6729" y="2968144"/>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703" name="Rectangle 702">
            <a:extLst>
              <a:ext uri="{FF2B5EF4-FFF2-40B4-BE49-F238E27FC236}">
                <a16:creationId xmlns:a16="http://schemas.microsoft.com/office/drawing/2014/main" id="{2080B34B-56B3-2FA8-15A3-6F2DF0DA1685}"/>
              </a:ext>
            </a:extLst>
          </p:cNvPr>
          <p:cNvSpPr/>
          <p:nvPr/>
        </p:nvSpPr>
        <p:spPr>
          <a:xfrm>
            <a:off x="6553353" y="2531658"/>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1007" name="Rectangle 1006">
            <a:extLst>
              <a:ext uri="{FF2B5EF4-FFF2-40B4-BE49-F238E27FC236}">
                <a16:creationId xmlns:a16="http://schemas.microsoft.com/office/drawing/2014/main" id="{059047C5-FE21-1850-FC47-081E82CF1D3B}"/>
              </a:ext>
            </a:extLst>
          </p:cNvPr>
          <p:cNvSpPr/>
          <p:nvPr/>
        </p:nvSpPr>
        <p:spPr>
          <a:xfrm>
            <a:off x="6967115" y="2313297"/>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cxnSp>
        <p:nvCxnSpPr>
          <p:cNvPr id="1008" name="Straight Connector 1007">
            <a:extLst>
              <a:ext uri="{FF2B5EF4-FFF2-40B4-BE49-F238E27FC236}">
                <a16:creationId xmlns:a16="http://schemas.microsoft.com/office/drawing/2014/main" id="{0C871133-B607-0A6B-868A-9E4D311557FB}"/>
              </a:ext>
            </a:extLst>
          </p:cNvPr>
          <p:cNvCxnSpPr>
            <a:cxnSpLocks/>
          </p:cNvCxnSpPr>
          <p:nvPr/>
        </p:nvCxnSpPr>
        <p:spPr>
          <a:xfrm>
            <a:off x="2662628" y="3191732"/>
            <a:ext cx="548640"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1009" name="Group 1008">
            <a:extLst>
              <a:ext uri="{FF2B5EF4-FFF2-40B4-BE49-F238E27FC236}">
                <a16:creationId xmlns:a16="http://schemas.microsoft.com/office/drawing/2014/main" id="{53DA131E-83D3-29EB-A097-E99CBCC6F5F6}"/>
              </a:ext>
            </a:extLst>
          </p:cNvPr>
          <p:cNvGrpSpPr/>
          <p:nvPr/>
        </p:nvGrpSpPr>
        <p:grpSpPr>
          <a:xfrm>
            <a:off x="936729" y="3698764"/>
            <a:ext cx="1414038" cy="191087"/>
            <a:chOff x="1828799" y="2017072"/>
            <a:chExt cx="1414038" cy="191087"/>
          </a:xfrm>
          <a:solidFill>
            <a:srgbClr val="1A82C4"/>
          </a:solidFill>
        </p:grpSpPr>
        <p:sp>
          <p:nvSpPr>
            <p:cNvPr id="1010" name="DRAM">
              <a:extLst>
                <a:ext uri="{FF2B5EF4-FFF2-40B4-BE49-F238E27FC236}">
                  <a16:creationId xmlns:a16="http://schemas.microsoft.com/office/drawing/2014/main" id="{F43735AF-E3B6-96E6-DF38-8ACE794D5A8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1" name="Straight Connector 1010">
              <a:extLst>
                <a:ext uri="{FF2B5EF4-FFF2-40B4-BE49-F238E27FC236}">
                  <a16:creationId xmlns:a16="http://schemas.microsoft.com/office/drawing/2014/main" id="{67106C9A-C5AE-6AB4-DA9B-4162CF284C18}"/>
                </a:ext>
              </a:extLst>
            </p:cNvPr>
            <p:cNvCxnSpPr>
              <a:cxnSpLocks/>
              <a:stCxn id="649" idx="6"/>
              <a:endCxn id="1010"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2" name="Oval 1011">
              <a:extLst>
                <a:ext uri="{FF2B5EF4-FFF2-40B4-BE49-F238E27FC236}">
                  <a16:creationId xmlns:a16="http://schemas.microsoft.com/office/drawing/2014/main" id="{B638DD64-00DC-4B75-6D4C-BD50BF35A9B3}"/>
                </a:ext>
              </a:extLst>
            </p:cNvPr>
            <p:cNvSpPr/>
            <p:nvPr/>
          </p:nvSpPr>
          <p:spPr>
            <a:xfrm>
              <a:off x="213453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1013" name="Oval 1012">
              <a:extLst>
                <a:ext uri="{FF2B5EF4-FFF2-40B4-BE49-F238E27FC236}">
                  <a16:creationId xmlns:a16="http://schemas.microsoft.com/office/drawing/2014/main" id="{3A7BAA11-22CF-B128-AB62-FB244698BC19}"/>
                </a:ext>
              </a:extLst>
            </p:cNvPr>
            <p:cNvSpPr/>
            <p:nvPr/>
          </p:nvSpPr>
          <p:spPr>
            <a:xfrm>
              <a:off x="236384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546F07D8-3CBE-1C5A-8FDD-2050CE885D59}"/>
                </a:ext>
              </a:extLst>
            </p:cNvPr>
            <p:cNvSpPr/>
            <p:nvPr/>
          </p:nvSpPr>
          <p:spPr>
            <a:xfrm>
              <a:off x="2593144"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117CC02F-8D00-643B-ED60-4976CEE13E48}"/>
                </a:ext>
              </a:extLst>
            </p:cNvPr>
            <p:cNvSpPr/>
            <p:nvPr/>
          </p:nvSpPr>
          <p:spPr>
            <a:xfrm>
              <a:off x="282244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58D11C9B-6221-2945-A255-E5C952D0D697}"/>
                </a:ext>
              </a:extLst>
            </p:cNvPr>
            <p:cNvSpPr/>
            <p:nvPr/>
          </p:nvSpPr>
          <p:spPr>
            <a:xfrm>
              <a:off x="305175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sp>
        <p:nvSpPr>
          <p:cNvPr id="650" name="Rectangle 649">
            <a:extLst>
              <a:ext uri="{FF2B5EF4-FFF2-40B4-BE49-F238E27FC236}">
                <a16:creationId xmlns:a16="http://schemas.microsoft.com/office/drawing/2014/main" id="{C9C6E9DB-9CE7-7B3A-1C86-686390FC7AD5}"/>
              </a:ext>
            </a:extLst>
          </p:cNvPr>
          <p:cNvSpPr/>
          <p:nvPr/>
        </p:nvSpPr>
        <p:spPr>
          <a:xfrm>
            <a:off x="7394450" y="2089189"/>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aphicFrame>
        <p:nvGraphicFramePr>
          <p:cNvPr id="1023" name="Table 4">
            <a:extLst>
              <a:ext uri="{FF2B5EF4-FFF2-40B4-BE49-F238E27FC236}">
                <a16:creationId xmlns:a16="http://schemas.microsoft.com/office/drawing/2014/main" id="{6AC9F38C-953D-6C8A-B9C5-88CA1A9569D1}"/>
              </a:ext>
            </a:extLst>
          </p:cNvPr>
          <p:cNvGraphicFramePr>
            <a:graphicFrameLocks/>
          </p:cNvGraphicFramePr>
          <p:nvPr>
            <p:extLst>
              <p:ext uri="{D42A27DB-BD31-4B8C-83A1-F6EECF244321}">
                <p14:modId xmlns:p14="http://schemas.microsoft.com/office/powerpoint/2010/main" val="406867306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a:t>
                      </a:r>
                      <a:r>
                        <a:rPr lang="en-US" sz="800" dirty="0">
                          <a:solidFill>
                            <a:srgbClr val="1C80C5"/>
                          </a:solidFill>
                          <a:latin typeface="Avenir Next" panose="020B0503020202020204" pitchFamily="34" charset="0"/>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536392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3"/>
                                        </p:tgtEl>
                                        <p:attrNameLst>
                                          <p:attrName>style.visibility</p:attrName>
                                        </p:attrNameLst>
                                      </p:cBhvr>
                                      <p:to>
                                        <p:strVal val="visible"/>
                                      </p:to>
                                    </p:set>
                                    <p:animEffect transition="in" filter="wipe(left)">
                                      <p:cBhvr>
                                        <p:cTn id="13" dur="500"/>
                                        <p:tgtEl>
                                          <p:spTgt spid="913"/>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912"/>
                                        </p:tgtEl>
                                        <p:attrNameLst>
                                          <p:attrName>style.visibility</p:attrName>
                                        </p:attrNameLst>
                                      </p:cBhvr>
                                      <p:to>
                                        <p:strVal val="visible"/>
                                      </p:to>
                                    </p:set>
                                    <p:animEffect transition="in" filter="wipe(left)">
                                      <p:cBhvr>
                                        <p:cTn id="25" dur="500"/>
                                        <p:tgtEl>
                                          <p:spTgt spid="912"/>
                                        </p:tgtEl>
                                      </p:cBhvr>
                                    </p:animEffect>
                                  </p:childTnLst>
                                </p:cTn>
                              </p:par>
                              <p:par>
                                <p:cTn id="26" presetID="22" presetClass="entr" presetSubtype="8" fill="hold" nodeType="withEffect">
                                  <p:stCondLst>
                                    <p:cond delay="0"/>
                                  </p:stCondLst>
                                  <p:childTnLst>
                                    <p:set>
                                      <p:cBhvr>
                                        <p:cTn id="27" dur="1" fill="hold">
                                          <p:stCondLst>
                                            <p:cond delay="0"/>
                                          </p:stCondLst>
                                        </p:cTn>
                                        <p:tgtEl>
                                          <p:spTgt spid="1009"/>
                                        </p:tgtEl>
                                        <p:attrNameLst>
                                          <p:attrName>style.visibility</p:attrName>
                                        </p:attrNameLst>
                                      </p:cBhvr>
                                      <p:to>
                                        <p:strVal val="visible"/>
                                      </p:to>
                                    </p:set>
                                    <p:animEffect transition="in" filter="wipe(left)">
                                      <p:cBhvr>
                                        <p:cTn id="28" dur="500"/>
                                        <p:tgtEl>
                                          <p:spTgt spid="1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a:t>
            </a:r>
          </a:p>
        </p:txBody>
      </p:sp>
      <p:grpSp>
        <p:nvGrpSpPr>
          <p:cNvPr id="43" name="Group 42">
            <a:extLst>
              <a:ext uri="{FF2B5EF4-FFF2-40B4-BE49-F238E27FC236}">
                <a16:creationId xmlns:a16="http://schemas.microsoft.com/office/drawing/2014/main" id="{3AAC1627-229B-4C72-0715-7AB5EFE37D75}"/>
              </a:ext>
            </a:extLst>
          </p:cNvPr>
          <p:cNvGrpSpPr/>
          <p:nvPr/>
        </p:nvGrpSpPr>
        <p:grpSpPr>
          <a:xfrm>
            <a:off x="371657" y="1357278"/>
            <a:ext cx="8400681" cy="1442627"/>
            <a:chOff x="371659" y="2796294"/>
            <a:chExt cx="8400681" cy="1321456"/>
          </a:xfrm>
        </p:grpSpPr>
        <p:sp>
          <p:nvSpPr>
            <p:cNvPr id="44" name="Rounded Rectangle 43">
              <a:extLst>
                <a:ext uri="{FF2B5EF4-FFF2-40B4-BE49-F238E27FC236}">
                  <a16:creationId xmlns:a16="http://schemas.microsoft.com/office/drawing/2014/main" id="{F461568A-F771-434D-CB72-40F060581159}"/>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38A88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Leverage </a:t>
              </a:r>
              <a:r>
                <a:rPr kumimoji="0" lang="en-US" sz="2000" b="1" i="0" u="sng" strike="noStrike" kern="0" cap="none" spc="0" normalizeH="0" baseline="0" noProof="0" dirty="0">
                  <a:ln>
                    <a:noFill/>
                  </a:ln>
                  <a:solidFill>
                    <a:srgbClr val="38A881"/>
                  </a:solidFill>
                  <a:effectLst/>
                  <a:uLnTx/>
                  <a:uFillTx/>
                  <a:latin typeface="Avenir Next" panose="020B0503020202020204" pitchFamily="34" charset="0"/>
                  <a:ea typeface="+mn-ea"/>
                  <a:cs typeface="+mn-cs"/>
                </a:rPr>
                <a:t>bit-level parallelism</a:t>
              </a: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 </a:t>
              </a:r>
              <a:b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to execute independent</a:t>
              </a:r>
              <a:r>
                <a:rPr lang="en-US" sz="2000" b="1" kern="0" dirty="0">
                  <a:solidFill>
                    <a:srgbClr val="38A881"/>
                  </a:solidFill>
                  <a:latin typeface="Avenir Next" panose="020B0503020202020204" pitchFamily="34" charset="0"/>
                </a:rPr>
                <a:t> </a:t>
              </a: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PUD primitives </a:t>
              </a:r>
              <a:r>
                <a:rPr kumimoji="0" lang="en-US" sz="2000" b="1"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concurrently</a:t>
              </a: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 </a:t>
              </a:r>
              <a:b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across </a:t>
              </a:r>
              <a:r>
                <a:rPr kumimoji="0" lang="en-US" sz="2000" b="1" i="0" u="sng" strike="noStrike" kern="0" cap="none" spc="0" normalizeH="0" baseline="0" noProof="0" dirty="0">
                  <a:ln>
                    <a:noFill/>
                  </a:ln>
                  <a:solidFill>
                    <a:srgbClr val="38A881"/>
                  </a:solidFill>
                  <a:effectLst/>
                  <a:uLnTx/>
                  <a:uFillTx/>
                  <a:latin typeface="Avenir Next" panose="020B0503020202020204" pitchFamily="34" charset="0"/>
                  <a:ea typeface="+mn-ea"/>
                  <a:cs typeface="+mn-cs"/>
                </a:rPr>
                <a:t>different DRAM subarrays </a:t>
              </a:r>
            </a:p>
          </p:txBody>
        </p:sp>
        <p:sp>
          <p:nvSpPr>
            <p:cNvPr id="46" name="TextBox 45">
              <a:extLst>
                <a:ext uri="{FF2B5EF4-FFF2-40B4-BE49-F238E27FC236}">
                  <a16:creationId xmlns:a16="http://schemas.microsoft.com/office/drawing/2014/main" id="{01B6186E-9C0C-56F6-94B4-993681386F55}"/>
                </a:ext>
              </a:extLst>
            </p:cNvPr>
            <p:cNvSpPr txBox="1"/>
            <p:nvPr/>
          </p:nvSpPr>
          <p:spPr>
            <a:xfrm rot="16200000">
              <a:off x="2949" y="3247741"/>
              <a:ext cx="125951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Key Idea</a:t>
              </a:r>
            </a:p>
          </p:txBody>
        </p:sp>
      </p:grpSp>
      <p:grpSp>
        <p:nvGrpSpPr>
          <p:cNvPr id="766" name="Group 765">
            <a:extLst>
              <a:ext uri="{FF2B5EF4-FFF2-40B4-BE49-F238E27FC236}">
                <a16:creationId xmlns:a16="http://schemas.microsoft.com/office/drawing/2014/main" id="{DC4E0AAE-7FD2-8300-12B8-A4B3E69F3587}"/>
              </a:ext>
            </a:extLst>
          </p:cNvPr>
          <p:cNvGrpSpPr/>
          <p:nvPr/>
        </p:nvGrpSpPr>
        <p:grpSpPr>
          <a:xfrm>
            <a:off x="629156" y="3330551"/>
            <a:ext cx="7885380" cy="2310948"/>
            <a:chOff x="627472" y="3744796"/>
            <a:chExt cx="7885380" cy="2310948"/>
          </a:xfrm>
        </p:grpSpPr>
        <p:grpSp>
          <p:nvGrpSpPr>
            <p:cNvPr id="767" name="Group 766">
              <a:extLst>
                <a:ext uri="{FF2B5EF4-FFF2-40B4-BE49-F238E27FC236}">
                  <a16:creationId xmlns:a16="http://schemas.microsoft.com/office/drawing/2014/main" id="{6095AD9F-492B-379D-B67F-8CE6022ED2B6}"/>
                </a:ext>
              </a:extLst>
            </p:cNvPr>
            <p:cNvGrpSpPr/>
            <p:nvPr/>
          </p:nvGrpSpPr>
          <p:grpSpPr>
            <a:xfrm>
              <a:off x="5428651" y="4284465"/>
              <a:ext cx="3084201" cy="1771279"/>
              <a:chOff x="5487296" y="4071274"/>
              <a:chExt cx="3324042" cy="1909021"/>
            </a:xfrm>
          </p:grpSpPr>
          <p:sp>
            <p:nvSpPr>
              <p:cNvPr id="835" name="Rounded Rectangle 834">
                <a:extLst>
                  <a:ext uri="{FF2B5EF4-FFF2-40B4-BE49-F238E27FC236}">
                    <a16:creationId xmlns:a16="http://schemas.microsoft.com/office/drawing/2014/main" id="{1490577F-FAA7-69FE-29F7-C95F0A1F080A}"/>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836" name="Group 835">
                <a:extLst>
                  <a:ext uri="{FF2B5EF4-FFF2-40B4-BE49-F238E27FC236}">
                    <a16:creationId xmlns:a16="http://schemas.microsoft.com/office/drawing/2014/main" id="{A9A7C20A-7CEB-2EC2-323F-FCC7E8422322}"/>
                  </a:ext>
                </a:extLst>
              </p:cNvPr>
              <p:cNvGrpSpPr/>
              <p:nvPr/>
            </p:nvGrpSpPr>
            <p:grpSpPr>
              <a:xfrm>
                <a:off x="5487296" y="4088070"/>
                <a:ext cx="3324042" cy="1740501"/>
                <a:chOff x="5487296" y="4088070"/>
                <a:chExt cx="3324042" cy="1740501"/>
              </a:xfrm>
            </p:grpSpPr>
            <p:cxnSp>
              <p:nvCxnSpPr>
                <p:cNvPr id="837" name="Straight Connector 836">
                  <a:extLst>
                    <a:ext uri="{FF2B5EF4-FFF2-40B4-BE49-F238E27FC236}">
                      <a16:creationId xmlns:a16="http://schemas.microsoft.com/office/drawing/2014/main" id="{9D8B700C-7149-47CC-D033-BA25F390ADC5}"/>
                    </a:ext>
                  </a:extLst>
                </p:cNvPr>
                <p:cNvCxnSpPr>
                  <a:cxnSpLocks/>
                  <a:stCxn id="862"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38" name="Flowchart: Delay 3">
                  <a:extLst>
                    <a:ext uri="{FF2B5EF4-FFF2-40B4-BE49-F238E27FC236}">
                      <a16:creationId xmlns:a16="http://schemas.microsoft.com/office/drawing/2014/main" id="{A020B9B9-89BE-0044-EF19-A0253125166F}"/>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39" name="Group 838">
                  <a:extLst>
                    <a:ext uri="{FF2B5EF4-FFF2-40B4-BE49-F238E27FC236}">
                      <a16:creationId xmlns:a16="http://schemas.microsoft.com/office/drawing/2014/main" id="{7CF946D6-CD2E-AC5D-C8DD-1CFB8012CDF1}"/>
                    </a:ext>
                  </a:extLst>
                </p:cNvPr>
                <p:cNvGrpSpPr/>
                <p:nvPr/>
              </p:nvGrpSpPr>
              <p:grpSpPr>
                <a:xfrm>
                  <a:off x="5511062" y="4637352"/>
                  <a:ext cx="737178" cy="364881"/>
                  <a:chOff x="5573403" y="4259433"/>
                  <a:chExt cx="737178" cy="364881"/>
                </a:xfrm>
              </p:grpSpPr>
              <p:sp>
                <p:nvSpPr>
                  <p:cNvPr id="1024" name="Flowchart: Connector 8">
                    <a:extLst>
                      <a:ext uri="{FF2B5EF4-FFF2-40B4-BE49-F238E27FC236}">
                        <a16:creationId xmlns:a16="http://schemas.microsoft.com/office/drawing/2014/main" id="{FBFA55C8-FA1B-13CD-41C2-AF644D10FD5F}"/>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1025" name="Group 1024">
                    <a:extLst>
                      <a:ext uri="{FF2B5EF4-FFF2-40B4-BE49-F238E27FC236}">
                        <a16:creationId xmlns:a16="http://schemas.microsoft.com/office/drawing/2014/main" id="{E60B309D-737B-39F4-C529-6EE6BBDE8DE5}"/>
                      </a:ext>
                    </a:extLst>
                  </p:cNvPr>
                  <p:cNvGrpSpPr/>
                  <p:nvPr/>
                </p:nvGrpSpPr>
                <p:grpSpPr>
                  <a:xfrm>
                    <a:off x="5573403" y="4259433"/>
                    <a:ext cx="737178" cy="364881"/>
                    <a:chOff x="5573403" y="4259433"/>
                    <a:chExt cx="737178" cy="364881"/>
                  </a:xfrm>
                </p:grpSpPr>
                <p:cxnSp>
                  <p:nvCxnSpPr>
                    <p:cNvPr id="1026" name="Straight Connector 1025">
                      <a:extLst>
                        <a:ext uri="{FF2B5EF4-FFF2-40B4-BE49-F238E27FC236}">
                          <a16:creationId xmlns:a16="http://schemas.microsoft.com/office/drawing/2014/main" id="{C13F694E-C04A-8AEB-F58B-1F0062BF5F46}"/>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1027" name="Rectangle 1026">
                      <a:extLst>
                        <a:ext uri="{FF2B5EF4-FFF2-40B4-BE49-F238E27FC236}">
                          <a16:creationId xmlns:a16="http://schemas.microsoft.com/office/drawing/2014/main" id="{5259B9D8-6F9C-FD30-8BAB-26EE3981E442}"/>
                        </a:ext>
                      </a:extLst>
                    </p:cNvPr>
                    <p:cNvSpPr/>
                    <p:nvPr/>
                  </p:nvSpPr>
                  <p:spPr>
                    <a:xfrm>
                      <a:off x="5573403" y="4259433"/>
                      <a:ext cx="440899"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lang="en-US" sz="1600" b="1" baseline="-25000" dirty="0">
                          <a:solidFill>
                            <a:prstClr val="black"/>
                          </a:solidFill>
                          <a:latin typeface="Avenir Next" panose="020B0503020202020204" pitchFamily="34" charset="0"/>
                        </a:rPr>
                        <a:t>1</a:t>
                      </a:r>
                      <a:endPar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cxnSp>
              <p:nvCxnSpPr>
                <p:cNvPr id="840" name="Straight Connector 839">
                  <a:extLst>
                    <a:ext uri="{FF2B5EF4-FFF2-40B4-BE49-F238E27FC236}">
                      <a16:creationId xmlns:a16="http://schemas.microsoft.com/office/drawing/2014/main" id="{64446F6F-1191-E3F7-454F-802335A1AE89}"/>
                    </a:ext>
                  </a:extLst>
                </p:cNvPr>
                <p:cNvCxnSpPr>
                  <a:cxnSpLocks/>
                  <a:stCxn id="843"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1" name="Straight Connector 840">
                  <a:extLst>
                    <a:ext uri="{FF2B5EF4-FFF2-40B4-BE49-F238E27FC236}">
                      <a16:creationId xmlns:a16="http://schemas.microsoft.com/office/drawing/2014/main" id="{E5F2F567-7F5C-C2E9-AEF4-02D06055FBFD}"/>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42" name="Group 841">
                  <a:extLst>
                    <a:ext uri="{FF2B5EF4-FFF2-40B4-BE49-F238E27FC236}">
                      <a16:creationId xmlns:a16="http://schemas.microsoft.com/office/drawing/2014/main" id="{B39341DE-CB85-E65A-3FB5-60F820C5E878}"/>
                    </a:ext>
                  </a:extLst>
                </p:cNvPr>
                <p:cNvGrpSpPr/>
                <p:nvPr/>
              </p:nvGrpSpPr>
              <p:grpSpPr>
                <a:xfrm>
                  <a:off x="5487296" y="4088070"/>
                  <a:ext cx="1127837" cy="407002"/>
                  <a:chOff x="5557399" y="5400466"/>
                  <a:chExt cx="1127837" cy="407002"/>
                </a:xfrm>
              </p:grpSpPr>
              <p:sp>
                <p:nvSpPr>
                  <p:cNvPr id="866" name="Flowchart: Connector 9">
                    <a:extLst>
                      <a:ext uri="{FF2B5EF4-FFF2-40B4-BE49-F238E27FC236}">
                        <a16:creationId xmlns:a16="http://schemas.microsoft.com/office/drawing/2014/main" id="{D04CD2D8-565D-1597-3C95-5F5F04631727}"/>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67" name="Group 866">
                    <a:extLst>
                      <a:ext uri="{FF2B5EF4-FFF2-40B4-BE49-F238E27FC236}">
                        <a16:creationId xmlns:a16="http://schemas.microsoft.com/office/drawing/2014/main" id="{AD26A070-7690-3CE3-EDF2-2551E7AB1D24}"/>
                      </a:ext>
                    </a:extLst>
                  </p:cNvPr>
                  <p:cNvGrpSpPr/>
                  <p:nvPr/>
                </p:nvGrpSpPr>
                <p:grpSpPr>
                  <a:xfrm>
                    <a:off x="5557399" y="5400466"/>
                    <a:ext cx="1127837" cy="407002"/>
                    <a:chOff x="5557399" y="5400466"/>
                    <a:chExt cx="1127837" cy="407002"/>
                  </a:xfrm>
                </p:grpSpPr>
                <p:cxnSp>
                  <p:nvCxnSpPr>
                    <p:cNvPr id="868" name="Straight Connector 867">
                      <a:extLst>
                        <a:ext uri="{FF2B5EF4-FFF2-40B4-BE49-F238E27FC236}">
                          <a16:creationId xmlns:a16="http://schemas.microsoft.com/office/drawing/2014/main" id="{848DFD13-D956-E1E4-92F0-77A9F24C62A5}"/>
                        </a:ext>
                      </a:extLst>
                    </p:cNvPr>
                    <p:cNvCxnSpPr>
                      <a:cxnSpLocks/>
                      <a:stCxn id="838"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888" name="Rectangle 887">
                      <a:extLst>
                        <a:ext uri="{FF2B5EF4-FFF2-40B4-BE49-F238E27FC236}">
                          <a16:creationId xmlns:a16="http://schemas.microsoft.com/office/drawing/2014/main" id="{33F04D1E-BC11-A8B1-0BEC-A814D75409AB}"/>
                        </a:ext>
                      </a:extLst>
                    </p:cNvPr>
                    <p:cNvSpPr/>
                    <p:nvPr/>
                  </p:nvSpPr>
                  <p:spPr>
                    <a:xfrm>
                      <a:off x="5557399" y="5400466"/>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grpSp>
              <p:nvGrpSpPr>
                <p:cNvPr id="844" name="Group 843">
                  <a:extLst>
                    <a:ext uri="{FF2B5EF4-FFF2-40B4-BE49-F238E27FC236}">
                      <a16:creationId xmlns:a16="http://schemas.microsoft.com/office/drawing/2014/main" id="{82020B0D-DE87-CE6A-EA59-B32459CCFE0F}"/>
                    </a:ext>
                  </a:extLst>
                </p:cNvPr>
                <p:cNvGrpSpPr/>
                <p:nvPr/>
              </p:nvGrpSpPr>
              <p:grpSpPr>
                <a:xfrm>
                  <a:off x="5499886" y="4929746"/>
                  <a:ext cx="1910325" cy="364881"/>
                  <a:chOff x="5562252" y="4441271"/>
                  <a:chExt cx="1910325" cy="364881"/>
                </a:xfrm>
              </p:grpSpPr>
              <p:cxnSp>
                <p:nvCxnSpPr>
                  <p:cNvPr id="863" name="Straight Connector 862">
                    <a:extLst>
                      <a:ext uri="{FF2B5EF4-FFF2-40B4-BE49-F238E27FC236}">
                        <a16:creationId xmlns:a16="http://schemas.microsoft.com/office/drawing/2014/main" id="{B1719D06-F46B-0D3F-DF7B-B0EF5043D695}"/>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864" name="Flowchart: Connector 8">
                    <a:extLst>
                      <a:ext uri="{FF2B5EF4-FFF2-40B4-BE49-F238E27FC236}">
                        <a16:creationId xmlns:a16="http://schemas.microsoft.com/office/drawing/2014/main" id="{497E06AF-FA5A-D98E-27E5-4C0FF3173520}"/>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5" name="Rectangle 864">
                    <a:extLst>
                      <a:ext uri="{FF2B5EF4-FFF2-40B4-BE49-F238E27FC236}">
                        <a16:creationId xmlns:a16="http://schemas.microsoft.com/office/drawing/2014/main" id="{A83DE8FB-DB97-FE54-6CDE-F545D94152B1}"/>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845" name="Straight Connector 844">
                  <a:extLst>
                    <a:ext uri="{FF2B5EF4-FFF2-40B4-BE49-F238E27FC236}">
                      <a16:creationId xmlns:a16="http://schemas.microsoft.com/office/drawing/2014/main" id="{D578BDFB-6739-0C0B-A39A-9DEB0331A5BC}"/>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46" name="Straight Connector 845">
                  <a:extLst>
                    <a:ext uri="{FF2B5EF4-FFF2-40B4-BE49-F238E27FC236}">
                      <a16:creationId xmlns:a16="http://schemas.microsoft.com/office/drawing/2014/main" id="{64BAE91A-C345-FE9C-5C1B-6F71F2D94DCE}"/>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B72434CC-BCF0-C335-08C6-0C1F5B6E3DA1}"/>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7EA517BC-2FB0-0D3A-548D-E4C9E9D7560B}"/>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49" name="Straight Connector 848">
                  <a:extLst>
                    <a:ext uri="{FF2B5EF4-FFF2-40B4-BE49-F238E27FC236}">
                      <a16:creationId xmlns:a16="http://schemas.microsoft.com/office/drawing/2014/main" id="{7C4B49DF-50AB-B180-AA80-999DC02FA7F7}"/>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50" name="Straight Connector 849">
                  <a:extLst>
                    <a:ext uri="{FF2B5EF4-FFF2-40B4-BE49-F238E27FC236}">
                      <a16:creationId xmlns:a16="http://schemas.microsoft.com/office/drawing/2014/main" id="{1F7DC49E-DEE2-0E50-B3A2-3628BE657907}"/>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851" name="Straight Connector 850">
                  <a:extLst>
                    <a:ext uri="{FF2B5EF4-FFF2-40B4-BE49-F238E27FC236}">
                      <a16:creationId xmlns:a16="http://schemas.microsoft.com/office/drawing/2014/main" id="{C727AD8D-22B4-909D-F27A-4515F99E7305}"/>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852" name="Straight Connector 851">
                  <a:extLst>
                    <a:ext uri="{FF2B5EF4-FFF2-40B4-BE49-F238E27FC236}">
                      <a16:creationId xmlns:a16="http://schemas.microsoft.com/office/drawing/2014/main" id="{44D30219-5DE8-0ABE-3400-5E38938156F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853" name="Straight Connector 852">
                  <a:extLst>
                    <a:ext uri="{FF2B5EF4-FFF2-40B4-BE49-F238E27FC236}">
                      <a16:creationId xmlns:a16="http://schemas.microsoft.com/office/drawing/2014/main" id="{B1DCC514-264B-AF39-1B1C-BE4401E40CDD}"/>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080F2462-290E-C2E2-4E91-4A0AF86F0149}"/>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5" name="Rectangle 854">
                  <a:extLst>
                    <a:ext uri="{FF2B5EF4-FFF2-40B4-BE49-F238E27FC236}">
                      <a16:creationId xmlns:a16="http://schemas.microsoft.com/office/drawing/2014/main" id="{1567200E-4BA3-05CD-27BE-39EA9827F92C}"/>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6" name="Straight Connector 855">
                  <a:extLst>
                    <a:ext uri="{FF2B5EF4-FFF2-40B4-BE49-F238E27FC236}">
                      <a16:creationId xmlns:a16="http://schemas.microsoft.com/office/drawing/2014/main" id="{61A1C307-EE34-CA7F-3098-549857EE8D6B}"/>
                    </a:ext>
                  </a:extLst>
                </p:cNvPr>
                <p:cNvCxnSpPr>
                  <a:cxnSpLocks/>
                  <a:stCxn id="858" idx="6"/>
                  <a:endCxn id="85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57" name="Flowchart: Connector 11">
                  <a:extLst>
                    <a:ext uri="{FF2B5EF4-FFF2-40B4-BE49-F238E27FC236}">
                      <a16:creationId xmlns:a16="http://schemas.microsoft.com/office/drawing/2014/main" id="{6FF4C213-A9D1-C18F-098F-ADA123FC9FE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58" name="Flowchart: Delay 3">
                  <a:extLst>
                    <a:ext uri="{FF2B5EF4-FFF2-40B4-BE49-F238E27FC236}">
                      <a16:creationId xmlns:a16="http://schemas.microsoft.com/office/drawing/2014/main" id="{C92E1E99-DFA0-0A2B-2A5F-A7E0861C1797}"/>
                    </a:ext>
                  </a:extLst>
                </p:cNvPr>
                <p:cNvSpPr/>
                <p:nvPr/>
              </p:nvSpPr>
              <p:spPr>
                <a:xfrm>
                  <a:off x="7403681" y="4847102"/>
                  <a:ext cx="490427" cy="490428"/>
                </a:xfrm>
                <a:prstGeom prst="ellipse">
                  <a:avLst/>
                </a:prstGeom>
                <a:solidFill>
                  <a:schemeClr val="accent1">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091E634B-3782-6779-3123-E76F09C2C41C}"/>
                    </a:ext>
                  </a:extLst>
                </p:cNvPr>
                <p:cNvCxnSpPr>
                  <a:cxnSpLocks/>
                  <a:endCxn id="843"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860" name="Flowchart: Connector 11">
                  <a:extLst>
                    <a:ext uri="{FF2B5EF4-FFF2-40B4-BE49-F238E27FC236}">
                      <a16:creationId xmlns:a16="http://schemas.microsoft.com/office/drawing/2014/main" id="{C90C6F36-DE13-75F6-1F0A-FA4D61F0A0D8}"/>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1" name="Rectangle 860">
                  <a:extLst>
                    <a:ext uri="{FF2B5EF4-FFF2-40B4-BE49-F238E27FC236}">
                      <a16:creationId xmlns:a16="http://schemas.microsoft.com/office/drawing/2014/main" id="{36F7620B-18C2-9189-23B7-C64AA30CCAD9}"/>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862" name="Flowchart: Connector 11">
                  <a:extLst>
                    <a:ext uri="{FF2B5EF4-FFF2-40B4-BE49-F238E27FC236}">
                      <a16:creationId xmlns:a16="http://schemas.microsoft.com/office/drawing/2014/main" id="{790AD6D6-066F-8A39-9916-8A88B1DE5AE6}"/>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3" name="Flowchart: Delay 3">
                  <a:extLst>
                    <a:ext uri="{FF2B5EF4-FFF2-40B4-BE49-F238E27FC236}">
                      <a16:creationId xmlns:a16="http://schemas.microsoft.com/office/drawing/2014/main" id="{62873E41-63C5-5F84-5DDD-2D63BF2CB112}"/>
                    </a:ext>
                  </a:extLst>
                </p:cNvPr>
                <p:cNvSpPr/>
                <p:nvPr/>
              </p:nvSpPr>
              <p:spPr>
                <a:xfrm>
                  <a:off x="6543312" y="5338143"/>
                  <a:ext cx="490427" cy="490428"/>
                </a:xfrm>
                <a:prstGeom prst="ellipse">
                  <a:avLst/>
                </a:prstGeom>
                <a:solidFill>
                  <a:schemeClr val="accent2">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grpSp>
        </p:grpSp>
        <p:grpSp>
          <p:nvGrpSpPr>
            <p:cNvPr id="768" name="Group 767">
              <a:extLst>
                <a:ext uri="{FF2B5EF4-FFF2-40B4-BE49-F238E27FC236}">
                  <a16:creationId xmlns:a16="http://schemas.microsoft.com/office/drawing/2014/main" id="{2EC13437-F175-6AC7-92D5-953544B0BB2B}"/>
                </a:ext>
              </a:extLst>
            </p:cNvPr>
            <p:cNvGrpSpPr/>
            <p:nvPr/>
          </p:nvGrpSpPr>
          <p:grpSpPr>
            <a:xfrm>
              <a:off x="627472" y="4135791"/>
              <a:ext cx="3076063" cy="1715944"/>
              <a:chOff x="5496064" y="4092848"/>
              <a:chExt cx="3315274" cy="1849383"/>
            </a:xfrm>
          </p:grpSpPr>
          <p:sp>
            <p:nvSpPr>
              <p:cNvPr id="772" name="Rounded Rectangle 771">
                <a:extLst>
                  <a:ext uri="{FF2B5EF4-FFF2-40B4-BE49-F238E27FC236}">
                    <a16:creationId xmlns:a16="http://schemas.microsoft.com/office/drawing/2014/main" id="{48F98A58-A601-77BB-971A-C97F63D309E0}"/>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777" name="Group 776">
                <a:extLst>
                  <a:ext uri="{FF2B5EF4-FFF2-40B4-BE49-F238E27FC236}">
                    <a16:creationId xmlns:a16="http://schemas.microsoft.com/office/drawing/2014/main" id="{51BB2B71-77FC-3CFA-C766-80F984D6470E}"/>
                  </a:ext>
                </a:extLst>
              </p:cNvPr>
              <p:cNvGrpSpPr/>
              <p:nvPr/>
            </p:nvGrpSpPr>
            <p:grpSpPr>
              <a:xfrm>
                <a:off x="5496064" y="4253084"/>
                <a:ext cx="3315274" cy="1575487"/>
                <a:chOff x="5496064" y="4253084"/>
                <a:chExt cx="3315274" cy="1575487"/>
              </a:xfrm>
            </p:grpSpPr>
            <p:cxnSp>
              <p:nvCxnSpPr>
                <p:cNvPr id="778" name="Straight Connector 777">
                  <a:extLst>
                    <a:ext uri="{FF2B5EF4-FFF2-40B4-BE49-F238E27FC236}">
                      <a16:creationId xmlns:a16="http://schemas.microsoft.com/office/drawing/2014/main" id="{F1735268-8200-81D8-52D3-F93C8D2F8E97}"/>
                    </a:ext>
                  </a:extLst>
                </p:cNvPr>
                <p:cNvCxnSpPr>
                  <a:cxnSpLocks/>
                  <a:stCxn id="375"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779" name="Flowchart: Delay 3">
                  <a:extLst>
                    <a:ext uri="{FF2B5EF4-FFF2-40B4-BE49-F238E27FC236}">
                      <a16:creationId xmlns:a16="http://schemas.microsoft.com/office/drawing/2014/main" id="{A83225CF-456B-EE7C-D52A-3A67D200F62F}"/>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780" name="Group 779">
                  <a:extLst>
                    <a:ext uri="{FF2B5EF4-FFF2-40B4-BE49-F238E27FC236}">
                      <a16:creationId xmlns:a16="http://schemas.microsoft.com/office/drawing/2014/main" id="{6F3F0C15-1158-5F61-32AD-ACABBEA0088E}"/>
                    </a:ext>
                  </a:extLst>
                </p:cNvPr>
                <p:cNvGrpSpPr/>
                <p:nvPr/>
              </p:nvGrpSpPr>
              <p:grpSpPr>
                <a:xfrm>
                  <a:off x="5511062" y="4637352"/>
                  <a:ext cx="737178" cy="364881"/>
                  <a:chOff x="5573403" y="4259433"/>
                  <a:chExt cx="737178" cy="364881"/>
                </a:xfrm>
              </p:grpSpPr>
              <p:sp>
                <p:nvSpPr>
                  <p:cNvPr id="383" name="Flowchart: Connector 8">
                    <a:extLst>
                      <a:ext uri="{FF2B5EF4-FFF2-40B4-BE49-F238E27FC236}">
                        <a16:creationId xmlns:a16="http://schemas.microsoft.com/office/drawing/2014/main" id="{7D10871B-C53D-4191-66B7-A619A7A63796}"/>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32" name="Group 831">
                    <a:extLst>
                      <a:ext uri="{FF2B5EF4-FFF2-40B4-BE49-F238E27FC236}">
                        <a16:creationId xmlns:a16="http://schemas.microsoft.com/office/drawing/2014/main" id="{3F6F8F9B-E923-4E9E-89A2-2B20AFA5E41C}"/>
                      </a:ext>
                    </a:extLst>
                  </p:cNvPr>
                  <p:cNvGrpSpPr/>
                  <p:nvPr/>
                </p:nvGrpSpPr>
                <p:grpSpPr>
                  <a:xfrm>
                    <a:off x="5573403" y="4259433"/>
                    <a:ext cx="737178" cy="364881"/>
                    <a:chOff x="5573403" y="4259433"/>
                    <a:chExt cx="737178" cy="364881"/>
                  </a:xfrm>
                </p:grpSpPr>
                <p:cxnSp>
                  <p:nvCxnSpPr>
                    <p:cNvPr id="833" name="Straight Connector 832">
                      <a:extLst>
                        <a:ext uri="{FF2B5EF4-FFF2-40B4-BE49-F238E27FC236}">
                          <a16:creationId xmlns:a16="http://schemas.microsoft.com/office/drawing/2014/main" id="{9F6CF56D-A257-3EAB-1E92-576007E31C56}"/>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834" name="Rectangle 833">
                      <a:extLst>
                        <a:ext uri="{FF2B5EF4-FFF2-40B4-BE49-F238E27FC236}">
                          <a16:creationId xmlns:a16="http://schemas.microsoft.com/office/drawing/2014/main" id="{007B0C9B-E69C-AB5A-8C44-E5DE5BD125D0}"/>
                        </a:ext>
                      </a:extLst>
                    </p:cNvPr>
                    <p:cNvSpPr/>
                    <p:nvPr/>
                  </p:nvSpPr>
                  <p:spPr>
                    <a:xfrm>
                      <a:off x="5573403" y="4259433"/>
                      <a:ext cx="4408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781" name="Straight Connector 780">
                  <a:extLst>
                    <a:ext uri="{FF2B5EF4-FFF2-40B4-BE49-F238E27FC236}">
                      <a16:creationId xmlns:a16="http://schemas.microsoft.com/office/drawing/2014/main" id="{DF6E1DE1-9702-B94B-47D5-19C6EC8E2790}"/>
                    </a:ext>
                  </a:extLst>
                </p:cNvPr>
                <p:cNvCxnSpPr>
                  <a:cxnSpLocks/>
                  <a:stCxn id="784"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a:extLst>
                    <a:ext uri="{FF2B5EF4-FFF2-40B4-BE49-F238E27FC236}">
                      <a16:creationId xmlns:a16="http://schemas.microsoft.com/office/drawing/2014/main" id="{BEC3FD41-3757-6E84-73D5-FF12C0F6B68C}"/>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83" name="Group 782">
                  <a:extLst>
                    <a:ext uri="{FF2B5EF4-FFF2-40B4-BE49-F238E27FC236}">
                      <a16:creationId xmlns:a16="http://schemas.microsoft.com/office/drawing/2014/main" id="{92BC1799-8FC3-A78E-1715-DE3CDC87ACB6}"/>
                    </a:ext>
                  </a:extLst>
                </p:cNvPr>
                <p:cNvGrpSpPr/>
                <p:nvPr/>
              </p:nvGrpSpPr>
              <p:grpSpPr>
                <a:xfrm>
                  <a:off x="5496064" y="4276509"/>
                  <a:ext cx="1119069" cy="407002"/>
                  <a:chOff x="5566167" y="5588905"/>
                  <a:chExt cx="1119069" cy="407002"/>
                </a:xfrm>
              </p:grpSpPr>
              <p:sp>
                <p:nvSpPr>
                  <p:cNvPr id="379" name="Flowchart: Connector 9">
                    <a:extLst>
                      <a:ext uri="{FF2B5EF4-FFF2-40B4-BE49-F238E27FC236}">
                        <a16:creationId xmlns:a16="http://schemas.microsoft.com/office/drawing/2014/main" id="{10CDE277-E21D-3911-47AA-25D5C1B724A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80" name="Group 379">
                    <a:extLst>
                      <a:ext uri="{FF2B5EF4-FFF2-40B4-BE49-F238E27FC236}">
                        <a16:creationId xmlns:a16="http://schemas.microsoft.com/office/drawing/2014/main" id="{5E1641C4-5A8F-2CE4-3951-E00F2D5A52A1}"/>
                      </a:ext>
                    </a:extLst>
                  </p:cNvPr>
                  <p:cNvGrpSpPr/>
                  <p:nvPr/>
                </p:nvGrpSpPr>
                <p:grpSpPr>
                  <a:xfrm>
                    <a:off x="5566167" y="5588905"/>
                    <a:ext cx="1119069" cy="407002"/>
                    <a:chOff x="5566167" y="5588905"/>
                    <a:chExt cx="1119069" cy="407002"/>
                  </a:xfrm>
                </p:grpSpPr>
                <p:cxnSp>
                  <p:nvCxnSpPr>
                    <p:cNvPr id="381" name="Straight Connector 380">
                      <a:extLst>
                        <a:ext uri="{FF2B5EF4-FFF2-40B4-BE49-F238E27FC236}">
                          <a16:creationId xmlns:a16="http://schemas.microsoft.com/office/drawing/2014/main" id="{B281B579-0B5A-6C57-C9A0-E75FA0175D02}"/>
                        </a:ext>
                      </a:extLst>
                    </p:cNvPr>
                    <p:cNvCxnSpPr>
                      <a:cxnSpLocks/>
                      <a:stCxn id="779"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2" name="Rectangle 381">
                      <a:extLst>
                        <a:ext uri="{FF2B5EF4-FFF2-40B4-BE49-F238E27FC236}">
                          <a16:creationId xmlns:a16="http://schemas.microsoft.com/office/drawing/2014/main" id="{22FA16C7-106A-4F66-0433-C4815A762971}"/>
                        </a:ext>
                      </a:extLst>
                    </p:cNvPr>
                    <p:cNvSpPr/>
                    <p:nvPr/>
                  </p:nvSpPr>
                  <p:spPr>
                    <a:xfrm>
                      <a:off x="5566167"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grpSp>
              <p:nvGrpSpPr>
                <p:cNvPr id="785" name="Group 784">
                  <a:extLst>
                    <a:ext uri="{FF2B5EF4-FFF2-40B4-BE49-F238E27FC236}">
                      <a16:creationId xmlns:a16="http://schemas.microsoft.com/office/drawing/2014/main" id="{6900C72B-AC88-0FAC-F291-5DF71EB3A9CA}"/>
                    </a:ext>
                  </a:extLst>
                </p:cNvPr>
                <p:cNvGrpSpPr/>
                <p:nvPr/>
              </p:nvGrpSpPr>
              <p:grpSpPr>
                <a:xfrm>
                  <a:off x="5499886" y="4929746"/>
                  <a:ext cx="1910325" cy="364881"/>
                  <a:chOff x="5562252" y="4441271"/>
                  <a:chExt cx="1910325" cy="364881"/>
                </a:xfrm>
              </p:grpSpPr>
              <p:cxnSp>
                <p:nvCxnSpPr>
                  <p:cNvPr id="376" name="Straight Connector 375">
                    <a:extLst>
                      <a:ext uri="{FF2B5EF4-FFF2-40B4-BE49-F238E27FC236}">
                        <a16:creationId xmlns:a16="http://schemas.microsoft.com/office/drawing/2014/main" id="{D83054CD-9AD1-AA79-5ADB-30833C494457}"/>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77" name="Flowchart: Connector 8">
                    <a:extLst>
                      <a:ext uri="{FF2B5EF4-FFF2-40B4-BE49-F238E27FC236}">
                        <a16:creationId xmlns:a16="http://schemas.microsoft.com/office/drawing/2014/main" id="{972468B5-C429-7F39-0D48-56C30C5B1285}"/>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8" name="Rectangle 377">
                    <a:extLst>
                      <a:ext uri="{FF2B5EF4-FFF2-40B4-BE49-F238E27FC236}">
                        <a16:creationId xmlns:a16="http://schemas.microsoft.com/office/drawing/2014/main" id="{2EDF53D4-8391-4AE8-0839-E7D7710A865B}"/>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786" name="Straight Connector 785">
                  <a:extLst>
                    <a:ext uri="{FF2B5EF4-FFF2-40B4-BE49-F238E27FC236}">
                      <a16:creationId xmlns:a16="http://schemas.microsoft.com/office/drawing/2014/main" id="{161434A0-C441-6E70-A08F-9E83FCDA2F3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12" name="Straight Connector 811">
                  <a:extLst>
                    <a:ext uri="{FF2B5EF4-FFF2-40B4-BE49-F238E27FC236}">
                      <a16:creationId xmlns:a16="http://schemas.microsoft.com/office/drawing/2014/main" id="{7BF491D4-398F-3BB1-D07B-6B95DDD1C48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90F800CF-C959-58DA-7498-3DC618599EBB}"/>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B00F226C-A1D3-C847-FA16-BF727FA2B939}"/>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25B33F23-7BF3-AEA4-8F03-EF78C8931B36}"/>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16" name="Straight Connector 815">
                  <a:extLst>
                    <a:ext uri="{FF2B5EF4-FFF2-40B4-BE49-F238E27FC236}">
                      <a16:creationId xmlns:a16="http://schemas.microsoft.com/office/drawing/2014/main" id="{15653D5B-F73D-E9CB-97C1-D28E0A2EA329}"/>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817" name="Straight Connector 816">
                  <a:extLst>
                    <a:ext uri="{FF2B5EF4-FFF2-40B4-BE49-F238E27FC236}">
                      <a16:creationId xmlns:a16="http://schemas.microsoft.com/office/drawing/2014/main" id="{F0C0C40F-91A0-3038-A13B-7DF0EFE6DB50}"/>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818" name="Straight Connector 817">
                  <a:extLst>
                    <a:ext uri="{FF2B5EF4-FFF2-40B4-BE49-F238E27FC236}">
                      <a16:creationId xmlns:a16="http://schemas.microsoft.com/office/drawing/2014/main" id="{DE6D652E-AEAC-F0B2-063D-5E51D4B3AC85}"/>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322" name="Straight Connector 321">
                  <a:extLst>
                    <a:ext uri="{FF2B5EF4-FFF2-40B4-BE49-F238E27FC236}">
                      <a16:creationId xmlns:a16="http://schemas.microsoft.com/office/drawing/2014/main" id="{BCBECA08-ED4E-6655-332A-CDE3D9245002}"/>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D75D4D17-CFEC-19A0-8959-DDE7790DAB92}"/>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6" name="Rectangle 325">
                  <a:extLst>
                    <a:ext uri="{FF2B5EF4-FFF2-40B4-BE49-F238E27FC236}">
                      <a16:creationId xmlns:a16="http://schemas.microsoft.com/office/drawing/2014/main" id="{E43D0EC0-F605-C64E-1F38-9229BD841066}"/>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332" name="Straight Connector 331">
                  <a:extLst>
                    <a:ext uri="{FF2B5EF4-FFF2-40B4-BE49-F238E27FC236}">
                      <a16:creationId xmlns:a16="http://schemas.microsoft.com/office/drawing/2014/main" id="{BBBF15CE-70B2-12FA-4853-506D10A7FDFB}"/>
                    </a:ext>
                  </a:extLst>
                </p:cNvPr>
                <p:cNvCxnSpPr>
                  <a:cxnSpLocks/>
                  <a:stCxn id="339" idx="6"/>
                  <a:endCxn id="338"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8" name="Flowchart: Connector 11">
                  <a:extLst>
                    <a:ext uri="{FF2B5EF4-FFF2-40B4-BE49-F238E27FC236}">
                      <a16:creationId xmlns:a16="http://schemas.microsoft.com/office/drawing/2014/main" id="{516A3FC0-9F1C-AAF7-5765-A47A11479F3C}"/>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9" name="Flowchart: Delay 3">
                  <a:extLst>
                    <a:ext uri="{FF2B5EF4-FFF2-40B4-BE49-F238E27FC236}">
                      <a16:creationId xmlns:a16="http://schemas.microsoft.com/office/drawing/2014/main" id="{E5C0C403-50A2-0909-9C6E-E2255E746B38}"/>
                    </a:ext>
                  </a:extLst>
                </p:cNvPr>
                <p:cNvSpPr/>
                <p:nvPr/>
              </p:nvSpPr>
              <p:spPr>
                <a:xfrm>
                  <a:off x="7403681" y="4847102"/>
                  <a:ext cx="490427" cy="490428"/>
                </a:xfrm>
                <a:prstGeom prst="ellipse">
                  <a:avLst/>
                </a:prstGeom>
                <a:solidFill>
                  <a:schemeClr val="accent1">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cxnSp>
              <p:nvCxnSpPr>
                <p:cNvPr id="368" name="Straight Connector 367">
                  <a:extLst>
                    <a:ext uri="{FF2B5EF4-FFF2-40B4-BE49-F238E27FC236}">
                      <a16:creationId xmlns:a16="http://schemas.microsoft.com/office/drawing/2014/main" id="{55B0EAA3-AC48-4B07-2656-796D2B680509}"/>
                    </a:ext>
                  </a:extLst>
                </p:cNvPr>
                <p:cNvCxnSpPr>
                  <a:cxnSpLocks/>
                  <a:endCxn id="784"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369" name="Flowchart: Connector 11">
                  <a:extLst>
                    <a:ext uri="{FF2B5EF4-FFF2-40B4-BE49-F238E27FC236}">
                      <a16:creationId xmlns:a16="http://schemas.microsoft.com/office/drawing/2014/main" id="{249A03B2-F6AD-D192-55F3-8A8F444AF659}"/>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4" name="Rectangle 373">
                  <a:extLst>
                    <a:ext uri="{FF2B5EF4-FFF2-40B4-BE49-F238E27FC236}">
                      <a16:creationId xmlns:a16="http://schemas.microsoft.com/office/drawing/2014/main" id="{2BEA68B7-D950-3E59-6043-EAED1041909A}"/>
                    </a:ext>
                  </a:extLst>
                </p:cNvPr>
                <p:cNvSpPr/>
                <p:nvPr/>
              </p:nvSpPr>
              <p:spPr>
                <a:xfrm>
                  <a:off x="8061006" y="425308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75" name="Flowchart: Connector 11">
                  <a:extLst>
                    <a:ext uri="{FF2B5EF4-FFF2-40B4-BE49-F238E27FC236}">
                      <a16:creationId xmlns:a16="http://schemas.microsoft.com/office/drawing/2014/main" id="{A69F03BA-7B45-1F5B-684F-D79EDE3D8783}"/>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4" name="Flowchart: Delay 3">
                  <a:extLst>
                    <a:ext uri="{FF2B5EF4-FFF2-40B4-BE49-F238E27FC236}">
                      <a16:creationId xmlns:a16="http://schemas.microsoft.com/office/drawing/2014/main" id="{15A28099-C11E-7840-8226-F316BFA111FE}"/>
                    </a:ext>
                  </a:extLst>
                </p:cNvPr>
                <p:cNvSpPr/>
                <p:nvPr/>
              </p:nvSpPr>
              <p:spPr>
                <a:xfrm>
                  <a:off x="6543312" y="5338143"/>
                  <a:ext cx="490427" cy="490428"/>
                </a:xfrm>
                <a:prstGeom prst="ellipse">
                  <a:avLst/>
                </a:prstGeom>
                <a:solidFill>
                  <a:schemeClr val="accent2">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grpSp>
        </p:grpSp>
        <p:sp>
          <p:nvSpPr>
            <p:cNvPr id="769" name="TextBox 768">
              <a:extLst>
                <a:ext uri="{FF2B5EF4-FFF2-40B4-BE49-F238E27FC236}">
                  <a16:creationId xmlns:a16="http://schemas.microsoft.com/office/drawing/2014/main" id="{D85CE027-4778-B636-84C7-6759EBF888B2}"/>
                </a:ext>
              </a:extLst>
            </p:cNvPr>
            <p:cNvSpPr txBox="1"/>
            <p:nvPr/>
          </p:nvSpPr>
          <p:spPr>
            <a:xfrm>
              <a:off x="631019" y="3744796"/>
              <a:ext cx="3029840" cy="369332"/>
            </a:xfrm>
            <a:prstGeom prst="rect">
              <a:avLst/>
            </a:prstGeom>
            <a:noFill/>
          </p:spPr>
          <p:txBody>
            <a:bodyPr wrap="square">
              <a:spAutoFit/>
            </a:bodyPr>
            <a:lstStyle/>
            <a:p>
              <a:pPr algn="ctr"/>
              <a:r>
                <a:rPr kumimoji="0" lang="en-US" sz="1800"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770" name="TextBox 769">
              <a:extLst>
                <a:ext uri="{FF2B5EF4-FFF2-40B4-BE49-F238E27FC236}">
                  <a16:creationId xmlns:a16="http://schemas.microsoft.com/office/drawing/2014/main" id="{A562E3E6-D25C-72C5-2401-78CBEA7B1516}"/>
                </a:ext>
              </a:extLst>
            </p:cNvPr>
            <p:cNvSpPr txBox="1"/>
            <p:nvPr/>
          </p:nvSpPr>
          <p:spPr>
            <a:xfrm>
              <a:off x="5448297" y="3916622"/>
              <a:ext cx="3037808" cy="369332"/>
            </a:xfrm>
            <a:prstGeom prst="rect">
              <a:avLst/>
            </a:prstGeom>
            <a:noFill/>
          </p:spPr>
          <p:txBody>
            <a:bodyPr wrap="square">
              <a:spAutoFit/>
            </a:bodyPr>
            <a:lstStyle/>
            <a:p>
              <a:pPr algn="ctr"/>
              <a:r>
                <a:rPr kumimoji="0" lang="en-US" sz="1800"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grpSp>
      <p:grpSp>
        <p:nvGrpSpPr>
          <p:cNvPr id="1028" name="Group 1027">
            <a:extLst>
              <a:ext uri="{FF2B5EF4-FFF2-40B4-BE49-F238E27FC236}">
                <a16:creationId xmlns:a16="http://schemas.microsoft.com/office/drawing/2014/main" id="{7C43BB64-0D01-E356-E900-36DF0B8B68FA}"/>
              </a:ext>
            </a:extLst>
          </p:cNvPr>
          <p:cNvGrpSpPr/>
          <p:nvPr/>
        </p:nvGrpSpPr>
        <p:grpSpPr>
          <a:xfrm>
            <a:off x="3042266" y="4186358"/>
            <a:ext cx="2783191" cy="820875"/>
            <a:chOff x="3040582" y="4872075"/>
            <a:chExt cx="2783191" cy="820875"/>
          </a:xfrm>
        </p:grpSpPr>
        <p:sp>
          <p:nvSpPr>
            <p:cNvPr id="1029" name="TextBox 1028">
              <a:extLst>
                <a:ext uri="{FF2B5EF4-FFF2-40B4-BE49-F238E27FC236}">
                  <a16:creationId xmlns:a16="http://schemas.microsoft.com/office/drawing/2014/main" id="{5A22BD16-D0DA-000E-739B-AD931A24991C}"/>
                </a:ext>
              </a:extLst>
            </p:cNvPr>
            <p:cNvSpPr txBox="1"/>
            <p:nvPr/>
          </p:nvSpPr>
          <p:spPr>
            <a:xfrm>
              <a:off x="3667508" y="4985064"/>
              <a:ext cx="1753204" cy="707886"/>
            </a:xfrm>
            <a:prstGeom prst="rect">
              <a:avLst/>
            </a:prstGeom>
            <a:noFill/>
          </p:spPr>
          <p:txBody>
            <a:bodyPr wrap="square">
              <a:spAutoFit/>
            </a:bodyPr>
            <a:lstStyle/>
            <a:p>
              <a:pPr algn="ctr"/>
              <a:r>
                <a:rPr kumimoji="0" lang="en-US" sz="20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algn="ctr"/>
              <a:r>
                <a:rPr kumimoji="0" lang="en-US" sz="200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lang="en-US" sz="2000" dirty="0">
                <a:solidFill>
                  <a:srgbClr val="C00000"/>
                </a:solidFill>
              </a:endParaRPr>
            </a:p>
          </p:txBody>
        </p:sp>
        <p:cxnSp>
          <p:nvCxnSpPr>
            <p:cNvPr id="1030" name="Straight Connector 1029">
              <a:extLst>
                <a:ext uri="{FF2B5EF4-FFF2-40B4-BE49-F238E27FC236}">
                  <a16:creationId xmlns:a16="http://schemas.microsoft.com/office/drawing/2014/main" id="{2D18FFCE-079B-F4EF-8F59-0AE12A7FC54F}"/>
                </a:ext>
              </a:extLst>
            </p:cNvPr>
            <p:cNvCxnSpPr>
              <a:cxnSpLocks/>
            </p:cNvCxnSpPr>
            <p:nvPr/>
          </p:nvCxnSpPr>
          <p:spPr>
            <a:xfrm flipH="1" flipV="1">
              <a:off x="3040582" y="4872075"/>
              <a:ext cx="2783191" cy="10774"/>
            </a:xfrm>
            <a:prstGeom prst="line">
              <a:avLst/>
            </a:prstGeom>
            <a:solidFill>
              <a:schemeClr val="tx1"/>
            </a:solidFill>
            <a:ln w="31750" cap="flat" cmpd="sng" algn="ctr">
              <a:solidFill>
                <a:srgbClr val="C00000"/>
              </a:solidFill>
              <a:prstDash val="solid"/>
            </a:ln>
            <a:effectLst/>
          </p:spPr>
        </p:cxnSp>
      </p:grpSp>
      <p:sp>
        <p:nvSpPr>
          <p:cNvPr id="1031" name="Flowchart: Connector 11">
            <a:extLst>
              <a:ext uri="{FF2B5EF4-FFF2-40B4-BE49-F238E27FC236}">
                <a16:creationId xmlns:a16="http://schemas.microsoft.com/office/drawing/2014/main" id="{99E3596C-FF77-8AAE-668D-E2B7A343C3DA}"/>
              </a:ext>
            </a:extLst>
          </p:cNvPr>
          <p:cNvSpPr/>
          <p:nvPr/>
        </p:nvSpPr>
        <p:spPr>
          <a:xfrm>
            <a:off x="1622933" y="5262971"/>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32" name="Flowchart: Connector 11">
            <a:extLst>
              <a:ext uri="{FF2B5EF4-FFF2-40B4-BE49-F238E27FC236}">
                <a16:creationId xmlns:a16="http://schemas.microsoft.com/office/drawing/2014/main" id="{2EBFF28C-4D0F-03B3-BDCC-344FFC20C944}"/>
              </a:ext>
            </a:extLst>
          </p:cNvPr>
          <p:cNvSpPr/>
          <p:nvPr/>
        </p:nvSpPr>
        <p:spPr>
          <a:xfrm>
            <a:off x="6423319" y="5425251"/>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33" name="Down Arrow 1032">
            <a:extLst>
              <a:ext uri="{FF2B5EF4-FFF2-40B4-BE49-F238E27FC236}">
                <a16:creationId xmlns:a16="http://schemas.microsoft.com/office/drawing/2014/main" id="{37881301-CD7E-99EE-D2AB-615E6C0B6720}"/>
              </a:ext>
            </a:extLst>
          </p:cNvPr>
          <p:cNvSpPr/>
          <p:nvPr/>
        </p:nvSpPr>
        <p:spPr>
          <a:xfrm>
            <a:off x="4329682" y="3090249"/>
            <a:ext cx="484632" cy="654205"/>
          </a:xfrm>
          <a:prstGeom prst="downArrow">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5" name="TextBox 1034">
            <a:extLst>
              <a:ext uri="{FF2B5EF4-FFF2-40B4-BE49-F238E27FC236}">
                <a16:creationId xmlns:a16="http://schemas.microsoft.com/office/drawing/2014/main" id="{6D49266B-F9F3-72CB-28A9-10C6FAE25BCD}"/>
              </a:ext>
            </a:extLst>
          </p:cNvPr>
          <p:cNvSpPr txBox="1"/>
          <p:nvPr/>
        </p:nvSpPr>
        <p:spPr>
          <a:xfrm>
            <a:off x="3517996" y="5724765"/>
            <a:ext cx="2028146" cy="707886"/>
          </a:xfrm>
          <a:prstGeom prst="rect">
            <a:avLst/>
          </a:prstGeom>
          <a:noFill/>
        </p:spPr>
        <p:txBody>
          <a:bodyPr wrap="square">
            <a:spAutoFit/>
          </a:bodyPr>
          <a:lstStyle/>
          <a:p>
            <a:pPr algn="ctr"/>
            <a:r>
              <a:rPr kumimoji="0" lang="en-US" sz="2000" b="1" i="0" u="none" strike="noStrike" kern="1200" cap="none" spc="0" normalizeH="0" baseline="0" noProof="0" dirty="0">
                <a:ln>
                  <a:noFill/>
                </a:ln>
                <a:solidFill>
                  <a:srgbClr val="37A881"/>
                </a:solidFill>
                <a:effectLst/>
                <a:uLnTx/>
                <a:uFillTx/>
                <a:latin typeface="Avenir Next" panose="020B0503020202020204" pitchFamily="34" charset="0"/>
                <a:ea typeface="+mn-ea"/>
                <a:cs typeface="+mn-cs"/>
              </a:rPr>
              <a:t>inter-bit </a:t>
            </a:r>
          </a:p>
          <a:p>
            <a:pPr algn="ctr"/>
            <a:r>
              <a:rPr kumimoji="0" lang="en-US" sz="2000" b="1" i="0" u="none" strike="noStrike" kern="1200" cap="none" spc="0" normalizeH="0" baseline="0" noProof="0" dirty="0">
                <a:ln>
                  <a:noFill/>
                </a:ln>
                <a:solidFill>
                  <a:srgbClr val="37A881"/>
                </a:solidFill>
                <a:effectLst/>
                <a:uLnTx/>
                <a:uFillTx/>
                <a:latin typeface="Avenir Next" panose="020B0503020202020204" pitchFamily="34" charset="0"/>
                <a:ea typeface="+mn-ea"/>
                <a:cs typeface="+mn-cs"/>
              </a:rPr>
              <a:t>independency</a:t>
            </a:r>
            <a:endParaRPr lang="en-US" sz="2000" b="1" dirty="0">
              <a:solidFill>
                <a:srgbClr val="37A881"/>
              </a:solidFill>
            </a:endParaRPr>
          </a:p>
        </p:txBody>
      </p:sp>
      <p:cxnSp>
        <p:nvCxnSpPr>
          <p:cNvPr id="1037" name="Elbow Connector 1036">
            <a:extLst>
              <a:ext uri="{FF2B5EF4-FFF2-40B4-BE49-F238E27FC236}">
                <a16:creationId xmlns:a16="http://schemas.microsoft.com/office/drawing/2014/main" id="{03E602BF-0CA5-A756-37AE-E74A9A9D8A2C}"/>
              </a:ext>
            </a:extLst>
          </p:cNvPr>
          <p:cNvCxnSpPr>
            <a:cxnSpLocks/>
            <a:stCxn id="1035" idx="1"/>
            <a:endCxn id="784" idx="4"/>
          </p:cNvCxnSpPr>
          <p:nvPr/>
        </p:nvCxnSpPr>
        <p:spPr>
          <a:xfrm rot="10800000">
            <a:off x="1828362" y="5332030"/>
            <a:ext cx="1689634" cy="746678"/>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9" name="Elbow Connector 1038">
            <a:extLst>
              <a:ext uri="{FF2B5EF4-FFF2-40B4-BE49-F238E27FC236}">
                <a16:creationId xmlns:a16="http://schemas.microsoft.com/office/drawing/2014/main" id="{FE382A68-EA0F-CCD6-6B4C-A444212928FB}"/>
              </a:ext>
            </a:extLst>
          </p:cNvPr>
          <p:cNvCxnSpPr>
            <a:cxnSpLocks/>
            <a:stCxn id="1035" idx="1"/>
            <a:endCxn id="339" idx="4"/>
          </p:cNvCxnSpPr>
          <p:nvPr/>
        </p:nvCxnSpPr>
        <p:spPr>
          <a:xfrm rot="10800000">
            <a:off x="2626652" y="4876420"/>
            <a:ext cx="891344" cy="1202289"/>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2" name="Elbow Connector 1041">
            <a:extLst>
              <a:ext uri="{FF2B5EF4-FFF2-40B4-BE49-F238E27FC236}">
                <a16:creationId xmlns:a16="http://schemas.microsoft.com/office/drawing/2014/main" id="{336B6E1C-4A4A-34E6-F9FA-DC302F8563D1}"/>
              </a:ext>
            </a:extLst>
          </p:cNvPr>
          <p:cNvCxnSpPr>
            <a:cxnSpLocks/>
            <a:stCxn id="1035" idx="3"/>
            <a:endCxn id="843" idx="4"/>
          </p:cNvCxnSpPr>
          <p:nvPr/>
        </p:nvCxnSpPr>
        <p:spPr>
          <a:xfrm flipV="1">
            <a:off x="5546142" y="5500722"/>
            <a:ext cx="1091535" cy="577986"/>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51" name="Elbow Connector 1050">
            <a:extLst>
              <a:ext uri="{FF2B5EF4-FFF2-40B4-BE49-F238E27FC236}">
                <a16:creationId xmlns:a16="http://schemas.microsoft.com/office/drawing/2014/main" id="{EEE4BE83-0EE2-ACB6-BDF9-3478C606613A}"/>
              </a:ext>
            </a:extLst>
          </p:cNvPr>
          <p:cNvCxnSpPr>
            <a:cxnSpLocks/>
            <a:stCxn id="1035" idx="3"/>
            <a:endCxn id="858" idx="4"/>
          </p:cNvCxnSpPr>
          <p:nvPr/>
        </p:nvCxnSpPr>
        <p:spPr>
          <a:xfrm flipV="1">
            <a:off x="5546142" y="5045111"/>
            <a:ext cx="1889825" cy="1033597"/>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graphicFrame>
        <p:nvGraphicFramePr>
          <p:cNvPr id="9" name="Table 4">
            <a:extLst>
              <a:ext uri="{FF2B5EF4-FFF2-40B4-BE49-F238E27FC236}">
                <a16:creationId xmlns:a16="http://schemas.microsoft.com/office/drawing/2014/main" id="{3FDC316D-204D-74A7-E5D1-9B71501A57BA}"/>
              </a:ext>
            </a:extLst>
          </p:cNvPr>
          <p:cNvGraphicFramePr>
            <a:graphicFrameLocks/>
          </p:cNvGraphicFramePr>
          <p:nvPr>
            <p:extLst>
              <p:ext uri="{D42A27DB-BD31-4B8C-83A1-F6EECF244321}">
                <p14:modId xmlns:p14="http://schemas.microsoft.com/office/powerpoint/2010/main" val="3152689937"/>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02030837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a:t>
            </a:r>
          </a:p>
        </p:txBody>
      </p:sp>
      <p:sp>
        <p:nvSpPr>
          <p:cNvPr id="2" name="Rectangle 1">
            <a:extLst>
              <a:ext uri="{FF2B5EF4-FFF2-40B4-BE49-F238E27FC236}">
                <a16:creationId xmlns:a16="http://schemas.microsoft.com/office/drawing/2014/main" id="{C232FCB7-2665-5CF7-94B4-65426BECDA53}"/>
              </a:ext>
            </a:extLst>
          </p:cNvPr>
          <p:cNvSpPr/>
          <p:nvPr/>
        </p:nvSpPr>
        <p:spPr>
          <a:xfrm>
            <a:off x="-1" y="1171529"/>
            <a:ext cx="9144000" cy="8554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i="1" dirty="0">
                <a:solidFill>
                  <a:schemeClr val="tx1"/>
                </a:solidFill>
                <a:latin typeface="Avenir Next" panose="020B0503020202020204" pitchFamily="34" charset="0"/>
              </a:rPr>
              <a:t>Proteus’ </a:t>
            </a:r>
            <a:r>
              <a:rPr lang="en-US" sz="2200" b="1" dirty="0">
                <a:solidFill>
                  <a:schemeClr val="accent4"/>
                </a:solidFill>
                <a:latin typeface="Avenir Next" panose="020B0503020202020204" pitchFamily="34" charset="0"/>
              </a:rPr>
              <a:t>one-bit per-subarray data mapping </a:t>
            </a:r>
            <a:br>
              <a:rPr lang="en-US" sz="2200" b="1" dirty="0">
                <a:solidFill>
                  <a:schemeClr val="accent4"/>
                </a:solidFill>
                <a:latin typeface="Avenir Next" panose="020B0503020202020204" pitchFamily="34" charset="0"/>
              </a:rPr>
            </a:br>
            <a:r>
              <a:rPr lang="en-US" sz="2200" b="1" i="1" dirty="0">
                <a:solidFill>
                  <a:schemeClr val="tx1"/>
                </a:solidFill>
                <a:latin typeface="Avenir Next" panose="020B0503020202020204" pitchFamily="34" charset="0"/>
              </a:rPr>
              <a:t>→ </a:t>
            </a:r>
            <a:r>
              <a:rPr lang="en-US" sz="2200" b="1" dirty="0">
                <a:solidFill>
                  <a:schemeClr val="tx1"/>
                </a:solidFill>
                <a:latin typeface="Avenir Next" panose="020B0503020202020204" pitchFamily="34" charset="0"/>
              </a:rPr>
              <a:t>scatter bits across subarrays to expose bit-level parallelism </a:t>
            </a:r>
          </a:p>
        </p:txBody>
      </p:sp>
      <p:grpSp>
        <p:nvGrpSpPr>
          <p:cNvPr id="7" name="Group 6">
            <a:extLst>
              <a:ext uri="{FF2B5EF4-FFF2-40B4-BE49-F238E27FC236}">
                <a16:creationId xmlns:a16="http://schemas.microsoft.com/office/drawing/2014/main" id="{1FF194BF-AF0E-F000-371E-011FB1B5DA32}"/>
              </a:ext>
            </a:extLst>
          </p:cNvPr>
          <p:cNvGrpSpPr/>
          <p:nvPr/>
        </p:nvGrpSpPr>
        <p:grpSpPr>
          <a:xfrm>
            <a:off x="305090" y="2082047"/>
            <a:ext cx="3869656" cy="4080935"/>
            <a:chOff x="305090" y="2082047"/>
            <a:chExt cx="3869656" cy="4080935"/>
          </a:xfrm>
        </p:grpSpPr>
        <p:grpSp>
          <p:nvGrpSpPr>
            <p:cNvPr id="15" name="Group 14">
              <a:extLst>
                <a:ext uri="{FF2B5EF4-FFF2-40B4-BE49-F238E27FC236}">
                  <a16:creationId xmlns:a16="http://schemas.microsoft.com/office/drawing/2014/main" id="{18CD0D57-558A-D307-A9C5-3F9181704060}"/>
                </a:ext>
              </a:extLst>
            </p:cNvPr>
            <p:cNvGrpSpPr/>
            <p:nvPr/>
          </p:nvGrpSpPr>
          <p:grpSpPr>
            <a:xfrm>
              <a:off x="316450" y="2716059"/>
              <a:ext cx="3749718" cy="3446923"/>
              <a:chOff x="39634" y="2515755"/>
              <a:chExt cx="3749718" cy="3446923"/>
            </a:xfrm>
          </p:grpSpPr>
          <p:grpSp>
            <p:nvGrpSpPr>
              <p:cNvPr id="47" name="Group 46">
                <a:extLst>
                  <a:ext uri="{FF2B5EF4-FFF2-40B4-BE49-F238E27FC236}">
                    <a16:creationId xmlns:a16="http://schemas.microsoft.com/office/drawing/2014/main" id="{0D990582-B484-D9F0-2424-F2F977625E96}"/>
                  </a:ext>
                </a:extLst>
              </p:cNvPr>
              <p:cNvGrpSpPr/>
              <p:nvPr/>
            </p:nvGrpSpPr>
            <p:grpSpPr>
              <a:xfrm>
                <a:off x="388422" y="2523921"/>
                <a:ext cx="3400930" cy="3432157"/>
                <a:chOff x="259810" y="1199480"/>
                <a:chExt cx="3400930" cy="3432157"/>
              </a:xfrm>
            </p:grpSpPr>
            <p:sp>
              <p:nvSpPr>
                <p:cNvPr id="50" name="TextBox 49">
                  <a:extLst>
                    <a:ext uri="{FF2B5EF4-FFF2-40B4-BE49-F238E27FC236}">
                      <a16:creationId xmlns:a16="http://schemas.microsoft.com/office/drawing/2014/main" id="{A49E755C-3961-502B-33D6-C40B9E05AD47}"/>
                    </a:ext>
                  </a:extLst>
                </p:cNvPr>
                <p:cNvSpPr txBox="1"/>
                <p:nvPr/>
              </p:nvSpPr>
              <p:spPr>
                <a:xfrm>
                  <a:off x="2288493" y="1890575"/>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B</a:t>
                  </a:r>
                  <a:r>
                    <a:rPr kumimoji="0" lang="en-US" sz="1800" b="1" i="0" u="none" strike="noStrike" kern="0" cap="none" spc="0" normalizeH="0" baseline="-25000" noProof="0" dirty="0">
                      <a:ln>
                        <a:noFill/>
                      </a:ln>
                      <a:effectLst/>
                      <a:uLnTx/>
                      <a:uFillTx/>
                      <a:latin typeface="Avenir Next" panose="020B0503020202020204" pitchFamily="34" charset="0"/>
                    </a:rPr>
                    <a:t>1</a:t>
                  </a:r>
                  <a:endParaRPr kumimoji="0" lang="en-US" sz="1800" b="1" i="0" u="none" strike="noStrike" kern="0" cap="none" spc="0" normalizeH="0" baseline="-25000" noProof="0" dirty="0">
                    <a:ln>
                      <a:noFill/>
                    </a:ln>
                    <a:effectLst/>
                    <a:uLnTx/>
                    <a:uFillTx/>
                  </a:endParaRPr>
                </a:p>
              </p:txBody>
            </p:sp>
            <p:sp>
              <p:nvSpPr>
                <p:cNvPr id="51" name="TextBox 50">
                  <a:extLst>
                    <a:ext uri="{FF2B5EF4-FFF2-40B4-BE49-F238E27FC236}">
                      <a16:creationId xmlns:a16="http://schemas.microsoft.com/office/drawing/2014/main" id="{00C7A08E-2778-9DC3-B4ED-A0F64DB77085}"/>
                    </a:ext>
                  </a:extLst>
                </p:cNvPr>
                <p:cNvSpPr txBox="1"/>
                <p:nvPr/>
              </p:nvSpPr>
              <p:spPr>
                <a:xfrm>
                  <a:off x="2288493" y="164522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A</a:t>
                  </a:r>
                  <a:r>
                    <a:rPr kumimoji="0" lang="en-US" sz="1800" b="1" i="0" u="none" strike="noStrike" kern="0" cap="none" spc="0" normalizeH="0" baseline="-25000" noProof="0" dirty="0">
                      <a:ln>
                        <a:noFill/>
                      </a:ln>
                      <a:effectLst/>
                      <a:uLnTx/>
                      <a:uFillTx/>
                      <a:latin typeface="Avenir Next" panose="020B0503020202020204" pitchFamily="34" charset="0"/>
                    </a:rPr>
                    <a:t>0</a:t>
                  </a:r>
                  <a:endParaRPr kumimoji="0" lang="en-US" sz="1800" b="1" i="0" u="none" strike="noStrike" kern="0" cap="none" spc="0" normalizeH="0" baseline="-25000" noProof="0" dirty="0">
                    <a:ln>
                      <a:noFill/>
                    </a:ln>
                    <a:effectLst/>
                    <a:uLnTx/>
                    <a:uFillTx/>
                  </a:endParaRPr>
                </a:p>
              </p:txBody>
            </p:sp>
            <p:sp>
              <p:nvSpPr>
                <p:cNvPr id="55" name="TextBox 54">
                  <a:extLst>
                    <a:ext uri="{FF2B5EF4-FFF2-40B4-BE49-F238E27FC236}">
                      <a16:creationId xmlns:a16="http://schemas.microsoft.com/office/drawing/2014/main" id="{A8E54887-6916-C6A4-0385-052F84FBA2C6}"/>
                    </a:ext>
                  </a:extLst>
                </p:cNvPr>
                <p:cNvSpPr txBox="1"/>
                <p:nvPr/>
              </p:nvSpPr>
              <p:spPr>
                <a:xfrm>
                  <a:off x="2288493" y="139987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A</a:t>
                  </a:r>
                  <a:r>
                    <a:rPr lang="en-US" b="1" kern="0" baseline="-25000" dirty="0">
                      <a:latin typeface="Avenir Next" panose="020B0503020202020204" pitchFamily="34" charset="0"/>
                    </a:rPr>
                    <a:t>1</a:t>
                  </a:r>
                  <a:endParaRPr kumimoji="0" lang="en-US" sz="1800" b="1" i="0" u="none" strike="noStrike" kern="0" cap="none" spc="0" normalizeH="0" baseline="-25000" noProof="0" dirty="0">
                    <a:ln>
                      <a:noFill/>
                    </a:ln>
                    <a:effectLst/>
                    <a:uLnTx/>
                    <a:uFillTx/>
                  </a:endParaRPr>
                </a:p>
              </p:txBody>
            </p:sp>
            <p:grpSp>
              <p:nvGrpSpPr>
                <p:cNvPr id="56" name="Group 55">
                  <a:extLst>
                    <a:ext uri="{FF2B5EF4-FFF2-40B4-BE49-F238E27FC236}">
                      <a16:creationId xmlns:a16="http://schemas.microsoft.com/office/drawing/2014/main" id="{9C8797F9-D78E-BAA5-CD3A-D18C8259F46A}"/>
                    </a:ext>
                  </a:extLst>
                </p:cNvPr>
                <p:cNvGrpSpPr/>
                <p:nvPr/>
              </p:nvGrpSpPr>
              <p:grpSpPr>
                <a:xfrm>
                  <a:off x="1251349" y="4260399"/>
                  <a:ext cx="1108300" cy="229303"/>
                  <a:chOff x="5486400" y="3962400"/>
                  <a:chExt cx="2209800" cy="457200"/>
                </a:xfrm>
              </p:grpSpPr>
              <p:sp>
                <p:nvSpPr>
                  <p:cNvPr id="740" name="DRAM">
                    <a:extLst>
                      <a:ext uri="{FF2B5EF4-FFF2-40B4-BE49-F238E27FC236}">
                        <a16:creationId xmlns:a16="http://schemas.microsoft.com/office/drawing/2014/main" id="{01F44CA4-33B2-5BFA-986D-139784C46244}"/>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0" name="DRAM">
                    <a:extLst>
                      <a:ext uri="{FF2B5EF4-FFF2-40B4-BE49-F238E27FC236}">
                        <a16:creationId xmlns:a16="http://schemas.microsoft.com/office/drawing/2014/main" id="{9BB5801E-7D65-D29B-ADF4-772EB984C428}"/>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1" name="DRAM">
                    <a:extLst>
                      <a:ext uri="{FF2B5EF4-FFF2-40B4-BE49-F238E27FC236}">
                        <a16:creationId xmlns:a16="http://schemas.microsoft.com/office/drawing/2014/main" id="{E8301A11-6ADE-63A7-E1B3-34745AA057CC}"/>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2" name="DRAM">
                    <a:extLst>
                      <a:ext uri="{FF2B5EF4-FFF2-40B4-BE49-F238E27FC236}">
                        <a16:creationId xmlns:a16="http://schemas.microsoft.com/office/drawing/2014/main" id="{71E60C1C-237B-77D4-3FBD-CE420102A0B4}"/>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3" name="DRAM">
                    <a:extLst>
                      <a:ext uri="{FF2B5EF4-FFF2-40B4-BE49-F238E27FC236}">
                        <a16:creationId xmlns:a16="http://schemas.microsoft.com/office/drawing/2014/main" id="{31352C35-0608-970A-141C-B700F33BE05B}"/>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 name="Group 56">
                  <a:extLst>
                    <a:ext uri="{FF2B5EF4-FFF2-40B4-BE49-F238E27FC236}">
                      <a16:creationId xmlns:a16="http://schemas.microsoft.com/office/drawing/2014/main" id="{5B1CA6F4-7B29-0130-B749-E17709EC0971}"/>
                    </a:ext>
                  </a:extLst>
                </p:cNvPr>
                <p:cNvGrpSpPr/>
                <p:nvPr/>
              </p:nvGrpSpPr>
              <p:grpSpPr>
                <a:xfrm>
                  <a:off x="1337580" y="1505360"/>
                  <a:ext cx="926526" cy="2755042"/>
                  <a:chOff x="-12495416" y="6946821"/>
                  <a:chExt cx="1847367" cy="1045833"/>
                </a:xfrm>
              </p:grpSpPr>
              <p:cxnSp>
                <p:nvCxnSpPr>
                  <p:cNvPr id="729" name="Straight Connector 728">
                    <a:extLst>
                      <a:ext uri="{FF2B5EF4-FFF2-40B4-BE49-F238E27FC236}">
                        <a16:creationId xmlns:a16="http://schemas.microsoft.com/office/drawing/2014/main" id="{20AB731C-7C1B-4E1C-76BF-3AACC80A579B}"/>
                      </a:ext>
                    </a:extLst>
                  </p:cNvPr>
                  <p:cNvCxnSpPr>
                    <a:cxnSpLocks/>
                    <a:stCxn id="700" idx="0"/>
                    <a:endCxn id="740"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2" name="Straight Connector 731">
                    <a:extLst>
                      <a:ext uri="{FF2B5EF4-FFF2-40B4-BE49-F238E27FC236}">
                        <a16:creationId xmlns:a16="http://schemas.microsoft.com/office/drawing/2014/main" id="{240F7398-2D13-9830-ACF8-CFAC1D69AA9C}"/>
                      </a:ext>
                    </a:extLst>
                  </p:cNvPr>
                  <p:cNvCxnSpPr>
                    <a:cxnSpLocks/>
                    <a:stCxn id="702" idx="0"/>
                    <a:endCxn id="761"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7" name="Straight Connector 736">
                    <a:extLst>
                      <a:ext uri="{FF2B5EF4-FFF2-40B4-BE49-F238E27FC236}">
                        <a16:creationId xmlns:a16="http://schemas.microsoft.com/office/drawing/2014/main" id="{527A4651-D430-E176-A56E-AD4954270891}"/>
                      </a:ext>
                    </a:extLst>
                  </p:cNvPr>
                  <p:cNvCxnSpPr>
                    <a:cxnSpLocks/>
                    <a:stCxn id="704" idx="0"/>
                    <a:endCxn id="762"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8" name="Straight Connector 737">
                    <a:extLst>
                      <a:ext uri="{FF2B5EF4-FFF2-40B4-BE49-F238E27FC236}">
                        <a16:creationId xmlns:a16="http://schemas.microsoft.com/office/drawing/2014/main" id="{F85E9F40-78B4-2289-B92E-F9EB5FFA8627}"/>
                      </a:ext>
                    </a:extLst>
                  </p:cNvPr>
                  <p:cNvCxnSpPr>
                    <a:cxnSpLocks/>
                    <a:stCxn id="728" idx="0"/>
                    <a:endCxn id="763"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9" name="Straight Connector 738">
                    <a:extLst>
                      <a:ext uri="{FF2B5EF4-FFF2-40B4-BE49-F238E27FC236}">
                        <a16:creationId xmlns:a16="http://schemas.microsoft.com/office/drawing/2014/main" id="{4833D03B-32BB-6516-E508-FFCC1C753162}"/>
                      </a:ext>
                    </a:extLst>
                  </p:cNvPr>
                  <p:cNvCxnSpPr>
                    <a:cxnSpLocks/>
                    <a:stCxn id="701" idx="0"/>
                    <a:endCxn id="760"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58" name="Group 57">
                  <a:extLst>
                    <a:ext uri="{FF2B5EF4-FFF2-40B4-BE49-F238E27FC236}">
                      <a16:creationId xmlns:a16="http://schemas.microsoft.com/office/drawing/2014/main" id="{D779D63C-1D58-35D8-96A0-E2C53B778BE5}"/>
                    </a:ext>
                  </a:extLst>
                </p:cNvPr>
                <p:cNvGrpSpPr/>
                <p:nvPr/>
              </p:nvGrpSpPr>
              <p:grpSpPr>
                <a:xfrm>
                  <a:off x="936298" y="3210565"/>
                  <a:ext cx="1414039" cy="191087"/>
                  <a:chOff x="950940" y="4802247"/>
                  <a:chExt cx="1414039" cy="191087"/>
                </a:xfrm>
              </p:grpSpPr>
              <p:sp>
                <p:nvSpPr>
                  <p:cNvPr id="690" name="DRAM">
                    <a:extLst>
                      <a:ext uri="{FF2B5EF4-FFF2-40B4-BE49-F238E27FC236}">
                        <a16:creationId xmlns:a16="http://schemas.microsoft.com/office/drawing/2014/main" id="{EF3A83C7-5281-C5AC-866F-FDB512A73E08}"/>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DC49C202-3CCF-6795-294B-BD8AFB95F888}"/>
                      </a:ext>
                    </a:extLst>
                  </p:cNvPr>
                  <p:cNvCxnSpPr>
                    <a:cxnSpLocks/>
                    <a:stCxn id="728" idx="6"/>
                    <a:endCxn id="69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0" name="Oval 699">
                    <a:extLst>
                      <a:ext uri="{FF2B5EF4-FFF2-40B4-BE49-F238E27FC236}">
                        <a16:creationId xmlns:a16="http://schemas.microsoft.com/office/drawing/2014/main" id="{F3838A2C-2A64-74D6-E979-FD14EFD77CAE}"/>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1" name="Oval 700">
                    <a:extLst>
                      <a:ext uri="{FF2B5EF4-FFF2-40B4-BE49-F238E27FC236}">
                        <a16:creationId xmlns:a16="http://schemas.microsoft.com/office/drawing/2014/main" id="{EDE6F894-F56B-DF6B-8351-CB3D0AEB6198}"/>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2" name="Oval 701">
                    <a:extLst>
                      <a:ext uri="{FF2B5EF4-FFF2-40B4-BE49-F238E27FC236}">
                        <a16:creationId xmlns:a16="http://schemas.microsoft.com/office/drawing/2014/main" id="{B1BECA3D-43A6-E698-3927-1EF644143DF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4" name="Oval 703">
                    <a:extLst>
                      <a:ext uri="{FF2B5EF4-FFF2-40B4-BE49-F238E27FC236}">
                        <a16:creationId xmlns:a16="http://schemas.microsoft.com/office/drawing/2014/main" id="{84333C50-9391-9613-3354-1AB53F2A718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8" name="Oval 727">
                    <a:extLst>
                      <a:ext uri="{FF2B5EF4-FFF2-40B4-BE49-F238E27FC236}">
                        <a16:creationId xmlns:a16="http://schemas.microsoft.com/office/drawing/2014/main" id="{C053CC4D-98E6-0A3E-E6CD-1C2E19371A0F}"/>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88646B92-B088-5B90-E1BD-863A9F94ACD4}"/>
                    </a:ext>
                  </a:extLst>
                </p:cNvPr>
                <p:cNvGrpSpPr/>
                <p:nvPr/>
              </p:nvGrpSpPr>
              <p:grpSpPr>
                <a:xfrm>
                  <a:off x="936298" y="3455900"/>
                  <a:ext cx="1414039" cy="191087"/>
                  <a:chOff x="950940" y="5031550"/>
                  <a:chExt cx="1414039" cy="191087"/>
                </a:xfrm>
              </p:grpSpPr>
              <p:sp>
                <p:nvSpPr>
                  <p:cNvPr id="678" name="DRAM">
                    <a:extLst>
                      <a:ext uri="{FF2B5EF4-FFF2-40B4-BE49-F238E27FC236}">
                        <a16:creationId xmlns:a16="http://schemas.microsoft.com/office/drawing/2014/main" id="{A89D53EF-1179-D3FB-E8A2-563DE54F9F1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9" name="Straight Connector 678">
                    <a:extLst>
                      <a:ext uri="{FF2B5EF4-FFF2-40B4-BE49-F238E27FC236}">
                        <a16:creationId xmlns:a16="http://schemas.microsoft.com/office/drawing/2014/main" id="{D565CF2D-66B5-7A14-2405-58037B036C82}"/>
                      </a:ext>
                    </a:extLst>
                  </p:cNvPr>
                  <p:cNvCxnSpPr>
                    <a:cxnSpLocks/>
                    <a:stCxn id="689" idx="6"/>
                    <a:endCxn id="678"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0" name="Oval 679">
                    <a:extLst>
                      <a:ext uri="{FF2B5EF4-FFF2-40B4-BE49-F238E27FC236}">
                        <a16:creationId xmlns:a16="http://schemas.microsoft.com/office/drawing/2014/main" id="{1710E6FE-356E-1562-9105-5647307601B3}"/>
                      </a:ext>
                    </a:extLst>
                  </p:cNvPr>
                  <p:cNvSpPr/>
                  <p:nvPr/>
                </p:nvSpPr>
                <p:spPr>
                  <a:xfrm>
                    <a:off x="125667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1EABE10A-628C-B147-FE6D-17A1C3D24CE3}"/>
                      </a:ext>
                    </a:extLst>
                  </p:cNvPr>
                  <p:cNvSpPr/>
                  <p:nvPr/>
                </p:nvSpPr>
                <p:spPr>
                  <a:xfrm>
                    <a:off x="1485982"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B59251A6-AFAB-9B91-25AA-737434532744}"/>
                      </a:ext>
                    </a:extLst>
                  </p:cNvPr>
                  <p:cNvSpPr/>
                  <p:nvPr/>
                </p:nvSpPr>
                <p:spPr>
                  <a:xfrm>
                    <a:off x="1715286"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Oval 687">
                    <a:extLst>
                      <a:ext uri="{FF2B5EF4-FFF2-40B4-BE49-F238E27FC236}">
                        <a16:creationId xmlns:a16="http://schemas.microsoft.com/office/drawing/2014/main" id="{B959EC89-BB7E-DA0A-E93B-255CCF460329}"/>
                      </a:ext>
                    </a:extLst>
                  </p:cNvPr>
                  <p:cNvSpPr/>
                  <p:nvPr/>
                </p:nvSpPr>
                <p:spPr>
                  <a:xfrm>
                    <a:off x="194458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9" name="Oval 688">
                    <a:extLst>
                      <a:ext uri="{FF2B5EF4-FFF2-40B4-BE49-F238E27FC236}">
                        <a16:creationId xmlns:a16="http://schemas.microsoft.com/office/drawing/2014/main" id="{5D662695-86D9-F2F5-CA0F-26229D3E23E3}"/>
                      </a:ext>
                    </a:extLst>
                  </p:cNvPr>
                  <p:cNvSpPr/>
                  <p:nvPr/>
                </p:nvSpPr>
                <p:spPr>
                  <a:xfrm>
                    <a:off x="2173893"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 name="Group 59">
                  <a:extLst>
                    <a:ext uri="{FF2B5EF4-FFF2-40B4-BE49-F238E27FC236}">
                      <a16:creationId xmlns:a16="http://schemas.microsoft.com/office/drawing/2014/main" id="{2B40BF05-289A-DE38-E538-8D852DE1888E}"/>
                    </a:ext>
                  </a:extLst>
                </p:cNvPr>
                <p:cNvGrpSpPr/>
                <p:nvPr/>
              </p:nvGrpSpPr>
              <p:grpSpPr>
                <a:xfrm>
                  <a:off x="936298" y="3701235"/>
                  <a:ext cx="1414039" cy="191087"/>
                  <a:chOff x="950940" y="5260854"/>
                  <a:chExt cx="1414039" cy="191087"/>
                </a:xfrm>
              </p:grpSpPr>
              <p:sp>
                <p:nvSpPr>
                  <p:cNvPr id="669" name="DRAM">
                    <a:extLst>
                      <a:ext uri="{FF2B5EF4-FFF2-40B4-BE49-F238E27FC236}">
                        <a16:creationId xmlns:a16="http://schemas.microsoft.com/office/drawing/2014/main" id="{1EBBAB52-E5AF-61C6-D24D-39A0E44E7B86}"/>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0" name="Straight Connector 669">
                    <a:extLst>
                      <a:ext uri="{FF2B5EF4-FFF2-40B4-BE49-F238E27FC236}">
                        <a16:creationId xmlns:a16="http://schemas.microsoft.com/office/drawing/2014/main" id="{A08F8880-8425-AC25-259D-3D6FE47458E3}"/>
                      </a:ext>
                    </a:extLst>
                  </p:cNvPr>
                  <p:cNvCxnSpPr>
                    <a:cxnSpLocks/>
                    <a:stCxn id="677" idx="6"/>
                    <a:endCxn id="669"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55800E49-A6A0-2CB8-502B-B7D9DA951ABF}"/>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F4702AAF-62AF-B648-43F1-1610F138034E}"/>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5ED06837-2910-279B-A6CC-A8409B85C85C}"/>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A932A77F-0255-B70C-89F4-60496F1F0546}"/>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3DB21CC4-947D-937B-5073-1383B271C998}"/>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7A1536CF-6842-F312-569D-D21CB86E56E0}"/>
                    </a:ext>
                  </a:extLst>
                </p:cNvPr>
                <p:cNvGrpSpPr/>
                <p:nvPr/>
              </p:nvGrpSpPr>
              <p:grpSpPr>
                <a:xfrm>
                  <a:off x="936298" y="3946570"/>
                  <a:ext cx="1414039" cy="191087"/>
                  <a:chOff x="950940" y="5490157"/>
                  <a:chExt cx="1414039" cy="191087"/>
                </a:xfrm>
              </p:grpSpPr>
              <p:sp>
                <p:nvSpPr>
                  <p:cNvPr id="662" name="DRAM">
                    <a:extLst>
                      <a:ext uri="{FF2B5EF4-FFF2-40B4-BE49-F238E27FC236}">
                        <a16:creationId xmlns:a16="http://schemas.microsoft.com/office/drawing/2014/main" id="{AF696236-9578-6BB3-701A-1F92BD6BC230}"/>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3" name="Straight Connector 662">
                    <a:extLst>
                      <a:ext uri="{FF2B5EF4-FFF2-40B4-BE49-F238E27FC236}">
                        <a16:creationId xmlns:a16="http://schemas.microsoft.com/office/drawing/2014/main" id="{E3E23582-3BF7-3655-761C-21398A583790}"/>
                      </a:ext>
                    </a:extLst>
                  </p:cNvPr>
                  <p:cNvCxnSpPr>
                    <a:cxnSpLocks/>
                    <a:stCxn id="668" idx="6"/>
                    <a:endCxn id="662"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4" name="Oval 663">
                    <a:extLst>
                      <a:ext uri="{FF2B5EF4-FFF2-40B4-BE49-F238E27FC236}">
                        <a16:creationId xmlns:a16="http://schemas.microsoft.com/office/drawing/2014/main" id="{55E4FFD4-920F-6046-8C26-2A17D3A46C1F}"/>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BD6EABC-D797-FC3C-6CEB-2394819DAB0D}"/>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6A423549-ABA0-D8A7-E2FD-194F518642FD}"/>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60255EF3-6755-FEEB-CFC7-8A51338FA5A6}"/>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7D8E50C6-9E93-621E-32B6-B758528DBA4D}"/>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3" name="Straight Connector 62">
                  <a:extLst>
                    <a:ext uri="{FF2B5EF4-FFF2-40B4-BE49-F238E27FC236}">
                      <a16:creationId xmlns:a16="http://schemas.microsoft.com/office/drawing/2014/main" id="{F0C359E9-2EB3-9B55-AEB7-6722B24F89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897" name="DRAM">
                  <a:extLst>
                    <a:ext uri="{FF2B5EF4-FFF2-40B4-BE49-F238E27FC236}">
                      <a16:creationId xmlns:a16="http://schemas.microsoft.com/office/drawing/2014/main" id="{13A6F671-1FC8-4AA7-4ABC-99C4C70D8C3F}"/>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898" name="Group 897">
                  <a:extLst>
                    <a:ext uri="{FF2B5EF4-FFF2-40B4-BE49-F238E27FC236}">
                      <a16:creationId xmlns:a16="http://schemas.microsoft.com/office/drawing/2014/main" id="{6FC248D2-FEC8-30DA-58F6-9CB23A8B3AE6}"/>
                    </a:ext>
                  </a:extLst>
                </p:cNvPr>
                <p:cNvGrpSpPr/>
                <p:nvPr/>
              </p:nvGrpSpPr>
              <p:grpSpPr>
                <a:xfrm>
                  <a:off x="936298" y="2965230"/>
                  <a:ext cx="1414039" cy="191087"/>
                  <a:chOff x="950940" y="4802247"/>
                  <a:chExt cx="1414039" cy="191087"/>
                </a:xfrm>
              </p:grpSpPr>
              <p:sp>
                <p:nvSpPr>
                  <p:cNvPr id="992" name="DRAM">
                    <a:extLst>
                      <a:ext uri="{FF2B5EF4-FFF2-40B4-BE49-F238E27FC236}">
                        <a16:creationId xmlns:a16="http://schemas.microsoft.com/office/drawing/2014/main" id="{3582C243-04FF-5E8A-2079-598B1FF87314}"/>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93" name="Straight Connector 992">
                    <a:extLst>
                      <a:ext uri="{FF2B5EF4-FFF2-40B4-BE49-F238E27FC236}">
                        <a16:creationId xmlns:a16="http://schemas.microsoft.com/office/drawing/2014/main" id="{1808B936-93AE-2AC2-D170-1FE78F8FB3D5}"/>
                      </a:ext>
                    </a:extLst>
                  </p:cNvPr>
                  <p:cNvCxnSpPr>
                    <a:cxnSpLocks/>
                    <a:stCxn id="661" idx="6"/>
                    <a:endCxn id="9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94" name="Oval 993">
                    <a:extLst>
                      <a:ext uri="{FF2B5EF4-FFF2-40B4-BE49-F238E27FC236}">
                        <a16:creationId xmlns:a16="http://schemas.microsoft.com/office/drawing/2014/main" id="{3F9F9C43-DA7F-8BD3-52FB-F89E7D0B7030}"/>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Oval 994">
                    <a:extLst>
                      <a:ext uri="{FF2B5EF4-FFF2-40B4-BE49-F238E27FC236}">
                        <a16:creationId xmlns:a16="http://schemas.microsoft.com/office/drawing/2014/main" id="{DD3E079A-D700-AEFE-1054-3FFE598773A5}"/>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Oval 995">
                    <a:extLst>
                      <a:ext uri="{FF2B5EF4-FFF2-40B4-BE49-F238E27FC236}">
                        <a16:creationId xmlns:a16="http://schemas.microsoft.com/office/drawing/2014/main" id="{4E03037D-B4E3-EDB1-D08F-2C736C8AA3F2}"/>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Oval 996">
                    <a:extLst>
                      <a:ext uri="{FF2B5EF4-FFF2-40B4-BE49-F238E27FC236}">
                        <a16:creationId xmlns:a16="http://schemas.microsoft.com/office/drawing/2014/main" id="{F9485353-6A38-8009-1B9F-6BFD242F068F}"/>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A3EF1D14-CDF2-F554-1330-0E962234879C}"/>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0" name="Group 899">
                  <a:extLst>
                    <a:ext uri="{FF2B5EF4-FFF2-40B4-BE49-F238E27FC236}">
                      <a16:creationId xmlns:a16="http://schemas.microsoft.com/office/drawing/2014/main" id="{27DE3D95-2788-0942-D85B-3C97058ACBF3}"/>
                    </a:ext>
                  </a:extLst>
                </p:cNvPr>
                <p:cNvGrpSpPr/>
                <p:nvPr/>
              </p:nvGrpSpPr>
              <p:grpSpPr>
                <a:xfrm>
                  <a:off x="936298" y="2719895"/>
                  <a:ext cx="1414039" cy="191087"/>
                  <a:chOff x="950940" y="4802247"/>
                  <a:chExt cx="1414039" cy="191087"/>
                </a:xfrm>
              </p:grpSpPr>
              <p:sp>
                <p:nvSpPr>
                  <p:cNvPr id="985" name="DRAM">
                    <a:extLst>
                      <a:ext uri="{FF2B5EF4-FFF2-40B4-BE49-F238E27FC236}">
                        <a16:creationId xmlns:a16="http://schemas.microsoft.com/office/drawing/2014/main" id="{0CB272A2-46C9-07A0-1C93-5F0FB7398D1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6" name="Straight Connector 985">
                    <a:extLst>
                      <a:ext uri="{FF2B5EF4-FFF2-40B4-BE49-F238E27FC236}">
                        <a16:creationId xmlns:a16="http://schemas.microsoft.com/office/drawing/2014/main" id="{2439C04D-63C0-3A92-CC18-015908B0FCD0}"/>
                      </a:ext>
                    </a:extLst>
                  </p:cNvPr>
                  <p:cNvCxnSpPr>
                    <a:cxnSpLocks/>
                    <a:stCxn id="991" idx="6"/>
                    <a:endCxn id="98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87" name="Oval 986">
                    <a:extLst>
                      <a:ext uri="{FF2B5EF4-FFF2-40B4-BE49-F238E27FC236}">
                        <a16:creationId xmlns:a16="http://schemas.microsoft.com/office/drawing/2014/main" id="{7D3ACA0F-376F-82A0-1244-9F9228B40AF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8" name="Oval 987">
                    <a:extLst>
                      <a:ext uri="{FF2B5EF4-FFF2-40B4-BE49-F238E27FC236}">
                        <a16:creationId xmlns:a16="http://schemas.microsoft.com/office/drawing/2014/main" id="{58745095-1118-D1A8-D5BD-0ED3E7B6D60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9" name="Oval 988">
                    <a:extLst>
                      <a:ext uri="{FF2B5EF4-FFF2-40B4-BE49-F238E27FC236}">
                        <a16:creationId xmlns:a16="http://schemas.microsoft.com/office/drawing/2014/main" id="{DC921550-F79B-0C2B-AFE1-9BF38C5FF279}"/>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0" name="Oval 989">
                    <a:extLst>
                      <a:ext uri="{FF2B5EF4-FFF2-40B4-BE49-F238E27FC236}">
                        <a16:creationId xmlns:a16="http://schemas.microsoft.com/office/drawing/2014/main" id="{2F783E8B-099C-EAB0-5B0B-D0B2FF1C7875}"/>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1" name="Oval 990">
                    <a:extLst>
                      <a:ext uri="{FF2B5EF4-FFF2-40B4-BE49-F238E27FC236}">
                        <a16:creationId xmlns:a16="http://schemas.microsoft.com/office/drawing/2014/main" id="{FAD9E515-E746-27C8-850A-C98323A6B890}"/>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3" name="Group 902">
                  <a:extLst>
                    <a:ext uri="{FF2B5EF4-FFF2-40B4-BE49-F238E27FC236}">
                      <a16:creationId xmlns:a16="http://schemas.microsoft.com/office/drawing/2014/main" id="{50E1DA9A-A7D4-91AF-33D9-8A4AD37D2A60}"/>
                    </a:ext>
                  </a:extLst>
                </p:cNvPr>
                <p:cNvGrpSpPr/>
                <p:nvPr/>
              </p:nvGrpSpPr>
              <p:grpSpPr>
                <a:xfrm>
                  <a:off x="936298" y="2474560"/>
                  <a:ext cx="1414039" cy="191087"/>
                  <a:chOff x="950940" y="4802247"/>
                  <a:chExt cx="1414039" cy="191087"/>
                </a:xfrm>
              </p:grpSpPr>
              <p:sp>
                <p:nvSpPr>
                  <p:cNvPr id="959" name="DRAM">
                    <a:extLst>
                      <a:ext uri="{FF2B5EF4-FFF2-40B4-BE49-F238E27FC236}">
                        <a16:creationId xmlns:a16="http://schemas.microsoft.com/office/drawing/2014/main" id="{C64AE2A9-D1BC-2B2E-A01D-627A2F9E3108}"/>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2" name="Straight Connector 971">
                    <a:extLst>
                      <a:ext uri="{FF2B5EF4-FFF2-40B4-BE49-F238E27FC236}">
                        <a16:creationId xmlns:a16="http://schemas.microsoft.com/office/drawing/2014/main" id="{0BB6B56E-74C7-B48E-AAFC-EDD625F84CC7}"/>
                      </a:ext>
                    </a:extLst>
                  </p:cNvPr>
                  <p:cNvCxnSpPr>
                    <a:cxnSpLocks/>
                    <a:stCxn id="984" idx="6"/>
                    <a:endCxn id="95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80" name="Oval 979">
                    <a:extLst>
                      <a:ext uri="{FF2B5EF4-FFF2-40B4-BE49-F238E27FC236}">
                        <a16:creationId xmlns:a16="http://schemas.microsoft.com/office/drawing/2014/main" id="{482BAE41-FADC-DC66-F4DB-1E95A18C61DC}"/>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1" name="Oval 980">
                    <a:extLst>
                      <a:ext uri="{FF2B5EF4-FFF2-40B4-BE49-F238E27FC236}">
                        <a16:creationId xmlns:a16="http://schemas.microsoft.com/office/drawing/2014/main" id="{37FB5DAB-84BC-013E-CC43-D8633EE7E51C}"/>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2" name="Oval 981">
                    <a:extLst>
                      <a:ext uri="{FF2B5EF4-FFF2-40B4-BE49-F238E27FC236}">
                        <a16:creationId xmlns:a16="http://schemas.microsoft.com/office/drawing/2014/main" id="{0E48120A-7A16-D732-E9E2-80522D635ADF}"/>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983" name="Oval 982">
                    <a:extLst>
                      <a:ext uri="{FF2B5EF4-FFF2-40B4-BE49-F238E27FC236}">
                        <a16:creationId xmlns:a16="http://schemas.microsoft.com/office/drawing/2014/main" id="{28498728-AC4A-AA2B-8171-D0798B5A8C8F}"/>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984" name="Oval 983">
                    <a:extLst>
                      <a:ext uri="{FF2B5EF4-FFF2-40B4-BE49-F238E27FC236}">
                        <a16:creationId xmlns:a16="http://schemas.microsoft.com/office/drawing/2014/main" id="{D0EDDA72-417F-7D8E-6381-810297692F7A}"/>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905" name="Group 904">
                  <a:extLst>
                    <a:ext uri="{FF2B5EF4-FFF2-40B4-BE49-F238E27FC236}">
                      <a16:creationId xmlns:a16="http://schemas.microsoft.com/office/drawing/2014/main" id="{373C2CE1-B9D4-9CF1-FCD2-C4E6852195A2}"/>
                    </a:ext>
                  </a:extLst>
                </p:cNvPr>
                <p:cNvGrpSpPr/>
                <p:nvPr/>
              </p:nvGrpSpPr>
              <p:grpSpPr>
                <a:xfrm>
                  <a:off x="936298" y="2229225"/>
                  <a:ext cx="1414039" cy="191087"/>
                  <a:chOff x="950940" y="4802247"/>
                  <a:chExt cx="1414039" cy="191087"/>
                </a:xfrm>
              </p:grpSpPr>
              <p:sp>
                <p:nvSpPr>
                  <p:cNvPr id="952" name="DRAM">
                    <a:extLst>
                      <a:ext uri="{FF2B5EF4-FFF2-40B4-BE49-F238E27FC236}">
                        <a16:creationId xmlns:a16="http://schemas.microsoft.com/office/drawing/2014/main" id="{85CA1914-47BA-39C6-A8FF-88C40B1E9004}"/>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3" name="Straight Connector 952">
                    <a:extLst>
                      <a:ext uri="{FF2B5EF4-FFF2-40B4-BE49-F238E27FC236}">
                        <a16:creationId xmlns:a16="http://schemas.microsoft.com/office/drawing/2014/main" id="{AB3DC73A-9C27-5A38-188C-AFE86AD45C82}"/>
                      </a:ext>
                    </a:extLst>
                  </p:cNvPr>
                  <p:cNvCxnSpPr>
                    <a:cxnSpLocks/>
                    <a:stCxn id="958" idx="6"/>
                    <a:endCxn id="95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54" name="Oval 953">
                    <a:extLst>
                      <a:ext uri="{FF2B5EF4-FFF2-40B4-BE49-F238E27FC236}">
                        <a16:creationId xmlns:a16="http://schemas.microsoft.com/office/drawing/2014/main" id="{FFDE9E09-BE50-1D04-2673-7ADC6BE93C6B}"/>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44F55060-18D4-C8DC-5354-4A05A2E99D3B}"/>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1004D654-DFBB-C4AC-82EF-325616D20F6B}"/>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D8BB375C-76AF-5CED-100E-BEC232B748B3}"/>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8" name="Oval 957">
                    <a:extLst>
                      <a:ext uri="{FF2B5EF4-FFF2-40B4-BE49-F238E27FC236}">
                        <a16:creationId xmlns:a16="http://schemas.microsoft.com/office/drawing/2014/main" id="{297CC9A4-CBCB-0F30-CA01-1B5D38E8DD17}"/>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6" name="Group 905">
                  <a:extLst>
                    <a:ext uri="{FF2B5EF4-FFF2-40B4-BE49-F238E27FC236}">
                      <a16:creationId xmlns:a16="http://schemas.microsoft.com/office/drawing/2014/main" id="{2DC6F447-C69B-3E38-98EB-D9DD06C9C4EA}"/>
                    </a:ext>
                  </a:extLst>
                </p:cNvPr>
                <p:cNvGrpSpPr/>
                <p:nvPr/>
              </p:nvGrpSpPr>
              <p:grpSpPr>
                <a:xfrm>
                  <a:off x="936298" y="1983890"/>
                  <a:ext cx="1414039" cy="191087"/>
                  <a:chOff x="950940" y="4802247"/>
                  <a:chExt cx="1414039" cy="191087"/>
                </a:xfrm>
              </p:grpSpPr>
              <p:sp>
                <p:nvSpPr>
                  <p:cNvPr id="945" name="DRAM">
                    <a:extLst>
                      <a:ext uri="{FF2B5EF4-FFF2-40B4-BE49-F238E27FC236}">
                        <a16:creationId xmlns:a16="http://schemas.microsoft.com/office/drawing/2014/main" id="{721EB1A4-758F-D163-3EDF-CD3D8F44C869}"/>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46" name="Straight Connector 945">
                    <a:extLst>
                      <a:ext uri="{FF2B5EF4-FFF2-40B4-BE49-F238E27FC236}">
                        <a16:creationId xmlns:a16="http://schemas.microsoft.com/office/drawing/2014/main" id="{268A1631-6554-51C7-857F-E6B23E2A1CF0}"/>
                      </a:ext>
                    </a:extLst>
                  </p:cNvPr>
                  <p:cNvCxnSpPr>
                    <a:cxnSpLocks/>
                    <a:stCxn id="951" idx="6"/>
                    <a:endCxn id="94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47" name="Oval 946">
                    <a:extLst>
                      <a:ext uri="{FF2B5EF4-FFF2-40B4-BE49-F238E27FC236}">
                        <a16:creationId xmlns:a16="http://schemas.microsoft.com/office/drawing/2014/main" id="{C00E0460-F301-3051-6432-56AC717625D9}"/>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8" name="Oval 947">
                    <a:extLst>
                      <a:ext uri="{FF2B5EF4-FFF2-40B4-BE49-F238E27FC236}">
                        <a16:creationId xmlns:a16="http://schemas.microsoft.com/office/drawing/2014/main" id="{0A958D02-FA17-913F-9150-B1E981B77709}"/>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9" name="Oval 948">
                    <a:extLst>
                      <a:ext uri="{FF2B5EF4-FFF2-40B4-BE49-F238E27FC236}">
                        <a16:creationId xmlns:a16="http://schemas.microsoft.com/office/drawing/2014/main" id="{A74CDE25-9E79-D608-1794-29F207CF6C4D}"/>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0" name="Oval 949">
                    <a:extLst>
                      <a:ext uri="{FF2B5EF4-FFF2-40B4-BE49-F238E27FC236}">
                        <a16:creationId xmlns:a16="http://schemas.microsoft.com/office/drawing/2014/main" id="{8B30E27F-049C-F447-80CF-A5C8D7290D55}"/>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DCBF0E32-2161-D190-EBDA-7C80963C3EA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9" name="Group 908">
                  <a:extLst>
                    <a:ext uri="{FF2B5EF4-FFF2-40B4-BE49-F238E27FC236}">
                      <a16:creationId xmlns:a16="http://schemas.microsoft.com/office/drawing/2014/main" id="{E8747FE4-1FBE-522C-F0D8-ED5CE80769E4}"/>
                    </a:ext>
                  </a:extLst>
                </p:cNvPr>
                <p:cNvGrpSpPr/>
                <p:nvPr/>
              </p:nvGrpSpPr>
              <p:grpSpPr>
                <a:xfrm>
                  <a:off x="936298" y="1738555"/>
                  <a:ext cx="1414039" cy="191087"/>
                  <a:chOff x="950940" y="4802247"/>
                  <a:chExt cx="1414039" cy="191087"/>
                </a:xfrm>
              </p:grpSpPr>
              <p:sp>
                <p:nvSpPr>
                  <p:cNvPr id="938" name="DRAM">
                    <a:extLst>
                      <a:ext uri="{FF2B5EF4-FFF2-40B4-BE49-F238E27FC236}">
                        <a16:creationId xmlns:a16="http://schemas.microsoft.com/office/drawing/2014/main" id="{C6DF41C5-C483-1069-1C45-8BB28E65E77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9" name="Straight Connector 938">
                    <a:extLst>
                      <a:ext uri="{FF2B5EF4-FFF2-40B4-BE49-F238E27FC236}">
                        <a16:creationId xmlns:a16="http://schemas.microsoft.com/office/drawing/2014/main" id="{182E6F28-53DC-E914-25B9-77A571FF6A86}"/>
                      </a:ext>
                    </a:extLst>
                  </p:cNvPr>
                  <p:cNvCxnSpPr>
                    <a:cxnSpLocks/>
                    <a:stCxn id="944" idx="6"/>
                    <a:endCxn id="93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40" name="Oval 939">
                    <a:extLst>
                      <a:ext uri="{FF2B5EF4-FFF2-40B4-BE49-F238E27FC236}">
                        <a16:creationId xmlns:a16="http://schemas.microsoft.com/office/drawing/2014/main" id="{9F34A8AE-C353-F437-70FB-F6792778D1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B03EDBF5-9369-0AC5-6EAD-2F3688178220}"/>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B1DCCD2-9DA7-1849-A999-E3412E28554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6F719113-A76D-5FF5-A846-274395E8E010}"/>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8738AF37-05A1-D6FC-AAAA-BD82D15548C7}"/>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10" name="DRAM">
                  <a:extLst>
                    <a:ext uri="{FF2B5EF4-FFF2-40B4-BE49-F238E27FC236}">
                      <a16:creationId xmlns:a16="http://schemas.microsoft.com/office/drawing/2014/main" id="{D8E1038F-F4A0-F44D-936C-DA4212903691}"/>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11" name="Straight Connector 910">
                  <a:extLst>
                    <a:ext uri="{FF2B5EF4-FFF2-40B4-BE49-F238E27FC236}">
                      <a16:creationId xmlns:a16="http://schemas.microsoft.com/office/drawing/2014/main" id="{AD884725-A9E8-4F0E-8E71-217808EC0D16}"/>
                    </a:ext>
                  </a:extLst>
                </p:cNvPr>
                <p:cNvCxnSpPr>
                  <a:cxnSpLocks/>
                  <a:stCxn id="916" idx="6"/>
                  <a:endCxn id="910"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12" name="Oval 911">
                  <a:extLst>
                    <a:ext uri="{FF2B5EF4-FFF2-40B4-BE49-F238E27FC236}">
                      <a16:creationId xmlns:a16="http://schemas.microsoft.com/office/drawing/2014/main" id="{C3AEC734-B7F8-099A-F8F7-BC5630718BB0}"/>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3" name="Oval 912">
                  <a:extLst>
                    <a:ext uri="{FF2B5EF4-FFF2-40B4-BE49-F238E27FC236}">
                      <a16:creationId xmlns:a16="http://schemas.microsoft.com/office/drawing/2014/main" id="{B0CB68E4-10BA-B068-84ED-88E238EBA026}"/>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4" name="Oval 913">
                  <a:extLst>
                    <a:ext uri="{FF2B5EF4-FFF2-40B4-BE49-F238E27FC236}">
                      <a16:creationId xmlns:a16="http://schemas.microsoft.com/office/drawing/2014/main" id="{B62EE534-7A20-4018-026C-E8795BFF0ACB}"/>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5" name="Oval 914">
                  <a:extLst>
                    <a:ext uri="{FF2B5EF4-FFF2-40B4-BE49-F238E27FC236}">
                      <a16:creationId xmlns:a16="http://schemas.microsoft.com/office/drawing/2014/main" id="{AA8D3CDB-32FC-2D2C-920F-BEE287355640}"/>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6" name="Oval 915">
                  <a:extLst>
                    <a:ext uri="{FF2B5EF4-FFF2-40B4-BE49-F238E27FC236}">
                      <a16:creationId xmlns:a16="http://schemas.microsoft.com/office/drawing/2014/main" id="{A2FA4F9C-8195-CAEF-064E-2EAFA2AE3D10}"/>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8" name="TextBox 917">
                  <a:extLst>
                    <a:ext uri="{FF2B5EF4-FFF2-40B4-BE49-F238E27FC236}">
                      <a16:creationId xmlns:a16="http://schemas.microsoft.com/office/drawing/2014/main" id="{85935118-7F43-E7A5-379B-ACB4E9217EFD}"/>
                    </a:ext>
                  </a:extLst>
                </p:cNvPr>
                <p:cNvSpPr txBox="1"/>
                <p:nvPr/>
              </p:nvSpPr>
              <p:spPr>
                <a:xfrm>
                  <a:off x="2288493" y="2135923"/>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rPr>
                    <a:t>← </a:t>
                  </a:r>
                  <a:r>
                    <a:rPr kumimoji="0" lang="en-US" sz="1800" b="1" i="0" u="none" strike="noStrike" kern="0" cap="none" spc="0" normalizeH="0" baseline="0" noProof="0" dirty="0">
                      <a:ln>
                        <a:noFill/>
                      </a:ln>
                      <a:effectLst/>
                      <a:uLnTx/>
                      <a:uFillTx/>
                      <a:latin typeface="Avenir Next" panose="020B0503020202020204" pitchFamily="34" charset="0"/>
                    </a:rPr>
                    <a:t>B</a:t>
                  </a:r>
                  <a:r>
                    <a:rPr lang="en-US" b="1" kern="0" baseline="-25000" dirty="0">
                      <a:latin typeface="Avenir Next" panose="020B0503020202020204" pitchFamily="34" charset="0"/>
                    </a:rPr>
                    <a:t>0</a:t>
                  </a:r>
                  <a:endParaRPr kumimoji="0" lang="en-US" sz="1800" b="1" i="0" u="none" strike="noStrike" kern="0" cap="none" spc="0" normalizeH="0" baseline="-25000" noProof="0" dirty="0">
                    <a:ln>
                      <a:noFill/>
                    </a:ln>
                    <a:effectLst/>
                    <a:uLnTx/>
                    <a:uFillTx/>
                  </a:endParaRPr>
                </a:p>
              </p:txBody>
            </p:sp>
            <p:sp>
              <p:nvSpPr>
                <p:cNvPr id="920" name="TextBox 919">
                  <a:extLst>
                    <a:ext uri="{FF2B5EF4-FFF2-40B4-BE49-F238E27FC236}">
                      <a16:creationId xmlns:a16="http://schemas.microsoft.com/office/drawing/2014/main" id="{A12FA97E-CC0F-3771-B6D9-0ABDD15C3343}"/>
                    </a:ext>
                  </a:extLst>
                </p:cNvPr>
                <p:cNvSpPr txBox="1"/>
                <p:nvPr/>
              </p:nvSpPr>
              <p:spPr>
                <a:xfrm>
                  <a:off x="2288493" y="2381271"/>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2" name="TextBox 921">
                  <a:extLst>
                    <a:ext uri="{FF2B5EF4-FFF2-40B4-BE49-F238E27FC236}">
                      <a16:creationId xmlns:a16="http://schemas.microsoft.com/office/drawing/2014/main" id="{714BD686-742A-4164-7ABE-181C4C707EB5}"/>
                    </a:ext>
                  </a:extLst>
                </p:cNvPr>
                <p:cNvSpPr txBox="1"/>
                <p:nvPr/>
              </p:nvSpPr>
              <p:spPr>
                <a:xfrm>
                  <a:off x="2288493" y="2626619"/>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Cin</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3" name="TextBox 922">
                  <a:extLst>
                    <a:ext uri="{FF2B5EF4-FFF2-40B4-BE49-F238E27FC236}">
                      <a16:creationId xmlns:a16="http://schemas.microsoft.com/office/drawing/2014/main" id="{F535F97E-3409-4A5D-0D28-5B17FACC2D87}"/>
                    </a:ext>
                  </a:extLst>
                </p:cNvPr>
                <p:cNvSpPr txBox="1"/>
                <p:nvPr/>
              </p:nvSpPr>
              <p:spPr>
                <a:xfrm>
                  <a:off x="2288493" y="2871967"/>
                  <a:ext cx="1081825"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tmp</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4" name="TextBox 923">
                  <a:extLst>
                    <a:ext uri="{FF2B5EF4-FFF2-40B4-BE49-F238E27FC236}">
                      <a16:creationId xmlns:a16="http://schemas.microsoft.com/office/drawing/2014/main" id="{117C9F04-C84A-FD0A-1669-E9403C4A8E75}"/>
                    </a:ext>
                  </a:extLst>
                </p:cNvPr>
                <p:cNvSpPr txBox="1"/>
                <p:nvPr/>
              </p:nvSpPr>
              <p:spPr>
                <a:xfrm>
                  <a:off x="2288493" y="3117315"/>
                  <a:ext cx="114546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Cout</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5" name="TextBox 924">
                  <a:extLst>
                    <a:ext uri="{FF2B5EF4-FFF2-40B4-BE49-F238E27FC236}">
                      <a16:creationId xmlns:a16="http://schemas.microsoft.com/office/drawing/2014/main" id="{4CE188AB-02FB-9334-A008-2EAC809952DA}"/>
                    </a:ext>
                  </a:extLst>
                </p:cNvPr>
                <p:cNvSpPr txBox="1"/>
                <p:nvPr/>
              </p:nvSpPr>
              <p:spPr>
                <a:xfrm>
                  <a:off x="2288493" y="3362663"/>
                  <a:ext cx="1233396"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rPr>
                    <a:t>Cout</a:t>
                  </a:r>
                  <a:r>
                    <a:rPr lang="en-US" b="1" kern="0" baseline="-25000" dirty="0">
                      <a:solidFill>
                        <a:schemeClr val="bg1">
                          <a:lumMod val="75000"/>
                        </a:schemeClr>
                      </a:solidFill>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6" name="TextBox 925">
                  <a:extLst>
                    <a:ext uri="{FF2B5EF4-FFF2-40B4-BE49-F238E27FC236}">
                      <a16:creationId xmlns:a16="http://schemas.microsoft.com/office/drawing/2014/main" id="{F96F9F13-DB3E-C200-6A35-AAB6235E6B9C}"/>
                    </a:ext>
                  </a:extLst>
                </p:cNvPr>
                <p:cNvSpPr txBox="1"/>
                <p:nvPr/>
              </p:nvSpPr>
              <p:spPr>
                <a:xfrm>
                  <a:off x="2288493" y="3608011"/>
                  <a:ext cx="1241600"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endParaRPr>
                </a:p>
              </p:txBody>
            </p:sp>
            <p:sp>
              <p:nvSpPr>
                <p:cNvPr id="927" name="TextBox 926">
                  <a:extLst>
                    <a:ext uri="{FF2B5EF4-FFF2-40B4-BE49-F238E27FC236}">
                      <a16:creationId xmlns:a16="http://schemas.microsoft.com/office/drawing/2014/main" id="{DAE36930-91C9-13BB-9D9D-4F34B5A37FE2}"/>
                    </a:ext>
                  </a:extLst>
                </p:cNvPr>
                <p:cNvSpPr txBox="1"/>
                <p:nvPr/>
              </p:nvSpPr>
              <p:spPr>
                <a:xfrm>
                  <a:off x="2288493" y="3853359"/>
                  <a:ext cx="1372247"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rPr>
                    <a:t>Sum</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rPr>
                    <a:t>0</a:t>
                  </a:r>
                  <a:endParaRPr kumimoji="0" lang="en-US" sz="1800" b="1" i="0" u="none" strike="noStrike" kern="0" cap="none" spc="0" normalizeH="0" baseline="-25000" noProof="0" dirty="0">
                    <a:ln>
                      <a:noFill/>
                    </a:ln>
                    <a:solidFill>
                      <a:schemeClr val="bg1">
                        <a:lumMod val="75000"/>
                      </a:schemeClr>
                    </a:solidFill>
                    <a:effectLst/>
                    <a:uLnTx/>
                    <a:uFillTx/>
                  </a:endParaRPr>
                </a:p>
              </p:txBody>
            </p:sp>
            <p:cxnSp>
              <p:nvCxnSpPr>
                <p:cNvPr id="930" name="Straight Connector 929">
                  <a:extLst>
                    <a:ext uri="{FF2B5EF4-FFF2-40B4-BE49-F238E27FC236}">
                      <a16:creationId xmlns:a16="http://schemas.microsoft.com/office/drawing/2014/main" id="{2E64D03D-9A02-7F30-ABA9-28FA0595612E}"/>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51CBCABC-4CFB-A56C-8831-EE83875DF4EB}"/>
                  </a:ext>
                </a:extLst>
              </p:cNvPr>
              <p:cNvSpPr txBox="1"/>
              <p:nvPr/>
            </p:nvSpPr>
            <p:spPr>
              <a:xfrm rot="16200000">
                <a:off x="-1514551" y="4069940"/>
                <a:ext cx="3446923"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grpSp>
        <p:sp>
          <p:nvSpPr>
            <p:cNvPr id="10" name="TextBox 9">
              <a:extLst>
                <a:ext uri="{FF2B5EF4-FFF2-40B4-BE49-F238E27FC236}">
                  <a16:creationId xmlns:a16="http://schemas.microsoft.com/office/drawing/2014/main" id="{2C7A8FBB-E90F-38F8-2CB2-368DB0D91F01}"/>
                </a:ext>
              </a:extLst>
            </p:cNvPr>
            <p:cNvSpPr txBox="1"/>
            <p:nvPr/>
          </p:nvSpPr>
          <p:spPr>
            <a:xfrm>
              <a:off x="305090" y="2082047"/>
              <a:ext cx="3869656" cy="677108"/>
            </a:xfrm>
            <a:prstGeom prst="rect">
              <a:avLst/>
            </a:prstGeom>
            <a:noFill/>
          </p:spPr>
          <p:txBody>
            <a:bodyPr wrap="square">
              <a:spAutoFit/>
            </a:bodyPr>
            <a:lstStyle/>
            <a:p>
              <a:pPr algn="ctr"/>
              <a:r>
                <a:rPr lang="en-US" sz="2000" b="1" u="sng" dirty="0">
                  <a:solidFill>
                    <a:srgbClr val="C00000"/>
                  </a:solidFill>
                  <a:latin typeface="Avenir Next" panose="020B0503020202020204" pitchFamily="34" charset="0"/>
                </a:rPr>
                <a:t>all-bits per-subarray </a:t>
              </a:r>
              <a:br>
                <a:rPr lang="en-US" b="1" dirty="0">
                  <a:solidFill>
                    <a:srgbClr val="C00000"/>
                  </a:solidFill>
                  <a:latin typeface="Avenir Next" panose="020B0503020202020204" pitchFamily="34" charset="0"/>
                </a:rPr>
              </a:br>
              <a:r>
                <a:rPr lang="en-US" sz="1800" b="1" i="1" dirty="0">
                  <a:solidFill>
                    <a:schemeClr val="tx1"/>
                  </a:solidFill>
                  <a:latin typeface="Avenir Next" panose="020B0503020202020204" pitchFamily="34" charset="0"/>
                </a:rPr>
                <a:t>→</a:t>
              </a:r>
              <a:r>
                <a:rPr lang="en-US" b="1" i="1" dirty="0">
                  <a:latin typeface="Avenir Next" panose="020B0503020202020204" pitchFamily="34" charset="0"/>
                </a:rPr>
                <a:t> </a:t>
              </a:r>
              <a:r>
                <a:rPr lang="en-US" sz="1800" b="1" i="1" dirty="0">
                  <a:solidFill>
                    <a:schemeClr val="tx1"/>
                  </a:solidFill>
                  <a:latin typeface="Avenir Next" panose="020B0503020202020204" pitchFamily="34" charset="0"/>
                </a:rPr>
                <a:t>forces serialization across bits</a:t>
              </a:r>
              <a:endParaRPr lang="en-US" dirty="0"/>
            </a:p>
          </p:txBody>
        </p:sp>
      </p:grpSp>
      <p:sp>
        <p:nvSpPr>
          <p:cNvPr id="653" name="TextBox 652">
            <a:extLst>
              <a:ext uri="{FF2B5EF4-FFF2-40B4-BE49-F238E27FC236}">
                <a16:creationId xmlns:a16="http://schemas.microsoft.com/office/drawing/2014/main" id="{8EFA130A-9091-1B1E-60EF-15470DCE8342}"/>
              </a:ext>
            </a:extLst>
          </p:cNvPr>
          <p:cNvSpPr txBox="1"/>
          <p:nvPr/>
        </p:nvSpPr>
        <p:spPr>
          <a:xfrm>
            <a:off x="7351804" y="3062742"/>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7351804" y="325205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Cin</a:t>
            </a:r>
            <a:r>
              <a:rPr kumimoji="0" lang="en-US" sz="12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7351804" y="2873428"/>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6537097" y="4129806"/>
            <a:ext cx="865932" cy="17693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6604471" y="2897774"/>
            <a:ext cx="723909" cy="1232039"/>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102407" y="2882509"/>
            <a:ext cx="1472590"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5132534" y="3353027"/>
            <a:ext cx="1626527" cy="358071"/>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6295313" y="3891968"/>
            <a:ext cx="1104811" cy="147445"/>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6295313" y="3702665"/>
            <a:ext cx="1104811" cy="147445"/>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6295313" y="3513362"/>
            <a:ext cx="1104811" cy="147445"/>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6295313" y="3324058"/>
            <a:ext cx="1104811" cy="147445"/>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6295313" y="3134755"/>
            <a:ext cx="1104811" cy="147445"/>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6311170" y="2929595"/>
            <a:ext cx="147444" cy="179158"/>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6474471" y="3019174"/>
            <a:ext cx="925652"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6534191"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6713349"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6892508"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7071666"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7250825"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7351804" y="344136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2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7351804" y="3630682"/>
            <a:ext cx="107858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7351804" y="381999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6384892" y="2883418"/>
            <a:ext cx="0" cy="1058343"/>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998" name="TextBox 997">
            <a:extLst>
              <a:ext uri="{FF2B5EF4-FFF2-40B4-BE49-F238E27FC236}">
                <a16:creationId xmlns:a16="http://schemas.microsoft.com/office/drawing/2014/main" id="{A550BA8B-E29A-16ED-53EA-4626A3978679}"/>
              </a:ext>
            </a:extLst>
          </p:cNvPr>
          <p:cNvSpPr txBox="1"/>
          <p:nvPr/>
        </p:nvSpPr>
        <p:spPr>
          <a:xfrm>
            <a:off x="7356058" y="4873432"/>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7356058" y="5062746"/>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Cin</a:t>
            </a:r>
            <a:r>
              <a:rPr lang="en-US" sz="1200" b="1" kern="0" baseline="-25000" dirty="0">
                <a:solidFill>
                  <a:schemeClr val="bg1">
                    <a:lumMod val="75000"/>
                  </a:schemeClr>
                </a:solidFill>
                <a:latin typeface="Avenir Next" panose="020B0503020202020204" pitchFamily="34" charset="0"/>
              </a:rPr>
              <a:t>1</a:t>
            </a:r>
            <a:endParaRPr kumimoji="0" lang="en-US" sz="12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7356058" y="468411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6541351" y="5940497"/>
            <a:ext cx="865932" cy="17693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6608725" y="4708465"/>
            <a:ext cx="723909" cy="1232039"/>
            <a:chOff x="-12542633" y="7899526"/>
            <a:chExt cx="1847369"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33"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33"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5"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31"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7"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6106660" y="4693199"/>
            <a:ext cx="1472590"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5136787" y="5163717"/>
            <a:ext cx="1626527" cy="358071"/>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6299566" y="5702659"/>
            <a:ext cx="1104811" cy="147445"/>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6299566" y="5513355"/>
            <a:ext cx="1104811" cy="147445"/>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6299566" y="5324052"/>
            <a:ext cx="1104811" cy="147445"/>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6299566" y="5134749"/>
            <a:ext cx="1104811" cy="147445"/>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6299566" y="4945445"/>
            <a:ext cx="1104811" cy="147445"/>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6315423" y="4740285"/>
            <a:ext cx="147444" cy="179158"/>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6478725" y="4829864"/>
            <a:ext cx="925652"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6538445"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6717603"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6896762"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7075920"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7255079"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7356058" y="525205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2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7356058" y="5441371"/>
            <a:ext cx="107858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lang="en-US" sz="1200" b="1" kern="0" baseline="-25000" dirty="0">
                <a:solidFill>
                  <a:srgbClr val="FFFFFF">
                    <a:lumMod val="75000"/>
                  </a:srgbClr>
                </a:solidFill>
                <a:latin typeface="Avenir Next" panose="020B0503020202020204" pitchFamily="34" charset="0"/>
              </a:rPr>
              <a:t>1</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7356058" y="563068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6389146" y="4694108"/>
            <a:ext cx="0" cy="1058343"/>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4811680" y="3362786"/>
            <a:ext cx="1626528"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4782147" y="5178326"/>
            <a:ext cx="1636233"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chemeClr val="accent5"/>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chemeClr val="accent5"/>
                </a:solidFill>
                <a:effectLst/>
                <a:uLnTx/>
                <a:uFillTx/>
                <a:latin typeface="Avenir Next" panose="020B0503020202020204" pitchFamily="34" charset="0"/>
                <a:ea typeface="+mn-ea"/>
                <a:cs typeface="+mn-cs"/>
              </a:rPr>
              <a:t>1</a:t>
            </a:r>
          </a:p>
        </p:txBody>
      </p:sp>
      <p:sp>
        <p:nvSpPr>
          <p:cNvPr id="11" name="TextBox 10">
            <a:extLst>
              <a:ext uri="{FF2B5EF4-FFF2-40B4-BE49-F238E27FC236}">
                <a16:creationId xmlns:a16="http://schemas.microsoft.com/office/drawing/2014/main" id="{602D8544-42A3-117C-1165-6D6A6374BFF5}"/>
              </a:ext>
            </a:extLst>
          </p:cNvPr>
          <p:cNvSpPr txBox="1"/>
          <p:nvPr/>
        </p:nvSpPr>
        <p:spPr>
          <a:xfrm>
            <a:off x="4828565" y="2082047"/>
            <a:ext cx="3869656" cy="677108"/>
          </a:xfrm>
          <a:prstGeom prst="rect">
            <a:avLst/>
          </a:prstGeom>
          <a:noFill/>
        </p:spPr>
        <p:txBody>
          <a:bodyPr wrap="square">
            <a:spAutoFit/>
          </a:bodyPr>
          <a:lstStyle/>
          <a:p>
            <a:pPr algn="ctr"/>
            <a:r>
              <a:rPr lang="en-US" sz="2000" b="1" u="sng" dirty="0">
                <a:solidFill>
                  <a:schemeClr val="accent4"/>
                </a:solidFill>
                <a:latin typeface="Avenir Next" panose="020B0503020202020204" pitchFamily="34" charset="0"/>
              </a:rPr>
              <a:t>one-bit per-subarray</a:t>
            </a:r>
            <a:br>
              <a:rPr lang="en-US" b="1" dirty="0">
                <a:solidFill>
                  <a:srgbClr val="C00000"/>
                </a:solidFill>
                <a:latin typeface="Avenir Next" panose="020B0503020202020204" pitchFamily="34" charset="0"/>
              </a:rPr>
            </a:br>
            <a:r>
              <a:rPr lang="en-US" sz="1800" b="1" dirty="0">
                <a:solidFill>
                  <a:schemeClr val="tx1"/>
                </a:solidFill>
                <a:latin typeface="Avenir Next" panose="020B0503020202020204" pitchFamily="34" charset="0"/>
              </a:rPr>
              <a:t>→</a:t>
            </a:r>
            <a:r>
              <a:rPr lang="en-US" b="1" dirty="0">
                <a:latin typeface="Avenir Next" panose="020B0503020202020204" pitchFamily="34" charset="0"/>
              </a:rPr>
              <a:t> exposes bit-level parallelism</a:t>
            </a:r>
            <a:endParaRPr lang="en-US" dirty="0"/>
          </a:p>
        </p:txBody>
      </p:sp>
      <p:grpSp>
        <p:nvGrpSpPr>
          <p:cNvPr id="18" name="Group 17">
            <a:extLst>
              <a:ext uri="{FF2B5EF4-FFF2-40B4-BE49-F238E27FC236}">
                <a16:creationId xmlns:a16="http://schemas.microsoft.com/office/drawing/2014/main" id="{3AF3B895-D760-69CC-4DAD-4DED050D64B0}"/>
              </a:ext>
            </a:extLst>
          </p:cNvPr>
          <p:cNvGrpSpPr/>
          <p:nvPr/>
        </p:nvGrpSpPr>
        <p:grpSpPr>
          <a:xfrm>
            <a:off x="6532834" y="4156496"/>
            <a:ext cx="2516307" cy="584775"/>
            <a:chOff x="6694884" y="4445871"/>
            <a:chExt cx="2516307" cy="584775"/>
          </a:xfrm>
        </p:grpSpPr>
        <p:grpSp>
          <p:nvGrpSpPr>
            <p:cNvPr id="16" name="Group 15">
              <a:extLst>
                <a:ext uri="{FF2B5EF4-FFF2-40B4-BE49-F238E27FC236}">
                  <a16:creationId xmlns:a16="http://schemas.microsoft.com/office/drawing/2014/main" id="{6EB17183-699C-6B19-E2E7-EACC75F1A2DA}"/>
                </a:ext>
              </a:extLst>
            </p:cNvPr>
            <p:cNvGrpSpPr/>
            <p:nvPr/>
          </p:nvGrpSpPr>
          <p:grpSpPr>
            <a:xfrm>
              <a:off x="6694884" y="4445871"/>
              <a:ext cx="2516307" cy="584775"/>
              <a:chOff x="6694884" y="4445871"/>
              <a:chExt cx="2516307" cy="584775"/>
            </a:xfrm>
          </p:grpSpPr>
          <p:sp>
            <p:nvSpPr>
              <p:cNvPr id="758" name="TextBox 757">
                <a:extLst>
                  <a:ext uri="{FF2B5EF4-FFF2-40B4-BE49-F238E27FC236}">
                    <a16:creationId xmlns:a16="http://schemas.microsoft.com/office/drawing/2014/main" id="{4AB43190-FB1D-3E39-C00F-57C61450CA1D}"/>
                  </a:ext>
                </a:extLst>
              </p:cNvPr>
              <p:cNvSpPr txBox="1"/>
              <p:nvPr/>
            </p:nvSpPr>
            <p:spPr>
              <a:xfrm>
                <a:off x="7554380" y="4445871"/>
                <a:ext cx="1656811"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37A881"/>
                    </a:solidFill>
                    <a:effectLst/>
                    <a:uLnTx/>
                    <a:uFillTx/>
                    <a:latin typeface="Avenir Next" panose="020B0503020202020204" pitchFamily="34" charset="0"/>
                    <a:ea typeface="+mn-ea"/>
                    <a:cs typeface="+mn-cs"/>
                  </a:rPr>
                  <a:t>inter-subarray interconnect</a:t>
                </a:r>
                <a:r>
                  <a:rPr kumimoji="0" lang="en-US" sz="1600" b="1" i="0" u="none" strike="noStrike" kern="0" cap="none" spc="-50" normalizeH="0" baseline="30000" noProof="0" dirty="0">
                    <a:ln>
                      <a:noFill/>
                    </a:ln>
                    <a:solidFill>
                      <a:srgbClr val="37A881"/>
                    </a:solidFill>
                    <a:effectLst/>
                    <a:uLnTx/>
                    <a:uFillTx/>
                    <a:latin typeface="Avenir Next" panose="020B0503020202020204" pitchFamily="34" charset="0"/>
                    <a:ea typeface="+mn-ea"/>
                    <a:cs typeface="+mn-cs"/>
                  </a:rPr>
                  <a:t>*</a:t>
                </a: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6694884" y="4633745"/>
                <a:ext cx="911117" cy="291662"/>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6773763" y="4596110"/>
                <a:ext cx="71742" cy="386462"/>
                <a:chOff x="1470176" y="3257430"/>
                <a:chExt cx="91824" cy="500851"/>
              </a:xfrm>
            </p:grpSpPr>
            <p:cxnSp>
              <p:nvCxnSpPr>
                <p:cNvPr id="733" name="Straight Connector 732">
                  <a:extLst>
                    <a:ext uri="{FF2B5EF4-FFF2-40B4-BE49-F238E27FC236}">
                      <a16:creationId xmlns:a16="http://schemas.microsoft.com/office/drawing/2014/main" id="{2FBE5473-E5CB-46F3-6AF5-BDFEE614FFC9}"/>
                    </a:ext>
                  </a:extLst>
                </p:cNvPr>
                <p:cNvCxnSpPr>
                  <a:cxnSpLocks/>
                  <a:stCxn id="709" idx="2"/>
                </p:cNvCxnSpPr>
                <p:nvPr/>
              </p:nvCxnSpPr>
              <p:spPr>
                <a:xfrm>
                  <a:off x="1470213" y="3257430"/>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7312267" y="4596114"/>
                <a:ext cx="71744" cy="386460"/>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7490907" y="4594055"/>
                <a:ext cx="71744" cy="386460"/>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7" name="Group 16">
              <a:extLst>
                <a:ext uri="{FF2B5EF4-FFF2-40B4-BE49-F238E27FC236}">
                  <a16:creationId xmlns:a16="http://schemas.microsoft.com/office/drawing/2014/main" id="{C4AE71FD-9DE4-A5D4-DFEC-6F726F18233E}"/>
                </a:ext>
              </a:extLst>
            </p:cNvPr>
            <p:cNvGrpSpPr/>
            <p:nvPr/>
          </p:nvGrpSpPr>
          <p:grpSpPr>
            <a:xfrm>
              <a:off x="6952436" y="4596114"/>
              <a:ext cx="252935" cy="386460"/>
              <a:chOff x="6952436" y="4596114"/>
              <a:chExt cx="252935" cy="386460"/>
            </a:xfrm>
          </p:grpSpPr>
          <p:grpSp>
            <p:nvGrpSpPr>
              <p:cNvPr id="742" name="Group 741">
                <a:extLst>
                  <a:ext uri="{FF2B5EF4-FFF2-40B4-BE49-F238E27FC236}">
                    <a16:creationId xmlns:a16="http://schemas.microsoft.com/office/drawing/2014/main" id="{C35F3A21-B32F-A732-7820-98C157FCFF8C}"/>
                  </a:ext>
                </a:extLst>
              </p:cNvPr>
              <p:cNvGrpSpPr/>
              <p:nvPr/>
            </p:nvGrpSpPr>
            <p:grpSpPr>
              <a:xfrm>
                <a:off x="6952436" y="4596114"/>
                <a:ext cx="71744" cy="386460"/>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7133627" y="4596114"/>
                <a:ext cx="71744" cy="386460"/>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2" name="TextBox 21">
            <a:extLst>
              <a:ext uri="{FF2B5EF4-FFF2-40B4-BE49-F238E27FC236}">
                <a16:creationId xmlns:a16="http://schemas.microsoft.com/office/drawing/2014/main" id="{4AC55017-4DED-11CE-0688-0D88FF8115FF}"/>
              </a:ext>
            </a:extLst>
          </p:cNvPr>
          <p:cNvSpPr txBox="1"/>
          <p:nvPr/>
        </p:nvSpPr>
        <p:spPr>
          <a:xfrm>
            <a:off x="2092750" y="2995023"/>
            <a:ext cx="4713402"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50" normalizeH="0" baseline="-25000" noProof="0" dirty="0">
              <a:ln>
                <a:noFill/>
              </a:ln>
              <a:solidFill>
                <a:srgbClr val="37A881"/>
              </a:solidFill>
              <a:effectLst/>
              <a:uLnTx/>
              <a:uFillTx/>
              <a:latin typeface="Avenir Next" panose="020B0503020202020204" pitchFamily="34" charset="0"/>
              <a:ea typeface="+mn-ea"/>
              <a:cs typeface="+mn-cs"/>
            </a:endParaRPr>
          </a:p>
        </p:txBody>
      </p:sp>
      <p:graphicFrame>
        <p:nvGraphicFramePr>
          <p:cNvPr id="4" name="Table 4">
            <a:extLst>
              <a:ext uri="{FF2B5EF4-FFF2-40B4-BE49-F238E27FC236}">
                <a16:creationId xmlns:a16="http://schemas.microsoft.com/office/drawing/2014/main" id="{994F24CD-52C1-8251-1A3E-214FBE4996F2}"/>
              </a:ext>
            </a:extLst>
          </p:cNvPr>
          <p:cNvGraphicFramePr>
            <a:graphicFrameLocks/>
          </p:cNvGraphicFramePr>
          <p:nvPr>
            <p:extLst>
              <p:ext uri="{D42A27DB-BD31-4B8C-83A1-F6EECF244321}">
                <p14:modId xmlns:p14="http://schemas.microsoft.com/office/powerpoint/2010/main" val="288680582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6" name="TextBox 5">
            <a:extLst>
              <a:ext uri="{FF2B5EF4-FFF2-40B4-BE49-F238E27FC236}">
                <a16:creationId xmlns:a16="http://schemas.microsoft.com/office/drawing/2014/main" id="{FF94665D-53B1-29FB-AD23-6258840B1A0B}"/>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Chang, Kevin K.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Low-Cost Inter-Linked Subarrays (LISA): Enabling Fast Inter-Subarray Data Movement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HPCA, 2016</a:t>
            </a:r>
          </a:p>
        </p:txBody>
      </p:sp>
    </p:spTree>
    <p:extLst>
      <p:ext uri="{BB962C8B-B14F-4D97-AF65-F5344CB8AC3E}">
        <p14:creationId xmlns:p14="http://schemas.microsoft.com/office/powerpoint/2010/main" val="4025118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53"/>
                                        </p:tgtEl>
                                        <p:attrNameLst>
                                          <p:attrName>style.visibility</p:attrName>
                                        </p:attrNameLst>
                                      </p:cBhvr>
                                      <p:to>
                                        <p:strVal val="visible"/>
                                      </p:to>
                                    </p:set>
                                    <p:animEffect transition="in" filter="fade">
                                      <p:cBhvr>
                                        <p:cTn id="12" dur="500"/>
                                        <p:tgtEl>
                                          <p:spTgt spid="65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52"/>
                                        </p:tgtEl>
                                        <p:attrNameLst>
                                          <p:attrName>style.visibility</p:attrName>
                                        </p:attrNameLst>
                                      </p:cBhvr>
                                      <p:to>
                                        <p:strVal val="visible"/>
                                      </p:to>
                                    </p:set>
                                    <p:animEffect transition="in" filter="fade">
                                      <p:cBhvr>
                                        <p:cTn id="15" dur="500"/>
                                        <p:tgtEl>
                                          <p:spTgt spid="65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54"/>
                                        </p:tgtEl>
                                        <p:attrNameLst>
                                          <p:attrName>style.visibility</p:attrName>
                                        </p:attrNameLst>
                                      </p:cBhvr>
                                      <p:to>
                                        <p:strVal val="visible"/>
                                      </p:to>
                                    </p:set>
                                    <p:animEffect transition="in" filter="fade">
                                      <p:cBhvr>
                                        <p:cTn id="18" dur="500"/>
                                        <p:tgtEl>
                                          <p:spTgt spid="654"/>
                                        </p:tgtEl>
                                      </p:cBhvr>
                                    </p:animEffect>
                                  </p:childTnLst>
                                </p:cTn>
                              </p:par>
                              <p:par>
                                <p:cTn id="19" presetID="10" presetClass="entr" presetSubtype="0" fill="hold" nodeType="withEffect">
                                  <p:stCondLst>
                                    <p:cond delay="0"/>
                                  </p:stCondLst>
                                  <p:childTnLst>
                                    <p:set>
                                      <p:cBhvr>
                                        <p:cTn id="20" dur="1" fill="hold">
                                          <p:stCondLst>
                                            <p:cond delay="0"/>
                                          </p:stCondLst>
                                        </p:cTn>
                                        <p:tgtEl>
                                          <p:spTgt spid="656"/>
                                        </p:tgtEl>
                                        <p:attrNameLst>
                                          <p:attrName>style.visibility</p:attrName>
                                        </p:attrNameLst>
                                      </p:cBhvr>
                                      <p:to>
                                        <p:strVal val="visible"/>
                                      </p:to>
                                    </p:set>
                                    <p:animEffect transition="in" filter="fade">
                                      <p:cBhvr>
                                        <p:cTn id="21" dur="500"/>
                                        <p:tgtEl>
                                          <p:spTgt spid="656"/>
                                        </p:tgtEl>
                                      </p:cBhvr>
                                    </p:animEffect>
                                  </p:childTnLst>
                                </p:cTn>
                              </p:par>
                              <p:par>
                                <p:cTn id="22" presetID="10" presetClass="entr" presetSubtype="0" fill="hold" nodeType="withEffect">
                                  <p:stCondLst>
                                    <p:cond delay="0"/>
                                  </p:stCondLst>
                                  <p:childTnLst>
                                    <p:set>
                                      <p:cBhvr>
                                        <p:cTn id="23" dur="1" fill="hold">
                                          <p:stCondLst>
                                            <p:cond delay="0"/>
                                          </p:stCondLst>
                                        </p:cTn>
                                        <p:tgtEl>
                                          <p:spTgt spid="658"/>
                                        </p:tgtEl>
                                        <p:attrNameLst>
                                          <p:attrName>style.visibility</p:attrName>
                                        </p:attrNameLst>
                                      </p:cBhvr>
                                      <p:to>
                                        <p:strVal val="visible"/>
                                      </p:to>
                                    </p:set>
                                    <p:animEffect transition="in" filter="fade">
                                      <p:cBhvr>
                                        <p:cTn id="24" dur="500"/>
                                        <p:tgtEl>
                                          <p:spTgt spid="658"/>
                                        </p:tgtEl>
                                      </p:cBhvr>
                                    </p:animEffect>
                                  </p:childTnLst>
                                </p:cTn>
                              </p:par>
                              <p:par>
                                <p:cTn id="25" presetID="10" presetClass="entr" presetSubtype="0" fill="hold" nodeType="withEffect">
                                  <p:stCondLst>
                                    <p:cond delay="0"/>
                                  </p:stCondLst>
                                  <p:childTnLst>
                                    <p:set>
                                      <p:cBhvr>
                                        <p:cTn id="26" dur="1" fill="hold">
                                          <p:stCondLst>
                                            <p:cond delay="0"/>
                                          </p:stCondLst>
                                        </p:cTn>
                                        <p:tgtEl>
                                          <p:spTgt spid="721"/>
                                        </p:tgtEl>
                                        <p:attrNameLst>
                                          <p:attrName>style.visibility</p:attrName>
                                        </p:attrNameLst>
                                      </p:cBhvr>
                                      <p:to>
                                        <p:strVal val="visible"/>
                                      </p:to>
                                    </p:set>
                                    <p:animEffect transition="in" filter="fade">
                                      <p:cBhvr>
                                        <p:cTn id="27" dur="500"/>
                                        <p:tgtEl>
                                          <p:spTgt spid="72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36"/>
                                        </p:tgtEl>
                                        <p:attrNameLst>
                                          <p:attrName>style.visibility</p:attrName>
                                        </p:attrNameLst>
                                      </p:cBhvr>
                                      <p:to>
                                        <p:strVal val="visible"/>
                                      </p:to>
                                    </p:set>
                                    <p:animEffect transition="in" filter="fade">
                                      <p:cBhvr>
                                        <p:cTn id="30" dur="500"/>
                                        <p:tgtEl>
                                          <p:spTgt spid="736"/>
                                        </p:tgtEl>
                                      </p:cBhvr>
                                    </p:animEffect>
                                  </p:childTnLst>
                                </p:cTn>
                              </p:par>
                              <p:par>
                                <p:cTn id="31" presetID="10" presetClass="entr" presetSubtype="0" fill="hold" nodeType="withEffect">
                                  <p:stCondLst>
                                    <p:cond delay="0"/>
                                  </p:stCondLst>
                                  <p:childTnLst>
                                    <p:set>
                                      <p:cBhvr>
                                        <p:cTn id="32" dur="1" fill="hold">
                                          <p:stCondLst>
                                            <p:cond delay="0"/>
                                          </p:stCondLst>
                                        </p:cTn>
                                        <p:tgtEl>
                                          <p:spTgt spid="787"/>
                                        </p:tgtEl>
                                        <p:attrNameLst>
                                          <p:attrName>style.visibility</p:attrName>
                                        </p:attrNameLst>
                                      </p:cBhvr>
                                      <p:to>
                                        <p:strVal val="visible"/>
                                      </p:to>
                                    </p:set>
                                    <p:animEffect transition="in" filter="fade">
                                      <p:cBhvr>
                                        <p:cTn id="33" dur="500"/>
                                        <p:tgtEl>
                                          <p:spTgt spid="787"/>
                                        </p:tgtEl>
                                      </p:cBhvr>
                                    </p:animEffect>
                                  </p:childTnLst>
                                </p:cTn>
                              </p:par>
                              <p:par>
                                <p:cTn id="34" presetID="10" presetClass="entr" presetSubtype="0" fill="hold" nodeType="withEffect">
                                  <p:stCondLst>
                                    <p:cond delay="0"/>
                                  </p:stCondLst>
                                  <p:childTnLst>
                                    <p:set>
                                      <p:cBhvr>
                                        <p:cTn id="35" dur="1" fill="hold">
                                          <p:stCondLst>
                                            <p:cond delay="0"/>
                                          </p:stCondLst>
                                        </p:cTn>
                                        <p:tgtEl>
                                          <p:spTgt spid="803"/>
                                        </p:tgtEl>
                                        <p:attrNameLst>
                                          <p:attrName>style.visibility</p:attrName>
                                        </p:attrNameLst>
                                      </p:cBhvr>
                                      <p:to>
                                        <p:strVal val="visible"/>
                                      </p:to>
                                    </p:set>
                                    <p:animEffect transition="in" filter="fade">
                                      <p:cBhvr>
                                        <p:cTn id="36" dur="500"/>
                                        <p:tgtEl>
                                          <p:spTgt spid="803"/>
                                        </p:tgtEl>
                                      </p:cBhvr>
                                    </p:animEffect>
                                  </p:childTnLst>
                                </p:cTn>
                              </p:par>
                              <p:par>
                                <p:cTn id="37" presetID="10" presetClass="entr" presetSubtype="0" fill="hold" nodeType="withEffect">
                                  <p:stCondLst>
                                    <p:cond delay="0"/>
                                  </p:stCondLst>
                                  <p:childTnLst>
                                    <p:set>
                                      <p:cBhvr>
                                        <p:cTn id="38" dur="1" fill="hold">
                                          <p:stCondLst>
                                            <p:cond delay="0"/>
                                          </p:stCondLst>
                                        </p:cTn>
                                        <p:tgtEl>
                                          <p:spTgt spid="879"/>
                                        </p:tgtEl>
                                        <p:attrNameLst>
                                          <p:attrName>style.visibility</p:attrName>
                                        </p:attrNameLst>
                                      </p:cBhvr>
                                      <p:to>
                                        <p:strVal val="visible"/>
                                      </p:to>
                                    </p:set>
                                    <p:animEffect transition="in" filter="fade">
                                      <p:cBhvr>
                                        <p:cTn id="39" dur="500"/>
                                        <p:tgtEl>
                                          <p:spTgt spid="879"/>
                                        </p:tgtEl>
                                      </p:cBhvr>
                                    </p:animEffect>
                                  </p:childTnLst>
                                </p:cTn>
                              </p:par>
                              <p:par>
                                <p:cTn id="40" presetID="10" presetClass="entr" presetSubtype="0" fill="hold" nodeType="withEffect">
                                  <p:stCondLst>
                                    <p:cond delay="0"/>
                                  </p:stCondLst>
                                  <p:childTnLst>
                                    <p:set>
                                      <p:cBhvr>
                                        <p:cTn id="41" dur="1" fill="hold">
                                          <p:stCondLst>
                                            <p:cond delay="0"/>
                                          </p:stCondLst>
                                        </p:cTn>
                                        <p:tgtEl>
                                          <p:spTgt spid="889"/>
                                        </p:tgtEl>
                                        <p:attrNameLst>
                                          <p:attrName>style.visibility</p:attrName>
                                        </p:attrNameLst>
                                      </p:cBhvr>
                                      <p:to>
                                        <p:strVal val="visible"/>
                                      </p:to>
                                    </p:set>
                                    <p:animEffect transition="in" filter="fade">
                                      <p:cBhvr>
                                        <p:cTn id="42" dur="500"/>
                                        <p:tgtEl>
                                          <p:spTgt spid="889"/>
                                        </p:tgtEl>
                                      </p:cBhvr>
                                    </p:animEffect>
                                  </p:childTnLst>
                                </p:cTn>
                              </p:par>
                              <p:par>
                                <p:cTn id="43" presetID="10" presetClass="entr" presetSubtype="0" fill="hold" nodeType="withEffect">
                                  <p:stCondLst>
                                    <p:cond delay="0"/>
                                  </p:stCondLst>
                                  <p:childTnLst>
                                    <p:set>
                                      <p:cBhvr>
                                        <p:cTn id="44" dur="1" fill="hold">
                                          <p:stCondLst>
                                            <p:cond delay="0"/>
                                          </p:stCondLst>
                                        </p:cTn>
                                        <p:tgtEl>
                                          <p:spTgt spid="964"/>
                                        </p:tgtEl>
                                        <p:attrNameLst>
                                          <p:attrName>style.visibility</p:attrName>
                                        </p:attrNameLst>
                                      </p:cBhvr>
                                      <p:to>
                                        <p:strVal val="visible"/>
                                      </p:to>
                                    </p:set>
                                    <p:animEffect transition="in" filter="fade">
                                      <p:cBhvr>
                                        <p:cTn id="45" dur="500"/>
                                        <p:tgtEl>
                                          <p:spTgt spid="96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973"/>
                                        </p:tgtEl>
                                        <p:attrNameLst>
                                          <p:attrName>style.visibility</p:attrName>
                                        </p:attrNameLst>
                                      </p:cBhvr>
                                      <p:to>
                                        <p:strVal val="visible"/>
                                      </p:to>
                                    </p:set>
                                    <p:animEffect transition="in" filter="fade">
                                      <p:cBhvr>
                                        <p:cTn id="48" dur="500"/>
                                        <p:tgtEl>
                                          <p:spTgt spid="973"/>
                                        </p:tgtEl>
                                      </p:cBhvr>
                                    </p:animEffect>
                                  </p:childTnLst>
                                </p:cTn>
                              </p:par>
                              <p:par>
                                <p:cTn id="49" presetID="10" presetClass="entr" presetSubtype="0" fill="hold" nodeType="withEffect">
                                  <p:stCondLst>
                                    <p:cond delay="0"/>
                                  </p:stCondLst>
                                  <p:childTnLst>
                                    <p:set>
                                      <p:cBhvr>
                                        <p:cTn id="50" dur="1" fill="hold">
                                          <p:stCondLst>
                                            <p:cond delay="0"/>
                                          </p:stCondLst>
                                        </p:cTn>
                                        <p:tgtEl>
                                          <p:spTgt spid="974"/>
                                        </p:tgtEl>
                                        <p:attrNameLst>
                                          <p:attrName>style.visibility</p:attrName>
                                        </p:attrNameLst>
                                      </p:cBhvr>
                                      <p:to>
                                        <p:strVal val="visible"/>
                                      </p:to>
                                    </p:set>
                                    <p:animEffect transition="in" filter="fade">
                                      <p:cBhvr>
                                        <p:cTn id="51" dur="500"/>
                                        <p:tgtEl>
                                          <p:spTgt spid="974"/>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975"/>
                                        </p:tgtEl>
                                        <p:attrNameLst>
                                          <p:attrName>style.visibility</p:attrName>
                                        </p:attrNameLst>
                                      </p:cBhvr>
                                      <p:to>
                                        <p:strVal val="visible"/>
                                      </p:to>
                                    </p:set>
                                    <p:animEffect transition="in" filter="fade">
                                      <p:cBhvr>
                                        <p:cTn id="54" dur="500"/>
                                        <p:tgtEl>
                                          <p:spTgt spid="97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976"/>
                                        </p:tgtEl>
                                        <p:attrNameLst>
                                          <p:attrName>style.visibility</p:attrName>
                                        </p:attrNameLst>
                                      </p:cBhvr>
                                      <p:to>
                                        <p:strVal val="visible"/>
                                      </p:to>
                                    </p:set>
                                    <p:animEffect transition="in" filter="fade">
                                      <p:cBhvr>
                                        <p:cTn id="57" dur="500"/>
                                        <p:tgtEl>
                                          <p:spTgt spid="97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977"/>
                                        </p:tgtEl>
                                        <p:attrNameLst>
                                          <p:attrName>style.visibility</p:attrName>
                                        </p:attrNameLst>
                                      </p:cBhvr>
                                      <p:to>
                                        <p:strVal val="visible"/>
                                      </p:to>
                                    </p:set>
                                    <p:animEffect transition="in" filter="fade">
                                      <p:cBhvr>
                                        <p:cTn id="60" dur="500"/>
                                        <p:tgtEl>
                                          <p:spTgt spid="977"/>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978"/>
                                        </p:tgtEl>
                                        <p:attrNameLst>
                                          <p:attrName>style.visibility</p:attrName>
                                        </p:attrNameLst>
                                      </p:cBhvr>
                                      <p:to>
                                        <p:strVal val="visible"/>
                                      </p:to>
                                    </p:set>
                                    <p:animEffect transition="in" filter="fade">
                                      <p:cBhvr>
                                        <p:cTn id="63" dur="500"/>
                                        <p:tgtEl>
                                          <p:spTgt spid="97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979"/>
                                        </p:tgtEl>
                                        <p:attrNameLst>
                                          <p:attrName>style.visibility</p:attrName>
                                        </p:attrNameLst>
                                      </p:cBhvr>
                                      <p:to>
                                        <p:strVal val="visible"/>
                                      </p:to>
                                    </p:set>
                                    <p:animEffect transition="in" filter="fade">
                                      <p:cBhvr>
                                        <p:cTn id="66" dur="500"/>
                                        <p:tgtEl>
                                          <p:spTgt spid="97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fade">
                                      <p:cBhvr>
                                        <p:cTn id="69" dur="500"/>
                                        <p:tgtEl>
                                          <p:spTgt spid="4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52"/>
                                        </p:tgtEl>
                                        <p:attrNameLst>
                                          <p:attrName>style.visibility</p:attrName>
                                        </p:attrNameLst>
                                      </p:cBhvr>
                                      <p:to>
                                        <p:strVal val="visible"/>
                                      </p:to>
                                    </p:set>
                                    <p:animEffect transition="in" filter="fade">
                                      <p:cBhvr>
                                        <p:cTn id="72" dur="500"/>
                                        <p:tgtEl>
                                          <p:spTgt spid="5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54"/>
                                        </p:tgtEl>
                                        <p:attrNameLst>
                                          <p:attrName>style.visibility</p:attrName>
                                        </p:attrNameLst>
                                      </p:cBhvr>
                                      <p:to>
                                        <p:strVal val="visible"/>
                                      </p:to>
                                    </p:set>
                                    <p:animEffect transition="in" filter="fade">
                                      <p:cBhvr>
                                        <p:cTn id="75" dur="500"/>
                                        <p:tgtEl>
                                          <p:spTgt spid="54"/>
                                        </p:tgtEl>
                                      </p:cBhvr>
                                    </p:animEffect>
                                  </p:childTnLst>
                                </p:cTn>
                              </p:par>
                              <p:par>
                                <p:cTn id="76" presetID="10" presetClass="entr" presetSubtype="0" fill="hold" nodeType="withEffect">
                                  <p:stCondLst>
                                    <p:cond delay="0"/>
                                  </p:stCondLst>
                                  <p:childTnLst>
                                    <p:set>
                                      <p:cBhvr>
                                        <p:cTn id="77" dur="1" fill="hold">
                                          <p:stCondLst>
                                            <p:cond delay="0"/>
                                          </p:stCondLst>
                                        </p:cTn>
                                        <p:tgtEl>
                                          <p:spTgt spid="62"/>
                                        </p:tgtEl>
                                        <p:attrNameLst>
                                          <p:attrName>style.visibility</p:attrName>
                                        </p:attrNameLst>
                                      </p:cBhvr>
                                      <p:to>
                                        <p:strVal val="visible"/>
                                      </p:to>
                                    </p:set>
                                    <p:animEffect transition="in" filter="fade">
                                      <p:cBhvr>
                                        <p:cTn id="78" dur="500"/>
                                        <p:tgtEl>
                                          <p:spTgt spid="6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998"/>
                                        </p:tgtEl>
                                        <p:attrNameLst>
                                          <p:attrName>style.visibility</p:attrName>
                                        </p:attrNameLst>
                                      </p:cBhvr>
                                      <p:to>
                                        <p:strVal val="visible"/>
                                      </p:to>
                                    </p:set>
                                    <p:animEffect transition="in" filter="fade">
                                      <p:cBhvr>
                                        <p:cTn id="81" dur="500"/>
                                        <p:tgtEl>
                                          <p:spTgt spid="99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999"/>
                                        </p:tgtEl>
                                        <p:attrNameLst>
                                          <p:attrName>style.visibility</p:attrName>
                                        </p:attrNameLst>
                                      </p:cBhvr>
                                      <p:to>
                                        <p:strVal val="visible"/>
                                      </p:to>
                                    </p:set>
                                    <p:animEffect transition="in" filter="fade">
                                      <p:cBhvr>
                                        <p:cTn id="84" dur="500"/>
                                        <p:tgtEl>
                                          <p:spTgt spid="99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000"/>
                                        </p:tgtEl>
                                        <p:attrNameLst>
                                          <p:attrName>style.visibility</p:attrName>
                                        </p:attrNameLst>
                                      </p:cBhvr>
                                      <p:to>
                                        <p:strVal val="visible"/>
                                      </p:to>
                                    </p:set>
                                    <p:animEffect transition="in" filter="fade">
                                      <p:cBhvr>
                                        <p:cTn id="87" dur="500"/>
                                        <p:tgtEl>
                                          <p:spTgt spid="1000"/>
                                        </p:tgtEl>
                                      </p:cBhvr>
                                    </p:animEffect>
                                  </p:childTnLst>
                                </p:cTn>
                              </p:par>
                              <p:par>
                                <p:cTn id="88" presetID="10" presetClass="entr" presetSubtype="0" fill="hold" nodeType="withEffect">
                                  <p:stCondLst>
                                    <p:cond delay="0"/>
                                  </p:stCondLst>
                                  <p:childTnLst>
                                    <p:set>
                                      <p:cBhvr>
                                        <p:cTn id="89" dur="1" fill="hold">
                                          <p:stCondLst>
                                            <p:cond delay="0"/>
                                          </p:stCondLst>
                                        </p:cTn>
                                        <p:tgtEl>
                                          <p:spTgt spid="1001"/>
                                        </p:tgtEl>
                                        <p:attrNameLst>
                                          <p:attrName>style.visibility</p:attrName>
                                        </p:attrNameLst>
                                      </p:cBhvr>
                                      <p:to>
                                        <p:strVal val="visible"/>
                                      </p:to>
                                    </p:set>
                                    <p:animEffect transition="in" filter="fade">
                                      <p:cBhvr>
                                        <p:cTn id="90" dur="500"/>
                                        <p:tgtEl>
                                          <p:spTgt spid="1001"/>
                                        </p:tgtEl>
                                      </p:cBhvr>
                                    </p:animEffect>
                                  </p:childTnLst>
                                </p:cTn>
                              </p:par>
                              <p:par>
                                <p:cTn id="91" presetID="10" presetClass="entr" presetSubtype="0" fill="hold" nodeType="withEffect">
                                  <p:stCondLst>
                                    <p:cond delay="0"/>
                                  </p:stCondLst>
                                  <p:childTnLst>
                                    <p:set>
                                      <p:cBhvr>
                                        <p:cTn id="92" dur="1" fill="hold">
                                          <p:stCondLst>
                                            <p:cond delay="0"/>
                                          </p:stCondLst>
                                        </p:cTn>
                                        <p:tgtEl>
                                          <p:spTgt spid="1007"/>
                                        </p:tgtEl>
                                        <p:attrNameLst>
                                          <p:attrName>style.visibility</p:attrName>
                                        </p:attrNameLst>
                                      </p:cBhvr>
                                      <p:to>
                                        <p:strVal val="visible"/>
                                      </p:to>
                                    </p:set>
                                    <p:animEffect transition="in" filter="fade">
                                      <p:cBhvr>
                                        <p:cTn id="93" dur="500"/>
                                        <p:tgtEl>
                                          <p:spTgt spid="1007"/>
                                        </p:tgtEl>
                                      </p:cBhvr>
                                    </p:animEffect>
                                  </p:childTnLst>
                                </p:cTn>
                              </p:par>
                              <p:par>
                                <p:cTn id="94" presetID="10" presetClass="entr" presetSubtype="0" fill="hold" nodeType="withEffect">
                                  <p:stCondLst>
                                    <p:cond delay="0"/>
                                  </p:stCondLst>
                                  <p:childTnLst>
                                    <p:set>
                                      <p:cBhvr>
                                        <p:cTn id="95" dur="1" fill="hold">
                                          <p:stCondLst>
                                            <p:cond delay="0"/>
                                          </p:stCondLst>
                                        </p:cTn>
                                        <p:tgtEl>
                                          <p:spTgt spid="1013"/>
                                        </p:tgtEl>
                                        <p:attrNameLst>
                                          <p:attrName>style.visibility</p:attrName>
                                        </p:attrNameLst>
                                      </p:cBhvr>
                                      <p:to>
                                        <p:strVal val="visible"/>
                                      </p:to>
                                    </p:set>
                                    <p:animEffect transition="in" filter="fade">
                                      <p:cBhvr>
                                        <p:cTn id="96" dur="500"/>
                                        <p:tgtEl>
                                          <p:spTgt spid="1013"/>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1014"/>
                                        </p:tgtEl>
                                        <p:attrNameLst>
                                          <p:attrName>style.visibility</p:attrName>
                                        </p:attrNameLst>
                                      </p:cBhvr>
                                      <p:to>
                                        <p:strVal val="visible"/>
                                      </p:to>
                                    </p:set>
                                    <p:animEffect transition="in" filter="fade">
                                      <p:cBhvr>
                                        <p:cTn id="99" dur="500"/>
                                        <p:tgtEl>
                                          <p:spTgt spid="1014"/>
                                        </p:tgtEl>
                                      </p:cBhvr>
                                    </p:animEffect>
                                  </p:childTnLst>
                                </p:cTn>
                              </p:par>
                              <p:par>
                                <p:cTn id="100" presetID="10" presetClass="entr" presetSubtype="0" fill="hold" nodeType="withEffect">
                                  <p:stCondLst>
                                    <p:cond delay="0"/>
                                  </p:stCondLst>
                                  <p:childTnLst>
                                    <p:set>
                                      <p:cBhvr>
                                        <p:cTn id="101" dur="1" fill="hold">
                                          <p:stCondLst>
                                            <p:cond delay="0"/>
                                          </p:stCondLst>
                                        </p:cTn>
                                        <p:tgtEl>
                                          <p:spTgt spid="1015"/>
                                        </p:tgtEl>
                                        <p:attrNameLst>
                                          <p:attrName>style.visibility</p:attrName>
                                        </p:attrNameLst>
                                      </p:cBhvr>
                                      <p:to>
                                        <p:strVal val="visible"/>
                                      </p:to>
                                    </p:set>
                                    <p:animEffect transition="in" filter="fade">
                                      <p:cBhvr>
                                        <p:cTn id="102" dur="500"/>
                                        <p:tgtEl>
                                          <p:spTgt spid="1015"/>
                                        </p:tgtEl>
                                      </p:cBhvr>
                                    </p:animEffect>
                                  </p:childTnLst>
                                </p:cTn>
                              </p:par>
                              <p:par>
                                <p:cTn id="103" presetID="10" presetClass="entr" presetSubtype="0" fill="hold" nodeType="withEffect">
                                  <p:stCondLst>
                                    <p:cond delay="0"/>
                                  </p:stCondLst>
                                  <p:childTnLst>
                                    <p:set>
                                      <p:cBhvr>
                                        <p:cTn id="104" dur="1" fill="hold">
                                          <p:stCondLst>
                                            <p:cond delay="0"/>
                                          </p:stCondLst>
                                        </p:cTn>
                                        <p:tgtEl>
                                          <p:spTgt spid="1023"/>
                                        </p:tgtEl>
                                        <p:attrNameLst>
                                          <p:attrName>style.visibility</p:attrName>
                                        </p:attrNameLst>
                                      </p:cBhvr>
                                      <p:to>
                                        <p:strVal val="visible"/>
                                      </p:to>
                                    </p:set>
                                    <p:animEffect transition="in" filter="fade">
                                      <p:cBhvr>
                                        <p:cTn id="105" dur="500"/>
                                        <p:tgtEl>
                                          <p:spTgt spid="1023"/>
                                        </p:tgtEl>
                                      </p:cBhvr>
                                    </p:animEffect>
                                  </p:childTnLst>
                                </p:cTn>
                              </p:par>
                              <p:par>
                                <p:cTn id="106" presetID="10" presetClass="entr" presetSubtype="0" fill="hold" nodeType="withEffect">
                                  <p:stCondLst>
                                    <p:cond delay="0"/>
                                  </p:stCondLst>
                                  <p:childTnLst>
                                    <p:set>
                                      <p:cBhvr>
                                        <p:cTn id="107" dur="1" fill="hold">
                                          <p:stCondLst>
                                            <p:cond delay="0"/>
                                          </p:stCondLst>
                                        </p:cTn>
                                        <p:tgtEl>
                                          <p:spTgt spid="647"/>
                                        </p:tgtEl>
                                        <p:attrNameLst>
                                          <p:attrName>style.visibility</p:attrName>
                                        </p:attrNameLst>
                                      </p:cBhvr>
                                      <p:to>
                                        <p:strVal val="visible"/>
                                      </p:to>
                                    </p:set>
                                    <p:animEffect transition="in" filter="fade">
                                      <p:cBhvr>
                                        <p:cTn id="108" dur="500"/>
                                        <p:tgtEl>
                                          <p:spTgt spid="647"/>
                                        </p:tgtEl>
                                      </p:cBhvr>
                                    </p:animEffect>
                                  </p:childTnLst>
                                </p:cTn>
                              </p:par>
                              <p:par>
                                <p:cTn id="109" presetID="10" presetClass="entr" presetSubtype="0" fill="hold" nodeType="withEffect">
                                  <p:stCondLst>
                                    <p:cond delay="0"/>
                                  </p:stCondLst>
                                  <p:childTnLst>
                                    <p:set>
                                      <p:cBhvr>
                                        <p:cTn id="110" dur="1" fill="hold">
                                          <p:stCondLst>
                                            <p:cond delay="0"/>
                                          </p:stCondLst>
                                        </p:cTn>
                                        <p:tgtEl>
                                          <p:spTgt spid="660"/>
                                        </p:tgtEl>
                                        <p:attrNameLst>
                                          <p:attrName>style.visibility</p:attrName>
                                        </p:attrNameLst>
                                      </p:cBhvr>
                                      <p:to>
                                        <p:strVal val="visible"/>
                                      </p:to>
                                    </p:set>
                                    <p:animEffect transition="in" filter="fade">
                                      <p:cBhvr>
                                        <p:cTn id="111" dur="500"/>
                                        <p:tgtEl>
                                          <p:spTgt spid="660"/>
                                        </p:tgtEl>
                                      </p:cBhvr>
                                    </p:animEffect>
                                  </p:childTnLst>
                                </p:cTn>
                              </p:par>
                              <p:par>
                                <p:cTn id="112" presetID="10" presetClass="entr" presetSubtype="0" fill="hold" nodeType="withEffect">
                                  <p:stCondLst>
                                    <p:cond delay="0"/>
                                  </p:stCondLst>
                                  <p:childTnLst>
                                    <p:set>
                                      <p:cBhvr>
                                        <p:cTn id="113" dur="1" fill="hold">
                                          <p:stCondLst>
                                            <p:cond delay="0"/>
                                          </p:stCondLst>
                                        </p:cTn>
                                        <p:tgtEl>
                                          <p:spTgt spid="691"/>
                                        </p:tgtEl>
                                        <p:attrNameLst>
                                          <p:attrName>style.visibility</p:attrName>
                                        </p:attrNameLst>
                                      </p:cBhvr>
                                      <p:to>
                                        <p:strVal val="visible"/>
                                      </p:to>
                                    </p:set>
                                    <p:animEffect transition="in" filter="fade">
                                      <p:cBhvr>
                                        <p:cTn id="114" dur="500"/>
                                        <p:tgtEl>
                                          <p:spTgt spid="691"/>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710"/>
                                        </p:tgtEl>
                                        <p:attrNameLst>
                                          <p:attrName>style.visibility</p:attrName>
                                        </p:attrNameLst>
                                      </p:cBhvr>
                                      <p:to>
                                        <p:strVal val="visible"/>
                                      </p:to>
                                    </p:set>
                                    <p:animEffect transition="in" filter="fade">
                                      <p:cBhvr>
                                        <p:cTn id="117" dur="500"/>
                                        <p:tgtEl>
                                          <p:spTgt spid="710"/>
                                        </p:tgtEl>
                                      </p:cBhvr>
                                    </p:animEffect>
                                  </p:childTnLst>
                                </p:cTn>
                              </p:par>
                              <p:par>
                                <p:cTn id="118" presetID="10" presetClass="entr" presetSubtype="0" fill="hold" nodeType="withEffect">
                                  <p:stCondLst>
                                    <p:cond delay="0"/>
                                  </p:stCondLst>
                                  <p:childTnLst>
                                    <p:set>
                                      <p:cBhvr>
                                        <p:cTn id="119" dur="1" fill="hold">
                                          <p:stCondLst>
                                            <p:cond delay="0"/>
                                          </p:stCondLst>
                                        </p:cTn>
                                        <p:tgtEl>
                                          <p:spTgt spid="711"/>
                                        </p:tgtEl>
                                        <p:attrNameLst>
                                          <p:attrName>style.visibility</p:attrName>
                                        </p:attrNameLst>
                                      </p:cBhvr>
                                      <p:to>
                                        <p:strVal val="visible"/>
                                      </p:to>
                                    </p:set>
                                    <p:animEffect transition="in" filter="fade">
                                      <p:cBhvr>
                                        <p:cTn id="120" dur="500"/>
                                        <p:tgtEl>
                                          <p:spTgt spid="711"/>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712"/>
                                        </p:tgtEl>
                                        <p:attrNameLst>
                                          <p:attrName>style.visibility</p:attrName>
                                        </p:attrNameLst>
                                      </p:cBhvr>
                                      <p:to>
                                        <p:strVal val="visible"/>
                                      </p:to>
                                    </p:set>
                                    <p:animEffect transition="in" filter="fade">
                                      <p:cBhvr>
                                        <p:cTn id="123" dur="500"/>
                                        <p:tgtEl>
                                          <p:spTgt spid="712"/>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713"/>
                                        </p:tgtEl>
                                        <p:attrNameLst>
                                          <p:attrName>style.visibility</p:attrName>
                                        </p:attrNameLst>
                                      </p:cBhvr>
                                      <p:to>
                                        <p:strVal val="visible"/>
                                      </p:to>
                                    </p:set>
                                    <p:animEffect transition="in" filter="fade">
                                      <p:cBhvr>
                                        <p:cTn id="126" dur="500"/>
                                        <p:tgtEl>
                                          <p:spTgt spid="713"/>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714"/>
                                        </p:tgtEl>
                                        <p:attrNameLst>
                                          <p:attrName>style.visibility</p:attrName>
                                        </p:attrNameLst>
                                      </p:cBhvr>
                                      <p:to>
                                        <p:strVal val="visible"/>
                                      </p:to>
                                    </p:set>
                                    <p:animEffect transition="in" filter="fade">
                                      <p:cBhvr>
                                        <p:cTn id="129" dur="500"/>
                                        <p:tgtEl>
                                          <p:spTgt spid="714"/>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719"/>
                                        </p:tgtEl>
                                        <p:attrNameLst>
                                          <p:attrName>style.visibility</p:attrName>
                                        </p:attrNameLst>
                                      </p:cBhvr>
                                      <p:to>
                                        <p:strVal val="visible"/>
                                      </p:to>
                                    </p:set>
                                    <p:animEffect transition="in" filter="fade">
                                      <p:cBhvr>
                                        <p:cTn id="132" dur="500"/>
                                        <p:tgtEl>
                                          <p:spTgt spid="719"/>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720"/>
                                        </p:tgtEl>
                                        <p:attrNameLst>
                                          <p:attrName>style.visibility</p:attrName>
                                        </p:attrNameLst>
                                      </p:cBhvr>
                                      <p:to>
                                        <p:strVal val="visible"/>
                                      </p:to>
                                    </p:set>
                                    <p:animEffect transition="in" filter="fade">
                                      <p:cBhvr>
                                        <p:cTn id="135" dur="500"/>
                                        <p:tgtEl>
                                          <p:spTgt spid="720"/>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22"/>
                                        </p:tgtEl>
                                        <p:attrNameLst>
                                          <p:attrName>style.visibility</p:attrName>
                                        </p:attrNameLst>
                                      </p:cBhvr>
                                      <p:to>
                                        <p:strVal val="visible"/>
                                      </p:to>
                                    </p:set>
                                    <p:animEffect transition="in" filter="fade">
                                      <p:cBhvr>
                                        <p:cTn id="138" dur="500"/>
                                        <p:tgtEl>
                                          <p:spTgt spid="722"/>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723"/>
                                        </p:tgtEl>
                                        <p:attrNameLst>
                                          <p:attrName>style.visibility</p:attrName>
                                        </p:attrNameLst>
                                      </p:cBhvr>
                                      <p:to>
                                        <p:strVal val="visible"/>
                                      </p:to>
                                    </p:set>
                                    <p:animEffect transition="in" filter="fade">
                                      <p:cBhvr>
                                        <p:cTn id="141" dur="500"/>
                                        <p:tgtEl>
                                          <p:spTgt spid="723"/>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724"/>
                                        </p:tgtEl>
                                        <p:attrNameLst>
                                          <p:attrName>style.visibility</p:attrName>
                                        </p:attrNameLst>
                                      </p:cBhvr>
                                      <p:to>
                                        <p:strVal val="visible"/>
                                      </p:to>
                                    </p:set>
                                    <p:animEffect transition="in" filter="fade">
                                      <p:cBhvr>
                                        <p:cTn id="144" dur="500"/>
                                        <p:tgtEl>
                                          <p:spTgt spid="724"/>
                                        </p:tgtEl>
                                      </p:cBhvr>
                                    </p:animEffect>
                                  </p:childTnLst>
                                </p:cTn>
                              </p:par>
                              <p:par>
                                <p:cTn id="145" presetID="10" presetClass="entr" presetSubtype="0" fill="hold" nodeType="withEffect">
                                  <p:stCondLst>
                                    <p:cond delay="0"/>
                                  </p:stCondLst>
                                  <p:childTnLst>
                                    <p:set>
                                      <p:cBhvr>
                                        <p:cTn id="146" dur="1" fill="hold">
                                          <p:stCondLst>
                                            <p:cond delay="0"/>
                                          </p:stCondLst>
                                        </p:cTn>
                                        <p:tgtEl>
                                          <p:spTgt spid="725"/>
                                        </p:tgtEl>
                                        <p:attrNameLst>
                                          <p:attrName>style.visibility</p:attrName>
                                        </p:attrNameLst>
                                      </p:cBhvr>
                                      <p:to>
                                        <p:strVal val="visible"/>
                                      </p:to>
                                    </p:set>
                                    <p:animEffect transition="in" filter="fade">
                                      <p:cBhvr>
                                        <p:cTn id="147" dur="500"/>
                                        <p:tgtEl>
                                          <p:spTgt spid="725"/>
                                        </p:tgtEl>
                                      </p:cBhvr>
                                    </p:animEffect>
                                  </p:childTnLst>
                                </p:cTn>
                              </p:par>
                              <p:par>
                                <p:cTn id="148" presetID="10" presetClass="entr" presetSubtype="0" fill="hold" grpId="0" nodeType="withEffect">
                                  <p:stCondLst>
                                    <p:cond delay="0"/>
                                  </p:stCondLst>
                                  <p:childTnLst>
                                    <p:set>
                                      <p:cBhvr>
                                        <p:cTn id="149" dur="1" fill="hold">
                                          <p:stCondLst>
                                            <p:cond delay="0"/>
                                          </p:stCondLst>
                                        </p:cTn>
                                        <p:tgtEl>
                                          <p:spTgt spid="730"/>
                                        </p:tgtEl>
                                        <p:attrNameLst>
                                          <p:attrName>style.visibility</p:attrName>
                                        </p:attrNameLst>
                                      </p:cBhvr>
                                      <p:to>
                                        <p:strVal val="visible"/>
                                      </p:to>
                                    </p:set>
                                    <p:animEffect transition="in" filter="fade">
                                      <p:cBhvr>
                                        <p:cTn id="150" dur="500"/>
                                        <p:tgtEl>
                                          <p:spTgt spid="730"/>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731"/>
                                        </p:tgtEl>
                                        <p:attrNameLst>
                                          <p:attrName>style.visibility</p:attrName>
                                        </p:attrNameLst>
                                      </p:cBhvr>
                                      <p:to>
                                        <p:strVal val="visible"/>
                                      </p:to>
                                    </p:set>
                                    <p:animEffect transition="in" filter="fade">
                                      <p:cBhvr>
                                        <p:cTn id="153" dur="500"/>
                                        <p:tgtEl>
                                          <p:spTgt spid="731"/>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11"/>
                                        </p:tgtEl>
                                        <p:attrNameLst>
                                          <p:attrName>style.visibility</p:attrName>
                                        </p:attrNameLst>
                                      </p:cBhvr>
                                      <p:to>
                                        <p:strVal val="visible"/>
                                      </p:to>
                                    </p:set>
                                    <p:animEffect transition="in" filter="fade">
                                      <p:cBhvr>
                                        <p:cTn id="156" dur="500"/>
                                        <p:tgtEl>
                                          <p:spTgt spid="1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nodeType="clickEffect">
                                  <p:stCondLst>
                                    <p:cond delay="0"/>
                                  </p:stCondLst>
                                  <p:childTnLst>
                                    <p:set>
                                      <p:cBhvr>
                                        <p:cTn id="160" dur="1" fill="hold">
                                          <p:stCondLst>
                                            <p:cond delay="0"/>
                                          </p:stCondLst>
                                        </p:cTn>
                                        <p:tgtEl>
                                          <p:spTgt spid="18"/>
                                        </p:tgtEl>
                                        <p:attrNameLst>
                                          <p:attrName>style.visibility</p:attrName>
                                        </p:attrNameLst>
                                      </p:cBhvr>
                                      <p:to>
                                        <p:strVal val="visible"/>
                                      </p:to>
                                    </p:set>
                                    <p:animEffect transition="in" filter="fade">
                                      <p:cBhvr>
                                        <p:cTn id="161" dur="500"/>
                                        <p:tgtEl>
                                          <p:spTgt spid="18"/>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6"/>
                                        </p:tgtEl>
                                        <p:attrNameLst>
                                          <p:attrName>style.visibility</p:attrName>
                                        </p:attrNameLst>
                                      </p:cBhvr>
                                      <p:to>
                                        <p:strVal val="visible"/>
                                      </p:to>
                                    </p:set>
                                    <p:animEffect transition="in" filter="fade">
                                      <p:cBhvr>
                                        <p:cTn id="16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3" grpId="0"/>
      <p:bldP spid="652" grpId="0"/>
      <p:bldP spid="654" grpId="0"/>
      <p:bldP spid="736" grpId="0" animBg="1"/>
      <p:bldP spid="973" grpId="0" animBg="1"/>
      <p:bldP spid="975" grpId="0" animBg="1"/>
      <p:bldP spid="976" grpId="0" animBg="1"/>
      <p:bldP spid="977" grpId="0" animBg="1"/>
      <p:bldP spid="978" grpId="0" animBg="1"/>
      <p:bldP spid="979" grpId="0" animBg="1"/>
      <p:bldP spid="45" grpId="0"/>
      <p:bldP spid="52" grpId="0"/>
      <p:bldP spid="54" grpId="0"/>
      <p:bldP spid="998" grpId="0"/>
      <p:bldP spid="999" grpId="0"/>
      <p:bldP spid="1000" grpId="0"/>
      <p:bldP spid="1014" grpId="0" animBg="1"/>
      <p:bldP spid="710" grpId="0" animBg="1"/>
      <p:bldP spid="712" grpId="0" animBg="1"/>
      <p:bldP spid="713" grpId="0" animBg="1"/>
      <p:bldP spid="714" grpId="0" animBg="1"/>
      <p:bldP spid="719" grpId="0" animBg="1"/>
      <p:bldP spid="720" grpId="0" animBg="1"/>
      <p:bldP spid="722" grpId="0"/>
      <p:bldP spid="723" grpId="0"/>
      <p:bldP spid="724" grpId="0"/>
      <p:bldP spid="730" grpId="0"/>
      <p:bldP spid="731" grpId="0"/>
      <p:bldP spid="11" grpId="0"/>
      <p:bldP spid="6"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1">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4828121" y="5253931"/>
            <a:ext cx="2040331" cy="440"/>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Cin</a:t>
            </a:r>
            <a:r>
              <a:rPr lang="en-US" b="1" kern="0" baseline="-25000" dirty="0">
                <a:solidFill>
                  <a:schemeClr val="bg1">
                    <a:lumMod val="75000"/>
                  </a:schemeClr>
                </a:solidFill>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lang="en-US" b="1" kern="0" baseline="-25000" dirty="0">
                <a:solidFill>
                  <a:srgbClr val="FFFFFF">
                    <a:lumMod val="75000"/>
                  </a:srgbClr>
                </a:solidFill>
                <a:latin typeface="Avenir Next" panose="020B0503020202020204" pitchFamily="34" charset="0"/>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chemeClr val="accent5"/>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chemeClr val="accent5"/>
                </a:solidFill>
                <a:effectLst/>
                <a:uLnTx/>
                <a:uFillTx/>
                <a:latin typeface="Avenir Next" panose="020B0503020202020204" pitchFamily="34" charset="0"/>
                <a:ea typeface="+mn-ea"/>
                <a:cs typeface="+mn-cs"/>
              </a:rPr>
              <a:t>1</a:t>
            </a:r>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1470176" y="3257433"/>
            <a:ext cx="91824" cy="500848"/>
            <a:chOff x="1470176" y="3257433"/>
            <a:chExt cx="91824" cy="500848"/>
          </a:xfrm>
        </p:grpSpPr>
        <p:cxnSp>
          <p:nvCxnSpPr>
            <p:cNvPr id="733" name="Straight Connector 732">
              <a:extLst>
                <a:ext uri="{FF2B5EF4-FFF2-40B4-BE49-F238E27FC236}">
                  <a16:creationId xmlns:a16="http://schemas.microsoft.com/office/drawing/2014/main" id="{2FBE5473-E5CB-46F3-6AF5-BDFEE614FFC9}"/>
                </a:ext>
              </a:extLst>
            </p:cNvPr>
            <p:cNvCxnSpPr>
              <a:stCxn id="709" idx="2"/>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C35F3A21-B32F-A732-7820-98C157FCFF8C}"/>
              </a:ext>
            </a:extLst>
          </p:cNvPr>
          <p:cNvGrpSpPr/>
          <p:nvPr/>
        </p:nvGrpSpPr>
        <p:grpSpPr>
          <a:xfrm>
            <a:off x="1698816" y="3257433"/>
            <a:ext cx="91824" cy="500848"/>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1930720" y="3257433"/>
            <a:ext cx="91824" cy="500848"/>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2159360" y="3257433"/>
            <a:ext cx="91824" cy="500848"/>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2388000" y="3254764"/>
            <a:ext cx="91824" cy="500848"/>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3" name="Table 4">
            <a:extLst>
              <a:ext uri="{FF2B5EF4-FFF2-40B4-BE49-F238E27FC236}">
                <a16:creationId xmlns:a16="http://schemas.microsoft.com/office/drawing/2014/main" id="{23DB4E47-50E1-E034-A122-423A619D632A}"/>
              </a:ext>
            </a:extLst>
          </p:cNvPr>
          <p:cNvGraphicFramePr>
            <a:graphicFrameLocks/>
          </p:cNvGraphicFramePr>
          <p:nvPr>
            <p:extLst>
              <p:ext uri="{D42A27DB-BD31-4B8C-83A1-F6EECF244321}">
                <p14:modId xmlns:p14="http://schemas.microsoft.com/office/powerpoint/2010/main" val="231115950"/>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12438520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rgbClr val="C00000"/>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rgbClr val="39A882"/>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endCxn id="921" idx="6"/>
          </p:cNvCxnSpPr>
          <p:nvPr/>
        </p:nvCxnSpPr>
        <p:spPr>
          <a:xfrm flipH="1" flipV="1">
            <a:off x="5561142" y="5253948"/>
            <a:ext cx="1307310" cy="423"/>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Cin</a:t>
            </a:r>
            <a:r>
              <a:rPr lang="en-US" b="1" kern="0" baseline="-25000" dirty="0">
                <a:solidFill>
                  <a:schemeClr val="bg1">
                    <a:lumMod val="75000"/>
                  </a:schemeClr>
                </a:solidFill>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lang="en-US" b="1" kern="0" baseline="-25000" dirty="0">
                <a:solidFill>
                  <a:srgbClr val="FFFFFF">
                    <a:lumMod val="75000"/>
                  </a:srgbClr>
                </a:solidFill>
                <a:latin typeface="Avenir Next" panose="020B0503020202020204" pitchFamily="34" charset="0"/>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chemeClr val="accent5"/>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chemeClr val="accent5"/>
                </a:solidFill>
                <a:effectLst/>
                <a:uLnTx/>
                <a:uFillTx/>
                <a:latin typeface="Avenir Next" panose="020B0503020202020204" pitchFamily="34" charset="0"/>
                <a:ea typeface="+mn-ea"/>
                <a:cs typeface="+mn-cs"/>
              </a:rPr>
              <a:t>1</a:t>
            </a:r>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1470176" y="3257433"/>
            <a:ext cx="91824" cy="500848"/>
            <a:chOff x="1470176" y="3257433"/>
            <a:chExt cx="91824" cy="500848"/>
          </a:xfrm>
        </p:grpSpPr>
        <p:cxnSp>
          <p:nvCxnSpPr>
            <p:cNvPr id="733" name="Straight Connector 732">
              <a:extLst>
                <a:ext uri="{FF2B5EF4-FFF2-40B4-BE49-F238E27FC236}">
                  <a16:creationId xmlns:a16="http://schemas.microsoft.com/office/drawing/2014/main" id="{2FBE5473-E5CB-46F3-6AF5-BDFEE614FFC9}"/>
                </a:ext>
              </a:extLst>
            </p:cNvPr>
            <p:cNvCxnSpPr>
              <a:stCxn id="709" idx="2"/>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C35F3A21-B32F-A732-7820-98C157FCFF8C}"/>
              </a:ext>
            </a:extLst>
          </p:cNvPr>
          <p:cNvGrpSpPr/>
          <p:nvPr/>
        </p:nvGrpSpPr>
        <p:grpSpPr>
          <a:xfrm>
            <a:off x="1698816" y="3257433"/>
            <a:ext cx="91824" cy="500848"/>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1930720" y="3257433"/>
            <a:ext cx="91824" cy="500848"/>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2159360" y="3257433"/>
            <a:ext cx="91824" cy="500848"/>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2388000" y="3254764"/>
            <a:ext cx="91824" cy="500848"/>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5" name="Rectangle 4">
            <a:extLst>
              <a:ext uri="{FF2B5EF4-FFF2-40B4-BE49-F238E27FC236}">
                <a16:creationId xmlns:a16="http://schemas.microsoft.com/office/drawing/2014/main" id="{5D2033F5-C453-61FC-4C09-DD7503B8BC07}"/>
              </a:ext>
            </a:extLst>
          </p:cNvPr>
          <p:cNvSpPr/>
          <p:nvPr/>
        </p:nvSpPr>
        <p:spPr>
          <a:xfrm>
            <a:off x="907005" y="1479748"/>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17ACE10-A458-BEC1-7BB7-E93600FA4D81}"/>
              </a:ext>
            </a:extLst>
          </p:cNvPr>
          <p:cNvCxnSpPr>
            <a:cxnSpLocks/>
          </p:cNvCxnSpPr>
          <p:nvPr/>
        </p:nvCxnSpPr>
        <p:spPr>
          <a:xfrm flipV="1">
            <a:off x="1176356" y="1417047"/>
            <a:ext cx="0" cy="1412885"/>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7ED5CAB8-BA4D-21DD-4FD1-CEB255DB0798}"/>
              </a:ext>
            </a:extLst>
          </p:cNvPr>
          <p:cNvGrpSpPr/>
          <p:nvPr/>
        </p:nvGrpSpPr>
        <p:grpSpPr>
          <a:xfrm>
            <a:off x="1372225" y="1519933"/>
            <a:ext cx="1108299" cy="1723402"/>
            <a:chOff x="2134538" y="564170"/>
            <a:chExt cx="1108299" cy="3169632"/>
          </a:xfrm>
          <a:solidFill>
            <a:srgbClr val="1A82C4"/>
          </a:solidFill>
        </p:grpSpPr>
        <p:grpSp>
          <p:nvGrpSpPr>
            <p:cNvPr id="46" name="Group 45">
              <a:extLst>
                <a:ext uri="{FF2B5EF4-FFF2-40B4-BE49-F238E27FC236}">
                  <a16:creationId xmlns:a16="http://schemas.microsoft.com/office/drawing/2014/main" id="{AA713B83-7F3A-E0A6-B608-22DBBC012943}"/>
                </a:ext>
              </a:extLst>
            </p:cNvPr>
            <p:cNvGrpSpPr/>
            <p:nvPr/>
          </p:nvGrpSpPr>
          <p:grpSpPr>
            <a:xfrm>
              <a:off x="2134538" y="3361724"/>
              <a:ext cx="1108299" cy="372078"/>
              <a:chOff x="5486400" y="3677732"/>
              <a:chExt cx="2209800" cy="741875"/>
            </a:xfrm>
            <a:grpFill/>
          </p:grpSpPr>
          <p:sp>
            <p:nvSpPr>
              <p:cNvPr id="58" name="DRAM">
                <a:extLst>
                  <a:ext uri="{FF2B5EF4-FFF2-40B4-BE49-F238E27FC236}">
                    <a16:creationId xmlns:a16="http://schemas.microsoft.com/office/drawing/2014/main" id="{6705ABEB-C5FD-9D15-0F2E-D6184D3CD897}"/>
                  </a:ext>
                </a:extLst>
              </p:cNvPr>
              <p:cNvSpPr/>
              <p:nvPr/>
            </p:nvSpPr>
            <p:spPr>
              <a:xfrm>
                <a:off x="5486400" y="3677732"/>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 name="DRAM">
                <a:extLst>
                  <a:ext uri="{FF2B5EF4-FFF2-40B4-BE49-F238E27FC236}">
                    <a16:creationId xmlns:a16="http://schemas.microsoft.com/office/drawing/2014/main" id="{054C9F4C-3674-7CEC-21B0-A39BD0EF2392}"/>
                  </a:ext>
                </a:extLst>
              </p:cNvPr>
              <p:cNvSpPr/>
              <p:nvPr/>
            </p:nvSpPr>
            <p:spPr>
              <a:xfrm>
                <a:off x="59436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D66E2687-6CB2-F588-8891-E6A5CA8BA077}"/>
                  </a:ext>
                </a:extLst>
              </p:cNvPr>
              <p:cNvSpPr/>
              <p:nvPr/>
            </p:nvSpPr>
            <p:spPr>
              <a:xfrm>
                <a:off x="6400799"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7B574DA7-206F-CB3D-9365-9D91CD64A18D}"/>
                  </a:ext>
                </a:extLst>
              </p:cNvPr>
              <p:cNvSpPr/>
              <p:nvPr/>
            </p:nvSpPr>
            <p:spPr>
              <a:xfrm>
                <a:off x="6858001"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F5E4B6B5-14EB-F823-8651-5E0125B382F5}"/>
                  </a:ext>
                </a:extLst>
              </p:cNvPr>
              <p:cNvSpPr/>
              <p:nvPr/>
            </p:nvSpPr>
            <p:spPr>
              <a:xfrm>
                <a:off x="73152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2197C08B-EA57-69B8-B10F-54FB9B9C247E}"/>
                </a:ext>
              </a:extLst>
            </p:cNvPr>
            <p:cNvGrpSpPr/>
            <p:nvPr/>
          </p:nvGrpSpPr>
          <p:grpSpPr>
            <a:xfrm>
              <a:off x="2230081" y="564170"/>
              <a:ext cx="917213" cy="2797557"/>
              <a:chOff x="5676900" y="-2966149"/>
              <a:chExt cx="1828800" cy="6592128"/>
            </a:xfrm>
            <a:grpFill/>
          </p:grpSpPr>
          <p:cxnSp>
            <p:nvCxnSpPr>
              <p:cNvPr id="50" name="Straight Connector 49">
                <a:extLst>
                  <a:ext uri="{FF2B5EF4-FFF2-40B4-BE49-F238E27FC236}">
                    <a16:creationId xmlns:a16="http://schemas.microsoft.com/office/drawing/2014/main" id="{CEEC1389-3453-42D5-9DBF-CC8C06AB4AAF}"/>
                  </a:ext>
                </a:extLst>
              </p:cNvPr>
              <p:cNvCxnSpPr>
                <a:cxnSpLocks/>
                <a:endCxn id="58" idx="0"/>
              </p:cNvCxnSpPr>
              <p:nvPr/>
            </p:nvCxnSpPr>
            <p:spPr>
              <a:xfrm>
                <a:off x="5676900" y="-2958968"/>
                <a:ext cx="0" cy="658494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B057CCB-4DAE-5F80-9D56-5F06EDE7B957}"/>
                  </a:ext>
                </a:extLst>
              </p:cNvPr>
              <p:cNvCxnSpPr>
                <a:cxnSpLocks/>
                <a:endCxn id="60" idx="0"/>
              </p:cNvCxnSpPr>
              <p:nvPr/>
            </p:nvCxnSpPr>
            <p:spPr>
              <a:xfrm>
                <a:off x="6591299"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C3618CE6-FC08-C99D-4F12-57FF11C574BE}"/>
                  </a:ext>
                </a:extLst>
              </p:cNvPr>
              <p:cNvCxnSpPr>
                <a:cxnSpLocks/>
                <a:endCxn id="61" idx="0"/>
              </p:cNvCxnSpPr>
              <p:nvPr/>
            </p:nvCxnSpPr>
            <p:spPr>
              <a:xfrm>
                <a:off x="7045968" y="-2958968"/>
                <a:ext cx="2532"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3B47A5D-9690-F3E7-DD8D-FC2FB1698EF3}"/>
                  </a:ext>
                </a:extLst>
              </p:cNvPr>
              <p:cNvCxnSpPr>
                <a:cxnSpLocks/>
                <a:endCxn id="63" idx="0"/>
              </p:cNvCxnSpPr>
              <p:nvPr/>
            </p:nvCxnSpPr>
            <p:spPr>
              <a:xfrm>
                <a:off x="7505700"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CF88351-C344-EDA0-269C-E0758CC164A5}"/>
                  </a:ext>
                </a:extLst>
              </p:cNvPr>
              <p:cNvCxnSpPr>
                <a:cxnSpLocks/>
                <a:endCxn id="59" idx="0"/>
              </p:cNvCxnSpPr>
              <p:nvPr/>
            </p:nvCxnSpPr>
            <p:spPr>
              <a:xfrm flipH="1">
                <a:off x="6134100" y="-2966149"/>
                <a:ext cx="7684" cy="6592128"/>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897" name="Group 896">
            <a:extLst>
              <a:ext uri="{FF2B5EF4-FFF2-40B4-BE49-F238E27FC236}">
                <a16:creationId xmlns:a16="http://schemas.microsoft.com/office/drawing/2014/main" id="{6D9DB0F3-5C68-FD41-8A82-9F5B5EC7C5AD}"/>
              </a:ext>
            </a:extLst>
          </p:cNvPr>
          <p:cNvGrpSpPr/>
          <p:nvPr/>
        </p:nvGrpSpPr>
        <p:grpSpPr>
          <a:xfrm>
            <a:off x="1061269" y="1986104"/>
            <a:ext cx="1414038" cy="191087"/>
            <a:chOff x="1828799" y="2017072"/>
            <a:chExt cx="1414038" cy="191087"/>
          </a:xfrm>
          <a:solidFill>
            <a:srgbClr val="1A82C4"/>
          </a:solidFill>
        </p:grpSpPr>
        <p:sp>
          <p:nvSpPr>
            <p:cNvPr id="898" name="DRAM">
              <a:extLst>
                <a:ext uri="{FF2B5EF4-FFF2-40B4-BE49-F238E27FC236}">
                  <a16:creationId xmlns:a16="http://schemas.microsoft.com/office/drawing/2014/main" id="{2C52F9E9-E8E8-F89E-25D0-B3419CC2F1B3}"/>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00" name="Straight Connector 899">
              <a:extLst>
                <a:ext uri="{FF2B5EF4-FFF2-40B4-BE49-F238E27FC236}">
                  <a16:creationId xmlns:a16="http://schemas.microsoft.com/office/drawing/2014/main" id="{95ADE859-7F93-A4C8-95EC-09FD9227676D}"/>
                </a:ext>
              </a:extLst>
            </p:cNvPr>
            <p:cNvCxnSpPr>
              <a:cxnSpLocks/>
              <a:stCxn id="910" idx="6"/>
              <a:endCxn id="89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03" name="Oval 902">
              <a:extLst>
                <a:ext uri="{FF2B5EF4-FFF2-40B4-BE49-F238E27FC236}">
                  <a16:creationId xmlns:a16="http://schemas.microsoft.com/office/drawing/2014/main" id="{4252F6AC-C325-8173-6620-A02BD7B5D1A8}"/>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5" name="Oval 904">
              <a:extLst>
                <a:ext uri="{FF2B5EF4-FFF2-40B4-BE49-F238E27FC236}">
                  <a16:creationId xmlns:a16="http://schemas.microsoft.com/office/drawing/2014/main" id="{35F9D845-0EE3-5174-C163-EC2E3FAC7156}"/>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6" name="Oval 905">
              <a:extLst>
                <a:ext uri="{FF2B5EF4-FFF2-40B4-BE49-F238E27FC236}">
                  <a16:creationId xmlns:a16="http://schemas.microsoft.com/office/drawing/2014/main" id="{F46B8B47-9809-FDD9-3686-4251AF09B231}"/>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6C8C0D01-A5DA-1B03-E80F-DDA30C943896}"/>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EFAE8206-E7B9-51BB-08F5-C688ED2575EE}"/>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1" name="Group 910">
            <a:extLst>
              <a:ext uri="{FF2B5EF4-FFF2-40B4-BE49-F238E27FC236}">
                <a16:creationId xmlns:a16="http://schemas.microsoft.com/office/drawing/2014/main" id="{5BCB3FD9-82FD-559A-3B90-5188471DB624}"/>
              </a:ext>
            </a:extLst>
          </p:cNvPr>
          <p:cNvGrpSpPr/>
          <p:nvPr/>
        </p:nvGrpSpPr>
        <p:grpSpPr>
          <a:xfrm>
            <a:off x="1061269" y="1501423"/>
            <a:ext cx="1414038" cy="191087"/>
            <a:chOff x="1828799" y="2017072"/>
            <a:chExt cx="1414038" cy="191087"/>
          </a:xfrm>
          <a:solidFill>
            <a:srgbClr val="F3B945"/>
          </a:solidFill>
        </p:grpSpPr>
        <p:sp>
          <p:nvSpPr>
            <p:cNvPr id="912" name="DRAM">
              <a:extLst>
                <a:ext uri="{FF2B5EF4-FFF2-40B4-BE49-F238E27FC236}">
                  <a16:creationId xmlns:a16="http://schemas.microsoft.com/office/drawing/2014/main" id="{AC023DE1-70CE-9CE0-1817-B70E2FC28B14}"/>
                </a:ext>
              </a:extLst>
            </p:cNvPr>
            <p:cNvSpPr/>
            <p:nvPr/>
          </p:nvSpPr>
          <p:spPr>
            <a:xfrm rot="5400000">
              <a:off x="1847908" y="1997964"/>
              <a:ext cx="191086" cy="229303"/>
            </a:xfrm>
            <a:prstGeom prst="roundRect">
              <a:avLst>
                <a:gd name="adj" fmla="val 11319"/>
              </a:avLst>
            </a:prstGeom>
            <a:solidFill>
              <a:srgbClr val="FB9B9E"/>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13" name="Straight Connector 912">
              <a:extLst>
                <a:ext uri="{FF2B5EF4-FFF2-40B4-BE49-F238E27FC236}">
                  <a16:creationId xmlns:a16="http://schemas.microsoft.com/office/drawing/2014/main" id="{A992B38E-DBBC-4CB8-6D98-D8AA24FBC718}"/>
                </a:ext>
              </a:extLst>
            </p:cNvPr>
            <p:cNvCxnSpPr>
              <a:cxnSpLocks/>
              <a:stCxn id="920" idx="6"/>
              <a:endCxn id="91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14" name="Oval 913">
              <a:extLst>
                <a:ext uri="{FF2B5EF4-FFF2-40B4-BE49-F238E27FC236}">
                  <a16:creationId xmlns:a16="http://schemas.microsoft.com/office/drawing/2014/main" id="{DAD37A3A-51E4-5763-7E39-E96CF08034E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5" name="Oval 914">
              <a:extLst>
                <a:ext uri="{FF2B5EF4-FFF2-40B4-BE49-F238E27FC236}">
                  <a16:creationId xmlns:a16="http://schemas.microsoft.com/office/drawing/2014/main" id="{0CEBFFC4-9E29-3113-1444-B303063B11EB}"/>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6" name="Oval 915">
              <a:extLst>
                <a:ext uri="{FF2B5EF4-FFF2-40B4-BE49-F238E27FC236}">
                  <a16:creationId xmlns:a16="http://schemas.microsoft.com/office/drawing/2014/main" id="{BD234220-5EB0-9E28-5A48-27B743A25465}"/>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8" name="Oval 917">
              <a:extLst>
                <a:ext uri="{FF2B5EF4-FFF2-40B4-BE49-F238E27FC236}">
                  <a16:creationId xmlns:a16="http://schemas.microsoft.com/office/drawing/2014/main" id="{BF45EDF3-56CE-F334-1C86-4879524733CB}"/>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6F2EEED8-EBF7-DF1B-EB39-79456DCE023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2" name="Group 921">
            <a:extLst>
              <a:ext uri="{FF2B5EF4-FFF2-40B4-BE49-F238E27FC236}">
                <a16:creationId xmlns:a16="http://schemas.microsoft.com/office/drawing/2014/main" id="{5518B255-8F6E-BA5C-A182-87D5643FD07B}"/>
              </a:ext>
            </a:extLst>
          </p:cNvPr>
          <p:cNvGrpSpPr/>
          <p:nvPr/>
        </p:nvGrpSpPr>
        <p:grpSpPr>
          <a:xfrm>
            <a:off x="1061269" y="1744904"/>
            <a:ext cx="1414038" cy="191087"/>
            <a:chOff x="1828799" y="2017072"/>
            <a:chExt cx="1414038" cy="191087"/>
          </a:xfrm>
          <a:solidFill>
            <a:srgbClr val="1A82C4"/>
          </a:solidFill>
        </p:grpSpPr>
        <p:sp>
          <p:nvSpPr>
            <p:cNvPr id="923" name="DRAM">
              <a:extLst>
                <a:ext uri="{FF2B5EF4-FFF2-40B4-BE49-F238E27FC236}">
                  <a16:creationId xmlns:a16="http://schemas.microsoft.com/office/drawing/2014/main" id="{43CF8DA5-E366-C404-7A9E-FCD998386AB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24" name="Straight Connector 923">
              <a:extLst>
                <a:ext uri="{FF2B5EF4-FFF2-40B4-BE49-F238E27FC236}">
                  <a16:creationId xmlns:a16="http://schemas.microsoft.com/office/drawing/2014/main" id="{FCF2352A-F693-118F-C254-47CAD939698A}"/>
                </a:ext>
              </a:extLst>
            </p:cNvPr>
            <p:cNvCxnSpPr>
              <a:cxnSpLocks/>
              <a:stCxn id="932" idx="6"/>
              <a:endCxn id="92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25" name="Oval 924">
              <a:extLst>
                <a:ext uri="{FF2B5EF4-FFF2-40B4-BE49-F238E27FC236}">
                  <a16:creationId xmlns:a16="http://schemas.microsoft.com/office/drawing/2014/main" id="{19F0B68B-C4D8-4573-60A0-0258A2C91445}"/>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6" name="Oval 925">
              <a:extLst>
                <a:ext uri="{FF2B5EF4-FFF2-40B4-BE49-F238E27FC236}">
                  <a16:creationId xmlns:a16="http://schemas.microsoft.com/office/drawing/2014/main" id="{09F60999-6DC3-CC0F-8C5F-B73417F1B33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7" name="Oval 926">
              <a:extLst>
                <a:ext uri="{FF2B5EF4-FFF2-40B4-BE49-F238E27FC236}">
                  <a16:creationId xmlns:a16="http://schemas.microsoft.com/office/drawing/2014/main" id="{188F74CB-F0F4-AF3D-E167-84067958D5BC}"/>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0" name="Oval 929">
              <a:extLst>
                <a:ext uri="{FF2B5EF4-FFF2-40B4-BE49-F238E27FC236}">
                  <a16:creationId xmlns:a16="http://schemas.microsoft.com/office/drawing/2014/main" id="{BDE11A18-9705-7591-6636-C5343298C866}"/>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2" name="Oval 931">
              <a:extLst>
                <a:ext uri="{FF2B5EF4-FFF2-40B4-BE49-F238E27FC236}">
                  <a16:creationId xmlns:a16="http://schemas.microsoft.com/office/drawing/2014/main" id="{A5AF50C5-B0D9-2D21-B7A7-E0B32159AB26}"/>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933" name="Straight Connector 932">
            <a:extLst>
              <a:ext uri="{FF2B5EF4-FFF2-40B4-BE49-F238E27FC236}">
                <a16:creationId xmlns:a16="http://schemas.microsoft.com/office/drawing/2014/main" id="{E6587E8E-F56F-EFE9-B874-FAAFAE7613BE}"/>
              </a:ext>
            </a:extLst>
          </p:cNvPr>
          <p:cNvCxnSpPr>
            <a:cxnSpLocks/>
          </p:cNvCxnSpPr>
          <p:nvPr/>
        </p:nvCxnSpPr>
        <p:spPr>
          <a:xfrm flipH="1">
            <a:off x="860130" y="141023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35" name="Group 934">
            <a:extLst>
              <a:ext uri="{FF2B5EF4-FFF2-40B4-BE49-F238E27FC236}">
                <a16:creationId xmlns:a16="http://schemas.microsoft.com/office/drawing/2014/main" id="{1E7D09D2-A2A5-7E66-D113-D1A6F92FF086}"/>
              </a:ext>
            </a:extLst>
          </p:cNvPr>
          <p:cNvGrpSpPr/>
          <p:nvPr/>
        </p:nvGrpSpPr>
        <p:grpSpPr>
          <a:xfrm>
            <a:off x="1061269" y="2476774"/>
            <a:ext cx="1414038" cy="191087"/>
            <a:chOff x="1828799" y="2017072"/>
            <a:chExt cx="1414038" cy="191087"/>
          </a:xfrm>
          <a:solidFill>
            <a:srgbClr val="1A82C4"/>
          </a:solidFill>
        </p:grpSpPr>
        <p:sp>
          <p:nvSpPr>
            <p:cNvPr id="936" name="DRAM">
              <a:extLst>
                <a:ext uri="{FF2B5EF4-FFF2-40B4-BE49-F238E27FC236}">
                  <a16:creationId xmlns:a16="http://schemas.microsoft.com/office/drawing/2014/main" id="{651F95D5-E84E-ACB3-56E8-3854C4989E8C}"/>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7" name="Straight Connector 936">
              <a:extLst>
                <a:ext uri="{FF2B5EF4-FFF2-40B4-BE49-F238E27FC236}">
                  <a16:creationId xmlns:a16="http://schemas.microsoft.com/office/drawing/2014/main" id="{4F44C63F-128C-743E-ED45-B0484640507F}"/>
                </a:ext>
              </a:extLst>
            </p:cNvPr>
            <p:cNvCxnSpPr>
              <a:cxnSpLocks/>
              <a:stCxn id="942" idx="6"/>
              <a:endCxn id="936"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38" name="Oval 937">
              <a:extLst>
                <a:ext uri="{FF2B5EF4-FFF2-40B4-BE49-F238E27FC236}">
                  <a16:creationId xmlns:a16="http://schemas.microsoft.com/office/drawing/2014/main" id="{6FFD4CE3-0E1B-E49F-CFA2-201B43C8DB65}"/>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9" name="Oval 938">
              <a:extLst>
                <a:ext uri="{FF2B5EF4-FFF2-40B4-BE49-F238E27FC236}">
                  <a16:creationId xmlns:a16="http://schemas.microsoft.com/office/drawing/2014/main" id="{2437BA1B-5C88-BFE0-F9F1-1A31BFA7372B}"/>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0" name="Oval 939">
              <a:extLst>
                <a:ext uri="{FF2B5EF4-FFF2-40B4-BE49-F238E27FC236}">
                  <a16:creationId xmlns:a16="http://schemas.microsoft.com/office/drawing/2014/main" id="{2FE2471D-B5A0-D81A-0E32-9E487878F46F}"/>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82A15630-E5F5-2B2F-6BCF-A32EB9353D6F}"/>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E6255DB4-4E41-8AE6-1A3B-54D7BD171F19}"/>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950" name="Rectangle 949">
            <a:extLst>
              <a:ext uri="{FF2B5EF4-FFF2-40B4-BE49-F238E27FC236}">
                <a16:creationId xmlns:a16="http://schemas.microsoft.com/office/drawing/2014/main" id="{23970C01-C331-8C26-BA5C-5938032FF36C}"/>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graphicFrame>
        <p:nvGraphicFramePr>
          <p:cNvPr id="944" name="Table 4">
            <a:extLst>
              <a:ext uri="{FF2B5EF4-FFF2-40B4-BE49-F238E27FC236}">
                <a16:creationId xmlns:a16="http://schemas.microsoft.com/office/drawing/2014/main" id="{47BBA9E5-BF8B-39B3-CE61-F1990BDBC705}"/>
              </a:ext>
            </a:extLst>
          </p:cNvPr>
          <p:cNvGraphicFramePr>
            <a:graphicFrameLocks/>
          </p:cNvGraphicFramePr>
          <p:nvPr>
            <p:extLst>
              <p:ext uri="{D42A27DB-BD31-4B8C-83A1-F6EECF244321}">
                <p14:modId xmlns:p14="http://schemas.microsoft.com/office/powerpoint/2010/main" val="89937455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232890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1"/>
                                        </p:tgtEl>
                                        <p:attrNameLst>
                                          <p:attrName>style.visibility</p:attrName>
                                        </p:attrNameLst>
                                      </p:cBhvr>
                                      <p:to>
                                        <p:strVal val="visible"/>
                                      </p:to>
                                    </p:set>
                                    <p:animEffect transition="in" filter="wipe(left)">
                                      <p:cBhvr>
                                        <p:cTn id="13" dur="500"/>
                                        <p:tgtEl>
                                          <p:spTgt spid="911"/>
                                        </p:tgtEl>
                                      </p:cBhvr>
                                    </p:animEffect>
                                  </p:childTnLst>
                                </p:cTn>
                              </p:par>
                              <p:par>
                                <p:cTn id="14" presetID="22" presetClass="entr" presetSubtype="8" fill="hold" nodeType="withEffect">
                                  <p:stCondLst>
                                    <p:cond delay="0"/>
                                  </p:stCondLst>
                                  <p:childTnLst>
                                    <p:set>
                                      <p:cBhvr>
                                        <p:cTn id="15" dur="1" fill="hold">
                                          <p:stCondLst>
                                            <p:cond delay="0"/>
                                          </p:stCondLst>
                                        </p:cTn>
                                        <p:tgtEl>
                                          <p:spTgt spid="897"/>
                                        </p:tgtEl>
                                        <p:attrNameLst>
                                          <p:attrName>style.visibility</p:attrName>
                                        </p:attrNameLst>
                                      </p:cBhvr>
                                      <p:to>
                                        <p:strVal val="visible"/>
                                      </p:to>
                                    </p:set>
                                    <p:animEffect transition="in" filter="wipe(left)">
                                      <p:cBhvr>
                                        <p:cTn id="16" dur="500"/>
                                        <p:tgtEl>
                                          <p:spTgt spid="897"/>
                                        </p:tgtEl>
                                      </p:cBhvr>
                                    </p:animEffect>
                                  </p:childTnLst>
                                </p:cTn>
                              </p:par>
                              <p:par>
                                <p:cTn id="17" presetID="22" presetClass="entr" presetSubtype="8" fill="hold" nodeType="withEffect">
                                  <p:stCondLst>
                                    <p:cond delay="0"/>
                                  </p:stCondLst>
                                  <p:childTnLst>
                                    <p:set>
                                      <p:cBhvr>
                                        <p:cTn id="18" dur="1" fill="hold">
                                          <p:stCondLst>
                                            <p:cond delay="0"/>
                                          </p:stCondLst>
                                        </p:cTn>
                                        <p:tgtEl>
                                          <p:spTgt spid="922"/>
                                        </p:tgtEl>
                                        <p:attrNameLst>
                                          <p:attrName>style.visibility</p:attrName>
                                        </p:attrNameLst>
                                      </p:cBhvr>
                                      <p:to>
                                        <p:strVal val="visible"/>
                                      </p:to>
                                    </p:set>
                                    <p:animEffect transition="in" filter="wipe(left)">
                                      <p:cBhvr>
                                        <p:cTn id="19" dur="500"/>
                                        <p:tgtEl>
                                          <p:spTgt spid="922"/>
                                        </p:tgtEl>
                                      </p:cBhvr>
                                    </p:animEffect>
                                  </p:childTnLst>
                                </p:cTn>
                              </p:par>
                              <p:par>
                                <p:cTn id="20" presetID="22" presetClass="entr" presetSubtype="8" fill="hold" nodeType="withEffect">
                                  <p:stCondLst>
                                    <p:cond delay="0"/>
                                  </p:stCondLst>
                                  <p:childTnLst>
                                    <p:set>
                                      <p:cBhvr>
                                        <p:cTn id="21" dur="1" fill="hold">
                                          <p:stCondLst>
                                            <p:cond delay="0"/>
                                          </p:stCondLst>
                                        </p:cTn>
                                        <p:tgtEl>
                                          <p:spTgt spid="933"/>
                                        </p:tgtEl>
                                        <p:attrNameLst>
                                          <p:attrName>style.visibility</p:attrName>
                                        </p:attrNameLst>
                                      </p:cBhvr>
                                      <p:to>
                                        <p:strVal val="visible"/>
                                      </p:to>
                                    </p:set>
                                    <p:animEffect transition="in" filter="wipe(left)">
                                      <p:cBhvr>
                                        <p:cTn id="22" dur="500"/>
                                        <p:tgtEl>
                                          <p:spTgt spid="933"/>
                                        </p:tgtEl>
                                      </p:cBhvr>
                                    </p:animEffect>
                                  </p:childTnLst>
                                </p:cTn>
                              </p:par>
                              <p:par>
                                <p:cTn id="23" presetID="10" presetClass="entr" presetSubtype="0" fill="hold"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par>
                                <p:cTn id="26" presetID="22" presetClass="entr" presetSubtype="8" fill="hold" nodeType="withEffect">
                                  <p:stCondLst>
                                    <p:cond delay="0"/>
                                  </p:stCondLst>
                                  <p:childTnLst>
                                    <p:set>
                                      <p:cBhvr>
                                        <p:cTn id="27" dur="1" fill="hold">
                                          <p:stCondLst>
                                            <p:cond delay="0"/>
                                          </p:stCondLst>
                                        </p:cTn>
                                        <p:tgtEl>
                                          <p:spTgt spid="935"/>
                                        </p:tgtEl>
                                        <p:attrNameLst>
                                          <p:attrName>style.visibility</p:attrName>
                                        </p:attrNameLst>
                                      </p:cBhvr>
                                      <p:to>
                                        <p:strVal val="visible"/>
                                      </p:to>
                                    </p:set>
                                    <p:animEffect transition="in" filter="wipe(left)">
                                      <p:cBhvr>
                                        <p:cTn id="28" dur="500"/>
                                        <p:tgtEl>
                                          <p:spTgt spid="9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a:endCxn id="35" idx="6"/>
                  </p:cNvCxnSpPr>
                  <p:nvPr/>
                </p:nvCxnSpPr>
                <p:spPr>
                  <a:xfrm flipH="1" flipV="1">
                    <a:off x="6047256" y="5740131"/>
                    <a:ext cx="637980" cy="7779"/>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grpSp>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endCxn id="921" idx="6"/>
          </p:cNvCxnSpPr>
          <p:nvPr/>
        </p:nvCxnSpPr>
        <p:spPr>
          <a:xfrm flipH="1" flipV="1">
            <a:off x="5561142" y="5253948"/>
            <a:ext cx="1307310" cy="423"/>
          </a:xfrm>
          <a:prstGeom prst="line">
            <a:avLst/>
          </a:prstGeom>
          <a:solidFill>
            <a:schemeClr val="tx1"/>
          </a:solidFill>
          <a:ln w="31750" cap="flat" cmpd="sng" algn="ctr">
            <a:solidFill>
              <a:srgbClr val="39A882"/>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39A882"/>
                </a:solidFill>
                <a:effectLst/>
                <a:uLnTx/>
                <a:uFillTx/>
                <a:latin typeface="Avenir Next" panose="020B0503020202020204" pitchFamily="34" charset="0"/>
                <a:ea typeface="+mn-ea"/>
                <a:cs typeface="+mn-cs"/>
              </a:rPr>
              <a:t>Cin</a:t>
            </a:r>
            <a:r>
              <a:rPr lang="en-US" b="1" kern="0" baseline="-25000" dirty="0">
                <a:solidFill>
                  <a:srgbClr val="39A882"/>
                </a:solidFill>
                <a:latin typeface="Avenir Next" panose="020B0503020202020204" pitchFamily="34" charset="0"/>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lang="en-US" b="1" kern="0" baseline="-25000" dirty="0">
                <a:solidFill>
                  <a:srgbClr val="FFFFFF">
                    <a:lumMod val="75000"/>
                  </a:srgbClr>
                </a:solidFill>
                <a:latin typeface="Avenir Next" panose="020B0503020202020204" pitchFamily="34" charset="0"/>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chemeClr val="accent5"/>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chemeClr val="accent5"/>
                </a:solidFill>
                <a:effectLst/>
                <a:uLnTx/>
                <a:uFillTx/>
                <a:latin typeface="Avenir Next" panose="020B0503020202020204" pitchFamily="34" charset="0"/>
                <a:ea typeface="+mn-ea"/>
                <a:cs typeface="+mn-cs"/>
              </a:rPr>
              <a:t>1</a:t>
            </a:r>
          </a:p>
        </p:txBody>
      </p:sp>
      <p:cxnSp>
        <p:nvCxnSpPr>
          <p:cNvPr id="733" name="Straight Connector 732">
            <a:extLst>
              <a:ext uri="{FF2B5EF4-FFF2-40B4-BE49-F238E27FC236}">
                <a16:creationId xmlns:a16="http://schemas.microsoft.com/office/drawing/2014/main" id="{2FBE5473-E5CB-46F3-6AF5-BDFEE614FFC9}"/>
              </a:ext>
            </a:extLst>
          </p:cNvPr>
          <p:cNvCxnSpPr>
            <a:cxnSpLocks/>
            <a:stCxn id="709" idx="2"/>
            <a:endCxn id="712" idx="0"/>
          </p:cNvCxnSpPr>
          <p:nvPr/>
        </p:nvCxnSpPr>
        <p:spPr>
          <a:xfrm>
            <a:off x="1470176"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7CE303F4-6660-1682-507B-72055032489B}"/>
              </a:ext>
            </a:extLst>
          </p:cNvPr>
          <p:cNvCxnSpPr>
            <a:cxnSpLocks/>
            <a:endCxn id="713" idx="0"/>
          </p:cNvCxnSpPr>
          <p:nvPr/>
        </p:nvCxnSpPr>
        <p:spPr>
          <a:xfrm>
            <a:off x="1698816"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47" name="Straight Connector 746">
            <a:extLst>
              <a:ext uri="{FF2B5EF4-FFF2-40B4-BE49-F238E27FC236}">
                <a16:creationId xmlns:a16="http://schemas.microsoft.com/office/drawing/2014/main" id="{BD06F5AA-063A-A692-65ED-CF96296E3579}"/>
              </a:ext>
            </a:extLst>
          </p:cNvPr>
          <p:cNvCxnSpPr>
            <a:cxnSpLocks/>
            <a:endCxn id="714" idx="0"/>
          </p:cNvCxnSpPr>
          <p:nvPr/>
        </p:nvCxnSpPr>
        <p:spPr>
          <a:xfrm flipH="1">
            <a:off x="1930508"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F78794F2-48D1-A5D5-49C9-F33B3805BBFE}"/>
              </a:ext>
            </a:extLst>
          </p:cNvPr>
          <p:cNvCxnSpPr>
            <a:cxnSpLocks/>
            <a:endCxn id="719" idx="0"/>
          </p:cNvCxnSpPr>
          <p:nvPr/>
        </p:nvCxnSpPr>
        <p:spPr>
          <a:xfrm>
            <a:off x="2159360"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67BFFEFE-88F2-6141-3BC1-628BF6DE3E64}"/>
              </a:ext>
            </a:extLst>
          </p:cNvPr>
          <p:cNvCxnSpPr>
            <a:cxnSpLocks/>
            <a:endCxn id="720" idx="0"/>
          </p:cNvCxnSpPr>
          <p:nvPr/>
        </p:nvCxnSpPr>
        <p:spPr>
          <a:xfrm>
            <a:off x="2388000" y="3254764"/>
            <a:ext cx="0" cy="585090"/>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5D2033F5-C453-61FC-4C09-DD7503B8BC07}"/>
              </a:ext>
            </a:extLst>
          </p:cNvPr>
          <p:cNvSpPr/>
          <p:nvPr/>
        </p:nvSpPr>
        <p:spPr>
          <a:xfrm>
            <a:off x="907005" y="1479748"/>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17ACE10-A458-BEC1-7BB7-E93600FA4D81}"/>
              </a:ext>
            </a:extLst>
          </p:cNvPr>
          <p:cNvCxnSpPr>
            <a:cxnSpLocks/>
          </p:cNvCxnSpPr>
          <p:nvPr/>
        </p:nvCxnSpPr>
        <p:spPr>
          <a:xfrm flipV="1">
            <a:off x="1176356" y="1417047"/>
            <a:ext cx="0" cy="1412885"/>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7ED5CAB8-BA4D-21DD-4FD1-CEB255DB0798}"/>
              </a:ext>
            </a:extLst>
          </p:cNvPr>
          <p:cNvGrpSpPr/>
          <p:nvPr/>
        </p:nvGrpSpPr>
        <p:grpSpPr>
          <a:xfrm>
            <a:off x="1372225" y="1519933"/>
            <a:ext cx="1108299" cy="1723402"/>
            <a:chOff x="2134538" y="564170"/>
            <a:chExt cx="1108299" cy="3169632"/>
          </a:xfrm>
          <a:solidFill>
            <a:srgbClr val="1A82C4"/>
          </a:solidFill>
        </p:grpSpPr>
        <p:grpSp>
          <p:nvGrpSpPr>
            <p:cNvPr id="46" name="Group 45">
              <a:extLst>
                <a:ext uri="{FF2B5EF4-FFF2-40B4-BE49-F238E27FC236}">
                  <a16:creationId xmlns:a16="http://schemas.microsoft.com/office/drawing/2014/main" id="{AA713B83-7F3A-E0A6-B608-22DBBC012943}"/>
                </a:ext>
              </a:extLst>
            </p:cNvPr>
            <p:cNvGrpSpPr/>
            <p:nvPr/>
          </p:nvGrpSpPr>
          <p:grpSpPr>
            <a:xfrm>
              <a:off x="2134538" y="3361724"/>
              <a:ext cx="1108299" cy="372078"/>
              <a:chOff x="5486400" y="3677732"/>
              <a:chExt cx="2209800" cy="741875"/>
            </a:xfrm>
            <a:grpFill/>
          </p:grpSpPr>
          <p:sp>
            <p:nvSpPr>
              <p:cNvPr id="58" name="DRAM">
                <a:extLst>
                  <a:ext uri="{FF2B5EF4-FFF2-40B4-BE49-F238E27FC236}">
                    <a16:creationId xmlns:a16="http://schemas.microsoft.com/office/drawing/2014/main" id="{6705ABEB-C5FD-9D15-0F2E-D6184D3CD897}"/>
                  </a:ext>
                </a:extLst>
              </p:cNvPr>
              <p:cNvSpPr/>
              <p:nvPr/>
            </p:nvSpPr>
            <p:spPr>
              <a:xfrm>
                <a:off x="5486400" y="3677732"/>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 name="DRAM">
                <a:extLst>
                  <a:ext uri="{FF2B5EF4-FFF2-40B4-BE49-F238E27FC236}">
                    <a16:creationId xmlns:a16="http://schemas.microsoft.com/office/drawing/2014/main" id="{054C9F4C-3674-7CEC-21B0-A39BD0EF2392}"/>
                  </a:ext>
                </a:extLst>
              </p:cNvPr>
              <p:cNvSpPr/>
              <p:nvPr/>
            </p:nvSpPr>
            <p:spPr>
              <a:xfrm>
                <a:off x="59436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D66E2687-6CB2-F588-8891-E6A5CA8BA077}"/>
                  </a:ext>
                </a:extLst>
              </p:cNvPr>
              <p:cNvSpPr/>
              <p:nvPr/>
            </p:nvSpPr>
            <p:spPr>
              <a:xfrm>
                <a:off x="6400799"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7B574DA7-206F-CB3D-9365-9D91CD64A18D}"/>
                  </a:ext>
                </a:extLst>
              </p:cNvPr>
              <p:cNvSpPr/>
              <p:nvPr/>
            </p:nvSpPr>
            <p:spPr>
              <a:xfrm>
                <a:off x="6858001"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F5E4B6B5-14EB-F823-8651-5E0125B382F5}"/>
                  </a:ext>
                </a:extLst>
              </p:cNvPr>
              <p:cNvSpPr/>
              <p:nvPr/>
            </p:nvSpPr>
            <p:spPr>
              <a:xfrm>
                <a:off x="73152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2197C08B-EA57-69B8-B10F-54FB9B9C247E}"/>
                </a:ext>
              </a:extLst>
            </p:cNvPr>
            <p:cNvGrpSpPr/>
            <p:nvPr/>
          </p:nvGrpSpPr>
          <p:grpSpPr>
            <a:xfrm>
              <a:off x="2230081" y="564170"/>
              <a:ext cx="917213" cy="2797557"/>
              <a:chOff x="5676900" y="-2966149"/>
              <a:chExt cx="1828800" cy="6592128"/>
            </a:xfrm>
            <a:grpFill/>
          </p:grpSpPr>
          <p:cxnSp>
            <p:nvCxnSpPr>
              <p:cNvPr id="50" name="Straight Connector 49">
                <a:extLst>
                  <a:ext uri="{FF2B5EF4-FFF2-40B4-BE49-F238E27FC236}">
                    <a16:creationId xmlns:a16="http://schemas.microsoft.com/office/drawing/2014/main" id="{CEEC1389-3453-42D5-9DBF-CC8C06AB4AAF}"/>
                  </a:ext>
                </a:extLst>
              </p:cNvPr>
              <p:cNvCxnSpPr>
                <a:cxnSpLocks/>
                <a:endCxn id="58" idx="0"/>
              </p:cNvCxnSpPr>
              <p:nvPr/>
            </p:nvCxnSpPr>
            <p:spPr>
              <a:xfrm>
                <a:off x="5676900" y="-2958968"/>
                <a:ext cx="0" cy="658494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B057CCB-4DAE-5F80-9D56-5F06EDE7B957}"/>
                  </a:ext>
                </a:extLst>
              </p:cNvPr>
              <p:cNvCxnSpPr>
                <a:cxnSpLocks/>
                <a:endCxn id="60" idx="0"/>
              </p:cNvCxnSpPr>
              <p:nvPr/>
            </p:nvCxnSpPr>
            <p:spPr>
              <a:xfrm>
                <a:off x="6591299"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C3618CE6-FC08-C99D-4F12-57FF11C574BE}"/>
                  </a:ext>
                </a:extLst>
              </p:cNvPr>
              <p:cNvCxnSpPr>
                <a:cxnSpLocks/>
                <a:endCxn id="61" idx="0"/>
              </p:cNvCxnSpPr>
              <p:nvPr/>
            </p:nvCxnSpPr>
            <p:spPr>
              <a:xfrm>
                <a:off x="7045968" y="-2958968"/>
                <a:ext cx="2532"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3B47A5D-9690-F3E7-DD8D-FC2FB1698EF3}"/>
                  </a:ext>
                </a:extLst>
              </p:cNvPr>
              <p:cNvCxnSpPr>
                <a:cxnSpLocks/>
                <a:endCxn id="63" idx="0"/>
              </p:cNvCxnSpPr>
              <p:nvPr/>
            </p:nvCxnSpPr>
            <p:spPr>
              <a:xfrm>
                <a:off x="7505700"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CF88351-C344-EDA0-269C-E0758CC164A5}"/>
                  </a:ext>
                </a:extLst>
              </p:cNvPr>
              <p:cNvCxnSpPr>
                <a:cxnSpLocks/>
                <a:endCxn id="59" idx="0"/>
              </p:cNvCxnSpPr>
              <p:nvPr/>
            </p:nvCxnSpPr>
            <p:spPr>
              <a:xfrm flipH="1">
                <a:off x="6134100" y="-2966149"/>
                <a:ext cx="7684" cy="6592128"/>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cxnSp>
        <p:nvCxnSpPr>
          <p:cNvPr id="933" name="Straight Connector 932">
            <a:extLst>
              <a:ext uri="{FF2B5EF4-FFF2-40B4-BE49-F238E27FC236}">
                <a16:creationId xmlns:a16="http://schemas.microsoft.com/office/drawing/2014/main" id="{E6587E8E-F56F-EFE9-B874-FAAFAE7613BE}"/>
              </a:ext>
            </a:extLst>
          </p:cNvPr>
          <p:cNvCxnSpPr>
            <a:cxnSpLocks/>
          </p:cNvCxnSpPr>
          <p:nvPr/>
        </p:nvCxnSpPr>
        <p:spPr>
          <a:xfrm flipH="1">
            <a:off x="860130" y="141023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35" name="Group 934">
            <a:extLst>
              <a:ext uri="{FF2B5EF4-FFF2-40B4-BE49-F238E27FC236}">
                <a16:creationId xmlns:a16="http://schemas.microsoft.com/office/drawing/2014/main" id="{1E7D09D2-A2A5-7E66-D113-D1A6F92FF086}"/>
              </a:ext>
            </a:extLst>
          </p:cNvPr>
          <p:cNvGrpSpPr/>
          <p:nvPr/>
        </p:nvGrpSpPr>
        <p:grpSpPr>
          <a:xfrm>
            <a:off x="1061269" y="2476774"/>
            <a:ext cx="1414038" cy="191087"/>
            <a:chOff x="1828799" y="2017072"/>
            <a:chExt cx="1414038" cy="191087"/>
          </a:xfrm>
          <a:solidFill>
            <a:srgbClr val="1A82C4"/>
          </a:solidFill>
        </p:grpSpPr>
        <p:sp>
          <p:nvSpPr>
            <p:cNvPr id="936" name="DRAM">
              <a:extLst>
                <a:ext uri="{FF2B5EF4-FFF2-40B4-BE49-F238E27FC236}">
                  <a16:creationId xmlns:a16="http://schemas.microsoft.com/office/drawing/2014/main" id="{651F95D5-E84E-ACB3-56E8-3854C4989E8C}"/>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7" name="Straight Connector 936">
              <a:extLst>
                <a:ext uri="{FF2B5EF4-FFF2-40B4-BE49-F238E27FC236}">
                  <a16:creationId xmlns:a16="http://schemas.microsoft.com/office/drawing/2014/main" id="{4F44C63F-128C-743E-ED45-B0484640507F}"/>
                </a:ext>
              </a:extLst>
            </p:cNvPr>
            <p:cNvCxnSpPr>
              <a:cxnSpLocks/>
              <a:stCxn id="942" idx="6"/>
              <a:endCxn id="936"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38" name="Oval 937">
              <a:extLst>
                <a:ext uri="{FF2B5EF4-FFF2-40B4-BE49-F238E27FC236}">
                  <a16:creationId xmlns:a16="http://schemas.microsoft.com/office/drawing/2014/main" id="{6FFD4CE3-0E1B-E49F-CFA2-201B43C8DB65}"/>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9" name="Oval 938">
              <a:extLst>
                <a:ext uri="{FF2B5EF4-FFF2-40B4-BE49-F238E27FC236}">
                  <a16:creationId xmlns:a16="http://schemas.microsoft.com/office/drawing/2014/main" id="{2437BA1B-5C88-BFE0-F9F1-1A31BFA7372B}"/>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0" name="Oval 939">
              <a:extLst>
                <a:ext uri="{FF2B5EF4-FFF2-40B4-BE49-F238E27FC236}">
                  <a16:creationId xmlns:a16="http://schemas.microsoft.com/office/drawing/2014/main" id="{2FE2471D-B5A0-D81A-0E32-9E487878F46F}"/>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82A15630-E5F5-2B2F-6BCF-A32EB9353D6F}"/>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E6255DB4-4E41-8AE6-1A3B-54D7BD171F19}"/>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950" name="Rectangle 949">
            <a:extLst>
              <a:ext uri="{FF2B5EF4-FFF2-40B4-BE49-F238E27FC236}">
                <a16:creationId xmlns:a16="http://schemas.microsoft.com/office/drawing/2014/main" id="{23970C01-C331-8C26-BA5C-5938032FF36C}"/>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983" name="Rectangle 982">
            <a:extLst>
              <a:ext uri="{FF2B5EF4-FFF2-40B4-BE49-F238E27FC236}">
                <a16:creationId xmlns:a16="http://schemas.microsoft.com/office/drawing/2014/main" id="{0EAD3411-E6F0-BE41-8A9C-13B61798B8A6}"/>
              </a:ext>
            </a:extLst>
          </p:cNvPr>
          <p:cNvSpPr/>
          <p:nvPr/>
        </p:nvSpPr>
        <p:spPr>
          <a:xfrm>
            <a:off x="915769" y="3828945"/>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984" name="Straight Connector 983">
            <a:extLst>
              <a:ext uri="{FF2B5EF4-FFF2-40B4-BE49-F238E27FC236}">
                <a16:creationId xmlns:a16="http://schemas.microsoft.com/office/drawing/2014/main" id="{063FC810-1095-F4C6-FF4D-6CBD40DF8BD5}"/>
              </a:ext>
            </a:extLst>
          </p:cNvPr>
          <p:cNvCxnSpPr>
            <a:cxnSpLocks/>
          </p:cNvCxnSpPr>
          <p:nvPr/>
        </p:nvCxnSpPr>
        <p:spPr>
          <a:xfrm flipV="1">
            <a:off x="1185120" y="3766244"/>
            <a:ext cx="0" cy="1412885"/>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85" name="Group 984">
            <a:extLst>
              <a:ext uri="{FF2B5EF4-FFF2-40B4-BE49-F238E27FC236}">
                <a16:creationId xmlns:a16="http://schemas.microsoft.com/office/drawing/2014/main" id="{AD67A7AD-7ACA-38A9-BED7-0A7BC6A24D9E}"/>
              </a:ext>
            </a:extLst>
          </p:cNvPr>
          <p:cNvGrpSpPr/>
          <p:nvPr/>
        </p:nvGrpSpPr>
        <p:grpSpPr>
          <a:xfrm>
            <a:off x="1372825" y="3860966"/>
            <a:ext cx="1108299" cy="1723402"/>
            <a:chOff x="2134538" y="564170"/>
            <a:chExt cx="1108299" cy="3169632"/>
          </a:xfrm>
          <a:solidFill>
            <a:srgbClr val="1A82C4"/>
          </a:solidFill>
        </p:grpSpPr>
        <p:grpSp>
          <p:nvGrpSpPr>
            <p:cNvPr id="986" name="Group 985">
              <a:extLst>
                <a:ext uri="{FF2B5EF4-FFF2-40B4-BE49-F238E27FC236}">
                  <a16:creationId xmlns:a16="http://schemas.microsoft.com/office/drawing/2014/main" id="{CCEFFAA6-D6DC-16B4-8CA2-F283999C7CBA}"/>
                </a:ext>
              </a:extLst>
            </p:cNvPr>
            <p:cNvGrpSpPr/>
            <p:nvPr/>
          </p:nvGrpSpPr>
          <p:grpSpPr>
            <a:xfrm>
              <a:off x="2134538" y="3361724"/>
              <a:ext cx="1108299" cy="372078"/>
              <a:chOff x="5486400" y="3677732"/>
              <a:chExt cx="2209800" cy="741875"/>
            </a:xfrm>
            <a:grpFill/>
          </p:grpSpPr>
          <p:sp>
            <p:nvSpPr>
              <p:cNvPr id="993" name="DRAM">
                <a:extLst>
                  <a:ext uri="{FF2B5EF4-FFF2-40B4-BE49-F238E27FC236}">
                    <a16:creationId xmlns:a16="http://schemas.microsoft.com/office/drawing/2014/main" id="{A9E53B9F-7565-DD2C-F9E8-7594139E4F1A}"/>
                  </a:ext>
                </a:extLst>
              </p:cNvPr>
              <p:cNvSpPr/>
              <p:nvPr/>
            </p:nvSpPr>
            <p:spPr>
              <a:xfrm>
                <a:off x="5486400" y="3677732"/>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4" name="DRAM">
                <a:extLst>
                  <a:ext uri="{FF2B5EF4-FFF2-40B4-BE49-F238E27FC236}">
                    <a16:creationId xmlns:a16="http://schemas.microsoft.com/office/drawing/2014/main" id="{4F6EFF28-746A-41B8-360A-E2107B87EA17}"/>
                  </a:ext>
                </a:extLst>
              </p:cNvPr>
              <p:cNvSpPr/>
              <p:nvPr/>
            </p:nvSpPr>
            <p:spPr>
              <a:xfrm>
                <a:off x="5943600"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DRAM">
                <a:extLst>
                  <a:ext uri="{FF2B5EF4-FFF2-40B4-BE49-F238E27FC236}">
                    <a16:creationId xmlns:a16="http://schemas.microsoft.com/office/drawing/2014/main" id="{199B100B-B6C4-304E-8D93-B5640398EFB9}"/>
                  </a:ext>
                </a:extLst>
              </p:cNvPr>
              <p:cNvSpPr/>
              <p:nvPr/>
            </p:nvSpPr>
            <p:spPr>
              <a:xfrm>
                <a:off x="6400799"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DRAM">
                <a:extLst>
                  <a:ext uri="{FF2B5EF4-FFF2-40B4-BE49-F238E27FC236}">
                    <a16:creationId xmlns:a16="http://schemas.microsoft.com/office/drawing/2014/main" id="{BDBE8CC6-A585-6D4C-397A-A2AB766B7761}"/>
                  </a:ext>
                </a:extLst>
              </p:cNvPr>
              <p:cNvSpPr/>
              <p:nvPr/>
            </p:nvSpPr>
            <p:spPr>
              <a:xfrm>
                <a:off x="6858001"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DRAM">
                <a:extLst>
                  <a:ext uri="{FF2B5EF4-FFF2-40B4-BE49-F238E27FC236}">
                    <a16:creationId xmlns:a16="http://schemas.microsoft.com/office/drawing/2014/main" id="{42B5AA9F-F973-E2C8-E6F7-088A59F3349B}"/>
                  </a:ext>
                </a:extLst>
              </p:cNvPr>
              <p:cNvSpPr/>
              <p:nvPr/>
            </p:nvSpPr>
            <p:spPr>
              <a:xfrm>
                <a:off x="7315200"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7" name="Group 986">
              <a:extLst>
                <a:ext uri="{FF2B5EF4-FFF2-40B4-BE49-F238E27FC236}">
                  <a16:creationId xmlns:a16="http://schemas.microsoft.com/office/drawing/2014/main" id="{7B64390B-F55F-23E5-6CFB-1706F6BE985A}"/>
                </a:ext>
              </a:extLst>
            </p:cNvPr>
            <p:cNvGrpSpPr/>
            <p:nvPr/>
          </p:nvGrpSpPr>
          <p:grpSpPr>
            <a:xfrm>
              <a:off x="2230081" y="564170"/>
              <a:ext cx="917213" cy="2797557"/>
              <a:chOff x="5676900" y="-2966149"/>
              <a:chExt cx="1828800" cy="6592128"/>
            </a:xfrm>
            <a:grpFill/>
          </p:grpSpPr>
          <p:cxnSp>
            <p:nvCxnSpPr>
              <p:cNvPr id="988" name="Straight Connector 987">
                <a:extLst>
                  <a:ext uri="{FF2B5EF4-FFF2-40B4-BE49-F238E27FC236}">
                    <a16:creationId xmlns:a16="http://schemas.microsoft.com/office/drawing/2014/main" id="{30C0D6ED-18B8-6C96-2762-3E123842C5FA}"/>
                  </a:ext>
                </a:extLst>
              </p:cNvPr>
              <p:cNvCxnSpPr>
                <a:cxnSpLocks/>
                <a:endCxn id="993" idx="0"/>
              </p:cNvCxnSpPr>
              <p:nvPr/>
            </p:nvCxnSpPr>
            <p:spPr>
              <a:xfrm>
                <a:off x="5676900" y="-2958968"/>
                <a:ext cx="0" cy="658494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89" name="Straight Connector 988">
                <a:extLst>
                  <a:ext uri="{FF2B5EF4-FFF2-40B4-BE49-F238E27FC236}">
                    <a16:creationId xmlns:a16="http://schemas.microsoft.com/office/drawing/2014/main" id="{B9E0E388-38D4-3214-FE1C-6DD8B639A301}"/>
                  </a:ext>
                </a:extLst>
              </p:cNvPr>
              <p:cNvCxnSpPr>
                <a:cxnSpLocks/>
                <a:endCxn id="995" idx="0"/>
              </p:cNvCxnSpPr>
              <p:nvPr/>
            </p:nvCxnSpPr>
            <p:spPr>
              <a:xfrm>
                <a:off x="6591299"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3E7CD366-6F4B-7E36-054F-80A0B014AC65}"/>
                  </a:ext>
                </a:extLst>
              </p:cNvPr>
              <p:cNvCxnSpPr>
                <a:cxnSpLocks/>
                <a:endCxn id="996" idx="0"/>
              </p:cNvCxnSpPr>
              <p:nvPr/>
            </p:nvCxnSpPr>
            <p:spPr>
              <a:xfrm>
                <a:off x="7045968" y="-2958968"/>
                <a:ext cx="2532"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539BBA7C-942F-59A3-EC00-5613C050FE01}"/>
                  </a:ext>
                </a:extLst>
              </p:cNvPr>
              <p:cNvCxnSpPr>
                <a:cxnSpLocks/>
                <a:endCxn id="997" idx="0"/>
              </p:cNvCxnSpPr>
              <p:nvPr/>
            </p:nvCxnSpPr>
            <p:spPr>
              <a:xfrm>
                <a:off x="7505700"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6379D583-492F-F6D0-E48B-DADA4AB463C1}"/>
                  </a:ext>
                </a:extLst>
              </p:cNvPr>
              <p:cNvCxnSpPr>
                <a:cxnSpLocks/>
                <a:endCxn id="994" idx="0"/>
              </p:cNvCxnSpPr>
              <p:nvPr/>
            </p:nvCxnSpPr>
            <p:spPr>
              <a:xfrm flipH="1">
                <a:off x="6134100" y="-2966149"/>
                <a:ext cx="7684" cy="6592128"/>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cxnSp>
        <p:nvCxnSpPr>
          <p:cNvPr id="661" name="Straight Connector 660">
            <a:extLst>
              <a:ext uri="{FF2B5EF4-FFF2-40B4-BE49-F238E27FC236}">
                <a16:creationId xmlns:a16="http://schemas.microsoft.com/office/drawing/2014/main" id="{5B8D3CFD-4EC4-414E-EE7D-C8D061167397}"/>
              </a:ext>
            </a:extLst>
          </p:cNvPr>
          <p:cNvCxnSpPr>
            <a:cxnSpLocks/>
          </p:cNvCxnSpPr>
          <p:nvPr/>
        </p:nvCxnSpPr>
        <p:spPr>
          <a:xfrm flipH="1">
            <a:off x="868894" y="3759434"/>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6700605C-0A0F-7329-BB8C-D98BBA164E78}"/>
              </a:ext>
            </a:extLst>
          </p:cNvPr>
          <p:cNvGrpSpPr/>
          <p:nvPr/>
        </p:nvGrpSpPr>
        <p:grpSpPr>
          <a:xfrm>
            <a:off x="1066935" y="4334256"/>
            <a:ext cx="1414038" cy="191087"/>
            <a:chOff x="1828799" y="2017072"/>
            <a:chExt cx="1414038" cy="191087"/>
          </a:xfrm>
          <a:solidFill>
            <a:srgbClr val="1A82C4"/>
          </a:solidFill>
        </p:grpSpPr>
        <p:sp>
          <p:nvSpPr>
            <p:cNvPr id="663" name="DRAM">
              <a:extLst>
                <a:ext uri="{FF2B5EF4-FFF2-40B4-BE49-F238E27FC236}">
                  <a16:creationId xmlns:a16="http://schemas.microsoft.com/office/drawing/2014/main" id="{74C6514A-298F-3A27-6CA0-D717C552E47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4" name="Straight Connector 663">
              <a:extLst>
                <a:ext uri="{FF2B5EF4-FFF2-40B4-BE49-F238E27FC236}">
                  <a16:creationId xmlns:a16="http://schemas.microsoft.com/office/drawing/2014/main" id="{D3B3F655-FDC0-2725-AE57-EDB270048341}"/>
                </a:ext>
              </a:extLst>
            </p:cNvPr>
            <p:cNvCxnSpPr>
              <a:cxnSpLocks/>
              <a:stCxn id="669" idx="6"/>
              <a:endCxn id="66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65" name="Oval 664">
              <a:extLst>
                <a:ext uri="{FF2B5EF4-FFF2-40B4-BE49-F238E27FC236}">
                  <a16:creationId xmlns:a16="http://schemas.microsoft.com/office/drawing/2014/main" id="{9F974232-1C7B-0B0D-9ED9-720228C33045}"/>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358E106B-BC90-DF8D-86C5-CB1F88F2686D}"/>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AD2BD31F-F12E-BB9E-88CE-96D28CE02D49}"/>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D245953C-4557-B2C8-04E0-DDD5F6C86848}"/>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FBF7F4F6-88C7-FE81-F7C4-83C6ADB17E0C}"/>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aphicFrame>
        <p:nvGraphicFramePr>
          <p:cNvPr id="898" name="Table 4">
            <a:extLst>
              <a:ext uri="{FF2B5EF4-FFF2-40B4-BE49-F238E27FC236}">
                <a16:creationId xmlns:a16="http://schemas.microsoft.com/office/drawing/2014/main" id="{4943379F-329D-625A-B1DF-A70668DB95FA}"/>
              </a:ext>
            </a:extLst>
          </p:cNvPr>
          <p:cNvGraphicFramePr>
            <a:graphicFrameLocks/>
          </p:cNvGraphicFramePr>
          <p:nvPr>
            <p:extLst>
              <p:ext uri="{D42A27DB-BD31-4B8C-83A1-F6EECF244321}">
                <p14:modId xmlns:p14="http://schemas.microsoft.com/office/powerpoint/2010/main" val="1862153847"/>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32098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83"/>
                                        </p:tgtEl>
                                        <p:attrNameLst>
                                          <p:attrName>style.visibility</p:attrName>
                                        </p:attrNameLst>
                                      </p:cBhvr>
                                      <p:to>
                                        <p:strVal val="visible"/>
                                      </p:to>
                                    </p:set>
                                    <p:animEffect transition="in" filter="fade">
                                      <p:cBhvr>
                                        <p:cTn id="7" dur="500"/>
                                        <p:tgtEl>
                                          <p:spTgt spid="983"/>
                                        </p:tgtEl>
                                      </p:cBhvr>
                                    </p:animEffect>
                                  </p:childTnLst>
                                </p:cTn>
                              </p:par>
                              <p:par>
                                <p:cTn id="8" presetID="22" presetClass="entr" presetSubtype="1" fill="hold" nodeType="withEffect">
                                  <p:stCondLst>
                                    <p:cond delay="0"/>
                                  </p:stCondLst>
                                  <p:childTnLst>
                                    <p:set>
                                      <p:cBhvr>
                                        <p:cTn id="9" dur="1" fill="hold">
                                          <p:stCondLst>
                                            <p:cond delay="0"/>
                                          </p:stCondLst>
                                        </p:cTn>
                                        <p:tgtEl>
                                          <p:spTgt spid="984"/>
                                        </p:tgtEl>
                                        <p:attrNameLst>
                                          <p:attrName>style.visibility</p:attrName>
                                        </p:attrNameLst>
                                      </p:cBhvr>
                                      <p:to>
                                        <p:strVal val="visible"/>
                                      </p:to>
                                    </p:set>
                                    <p:animEffect transition="in" filter="wipe(up)">
                                      <p:cBhvr>
                                        <p:cTn id="10" dur="500"/>
                                        <p:tgtEl>
                                          <p:spTgt spid="984"/>
                                        </p:tgtEl>
                                      </p:cBhvr>
                                    </p:animEffect>
                                  </p:childTnLst>
                                </p:cTn>
                              </p:par>
                              <p:par>
                                <p:cTn id="11" presetID="22" presetClass="entr" presetSubtype="8" fill="hold" nodeType="withEffect">
                                  <p:stCondLst>
                                    <p:cond delay="0"/>
                                  </p:stCondLst>
                                  <p:childTnLst>
                                    <p:set>
                                      <p:cBhvr>
                                        <p:cTn id="12" dur="1" fill="hold">
                                          <p:stCondLst>
                                            <p:cond delay="0"/>
                                          </p:stCondLst>
                                        </p:cTn>
                                        <p:tgtEl>
                                          <p:spTgt spid="661"/>
                                        </p:tgtEl>
                                        <p:attrNameLst>
                                          <p:attrName>style.visibility</p:attrName>
                                        </p:attrNameLst>
                                      </p:cBhvr>
                                      <p:to>
                                        <p:strVal val="visible"/>
                                      </p:to>
                                    </p:set>
                                    <p:animEffect transition="in" filter="wipe(left)">
                                      <p:cBhvr>
                                        <p:cTn id="13" dur="500"/>
                                        <p:tgtEl>
                                          <p:spTgt spid="661"/>
                                        </p:tgtEl>
                                      </p:cBhvr>
                                    </p:animEffect>
                                  </p:childTnLst>
                                </p:cTn>
                              </p:par>
                              <p:par>
                                <p:cTn id="14" presetID="10" presetClass="entr" presetSubtype="0" fill="hold" nodeType="withEffect">
                                  <p:stCondLst>
                                    <p:cond delay="0"/>
                                  </p:stCondLst>
                                  <p:childTnLst>
                                    <p:set>
                                      <p:cBhvr>
                                        <p:cTn id="15" dur="1" fill="hold">
                                          <p:stCondLst>
                                            <p:cond delay="0"/>
                                          </p:stCondLst>
                                        </p:cTn>
                                        <p:tgtEl>
                                          <p:spTgt spid="985"/>
                                        </p:tgtEl>
                                        <p:attrNameLst>
                                          <p:attrName>style.visibility</p:attrName>
                                        </p:attrNameLst>
                                      </p:cBhvr>
                                      <p:to>
                                        <p:strVal val="visible"/>
                                      </p:to>
                                    </p:set>
                                    <p:animEffect transition="in" filter="fade">
                                      <p:cBhvr>
                                        <p:cTn id="16" dur="500"/>
                                        <p:tgtEl>
                                          <p:spTgt spid="985"/>
                                        </p:tgtEl>
                                      </p:cBhvr>
                                    </p:animEffect>
                                  </p:childTnLst>
                                </p:cTn>
                              </p:par>
                              <p:par>
                                <p:cTn id="17" presetID="22" presetClass="entr" presetSubtype="8" fill="hold" nodeType="withEffect">
                                  <p:stCondLst>
                                    <p:cond delay="0"/>
                                  </p:stCondLst>
                                  <p:childTnLst>
                                    <p:set>
                                      <p:cBhvr>
                                        <p:cTn id="18" dur="1" fill="hold">
                                          <p:stCondLst>
                                            <p:cond delay="0"/>
                                          </p:stCondLst>
                                        </p:cTn>
                                        <p:tgtEl>
                                          <p:spTgt spid="662"/>
                                        </p:tgtEl>
                                        <p:attrNameLst>
                                          <p:attrName>style.visibility</p:attrName>
                                        </p:attrNameLst>
                                      </p:cBhvr>
                                      <p:to>
                                        <p:strVal val="visible"/>
                                      </p:to>
                                    </p:set>
                                    <p:animEffect transition="in" filter="wipe(left)">
                                      <p:cBhvr>
                                        <p:cTn id="19" dur="500"/>
                                        <p:tgtEl>
                                          <p:spTgt spid="6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B4484914-8208-A241-D98E-228CF0106773}"/>
              </a:ext>
            </a:extLst>
          </p:cNvPr>
          <p:cNvSpPr/>
          <p:nvPr/>
        </p:nvSpPr>
        <p:spPr>
          <a:xfrm>
            <a:off x="5723223" y="2293226"/>
            <a:ext cx="849911" cy="903044"/>
          </a:xfrm>
          <a:prstGeom prst="roundRect">
            <a:avLst>
              <a:gd name="adj" fmla="val 0"/>
            </a:avLst>
          </a:prstGeom>
          <a:solidFill>
            <a:srgbClr val="D4F0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8" name="Rectangle 677">
            <a:extLst>
              <a:ext uri="{FF2B5EF4-FFF2-40B4-BE49-F238E27FC236}">
                <a16:creationId xmlns:a16="http://schemas.microsoft.com/office/drawing/2014/main" id="{E8B4F388-28A4-5505-65DF-5973690E7685}"/>
              </a:ext>
            </a:extLst>
          </p:cNvPr>
          <p:cNvSpPr/>
          <p:nvPr/>
        </p:nvSpPr>
        <p:spPr>
          <a:xfrm>
            <a:off x="6978180" y="1615203"/>
            <a:ext cx="925940" cy="1792688"/>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accent5"/>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accent5"/>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accent5"/>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accent5"/>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accent5"/>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chemeClr val="accent5"/>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accent5"/>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chemeClr val="accent5"/>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4828121" y="5253931"/>
            <a:ext cx="2040331" cy="440"/>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accent5"/>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chemeClr val="accent5"/>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chemeClr val="bg1">
                    <a:lumMod val="75000"/>
                  </a:scheme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bg1">
                    <a:lumMod val="75000"/>
                  </a:scheme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bg1">
                    <a:lumMod val="75000"/>
                  </a:schemeClr>
                </a:solidFill>
                <a:effectLst/>
                <a:uLnTx/>
                <a:uFillTx/>
                <a:latin typeface="Avenir Next" panose="020B0503020202020204" pitchFamily="34" charset="0"/>
                <a:ea typeface="+mn-ea"/>
                <a:cs typeface="+mn-cs"/>
              </a:rPr>
              <a:t>Cin</a:t>
            </a:r>
            <a:r>
              <a:rPr lang="en-US" b="1" kern="0" baseline="-25000" dirty="0">
                <a:solidFill>
                  <a:schemeClr val="bg1">
                    <a:lumMod val="75000"/>
                  </a:schemeClr>
                </a:solidFill>
                <a:latin typeface="Avenir Next" panose="020B0503020202020204" pitchFamily="34" charset="0"/>
              </a:rPr>
              <a:t>1</a:t>
            </a:r>
            <a:endParaRPr kumimoji="0" lang="en-US" sz="1800" b="1" i="0" u="none" strike="noStrike" kern="0" cap="none" spc="0" normalizeH="0" baseline="-25000" noProof="0" dirty="0">
              <a:ln>
                <a:noFill/>
              </a:ln>
              <a:solidFill>
                <a:schemeClr val="bg1">
                  <a:lumMod val="75000"/>
                </a:scheme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chemeClr val="accent5"/>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chemeClr val="accent5"/>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4"/>
            <a:ext cx="926526" cy="1596712"/>
            <a:chOff x="-12542628" y="7899528"/>
            <a:chExt cx="1847368" cy="1045837"/>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9"/>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8"/>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chemeClr val="accent5"/>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Count</a:t>
            </a:r>
            <a:r>
              <a:rPr lang="en-US" b="1" kern="0" baseline="-25000" dirty="0">
                <a:solidFill>
                  <a:schemeClr val="accent5"/>
                </a:solidFill>
                <a:latin typeface="Avenir Next" panose="020B0503020202020204" pitchFamily="34" charset="0"/>
              </a:rPr>
              <a:t>1</a:t>
            </a:r>
            <a:endParaRPr kumimoji="0" lang="en-US" sz="1800" b="1" i="0" u="none" strike="noStrike" kern="0" cap="none" spc="0" normalizeH="0" baseline="-25000" noProof="0" dirty="0">
              <a:ln>
                <a:noFill/>
              </a:ln>
              <a:solidFill>
                <a:schemeClr val="accent5"/>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chemeClr val="accent5"/>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chemeClr val="accent5"/>
                </a:solidFill>
                <a:effectLst/>
                <a:uLnTx/>
                <a:uFillTx/>
                <a:latin typeface="Avenir Next" panose="020B0503020202020204" pitchFamily="34" charset="0"/>
                <a:ea typeface="+mn-ea"/>
                <a:cs typeface="+mn-cs"/>
              </a:rPr>
              <a:t>1</a:t>
            </a:r>
          </a:p>
        </p:txBody>
      </p:sp>
      <p:sp>
        <p:nvSpPr>
          <p:cNvPr id="983" name="Rectangle 982">
            <a:extLst>
              <a:ext uri="{FF2B5EF4-FFF2-40B4-BE49-F238E27FC236}">
                <a16:creationId xmlns:a16="http://schemas.microsoft.com/office/drawing/2014/main" id="{0EAD3411-E6F0-BE41-8A9C-13B61798B8A6}"/>
              </a:ext>
            </a:extLst>
          </p:cNvPr>
          <p:cNvSpPr/>
          <p:nvPr/>
        </p:nvSpPr>
        <p:spPr>
          <a:xfrm>
            <a:off x="915769" y="3828945"/>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984" name="Straight Connector 983">
            <a:extLst>
              <a:ext uri="{FF2B5EF4-FFF2-40B4-BE49-F238E27FC236}">
                <a16:creationId xmlns:a16="http://schemas.microsoft.com/office/drawing/2014/main" id="{063FC810-1095-F4C6-FF4D-6CBD40DF8BD5}"/>
              </a:ext>
            </a:extLst>
          </p:cNvPr>
          <p:cNvCxnSpPr>
            <a:cxnSpLocks/>
          </p:cNvCxnSpPr>
          <p:nvPr/>
        </p:nvCxnSpPr>
        <p:spPr>
          <a:xfrm flipV="1">
            <a:off x="1185120" y="3766244"/>
            <a:ext cx="0" cy="1412885"/>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85" name="Group 984">
            <a:extLst>
              <a:ext uri="{FF2B5EF4-FFF2-40B4-BE49-F238E27FC236}">
                <a16:creationId xmlns:a16="http://schemas.microsoft.com/office/drawing/2014/main" id="{AD67A7AD-7ACA-38A9-BED7-0A7BC6A24D9E}"/>
              </a:ext>
            </a:extLst>
          </p:cNvPr>
          <p:cNvGrpSpPr/>
          <p:nvPr/>
        </p:nvGrpSpPr>
        <p:grpSpPr>
          <a:xfrm>
            <a:off x="1372825" y="3870019"/>
            <a:ext cx="1108299" cy="1723402"/>
            <a:chOff x="2134538" y="564170"/>
            <a:chExt cx="1108299" cy="3169632"/>
          </a:xfrm>
          <a:solidFill>
            <a:srgbClr val="1A82C4"/>
          </a:solidFill>
        </p:grpSpPr>
        <p:grpSp>
          <p:nvGrpSpPr>
            <p:cNvPr id="986" name="Group 985">
              <a:extLst>
                <a:ext uri="{FF2B5EF4-FFF2-40B4-BE49-F238E27FC236}">
                  <a16:creationId xmlns:a16="http://schemas.microsoft.com/office/drawing/2014/main" id="{CCEFFAA6-D6DC-16B4-8CA2-F283999C7CBA}"/>
                </a:ext>
              </a:extLst>
            </p:cNvPr>
            <p:cNvGrpSpPr/>
            <p:nvPr/>
          </p:nvGrpSpPr>
          <p:grpSpPr>
            <a:xfrm>
              <a:off x="2134538" y="3361724"/>
              <a:ext cx="1108299" cy="372078"/>
              <a:chOff x="5486400" y="3677732"/>
              <a:chExt cx="2209800" cy="741875"/>
            </a:xfrm>
            <a:grpFill/>
          </p:grpSpPr>
          <p:sp>
            <p:nvSpPr>
              <p:cNvPr id="993" name="DRAM">
                <a:extLst>
                  <a:ext uri="{FF2B5EF4-FFF2-40B4-BE49-F238E27FC236}">
                    <a16:creationId xmlns:a16="http://schemas.microsoft.com/office/drawing/2014/main" id="{A9E53B9F-7565-DD2C-F9E8-7594139E4F1A}"/>
                  </a:ext>
                </a:extLst>
              </p:cNvPr>
              <p:cNvSpPr/>
              <p:nvPr/>
            </p:nvSpPr>
            <p:spPr>
              <a:xfrm>
                <a:off x="5486400" y="3677732"/>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4" name="DRAM">
                <a:extLst>
                  <a:ext uri="{FF2B5EF4-FFF2-40B4-BE49-F238E27FC236}">
                    <a16:creationId xmlns:a16="http://schemas.microsoft.com/office/drawing/2014/main" id="{4F6EFF28-746A-41B8-360A-E2107B87EA17}"/>
                  </a:ext>
                </a:extLst>
              </p:cNvPr>
              <p:cNvSpPr/>
              <p:nvPr/>
            </p:nvSpPr>
            <p:spPr>
              <a:xfrm>
                <a:off x="5943600"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DRAM">
                <a:extLst>
                  <a:ext uri="{FF2B5EF4-FFF2-40B4-BE49-F238E27FC236}">
                    <a16:creationId xmlns:a16="http://schemas.microsoft.com/office/drawing/2014/main" id="{199B100B-B6C4-304E-8D93-B5640398EFB9}"/>
                  </a:ext>
                </a:extLst>
              </p:cNvPr>
              <p:cNvSpPr/>
              <p:nvPr/>
            </p:nvSpPr>
            <p:spPr>
              <a:xfrm>
                <a:off x="6400799"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DRAM">
                <a:extLst>
                  <a:ext uri="{FF2B5EF4-FFF2-40B4-BE49-F238E27FC236}">
                    <a16:creationId xmlns:a16="http://schemas.microsoft.com/office/drawing/2014/main" id="{BDBE8CC6-A585-6D4C-397A-A2AB766B7761}"/>
                  </a:ext>
                </a:extLst>
              </p:cNvPr>
              <p:cNvSpPr/>
              <p:nvPr/>
            </p:nvSpPr>
            <p:spPr>
              <a:xfrm>
                <a:off x="6858001"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DRAM">
                <a:extLst>
                  <a:ext uri="{FF2B5EF4-FFF2-40B4-BE49-F238E27FC236}">
                    <a16:creationId xmlns:a16="http://schemas.microsoft.com/office/drawing/2014/main" id="{42B5AA9F-F973-E2C8-E6F7-088A59F3349B}"/>
                  </a:ext>
                </a:extLst>
              </p:cNvPr>
              <p:cNvSpPr/>
              <p:nvPr/>
            </p:nvSpPr>
            <p:spPr>
              <a:xfrm>
                <a:off x="7315200"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7" name="Group 986">
              <a:extLst>
                <a:ext uri="{FF2B5EF4-FFF2-40B4-BE49-F238E27FC236}">
                  <a16:creationId xmlns:a16="http://schemas.microsoft.com/office/drawing/2014/main" id="{7B64390B-F55F-23E5-6CFB-1706F6BE985A}"/>
                </a:ext>
              </a:extLst>
            </p:cNvPr>
            <p:cNvGrpSpPr/>
            <p:nvPr/>
          </p:nvGrpSpPr>
          <p:grpSpPr>
            <a:xfrm>
              <a:off x="2230081" y="564170"/>
              <a:ext cx="917213" cy="2797557"/>
              <a:chOff x="5676900" y="-2966149"/>
              <a:chExt cx="1828800" cy="6592128"/>
            </a:xfrm>
            <a:grpFill/>
          </p:grpSpPr>
          <p:cxnSp>
            <p:nvCxnSpPr>
              <p:cNvPr id="988" name="Straight Connector 987">
                <a:extLst>
                  <a:ext uri="{FF2B5EF4-FFF2-40B4-BE49-F238E27FC236}">
                    <a16:creationId xmlns:a16="http://schemas.microsoft.com/office/drawing/2014/main" id="{30C0D6ED-18B8-6C96-2762-3E123842C5FA}"/>
                  </a:ext>
                </a:extLst>
              </p:cNvPr>
              <p:cNvCxnSpPr>
                <a:cxnSpLocks/>
                <a:endCxn id="993" idx="0"/>
              </p:cNvCxnSpPr>
              <p:nvPr/>
            </p:nvCxnSpPr>
            <p:spPr>
              <a:xfrm>
                <a:off x="5676900" y="-2958968"/>
                <a:ext cx="0" cy="658494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89" name="Straight Connector 988">
                <a:extLst>
                  <a:ext uri="{FF2B5EF4-FFF2-40B4-BE49-F238E27FC236}">
                    <a16:creationId xmlns:a16="http://schemas.microsoft.com/office/drawing/2014/main" id="{B9E0E388-38D4-3214-FE1C-6DD8B639A301}"/>
                  </a:ext>
                </a:extLst>
              </p:cNvPr>
              <p:cNvCxnSpPr>
                <a:cxnSpLocks/>
                <a:endCxn id="995" idx="0"/>
              </p:cNvCxnSpPr>
              <p:nvPr/>
            </p:nvCxnSpPr>
            <p:spPr>
              <a:xfrm>
                <a:off x="6591299"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3E7CD366-6F4B-7E36-054F-80A0B014AC65}"/>
                  </a:ext>
                </a:extLst>
              </p:cNvPr>
              <p:cNvCxnSpPr>
                <a:cxnSpLocks/>
                <a:endCxn id="996" idx="0"/>
              </p:cNvCxnSpPr>
              <p:nvPr/>
            </p:nvCxnSpPr>
            <p:spPr>
              <a:xfrm>
                <a:off x="7045968" y="-2958968"/>
                <a:ext cx="2532"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539BBA7C-942F-59A3-EC00-5613C050FE01}"/>
                  </a:ext>
                </a:extLst>
              </p:cNvPr>
              <p:cNvCxnSpPr>
                <a:cxnSpLocks/>
                <a:endCxn id="997" idx="0"/>
              </p:cNvCxnSpPr>
              <p:nvPr/>
            </p:nvCxnSpPr>
            <p:spPr>
              <a:xfrm>
                <a:off x="7505700"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6379D583-492F-F6D0-E48B-DADA4AB463C1}"/>
                  </a:ext>
                </a:extLst>
              </p:cNvPr>
              <p:cNvCxnSpPr>
                <a:cxnSpLocks/>
                <a:endCxn id="994" idx="0"/>
              </p:cNvCxnSpPr>
              <p:nvPr/>
            </p:nvCxnSpPr>
            <p:spPr>
              <a:xfrm flipH="1">
                <a:off x="6134100" y="-2966149"/>
                <a:ext cx="7684" cy="6592128"/>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cxnSp>
        <p:nvCxnSpPr>
          <p:cNvPr id="661" name="Straight Connector 660">
            <a:extLst>
              <a:ext uri="{FF2B5EF4-FFF2-40B4-BE49-F238E27FC236}">
                <a16:creationId xmlns:a16="http://schemas.microsoft.com/office/drawing/2014/main" id="{5B8D3CFD-4EC4-414E-EE7D-C8D061167397}"/>
              </a:ext>
            </a:extLst>
          </p:cNvPr>
          <p:cNvCxnSpPr>
            <a:cxnSpLocks/>
          </p:cNvCxnSpPr>
          <p:nvPr/>
        </p:nvCxnSpPr>
        <p:spPr>
          <a:xfrm flipH="1">
            <a:off x="868894" y="3759434"/>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6700605C-0A0F-7329-BB8C-D98BBA164E78}"/>
              </a:ext>
            </a:extLst>
          </p:cNvPr>
          <p:cNvGrpSpPr/>
          <p:nvPr/>
        </p:nvGrpSpPr>
        <p:grpSpPr>
          <a:xfrm>
            <a:off x="1065176" y="5074759"/>
            <a:ext cx="1414038" cy="191087"/>
            <a:chOff x="1828799" y="2017072"/>
            <a:chExt cx="1414038" cy="191087"/>
          </a:xfrm>
          <a:solidFill>
            <a:srgbClr val="1A82C4"/>
          </a:solidFill>
        </p:grpSpPr>
        <p:sp>
          <p:nvSpPr>
            <p:cNvPr id="663" name="DRAM">
              <a:extLst>
                <a:ext uri="{FF2B5EF4-FFF2-40B4-BE49-F238E27FC236}">
                  <a16:creationId xmlns:a16="http://schemas.microsoft.com/office/drawing/2014/main" id="{74C6514A-298F-3A27-6CA0-D717C552E47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4" name="Straight Connector 663">
              <a:extLst>
                <a:ext uri="{FF2B5EF4-FFF2-40B4-BE49-F238E27FC236}">
                  <a16:creationId xmlns:a16="http://schemas.microsoft.com/office/drawing/2014/main" id="{D3B3F655-FDC0-2725-AE57-EDB270048341}"/>
                </a:ext>
              </a:extLst>
            </p:cNvPr>
            <p:cNvCxnSpPr>
              <a:cxnSpLocks/>
              <a:stCxn id="669" idx="6"/>
              <a:endCxn id="66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65" name="Oval 664">
              <a:extLst>
                <a:ext uri="{FF2B5EF4-FFF2-40B4-BE49-F238E27FC236}">
                  <a16:creationId xmlns:a16="http://schemas.microsoft.com/office/drawing/2014/main" id="{9F974232-1C7B-0B0D-9ED9-720228C33045}"/>
                </a:ext>
              </a:extLst>
            </p:cNvPr>
            <p:cNvSpPr/>
            <p:nvPr/>
          </p:nvSpPr>
          <p:spPr>
            <a:xfrm>
              <a:off x="213453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358E106B-BC90-DF8D-86C5-CB1F88F2686D}"/>
                </a:ext>
              </a:extLst>
            </p:cNvPr>
            <p:cNvSpPr/>
            <p:nvPr/>
          </p:nvSpPr>
          <p:spPr>
            <a:xfrm>
              <a:off x="236384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AD2BD31F-F12E-BB9E-88CE-96D28CE02D49}"/>
                </a:ext>
              </a:extLst>
            </p:cNvPr>
            <p:cNvSpPr/>
            <p:nvPr/>
          </p:nvSpPr>
          <p:spPr>
            <a:xfrm>
              <a:off x="2593144"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D245953C-4557-B2C8-04E0-DDD5F6C86848}"/>
                </a:ext>
              </a:extLst>
            </p:cNvPr>
            <p:cNvSpPr/>
            <p:nvPr/>
          </p:nvSpPr>
          <p:spPr>
            <a:xfrm>
              <a:off x="282244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FBF7F4F6-88C7-FE81-F7C4-83C6ADB17E0C}"/>
                </a:ext>
              </a:extLst>
            </p:cNvPr>
            <p:cNvSpPr/>
            <p:nvPr/>
          </p:nvSpPr>
          <p:spPr>
            <a:xfrm>
              <a:off x="305175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97" name="Group 896">
            <a:extLst>
              <a:ext uri="{FF2B5EF4-FFF2-40B4-BE49-F238E27FC236}">
                <a16:creationId xmlns:a16="http://schemas.microsoft.com/office/drawing/2014/main" id="{E1CB090F-52E3-2999-D6F5-B51188983317}"/>
              </a:ext>
            </a:extLst>
          </p:cNvPr>
          <p:cNvGrpSpPr/>
          <p:nvPr/>
        </p:nvGrpSpPr>
        <p:grpSpPr>
          <a:xfrm>
            <a:off x="1470176" y="3257433"/>
            <a:ext cx="91824" cy="500848"/>
            <a:chOff x="1470176" y="3257433"/>
            <a:chExt cx="91824" cy="500848"/>
          </a:xfrm>
        </p:grpSpPr>
        <p:cxnSp>
          <p:nvCxnSpPr>
            <p:cNvPr id="898" name="Straight Connector 897">
              <a:extLst>
                <a:ext uri="{FF2B5EF4-FFF2-40B4-BE49-F238E27FC236}">
                  <a16:creationId xmlns:a16="http://schemas.microsoft.com/office/drawing/2014/main" id="{F93DB51F-858B-8A13-6219-E31241043733}"/>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Straight Connector 899">
              <a:extLst>
                <a:ext uri="{FF2B5EF4-FFF2-40B4-BE49-F238E27FC236}">
                  <a16:creationId xmlns:a16="http://schemas.microsoft.com/office/drawing/2014/main" id="{719DFA4A-58A8-E559-EDCC-45A4A5ADE52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3" name="Straight Connector 902">
              <a:extLst>
                <a:ext uri="{FF2B5EF4-FFF2-40B4-BE49-F238E27FC236}">
                  <a16:creationId xmlns:a16="http://schemas.microsoft.com/office/drawing/2014/main" id="{5FE2AEEE-8482-791E-501C-E9A9790AA9CA}"/>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5" name="Group 904">
            <a:extLst>
              <a:ext uri="{FF2B5EF4-FFF2-40B4-BE49-F238E27FC236}">
                <a16:creationId xmlns:a16="http://schemas.microsoft.com/office/drawing/2014/main" id="{F931C432-6291-530E-2E37-1D46E41CD788}"/>
              </a:ext>
            </a:extLst>
          </p:cNvPr>
          <p:cNvGrpSpPr/>
          <p:nvPr/>
        </p:nvGrpSpPr>
        <p:grpSpPr>
          <a:xfrm>
            <a:off x="1698816" y="3257433"/>
            <a:ext cx="91824" cy="500848"/>
            <a:chOff x="1470176" y="3257433"/>
            <a:chExt cx="91824" cy="500848"/>
          </a:xfrm>
        </p:grpSpPr>
        <p:cxnSp>
          <p:nvCxnSpPr>
            <p:cNvPr id="906" name="Straight Connector 905">
              <a:extLst>
                <a:ext uri="{FF2B5EF4-FFF2-40B4-BE49-F238E27FC236}">
                  <a16:creationId xmlns:a16="http://schemas.microsoft.com/office/drawing/2014/main" id="{0B2A7E22-0705-01E5-4A68-984288B407AC}"/>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9" name="Straight Connector 908">
              <a:extLst>
                <a:ext uri="{FF2B5EF4-FFF2-40B4-BE49-F238E27FC236}">
                  <a16:creationId xmlns:a16="http://schemas.microsoft.com/office/drawing/2014/main" id="{4B02CFE3-3618-115A-B0E0-B1E93BF3ABAD}"/>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0" name="Straight Connector 909">
              <a:extLst>
                <a:ext uri="{FF2B5EF4-FFF2-40B4-BE49-F238E27FC236}">
                  <a16:creationId xmlns:a16="http://schemas.microsoft.com/office/drawing/2014/main" id="{03ED2A12-3BBB-ADF9-211A-D75F275977F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 name="Group 910">
            <a:extLst>
              <a:ext uri="{FF2B5EF4-FFF2-40B4-BE49-F238E27FC236}">
                <a16:creationId xmlns:a16="http://schemas.microsoft.com/office/drawing/2014/main" id="{19793828-E0EB-93C9-A07C-2E8EF13A464B}"/>
              </a:ext>
            </a:extLst>
          </p:cNvPr>
          <p:cNvGrpSpPr/>
          <p:nvPr/>
        </p:nvGrpSpPr>
        <p:grpSpPr>
          <a:xfrm>
            <a:off x="1930720" y="3257433"/>
            <a:ext cx="91824" cy="500848"/>
            <a:chOff x="1470176" y="3257433"/>
            <a:chExt cx="91824" cy="500848"/>
          </a:xfrm>
        </p:grpSpPr>
        <p:cxnSp>
          <p:nvCxnSpPr>
            <p:cNvPr id="912" name="Straight Connector 911">
              <a:extLst>
                <a:ext uri="{FF2B5EF4-FFF2-40B4-BE49-F238E27FC236}">
                  <a16:creationId xmlns:a16="http://schemas.microsoft.com/office/drawing/2014/main" id="{3B523BB5-8E48-26A0-2B28-F32B99AF0978}"/>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3" name="Straight Connector 912">
              <a:extLst>
                <a:ext uri="{FF2B5EF4-FFF2-40B4-BE49-F238E27FC236}">
                  <a16:creationId xmlns:a16="http://schemas.microsoft.com/office/drawing/2014/main" id="{96A84BD3-4942-1539-3534-D1910CA86E3F}"/>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4" name="Straight Connector 913">
              <a:extLst>
                <a:ext uri="{FF2B5EF4-FFF2-40B4-BE49-F238E27FC236}">
                  <a16:creationId xmlns:a16="http://schemas.microsoft.com/office/drawing/2014/main" id="{F36E73B8-F183-6ABA-3587-B2C8D440FCA1}"/>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5" name="Group 914">
            <a:extLst>
              <a:ext uri="{FF2B5EF4-FFF2-40B4-BE49-F238E27FC236}">
                <a16:creationId xmlns:a16="http://schemas.microsoft.com/office/drawing/2014/main" id="{08E199C2-0C8D-04D6-4BD6-222D48828F34}"/>
              </a:ext>
            </a:extLst>
          </p:cNvPr>
          <p:cNvGrpSpPr/>
          <p:nvPr/>
        </p:nvGrpSpPr>
        <p:grpSpPr>
          <a:xfrm>
            <a:off x="2159360" y="3257433"/>
            <a:ext cx="91824" cy="500848"/>
            <a:chOff x="1470176" y="3257433"/>
            <a:chExt cx="91824" cy="500848"/>
          </a:xfrm>
        </p:grpSpPr>
        <p:cxnSp>
          <p:nvCxnSpPr>
            <p:cNvPr id="916" name="Straight Connector 915">
              <a:extLst>
                <a:ext uri="{FF2B5EF4-FFF2-40B4-BE49-F238E27FC236}">
                  <a16:creationId xmlns:a16="http://schemas.microsoft.com/office/drawing/2014/main" id="{F530E97E-F21C-76D7-AFE3-195A72BBDC0A}"/>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8" name="Straight Connector 917">
              <a:extLst>
                <a:ext uri="{FF2B5EF4-FFF2-40B4-BE49-F238E27FC236}">
                  <a16:creationId xmlns:a16="http://schemas.microsoft.com/office/drawing/2014/main" id="{7F466E41-7E0E-A13A-BE89-455661928B96}"/>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0" name="Straight Connector 919">
              <a:extLst>
                <a:ext uri="{FF2B5EF4-FFF2-40B4-BE49-F238E27FC236}">
                  <a16:creationId xmlns:a16="http://schemas.microsoft.com/office/drawing/2014/main" id="{A7866CFA-D7B7-9CC3-0385-1A3C7F024E4A}"/>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1EA347D1-475B-ADA5-2A7C-A17892D47DCF}"/>
              </a:ext>
            </a:extLst>
          </p:cNvPr>
          <p:cNvGrpSpPr/>
          <p:nvPr/>
        </p:nvGrpSpPr>
        <p:grpSpPr>
          <a:xfrm>
            <a:off x="2388000" y="3254764"/>
            <a:ext cx="91824" cy="500848"/>
            <a:chOff x="1470176" y="3257433"/>
            <a:chExt cx="91824" cy="500848"/>
          </a:xfrm>
        </p:grpSpPr>
        <p:cxnSp>
          <p:nvCxnSpPr>
            <p:cNvPr id="923" name="Straight Connector 922">
              <a:extLst>
                <a:ext uri="{FF2B5EF4-FFF2-40B4-BE49-F238E27FC236}">
                  <a16:creationId xmlns:a16="http://schemas.microsoft.com/office/drawing/2014/main" id="{C0D73802-C662-7415-9799-173128BE4E6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4" name="Straight Connector 923">
              <a:extLst>
                <a:ext uri="{FF2B5EF4-FFF2-40B4-BE49-F238E27FC236}">
                  <a16:creationId xmlns:a16="http://schemas.microsoft.com/office/drawing/2014/main" id="{89EBAED4-733E-CE47-F9A4-BF8979D52673}"/>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5" name="Straight Connector 924">
              <a:extLst>
                <a:ext uri="{FF2B5EF4-FFF2-40B4-BE49-F238E27FC236}">
                  <a16:creationId xmlns:a16="http://schemas.microsoft.com/office/drawing/2014/main" id="{FFA95903-C565-E49A-5E40-8E3EC4BAF74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2" name="Group 701">
            <a:extLst>
              <a:ext uri="{FF2B5EF4-FFF2-40B4-BE49-F238E27FC236}">
                <a16:creationId xmlns:a16="http://schemas.microsoft.com/office/drawing/2014/main" id="{2BB1CFA8-574A-B14A-1F92-A59219C90473}"/>
              </a:ext>
            </a:extLst>
          </p:cNvPr>
          <p:cNvGrpSpPr/>
          <p:nvPr/>
        </p:nvGrpSpPr>
        <p:grpSpPr>
          <a:xfrm>
            <a:off x="1065176" y="3835429"/>
            <a:ext cx="1414038" cy="191087"/>
            <a:chOff x="1828799" y="2017072"/>
            <a:chExt cx="1414038" cy="191087"/>
          </a:xfrm>
          <a:solidFill>
            <a:srgbClr val="F3B945"/>
          </a:solidFill>
        </p:grpSpPr>
        <p:sp>
          <p:nvSpPr>
            <p:cNvPr id="704" name="DRAM">
              <a:extLst>
                <a:ext uri="{FF2B5EF4-FFF2-40B4-BE49-F238E27FC236}">
                  <a16:creationId xmlns:a16="http://schemas.microsoft.com/office/drawing/2014/main" id="{1D79CE31-81B0-F0B8-A5CB-71BA10D7A540}"/>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28" name="Straight Connector 727">
              <a:extLst>
                <a:ext uri="{FF2B5EF4-FFF2-40B4-BE49-F238E27FC236}">
                  <a16:creationId xmlns:a16="http://schemas.microsoft.com/office/drawing/2014/main" id="{B20A6C52-FF01-3E75-2CD5-88425FE7C263}"/>
                </a:ext>
              </a:extLst>
            </p:cNvPr>
            <p:cNvCxnSpPr>
              <a:cxnSpLocks/>
              <a:stCxn id="737" idx="6"/>
              <a:endCxn id="704"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29" name="Oval 728">
              <a:extLst>
                <a:ext uri="{FF2B5EF4-FFF2-40B4-BE49-F238E27FC236}">
                  <a16:creationId xmlns:a16="http://schemas.microsoft.com/office/drawing/2014/main" id="{B6BE17CC-7B12-4176-9DC3-F403AB00228E}"/>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2" name="Oval 731">
              <a:extLst>
                <a:ext uri="{FF2B5EF4-FFF2-40B4-BE49-F238E27FC236}">
                  <a16:creationId xmlns:a16="http://schemas.microsoft.com/office/drawing/2014/main" id="{58B670DD-659E-D0D5-3828-3575AE303D1A}"/>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4" name="Oval 733">
              <a:extLst>
                <a:ext uri="{FF2B5EF4-FFF2-40B4-BE49-F238E27FC236}">
                  <a16:creationId xmlns:a16="http://schemas.microsoft.com/office/drawing/2014/main" id="{43F0BA7F-EDEB-5EA5-DCAE-34794D64F08A}"/>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5" name="Oval 734">
              <a:extLst>
                <a:ext uri="{FF2B5EF4-FFF2-40B4-BE49-F238E27FC236}">
                  <a16:creationId xmlns:a16="http://schemas.microsoft.com/office/drawing/2014/main" id="{237C9D8F-F68E-0CA8-2AF5-D53E4D0D8785}"/>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7" name="Oval 736">
              <a:extLst>
                <a:ext uri="{FF2B5EF4-FFF2-40B4-BE49-F238E27FC236}">
                  <a16:creationId xmlns:a16="http://schemas.microsoft.com/office/drawing/2014/main" id="{742681FE-99FD-25DB-ECDA-9FCA2E036F4C}"/>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38" name="Group 737">
            <a:extLst>
              <a:ext uri="{FF2B5EF4-FFF2-40B4-BE49-F238E27FC236}">
                <a16:creationId xmlns:a16="http://schemas.microsoft.com/office/drawing/2014/main" id="{C7791C1C-7304-359C-37C8-F07137E0C087}"/>
              </a:ext>
            </a:extLst>
          </p:cNvPr>
          <p:cNvGrpSpPr/>
          <p:nvPr/>
        </p:nvGrpSpPr>
        <p:grpSpPr>
          <a:xfrm>
            <a:off x="1065176" y="4584240"/>
            <a:ext cx="1414038" cy="191087"/>
            <a:chOff x="1828799" y="2017072"/>
            <a:chExt cx="1414038" cy="191087"/>
          </a:xfrm>
          <a:solidFill>
            <a:srgbClr val="F3B945"/>
          </a:solidFill>
        </p:grpSpPr>
        <p:sp>
          <p:nvSpPr>
            <p:cNvPr id="739" name="DRAM">
              <a:extLst>
                <a:ext uri="{FF2B5EF4-FFF2-40B4-BE49-F238E27FC236}">
                  <a16:creationId xmlns:a16="http://schemas.microsoft.com/office/drawing/2014/main" id="{FDB5CBCB-0E9D-8407-8CA7-708246C03C29}"/>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40" name="Straight Connector 739">
              <a:extLst>
                <a:ext uri="{FF2B5EF4-FFF2-40B4-BE49-F238E27FC236}">
                  <a16:creationId xmlns:a16="http://schemas.microsoft.com/office/drawing/2014/main" id="{343A6A75-4CC0-3C40-369B-3B8A31340EE8}"/>
                </a:ext>
              </a:extLst>
            </p:cNvPr>
            <p:cNvCxnSpPr>
              <a:cxnSpLocks/>
              <a:stCxn id="746" idx="6"/>
              <a:endCxn id="739"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41" name="Oval 740">
              <a:extLst>
                <a:ext uri="{FF2B5EF4-FFF2-40B4-BE49-F238E27FC236}">
                  <a16:creationId xmlns:a16="http://schemas.microsoft.com/office/drawing/2014/main" id="{FB3296A5-2410-E7DB-E7DB-F37A5A4BA6AA}"/>
                </a:ext>
              </a:extLst>
            </p:cNvPr>
            <p:cNvSpPr/>
            <p:nvPr/>
          </p:nvSpPr>
          <p:spPr>
            <a:xfrm>
              <a:off x="213453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2" name="Oval 741">
              <a:extLst>
                <a:ext uri="{FF2B5EF4-FFF2-40B4-BE49-F238E27FC236}">
                  <a16:creationId xmlns:a16="http://schemas.microsoft.com/office/drawing/2014/main" id="{DD85D184-AFFE-3446-42F2-FF3C8872C40B}"/>
                </a:ext>
              </a:extLst>
            </p:cNvPr>
            <p:cNvSpPr/>
            <p:nvPr/>
          </p:nvSpPr>
          <p:spPr>
            <a:xfrm>
              <a:off x="236384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4" name="Oval 743">
              <a:extLst>
                <a:ext uri="{FF2B5EF4-FFF2-40B4-BE49-F238E27FC236}">
                  <a16:creationId xmlns:a16="http://schemas.microsoft.com/office/drawing/2014/main" id="{BFC417AB-7FCA-699D-7B0A-E72639194EAE}"/>
                </a:ext>
              </a:extLst>
            </p:cNvPr>
            <p:cNvSpPr/>
            <p:nvPr/>
          </p:nvSpPr>
          <p:spPr>
            <a:xfrm>
              <a:off x="2593144"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5" name="Oval 744">
              <a:extLst>
                <a:ext uri="{FF2B5EF4-FFF2-40B4-BE49-F238E27FC236}">
                  <a16:creationId xmlns:a16="http://schemas.microsoft.com/office/drawing/2014/main" id="{6CFDC86D-B38A-F56D-CDEE-9678A7C6DD29}"/>
                </a:ext>
              </a:extLst>
            </p:cNvPr>
            <p:cNvSpPr/>
            <p:nvPr/>
          </p:nvSpPr>
          <p:spPr>
            <a:xfrm>
              <a:off x="282244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6" name="Oval 745">
              <a:extLst>
                <a:ext uri="{FF2B5EF4-FFF2-40B4-BE49-F238E27FC236}">
                  <a16:creationId xmlns:a16="http://schemas.microsoft.com/office/drawing/2014/main" id="{435D411D-752D-2AD9-2B27-6E48DD4D2426}"/>
                </a:ext>
              </a:extLst>
            </p:cNvPr>
            <p:cNvSpPr/>
            <p:nvPr/>
          </p:nvSpPr>
          <p:spPr>
            <a:xfrm>
              <a:off x="305175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48" name="Group 747">
            <a:extLst>
              <a:ext uri="{FF2B5EF4-FFF2-40B4-BE49-F238E27FC236}">
                <a16:creationId xmlns:a16="http://schemas.microsoft.com/office/drawing/2014/main" id="{54A970EC-5000-5BD5-E8A6-E74C1D5C179C}"/>
              </a:ext>
            </a:extLst>
          </p:cNvPr>
          <p:cNvGrpSpPr/>
          <p:nvPr/>
        </p:nvGrpSpPr>
        <p:grpSpPr>
          <a:xfrm>
            <a:off x="1065176" y="4827481"/>
            <a:ext cx="1414038" cy="191087"/>
            <a:chOff x="1828799" y="2017072"/>
            <a:chExt cx="1414038" cy="191087"/>
          </a:xfrm>
          <a:solidFill>
            <a:srgbClr val="F3B945"/>
          </a:solidFill>
        </p:grpSpPr>
        <p:sp>
          <p:nvSpPr>
            <p:cNvPr id="749" name="DRAM">
              <a:extLst>
                <a:ext uri="{FF2B5EF4-FFF2-40B4-BE49-F238E27FC236}">
                  <a16:creationId xmlns:a16="http://schemas.microsoft.com/office/drawing/2014/main" id="{36C3EDE9-BB37-20A7-0480-E0683AFA3514}"/>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50" name="Straight Connector 749">
              <a:extLst>
                <a:ext uri="{FF2B5EF4-FFF2-40B4-BE49-F238E27FC236}">
                  <a16:creationId xmlns:a16="http://schemas.microsoft.com/office/drawing/2014/main" id="{C2113A40-E96E-87E8-D11C-7FD20375548B}"/>
                </a:ext>
              </a:extLst>
            </p:cNvPr>
            <p:cNvCxnSpPr>
              <a:cxnSpLocks/>
              <a:stCxn id="757" idx="6"/>
              <a:endCxn id="749"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52" name="Oval 751">
              <a:extLst>
                <a:ext uri="{FF2B5EF4-FFF2-40B4-BE49-F238E27FC236}">
                  <a16:creationId xmlns:a16="http://schemas.microsoft.com/office/drawing/2014/main" id="{DEBD2838-0EB6-62FB-8CB0-2891C597779F}"/>
                </a:ext>
              </a:extLst>
            </p:cNvPr>
            <p:cNvSpPr/>
            <p:nvPr/>
          </p:nvSpPr>
          <p:spPr>
            <a:xfrm>
              <a:off x="2134538"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3" name="Oval 752">
              <a:extLst>
                <a:ext uri="{FF2B5EF4-FFF2-40B4-BE49-F238E27FC236}">
                  <a16:creationId xmlns:a16="http://schemas.microsoft.com/office/drawing/2014/main" id="{4A49ED30-0CD9-4387-1CE6-14A66BE27404}"/>
                </a:ext>
              </a:extLst>
            </p:cNvPr>
            <p:cNvSpPr/>
            <p:nvPr/>
          </p:nvSpPr>
          <p:spPr>
            <a:xfrm>
              <a:off x="2363841"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4" name="Oval 753">
              <a:extLst>
                <a:ext uri="{FF2B5EF4-FFF2-40B4-BE49-F238E27FC236}">
                  <a16:creationId xmlns:a16="http://schemas.microsoft.com/office/drawing/2014/main" id="{3F300CC0-0921-9D5C-5F06-BD53C08D47C3}"/>
                </a:ext>
              </a:extLst>
            </p:cNvPr>
            <p:cNvSpPr/>
            <p:nvPr/>
          </p:nvSpPr>
          <p:spPr>
            <a:xfrm>
              <a:off x="2593144"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6" name="Oval 755">
              <a:extLst>
                <a:ext uri="{FF2B5EF4-FFF2-40B4-BE49-F238E27FC236}">
                  <a16:creationId xmlns:a16="http://schemas.microsoft.com/office/drawing/2014/main" id="{BB25869C-AE83-BB2D-8BF9-45E8384CD75F}"/>
                </a:ext>
              </a:extLst>
            </p:cNvPr>
            <p:cNvSpPr/>
            <p:nvPr/>
          </p:nvSpPr>
          <p:spPr>
            <a:xfrm>
              <a:off x="2822448"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7" name="Oval 756">
              <a:extLst>
                <a:ext uri="{FF2B5EF4-FFF2-40B4-BE49-F238E27FC236}">
                  <a16:creationId xmlns:a16="http://schemas.microsoft.com/office/drawing/2014/main" id="{E5EC95FF-2C64-61ED-B158-76BCFFE0709A}"/>
                </a:ext>
              </a:extLst>
            </p:cNvPr>
            <p:cNvSpPr/>
            <p:nvPr/>
          </p:nvSpPr>
          <p:spPr>
            <a:xfrm>
              <a:off x="3051751"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64" name="Group 763">
            <a:extLst>
              <a:ext uri="{FF2B5EF4-FFF2-40B4-BE49-F238E27FC236}">
                <a16:creationId xmlns:a16="http://schemas.microsoft.com/office/drawing/2014/main" id="{81EB0CC2-B111-B3A7-9F78-35CD82CD6343}"/>
              </a:ext>
            </a:extLst>
          </p:cNvPr>
          <p:cNvGrpSpPr/>
          <p:nvPr/>
        </p:nvGrpSpPr>
        <p:grpSpPr>
          <a:xfrm>
            <a:off x="4775182" y="1372524"/>
            <a:ext cx="4109009" cy="3020421"/>
            <a:chOff x="3867865" y="4615566"/>
            <a:chExt cx="2566943" cy="2273566"/>
          </a:xfrm>
        </p:grpSpPr>
        <p:grpSp>
          <p:nvGrpSpPr>
            <p:cNvPr id="765" name="Group 764">
              <a:extLst>
                <a:ext uri="{FF2B5EF4-FFF2-40B4-BE49-F238E27FC236}">
                  <a16:creationId xmlns:a16="http://schemas.microsoft.com/office/drawing/2014/main" id="{7590B2ED-08F7-A0B6-A33A-1C2972DD1158}"/>
                </a:ext>
              </a:extLst>
            </p:cNvPr>
            <p:cNvGrpSpPr/>
            <p:nvPr/>
          </p:nvGrpSpPr>
          <p:grpSpPr>
            <a:xfrm>
              <a:off x="4185381" y="4615566"/>
              <a:ext cx="2249427" cy="1554480"/>
              <a:chOff x="4214803" y="4492238"/>
              <a:chExt cx="2249427" cy="1554480"/>
            </a:xfrm>
          </p:grpSpPr>
          <p:cxnSp>
            <p:nvCxnSpPr>
              <p:cNvPr id="842" name="Straight Arrow Connector 841">
                <a:extLst>
                  <a:ext uri="{FF2B5EF4-FFF2-40B4-BE49-F238E27FC236}">
                    <a16:creationId xmlns:a16="http://schemas.microsoft.com/office/drawing/2014/main" id="{3C4809D1-0CC5-E547-2323-C0CDB4C3474B}"/>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3" name="Straight Arrow Connector 842">
                <a:extLst>
                  <a:ext uri="{FF2B5EF4-FFF2-40B4-BE49-F238E27FC236}">
                    <a16:creationId xmlns:a16="http://schemas.microsoft.com/office/drawing/2014/main" id="{151F6D59-FE6E-D1E6-E306-9425128B71C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E0A8174A-91EE-F71F-C648-F46054E6DF0A}"/>
                </a:ext>
              </a:extLst>
            </p:cNvPr>
            <p:cNvGrpSpPr/>
            <p:nvPr/>
          </p:nvGrpSpPr>
          <p:grpSpPr>
            <a:xfrm>
              <a:off x="4189009" y="6157729"/>
              <a:ext cx="268139" cy="506632"/>
              <a:chOff x="4189009" y="6120484"/>
              <a:chExt cx="268139" cy="506632"/>
            </a:xfrm>
            <a:noFill/>
          </p:grpSpPr>
          <p:sp>
            <p:nvSpPr>
              <p:cNvPr id="840" name="Rectangle 839">
                <a:extLst>
                  <a:ext uri="{FF2B5EF4-FFF2-40B4-BE49-F238E27FC236}">
                    <a16:creationId xmlns:a16="http://schemas.microsoft.com/office/drawing/2014/main" id="{346558A5-D46A-42F5-372A-A6FED509C5F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841" name="Straight Connector 840">
                <a:extLst>
                  <a:ext uri="{FF2B5EF4-FFF2-40B4-BE49-F238E27FC236}">
                    <a16:creationId xmlns:a16="http://schemas.microsoft.com/office/drawing/2014/main" id="{0570E11F-13AB-7F17-F828-2A06B7256A6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F75E9FC7-A512-7944-3385-5CD98489B1B7}"/>
                </a:ext>
              </a:extLst>
            </p:cNvPr>
            <p:cNvGrpSpPr/>
            <p:nvPr/>
          </p:nvGrpSpPr>
          <p:grpSpPr>
            <a:xfrm>
              <a:off x="4456819" y="6157729"/>
              <a:ext cx="268139" cy="506632"/>
              <a:chOff x="4189009" y="6120484"/>
              <a:chExt cx="268139" cy="506632"/>
            </a:xfrm>
            <a:noFill/>
          </p:grpSpPr>
          <p:sp>
            <p:nvSpPr>
              <p:cNvPr id="838" name="Rectangle 837">
                <a:extLst>
                  <a:ext uri="{FF2B5EF4-FFF2-40B4-BE49-F238E27FC236}">
                    <a16:creationId xmlns:a16="http://schemas.microsoft.com/office/drawing/2014/main" id="{AAF5BFF5-83F1-691F-6AF3-1588B8F1022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839" name="Straight Connector 838">
                <a:extLst>
                  <a:ext uri="{FF2B5EF4-FFF2-40B4-BE49-F238E27FC236}">
                    <a16:creationId xmlns:a16="http://schemas.microsoft.com/office/drawing/2014/main" id="{6A5864C4-520A-17FB-2DB8-8291E6507CC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8" name="Group 767">
              <a:extLst>
                <a:ext uri="{FF2B5EF4-FFF2-40B4-BE49-F238E27FC236}">
                  <a16:creationId xmlns:a16="http://schemas.microsoft.com/office/drawing/2014/main" id="{42DBABAA-EA99-C5F0-1AE8-B8E2CC11ABBE}"/>
                </a:ext>
              </a:extLst>
            </p:cNvPr>
            <p:cNvGrpSpPr/>
            <p:nvPr/>
          </p:nvGrpSpPr>
          <p:grpSpPr>
            <a:xfrm>
              <a:off x="4724629" y="6157729"/>
              <a:ext cx="268139" cy="506632"/>
              <a:chOff x="4189009" y="6120484"/>
              <a:chExt cx="268139" cy="506632"/>
            </a:xfrm>
            <a:noFill/>
          </p:grpSpPr>
          <p:sp>
            <p:nvSpPr>
              <p:cNvPr id="836" name="Rectangle 835">
                <a:extLst>
                  <a:ext uri="{FF2B5EF4-FFF2-40B4-BE49-F238E27FC236}">
                    <a16:creationId xmlns:a16="http://schemas.microsoft.com/office/drawing/2014/main" id="{84892C2C-BF99-5BAF-492B-259701C8E94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837" name="Straight Connector 836">
                <a:extLst>
                  <a:ext uri="{FF2B5EF4-FFF2-40B4-BE49-F238E27FC236}">
                    <a16:creationId xmlns:a16="http://schemas.microsoft.com/office/drawing/2014/main" id="{74EF43F2-CCA1-C820-45C2-61F618D08FED}"/>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9" name="Group 768">
              <a:extLst>
                <a:ext uri="{FF2B5EF4-FFF2-40B4-BE49-F238E27FC236}">
                  <a16:creationId xmlns:a16="http://schemas.microsoft.com/office/drawing/2014/main" id="{8F9E074B-A9BA-DD71-D712-6906E76FE997}"/>
                </a:ext>
              </a:extLst>
            </p:cNvPr>
            <p:cNvGrpSpPr/>
            <p:nvPr/>
          </p:nvGrpSpPr>
          <p:grpSpPr>
            <a:xfrm>
              <a:off x="4992439" y="6157729"/>
              <a:ext cx="268139" cy="506632"/>
              <a:chOff x="4189009" y="6120484"/>
              <a:chExt cx="268139" cy="506632"/>
            </a:xfrm>
            <a:noFill/>
          </p:grpSpPr>
          <p:sp>
            <p:nvSpPr>
              <p:cNvPr id="834" name="Rectangle 833">
                <a:extLst>
                  <a:ext uri="{FF2B5EF4-FFF2-40B4-BE49-F238E27FC236}">
                    <a16:creationId xmlns:a16="http://schemas.microsoft.com/office/drawing/2014/main" id="{1D8EBF26-C184-5D38-4019-7D750CAC70B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835" name="Straight Connector 834">
                <a:extLst>
                  <a:ext uri="{FF2B5EF4-FFF2-40B4-BE49-F238E27FC236}">
                    <a16:creationId xmlns:a16="http://schemas.microsoft.com/office/drawing/2014/main" id="{DED4CD74-A36E-EB0F-17DC-F39570D7B53F}"/>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 769">
              <a:extLst>
                <a:ext uri="{FF2B5EF4-FFF2-40B4-BE49-F238E27FC236}">
                  <a16:creationId xmlns:a16="http://schemas.microsoft.com/office/drawing/2014/main" id="{BFB28E01-84E0-491E-FF6E-F4DD9A730117}"/>
                </a:ext>
              </a:extLst>
            </p:cNvPr>
            <p:cNvGrpSpPr/>
            <p:nvPr/>
          </p:nvGrpSpPr>
          <p:grpSpPr>
            <a:xfrm>
              <a:off x="5260249" y="6157729"/>
              <a:ext cx="268139" cy="506632"/>
              <a:chOff x="4189009" y="6120484"/>
              <a:chExt cx="268139" cy="506632"/>
            </a:xfrm>
            <a:noFill/>
          </p:grpSpPr>
          <p:sp>
            <p:nvSpPr>
              <p:cNvPr id="832" name="Rectangle 831">
                <a:extLst>
                  <a:ext uri="{FF2B5EF4-FFF2-40B4-BE49-F238E27FC236}">
                    <a16:creationId xmlns:a16="http://schemas.microsoft.com/office/drawing/2014/main" id="{F7313E41-DDB2-ABE0-BF26-7B66C0CB386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833" name="Straight Connector 832">
                <a:extLst>
                  <a:ext uri="{FF2B5EF4-FFF2-40B4-BE49-F238E27FC236}">
                    <a16:creationId xmlns:a16="http://schemas.microsoft.com/office/drawing/2014/main" id="{C160FFAF-BC40-15BD-010F-6134D2C3281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21B36775-1E19-2617-6B87-7D17AB3FCB30}"/>
                </a:ext>
              </a:extLst>
            </p:cNvPr>
            <p:cNvGrpSpPr/>
            <p:nvPr/>
          </p:nvGrpSpPr>
          <p:grpSpPr>
            <a:xfrm>
              <a:off x="5528059" y="6157729"/>
              <a:ext cx="268139" cy="506632"/>
              <a:chOff x="4189009" y="6120484"/>
              <a:chExt cx="268139" cy="506632"/>
            </a:xfrm>
            <a:noFill/>
          </p:grpSpPr>
          <p:sp>
            <p:nvSpPr>
              <p:cNvPr id="382" name="Rectangle 381">
                <a:extLst>
                  <a:ext uri="{FF2B5EF4-FFF2-40B4-BE49-F238E27FC236}">
                    <a16:creationId xmlns:a16="http://schemas.microsoft.com/office/drawing/2014/main" id="{17CB8EEC-FD26-06D1-A15A-CBE18EDDBD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83" name="Straight Connector 382">
                <a:extLst>
                  <a:ext uri="{FF2B5EF4-FFF2-40B4-BE49-F238E27FC236}">
                    <a16:creationId xmlns:a16="http://schemas.microsoft.com/office/drawing/2014/main" id="{B3A2FFAF-921B-F207-6542-DD4A9C517AF9}"/>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7" name="Group 776">
              <a:extLst>
                <a:ext uri="{FF2B5EF4-FFF2-40B4-BE49-F238E27FC236}">
                  <a16:creationId xmlns:a16="http://schemas.microsoft.com/office/drawing/2014/main" id="{0BBBAEEC-6DD0-06A9-8F00-BEAB7400469C}"/>
                </a:ext>
              </a:extLst>
            </p:cNvPr>
            <p:cNvGrpSpPr/>
            <p:nvPr/>
          </p:nvGrpSpPr>
          <p:grpSpPr>
            <a:xfrm>
              <a:off x="5795869" y="6157729"/>
              <a:ext cx="268139" cy="506632"/>
              <a:chOff x="4189009" y="6120484"/>
              <a:chExt cx="268139" cy="506632"/>
            </a:xfrm>
            <a:noFill/>
          </p:grpSpPr>
          <p:sp>
            <p:nvSpPr>
              <p:cNvPr id="380" name="Rectangle 379">
                <a:extLst>
                  <a:ext uri="{FF2B5EF4-FFF2-40B4-BE49-F238E27FC236}">
                    <a16:creationId xmlns:a16="http://schemas.microsoft.com/office/drawing/2014/main" id="{BA7152A8-36A3-ADEC-5D62-7E962D27176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81" name="Straight Connector 380">
                <a:extLst>
                  <a:ext uri="{FF2B5EF4-FFF2-40B4-BE49-F238E27FC236}">
                    <a16:creationId xmlns:a16="http://schemas.microsoft.com/office/drawing/2014/main" id="{1D1C26C2-A260-EDF7-46AE-0BDEDBFB098C}"/>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68E528BC-D888-E0BE-AE5E-1FE8C4E9A39A}"/>
                </a:ext>
              </a:extLst>
            </p:cNvPr>
            <p:cNvGrpSpPr/>
            <p:nvPr/>
          </p:nvGrpSpPr>
          <p:grpSpPr>
            <a:xfrm>
              <a:off x="6063677" y="6157729"/>
              <a:ext cx="268139" cy="506632"/>
              <a:chOff x="4189009" y="6120484"/>
              <a:chExt cx="268139" cy="506632"/>
            </a:xfrm>
            <a:noFill/>
          </p:grpSpPr>
          <p:sp>
            <p:nvSpPr>
              <p:cNvPr id="378" name="Rectangle 377">
                <a:extLst>
                  <a:ext uri="{FF2B5EF4-FFF2-40B4-BE49-F238E27FC236}">
                    <a16:creationId xmlns:a16="http://schemas.microsoft.com/office/drawing/2014/main" id="{3487E40D-0C6F-1F61-B9F9-E63DDEC4DFA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79" name="Straight Connector 378">
                <a:extLst>
                  <a:ext uri="{FF2B5EF4-FFF2-40B4-BE49-F238E27FC236}">
                    <a16:creationId xmlns:a16="http://schemas.microsoft.com/office/drawing/2014/main" id="{7050C294-3230-515F-39F0-A12476F5951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9" name="Straight Connector 778">
              <a:extLst>
                <a:ext uri="{FF2B5EF4-FFF2-40B4-BE49-F238E27FC236}">
                  <a16:creationId xmlns:a16="http://schemas.microsoft.com/office/drawing/2014/main" id="{693CBA6D-5C43-C961-CA54-360BBCE4F9B1}"/>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0" name="Straight Connector 779">
              <a:extLst>
                <a:ext uri="{FF2B5EF4-FFF2-40B4-BE49-F238E27FC236}">
                  <a16:creationId xmlns:a16="http://schemas.microsoft.com/office/drawing/2014/main" id="{AC7B2DF5-F551-A9D0-2989-61DAA22B3F0D}"/>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1" name="Straight Connector 780">
              <a:extLst>
                <a:ext uri="{FF2B5EF4-FFF2-40B4-BE49-F238E27FC236}">
                  <a16:creationId xmlns:a16="http://schemas.microsoft.com/office/drawing/2014/main" id="{DCBAF6A2-9854-1CB1-A393-0125E6E18D6A}"/>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a:extLst>
                <a:ext uri="{FF2B5EF4-FFF2-40B4-BE49-F238E27FC236}">
                  <a16:creationId xmlns:a16="http://schemas.microsoft.com/office/drawing/2014/main" id="{FE72C19B-ABAA-48AA-D118-C20E535FE83E}"/>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3" name="Straight Connector 782">
              <a:extLst>
                <a:ext uri="{FF2B5EF4-FFF2-40B4-BE49-F238E27FC236}">
                  <a16:creationId xmlns:a16="http://schemas.microsoft.com/office/drawing/2014/main" id="{742F2EA7-7BFD-2ECF-13FB-AA63074987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4" name="Straight Connector 783">
              <a:extLst>
                <a:ext uri="{FF2B5EF4-FFF2-40B4-BE49-F238E27FC236}">
                  <a16:creationId xmlns:a16="http://schemas.microsoft.com/office/drawing/2014/main" id="{0968258E-CE5E-2519-BDC2-C0F0D2B0F3DB}"/>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5" name="Straight Connector 784">
              <a:extLst>
                <a:ext uri="{FF2B5EF4-FFF2-40B4-BE49-F238E27FC236}">
                  <a16:creationId xmlns:a16="http://schemas.microsoft.com/office/drawing/2014/main" id="{2A17D4E1-BFCA-EE71-51F0-3F7CB74217F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6" name="Straight Connector 785">
              <a:extLst>
                <a:ext uri="{FF2B5EF4-FFF2-40B4-BE49-F238E27FC236}">
                  <a16:creationId xmlns:a16="http://schemas.microsoft.com/office/drawing/2014/main" id="{932E6065-CBA9-A4E7-1163-8EC77A2882C7}"/>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12" name="Rectangle 811">
              <a:extLst>
                <a:ext uri="{FF2B5EF4-FFF2-40B4-BE49-F238E27FC236}">
                  <a16:creationId xmlns:a16="http://schemas.microsoft.com/office/drawing/2014/main" id="{CC0D4FB0-D617-34C8-41AC-F1D7C58725B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813" name="Rectangle 812">
              <a:extLst>
                <a:ext uri="{FF2B5EF4-FFF2-40B4-BE49-F238E27FC236}">
                  <a16:creationId xmlns:a16="http://schemas.microsoft.com/office/drawing/2014/main" id="{772905C2-859E-13C1-BB61-6A6E60845AF2}"/>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814" name="Straight Connector 813">
              <a:extLst>
                <a:ext uri="{FF2B5EF4-FFF2-40B4-BE49-F238E27FC236}">
                  <a16:creationId xmlns:a16="http://schemas.microsoft.com/office/drawing/2014/main" id="{DD8A899B-2D20-2D77-56BB-5D8046829173}"/>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5E61655C-23CF-92FA-95FB-3430D478558B}"/>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79D199ED-E29F-E431-7513-BF15793DD0F6}"/>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AD934726-842A-77E0-031C-B849E6E302C8}"/>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BEBB376-8D3F-C6C1-9C98-5B438C92B7CD}"/>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A9F9688A-AD62-78BA-BE0F-7589C8A02434}"/>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26AA8DF-9F6E-BBD6-D26E-E94864FA49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B772E975-D3AB-162A-F741-96851D8084E1}"/>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32" name="Group 331">
              <a:extLst>
                <a:ext uri="{FF2B5EF4-FFF2-40B4-BE49-F238E27FC236}">
                  <a16:creationId xmlns:a16="http://schemas.microsoft.com/office/drawing/2014/main" id="{3DBA26D8-ED62-EEF5-9C8C-CE0D51A2D7AC}"/>
                </a:ext>
              </a:extLst>
            </p:cNvPr>
            <p:cNvGrpSpPr/>
            <p:nvPr/>
          </p:nvGrpSpPr>
          <p:grpSpPr>
            <a:xfrm>
              <a:off x="4317336" y="4790131"/>
              <a:ext cx="1876809" cy="1360783"/>
              <a:chOff x="4317336" y="4733925"/>
              <a:chExt cx="1876809" cy="1416990"/>
            </a:xfrm>
          </p:grpSpPr>
          <p:cxnSp>
            <p:nvCxnSpPr>
              <p:cNvPr id="338" name="Straight Connector 337">
                <a:extLst>
                  <a:ext uri="{FF2B5EF4-FFF2-40B4-BE49-F238E27FC236}">
                    <a16:creationId xmlns:a16="http://schemas.microsoft.com/office/drawing/2014/main" id="{5BD24915-772B-63A8-EA0F-7423E704C9D7}"/>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2F4EC357-6094-B8B7-631D-62A8EDA4EDE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1DDE86-8830-80ED-5483-235777430DCB}"/>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6D5E320C-D1A1-5E9D-9B03-CD396266E8BB}"/>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E9C1FED-833A-BCF3-C064-AD1AF8C49D8F}"/>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93C29A65-AC0E-59C8-375A-E3EF7F20AD12}"/>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AEEE674D-C783-BD2C-F61F-53F30296552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27AC20B5-7A4A-F0AA-15F2-1FF525C87FB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844" name="Rectangle 843">
            <a:extLst>
              <a:ext uri="{FF2B5EF4-FFF2-40B4-BE49-F238E27FC236}">
                <a16:creationId xmlns:a16="http://schemas.microsoft.com/office/drawing/2014/main" id="{236F34AF-AE3F-0E3C-6F6B-F0080DD6740B}"/>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845" name="Rectangle 844">
            <a:extLst>
              <a:ext uri="{FF2B5EF4-FFF2-40B4-BE49-F238E27FC236}">
                <a16:creationId xmlns:a16="http://schemas.microsoft.com/office/drawing/2014/main" id="{B9679DF4-1057-D260-8222-04C48F0C79D0}"/>
              </a:ext>
            </a:extLst>
          </p:cNvPr>
          <p:cNvSpPr/>
          <p:nvPr/>
        </p:nvSpPr>
        <p:spPr>
          <a:xfrm>
            <a:off x="5718971" y="2973557"/>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846" name="Rectangle 845">
            <a:extLst>
              <a:ext uri="{FF2B5EF4-FFF2-40B4-BE49-F238E27FC236}">
                <a16:creationId xmlns:a16="http://schemas.microsoft.com/office/drawing/2014/main" id="{30C7631F-FF4F-A49D-B3DC-A626DB67A5F9}"/>
              </a:ext>
            </a:extLst>
          </p:cNvPr>
          <p:cNvSpPr/>
          <p:nvPr/>
        </p:nvSpPr>
        <p:spPr>
          <a:xfrm>
            <a:off x="5718484" y="2747075"/>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950" name="Rectangle 949">
            <a:extLst>
              <a:ext uri="{FF2B5EF4-FFF2-40B4-BE49-F238E27FC236}">
                <a16:creationId xmlns:a16="http://schemas.microsoft.com/office/drawing/2014/main" id="{556B12CE-4ED9-C2C3-F617-11409FF8C1CE}"/>
              </a:ext>
            </a:extLst>
          </p:cNvPr>
          <p:cNvSpPr/>
          <p:nvPr/>
        </p:nvSpPr>
        <p:spPr>
          <a:xfrm>
            <a:off x="6136811" y="2537037"/>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671" name="Rectangle 670">
            <a:extLst>
              <a:ext uri="{FF2B5EF4-FFF2-40B4-BE49-F238E27FC236}">
                <a16:creationId xmlns:a16="http://schemas.microsoft.com/office/drawing/2014/main" id="{E05B2BC5-F720-F29A-2EB1-1EFAB3DE681D}"/>
              </a:ext>
            </a:extLst>
          </p:cNvPr>
          <p:cNvSpPr/>
          <p:nvPr/>
        </p:nvSpPr>
        <p:spPr>
          <a:xfrm>
            <a:off x="6136324" y="2310555"/>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cxnSp>
        <p:nvCxnSpPr>
          <p:cNvPr id="675" name="Straight Connector 674">
            <a:extLst>
              <a:ext uri="{FF2B5EF4-FFF2-40B4-BE49-F238E27FC236}">
                <a16:creationId xmlns:a16="http://schemas.microsoft.com/office/drawing/2014/main" id="{233F7A99-610B-8168-A379-4B1FF51AFD7C}"/>
              </a:ext>
            </a:extLst>
          </p:cNvPr>
          <p:cNvCxnSpPr>
            <a:cxnSpLocks/>
          </p:cNvCxnSpPr>
          <p:nvPr/>
        </p:nvCxnSpPr>
        <p:spPr>
          <a:xfrm>
            <a:off x="2761557" y="4793023"/>
            <a:ext cx="654169"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77" name="Rectangle 676">
            <a:extLst>
              <a:ext uri="{FF2B5EF4-FFF2-40B4-BE49-F238E27FC236}">
                <a16:creationId xmlns:a16="http://schemas.microsoft.com/office/drawing/2014/main" id="{85E1E016-12D6-DB8D-1B6C-688DFBCCBACB}"/>
              </a:ext>
            </a:extLst>
          </p:cNvPr>
          <p:cNvSpPr/>
          <p:nvPr/>
        </p:nvSpPr>
        <p:spPr>
          <a:xfrm>
            <a:off x="6560210" y="2096437"/>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b="1" dirty="0">
                <a:latin typeface="Avenir Next" panose="020B0503020202020204" pitchFamily="34" charset="0"/>
              </a:rPr>
              <a:t>ACT</a:t>
            </a:r>
          </a:p>
        </p:txBody>
      </p:sp>
      <p:sp>
        <p:nvSpPr>
          <p:cNvPr id="679" name="TextBox 678">
            <a:extLst>
              <a:ext uri="{FF2B5EF4-FFF2-40B4-BE49-F238E27FC236}">
                <a16:creationId xmlns:a16="http://schemas.microsoft.com/office/drawing/2014/main" id="{230A3E2A-7311-F721-5A18-76A12B2DED47}"/>
              </a:ext>
            </a:extLst>
          </p:cNvPr>
          <p:cNvSpPr txBox="1"/>
          <p:nvPr/>
        </p:nvSpPr>
        <p:spPr>
          <a:xfrm>
            <a:off x="6974405" y="2202621"/>
            <a:ext cx="929711" cy="646331"/>
          </a:xfrm>
          <a:prstGeom prst="rect">
            <a:avLst/>
          </a:prstGeom>
          <a:noFill/>
        </p:spPr>
        <p:txBody>
          <a:bodyPr wrap="square">
            <a:spAutoFit/>
          </a:bodyPr>
          <a:lstStyle/>
          <a:p>
            <a:pPr algn="ctr"/>
            <a:r>
              <a:rPr lang="en-US" b="1" dirty="0">
                <a:solidFill>
                  <a:srgbClr val="37A880"/>
                </a:solidFill>
                <a:latin typeface="Avenir Next" panose="020B0503020202020204" pitchFamily="34" charset="0"/>
              </a:rPr>
              <a:t>saved cycles</a:t>
            </a:r>
            <a:endParaRPr lang="en-US" dirty="0">
              <a:solidFill>
                <a:srgbClr val="37A880"/>
              </a:solidFill>
            </a:endParaRPr>
          </a:p>
        </p:txBody>
      </p:sp>
      <p:pic>
        <p:nvPicPr>
          <p:cNvPr id="43" name="Picture 42">
            <a:extLst>
              <a:ext uri="{FF2B5EF4-FFF2-40B4-BE49-F238E27FC236}">
                <a16:creationId xmlns:a16="http://schemas.microsoft.com/office/drawing/2014/main" id="{B6F4F7B7-79A3-984D-5B79-C1F1C94A1198}"/>
              </a:ext>
            </a:extLst>
          </p:cNvPr>
          <p:cNvPicPr>
            <a:picLocks noChangeAspect="1"/>
          </p:cNvPicPr>
          <p:nvPr/>
        </p:nvPicPr>
        <p:blipFill>
          <a:blip r:embed="rId3"/>
          <a:stretch>
            <a:fillRect/>
          </a:stretch>
        </p:blipFill>
        <p:spPr>
          <a:xfrm>
            <a:off x="-2192057" y="464793"/>
            <a:ext cx="1664403" cy="3337255"/>
          </a:xfrm>
          <a:prstGeom prst="rect">
            <a:avLst/>
          </a:prstGeom>
        </p:spPr>
      </p:pic>
      <p:graphicFrame>
        <p:nvGraphicFramePr>
          <p:cNvPr id="46" name="Table 4">
            <a:extLst>
              <a:ext uri="{FF2B5EF4-FFF2-40B4-BE49-F238E27FC236}">
                <a16:creationId xmlns:a16="http://schemas.microsoft.com/office/drawing/2014/main" id="{B48BF20D-02CF-F266-B226-E88043AD9AC6}"/>
              </a:ext>
            </a:extLst>
          </p:cNvPr>
          <p:cNvGraphicFramePr>
            <a:graphicFrameLocks/>
          </p:cNvGraphicFramePr>
          <p:nvPr>
            <p:extLst>
              <p:ext uri="{D42A27DB-BD31-4B8C-83A1-F6EECF244321}">
                <p14:modId xmlns:p14="http://schemas.microsoft.com/office/powerpoint/2010/main" val="504321346"/>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79375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79"/>
                                        </p:tgtEl>
                                        <p:attrNameLst>
                                          <p:attrName>style.visibility</p:attrName>
                                        </p:attrNameLst>
                                      </p:cBhvr>
                                      <p:to>
                                        <p:strVal val="visible"/>
                                      </p:to>
                                    </p:set>
                                    <p:animEffect transition="in" filter="fade">
                                      <p:cBhvr>
                                        <p:cTn id="7" dur="500"/>
                                        <p:tgtEl>
                                          <p:spTgt spid="67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78"/>
                                        </p:tgtEl>
                                        <p:attrNameLst>
                                          <p:attrName>style.visibility</p:attrName>
                                        </p:attrNameLst>
                                      </p:cBhvr>
                                      <p:to>
                                        <p:strVal val="visible"/>
                                      </p:to>
                                    </p:set>
                                    <p:animEffect transition="in" filter="fade">
                                      <p:cBhvr>
                                        <p:cTn id="10" dur="500"/>
                                        <p:tgtEl>
                                          <p:spTgt spid="6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8" grpId="0" animBg="1"/>
      <p:bldP spid="67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leading to a subpar performance in the presence of </a:t>
              </a:r>
              <a:r>
                <a:rPr kumimoji="0" lang="en-US" sz="1900" b="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failing to reduce the latency of a </a:t>
              </a:r>
              <a:r>
                <a:rPr kumimoji="0" lang="en-US" sz="1900" b="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single</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chemeClr val="bg1">
                      <a:lumMod val="75000"/>
                    </a:schemeClr>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to the linear/quadratically scaling nature of bit-serial algorithms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high-precision computation </a:t>
              </a:r>
            </a:p>
          </p:txBody>
        </p:sp>
      </p:grpSp>
      <p:graphicFrame>
        <p:nvGraphicFramePr>
          <p:cNvPr id="3" name="Table 4">
            <a:extLst>
              <a:ext uri="{FF2B5EF4-FFF2-40B4-BE49-F238E27FC236}">
                <a16:creationId xmlns:a16="http://schemas.microsoft.com/office/drawing/2014/main" id="{BB177DA0-D5AA-F035-64B2-D0CD8F05446E}"/>
              </a:ext>
            </a:extLst>
          </p:cNvPr>
          <p:cNvGraphicFramePr>
            <a:graphicFrameLocks/>
          </p:cNvGraphicFramePr>
          <p:nvPr>
            <p:extLst>
              <p:ext uri="{D42A27DB-BD31-4B8C-83A1-F6EECF244321}">
                <p14:modId xmlns:p14="http://schemas.microsoft.com/office/powerpoint/2010/main" val="902313576"/>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67700287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Scalability Challenges for High-Precision</a:t>
            </a:r>
          </a:p>
        </p:txBody>
      </p:sp>
      <p:grpSp>
        <p:nvGrpSpPr>
          <p:cNvPr id="2" name="Group 1">
            <a:extLst>
              <a:ext uri="{FF2B5EF4-FFF2-40B4-BE49-F238E27FC236}">
                <a16:creationId xmlns:a16="http://schemas.microsoft.com/office/drawing/2014/main" id="{56983BC7-72E4-ADC8-37A6-192C14AA869B}"/>
              </a:ext>
            </a:extLst>
          </p:cNvPr>
          <p:cNvGrpSpPr/>
          <p:nvPr/>
        </p:nvGrpSpPr>
        <p:grpSpPr>
          <a:xfrm>
            <a:off x="0" y="1136956"/>
            <a:ext cx="9144000" cy="2260187"/>
            <a:chOff x="0" y="1136956"/>
            <a:chExt cx="9144000" cy="2260187"/>
          </a:xfrm>
        </p:grpSpPr>
        <p:sp>
          <p:nvSpPr>
            <p:cNvPr id="598" name="Flowchart: Connector 8">
              <a:extLst>
                <a:ext uri="{FF2B5EF4-FFF2-40B4-BE49-F238E27FC236}">
                  <a16:creationId xmlns:a16="http://schemas.microsoft.com/office/drawing/2014/main" id="{0B2E45A7-FCCA-9B86-F4B0-4E7D31E243A0}"/>
                </a:ext>
              </a:extLst>
            </p:cNvPr>
            <p:cNvSpPr/>
            <p:nvPr/>
          </p:nvSpPr>
          <p:spPr>
            <a:xfrm>
              <a:off x="3214777" y="2155854"/>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142" name="Group 141">
              <a:extLst>
                <a:ext uri="{FF2B5EF4-FFF2-40B4-BE49-F238E27FC236}">
                  <a16:creationId xmlns:a16="http://schemas.microsoft.com/office/drawing/2014/main" id="{E37C8958-77F4-C4B0-0B1D-6236C6AE4D76}"/>
                </a:ext>
              </a:extLst>
            </p:cNvPr>
            <p:cNvGrpSpPr/>
            <p:nvPr/>
          </p:nvGrpSpPr>
          <p:grpSpPr>
            <a:xfrm>
              <a:off x="3478592" y="1533759"/>
              <a:ext cx="2717153" cy="1863384"/>
              <a:chOff x="3717655" y="4975644"/>
              <a:chExt cx="2717153" cy="1863384"/>
            </a:xfrm>
          </p:grpSpPr>
          <p:grpSp>
            <p:nvGrpSpPr>
              <p:cNvPr id="143" name="Group 142">
                <a:extLst>
                  <a:ext uri="{FF2B5EF4-FFF2-40B4-BE49-F238E27FC236}">
                    <a16:creationId xmlns:a16="http://schemas.microsoft.com/office/drawing/2014/main" id="{C4CB2986-FAD1-685B-831D-680FA79BCD59}"/>
                  </a:ext>
                </a:extLst>
              </p:cNvPr>
              <p:cNvGrpSpPr/>
              <p:nvPr/>
            </p:nvGrpSpPr>
            <p:grpSpPr>
              <a:xfrm>
                <a:off x="4185381" y="4975645"/>
                <a:ext cx="2249427" cy="1194401"/>
                <a:chOff x="4214803" y="4852317"/>
                <a:chExt cx="2249427" cy="1194401"/>
              </a:xfrm>
            </p:grpSpPr>
            <p:cxnSp>
              <p:nvCxnSpPr>
                <p:cNvPr id="195" name="Straight Arrow Connector 194">
                  <a:extLst>
                    <a:ext uri="{FF2B5EF4-FFF2-40B4-BE49-F238E27FC236}">
                      <a16:creationId xmlns:a16="http://schemas.microsoft.com/office/drawing/2014/main" id="{C3ABC460-9167-6226-4635-CB1CEF7A06D3}"/>
                    </a:ext>
                  </a:extLst>
                </p:cNvPr>
                <p:cNvCxnSpPr>
                  <a:cxnSpLocks/>
                </p:cNvCxnSpPr>
                <p:nvPr/>
              </p:nvCxnSpPr>
              <p:spPr>
                <a:xfrm flipV="1">
                  <a:off x="4225127" y="4852317"/>
                  <a:ext cx="0" cy="119440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6" name="Straight Arrow Connector 195">
                  <a:extLst>
                    <a:ext uri="{FF2B5EF4-FFF2-40B4-BE49-F238E27FC236}">
                      <a16:creationId xmlns:a16="http://schemas.microsoft.com/office/drawing/2014/main" id="{64773C18-CA36-B7CF-315B-7FE94F03B56D}"/>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7BCC2089-B4F0-2ED7-FDF9-AA87A05207CC}"/>
                  </a:ext>
                </a:extLst>
              </p:cNvPr>
              <p:cNvGrpSpPr/>
              <p:nvPr/>
            </p:nvGrpSpPr>
            <p:grpSpPr>
              <a:xfrm>
                <a:off x="4456819" y="6150915"/>
                <a:ext cx="268139" cy="513446"/>
                <a:chOff x="4189009" y="6113670"/>
                <a:chExt cx="268139" cy="513446"/>
              </a:xfrm>
              <a:noFill/>
            </p:grpSpPr>
            <p:sp>
              <p:nvSpPr>
                <p:cNvPr id="191" name="Rectangle 190">
                  <a:extLst>
                    <a:ext uri="{FF2B5EF4-FFF2-40B4-BE49-F238E27FC236}">
                      <a16:creationId xmlns:a16="http://schemas.microsoft.com/office/drawing/2014/main" id="{99F9A73E-6A19-607A-EACD-5DB37BFAAEA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192" name="Straight Connector 191">
                  <a:extLst>
                    <a:ext uri="{FF2B5EF4-FFF2-40B4-BE49-F238E27FC236}">
                      <a16:creationId xmlns:a16="http://schemas.microsoft.com/office/drawing/2014/main" id="{7A3C33F6-BE75-D576-F94E-EB123E458D8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6C4248A2-1E5A-72C4-5EA0-2A44F745F15E}"/>
                  </a:ext>
                </a:extLst>
              </p:cNvPr>
              <p:cNvGrpSpPr/>
              <p:nvPr/>
            </p:nvGrpSpPr>
            <p:grpSpPr>
              <a:xfrm>
                <a:off x="4859043" y="6150915"/>
                <a:ext cx="531118" cy="513446"/>
                <a:chOff x="4055613" y="6113670"/>
                <a:chExt cx="531118" cy="513446"/>
              </a:xfrm>
              <a:noFill/>
            </p:grpSpPr>
            <p:sp>
              <p:nvSpPr>
                <p:cNvPr id="187" name="Rectangle 186">
                  <a:extLst>
                    <a:ext uri="{FF2B5EF4-FFF2-40B4-BE49-F238E27FC236}">
                      <a16:creationId xmlns:a16="http://schemas.microsoft.com/office/drawing/2014/main" id="{BEAF120E-6834-76B6-29B9-26E971254D01}"/>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16</a:t>
                  </a:r>
                </a:p>
              </p:txBody>
            </p:sp>
            <p:cxnSp>
              <p:nvCxnSpPr>
                <p:cNvPr id="188" name="Straight Connector 187">
                  <a:extLst>
                    <a:ext uri="{FF2B5EF4-FFF2-40B4-BE49-F238E27FC236}">
                      <a16:creationId xmlns:a16="http://schemas.microsoft.com/office/drawing/2014/main" id="{CB964CB5-570E-B838-0F9A-3D699B3E3189}"/>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11CE57D1-6128-93F0-27BA-3FA4754754AE}"/>
                  </a:ext>
                </a:extLst>
              </p:cNvPr>
              <p:cNvGrpSpPr/>
              <p:nvPr/>
            </p:nvGrpSpPr>
            <p:grpSpPr>
              <a:xfrm>
                <a:off x="5416125" y="6150915"/>
                <a:ext cx="484272" cy="513446"/>
                <a:chOff x="4077075" y="6113670"/>
                <a:chExt cx="484272" cy="513446"/>
              </a:xfrm>
              <a:noFill/>
            </p:grpSpPr>
            <p:sp>
              <p:nvSpPr>
                <p:cNvPr id="183" name="Rectangle 182">
                  <a:extLst>
                    <a:ext uri="{FF2B5EF4-FFF2-40B4-BE49-F238E27FC236}">
                      <a16:creationId xmlns:a16="http://schemas.microsoft.com/office/drawing/2014/main" id="{ADB8ED1A-39F5-8B22-5C13-23830AA6794C}"/>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32</a:t>
                  </a:r>
                </a:p>
              </p:txBody>
            </p:sp>
            <p:cxnSp>
              <p:nvCxnSpPr>
                <p:cNvPr id="184" name="Straight Connector 183">
                  <a:extLst>
                    <a:ext uri="{FF2B5EF4-FFF2-40B4-BE49-F238E27FC236}">
                      <a16:creationId xmlns:a16="http://schemas.microsoft.com/office/drawing/2014/main" id="{AB3376FB-7483-A7A2-745F-FBE4AC92AD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CA572C2-07D4-8CB4-BBD8-CF14761FE441}"/>
                  </a:ext>
                </a:extLst>
              </p:cNvPr>
              <p:cNvGrpSpPr/>
              <p:nvPr/>
            </p:nvGrpSpPr>
            <p:grpSpPr>
              <a:xfrm>
                <a:off x="5973442" y="6150915"/>
                <a:ext cx="450723" cy="511792"/>
                <a:chOff x="4098774" y="6113670"/>
                <a:chExt cx="450723" cy="511792"/>
              </a:xfrm>
              <a:noFill/>
            </p:grpSpPr>
            <p:sp>
              <p:nvSpPr>
                <p:cNvPr id="179" name="Rectangle 178">
                  <a:extLst>
                    <a:ext uri="{FF2B5EF4-FFF2-40B4-BE49-F238E27FC236}">
                      <a16:creationId xmlns:a16="http://schemas.microsoft.com/office/drawing/2014/main" id="{C7C71F70-3539-D73C-9FED-1F3BEB843EC3}"/>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N</a:t>
                  </a:r>
                </a:p>
              </p:txBody>
            </p:sp>
            <p:cxnSp>
              <p:nvCxnSpPr>
                <p:cNvPr id="180" name="Straight Connector 179">
                  <a:extLst>
                    <a:ext uri="{FF2B5EF4-FFF2-40B4-BE49-F238E27FC236}">
                      <a16:creationId xmlns:a16="http://schemas.microsoft.com/office/drawing/2014/main" id="{78BB89F4-4774-5F60-10D2-265A0A49D14F}"/>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2" name="Straight Connector 151">
                <a:extLst>
                  <a:ext uri="{FF2B5EF4-FFF2-40B4-BE49-F238E27FC236}">
                    <a16:creationId xmlns:a16="http://schemas.microsoft.com/office/drawing/2014/main" id="{BE501876-2D50-7FFC-1C3F-98D72868F7F4}"/>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CFEFE68E-964F-6CCD-224C-A17F9D579DE6}"/>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335B7FBE-42DA-BBE2-5C3B-25BA6FD91714}"/>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Rectangle 159">
                <a:extLst>
                  <a:ext uri="{FF2B5EF4-FFF2-40B4-BE49-F238E27FC236}">
                    <a16:creationId xmlns:a16="http://schemas.microsoft.com/office/drawing/2014/main" id="{7C11B1B2-3621-BEE0-2A30-1A010F9FD395}"/>
                  </a:ext>
                </a:extLst>
              </p:cNvPr>
              <p:cNvSpPr/>
              <p:nvPr/>
            </p:nvSpPr>
            <p:spPr>
              <a:xfrm>
                <a:off x="4189009" y="6468198"/>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161" name="Rectangle 160">
                <a:extLst>
                  <a:ext uri="{FF2B5EF4-FFF2-40B4-BE49-F238E27FC236}">
                    <a16:creationId xmlns:a16="http://schemas.microsoft.com/office/drawing/2014/main" id="{07E16AEB-F62E-875E-812B-7C315D4A589D}"/>
                  </a:ext>
                </a:extLst>
              </p:cNvPr>
              <p:cNvSpPr/>
              <p:nvPr/>
            </p:nvSpPr>
            <p:spPr>
              <a:xfrm rot="16200000">
                <a:off x="3300918" y="5392381"/>
                <a:ext cx="1204303"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Latency</a:t>
                </a:r>
              </a:p>
            </p:txBody>
          </p:sp>
          <p:cxnSp>
            <p:nvCxnSpPr>
              <p:cNvPr id="162" name="Straight Connector 161">
                <a:extLst>
                  <a:ext uri="{FF2B5EF4-FFF2-40B4-BE49-F238E27FC236}">
                    <a16:creationId xmlns:a16="http://schemas.microsoft.com/office/drawing/2014/main" id="{0C886820-F45F-1FC4-5BDB-C50E19605BDA}"/>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A49D2992-9785-FA9B-9F22-3B64F60882AE}"/>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BA0855F6-96CA-71B8-DD14-C940F9A04F2E}"/>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01A9B545-94D4-DB42-BE29-61EE26B8CFF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AFD0964B-68A2-0D9E-334E-077BFD692F4F}"/>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597B207-D9A6-BDB2-132F-CC7F81171D0B}"/>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7D5349FA-537D-BC7E-1D74-8E98D89EDD8F}"/>
                  </a:ext>
                </a:extLst>
              </p:cNvPr>
              <p:cNvGrpSpPr/>
              <p:nvPr/>
            </p:nvGrpSpPr>
            <p:grpSpPr>
              <a:xfrm>
                <a:off x="4317336" y="5152569"/>
                <a:ext cx="1876809" cy="998343"/>
                <a:chOff x="4317336" y="5111331"/>
                <a:chExt cx="1876809" cy="1039579"/>
              </a:xfrm>
            </p:grpSpPr>
            <p:cxnSp>
              <p:nvCxnSpPr>
                <p:cNvPr id="171" name="Straight Connector 170">
                  <a:extLst>
                    <a:ext uri="{FF2B5EF4-FFF2-40B4-BE49-F238E27FC236}">
                      <a16:creationId xmlns:a16="http://schemas.microsoft.com/office/drawing/2014/main" id="{64096649-2995-7842-C696-3F6721707DD1}"/>
                    </a:ext>
                  </a:extLst>
                </p:cNvPr>
                <p:cNvCxnSpPr>
                  <a:cxnSpLocks/>
                </p:cNvCxnSpPr>
                <p:nvPr/>
              </p:nvCxnSpPr>
              <p:spPr>
                <a:xfrm>
                  <a:off x="431733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70165E4F-A914-9E83-6AF2-50552CF86637}"/>
                    </a:ext>
                  </a:extLst>
                </p:cNvPr>
                <p:cNvCxnSpPr>
                  <a:cxnSpLocks/>
                </p:cNvCxnSpPr>
                <p:nvPr/>
              </p:nvCxnSpPr>
              <p:spPr>
                <a:xfrm>
                  <a:off x="4585452"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F00C6927-19B1-BAED-A085-41C47725D1D9}"/>
                    </a:ext>
                  </a:extLst>
                </p:cNvPr>
                <p:cNvCxnSpPr>
                  <a:cxnSpLocks/>
                </p:cNvCxnSpPr>
                <p:nvPr/>
              </p:nvCxnSpPr>
              <p:spPr>
                <a:xfrm>
                  <a:off x="4853568"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2AF9FD2-3BB6-F8A6-E3D3-BE79C55D78EB}"/>
                    </a:ext>
                  </a:extLst>
                </p:cNvPr>
                <p:cNvCxnSpPr>
                  <a:cxnSpLocks/>
                </p:cNvCxnSpPr>
                <p:nvPr/>
              </p:nvCxnSpPr>
              <p:spPr>
                <a:xfrm>
                  <a:off x="5121684"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EC4DC5A0-B3E9-9078-B72A-7752F3B698D8}"/>
                    </a:ext>
                  </a:extLst>
                </p:cNvPr>
                <p:cNvCxnSpPr>
                  <a:cxnSpLocks/>
                </p:cNvCxnSpPr>
                <p:nvPr/>
              </p:nvCxnSpPr>
              <p:spPr>
                <a:xfrm>
                  <a:off x="5389800"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38814D52-5C33-2C95-E08E-7C8E25DBF48B}"/>
                    </a:ext>
                  </a:extLst>
                </p:cNvPr>
                <p:cNvCxnSpPr>
                  <a:cxnSpLocks/>
                </p:cNvCxnSpPr>
                <p:nvPr/>
              </p:nvCxnSpPr>
              <p:spPr>
                <a:xfrm>
                  <a:off x="565791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8A06C062-1113-4256-C673-2C149BC4EEB4}"/>
                    </a:ext>
                  </a:extLst>
                </p:cNvPr>
                <p:cNvCxnSpPr>
                  <a:cxnSpLocks/>
                </p:cNvCxnSpPr>
                <p:nvPr/>
              </p:nvCxnSpPr>
              <p:spPr>
                <a:xfrm>
                  <a:off x="5893312" y="5117375"/>
                  <a:ext cx="32720" cy="1033535"/>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06BB4878-1B46-1653-4128-DE3A2BE9B2EC}"/>
                    </a:ext>
                  </a:extLst>
                </p:cNvPr>
                <p:cNvCxnSpPr>
                  <a:cxnSpLocks/>
                </p:cNvCxnSpPr>
                <p:nvPr/>
              </p:nvCxnSpPr>
              <p:spPr>
                <a:xfrm>
                  <a:off x="6186008" y="5111331"/>
                  <a:ext cx="8137"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609" name="TextBox 608">
              <a:extLst>
                <a:ext uri="{FF2B5EF4-FFF2-40B4-BE49-F238E27FC236}">
                  <a16:creationId xmlns:a16="http://schemas.microsoft.com/office/drawing/2014/main" id="{D14DAF1A-81F5-32B7-F22E-03317360B848}"/>
                </a:ext>
              </a:extLst>
            </p:cNvPr>
            <p:cNvSpPr txBox="1"/>
            <p:nvPr/>
          </p:nvSpPr>
          <p:spPr>
            <a:xfrm rot="20700000">
              <a:off x="4867817" y="1979105"/>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grpSp>
          <p:nvGrpSpPr>
            <p:cNvPr id="887" name="Group 886">
              <a:extLst>
                <a:ext uri="{FF2B5EF4-FFF2-40B4-BE49-F238E27FC236}">
                  <a16:creationId xmlns:a16="http://schemas.microsoft.com/office/drawing/2014/main" id="{60CD2268-14AB-F84A-3924-D830F6A6D419}"/>
                </a:ext>
              </a:extLst>
            </p:cNvPr>
            <p:cNvGrpSpPr/>
            <p:nvPr/>
          </p:nvGrpSpPr>
          <p:grpSpPr>
            <a:xfrm>
              <a:off x="6330935" y="1533759"/>
              <a:ext cx="2717153" cy="1863384"/>
              <a:chOff x="3717655" y="4975644"/>
              <a:chExt cx="2717153" cy="1863384"/>
            </a:xfrm>
          </p:grpSpPr>
          <p:grpSp>
            <p:nvGrpSpPr>
              <p:cNvPr id="892" name="Group 891">
                <a:extLst>
                  <a:ext uri="{FF2B5EF4-FFF2-40B4-BE49-F238E27FC236}">
                    <a16:creationId xmlns:a16="http://schemas.microsoft.com/office/drawing/2014/main" id="{5C71CA86-15C7-4983-AE54-7425941BB975}"/>
                  </a:ext>
                </a:extLst>
              </p:cNvPr>
              <p:cNvGrpSpPr/>
              <p:nvPr/>
            </p:nvGrpSpPr>
            <p:grpSpPr>
              <a:xfrm>
                <a:off x="4185381" y="4975645"/>
                <a:ext cx="2249427" cy="1194401"/>
                <a:chOff x="4214803" y="4852317"/>
                <a:chExt cx="2249427" cy="1194401"/>
              </a:xfrm>
            </p:grpSpPr>
            <p:cxnSp>
              <p:nvCxnSpPr>
                <p:cNvPr id="925" name="Straight Arrow Connector 924">
                  <a:extLst>
                    <a:ext uri="{FF2B5EF4-FFF2-40B4-BE49-F238E27FC236}">
                      <a16:creationId xmlns:a16="http://schemas.microsoft.com/office/drawing/2014/main" id="{F6F007DD-192D-E266-C5D3-9A9428F0B2BC}"/>
                    </a:ext>
                  </a:extLst>
                </p:cNvPr>
                <p:cNvCxnSpPr>
                  <a:cxnSpLocks/>
                </p:cNvCxnSpPr>
                <p:nvPr/>
              </p:nvCxnSpPr>
              <p:spPr>
                <a:xfrm flipV="1">
                  <a:off x="4225127" y="4852317"/>
                  <a:ext cx="0" cy="119440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id="{A65A77AE-FCF3-F7D8-1AC9-2D6C0D7E0B05}"/>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3" name="Group 892">
                <a:extLst>
                  <a:ext uri="{FF2B5EF4-FFF2-40B4-BE49-F238E27FC236}">
                    <a16:creationId xmlns:a16="http://schemas.microsoft.com/office/drawing/2014/main" id="{3CA75C28-A5EC-FD8E-8F03-82AE676E91E3}"/>
                  </a:ext>
                </a:extLst>
              </p:cNvPr>
              <p:cNvGrpSpPr/>
              <p:nvPr/>
            </p:nvGrpSpPr>
            <p:grpSpPr>
              <a:xfrm>
                <a:off x="4456819" y="6150915"/>
                <a:ext cx="268139" cy="513446"/>
                <a:chOff x="4189009" y="6113670"/>
                <a:chExt cx="268139" cy="513446"/>
              </a:xfrm>
              <a:noFill/>
            </p:grpSpPr>
            <p:sp>
              <p:nvSpPr>
                <p:cNvPr id="923" name="Rectangle 922">
                  <a:extLst>
                    <a:ext uri="{FF2B5EF4-FFF2-40B4-BE49-F238E27FC236}">
                      <a16:creationId xmlns:a16="http://schemas.microsoft.com/office/drawing/2014/main" id="{C683D72A-762A-8EAD-2886-63498BF7481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924" name="Straight Connector 923">
                  <a:extLst>
                    <a:ext uri="{FF2B5EF4-FFF2-40B4-BE49-F238E27FC236}">
                      <a16:creationId xmlns:a16="http://schemas.microsoft.com/office/drawing/2014/main" id="{02DB4B4A-7A70-7EC8-FF3A-57BEA68F201F}"/>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 893">
                <a:extLst>
                  <a:ext uri="{FF2B5EF4-FFF2-40B4-BE49-F238E27FC236}">
                    <a16:creationId xmlns:a16="http://schemas.microsoft.com/office/drawing/2014/main" id="{E8901C5A-B17E-DF52-11AC-153C72994E1B}"/>
                  </a:ext>
                </a:extLst>
              </p:cNvPr>
              <p:cNvGrpSpPr/>
              <p:nvPr/>
            </p:nvGrpSpPr>
            <p:grpSpPr>
              <a:xfrm>
                <a:off x="4859043" y="6150915"/>
                <a:ext cx="531118" cy="513446"/>
                <a:chOff x="4055613" y="6113670"/>
                <a:chExt cx="531118" cy="513446"/>
              </a:xfrm>
              <a:noFill/>
            </p:grpSpPr>
            <p:sp>
              <p:nvSpPr>
                <p:cNvPr id="921" name="Rectangle 920">
                  <a:extLst>
                    <a:ext uri="{FF2B5EF4-FFF2-40B4-BE49-F238E27FC236}">
                      <a16:creationId xmlns:a16="http://schemas.microsoft.com/office/drawing/2014/main" id="{B5E38B51-5A9D-ED3F-F7EC-141604A9A6F8}"/>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16</a:t>
                  </a:r>
                </a:p>
              </p:txBody>
            </p:sp>
            <p:cxnSp>
              <p:nvCxnSpPr>
                <p:cNvPr id="922" name="Straight Connector 921">
                  <a:extLst>
                    <a:ext uri="{FF2B5EF4-FFF2-40B4-BE49-F238E27FC236}">
                      <a16:creationId xmlns:a16="http://schemas.microsoft.com/office/drawing/2014/main" id="{2DB31F22-347B-3378-79A7-E84D2E0A5A7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Group 894">
                <a:extLst>
                  <a:ext uri="{FF2B5EF4-FFF2-40B4-BE49-F238E27FC236}">
                    <a16:creationId xmlns:a16="http://schemas.microsoft.com/office/drawing/2014/main" id="{052F0B64-C70A-36C7-6986-0BDFB4A17F72}"/>
                  </a:ext>
                </a:extLst>
              </p:cNvPr>
              <p:cNvGrpSpPr/>
              <p:nvPr/>
            </p:nvGrpSpPr>
            <p:grpSpPr>
              <a:xfrm>
                <a:off x="5416125" y="6150915"/>
                <a:ext cx="484272" cy="513446"/>
                <a:chOff x="4077075" y="6113670"/>
                <a:chExt cx="484272" cy="513446"/>
              </a:xfrm>
              <a:noFill/>
            </p:grpSpPr>
            <p:sp>
              <p:nvSpPr>
                <p:cNvPr id="919" name="Rectangle 918">
                  <a:extLst>
                    <a:ext uri="{FF2B5EF4-FFF2-40B4-BE49-F238E27FC236}">
                      <a16:creationId xmlns:a16="http://schemas.microsoft.com/office/drawing/2014/main" id="{273764DD-2B84-525C-75C6-EA958AE6679B}"/>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32</a:t>
                  </a:r>
                </a:p>
              </p:txBody>
            </p:sp>
            <p:cxnSp>
              <p:nvCxnSpPr>
                <p:cNvPr id="920" name="Straight Connector 919">
                  <a:extLst>
                    <a:ext uri="{FF2B5EF4-FFF2-40B4-BE49-F238E27FC236}">
                      <a16:creationId xmlns:a16="http://schemas.microsoft.com/office/drawing/2014/main" id="{CBAC1966-1EB9-A545-A366-591DB1DC8F12}"/>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6" name="Group 895">
                <a:extLst>
                  <a:ext uri="{FF2B5EF4-FFF2-40B4-BE49-F238E27FC236}">
                    <a16:creationId xmlns:a16="http://schemas.microsoft.com/office/drawing/2014/main" id="{1C3C6080-C297-39F4-E33A-D3EDFE99F6D7}"/>
                  </a:ext>
                </a:extLst>
              </p:cNvPr>
              <p:cNvGrpSpPr/>
              <p:nvPr/>
            </p:nvGrpSpPr>
            <p:grpSpPr>
              <a:xfrm>
                <a:off x="5973442" y="6150915"/>
                <a:ext cx="450723" cy="511792"/>
                <a:chOff x="4098774" y="6113670"/>
                <a:chExt cx="450723" cy="511792"/>
              </a:xfrm>
              <a:noFill/>
            </p:grpSpPr>
            <p:sp>
              <p:nvSpPr>
                <p:cNvPr id="917" name="Rectangle 916">
                  <a:extLst>
                    <a:ext uri="{FF2B5EF4-FFF2-40B4-BE49-F238E27FC236}">
                      <a16:creationId xmlns:a16="http://schemas.microsoft.com/office/drawing/2014/main" id="{43974679-1C7A-4E59-5598-0D4A60FB5B5B}"/>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N</a:t>
                  </a:r>
                </a:p>
              </p:txBody>
            </p:sp>
            <p:cxnSp>
              <p:nvCxnSpPr>
                <p:cNvPr id="918" name="Straight Connector 917">
                  <a:extLst>
                    <a:ext uri="{FF2B5EF4-FFF2-40B4-BE49-F238E27FC236}">
                      <a16:creationId xmlns:a16="http://schemas.microsoft.com/office/drawing/2014/main" id="{B9D505DC-475D-D95F-655F-7A713F2F3B6E}"/>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7" name="Straight Connector 896">
                <a:extLst>
                  <a:ext uri="{FF2B5EF4-FFF2-40B4-BE49-F238E27FC236}">
                    <a16:creationId xmlns:a16="http://schemas.microsoft.com/office/drawing/2014/main" id="{6F603905-795B-8120-870A-A055F5DCBCCE}"/>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8" name="Straight Connector 897">
                <a:extLst>
                  <a:ext uri="{FF2B5EF4-FFF2-40B4-BE49-F238E27FC236}">
                    <a16:creationId xmlns:a16="http://schemas.microsoft.com/office/drawing/2014/main" id="{328DAD7E-AA0D-DEE3-97AC-7E84933826F7}"/>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9" name="Straight Connector 898">
                <a:extLst>
                  <a:ext uri="{FF2B5EF4-FFF2-40B4-BE49-F238E27FC236}">
                    <a16:creationId xmlns:a16="http://schemas.microsoft.com/office/drawing/2014/main" id="{26819810-7F3F-4D01-6F1D-3A01612D338A}"/>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00" name="Rectangle 899">
                <a:extLst>
                  <a:ext uri="{FF2B5EF4-FFF2-40B4-BE49-F238E27FC236}">
                    <a16:creationId xmlns:a16="http://schemas.microsoft.com/office/drawing/2014/main" id="{7DD7BC9F-7C41-FF4A-F949-AACB7520713B}"/>
                  </a:ext>
                </a:extLst>
              </p:cNvPr>
              <p:cNvSpPr/>
              <p:nvPr/>
            </p:nvSpPr>
            <p:spPr>
              <a:xfrm>
                <a:off x="4189009" y="6468198"/>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901" name="Rectangle 900">
                <a:extLst>
                  <a:ext uri="{FF2B5EF4-FFF2-40B4-BE49-F238E27FC236}">
                    <a16:creationId xmlns:a16="http://schemas.microsoft.com/office/drawing/2014/main" id="{46AA6EDB-24B8-7E7C-FFC8-3EF38B9762FD}"/>
                  </a:ext>
                </a:extLst>
              </p:cNvPr>
              <p:cNvSpPr/>
              <p:nvPr/>
            </p:nvSpPr>
            <p:spPr>
              <a:xfrm rot="16200000">
                <a:off x="3300918" y="5392381"/>
                <a:ext cx="1204303"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Energy</a:t>
                </a:r>
              </a:p>
            </p:txBody>
          </p:sp>
          <p:cxnSp>
            <p:nvCxnSpPr>
              <p:cNvPr id="902" name="Straight Connector 901">
                <a:extLst>
                  <a:ext uri="{FF2B5EF4-FFF2-40B4-BE49-F238E27FC236}">
                    <a16:creationId xmlns:a16="http://schemas.microsoft.com/office/drawing/2014/main" id="{2E80BCF7-BC81-1F93-8499-95A6670B6954}"/>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3" name="Straight Connector 902">
                <a:extLst>
                  <a:ext uri="{FF2B5EF4-FFF2-40B4-BE49-F238E27FC236}">
                    <a16:creationId xmlns:a16="http://schemas.microsoft.com/office/drawing/2014/main" id="{F0949C6F-533D-65CC-5154-1560FCB39F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4" name="Straight Connector 903">
                <a:extLst>
                  <a:ext uri="{FF2B5EF4-FFF2-40B4-BE49-F238E27FC236}">
                    <a16:creationId xmlns:a16="http://schemas.microsoft.com/office/drawing/2014/main" id="{7050F948-D20A-44A9-DCC9-821110BEFCC0}"/>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5" name="Straight Connector 904">
                <a:extLst>
                  <a:ext uri="{FF2B5EF4-FFF2-40B4-BE49-F238E27FC236}">
                    <a16:creationId xmlns:a16="http://schemas.microsoft.com/office/drawing/2014/main" id="{CF1B5928-3CE6-5911-177D-566864BFC464}"/>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6" name="Straight Connector 905">
                <a:extLst>
                  <a:ext uri="{FF2B5EF4-FFF2-40B4-BE49-F238E27FC236}">
                    <a16:creationId xmlns:a16="http://schemas.microsoft.com/office/drawing/2014/main" id="{EE27379E-AEA7-7B0C-4D21-03478A2BB24D}"/>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EDC7429E-40C2-F2BB-CFE7-25458FB8C0DF}"/>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08" name="Group 907">
                <a:extLst>
                  <a:ext uri="{FF2B5EF4-FFF2-40B4-BE49-F238E27FC236}">
                    <a16:creationId xmlns:a16="http://schemas.microsoft.com/office/drawing/2014/main" id="{C2A990A8-DAF9-AAC3-A70D-AE0BBBB5F697}"/>
                  </a:ext>
                </a:extLst>
              </p:cNvPr>
              <p:cNvGrpSpPr/>
              <p:nvPr/>
            </p:nvGrpSpPr>
            <p:grpSpPr>
              <a:xfrm>
                <a:off x="4317336" y="5152569"/>
                <a:ext cx="1876809" cy="998343"/>
                <a:chOff x="4317336" y="5111331"/>
                <a:chExt cx="1876809" cy="1039579"/>
              </a:xfrm>
            </p:grpSpPr>
            <p:cxnSp>
              <p:nvCxnSpPr>
                <p:cNvPr id="909" name="Straight Connector 908">
                  <a:extLst>
                    <a:ext uri="{FF2B5EF4-FFF2-40B4-BE49-F238E27FC236}">
                      <a16:creationId xmlns:a16="http://schemas.microsoft.com/office/drawing/2014/main" id="{DA863630-5C59-20E4-BB4A-EF77F5D47E3B}"/>
                    </a:ext>
                  </a:extLst>
                </p:cNvPr>
                <p:cNvCxnSpPr>
                  <a:cxnSpLocks/>
                </p:cNvCxnSpPr>
                <p:nvPr/>
              </p:nvCxnSpPr>
              <p:spPr>
                <a:xfrm>
                  <a:off x="431733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0" name="Straight Connector 909">
                  <a:extLst>
                    <a:ext uri="{FF2B5EF4-FFF2-40B4-BE49-F238E27FC236}">
                      <a16:creationId xmlns:a16="http://schemas.microsoft.com/office/drawing/2014/main" id="{68F8A697-7691-5572-5AEA-CA9B38F8A00B}"/>
                    </a:ext>
                  </a:extLst>
                </p:cNvPr>
                <p:cNvCxnSpPr>
                  <a:cxnSpLocks/>
                </p:cNvCxnSpPr>
                <p:nvPr/>
              </p:nvCxnSpPr>
              <p:spPr>
                <a:xfrm>
                  <a:off x="4585452"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1" name="Straight Connector 910">
                  <a:extLst>
                    <a:ext uri="{FF2B5EF4-FFF2-40B4-BE49-F238E27FC236}">
                      <a16:creationId xmlns:a16="http://schemas.microsoft.com/office/drawing/2014/main" id="{D63D59E1-608E-912B-8239-B50B5A783279}"/>
                    </a:ext>
                  </a:extLst>
                </p:cNvPr>
                <p:cNvCxnSpPr>
                  <a:cxnSpLocks/>
                </p:cNvCxnSpPr>
                <p:nvPr/>
              </p:nvCxnSpPr>
              <p:spPr>
                <a:xfrm>
                  <a:off x="4853568"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2" name="Straight Connector 911">
                  <a:extLst>
                    <a:ext uri="{FF2B5EF4-FFF2-40B4-BE49-F238E27FC236}">
                      <a16:creationId xmlns:a16="http://schemas.microsoft.com/office/drawing/2014/main" id="{4F8B88AE-5E45-4650-6F41-E8C313989F98}"/>
                    </a:ext>
                  </a:extLst>
                </p:cNvPr>
                <p:cNvCxnSpPr>
                  <a:cxnSpLocks/>
                </p:cNvCxnSpPr>
                <p:nvPr/>
              </p:nvCxnSpPr>
              <p:spPr>
                <a:xfrm>
                  <a:off x="5121684"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3" name="Straight Connector 912">
                  <a:extLst>
                    <a:ext uri="{FF2B5EF4-FFF2-40B4-BE49-F238E27FC236}">
                      <a16:creationId xmlns:a16="http://schemas.microsoft.com/office/drawing/2014/main" id="{EE24442F-68D0-900F-F72E-F846CE2C38EC}"/>
                    </a:ext>
                  </a:extLst>
                </p:cNvPr>
                <p:cNvCxnSpPr>
                  <a:cxnSpLocks/>
                </p:cNvCxnSpPr>
                <p:nvPr/>
              </p:nvCxnSpPr>
              <p:spPr>
                <a:xfrm>
                  <a:off x="5389800"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4" name="Straight Connector 913">
                  <a:extLst>
                    <a:ext uri="{FF2B5EF4-FFF2-40B4-BE49-F238E27FC236}">
                      <a16:creationId xmlns:a16="http://schemas.microsoft.com/office/drawing/2014/main" id="{1300C83B-9154-10FD-45CA-D52328E16F99}"/>
                    </a:ext>
                  </a:extLst>
                </p:cNvPr>
                <p:cNvCxnSpPr>
                  <a:cxnSpLocks/>
                </p:cNvCxnSpPr>
                <p:nvPr/>
              </p:nvCxnSpPr>
              <p:spPr>
                <a:xfrm>
                  <a:off x="565791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5" name="Straight Connector 914">
                  <a:extLst>
                    <a:ext uri="{FF2B5EF4-FFF2-40B4-BE49-F238E27FC236}">
                      <a16:creationId xmlns:a16="http://schemas.microsoft.com/office/drawing/2014/main" id="{6B3341BD-8CCF-60FA-6E1D-103DC812E0D8}"/>
                    </a:ext>
                  </a:extLst>
                </p:cNvPr>
                <p:cNvCxnSpPr>
                  <a:cxnSpLocks/>
                </p:cNvCxnSpPr>
                <p:nvPr/>
              </p:nvCxnSpPr>
              <p:spPr>
                <a:xfrm>
                  <a:off x="5893312" y="5117375"/>
                  <a:ext cx="32720" cy="1033535"/>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6" name="Straight Connector 915">
                  <a:extLst>
                    <a:ext uri="{FF2B5EF4-FFF2-40B4-BE49-F238E27FC236}">
                      <a16:creationId xmlns:a16="http://schemas.microsoft.com/office/drawing/2014/main" id="{3EDF11B5-0D79-95B1-2F6D-8A12CEE9D4E9}"/>
                    </a:ext>
                  </a:extLst>
                </p:cNvPr>
                <p:cNvCxnSpPr>
                  <a:cxnSpLocks/>
                </p:cNvCxnSpPr>
                <p:nvPr/>
              </p:nvCxnSpPr>
              <p:spPr>
                <a:xfrm>
                  <a:off x="6186008" y="5111331"/>
                  <a:ext cx="8137"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941" name="Group 940">
              <a:extLst>
                <a:ext uri="{FF2B5EF4-FFF2-40B4-BE49-F238E27FC236}">
                  <a16:creationId xmlns:a16="http://schemas.microsoft.com/office/drawing/2014/main" id="{7264563A-449F-1C98-2AE6-0995D03324A6}"/>
                </a:ext>
              </a:extLst>
            </p:cNvPr>
            <p:cNvGrpSpPr/>
            <p:nvPr/>
          </p:nvGrpSpPr>
          <p:grpSpPr>
            <a:xfrm>
              <a:off x="150184" y="1503571"/>
              <a:ext cx="7094485" cy="1207688"/>
              <a:chOff x="150184" y="1929455"/>
              <a:chExt cx="7094485" cy="1207688"/>
            </a:xfrm>
          </p:grpSpPr>
          <p:grpSp>
            <p:nvGrpSpPr>
              <p:cNvPr id="568" name="Group 567">
                <a:extLst>
                  <a:ext uri="{FF2B5EF4-FFF2-40B4-BE49-F238E27FC236}">
                    <a16:creationId xmlns:a16="http://schemas.microsoft.com/office/drawing/2014/main" id="{DDC89BC3-634E-3688-5DAF-DD15070CCCB0}"/>
                  </a:ext>
                </a:extLst>
              </p:cNvPr>
              <p:cNvGrpSpPr/>
              <p:nvPr/>
            </p:nvGrpSpPr>
            <p:grpSpPr>
              <a:xfrm>
                <a:off x="150184" y="1929455"/>
                <a:ext cx="1055357" cy="965517"/>
                <a:chOff x="73858" y="1681270"/>
                <a:chExt cx="1055357" cy="965517"/>
              </a:xfrm>
            </p:grpSpPr>
            <p:grpSp>
              <p:nvGrpSpPr>
                <p:cNvPr id="564" name="Group 563">
                  <a:extLst>
                    <a:ext uri="{FF2B5EF4-FFF2-40B4-BE49-F238E27FC236}">
                      <a16:creationId xmlns:a16="http://schemas.microsoft.com/office/drawing/2014/main" id="{054D803B-553A-9FB7-22AF-047D332709FC}"/>
                    </a:ext>
                  </a:extLst>
                </p:cNvPr>
                <p:cNvGrpSpPr/>
                <p:nvPr/>
              </p:nvGrpSpPr>
              <p:grpSpPr>
                <a:xfrm>
                  <a:off x="73858" y="1681270"/>
                  <a:ext cx="674968" cy="965517"/>
                  <a:chOff x="73858" y="1681270"/>
                  <a:chExt cx="674968" cy="965517"/>
                </a:xfrm>
              </p:grpSpPr>
              <p:sp>
                <p:nvSpPr>
                  <p:cNvPr id="409" name="TextBox 408">
                    <a:extLst>
                      <a:ext uri="{FF2B5EF4-FFF2-40B4-BE49-F238E27FC236}">
                        <a16:creationId xmlns:a16="http://schemas.microsoft.com/office/drawing/2014/main" id="{065BCED6-319B-48D9-79D5-033B6E76BD09}"/>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531" name="Rounded Rectangle 530">
                    <a:extLst>
                      <a:ext uri="{FF2B5EF4-FFF2-40B4-BE49-F238E27FC236}">
                        <a16:creationId xmlns:a16="http://schemas.microsoft.com/office/drawing/2014/main" id="{F7C3C0AB-8572-E188-3EB8-F79E7140DD5E}"/>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552" name="Group 551">
                  <a:extLst>
                    <a:ext uri="{FF2B5EF4-FFF2-40B4-BE49-F238E27FC236}">
                      <a16:creationId xmlns:a16="http://schemas.microsoft.com/office/drawing/2014/main" id="{C32C2DF3-7847-9D22-9045-1948A1F3D423}"/>
                    </a:ext>
                  </a:extLst>
                </p:cNvPr>
                <p:cNvGrpSpPr/>
                <p:nvPr/>
              </p:nvGrpSpPr>
              <p:grpSpPr>
                <a:xfrm>
                  <a:off x="140311" y="2178173"/>
                  <a:ext cx="988904" cy="356935"/>
                  <a:chOff x="254078" y="2158481"/>
                  <a:chExt cx="988904" cy="356935"/>
                </a:xfrm>
              </p:grpSpPr>
              <p:sp>
                <p:nvSpPr>
                  <p:cNvPr id="533" name="Flowchart: Delay 3">
                    <a:extLst>
                      <a:ext uri="{FF2B5EF4-FFF2-40B4-BE49-F238E27FC236}">
                        <a16:creationId xmlns:a16="http://schemas.microsoft.com/office/drawing/2014/main" id="{7BE90BCC-80FC-5B3D-465F-DC0C2A6BCD7A}"/>
                      </a:ext>
                    </a:extLst>
                  </p:cNvPr>
                  <p:cNvSpPr/>
                  <p:nvPr/>
                </p:nvSpPr>
                <p:spPr>
                  <a:xfrm>
                    <a:off x="381245" y="2158481"/>
                    <a:ext cx="333795" cy="356935"/>
                  </a:xfrm>
                  <a:prstGeom prst="ellipse">
                    <a:avLst/>
                  </a:prstGeom>
                  <a:solidFill>
                    <a:schemeClr val="accent6">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534" name="Straight Connector 533">
                    <a:extLst>
                      <a:ext uri="{FF2B5EF4-FFF2-40B4-BE49-F238E27FC236}">
                        <a16:creationId xmlns:a16="http://schemas.microsoft.com/office/drawing/2014/main" id="{E9C8EC7F-63BD-EC76-A817-F543269ACAB4}"/>
                      </a:ext>
                    </a:extLst>
                  </p:cNvPr>
                  <p:cNvCxnSpPr>
                    <a:cxnSpLocks/>
                    <a:stCxn id="533" idx="1"/>
                    <a:endCxn id="544"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35" name="Straight Connector 534">
                    <a:extLst>
                      <a:ext uri="{FF2B5EF4-FFF2-40B4-BE49-F238E27FC236}">
                        <a16:creationId xmlns:a16="http://schemas.microsoft.com/office/drawing/2014/main" id="{2395ECFE-A681-3678-44EB-2492B96CBA38}"/>
                      </a:ext>
                    </a:extLst>
                  </p:cNvPr>
                  <p:cNvCxnSpPr>
                    <a:cxnSpLocks/>
                    <a:stCxn id="533" idx="2"/>
                    <a:endCxn id="546"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36" name="Straight Connector 535">
                    <a:extLst>
                      <a:ext uri="{FF2B5EF4-FFF2-40B4-BE49-F238E27FC236}">
                        <a16:creationId xmlns:a16="http://schemas.microsoft.com/office/drawing/2014/main" id="{F5F14490-A71B-B580-318A-45E0865D1D40}"/>
                      </a:ext>
                    </a:extLst>
                  </p:cNvPr>
                  <p:cNvCxnSpPr>
                    <a:cxnSpLocks/>
                    <a:stCxn id="533" idx="3"/>
                    <a:endCxn id="541"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41" name="Flowchart: Connector 8">
                    <a:extLst>
                      <a:ext uri="{FF2B5EF4-FFF2-40B4-BE49-F238E27FC236}">
                        <a16:creationId xmlns:a16="http://schemas.microsoft.com/office/drawing/2014/main" id="{183EC09F-07D2-6152-02C7-564A8318965D}"/>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44" name="Flowchart: Connector 8">
                    <a:extLst>
                      <a:ext uri="{FF2B5EF4-FFF2-40B4-BE49-F238E27FC236}">
                        <a16:creationId xmlns:a16="http://schemas.microsoft.com/office/drawing/2014/main" id="{9C5AFEF9-9F6D-C8A8-C917-05311DDF2861}"/>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46" name="Flowchart: Connector 8">
                    <a:extLst>
                      <a:ext uri="{FF2B5EF4-FFF2-40B4-BE49-F238E27FC236}">
                        <a16:creationId xmlns:a16="http://schemas.microsoft.com/office/drawing/2014/main" id="{0D6FE727-6F76-F789-5507-6B7FDA6AA34F}"/>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532" name="Straight Connector 531">
                    <a:extLst>
                      <a:ext uri="{FF2B5EF4-FFF2-40B4-BE49-F238E27FC236}">
                        <a16:creationId xmlns:a16="http://schemas.microsoft.com/office/drawing/2014/main" id="{93FEE1DA-017A-75C8-5D4C-B43413C631C8}"/>
                      </a:ext>
                    </a:extLst>
                  </p:cNvPr>
                  <p:cNvCxnSpPr>
                    <a:cxnSpLocks/>
                    <a:stCxn id="579" idx="6"/>
                    <a:endCxn id="533"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cxnSp>
            <p:nvCxnSpPr>
              <p:cNvPr id="295" name="Straight Connector 294">
                <a:extLst>
                  <a:ext uri="{FF2B5EF4-FFF2-40B4-BE49-F238E27FC236}">
                    <a16:creationId xmlns:a16="http://schemas.microsoft.com/office/drawing/2014/main" id="{4C956D40-D408-3311-E08B-58301F95515E}"/>
                  </a:ext>
                </a:extLst>
              </p:cNvPr>
              <p:cNvCxnSpPr>
                <a:cxnSpLocks/>
              </p:cNvCxnSpPr>
              <p:nvPr/>
            </p:nvCxnSpPr>
            <p:spPr>
              <a:xfrm flipV="1">
                <a:off x="3963035" y="2936130"/>
                <a:ext cx="429291" cy="201013"/>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88" name="Straight Connector 887">
                <a:extLst>
                  <a:ext uri="{FF2B5EF4-FFF2-40B4-BE49-F238E27FC236}">
                    <a16:creationId xmlns:a16="http://schemas.microsoft.com/office/drawing/2014/main" id="{56C61406-7BB1-F2CF-7A94-3B1FB5C8E25B}"/>
                  </a:ext>
                </a:extLst>
              </p:cNvPr>
              <p:cNvCxnSpPr>
                <a:cxnSpLocks/>
              </p:cNvCxnSpPr>
              <p:nvPr/>
            </p:nvCxnSpPr>
            <p:spPr>
              <a:xfrm flipV="1">
                <a:off x="6815378" y="2936130"/>
                <a:ext cx="429291" cy="201013"/>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942" name="Group 941">
              <a:extLst>
                <a:ext uri="{FF2B5EF4-FFF2-40B4-BE49-F238E27FC236}">
                  <a16:creationId xmlns:a16="http://schemas.microsoft.com/office/drawing/2014/main" id="{545B8428-58D9-2CEF-BD4D-FC2A92D5032F}"/>
                </a:ext>
              </a:extLst>
            </p:cNvPr>
            <p:cNvGrpSpPr/>
            <p:nvPr/>
          </p:nvGrpSpPr>
          <p:grpSpPr>
            <a:xfrm>
              <a:off x="1089934" y="1503571"/>
              <a:ext cx="6650035" cy="1006673"/>
              <a:chOff x="1089934" y="1929455"/>
              <a:chExt cx="6650035" cy="1006673"/>
            </a:xfrm>
          </p:grpSpPr>
          <p:grpSp>
            <p:nvGrpSpPr>
              <p:cNvPr id="569" name="Group 568">
                <a:extLst>
                  <a:ext uri="{FF2B5EF4-FFF2-40B4-BE49-F238E27FC236}">
                    <a16:creationId xmlns:a16="http://schemas.microsoft.com/office/drawing/2014/main" id="{8756B141-7E8E-8AAD-F10F-9BCE32E8967B}"/>
                  </a:ext>
                </a:extLst>
              </p:cNvPr>
              <p:cNvGrpSpPr/>
              <p:nvPr/>
            </p:nvGrpSpPr>
            <p:grpSpPr>
              <a:xfrm>
                <a:off x="1089934" y="1929455"/>
                <a:ext cx="1449118" cy="965517"/>
                <a:chOff x="73858" y="1681270"/>
                <a:chExt cx="1449118" cy="965517"/>
              </a:xfrm>
            </p:grpSpPr>
            <p:grpSp>
              <p:nvGrpSpPr>
                <p:cNvPr id="570" name="Group 569">
                  <a:extLst>
                    <a:ext uri="{FF2B5EF4-FFF2-40B4-BE49-F238E27FC236}">
                      <a16:creationId xmlns:a16="http://schemas.microsoft.com/office/drawing/2014/main" id="{F695FF75-F08C-A01B-900F-070C0BBD502F}"/>
                    </a:ext>
                  </a:extLst>
                </p:cNvPr>
                <p:cNvGrpSpPr/>
                <p:nvPr/>
              </p:nvGrpSpPr>
              <p:grpSpPr>
                <a:xfrm>
                  <a:off x="73858" y="1681270"/>
                  <a:ext cx="674968" cy="965517"/>
                  <a:chOff x="73858" y="1681270"/>
                  <a:chExt cx="674968" cy="965517"/>
                </a:xfrm>
              </p:grpSpPr>
              <p:sp>
                <p:nvSpPr>
                  <p:cNvPr id="580" name="TextBox 579">
                    <a:extLst>
                      <a:ext uri="{FF2B5EF4-FFF2-40B4-BE49-F238E27FC236}">
                        <a16:creationId xmlns:a16="http://schemas.microsoft.com/office/drawing/2014/main" id="{E613B67A-8E03-757A-6907-521806DA57A6}"/>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sp>
                <p:nvSpPr>
                  <p:cNvPr id="581" name="Rounded Rectangle 580">
                    <a:extLst>
                      <a:ext uri="{FF2B5EF4-FFF2-40B4-BE49-F238E27FC236}">
                        <a16:creationId xmlns:a16="http://schemas.microsoft.com/office/drawing/2014/main" id="{26ECF47A-8E41-E484-82CF-115C9DAF3B70}"/>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571" name="Group 570">
                  <a:extLst>
                    <a:ext uri="{FF2B5EF4-FFF2-40B4-BE49-F238E27FC236}">
                      <a16:creationId xmlns:a16="http://schemas.microsoft.com/office/drawing/2014/main" id="{F6FFA906-55D1-4CF8-963F-B2537AB7F71D}"/>
                    </a:ext>
                  </a:extLst>
                </p:cNvPr>
                <p:cNvGrpSpPr/>
                <p:nvPr/>
              </p:nvGrpSpPr>
              <p:grpSpPr>
                <a:xfrm>
                  <a:off x="140311" y="2178173"/>
                  <a:ext cx="1382665" cy="356935"/>
                  <a:chOff x="254078" y="2158481"/>
                  <a:chExt cx="1382665" cy="356935"/>
                </a:xfrm>
              </p:grpSpPr>
              <p:cxnSp>
                <p:nvCxnSpPr>
                  <p:cNvPr id="572" name="Straight Connector 571">
                    <a:extLst>
                      <a:ext uri="{FF2B5EF4-FFF2-40B4-BE49-F238E27FC236}">
                        <a16:creationId xmlns:a16="http://schemas.microsoft.com/office/drawing/2014/main" id="{E3FF41A1-C4D1-DA79-6518-C735159B857B}"/>
                      </a:ext>
                    </a:extLst>
                  </p:cNvPr>
                  <p:cNvCxnSpPr>
                    <a:cxnSpLocks/>
                    <a:stCxn id="592" idx="6"/>
                    <a:endCxn id="573"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573" name="Flowchart: Delay 3">
                    <a:extLst>
                      <a:ext uri="{FF2B5EF4-FFF2-40B4-BE49-F238E27FC236}">
                        <a16:creationId xmlns:a16="http://schemas.microsoft.com/office/drawing/2014/main" id="{B239CF67-F572-9346-C696-5C20D5C434A0}"/>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574" name="Straight Connector 573">
                    <a:extLst>
                      <a:ext uri="{FF2B5EF4-FFF2-40B4-BE49-F238E27FC236}">
                        <a16:creationId xmlns:a16="http://schemas.microsoft.com/office/drawing/2014/main" id="{F47E82CE-4E6C-17D9-5C3E-A1E60F0807BD}"/>
                      </a:ext>
                    </a:extLst>
                  </p:cNvPr>
                  <p:cNvCxnSpPr>
                    <a:cxnSpLocks/>
                    <a:stCxn id="573" idx="1"/>
                    <a:endCxn id="578"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75" name="Straight Connector 574">
                    <a:extLst>
                      <a:ext uri="{FF2B5EF4-FFF2-40B4-BE49-F238E27FC236}">
                        <a16:creationId xmlns:a16="http://schemas.microsoft.com/office/drawing/2014/main" id="{B003B122-8DC6-06F2-3D6F-AACA63F8D98A}"/>
                      </a:ext>
                    </a:extLst>
                  </p:cNvPr>
                  <p:cNvCxnSpPr>
                    <a:cxnSpLocks/>
                    <a:stCxn id="573" idx="2"/>
                    <a:endCxn id="579"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76" name="Straight Connector 575">
                    <a:extLst>
                      <a:ext uri="{FF2B5EF4-FFF2-40B4-BE49-F238E27FC236}">
                        <a16:creationId xmlns:a16="http://schemas.microsoft.com/office/drawing/2014/main" id="{A16B3079-73B9-601B-7C10-79E0255C8F03}"/>
                      </a:ext>
                    </a:extLst>
                  </p:cNvPr>
                  <p:cNvCxnSpPr>
                    <a:cxnSpLocks/>
                    <a:stCxn id="573" idx="3"/>
                    <a:endCxn id="577"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77" name="Flowchart: Connector 8">
                    <a:extLst>
                      <a:ext uri="{FF2B5EF4-FFF2-40B4-BE49-F238E27FC236}">
                        <a16:creationId xmlns:a16="http://schemas.microsoft.com/office/drawing/2014/main" id="{47DC08E0-CB8F-F570-B9EA-F8F06E00F3B4}"/>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78" name="Flowchart: Connector 8">
                    <a:extLst>
                      <a:ext uri="{FF2B5EF4-FFF2-40B4-BE49-F238E27FC236}">
                        <a16:creationId xmlns:a16="http://schemas.microsoft.com/office/drawing/2014/main" id="{74C7192E-40AC-F1EA-300E-C58598142C74}"/>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79" name="Flowchart: Connector 8">
                    <a:extLst>
                      <a:ext uri="{FF2B5EF4-FFF2-40B4-BE49-F238E27FC236}">
                        <a16:creationId xmlns:a16="http://schemas.microsoft.com/office/drawing/2014/main" id="{092F6A98-7B1D-FAD7-9BC8-93F77DFFE4D1}"/>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cxnSp>
            <p:nvCxnSpPr>
              <p:cNvPr id="604" name="Straight Connector 603">
                <a:extLst>
                  <a:ext uri="{FF2B5EF4-FFF2-40B4-BE49-F238E27FC236}">
                    <a16:creationId xmlns:a16="http://schemas.microsoft.com/office/drawing/2014/main" id="{87A261BF-1DEC-5DFC-02D5-5CFBE2182E92}"/>
                  </a:ext>
                </a:extLst>
              </p:cNvPr>
              <p:cNvCxnSpPr>
                <a:cxnSpLocks/>
              </p:cNvCxnSpPr>
              <p:nvPr/>
            </p:nvCxnSpPr>
            <p:spPr>
              <a:xfrm flipV="1">
                <a:off x="4383051" y="2693903"/>
                <a:ext cx="504575" cy="24222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A7EC6079-08EF-9184-3D85-16165E0607C0}"/>
                  </a:ext>
                </a:extLst>
              </p:cNvPr>
              <p:cNvCxnSpPr>
                <a:cxnSpLocks/>
              </p:cNvCxnSpPr>
              <p:nvPr/>
            </p:nvCxnSpPr>
            <p:spPr>
              <a:xfrm flipV="1">
                <a:off x="7235394" y="2693903"/>
                <a:ext cx="504575" cy="24222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943" name="Group 942">
              <a:extLst>
                <a:ext uri="{FF2B5EF4-FFF2-40B4-BE49-F238E27FC236}">
                  <a16:creationId xmlns:a16="http://schemas.microsoft.com/office/drawing/2014/main" id="{F35669C0-9F81-2B0F-68FD-1ABE491C93BF}"/>
                </a:ext>
              </a:extLst>
            </p:cNvPr>
            <p:cNvGrpSpPr/>
            <p:nvPr/>
          </p:nvGrpSpPr>
          <p:grpSpPr>
            <a:xfrm>
              <a:off x="2400426" y="1503571"/>
              <a:ext cx="6414688" cy="965517"/>
              <a:chOff x="2400426" y="1929455"/>
              <a:chExt cx="6414688" cy="965517"/>
            </a:xfrm>
          </p:grpSpPr>
          <p:grpSp>
            <p:nvGrpSpPr>
              <p:cNvPr id="582" name="Group 581">
                <a:extLst>
                  <a:ext uri="{FF2B5EF4-FFF2-40B4-BE49-F238E27FC236}">
                    <a16:creationId xmlns:a16="http://schemas.microsoft.com/office/drawing/2014/main" id="{D986CA13-56A0-EAAE-2F60-01099603F1CA}"/>
                  </a:ext>
                </a:extLst>
              </p:cNvPr>
              <p:cNvGrpSpPr/>
              <p:nvPr/>
            </p:nvGrpSpPr>
            <p:grpSpPr>
              <a:xfrm>
                <a:off x="2400426" y="1929455"/>
                <a:ext cx="846758" cy="965517"/>
                <a:chOff x="50839" y="1681270"/>
                <a:chExt cx="846758" cy="965517"/>
              </a:xfrm>
            </p:grpSpPr>
            <p:grpSp>
              <p:nvGrpSpPr>
                <p:cNvPr id="583" name="Group 582">
                  <a:extLst>
                    <a:ext uri="{FF2B5EF4-FFF2-40B4-BE49-F238E27FC236}">
                      <a16:creationId xmlns:a16="http://schemas.microsoft.com/office/drawing/2014/main" id="{3B7FC97E-255D-9345-D42B-3A71F6474D29}"/>
                    </a:ext>
                  </a:extLst>
                </p:cNvPr>
                <p:cNvGrpSpPr/>
                <p:nvPr/>
              </p:nvGrpSpPr>
              <p:grpSpPr>
                <a:xfrm>
                  <a:off x="50839" y="1681270"/>
                  <a:ext cx="719319" cy="965517"/>
                  <a:chOff x="50839" y="1681270"/>
                  <a:chExt cx="719319" cy="965517"/>
                </a:xfrm>
              </p:grpSpPr>
              <p:sp>
                <p:nvSpPr>
                  <p:cNvPr id="593" name="TextBox 592">
                    <a:extLst>
                      <a:ext uri="{FF2B5EF4-FFF2-40B4-BE49-F238E27FC236}">
                        <a16:creationId xmlns:a16="http://schemas.microsoft.com/office/drawing/2014/main" id="{F59E1285-0B47-5A39-3EF0-B8E2C7DAA2A4}"/>
                      </a:ext>
                    </a:extLst>
                  </p:cNvPr>
                  <p:cNvSpPr txBox="1"/>
                  <p:nvPr/>
                </p:nvSpPr>
                <p:spPr>
                  <a:xfrm>
                    <a:off x="50839" y="1681270"/>
                    <a:ext cx="719319"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N</a:t>
                    </a:r>
                    <a:endParaRPr lang="en-US" dirty="0"/>
                  </a:p>
                </p:txBody>
              </p:sp>
              <p:sp>
                <p:nvSpPr>
                  <p:cNvPr id="594" name="Rounded Rectangle 593">
                    <a:extLst>
                      <a:ext uri="{FF2B5EF4-FFF2-40B4-BE49-F238E27FC236}">
                        <a16:creationId xmlns:a16="http://schemas.microsoft.com/office/drawing/2014/main" id="{85FD369A-2EF6-9C4D-BDD9-66B36275D50C}"/>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584" name="Group 583">
                  <a:extLst>
                    <a:ext uri="{FF2B5EF4-FFF2-40B4-BE49-F238E27FC236}">
                      <a16:creationId xmlns:a16="http://schemas.microsoft.com/office/drawing/2014/main" id="{F9C29B7D-4BD8-5A33-0E9F-367BBBA213A6}"/>
                    </a:ext>
                  </a:extLst>
                </p:cNvPr>
                <p:cNvGrpSpPr/>
                <p:nvPr/>
              </p:nvGrpSpPr>
              <p:grpSpPr>
                <a:xfrm>
                  <a:off x="140311" y="2178173"/>
                  <a:ext cx="757286" cy="356935"/>
                  <a:chOff x="254078" y="2158481"/>
                  <a:chExt cx="757286" cy="356935"/>
                </a:xfrm>
              </p:grpSpPr>
              <p:cxnSp>
                <p:nvCxnSpPr>
                  <p:cNvPr id="585" name="Straight Connector 584">
                    <a:extLst>
                      <a:ext uri="{FF2B5EF4-FFF2-40B4-BE49-F238E27FC236}">
                        <a16:creationId xmlns:a16="http://schemas.microsoft.com/office/drawing/2014/main" id="{75CFF145-971E-F7E6-E9D4-094D158FB7A4}"/>
                      </a:ext>
                    </a:extLst>
                  </p:cNvPr>
                  <p:cNvCxnSpPr>
                    <a:cxnSpLocks/>
                    <a:endCxn id="586" idx="6"/>
                  </p:cNvCxnSpPr>
                  <p:nvPr/>
                </p:nvCxnSpPr>
                <p:spPr>
                  <a:xfrm flipH="1">
                    <a:off x="715040" y="2333717"/>
                    <a:ext cx="296324" cy="0"/>
                  </a:xfrm>
                  <a:prstGeom prst="line">
                    <a:avLst/>
                  </a:prstGeom>
                  <a:solidFill>
                    <a:schemeClr val="tx1"/>
                  </a:solidFill>
                  <a:ln w="19050" cap="flat" cmpd="sng" algn="ctr">
                    <a:solidFill>
                      <a:schemeClr val="tx1"/>
                    </a:solidFill>
                    <a:prstDash val="solid"/>
                  </a:ln>
                  <a:effectLst/>
                </p:spPr>
              </p:cxnSp>
              <p:sp>
                <p:nvSpPr>
                  <p:cNvPr id="586" name="Flowchart: Delay 3">
                    <a:extLst>
                      <a:ext uri="{FF2B5EF4-FFF2-40B4-BE49-F238E27FC236}">
                        <a16:creationId xmlns:a16="http://schemas.microsoft.com/office/drawing/2014/main" id="{AE519600-0421-B16E-7C29-66E427D6CE93}"/>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587" name="Straight Connector 586">
                    <a:extLst>
                      <a:ext uri="{FF2B5EF4-FFF2-40B4-BE49-F238E27FC236}">
                        <a16:creationId xmlns:a16="http://schemas.microsoft.com/office/drawing/2014/main" id="{6B8CD5E7-C02F-49BF-2385-C435B1F82715}"/>
                      </a:ext>
                    </a:extLst>
                  </p:cNvPr>
                  <p:cNvCxnSpPr>
                    <a:cxnSpLocks/>
                    <a:stCxn id="586" idx="1"/>
                    <a:endCxn id="591"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88" name="Straight Connector 587">
                    <a:extLst>
                      <a:ext uri="{FF2B5EF4-FFF2-40B4-BE49-F238E27FC236}">
                        <a16:creationId xmlns:a16="http://schemas.microsoft.com/office/drawing/2014/main" id="{D1A132D7-B5CD-9F5A-6693-8C64A761D0B0}"/>
                      </a:ext>
                    </a:extLst>
                  </p:cNvPr>
                  <p:cNvCxnSpPr>
                    <a:cxnSpLocks/>
                    <a:stCxn id="586" idx="2"/>
                    <a:endCxn id="592"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89" name="Straight Connector 588">
                    <a:extLst>
                      <a:ext uri="{FF2B5EF4-FFF2-40B4-BE49-F238E27FC236}">
                        <a16:creationId xmlns:a16="http://schemas.microsoft.com/office/drawing/2014/main" id="{CA6FA100-3B35-BB7A-61A2-24DA9395E7F7}"/>
                      </a:ext>
                    </a:extLst>
                  </p:cNvPr>
                  <p:cNvCxnSpPr>
                    <a:cxnSpLocks/>
                    <a:stCxn id="586" idx="3"/>
                    <a:endCxn id="590"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90" name="Flowchart: Connector 8">
                    <a:extLst>
                      <a:ext uri="{FF2B5EF4-FFF2-40B4-BE49-F238E27FC236}">
                        <a16:creationId xmlns:a16="http://schemas.microsoft.com/office/drawing/2014/main" id="{7A1EC8A4-CC37-78D6-E94A-0577985B97EB}"/>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91" name="Flowchart: Connector 8">
                    <a:extLst>
                      <a:ext uri="{FF2B5EF4-FFF2-40B4-BE49-F238E27FC236}">
                        <a16:creationId xmlns:a16="http://schemas.microsoft.com/office/drawing/2014/main" id="{1806E56D-F520-75B9-7ECF-17800FAC601E}"/>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92" name="Flowchart: Connector 8">
                    <a:extLst>
                      <a:ext uri="{FF2B5EF4-FFF2-40B4-BE49-F238E27FC236}">
                        <a16:creationId xmlns:a16="http://schemas.microsoft.com/office/drawing/2014/main" id="{7CBBCD06-04FD-82A8-2714-9BF4029ED75E}"/>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cxnSp>
            <p:nvCxnSpPr>
              <p:cNvPr id="606" name="Straight Connector 605">
                <a:extLst>
                  <a:ext uri="{FF2B5EF4-FFF2-40B4-BE49-F238E27FC236}">
                    <a16:creationId xmlns:a16="http://schemas.microsoft.com/office/drawing/2014/main" id="{78D02533-3805-12B4-6490-30F2240E86F7}"/>
                  </a:ext>
                </a:extLst>
              </p:cNvPr>
              <p:cNvCxnSpPr>
                <a:cxnSpLocks/>
              </p:cNvCxnSpPr>
              <p:nvPr/>
            </p:nvCxnSpPr>
            <p:spPr>
              <a:xfrm flipV="1">
                <a:off x="5149253" y="2150899"/>
                <a:ext cx="813518" cy="4378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619E2CD-5760-6FEC-0631-BDE5CB93F059}"/>
                  </a:ext>
                </a:extLst>
              </p:cNvPr>
              <p:cNvCxnSpPr>
                <a:cxnSpLocks/>
              </p:cNvCxnSpPr>
              <p:nvPr/>
            </p:nvCxnSpPr>
            <p:spPr>
              <a:xfrm flipV="1">
                <a:off x="8001596" y="2150899"/>
                <a:ext cx="813518" cy="4378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891" name="TextBox 890">
              <a:extLst>
                <a:ext uri="{FF2B5EF4-FFF2-40B4-BE49-F238E27FC236}">
                  <a16:creationId xmlns:a16="http://schemas.microsoft.com/office/drawing/2014/main" id="{2CA945A8-6B2D-791D-804F-37C9A5319254}"/>
                </a:ext>
              </a:extLst>
            </p:cNvPr>
            <p:cNvSpPr txBox="1"/>
            <p:nvPr/>
          </p:nvSpPr>
          <p:spPr>
            <a:xfrm rot="20700000">
              <a:off x="7720160" y="1979105"/>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sp>
          <p:nvSpPr>
            <p:cNvPr id="597" name="TextBox 596">
              <a:extLst>
                <a:ext uri="{FF2B5EF4-FFF2-40B4-BE49-F238E27FC236}">
                  <a16:creationId xmlns:a16="http://schemas.microsoft.com/office/drawing/2014/main" id="{2C2CA1FF-CF7B-213E-196C-3F9DB24C7E4C}"/>
                </a:ext>
              </a:extLst>
            </p:cNvPr>
            <p:cNvSpPr txBox="1"/>
            <p:nvPr/>
          </p:nvSpPr>
          <p:spPr>
            <a:xfrm>
              <a:off x="1956034" y="1948573"/>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sp>
          <p:nvSpPr>
            <p:cNvPr id="944" name="Rectangle 943">
              <a:extLst>
                <a:ext uri="{FF2B5EF4-FFF2-40B4-BE49-F238E27FC236}">
                  <a16:creationId xmlns:a16="http://schemas.microsoft.com/office/drawing/2014/main" id="{5BC21C13-2E07-A4BC-0C59-2652F4B68B3A}"/>
                </a:ext>
              </a:extLst>
            </p:cNvPr>
            <p:cNvSpPr/>
            <p:nvPr/>
          </p:nvSpPr>
          <p:spPr>
            <a:xfrm>
              <a:off x="0" y="1136956"/>
              <a:ext cx="914400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2000" b="1" u="sng" dirty="0">
                  <a:solidFill>
                    <a:schemeClr val="accent1"/>
                  </a:solidFill>
                  <a:latin typeface="Avenir Next" panose="020B0503020202020204" pitchFamily="34" charset="0"/>
                </a:rPr>
                <a:t>Linearly-Scaling PUD Operations (e.g., addition)</a:t>
              </a:r>
            </a:p>
          </p:txBody>
        </p:sp>
      </p:grpSp>
      <p:grpSp>
        <p:nvGrpSpPr>
          <p:cNvPr id="3" name="Group 2">
            <a:extLst>
              <a:ext uri="{FF2B5EF4-FFF2-40B4-BE49-F238E27FC236}">
                <a16:creationId xmlns:a16="http://schemas.microsoft.com/office/drawing/2014/main" id="{A1ABEF97-B357-045B-D9EF-B2DF3F0126B4}"/>
              </a:ext>
            </a:extLst>
          </p:cNvPr>
          <p:cNvGrpSpPr/>
          <p:nvPr/>
        </p:nvGrpSpPr>
        <p:grpSpPr>
          <a:xfrm>
            <a:off x="1" y="3202961"/>
            <a:ext cx="9143999" cy="3279257"/>
            <a:chOff x="1" y="3255969"/>
            <a:chExt cx="9143999" cy="3279257"/>
          </a:xfrm>
        </p:grpSpPr>
        <p:grpSp>
          <p:nvGrpSpPr>
            <p:cNvPr id="298" name="Group 297">
              <a:extLst>
                <a:ext uri="{FF2B5EF4-FFF2-40B4-BE49-F238E27FC236}">
                  <a16:creationId xmlns:a16="http://schemas.microsoft.com/office/drawing/2014/main" id="{3EE38A59-3880-B29A-B4FA-7468A0D44645}"/>
                </a:ext>
              </a:extLst>
            </p:cNvPr>
            <p:cNvGrpSpPr/>
            <p:nvPr/>
          </p:nvGrpSpPr>
          <p:grpSpPr>
            <a:xfrm>
              <a:off x="3479697" y="3954197"/>
              <a:ext cx="2717153" cy="2273567"/>
              <a:chOff x="3717655" y="4615565"/>
              <a:chExt cx="2717153" cy="2273567"/>
            </a:xfrm>
          </p:grpSpPr>
          <p:grpSp>
            <p:nvGrpSpPr>
              <p:cNvPr id="299" name="Group 298">
                <a:extLst>
                  <a:ext uri="{FF2B5EF4-FFF2-40B4-BE49-F238E27FC236}">
                    <a16:creationId xmlns:a16="http://schemas.microsoft.com/office/drawing/2014/main" id="{8AC8B322-2A63-B126-EEB2-E8146DC6E273}"/>
                  </a:ext>
                </a:extLst>
              </p:cNvPr>
              <p:cNvGrpSpPr/>
              <p:nvPr/>
            </p:nvGrpSpPr>
            <p:grpSpPr>
              <a:xfrm>
                <a:off x="4185381" y="4615566"/>
                <a:ext cx="2249427" cy="1554480"/>
                <a:chOff x="4214803" y="4492238"/>
                <a:chExt cx="2249427" cy="1554480"/>
              </a:xfrm>
            </p:grpSpPr>
            <p:cxnSp>
              <p:nvCxnSpPr>
                <p:cNvPr id="339" name="Straight Arrow Connector 338">
                  <a:extLst>
                    <a:ext uri="{FF2B5EF4-FFF2-40B4-BE49-F238E27FC236}">
                      <a16:creationId xmlns:a16="http://schemas.microsoft.com/office/drawing/2014/main" id="{B20B1CCF-621F-9E4E-1487-0F8C2EA34C30}"/>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0" name="Straight Arrow Connector 339">
                  <a:extLst>
                    <a:ext uri="{FF2B5EF4-FFF2-40B4-BE49-F238E27FC236}">
                      <a16:creationId xmlns:a16="http://schemas.microsoft.com/office/drawing/2014/main" id="{3F13AAC6-0B50-37F2-0BCF-55F8C174A10E}"/>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0" name="Group 299">
                <a:extLst>
                  <a:ext uri="{FF2B5EF4-FFF2-40B4-BE49-F238E27FC236}">
                    <a16:creationId xmlns:a16="http://schemas.microsoft.com/office/drawing/2014/main" id="{46833CFC-B9BF-653B-BBF3-94F46A277D78}"/>
                  </a:ext>
                </a:extLst>
              </p:cNvPr>
              <p:cNvGrpSpPr/>
              <p:nvPr/>
            </p:nvGrpSpPr>
            <p:grpSpPr>
              <a:xfrm>
                <a:off x="4456819" y="6150915"/>
                <a:ext cx="268139" cy="513446"/>
                <a:chOff x="4189009" y="6113670"/>
                <a:chExt cx="268139" cy="513446"/>
              </a:xfrm>
              <a:noFill/>
            </p:grpSpPr>
            <p:sp>
              <p:nvSpPr>
                <p:cNvPr id="337" name="Rectangle 336">
                  <a:extLst>
                    <a:ext uri="{FF2B5EF4-FFF2-40B4-BE49-F238E27FC236}">
                      <a16:creationId xmlns:a16="http://schemas.microsoft.com/office/drawing/2014/main" id="{F175AC71-3B3C-DCE2-BF41-E1404E87DBE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338" name="Straight Connector 337">
                  <a:extLst>
                    <a:ext uri="{FF2B5EF4-FFF2-40B4-BE49-F238E27FC236}">
                      <a16:creationId xmlns:a16="http://schemas.microsoft.com/office/drawing/2014/main" id="{9C2997BC-DD03-C600-593C-DE730FE8F1B9}"/>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1" name="Group 300">
                <a:extLst>
                  <a:ext uri="{FF2B5EF4-FFF2-40B4-BE49-F238E27FC236}">
                    <a16:creationId xmlns:a16="http://schemas.microsoft.com/office/drawing/2014/main" id="{EA903218-79DD-7FF0-AB5A-AEE1646ECD6E}"/>
                  </a:ext>
                </a:extLst>
              </p:cNvPr>
              <p:cNvGrpSpPr/>
              <p:nvPr/>
            </p:nvGrpSpPr>
            <p:grpSpPr>
              <a:xfrm>
                <a:off x="4859043" y="6150915"/>
                <a:ext cx="531118" cy="513446"/>
                <a:chOff x="4055613" y="6113670"/>
                <a:chExt cx="531118" cy="513446"/>
              </a:xfrm>
              <a:noFill/>
            </p:grpSpPr>
            <p:sp>
              <p:nvSpPr>
                <p:cNvPr id="335" name="Rectangle 334">
                  <a:extLst>
                    <a:ext uri="{FF2B5EF4-FFF2-40B4-BE49-F238E27FC236}">
                      <a16:creationId xmlns:a16="http://schemas.microsoft.com/office/drawing/2014/main" id="{2B39B88C-8C96-78F0-C64C-E67A7DC0B570}"/>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16</a:t>
                  </a:r>
                </a:p>
              </p:txBody>
            </p:sp>
            <p:cxnSp>
              <p:nvCxnSpPr>
                <p:cNvPr id="336" name="Straight Connector 335">
                  <a:extLst>
                    <a:ext uri="{FF2B5EF4-FFF2-40B4-BE49-F238E27FC236}">
                      <a16:creationId xmlns:a16="http://schemas.microsoft.com/office/drawing/2014/main" id="{6CAE7CF8-83C3-739E-5F16-653AFAB6A7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 name="Group 301">
                <a:extLst>
                  <a:ext uri="{FF2B5EF4-FFF2-40B4-BE49-F238E27FC236}">
                    <a16:creationId xmlns:a16="http://schemas.microsoft.com/office/drawing/2014/main" id="{85CF1874-59DA-AB59-E2EF-13A5B8803662}"/>
                  </a:ext>
                </a:extLst>
              </p:cNvPr>
              <p:cNvGrpSpPr/>
              <p:nvPr/>
            </p:nvGrpSpPr>
            <p:grpSpPr>
              <a:xfrm>
                <a:off x="5416125" y="6150915"/>
                <a:ext cx="484272" cy="513446"/>
                <a:chOff x="4077075" y="6113670"/>
                <a:chExt cx="484272" cy="513446"/>
              </a:xfrm>
              <a:noFill/>
            </p:grpSpPr>
            <p:sp>
              <p:nvSpPr>
                <p:cNvPr id="333" name="Rectangle 332">
                  <a:extLst>
                    <a:ext uri="{FF2B5EF4-FFF2-40B4-BE49-F238E27FC236}">
                      <a16:creationId xmlns:a16="http://schemas.microsoft.com/office/drawing/2014/main" id="{BCB3B3CD-CD01-B96D-DEAC-B3F7D2223916}"/>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32</a:t>
                  </a:r>
                </a:p>
              </p:txBody>
            </p:sp>
            <p:cxnSp>
              <p:nvCxnSpPr>
                <p:cNvPr id="334" name="Straight Connector 333">
                  <a:extLst>
                    <a:ext uri="{FF2B5EF4-FFF2-40B4-BE49-F238E27FC236}">
                      <a16:creationId xmlns:a16="http://schemas.microsoft.com/office/drawing/2014/main" id="{6E99903A-B368-2130-FFA3-C6C1CC8A447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3" name="Group 302">
                <a:extLst>
                  <a:ext uri="{FF2B5EF4-FFF2-40B4-BE49-F238E27FC236}">
                    <a16:creationId xmlns:a16="http://schemas.microsoft.com/office/drawing/2014/main" id="{3AFF5158-C07A-5B89-E19D-8C9A22C9C9C8}"/>
                  </a:ext>
                </a:extLst>
              </p:cNvPr>
              <p:cNvGrpSpPr/>
              <p:nvPr/>
            </p:nvGrpSpPr>
            <p:grpSpPr>
              <a:xfrm>
                <a:off x="5973442" y="6150915"/>
                <a:ext cx="450723" cy="511792"/>
                <a:chOff x="4098774" y="6113670"/>
                <a:chExt cx="450723" cy="511792"/>
              </a:xfrm>
              <a:noFill/>
            </p:grpSpPr>
            <p:sp>
              <p:nvSpPr>
                <p:cNvPr id="331" name="Rectangle 330">
                  <a:extLst>
                    <a:ext uri="{FF2B5EF4-FFF2-40B4-BE49-F238E27FC236}">
                      <a16:creationId xmlns:a16="http://schemas.microsoft.com/office/drawing/2014/main" id="{28B92E12-C558-BEE3-487A-1289BB137E89}"/>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64</a:t>
                  </a:r>
                </a:p>
              </p:txBody>
            </p:sp>
            <p:cxnSp>
              <p:nvCxnSpPr>
                <p:cNvPr id="332" name="Straight Connector 331">
                  <a:extLst>
                    <a:ext uri="{FF2B5EF4-FFF2-40B4-BE49-F238E27FC236}">
                      <a16:creationId xmlns:a16="http://schemas.microsoft.com/office/drawing/2014/main" id="{F369F39C-342B-B3AD-13C0-A62ED5EF52D7}"/>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Straight Connector 303">
                <a:extLst>
                  <a:ext uri="{FF2B5EF4-FFF2-40B4-BE49-F238E27FC236}">
                    <a16:creationId xmlns:a16="http://schemas.microsoft.com/office/drawing/2014/main" id="{BA0202FE-6FF4-60A0-36A7-FC02393774B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 name="Straight Connector 304">
                <a:extLst>
                  <a:ext uri="{FF2B5EF4-FFF2-40B4-BE49-F238E27FC236}">
                    <a16:creationId xmlns:a16="http://schemas.microsoft.com/office/drawing/2014/main" id="{2D42899F-361C-5A7C-C3A4-4B1DA29AA032}"/>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70602B0D-0EEF-0FAB-16FC-9D4719AE90A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EDA0DC49-2AA8-D81B-F3D6-63F62EDBE796}"/>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1C0F6ED-6575-B50D-9E7E-504577DF6C29}"/>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36554772-FD03-7D55-5759-E8177410930F}"/>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8371983E-9CBB-BF7F-2FCD-A016CE3ABEC3}"/>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1DD3C62F-F7AD-F8E4-CE21-C968D64A1D7E}"/>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12" name="Rectangle 311">
                <a:extLst>
                  <a:ext uri="{FF2B5EF4-FFF2-40B4-BE49-F238E27FC236}">
                    <a16:creationId xmlns:a16="http://schemas.microsoft.com/office/drawing/2014/main" id="{A2117C55-1CC8-4932-90C5-EFF13A92FC96}"/>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313" name="Rectangle 312">
                <a:extLst>
                  <a:ext uri="{FF2B5EF4-FFF2-40B4-BE49-F238E27FC236}">
                    <a16:creationId xmlns:a16="http://schemas.microsoft.com/office/drawing/2014/main" id="{4E6E90FF-8C90-0B04-4EEB-CC6767421F4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Latency</a:t>
                </a:r>
              </a:p>
            </p:txBody>
          </p:sp>
          <p:cxnSp>
            <p:nvCxnSpPr>
              <p:cNvPr id="314" name="Straight Connector 313">
                <a:extLst>
                  <a:ext uri="{FF2B5EF4-FFF2-40B4-BE49-F238E27FC236}">
                    <a16:creationId xmlns:a16="http://schemas.microsoft.com/office/drawing/2014/main" id="{B5F953B0-B552-62D3-C5AC-1F69CA87AB4A}"/>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4D57E6B9-119F-2ACF-BDCE-8BEB9C577DA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DCF9A6F0-8A60-D036-5F44-0A1E49649306}"/>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E99083E6-C453-2019-0068-542C132FEA4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B55F31B4-0D82-0AFF-AA1E-7D145858A4DE}"/>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E1E1B529-C102-BF28-C823-1B245B230C47}"/>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0D22C5B7-65A1-5F95-7FAE-DF091AA437AC}"/>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2418911F-3BF9-29E1-157D-56EC04A553C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22" name="Group 321">
                <a:extLst>
                  <a:ext uri="{FF2B5EF4-FFF2-40B4-BE49-F238E27FC236}">
                    <a16:creationId xmlns:a16="http://schemas.microsoft.com/office/drawing/2014/main" id="{775D568D-6443-7A88-FFA7-8809C492063A}"/>
                  </a:ext>
                </a:extLst>
              </p:cNvPr>
              <p:cNvGrpSpPr/>
              <p:nvPr/>
            </p:nvGrpSpPr>
            <p:grpSpPr>
              <a:xfrm>
                <a:off x="4317336" y="4790131"/>
                <a:ext cx="1876809" cy="1360783"/>
                <a:chOff x="4317336" y="4733925"/>
                <a:chExt cx="1876809" cy="1416990"/>
              </a:xfrm>
            </p:grpSpPr>
            <p:cxnSp>
              <p:nvCxnSpPr>
                <p:cNvPr id="323" name="Straight Connector 322">
                  <a:extLst>
                    <a:ext uri="{FF2B5EF4-FFF2-40B4-BE49-F238E27FC236}">
                      <a16:creationId xmlns:a16="http://schemas.microsoft.com/office/drawing/2014/main" id="{6AF11C0F-5FA9-1985-4D2B-2B4188215706}"/>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CE16E2A-B928-FE67-4E69-18CC41234EA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62172A3F-9B20-8E01-E06F-25145CEFECF9}"/>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27F73FE-DDB6-BE37-A992-85705027BE55}"/>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1E86C61F-2C1E-1092-0EBC-67D746F55A46}"/>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98CE4E34-AE2C-97B4-3D90-EEFCA176E6C1}"/>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68C08E5E-981F-9F7F-B979-9472ABF9EFB2}"/>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A351597-2B34-9869-D9DC-797495EB8D46}"/>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341" name="Group 340">
              <a:extLst>
                <a:ext uri="{FF2B5EF4-FFF2-40B4-BE49-F238E27FC236}">
                  <a16:creationId xmlns:a16="http://schemas.microsoft.com/office/drawing/2014/main" id="{4D1B8790-603E-0DF4-E40B-503F145FB510}"/>
                </a:ext>
              </a:extLst>
            </p:cNvPr>
            <p:cNvGrpSpPr/>
            <p:nvPr/>
          </p:nvGrpSpPr>
          <p:grpSpPr>
            <a:xfrm>
              <a:off x="6331628" y="3954197"/>
              <a:ext cx="2717153" cy="2273567"/>
              <a:chOff x="3717655" y="4615565"/>
              <a:chExt cx="2717153" cy="2273567"/>
            </a:xfrm>
          </p:grpSpPr>
          <p:grpSp>
            <p:nvGrpSpPr>
              <p:cNvPr id="342" name="Group 341">
                <a:extLst>
                  <a:ext uri="{FF2B5EF4-FFF2-40B4-BE49-F238E27FC236}">
                    <a16:creationId xmlns:a16="http://schemas.microsoft.com/office/drawing/2014/main" id="{E2A03B1B-4DDA-836C-8E5C-ACA3F0D3773E}"/>
                  </a:ext>
                </a:extLst>
              </p:cNvPr>
              <p:cNvGrpSpPr/>
              <p:nvPr/>
            </p:nvGrpSpPr>
            <p:grpSpPr>
              <a:xfrm>
                <a:off x="4185381" y="4615566"/>
                <a:ext cx="2249427" cy="1554480"/>
                <a:chOff x="4214803" y="4492238"/>
                <a:chExt cx="2249427" cy="1554480"/>
              </a:xfrm>
            </p:grpSpPr>
            <p:cxnSp>
              <p:nvCxnSpPr>
                <p:cNvPr id="382" name="Straight Arrow Connector 381">
                  <a:extLst>
                    <a:ext uri="{FF2B5EF4-FFF2-40B4-BE49-F238E27FC236}">
                      <a16:creationId xmlns:a16="http://schemas.microsoft.com/office/drawing/2014/main" id="{014C11DE-4A00-D07B-0E6F-7263F9DC226F}"/>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Straight Arrow Connector 382">
                  <a:extLst>
                    <a:ext uri="{FF2B5EF4-FFF2-40B4-BE49-F238E27FC236}">
                      <a16:creationId xmlns:a16="http://schemas.microsoft.com/office/drawing/2014/main" id="{CE9D1BF0-B373-FA2C-A04C-1E204C34730D}"/>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43" name="Group 342">
                <a:extLst>
                  <a:ext uri="{FF2B5EF4-FFF2-40B4-BE49-F238E27FC236}">
                    <a16:creationId xmlns:a16="http://schemas.microsoft.com/office/drawing/2014/main" id="{1E2D84A0-889B-1746-6964-B5B1FA7DFD97}"/>
                  </a:ext>
                </a:extLst>
              </p:cNvPr>
              <p:cNvGrpSpPr/>
              <p:nvPr/>
            </p:nvGrpSpPr>
            <p:grpSpPr>
              <a:xfrm>
                <a:off x="4456819" y="6150915"/>
                <a:ext cx="268139" cy="513446"/>
                <a:chOff x="4189009" y="6113670"/>
                <a:chExt cx="268139" cy="513446"/>
              </a:xfrm>
              <a:noFill/>
            </p:grpSpPr>
            <p:sp>
              <p:nvSpPr>
                <p:cNvPr id="380" name="Rectangle 379">
                  <a:extLst>
                    <a:ext uri="{FF2B5EF4-FFF2-40B4-BE49-F238E27FC236}">
                      <a16:creationId xmlns:a16="http://schemas.microsoft.com/office/drawing/2014/main" id="{9B8CCC3A-A784-94E1-D44F-F5897F4DBDA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8</a:t>
                  </a:r>
                </a:p>
              </p:txBody>
            </p:sp>
            <p:cxnSp>
              <p:nvCxnSpPr>
                <p:cNvPr id="381" name="Straight Connector 380">
                  <a:extLst>
                    <a:ext uri="{FF2B5EF4-FFF2-40B4-BE49-F238E27FC236}">
                      <a16:creationId xmlns:a16="http://schemas.microsoft.com/office/drawing/2014/main" id="{3B472378-184C-9418-50F0-4F764834A0E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F34C934D-3EC1-5120-C8A0-4D5651275966}"/>
                  </a:ext>
                </a:extLst>
              </p:cNvPr>
              <p:cNvGrpSpPr/>
              <p:nvPr/>
            </p:nvGrpSpPr>
            <p:grpSpPr>
              <a:xfrm>
                <a:off x="4859043" y="6150915"/>
                <a:ext cx="531118" cy="513446"/>
                <a:chOff x="4055613" y="6113670"/>
                <a:chExt cx="531118" cy="513446"/>
              </a:xfrm>
              <a:noFill/>
            </p:grpSpPr>
            <p:sp>
              <p:nvSpPr>
                <p:cNvPr id="378" name="Rectangle 377">
                  <a:extLst>
                    <a:ext uri="{FF2B5EF4-FFF2-40B4-BE49-F238E27FC236}">
                      <a16:creationId xmlns:a16="http://schemas.microsoft.com/office/drawing/2014/main" id="{D387D1E5-1842-9427-9785-24B1CE265367}"/>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16</a:t>
                  </a:r>
                </a:p>
              </p:txBody>
            </p:sp>
            <p:cxnSp>
              <p:nvCxnSpPr>
                <p:cNvPr id="379" name="Straight Connector 378">
                  <a:extLst>
                    <a:ext uri="{FF2B5EF4-FFF2-40B4-BE49-F238E27FC236}">
                      <a16:creationId xmlns:a16="http://schemas.microsoft.com/office/drawing/2014/main" id="{7867E494-4792-5A11-DF2A-E6A75DBBED9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01E98CEF-1D4C-40D6-73C1-5AB32EE3BF19}"/>
                  </a:ext>
                </a:extLst>
              </p:cNvPr>
              <p:cNvGrpSpPr/>
              <p:nvPr/>
            </p:nvGrpSpPr>
            <p:grpSpPr>
              <a:xfrm>
                <a:off x="5416125" y="6150915"/>
                <a:ext cx="484272" cy="513446"/>
                <a:chOff x="4077075" y="6113670"/>
                <a:chExt cx="484272" cy="513446"/>
              </a:xfrm>
              <a:noFill/>
            </p:grpSpPr>
            <p:sp>
              <p:nvSpPr>
                <p:cNvPr id="376" name="Rectangle 375">
                  <a:extLst>
                    <a:ext uri="{FF2B5EF4-FFF2-40B4-BE49-F238E27FC236}">
                      <a16:creationId xmlns:a16="http://schemas.microsoft.com/office/drawing/2014/main" id="{D6D4FCF6-2CF7-D324-BB4B-401E0A7C49D3}"/>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32</a:t>
                  </a:r>
                </a:p>
              </p:txBody>
            </p:sp>
            <p:cxnSp>
              <p:nvCxnSpPr>
                <p:cNvPr id="377" name="Straight Connector 376">
                  <a:extLst>
                    <a:ext uri="{FF2B5EF4-FFF2-40B4-BE49-F238E27FC236}">
                      <a16:creationId xmlns:a16="http://schemas.microsoft.com/office/drawing/2014/main" id="{E8F26AB6-529A-2E6B-5BCD-DF9B5AD20D4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6" name="Group 345">
                <a:extLst>
                  <a:ext uri="{FF2B5EF4-FFF2-40B4-BE49-F238E27FC236}">
                    <a16:creationId xmlns:a16="http://schemas.microsoft.com/office/drawing/2014/main" id="{9DD21739-5774-0A1E-D6DE-FCF4F45BE589}"/>
                  </a:ext>
                </a:extLst>
              </p:cNvPr>
              <p:cNvGrpSpPr/>
              <p:nvPr/>
            </p:nvGrpSpPr>
            <p:grpSpPr>
              <a:xfrm>
                <a:off x="5973442" y="6150915"/>
                <a:ext cx="450723" cy="511792"/>
                <a:chOff x="4098774" y="6113670"/>
                <a:chExt cx="450723" cy="511792"/>
              </a:xfrm>
              <a:noFill/>
            </p:grpSpPr>
            <p:sp>
              <p:nvSpPr>
                <p:cNvPr id="374" name="Rectangle 373">
                  <a:extLst>
                    <a:ext uri="{FF2B5EF4-FFF2-40B4-BE49-F238E27FC236}">
                      <a16:creationId xmlns:a16="http://schemas.microsoft.com/office/drawing/2014/main" id="{6D117A9C-6911-74BF-8A4D-9396EAD2533C}"/>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dirty="0">
                      <a:solidFill>
                        <a:schemeClr val="tx1"/>
                      </a:solidFill>
                      <a:latin typeface="Avenir Next" panose="020B0503020202020204" pitchFamily="34" charset="0"/>
                    </a:rPr>
                    <a:t>64</a:t>
                  </a:r>
                </a:p>
              </p:txBody>
            </p:sp>
            <p:cxnSp>
              <p:nvCxnSpPr>
                <p:cNvPr id="375" name="Straight Connector 374">
                  <a:extLst>
                    <a:ext uri="{FF2B5EF4-FFF2-40B4-BE49-F238E27FC236}">
                      <a16:creationId xmlns:a16="http://schemas.microsoft.com/office/drawing/2014/main" id="{FB8B3C2D-D71D-3C09-14E1-E03BF5883347}"/>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7" name="Straight Connector 346">
                <a:extLst>
                  <a:ext uri="{FF2B5EF4-FFF2-40B4-BE49-F238E27FC236}">
                    <a16:creationId xmlns:a16="http://schemas.microsoft.com/office/drawing/2014/main" id="{42F505C3-D1BD-D5EC-3F54-6877B3B35C98}"/>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19D4135F-DDCF-7B9E-5B85-5DB73B6E70B4}"/>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0D102E4-A9AD-03D3-9C87-A7B3A7AC0C77}"/>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7B67F58C-C7D8-E7D3-D121-8B78F3914A28}"/>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22C64F80-8ED8-FA57-5EEB-084D5B02E3DD}"/>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D8B14CA9-A790-C174-EF09-DEFCE0F94BA0}"/>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92B9576E-D5BC-DA77-E4EB-259407190B80}"/>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EEC04D5E-BF99-0265-4843-082BCDFBD496}"/>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55" name="Rectangle 354">
                <a:extLst>
                  <a:ext uri="{FF2B5EF4-FFF2-40B4-BE49-F238E27FC236}">
                    <a16:creationId xmlns:a16="http://schemas.microsoft.com/office/drawing/2014/main" id="{0462CE8F-6234-123B-9ED0-00BB224A29DC}"/>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Bit-Precision</a:t>
                </a:r>
              </a:p>
            </p:txBody>
          </p:sp>
          <p:sp>
            <p:nvSpPr>
              <p:cNvPr id="356" name="Rectangle 355">
                <a:extLst>
                  <a:ext uri="{FF2B5EF4-FFF2-40B4-BE49-F238E27FC236}">
                    <a16:creationId xmlns:a16="http://schemas.microsoft.com/office/drawing/2014/main" id="{D4ACC504-2F24-0A7D-0570-7B6E2DFD05CA}"/>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1600" b="1" dirty="0">
                    <a:solidFill>
                      <a:schemeClr val="tx1"/>
                    </a:solidFill>
                    <a:latin typeface="Avenir Next" panose="020B0503020202020204" pitchFamily="34" charset="0"/>
                  </a:rPr>
                  <a:t>Energy</a:t>
                </a:r>
              </a:p>
            </p:txBody>
          </p:sp>
          <p:cxnSp>
            <p:nvCxnSpPr>
              <p:cNvPr id="357" name="Straight Connector 356">
                <a:extLst>
                  <a:ext uri="{FF2B5EF4-FFF2-40B4-BE49-F238E27FC236}">
                    <a16:creationId xmlns:a16="http://schemas.microsoft.com/office/drawing/2014/main" id="{25712534-D9FE-FB85-2B1C-7E565CBC68B8}"/>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E633F2AC-A7F2-A3FC-44FB-E6EA3D3D12EE}"/>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21F748FB-74FD-3C46-2318-1BA9B361C12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427BA22A-945F-7122-6420-4C351CFD510C}"/>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2B85F5E0-0AF1-A501-05D1-9344930B8808}"/>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1BD508BF-56E5-0CA6-5F10-5B2EE335176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A7936AE7-B8C9-FC77-A0A7-1E7415EA2FF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B690EE06-5D2F-0737-60B1-345085D773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65" name="Group 364">
                <a:extLst>
                  <a:ext uri="{FF2B5EF4-FFF2-40B4-BE49-F238E27FC236}">
                    <a16:creationId xmlns:a16="http://schemas.microsoft.com/office/drawing/2014/main" id="{7471C589-EEC3-0022-9E15-F9AC6E8D90A5}"/>
                  </a:ext>
                </a:extLst>
              </p:cNvPr>
              <p:cNvGrpSpPr/>
              <p:nvPr/>
            </p:nvGrpSpPr>
            <p:grpSpPr>
              <a:xfrm>
                <a:off x="4317336" y="4790131"/>
                <a:ext cx="1876809" cy="1360783"/>
                <a:chOff x="4317336" y="4733925"/>
                <a:chExt cx="1876809" cy="1416990"/>
              </a:xfrm>
            </p:grpSpPr>
            <p:cxnSp>
              <p:nvCxnSpPr>
                <p:cNvPr id="366" name="Straight Connector 365">
                  <a:extLst>
                    <a:ext uri="{FF2B5EF4-FFF2-40B4-BE49-F238E27FC236}">
                      <a16:creationId xmlns:a16="http://schemas.microsoft.com/office/drawing/2014/main" id="{BA086812-3FC3-9B89-5559-BB9A3C93C9F7}"/>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E6AF715-C822-5C7C-8834-829F55599476}"/>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9E69A819-A846-1013-0046-770C2E85A769}"/>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A07A0FEE-4BEC-9D4B-E8E8-5A7DF1169365}"/>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2F4C77E0-BC63-666F-01BA-EB0C4B7DC0F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0E6089CD-E870-A7B2-07DC-406918EEC2B8}"/>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0251A3DC-679B-E5F2-E2CE-124E51D783B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388D1408-EC06-1AB2-FECE-A0046F29F6C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397" name="Freeform 396">
              <a:extLst>
                <a:ext uri="{FF2B5EF4-FFF2-40B4-BE49-F238E27FC236}">
                  <a16:creationId xmlns:a16="http://schemas.microsoft.com/office/drawing/2014/main" id="{3AC12870-43AF-CAC4-943C-B022E209248B}"/>
                </a:ext>
              </a:extLst>
            </p:cNvPr>
            <p:cNvSpPr/>
            <p:nvPr/>
          </p:nvSpPr>
          <p:spPr>
            <a:xfrm>
              <a:off x="3966274" y="4141745"/>
              <a:ext cx="1984448" cy="1347800"/>
            </a:xfrm>
            <a:custGeom>
              <a:avLst/>
              <a:gdLst>
                <a:gd name="connsiteX0" fmla="*/ 0 w 1889030"/>
                <a:gd name="connsiteY0" fmla="*/ 2458477 h 2458477"/>
                <a:gd name="connsiteX1" fmla="*/ 930827 w 1889030"/>
                <a:gd name="connsiteY1" fmla="*/ 1659061 h 2458477"/>
                <a:gd name="connsiteX2" fmla="*/ 1746669 w 1889030"/>
                <a:gd name="connsiteY2" fmla="*/ 591349 h 2458477"/>
                <a:gd name="connsiteX3" fmla="*/ 1889030 w 1889030"/>
                <a:gd name="connsiteY3" fmla="*/ 0 h 2458477"/>
              </a:gdLst>
              <a:ahLst/>
              <a:cxnLst>
                <a:cxn ang="0">
                  <a:pos x="connsiteX0" y="connsiteY0"/>
                </a:cxn>
                <a:cxn ang="0">
                  <a:pos x="connsiteX1" y="connsiteY1"/>
                </a:cxn>
                <a:cxn ang="0">
                  <a:pos x="connsiteX2" y="connsiteY2"/>
                </a:cxn>
                <a:cxn ang="0">
                  <a:pos x="connsiteX3" y="connsiteY3"/>
                </a:cxn>
              </a:cxnLst>
              <a:rect l="l" t="t" r="r" b="b"/>
              <a:pathLst>
                <a:path w="1889030" h="2458477">
                  <a:moveTo>
                    <a:pt x="0" y="2458477"/>
                  </a:moveTo>
                  <a:cubicBezTo>
                    <a:pt x="319858" y="2214363"/>
                    <a:pt x="639716" y="1970249"/>
                    <a:pt x="930827" y="1659061"/>
                  </a:cubicBezTo>
                  <a:cubicBezTo>
                    <a:pt x="1221938" y="1347873"/>
                    <a:pt x="1586969" y="867859"/>
                    <a:pt x="1746669" y="591349"/>
                  </a:cubicBezTo>
                  <a:cubicBezTo>
                    <a:pt x="1906370" y="314839"/>
                    <a:pt x="1871691" y="41978"/>
                    <a:pt x="1889030" y="0"/>
                  </a:cubicBezTo>
                </a:path>
              </a:pathLst>
            </a:cu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Freeform 400">
              <a:extLst>
                <a:ext uri="{FF2B5EF4-FFF2-40B4-BE49-F238E27FC236}">
                  <a16:creationId xmlns:a16="http://schemas.microsoft.com/office/drawing/2014/main" id="{CACD630A-FEAA-6B38-0CB1-CF2DB856F6B9}"/>
                </a:ext>
              </a:extLst>
            </p:cNvPr>
            <p:cNvSpPr/>
            <p:nvPr/>
          </p:nvSpPr>
          <p:spPr>
            <a:xfrm>
              <a:off x="6822447" y="4148410"/>
              <a:ext cx="1984448" cy="1347800"/>
            </a:xfrm>
            <a:custGeom>
              <a:avLst/>
              <a:gdLst>
                <a:gd name="connsiteX0" fmla="*/ 0 w 1889030"/>
                <a:gd name="connsiteY0" fmla="*/ 2458477 h 2458477"/>
                <a:gd name="connsiteX1" fmla="*/ 930827 w 1889030"/>
                <a:gd name="connsiteY1" fmla="*/ 1659061 h 2458477"/>
                <a:gd name="connsiteX2" fmla="*/ 1746669 w 1889030"/>
                <a:gd name="connsiteY2" fmla="*/ 591349 h 2458477"/>
                <a:gd name="connsiteX3" fmla="*/ 1889030 w 1889030"/>
                <a:gd name="connsiteY3" fmla="*/ 0 h 2458477"/>
              </a:gdLst>
              <a:ahLst/>
              <a:cxnLst>
                <a:cxn ang="0">
                  <a:pos x="connsiteX0" y="connsiteY0"/>
                </a:cxn>
                <a:cxn ang="0">
                  <a:pos x="connsiteX1" y="connsiteY1"/>
                </a:cxn>
                <a:cxn ang="0">
                  <a:pos x="connsiteX2" y="connsiteY2"/>
                </a:cxn>
                <a:cxn ang="0">
                  <a:pos x="connsiteX3" y="connsiteY3"/>
                </a:cxn>
              </a:cxnLst>
              <a:rect l="l" t="t" r="r" b="b"/>
              <a:pathLst>
                <a:path w="1889030" h="2458477">
                  <a:moveTo>
                    <a:pt x="0" y="2458477"/>
                  </a:moveTo>
                  <a:cubicBezTo>
                    <a:pt x="319858" y="2214363"/>
                    <a:pt x="639716" y="1970249"/>
                    <a:pt x="930827" y="1659061"/>
                  </a:cubicBezTo>
                  <a:cubicBezTo>
                    <a:pt x="1221938" y="1347873"/>
                    <a:pt x="1586969" y="867859"/>
                    <a:pt x="1746669" y="591349"/>
                  </a:cubicBezTo>
                  <a:cubicBezTo>
                    <a:pt x="1906370" y="314839"/>
                    <a:pt x="1871691" y="41978"/>
                    <a:pt x="1889030" y="0"/>
                  </a:cubicBezTo>
                </a:path>
              </a:pathLst>
            </a:cu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9" name="Group 708">
              <a:extLst>
                <a:ext uri="{FF2B5EF4-FFF2-40B4-BE49-F238E27FC236}">
                  <a16:creationId xmlns:a16="http://schemas.microsoft.com/office/drawing/2014/main" id="{13E69975-F9AD-00D6-4115-754D66BC15CC}"/>
                </a:ext>
              </a:extLst>
            </p:cNvPr>
            <p:cNvGrpSpPr/>
            <p:nvPr/>
          </p:nvGrpSpPr>
          <p:grpSpPr>
            <a:xfrm>
              <a:off x="114344" y="3570781"/>
              <a:ext cx="2969561" cy="965517"/>
              <a:chOff x="302584" y="2081855"/>
              <a:chExt cx="2969561" cy="965517"/>
            </a:xfrm>
          </p:grpSpPr>
          <p:grpSp>
            <p:nvGrpSpPr>
              <p:cNvPr id="668" name="Group 667">
                <a:extLst>
                  <a:ext uri="{FF2B5EF4-FFF2-40B4-BE49-F238E27FC236}">
                    <a16:creationId xmlns:a16="http://schemas.microsoft.com/office/drawing/2014/main" id="{EDA83CBA-7160-7ECE-60D9-53A56F23F34C}"/>
                  </a:ext>
                </a:extLst>
              </p:cNvPr>
              <p:cNvGrpSpPr/>
              <p:nvPr/>
            </p:nvGrpSpPr>
            <p:grpSpPr>
              <a:xfrm>
                <a:off x="2552826" y="2081855"/>
                <a:ext cx="719319" cy="965517"/>
                <a:chOff x="50839" y="1681270"/>
                <a:chExt cx="719319" cy="965517"/>
              </a:xfrm>
            </p:grpSpPr>
            <p:grpSp>
              <p:nvGrpSpPr>
                <p:cNvPr id="669" name="Group 668">
                  <a:extLst>
                    <a:ext uri="{FF2B5EF4-FFF2-40B4-BE49-F238E27FC236}">
                      <a16:creationId xmlns:a16="http://schemas.microsoft.com/office/drawing/2014/main" id="{598D0D4C-5DA1-698F-4C50-5708F4166DFD}"/>
                    </a:ext>
                  </a:extLst>
                </p:cNvPr>
                <p:cNvGrpSpPr/>
                <p:nvPr/>
              </p:nvGrpSpPr>
              <p:grpSpPr>
                <a:xfrm>
                  <a:off x="50839" y="1681270"/>
                  <a:ext cx="719319" cy="965517"/>
                  <a:chOff x="50839" y="1681270"/>
                  <a:chExt cx="719319" cy="965517"/>
                </a:xfrm>
              </p:grpSpPr>
              <p:sp>
                <p:nvSpPr>
                  <p:cNvPr id="679" name="TextBox 678">
                    <a:extLst>
                      <a:ext uri="{FF2B5EF4-FFF2-40B4-BE49-F238E27FC236}">
                        <a16:creationId xmlns:a16="http://schemas.microsoft.com/office/drawing/2014/main" id="{61F4016A-7C62-7689-5023-5BBCDFB657CE}"/>
                      </a:ext>
                    </a:extLst>
                  </p:cNvPr>
                  <p:cNvSpPr txBox="1"/>
                  <p:nvPr/>
                </p:nvSpPr>
                <p:spPr>
                  <a:xfrm>
                    <a:off x="50839" y="1681270"/>
                    <a:ext cx="719319"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a:t>
                    </a:r>
                    <a:r>
                      <a:rPr lang="en-US" dirty="0">
                        <a:latin typeface="Avenir Next" panose="020B0503020202020204" pitchFamily="34" charset="0"/>
                      </a:rPr>
                      <a:t>N</a:t>
                    </a:r>
                    <a:endParaRPr lang="en-US" dirty="0"/>
                  </a:p>
                </p:txBody>
              </p:sp>
              <p:sp>
                <p:nvSpPr>
                  <p:cNvPr id="680" name="Rounded Rectangle 679">
                    <a:extLst>
                      <a:ext uri="{FF2B5EF4-FFF2-40B4-BE49-F238E27FC236}">
                        <a16:creationId xmlns:a16="http://schemas.microsoft.com/office/drawing/2014/main" id="{D3C5290D-43DF-D8CA-F63A-0A215363FFBF}"/>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670" name="Group 669">
                  <a:extLst>
                    <a:ext uri="{FF2B5EF4-FFF2-40B4-BE49-F238E27FC236}">
                      <a16:creationId xmlns:a16="http://schemas.microsoft.com/office/drawing/2014/main" id="{A9A9699F-23DB-499E-6E9E-857BDE928AEC}"/>
                    </a:ext>
                  </a:extLst>
                </p:cNvPr>
                <p:cNvGrpSpPr/>
                <p:nvPr/>
              </p:nvGrpSpPr>
              <p:grpSpPr>
                <a:xfrm>
                  <a:off x="140311" y="2178173"/>
                  <a:ext cx="460962" cy="356935"/>
                  <a:chOff x="254078" y="2158481"/>
                  <a:chExt cx="460962" cy="356935"/>
                </a:xfrm>
              </p:grpSpPr>
              <p:sp>
                <p:nvSpPr>
                  <p:cNvPr id="672" name="Flowchart: Delay 3">
                    <a:extLst>
                      <a:ext uri="{FF2B5EF4-FFF2-40B4-BE49-F238E27FC236}">
                        <a16:creationId xmlns:a16="http://schemas.microsoft.com/office/drawing/2014/main" id="{DF8EE994-766A-BD90-504A-C3A71AEBB81A}"/>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673" name="Straight Connector 672">
                    <a:extLst>
                      <a:ext uri="{FF2B5EF4-FFF2-40B4-BE49-F238E27FC236}">
                        <a16:creationId xmlns:a16="http://schemas.microsoft.com/office/drawing/2014/main" id="{610C07B6-B19E-330E-E87E-02AF3E72A487}"/>
                      </a:ext>
                    </a:extLst>
                  </p:cNvPr>
                  <p:cNvCxnSpPr>
                    <a:cxnSpLocks/>
                    <a:stCxn id="672" idx="1"/>
                    <a:endCxn id="677"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74" name="Straight Connector 673">
                    <a:extLst>
                      <a:ext uri="{FF2B5EF4-FFF2-40B4-BE49-F238E27FC236}">
                        <a16:creationId xmlns:a16="http://schemas.microsoft.com/office/drawing/2014/main" id="{C1FAE211-7DC7-2E4C-2A7F-22502E18C85E}"/>
                      </a:ext>
                    </a:extLst>
                  </p:cNvPr>
                  <p:cNvCxnSpPr>
                    <a:cxnSpLocks/>
                    <a:stCxn id="672" idx="2"/>
                    <a:endCxn id="678"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675" name="Straight Connector 674">
                    <a:extLst>
                      <a:ext uri="{FF2B5EF4-FFF2-40B4-BE49-F238E27FC236}">
                        <a16:creationId xmlns:a16="http://schemas.microsoft.com/office/drawing/2014/main" id="{EA278824-B8C4-A422-E451-35AD7813F90C}"/>
                      </a:ext>
                    </a:extLst>
                  </p:cNvPr>
                  <p:cNvCxnSpPr>
                    <a:cxnSpLocks/>
                    <a:stCxn id="672" idx="3"/>
                    <a:endCxn id="676"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676" name="Flowchart: Connector 8">
                    <a:extLst>
                      <a:ext uri="{FF2B5EF4-FFF2-40B4-BE49-F238E27FC236}">
                        <a16:creationId xmlns:a16="http://schemas.microsoft.com/office/drawing/2014/main" id="{66ABDB95-F5D8-A078-AF66-8B4E0E790B29}"/>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77" name="Flowchart: Connector 8">
                    <a:extLst>
                      <a:ext uri="{FF2B5EF4-FFF2-40B4-BE49-F238E27FC236}">
                        <a16:creationId xmlns:a16="http://schemas.microsoft.com/office/drawing/2014/main" id="{B89309FF-B191-6F39-46EA-B553A2248FBD}"/>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78" name="Flowchart: Connector 8">
                    <a:extLst>
                      <a:ext uri="{FF2B5EF4-FFF2-40B4-BE49-F238E27FC236}">
                        <a16:creationId xmlns:a16="http://schemas.microsoft.com/office/drawing/2014/main" id="{B0B59E4C-76DF-32BA-3AD5-785B352DE478}"/>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681" name="Group 680">
                <a:extLst>
                  <a:ext uri="{FF2B5EF4-FFF2-40B4-BE49-F238E27FC236}">
                    <a16:creationId xmlns:a16="http://schemas.microsoft.com/office/drawing/2014/main" id="{6A2EE54C-114D-E211-4925-1BC9E2ED8D94}"/>
                  </a:ext>
                </a:extLst>
              </p:cNvPr>
              <p:cNvGrpSpPr/>
              <p:nvPr/>
            </p:nvGrpSpPr>
            <p:grpSpPr>
              <a:xfrm>
                <a:off x="1242334" y="2081855"/>
                <a:ext cx="1449118" cy="965517"/>
                <a:chOff x="73858" y="1681270"/>
                <a:chExt cx="1449118" cy="965517"/>
              </a:xfrm>
            </p:grpSpPr>
            <p:grpSp>
              <p:nvGrpSpPr>
                <p:cNvPr id="682" name="Group 681">
                  <a:extLst>
                    <a:ext uri="{FF2B5EF4-FFF2-40B4-BE49-F238E27FC236}">
                      <a16:creationId xmlns:a16="http://schemas.microsoft.com/office/drawing/2014/main" id="{4E632487-B484-E04F-0422-3659D6E608FA}"/>
                    </a:ext>
                  </a:extLst>
                </p:cNvPr>
                <p:cNvGrpSpPr/>
                <p:nvPr/>
              </p:nvGrpSpPr>
              <p:grpSpPr>
                <a:xfrm>
                  <a:off x="73858" y="1681270"/>
                  <a:ext cx="674968" cy="965517"/>
                  <a:chOff x="73858" y="1681270"/>
                  <a:chExt cx="674968" cy="965517"/>
                </a:xfrm>
              </p:grpSpPr>
              <p:sp>
                <p:nvSpPr>
                  <p:cNvPr id="692" name="TextBox 691">
                    <a:extLst>
                      <a:ext uri="{FF2B5EF4-FFF2-40B4-BE49-F238E27FC236}">
                        <a16:creationId xmlns:a16="http://schemas.microsoft.com/office/drawing/2014/main" id="{5CA4AE25-73E0-5621-212A-0ED4093CA132}"/>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a:t>
                    </a:r>
                    <a:r>
                      <a:rPr lang="en-US" dirty="0">
                        <a:latin typeface="Avenir Next" panose="020B0503020202020204" pitchFamily="34" charset="0"/>
                      </a:rPr>
                      <a:t>1</a:t>
                    </a:r>
                    <a:endParaRPr lang="en-US" dirty="0"/>
                  </a:p>
                </p:txBody>
              </p:sp>
              <p:sp>
                <p:nvSpPr>
                  <p:cNvPr id="693" name="Rounded Rectangle 692">
                    <a:extLst>
                      <a:ext uri="{FF2B5EF4-FFF2-40B4-BE49-F238E27FC236}">
                        <a16:creationId xmlns:a16="http://schemas.microsoft.com/office/drawing/2014/main" id="{A828652C-8F6A-48B3-BE40-680A455A1F31}"/>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683" name="Group 682">
                  <a:extLst>
                    <a:ext uri="{FF2B5EF4-FFF2-40B4-BE49-F238E27FC236}">
                      <a16:creationId xmlns:a16="http://schemas.microsoft.com/office/drawing/2014/main" id="{A5B5B736-3818-82EC-0C46-B9BC8C76AB0B}"/>
                    </a:ext>
                  </a:extLst>
                </p:cNvPr>
                <p:cNvGrpSpPr/>
                <p:nvPr/>
              </p:nvGrpSpPr>
              <p:grpSpPr>
                <a:xfrm>
                  <a:off x="140311" y="2178173"/>
                  <a:ext cx="1382665" cy="356935"/>
                  <a:chOff x="254078" y="2158481"/>
                  <a:chExt cx="1382665" cy="356935"/>
                </a:xfrm>
              </p:grpSpPr>
              <p:cxnSp>
                <p:nvCxnSpPr>
                  <p:cNvPr id="684" name="Straight Connector 683">
                    <a:extLst>
                      <a:ext uri="{FF2B5EF4-FFF2-40B4-BE49-F238E27FC236}">
                        <a16:creationId xmlns:a16="http://schemas.microsoft.com/office/drawing/2014/main" id="{15A3BB8E-81C4-AB5E-0DAE-78F9EB34C061}"/>
                      </a:ext>
                    </a:extLst>
                  </p:cNvPr>
                  <p:cNvCxnSpPr>
                    <a:cxnSpLocks/>
                    <a:stCxn id="678" idx="6"/>
                    <a:endCxn id="685"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685" name="Flowchart: Delay 3">
                    <a:extLst>
                      <a:ext uri="{FF2B5EF4-FFF2-40B4-BE49-F238E27FC236}">
                        <a16:creationId xmlns:a16="http://schemas.microsoft.com/office/drawing/2014/main" id="{DF1BF6A5-4430-96BE-837F-E397A27D7E7C}"/>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686" name="Straight Connector 685">
                    <a:extLst>
                      <a:ext uri="{FF2B5EF4-FFF2-40B4-BE49-F238E27FC236}">
                        <a16:creationId xmlns:a16="http://schemas.microsoft.com/office/drawing/2014/main" id="{4F0197B7-E156-E86D-512A-4A7417EFDC2D}"/>
                      </a:ext>
                    </a:extLst>
                  </p:cNvPr>
                  <p:cNvCxnSpPr>
                    <a:cxnSpLocks/>
                    <a:stCxn id="685" idx="1"/>
                    <a:endCxn id="690"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87" name="Straight Connector 686">
                    <a:extLst>
                      <a:ext uri="{FF2B5EF4-FFF2-40B4-BE49-F238E27FC236}">
                        <a16:creationId xmlns:a16="http://schemas.microsoft.com/office/drawing/2014/main" id="{E6D462DB-48B8-8126-CFB5-1FEBF16C0EFB}"/>
                      </a:ext>
                    </a:extLst>
                  </p:cNvPr>
                  <p:cNvCxnSpPr>
                    <a:cxnSpLocks/>
                    <a:stCxn id="685" idx="2"/>
                    <a:endCxn id="691"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688" name="Straight Connector 687">
                    <a:extLst>
                      <a:ext uri="{FF2B5EF4-FFF2-40B4-BE49-F238E27FC236}">
                        <a16:creationId xmlns:a16="http://schemas.microsoft.com/office/drawing/2014/main" id="{DA9C9538-424E-65F1-A61A-F7B9A0E321E0}"/>
                      </a:ext>
                    </a:extLst>
                  </p:cNvPr>
                  <p:cNvCxnSpPr>
                    <a:cxnSpLocks/>
                    <a:stCxn id="685" idx="3"/>
                    <a:endCxn id="689"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689" name="Flowchart: Connector 8">
                    <a:extLst>
                      <a:ext uri="{FF2B5EF4-FFF2-40B4-BE49-F238E27FC236}">
                        <a16:creationId xmlns:a16="http://schemas.microsoft.com/office/drawing/2014/main" id="{6149C7EA-793C-9253-E5B9-3F1C33E903D8}"/>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90" name="Flowchart: Connector 8">
                    <a:extLst>
                      <a:ext uri="{FF2B5EF4-FFF2-40B4-BE49-F238E27FC236}">
                        <a16:creationId xmlns:a16="http://schemas.microsoft.com/office/drawing/2014/main" id="{F6E05499-E3FE-A49E-EA91-1667F856732C}"/>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91" name="Flowchart: Connector 8">
                    <a:extLst>
                      <a:ext uri="{FF2B5EF4-FFF2-40B4-BE49-F238E27FC236}">
                        <a16:creationId xmlns:a16="http://schemas.microsoft.com/office/drawing/2014/main" id="{FC6B518D-9F07-46FF-4040-53E2C21FD70C}"/>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694" name="Group 693">
                <a:extLst>
                  <a:ext uri="{FF2B5EF4-FFF2-40B4-BE49-F238E27FC236}">
                    <a16:creationId xmlns:a16="http://schemas.microsoft.com/office/drawing/2014/main" id="{69C50001-E8B0-FD99-CA8C-829448BFCBDA}"/>
                  </a:ext>
                </a:extLst>
              </p:cNvPr>
              <p:cNvGrpSpPr/>
              <p:nvPr/>
            </p:nvGrpSpPr>
            <p:grpSpPr>
              <a:xfrm>
                <a:off x="302584" y="2081855"/>
                <a:ext cx="1055357" cy="965517"/>
                <a:chOff x="73858" y="1681270"/>
                <a:chExt cx="1055357" cy="965517"/>
              </a:xfrm>
            </p:grpSpPr>
            <p:grpSp>
              <p:nvGrpSpPr>
                <p:cNvPr id="695" name="Group 694">
                  <a:extLst>
                    <a:ext uri="{FF2B5EF4-FFF2-40B4-BE49-F238E27FC236}">
                      <a16:creationId xmlns:a16="http://schemas.microsoft.com/office/drawing/2014/main" id="{012FA777-F444-6DE6-1F7E-C861FB1122A7}"/>
                    </a:ext>
                  </a:extLst>
                </p:cNvPr>
                <p:cNvGrpSpPr/>
                <p:nvPr/>
              </p:nvGrpSpPr>
              <p:grpSpPr>
                <a:xfrm>
                  <a:off x="73858" y="1681270"/>
                  <a:ext cx="674968" cy="965517"/>
                  <a:chOff x="73858" y="1681270"/>
                  <a:chExt cx="674968" cy="965517"/>
                </a:xfrm>
              </p:grpSpPr>
              <p:sp>
                <p:nvSpPr>
                  <p:cNvPr id="705" name="TextBox 704">
                    <a:extLst>
                      <a:ext uri="{FF2B5EF4-FFF2-40B4-BE49-F238E27FC236}">
                        <a16:creationId xmlns:a16="http://schemas.microsoft.com/office/drawing/2014/main" id="{26390B9D-A8AE-D52D-A55C-701EA2BB9BE9}"/>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706" name="Rounded Rectangle 705">
                    <a:extLst>
                      <a:ext uri="{FF2B5EF4-FFF2-40B4-BE49-F238E27FC236}">
                        <a16:creationId xmlns:a16="http://schemas.microsoft.com/office/drawing/2014/main" id="{17796C48-3C44-BBEB-9E65-6CEB6B009BB5}"/>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696" name="Group 695">
                  <a:extLst>
                    <a:ext uri="{FF2B5EF4-FFF2-40B4-BE49-F238E27FC236}">
                      <a16:creationId xmlns:a16="http://schemas.microsoft.com/office/drawing/2014/main" id="{A31FF883-748F-92C5-2F67-673E121B2E31}"/>
                    </a:ext>
                  </a:extLst>
                </p:cNvPr>
                <p:cNvGrpSpPr/>
                <p:nvPr/>
              </p:nvGrpSpPr>
              <p:grpSpPr>
                <a:xfrm>
                  <a:off x="140311" y="2178173"/>
                  <a:ext cx="988904" cy="356935"/>
                  <a:chOff x="254078" y="2158481"/>
                  <a:chExt cx="988904" cy="356935"/>
                </a:xfrm>
              </p:grpSpPr>
              <p:sp>
                <p:nvSpPr>
                  <p:cNvPr id="697" name="Flowchart: Delay 3">
                    <a:extLst>
                      <a:ext uri="{FF2B5EF4-FFF2-40B4-BE49-F238E27FC236}">
                        <a16:creationId xmlns:a16="http://schemas.microsoft.com/office/drawing/2014/main" id="{C4D166CA-1B97-6352-D619-720056588532}"/>
                      </a:ext>
                    </a:extLst>
                  </p:cNvPr>
                  <p:cNvSpPr/>
                  <p:nvPr/>
                </p:nvSpPr>
                <p:spPr>
                  <a:xfrm>
                    <a:off x="381245" y="2158481"/>
                    <a:ext cx="333795" cy="356935"/>
                  </a:xfrm>
                  <a:prstGeom prst="ellipse">
                    <a:avLst/>
                  </a:prstGeom>
                  <a:solidFill>
                    <a:schemeClr val="accent6">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698" name="Straight Connector 697">
                    <a:extLst>
                      <a:ext uri="{FF2B5EF4-FFF2-40B4-BE49-F238E27FC236}">
                        <a16:creationId xmlns:a16="http://schemas.microsoft.com/office/drawing/2014/main" id="{D869C4CB-E669-417F-5AE4-E02F876776BE}"/>
                      </a:ext>
                    </a:extLst>
                  </p:cNvPr>
                  <p:cNvCxnSpPr>
                    <a:cxnSpLocks/>
                    <a:stCxn id="697" idx="1"/>
                    <a:endCxn id="702"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99" name="Straight Connector 698">
                    <a:extLst>
                      <a:ext uri="{FF2B5EF4-FFF2-40B4-BE49-F238E27FC236}">
                        <a16:creationId xmlns:a16="http://schemas.microsoft.com/office/drawing/2014/main" id="{D3C5A933-90CD-990D-AEF2-346A9FD2D7FE}"/>
                      </a:ext>
                    </a:extLst>
                  </p:cNvPr>
                  <p:cNvCxnSpPr>
                    <a:cxnSpLocks/>
                    <a:stCxn id="697" idx="2"/>
                    <a:endCxn id="703"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00" name="Straight Connector 699">
                    <a:extLst>
                      <a:ext uri="{FF2B5EF4-FFF2-40B4-BE49-F238E27FC236}">
                        <a16:creationId xmlns:a16="http://schemas.microsoft.com/office/drawing/2014/main" id="{457318CD-6411-FA9D-B2F5-1C1F7DCA25E4}"/>
                      </a:ext>
                    </a:extLst>
                  </p:cNvPr>
                  <p:cNvCxnSpPr>
                    <a:cxnSpLocks/>
                    <a:stCxn id="697" idx="3"/>
                    <a:endCxn id="701"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01" name="Flowchart: Connector 8">
                    <a:extLst>
                      <a:ext uri="{FF2B5EF4-FFF2-40B4-BE49-F238E27FC236}">
                        <a16:creationId xmlns:a16="http://schemas.microsoft.com/office/drawing/2014/main" id="{CBF82E47-1FD4-052A-3B17-88F9DB0F385D}"/>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02" name="Flowchart: Connector 8">
                    <a:extLst>
                      <a:ext uri="{FF2B5EF4-FFF2-40B4-BE49-F238E27FC236}">
                        <a16:creationId xmlns:a16="http://schemas.microsoft.com/office/drawing/2014/main" id="{0B954217-1859-0DF8-A5D4-18CC743E067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03" name="Flowchart: Connector 8">
                    <a:extLst>
                      <a:ext uri="{FF2B5EF4-FFF2-40B4-BE49-F238E27FC236}">
                        <a16:creationId xmlns:a16="http://schemas.microsoft.com/office/drawing/2014/main" id="{3ADFC172-5D7A-F83A-4304-3C1D8F97F010}"/>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4" name="Straight Connector 703">
                    <a:extLst>
                      <a:ext uri="{FF2B5EF4-FFF2-40B4-BE49-F238E27FC236}">
                        <a16:creationId xmlns:a16="http://schemas.microsoft.com/office/drawing/2014/main" id="{20A38171-06CD-1056-B6DD-6ED260F47A46}"/>
                      </a:ext>
                    </a:extLst>
                  </p:cNvPr>
                  <p:cNvCxnSpPr>
                    <a:cxnSpLocks/>
                    <a:stCxn id="691" idx="6"/>
                    <a:endCxn id="697"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707" name="TextBox 706">
                <a:extLst>
                  <a:ext uri="{FF2B5EF4-FFF2-40B4-BE49-F238E27FC236}">
                    <a16:creationId xmlns:a16="http://schemas.microsoft.com/office/drawing/2014/main" id="{98FB9836-28B8-3F4E-9318-C020F04C1537}"/>
                  </a:ext>
                </a:extLst>
              </p:cNvPr>
              <p:cNvSpPr txBox="1"/>
              <p:nvPr/>
            </p:nvSpPr>
            <p:spPr>
              <a:xfrm>
                <a:off x="2108434" y="2526857"/>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grpSp>
        <p:grpSp>
          <p:nvGrpSpPr>
            <p:cNvPr id="758" name="Group 757">
              <a:extLst>
                <a:ext uri="{FF2B5EF4-FFF2-40B4-BE49-F238E27FC236}">
                  <a16:creationId xmlns:a16="http://schemas.microsoft.com/office/drawing/2014/main" id="{DAA28BE0-D50A-02BD-EA9D-2FC0D53985D2}"/>
                </a:ext>
              </a:extLst>
            </p:cNvPr>
            <p:cNvGrpSpPr/>
            <p:nvPr/>
          </p:nvGrpSpPr>
          <p:grpSpPr>
            <a:xfrm>
              <a:off x="114344" y="4570245"/>
              <a:ext cx="2969561" cy="965517"/>
              <a:chOff x="302584" y="2081855"/>
              <a:chExt cx="2969561" cy="965517"/>
            </a:xfrm>
          </p:grpSpPr>
          <p:grpSp>
            <p:nvGrpSpPr>
              <p:cNvPr id="759" name="Group 758">
                <a:extLst>
                  <a:ext uri="{FF2B5EF4-FFF2-40B4-BE49-F238E27FC236}">
                    <a16:creationId xmlns:a16="http://schemas.microsoft.com/office/drawing/2014/main" id="{AD533861-45C4-89D2-CDBB-DB1A73944EBB}"/>
                  </a:ext>
                </a:extLst>
              </p:cNvPr>
              <p:cNvGrpSpPr/>
              <p:nvPr/>
            </p:nvGrpSpPr>
            <p:grpSpPr>
              <a:xfrm>
                <a:off x="2552826" y="2081855"/>
                <a:ext cx="719319" cy="965517"/>
                <a:chOff x="50839" y="1681270"/>
                <a:chExt cx="719319" cy="965517"/>
              </a:xfrm>
            </p:grpSpPr>
            <p:grpSp>
              <p:nvGrpSpPr>
                <p:cNvPr id="788" name="Group 787">
                  <a:extLst>
                    <a:ext uri="{FF2B5EF4-FFF2-40B4-BE49-F238E27FC236}">
                      <a16:creationId xmlns:a16="http://schemas.microsoft.com/office/drawing/2014/main" id="{BF47AB42-1638-70D9-1BB4-099EFA5C730C}"/>
                    </a:ext>
                  </a:extLst>
                </p:cNvPr>
                <p:cNvGrpSpPr/>
                <p:nvPr/>
              </p:nvGrpSpPr>
              <p:grpSpPr>
                <a:xfrm>
                  <a:off x="50839" y="1681270"/>
                  <a:ext cx="719319" cy="965517"/>
                  <a:chOff x="50839" y="1681270"/>
                  <a:chExt cx="719319" cy="965517"/>
                </a:xfrm>
              </p:grpSpPr>
              <p:sp>
                <p:nvSpPr>
                  <p:cNvPr id="798" name="TextBox 797">
                    <a:extLst>
                      <a:ext uri="{FF2B5EF4-FFF2-40B4-BE49-F238E27FC236}">
                        <a16:creationId xmlns:a16="http://schemas.microsoft.com/office/drawing/2014/main" id="{10DF6396-094F-9AFF-BE9C-D1B230C5A08F}"/>
                      </a:ext>
                    </a:extLst>
                  </p:cNvPr>
                  <p:cNvSpPr txBox="1"/>
                  <p:nvPr/>
                </p:nvSpPr>
                <p:spPr>
                  <a:xfrm>
                    <a:off x="50839" y="1681270"/>
                    <a:ext cx="719319"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N</a:t>
                    </a:r>
                    <a:endParaRPr lang="en-US" dirty="0"/>
                  </a:p>
                </p:txBody>
              </p:sp>
              <p:sp>
                <p:nvSpPr>
                  <p:cNvPr id="799" name="Rounded Rectangle 798">
                    <a:extLst>
                      <a:ext uri="{FF2B5EF4-FFF2-40B4-BE49-F238E27FC236}">
                        <a16:creationId xmlns:a16="http://schemas.microsoft.com/office/drawing/2014/main" id="{3FBFF1F2-6BAD-95E4-53F6-D133D41BB31E}"/>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789" name="Group 788">
                  <a:extLst>
                    <a:ext uri="{FF2B5EF4-FFF2-40B4-BE49-F238E27FC236}">
                      <a16:creationId xmlns:a16="http://schemas.microsoft.com/office/drawing/2014/main" id="{790D8781-6A62-A572-D116-17B717EB066A}"/>
                    </a:ext>
                  </a:extLst>
                </p:cNvPr>
                <p:cNvGrpSpPr/>
                <p:nvPr/>
              </p:nvGrpSpPr>
              <p:grpSpPr>
                <a:xfrm>
                  <a:off x="140311" y="2178173"/>
                  <a:ext cx="460962" cy="356935"/>
                  <a:chOff x="254078" y="2158481"/>
                  <a:chExt cx="460962" cy="356935"/>
                </a:xfrm>
              </p:grpSpPr>
              <p:sp>
                <p:nvSpPr>
                  <p:cNvPr id="791" name="Flowchart: Delay 3">
                    <a:extLst>
                      <a:ext uri="{FF2B5EF4-FFF2-40B4-BE49-F238E27FC236}">
                        <a16:creationId xmlns:a16="http://schemas.microsoft.com/office/drawing/2014/main" id="{F6971BB6-5BE9-2DA4-9E3B-CCAB4B19EAB7}"/>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792" name="Straight Connector 791">
                    <a:extLst>
                      <a:ext uri="{FF2B5EF4-FFF2-40B4-BE49-F238E27FC236}">
                        <a16:creationId xmlns:a16="http://schemas.microsoft.com/office/drawing/2014/main" id="{AA35ACEC-BF52-E980-165E-20B7FE6E1DDE}"/>
                      </a:ext>
                    </a:extLst>
                  </p:cNvPr>
                  <p:cNvCxnSpPr>
                    <a:cxnSpLocks/>
                    <a:stCxn id="791" idx="1"/>
                    <a:endCxn id="796"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93" name="Straight Connector 792">
                    <a:extLst>
                      <a:ext uri="{FF2B5EF4-FFF2-40B4-BE49-F238E27FC236}">
                        <a16:creationId xmlns:a16="http://schemas.microsoft.com/office/drawing/2014/main" id="{79F331BA-6599-EC16-2873-579E985EFB5E}"/>
                      </a:ext>
                    </a:extLst>
                  </p:cNvPr>
                  <p:cNvCxnSpPr>
                    <a:cxnSpLocks/>
                    <a:stCxn id="791" idx="2"/>
                    <a:endCxn id="797"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94" name="Straight Connector 793">
                    <a:extLst>
                      <a:ext uri="{FF2B5EF4-FFF2-40B4-BE49-F238E27FC236}">
                        <a16:creationId xmlns:a16="http://schemas.microsoft.com/office/drawing/2014/main" id="{E04D9969-A7B9-97B0-FFEB-B4394997CDF7}"/>
                      </a:ext>
                    </a:extLst>
                  </p:cNvPr>
                  <p:cNvCxnSpPr>
                    <a:cxnSpLocks/>
                    <a:stCxn id="791" idx="3"/>
                    <a:endCxn id="795"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95" name="Flowchart: Connector 8">
                    <a:extLst>
                      <a:ext uri="{FF2B5EF4-FFF2-40B4-BE49-F238E27FC236}">
                        <a16:creationId xmlns:a16="http://schemas.microsoft.com/office/drawing/2014/main" id="{ECA42C88-1E48-812D-D363-B891A5DA4FD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96" name="Flowchart: Connector 8">
                    <a:extLst>
                      <a:ext uri="{FF2B5EF4-FFF2-40B4-BE49-F238E27FC236}">
                        <a16:creationId xmlns:a16="http://schemas.microsoft.com/office/drawing/2014/main" id="{14F9BE67-DE4E-4A4E-35BE-20324E915BA4}"/>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97" name="Flowchart: Connector 8">
                    <a:extLst>
                      <a:ext uri="{FF2B5EF4-FFF2-40B4-BE49-F238E27FC236}">
                        <a16:creationId xmlns:a16="http://schemas.microsoft.com/office/drawing/2014/main" id="{CF8095CB-1174-05DB-536B-9C400364E7EB}"/>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60" name="Group 759">
                <a:extLst>
                  <a:ext uri="{FF2B5EF4-FFF2-40B4-BE49-F238E27FC236}">
                    <a16:creationId xmlns:a16="http://schemas.microsoft.com/office/drawing/2014/main" id="{D4C1F948-0D59-A089-B026-9511BDE8A11E}"/>
                  </a:ext>
                </a:extLst>
              </p:cNvPr>
              <p:cNvGrpSpPr/>
              <p:nvPr/>
            </p:nvGrpSpPr>
            <p:grpSpPr>
              <a:xfrm>
                <a:off x="1242334" y="2081855"/>
                <a:ext cx="1449118" cy="965517"/>
                <a:chOff x="73858" y="1681270"/>
                <a:chExt cx="1449118" cy="965517"/>
              </a:xfrm>
            </p:grpSpPr>
            <p:grpSp>
              <p:nvGrpSpPr>
                <p:cNvPr id="776" name="Group 775">
                  <a:extLst>
                    <a:ext uri="{FF2B5EF4-FFF2-40B4-BE49-F238E27FC236}">
                      <a16:creationId xmlns:a16="http://schemas.microsoft.com/office/drawing/2014/main" id="{39F90DB9-9846-7757-BF8E-00723D1D9DBD}"/>
                    </a:ext>
                  </a:extLst>
                </p:cNvPr>
                <p:cNvGrpSpPr/>
                <p:nvPr/>
              </p:nvGrpSpPr>
              <p:grpSpPr>
                <a:xfrm>
                  <a:off x="73858" y="1681270"/>
                  <a:ext cx="674968" cy="965517"/>
                  <a:chOff x="73858" y="1681270"/>
                  <a:chExt cx="674968" cy="965517"/>
                </a:xfrm>
              </p:grpSpPr>
              <p:sp>
                <p:nvSpPr>
                  <p:cNvPr id="786" name="TextBox 785">
                    <a:extLst>
                      <a:ext uri="{FF2B5EF4-FFF2-40B4-BE49-F238E27FC236}">
                        <a16:creationId xmlns:a16="http://schemas.microsoft.com/office/drawing/2014/main" id="{6D7C64CE-50DC-B7D7-6DD5-085453261FE9}"/>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sp>
                <p:nvSpPr>
                  <p:cNvPr id="787" name="Rounded Rectangle 786">
                    <a:extLst>
                      <a:ext uri="{FF2B5EF4-FFF2-40B4-BE49-F238E27FC236}">
                        <a16:creationId xmlns:a16="http://schemas.microsoft.com/office/drawing/2014/main" id="{96C80BC4-B7A4-7087-F2CC-1BCE0BCEDD35}"/>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777" name="Group 776">
                  <a:extLst>
                    <a:ext uri="{FF2B5EF4-FFF2-40B4-BE49-F238E27FC236}">
                      <a16:creationId xmlns:a16="http://schemas.microsoft.com/office/drawing/2014/main" id="{3A14F826-4F34-0EBC-FC78-D7D6D59D5243}"/>
                    </a:ext>
                  </a:extLst>
                </p:cNvPr>
                <p:cNvGrpSpPr/>
                <p:nvPr/>
              </p:nvGrpSpPr>
              <p:grpSpPr>
                <a:xfrm>
                  <a:off x="140311" y="2178173"/>
                  <a:ext cx="1382665" cy="356935"/>
                  <a:chOff x="254078" y="2158481"/>
                  <a:chExt cx="1382665" cy="356935"/>
                </a:xfrm>
              </p:grpSpPr>
              <p:cxnSp>
                <p:nvCxnSpPr>
                  <p:cNvPr id="778" name="Straight Connector 777">
                    <a:extLst>
                      <a:ext uri="{FF2B5EF4-FFF2-40B4-BE49-F238E27FC236}">
                        <a16:creationId xmlns:a16="http://schemas.microsoft.com/office/drawing/2014/main" id="{C8B21B70-F9B1-4FA2-6C12-2B6A482D8772}"/>
                      </a:ext>
                    </a:extLst>
                  </p:cNvPr>
                  <p:cNvCxnSpPr>
                    <a:cxnSpLocks/>
                    <a:stCxn id="797" idx="6"/>
                    <a:endCxn id="779"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779" name="Flowchart: Delay 3">
                    <a:extLst>
                      <a:ext uri="{FF2B5EF4-FFF2-40B4-BE49-F238E27FC236}">
                        <a16:creationId xmlns:a16="http://schemas.microsoft.com/office/drawing/2014/main" id="{8B2E38B1-1E58-19C0-6406-01C519D8D23C}"/>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780" name="Straight Connector 779">
                    <a:extLst>
                      <a:ext uri="{FF2B5EF4-FFF2-40B4-BE49-F238E27FC236}">
                        <a16:creationId xmlns:a16="http://schemas.microsoft.com/office/drawing/2014/main" id="{49FAD4D6-21BB-5DC0-E356-DF5C42EE168F}"/>
                      </a:ext>
                    </a:extLst>
                  </p:cNvPr>
                  <p:cNvCxnSpPr>
                    <a:cxnSpLocks/>
                    <a:stCxn id="779" idx="1"/>
                    <a:endCxn id="784"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81" name="Straight Connector 780">
                    <a:extLst>
                      <a:ext uri="{FF2B5EF4-FFF2-40B4-BE49-F238E27FC236}">
                        <a16:creationId xmlns:a16="http://schemas.microsoft.com/office/drawing/2014/main" id="{3733B187-79F1-799E-3571-03D99CDE4928}"/>
                      </a:ext>
                    </a:extLst>
                  </p:cNvPr>
                  <p:cNvCxnSpPr>
                    <a:cxnSpLocks/>
                    <a:stCxn id="779" idx="2"/>
                    <a:endCxn id="785"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82" name="Straight Connector 781">
                    <a:extLst>
                      <a:ext uri="{FF2B5EF4-FFF2-40B4-BE49-F238E27FC236}">
                        <a16:creationId xmlns:a16="http://schemas.microsoft.com/office/drawing/2014/main" id="{C9A0C6EB-70AF-0549-6648-7FFAB6C48831}"/>
                      </a:ext>
                    </a:extLst>
                  </p:cNvPr>
                  <p:cNvCxnSpPr>
                    <a:cxnSpLocks/>
                    <a:stCxn id="779" idx="3"/>
                    <a:endCxn id="783"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83" name="Flowchart: Connector 8">
                    <a:extLst>
                      <a:ext uri="{FF2B5EF4-FFF2-40B4-BE49-F238E27FC236}">
                        <a16:creationId xmlns:a16="http://schemas.microsoft.com/office/drawing/2014/main" id="{77AD1009-565C-94AB-A8B8-16FA05DE31B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4" name="Flowchart: Connector 8">
                    <a:extLst>
                      <a:ext uri="{FF2B5EF4-FFF2-40B4-BE49-F238E27FC236}">
                        <a16:creationId xmlns:a16="http://schemas.microsoft.com/office/drawing/2014/main" id="{9EE1C066-0365-287D-2156-3A1BB8785EB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5" name="Flowchart: Connector 8">
                    <a:extLst>
                      <a:ext uri="{FF2B5EF4-FFF2-40B4-BE49-F238E27FC236}">
                        <a16:creationId xmlns:a16="http://schemas.microsoft.com/office/drawing/2014/main" id="{80B01502-0433-C7A6-EC9F-DCD8D1E92054}"/>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61" name="Group 760">
                <a:extLst>
                  <a:ext uri="{FF2B5EF4-FFF2-40B4-BE49-F238E27FC236}">
                    <a16:creationId xmlns:a16="http://schemas.microsoft.com/office/drawing/2014/main" id="{A8D71211-0DEB-3995-0CDD-37CD9B5CCA42}"/>
                  </a:ext>
                </a:extLst>
              </p:cNvPr>
              <p:cNvGrpSpPr/>
              <p:nvPr/>
            </p:nvGrpSpPr>
            <p:grpSpPr>
              <a:xfrm>
                <a:off x="302584" y="2081855"/>
                <a:ext cx="1055357" cy="965517"/>
                <a:chOff x="73858" y="1681270"/>
                <a:chExt cx="1055357" cy="965517"/>
              </a:xfrm>
            </p:grpSpPr>
            <p:grpSp>
              <p:nvGrpSpPr>
                <p:cNvPr id="764" name="Group 763">
                  <a:extLst>
                    <a:ext uri="{FF2B5EF4-FFF2-40B4-BE49-F238E27FC236}">
                      <a16:creationId xmlns:a16="http://schemas.microsoft.com/office/drawing/2014/main" id="{0B68CE9D-8A07-4F6D-2B45-A89A6A6AB453}"/>
                    </a:ext>
                  </a:extLst>
                </p:cNvPr>
                <p:cNvGrpSpPr/>
                <p:nvPr/>
              </p:nvGrpSpPr>
              <p:grpSpPr>
                <a:xfrm>
                  <a:off x="73858" y="1681270"/>
                  <a:ext cx="674968" cy="965517"/>
                  <a:chOff x="73858" y="1681270"/>
                  <a:chExt cx="674968" cy="965517"/>
                </a:xfrm>
              </p:grpSpPr>
              <p:sp>
                <p:nvSpPr>
                  <p:cNvPr id="774" name="TextBox 773">
                    <a:extLst>
                      <a:ext uri="{FF2B5EF4-FFF2-40B4-BE49-F238E27FC236}">
                        <a16:creationId xmlns:a16="http://schemas.microsoft.com/office/drawing/2014/main" id="{90CCE9FD-7362-9B27-64DB-AD6ABC681CF6}"/>
                      </a:ext>
                    </a:extLst>
                  </p:cNvPr>
                  <p:cNvSpPr txBox="1"/>
                  <p:nvPr/>
                </p:nvSpPr>
                <p:spPr>
                  <a:xfrm>
                    <a:off x="73858" y="1681270"/>
                    <a:ext cx="674968"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775" name="Rounded Rectangle 774">
                    <a:extLst>
                      <a:ext uri="{FF2B5EF4-FFF2-40B4-BE49-F238E27FC236}">
                        <a16:creationId xmlns:a16="http://schemas.microsoft.com/office/drawing/2014/main" id="{9F6268D2-F681-9F65-BE62-EDD4D9D0B002}"/>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765" name="Group 764">
                  <a:extLst>
                    <a:ext uri="{FF2B5EF4-FFF2-40B4-BE49-F238E27FC236}">
                      <a16:creationId xmlns:a16="http://schemas.microsoft.com/office/drawing/2014/main" id="{18D06187-C989-9F78-0C20-2ADFF055536B}"/>
                    </a:ext>
                  </a:extLst>
                </p:cNvPr>
                <p:cNvGrpSpPr/>
                <p:nvPr/>
              </p:nvGrpSpPr>
              <p:grpSpPr>
                <a:xfrm>
                  <a:off x="140311" y="2178173"/>
                  <a:ext cx="988904" cy="356935"/>
                  <a:chOff x="254078" y="2158481"/>
                  <a:chExt cx="988904" cy="356935"/>
                </a:xfrm>
              </p:grpSpPr>
              <p:sp>
                <p:nvSpPr>
                  <p:cNvPr id="766" name="Flowchart: Delay 3">
                    <a:extLst>
                      <a:ext uri="{FF2B5EF4-FFF2-40B4-BE49-F238E27FC236}">
                        <a16:creationId xmlns:a16="http://schemas.microsoft.com/office/drawing/2014/main" id="{3D9D19A2-1704-74AD-5A35-7196D2917CD7}"/>
                      </a:ext>
                    </a:extLst>
                  </p:cNvPr>
                  <p:cNvSpPr/>
                  <p:nvPr/>
                </p:nvSpPr>
                <p:spPr>
                  <a:xfrm>
                    <a:off x="381245" y="2158481"/>
                    <a:ext cx="333795" cy="356935"/>
                  </a:xfrm>
                  <a:prstGeom prst="ellipse">
                    <a:avLst/>
                  </a:prstGeom>
                  <a:solidFill>
                    <a:schemeClr val="accent3">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767" name="Straight Connector 766">
                    <a:extLst>
                      <a:ext uri="{FF2B5EF4-FFF2-40B4-BE49-F238E27FC236}">
                        <a16:creationId xmlns:a16="http://schemas.microsoft.com/office/drawing/2014/main" id="{AD138316-C26E-3BC0-1AE5-27978FC7C0A3}"/>
                      </a:ext>
                    </a:extLst>
                  </p:cNvPr>
                  <p:cNvCxnSpPr>
                    <a:cxnSpLocks/>
                    <a:stCxn id="766" idx="1"/>
                    <a:endCxn id="771"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68" name="Straight Connector 767">
                    <a:extLst>
                      <a:ext uri="{FF2B5EF4-FFF2-40B4-BE49-F238E27FC236}">
                        <a16:creationId xmlns:a16="http://schemas.microsoft.com/office/drawing/2014/main" id="{16FDD67F-54A8-FD05-9AA8-A12C078DBD60}"/>
                      </a:ext>
                    </a:extLst>
                  </p:cNvPr>
                  <p:cNvCxnSpPr>
                    <a:cxnSpLocks/>
                    <a:stCxn id="766" idx="2"/>
                    <a:endCxn id="772"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69" name="Straight Connector 768">
                    <a:extLst>
                      <a:ext uri="{FF2B5EF4-FFF2-40B4-BE49-F238E27FC236}">
                        <a16:creationId xmlns:a16="http://schemas.microsoft.com/office/drawing/2014/main" id="{ABE2A9DE-C572-FC41-28BB-114E9F9264C6}"/>
                      </a:ext>
                    </a:extLst>
                  </p:cNvPr>
                  <p:cNvCxnSpPr>
                    <a:cxnSpLocks/>
                    <a:stCxn id="766" idx="3"/>
                    <a:endCxn id="770"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70" name="Flowchart: Connector 8">
                    <a:extLst>
                      <a:ext uri="{FF2B5EF4-FFF2-40B4-BE49-F238E27FC236}">
                        <a16:creationId xmlns:a16="http://schemas.microsoft.com/office/drawing/2014/main" id="{3CAEE3C4-86B4-2B3C-4E41-7C7C752DB9B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Connector 8">
                    <a:extLst>
                      <a:ext uri="{FF2B5EF4-FFF2-40B4-BE49-F238E27FC236}">
                        <a16:creationId xmlns:a16="http://schemas.microsoft.com/office/drawing/2014/main" id="{06431B1B-40D4-9E9B-2076-32D0761BAD28}"/>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2" name="Flowchart: Connector 8">
                    <a:extLst>
                      <a:ext uri="{FF2B5EF4-FFF2-40B4-BE49-F238E27FC236}">
                        <a16:creationId xmlns:a16="http://schemas.microsoft.com/office/drawing/2014/main" id="{AC99D461-A49A-9318-431C-6C948C795A18}"/>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73" name="Straight Connector 772">
                    <a:extLst>
                      <a:ext uri="{FF2B5EF4-FFF2-40B4-BE49-F238E27FC236}">
                        <a16:creationId xmlns:a16="http://schemas.microsoft.com/office/drawing/2014/main" id="{8B56D55E-E042-5F9F-B147-AB6F36685345}"/>
                      </a:ext>
                    </a:extLst>
                  </p:cNvPr>
                  <p:cNvCxnSpPr>
                    <a:cxnSpLocks/>
                    <a:stCxn id="785" idx="6"/>
                    <a:endCxn id="766"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762" name="TextBox 761">
                <a:extLst>
                  <a:ext uri="{FF2B5EF4-FFF2-40B4-BE49-F238E27FC236}">
                    <a16:creationId xmlns:a16="http://schemas.microsoft.com/office/drawing/2014/main" id="{1472EC72-6F8A-AE65-848F-C193BDAEAE44}"/>
                  </a:ext>
                </a:extLst>
              </p:cNvPr>
              <p:cNvSpPr txBox="1"/>
              <p:nvPr/>
            </p:nvSpPr>
            <p:spPr>
              <a:xfrm>
                <a:off x="2108434" y="2526857"/>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grpSp>
        <p:grpSp>
          <p:nvGrpSpPr>
            <p:cNvPr id="800" name="Group 799">
              <a:extLst>
                <a:ext uri="{FF2B5EF4-FFF2-40B4-BE49-F238E27FC236}">
                  <a16:creationId xmlns:a16="http://schemas.microsoft.com/office/drawing/2014/main" id="{E8CE9BE7-615B-B6EC-5C66-9B2CDD4B24D7}"/>
                </a:ext>
              </a:extLst>
            </p:cNvPr>
            <p:cNvGrpSpPr/>
            <p:nvPr/>
          </p:nvGrpSpPr>
          <p:grpSpPr>
            <a:xfrm>
              <a:off x="114343" y="5569709"/>
              <a:ext cx="3108729" cy="965517"/>
              <a:chOff x="302583" y="2081855"/>
              <a:chExt cx="3108729" cy="965517"/>
            </a:xfrm>
          </p:grpSpPr>
          <p:grpSp>
            <p:nvGrpSpPr>
              <p:cNvPr id="801" name="Group 800">
                <a:extLst>
                  <a:ext uri="{FF2B5EF4-FFF2-40B4-BE49-F238E27FC236}">
                    <a16:creationId xmlns:a16="http://schemas.microsoft.com/office/drawing/2014/main" id="{CC756238-6940-9086-8A70-7310D99AAA83}"/>
                  </a:ext>
                </a:extLst>
              </p:cNvPr>
              <p:cNvGrpSpPr/>
              <p:nvPr/>
            </p:nvGrpSpPr>
            <p:grpSpPr>
              <a:xfrm>
                <a:off x="2552826" y="2081855"/>
                <a:ext cx="846758" cy="965517"/>
                <a:chOff x="50839" y="1681270"/>
                <a:chExt cx="846758" cy="965517"/>
              </a:xfrm>
            </p:grpSpPr>
            <p:grpSp>
              <p:nvGrpSpPr>
                <p:cNvPr id="830" name="Group 829">
                  <a:extLst>
                    <a:ext uri="{FF2B5EF4-FFF2-40B4-BE49-F238E27FC236}">
                      <a16:creationId xmlns:a16="http://schemas.microsoft.com/office/drawing/2014/main" id="{BBB211CA-0A0D-65EE-64BE-65119EE9DAF0}"/>
                    </a:ext>
                  </a:extLst>
                </p:cNvPr>
                <p:cNvGrpSpPr/>
                <p:nvPr/>
              </p:nvGrpSpPr>
              <p:grpSpPr>
                <a:xfrm>
                  <a:off x="50839" y="1681270"/>
                  <a:ext cx="719319" cy="965517"/>
                  <a:chOff x="50839" y="1681270"/>
                  <a:chExt cx="719319" cy="965517"/>
                </a:xfrm>
              </p:grpSpPr>
              <p:sp>
                <p:nvSpPr>
                  <p:cNvPr id="840" name="TextBox 839">
                    <a:extLst>
                      <a:ext uri="{FF2B5EF4-FFF2-40B4-BE49-F238E27FC236}">
                        <a16:creationId xmlns:a16="http://schemas.microsoft.com/office/drawing/2014/main" id="{BD3C5AD5-8DE5-4376-B5D5-8BC8DCE10650}"/>
                      </a:ext>
                    </a:extLst>
                  </p:cNvPr>
                  <p:cNvSpPr txBox="1"/>
                  <p:nvPr/>
                </p:nvSpPr>
                <p:spPr>
                  <a:xfrm>
                    <a:off x="50839" y="1681270"/>
                    <a:ext cx="719319"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a:t>
                    </a:r>
                    <a:r>
                      <a:rPr lang="en-US" dirty="0">
                        <a:latin typeface="Avenir Next" panose="020B0503020202020204" pitchFamily="34" charset="0"/>
                      </a:rPr>
                      <a:t>N</a:t>
                    </a:r>
                    <a:endParaRPr lang="en-US" dirty="0"/>
                  </a:p>
                </p:txBody>
              </p:sp>
              <p:sp>
                <p:nvSpPr>
                  <p:cNvPr id="841" name="Rounded Rectangle 840">
                    <a:extLst>
                      <a:ext uri="{FF2B5EF4-FFF2-40B4-BE49-F238E27FC236}">
                        <a16:creationId xmlns:a16="http://schemas.microsoft.com/office/drawing/2014/main" id="{7AA241ED-EA40-60B7-3557-0FE99837F0B8}"/>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831" name="Group 830">
                  <a:extLst>
                    <a:ext uri="{FF2B5EF4-FFF2-40B4-BE49-F238E27FC236}">
                      <a16:creationId xmlns:a16="http://schemas.microsoft.com/office/drawing/2014/main" id="{8F76137C-CBB0-AFBE-2716-B76A2E88FB35}"/>
                    </a:ext>
                  </a:extLst>
                </p:cNvPr>
                <p:cNvGrpSpPr/>
                <p:nvPr/>
              </p:nvGrpSpPr>
              <p:grpSpPr>
                <a:xfrm>
                  <a:off x="140311" y="2178173"/>
                  <a:ext cx="757286" cy="356935"/>
                  <a:chOff x="254078" y="2158481"/>
                  <a:chExt cx="757286" cy="356935"/>
                </a:xfrm>
              </p:grpSpPr>
              <p:cxnSp>
                <p:nvCxnSpPr>
                  <p:cNvPr id="832" name="Straight Connector 831">
                    <a:extLst>
                      <a:ext uri="{FF2B5EF4-FFF2-40B4-BE49-F238E27FC236}">
                        <a16:creationId xmlns:a16="http://schemas.microsoft.com/office/drawing/2014/main" id="{1AC2FD3F-18C0-4CBF-7BA7-C92F3992F646}"/>
                      </a:ext>
                    </a:extLst>
                  </p:cNvPr>
                  <p:cNvCxnSpPr>
                    <a:cxnSpLocks/>
                    <a:endCxn id="833" idx="6"/>
                  </p:cNvCxnSpPr>
                  <p:nvPr/>
                </p:nvCxnSpPr>
                <p:spPr>
                  <a:xfrm flipH="1">
                    <a:off x="715040" y="2333717"/>
                    <a:ext cx="296324" cy="0"/>
                  </a:xfrm>
                  <a:prstGeom prst="line">
                    <a:avLst/>
                  </a:prstGeom>
                  <a:solidFill>
                    <a:schemeClr val="tx1"/>
                  </a:solidFill>
                  <a:ln w="19050" cap="flat" cmpd="sng" algn="ctr">
                    <a:solidFill>
                      <a:schemeClr val="tx1"/>
                    </a:solidFill>
                    <a:prstDash val="solid"/>
                  </a:ln>
                  <a:effectLst/>
                </p:spPr>
              </p:cxnSp>
              <p:sp>
                <p:nvSpPr>
                  <p:cNvPr id="833" name="Flowchart: Delay 3">
                    <a:extLst>
                      <a:ext uri="{FF2B5EF4-FFF2-40B4-BE49-F238E27FC236}">
                        <a16:creationId xmlns:a16="http://schemas.microsoft.com/office/drawing/2014/main" id="{AD5C0343-123A-D3FC-FCE4-11342FA8DE50}"/>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834" name="Straight Connector 833">
                    <a:extLst>
                      <a:ext uri="{FF2B5EF4-FFF2-40B4-BE49-F238E27FC236}">
                        <a16:creationId xmlns:a16="http://schemas.microsoft.com/office/drawing/2014/main" id="{FFDBE376-3C39-D448-AFB7-4B8833B23B0A}"/>
                      </a:ext>
                    </a:extLst>
                  </p:cNvPr>
                  <p:cNvCxnSpPr>
                    <a:cxnSpLocks/>
                    <a:stCxn id="833" idx="1"/>
                    <a:endCxn id="838"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35" name="Straight Connector 834">
                    <a:extLst>
                      <a:ext uri="{FF2B5EF4-FFF2-40B4-BE49-F238E27FC236}">
                        <a16:creationId xmlns:a16="http://schemas.microsoft.com/office/drawing/2014/main" id="{D9CA3923-08B9-7EEC-8D85-E1DF489E1471}"/>
                      </a:ext>
                    </a:extLst>
                  </p:cNvPr>
                  <p:cNvCxnSpPr>
                    <a:cxnSpLocks/>
                    <a:stCxn id="833" idx="2"/>
                    <a:endCxn id="839"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36" name="Straight Connector 835">
                    <a:extLst>
                      <a:ext uri="{FF2B5EF4-FFF2-40B4-BE49-F238E27FC236}">
                        <a16:creationId xmlns:a16="http://schemas.microsoft.com/office/drawing/2014/main" id="{5D845F59-C0F0-ACFF-FEF6-E38F1B49D8F3}"/>
                      </a:ext>
                    </a:extLst>
                  </p:cNvPr>
                  <p:cNvCxnSpPr>
                    <a:cxnSpLocks/>
                    <a:stCxn id="833" idx="3"/>
                    <a:endCxn id="837"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37" name="Flowchart: Connector 8">
                    <a:extLst>
                      <a:ext uri="{FF2B5EF4-FFF2-40B4-BE49-F238E27FC236}">
                        <a16:creationId xmlns:a16="http://schemas.microsoft.com/office/drawing/2014/main" id="{D85DFD65-C5B6-EC08-63AA-65BEB19D385C}"/>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38" name="Flowchart: Connector 8">
                    <a:extLst>
                      <a:ext uri="{FF2B5EF4-FFF2-40B4-BE49-F238E27FC236}">
                        <a16:creationId xmlns:a16="http://schemas.microsoft.com/office/drawing/2014/main" id="{94F7EE31-2576-F918-1666-67688FA6030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39" name="Flowchart: Connector 8">
                    <a:extLst>
                      <a:ext uri="{FF2B5EF4-FFF2-40B4-BE49-F238E27FC236}">
                        <a16:creationId xmlns:a16="http://schemas.microsoft.com/office/drawing/2014/main" id="{75CE0C87-28AA-5AA7-3A78-5B8408F7BCD0}"/>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802" name="Group 801">
                <a:extLst>
                  <a:ext uri="{FF2B5EF4-FFF2-40B4-BE49-F238E27FC236}">
                    <a16:creationId xmlns:a16="http://schemas.microsoft.com/office/drawing/2014/main" id="{554463D8-5899-03B5-ACF0-30DE5B740A33}"/>
                  </a:ext>
                </a:extLst>
              </p:cNvPr>
              <p:cNvGrpSpPr/>
              <p:nvPr/>
            </p:nvGrpSpPr>
            <p:grpSpPr>
              <a:xfrm>
                <a:off x="1242333" y="2081855"/>
                <a:ext cx="1449119" cy="965517"/>
                <a:chOff x="73857" y="1681270"/>
                <a:chExt cx="1449119" cy="965517"/>
              </a:xfrm>
            </p:grpSpPr>
            <p:grpSp>
              <p:nvGrpSpPr>
                <p:cNvPr id="818" name="Group 817">
                  <a:extLst>
                    <a:ext uri="{FF2B5EF4-FFF2-40B4-BE49-F238E27FC236}">
                      <a16:creationId xmlns:a16="http://schemas.microsoft.com/office/drawing/2014/main" id="{077277C1-9C73-1953-84C2-D28EF55D633B}"/>
                    </a:ext>
                  </a:extLst>
                </p:cNvPr>
                <p:cNvGrpSpPr/>
                <p:nvPr/>
              </p:nvGrpSpPr>
              <p:grpSpPr>
                <a:xfrm>
                  <a:off x="73857" y="1681270"/>
                  <a:ext cx="729571" cy="965517"/>
                  <a:chOff x="73857" y="1681270"/>
                  <a:chExt cx="729571" cy="965517"/>
                </a:xfrm>
              </p:grpSpPr>
              <p:sp>
                <p:nvSpPr>
                  <p:cNvPr id="828" name="TextBox 827">
                    <a:extLst>
                      <a:ext uri="{FF2B5EF4-FFF2-40B4-BE49-F238E27FC236}">
                        <a16:creationId xmlns:a16="http://schemas.microsoft.com/office/drawing/2014/main" id="{F78F9DCB-A6C3-123B-AFB0-F219D6B3E177}"/>
                      </a:ext>
                    </a:extLst>
                  </p:cNvPr>
                  <p:cNvSpPr txBox="1"/>
                  <p:nvPr/>
                </p:nvSpPr>
                <p:spPr>
                  <a:xfrm>
                    <a:off x="73857" y="1681270"/>
                    <a:ext cx="729571"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1</a:t>
                    </a:r>
                    <a:endParaRPr lang="en-US" dirty="0"/>
                  </a:p>
                </p:txBody>
              </p:sp>
              <p:sp>
                <p:nvSpPr>
                  <p:cNvPr id="829" name="Rounded Rectangle 828">
                    <a:extLst>
                      <a:ext uri="{FF2B5EF4-FFF2-40B4-BE49-F238E27FC236}">
                        <a16:creationId xmlns:a16="http://schemas.microsoft.com/office/drawing/2014/main" id="{45F6E43C-1558-737E-2088-1749E4691749}"/>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819" name="Group 818">
                  <a:extLst>
                    <a:ext uri="{FF2B5EF4-FFF2-40B4-BE49-F238E27FC236}">
                      <a16:creationId xmlns:a16="http://schemas.microsoft.com/office/drawing/2014/main" id="{6EFCE973-64E0-8B10-BCC7-DAC43A7AE86B}"/>
                    </a:ext>
                  </a:extLst>
                </p:cNvPr>
                <p:cNvGrpSpPr/>
                <p:nvPr/>
              </p:nvGrpSpPr>
              <p:grpSpPr>
                <a:xfrm>
                  <a:off x="140311" y="2178173"/>
                  <a:ext cx="1382665" cy="356935"/>
                  <a:chOff x="254078" y="2158481"/>
                  <a:chExt cx="1382665" cy="356935"/>
                </a:xfrm>
              </p:grpSpPr>
              <p:cxnSp>
                <p:nvCxnSpPr>
                  <p:cNvPr id="820" name="Straight Connector 819">
                    <a:extLst>
                      <a:ext uri="{FF2B5EF4-FFF2-40B4-BE49-F238E27FC236}">
                        <a16:creationId xmlns:a16="http://schemas.microsoft.com/office/drawing/2014/main" id="{7849D66B-6844-90F2-719F-7A42D44604BF}"/>
                      </a:ext>
                    </a:extLst>
                  </p:cNvPr>
                  <p:cNvCxnSpPr>
                    <a:cxnSpLocks/>
                    <a:stCxn id="839" idx="6"/>
                    <a:endCxn id="821"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821" name="Flowchart: Delay 3">
                    <a:extLst>
                      <a:ext uri="{FF2B5EF4-FFF2-40B4-BE49-F238E27FC236}">
                        <a16:creationId xmlns:a16="http://schemas.microsoft.com/office/drawing/2014/main" id="{C50B6A39-BCFA-6E4E-72F1-B1356257A0C4}"/>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822" name="Straight Connector 821">
                    <a:extLst>
                      <a:ext uri="{FF2B5EF4-FFF2-40B4-BE49-F238E27FC236}">
                        <a16:creationId xmlns:a16="http://schemas.microsoft.com/office/drawing/2014/main" id="{544FD2AA-2A08-BAD5-6859-449F3C0DC686}"/>
                      </a:ext>
                    </a:extLst>
                  </p:cNvPr>
                  <p:cNvCxnSpPr>
                    <a:cxnSpLocks/>
                    <a:stCxn id="821" idx="1"/>
                    <a:endCxn id="826"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23" name="Straight Connector 822">
                    <a:extLst>
                      <a:ext uri="{FF2B5EF4-FFF2-40B4-BE49-F238E27FC236}">
                        <a16:creationId xmlns:a16="http://schemas.microsoft.com/office/drawing/2014/main" id="{5B01F108-CAF5-4757-903C-F3029DC332CA}"/>
                      </a:ext>
                    </a:extLst>
                  </p:cNvPr>
                  <p:cNvCxnSpPr>
                    <a:cxnSpLocks/>
                    <a:stCxn id="821" idx="2"/>
                    <a:endCxn id="827"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24" name="Straight Connector 823">
                    <a:extLst>
                      <a:ext uri="{FF2B5EF4-FFF2-40B4-BE49-F238E27FC236}">
                        <a16:creationId xmlns:a16="http://schemas.microsoft.com/office/drawing/2014/main" id="{AB97CBF3-2103-3F2D-19E2-3368D8972D2C}"/>
                      </a:ext>
                    </a:extLst>
                  </p:cNvPr>
                  <p:cNvCxnSpPr>
                    <a:cxnSpLocks/>
                    <a:stCxn id="821" idx="3"/>
                    <a:endCxn id="825"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25" name="Flowchart: Connector 8">
                    <a:extLst>
                      <a:ext uri="{FF2B5EF4-FFF2-40B4-BE49-F238E27FC236}">
                        <a16:creationId xmlns:a16="http://schemas.microsoft.com/office/drawing/2014/main" id="{43069635-07C9-68CC-D677-14D852DDBF86}"/>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6" name="Flowchart: Connector 8">
                    <a:extLst>
                      <a:ext uri="{FF2B5EF4-FFF2-40B4-BE49-F238E27FC236}">
                        <a16:creationId xmlns:a16="http://schemas.microsoft.com/office/drawing/2014/main" id="{B064CF63-94E8-7CC2-C4A2-D14D6F550D25}"/>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7" name="Flowchart: Connector 8">
                    <a:extLst>
                      <a:ext uri="{FF2B5EF4-FFF2-40B4-BE49-F238E27FC236}">
                        <a16:creationId xmlns:a16="http://schemas.microsoft.com/office/drawing/2014/main" id="{70B8FC20-68EB-9E2E-D88E-704F14B50151}"/>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803" name="Group 802">
                <a:extLst>
                  <a:ext uri="{FF2B5EF4-FFF2-40B4-BE49-F238E27FC236}">
                    <a16:creationId xmlns:a16="http://schemas.microsoft.com/office/drawing/2014/main" id="{A6F8DADC-E188-285B-A2C0-408ED96918A8}"/>
                  </a:ext>
                </a:extLst>
              </p:cNvPr>
              <p:cNvGrpSpPr/>
              <p:nvPr/>
            </p:nvGrpSpPr>
            <p:grpSpPr>
              <a:xfrm>
                <a:off x="302583" y="2081855"/>
                <a:ext cx="1055358" cy="965517"/>
                <a:chOff x="73857" y="1681270"/>
                <a:chExt cx="1055358" cy="965517"/>
              </a:xfrm>
            </p:grpSpPr>
            <p:grpSp>
              <p:nvGrpSpPr>
                <p:cNvPr id="806" name="Group 805">
                  <a:extLst>
                    <a:ext uri="{FF2B5EF4-FFF2-40B4-BE49-F238E27FC236}">
                      <a16:creationId xmlns:a16="http://schemas.microsoft.com/office/drawing/2014/main" id="{DAA09743-D949-CEA5-DE24-DBA1924E9A65}"/>
                    </a:ext>
                  </a:extLst>
                </p:cNvPr>
                <p:cNvGrpSpPr/>
                <p:nvPr/>
              </p:nvGrpSpPr>
              <p:grpSpPr>
                <a:xfrm>
                  <a:off x="73857" y="1681270"/>
                  <a:ext cx="701301" cy="965517"/>
                  <a:chOff x="73857" y="1681270"/>
                  <a:chExt cx="701301" cy="965517"/>
                </a:xfrm>
              </p:grpSpPr>
              <p:sp>
                <p:nvSpPr>
                  <p:cNvPr id="816" name="TextBox 815">
                    <a:extLst>
                      <a:ext uri="{FF2B5EF4-FFF2-40B4-BE49-F238E27FC236}">
                        <a16:creationId xmlns:a16="http://schemas.microsoft.com/office/drawing/2014/main" id="{2A36FF09-DEFF-A5C2-70A4-FAC0A7EAE57E}"/>
                      </a:ext>
                    </a:extLst>
                  </p:cNvPr>
                  <p:cNvSpPr txBox="1"/>
                  <p:nvPr/>
                </p:nvSpPr>
                <p:spPr>
                  <a:xfrm>
                    <a:off x="73857" y="1681270"/>
                    <a:ext cx="701301" cy="369332"/>
                  </a:xfrm>
                  <a:prstGeom prst="rect">
                    <a:avLst/>
                  </a:prstGeom>
                  <a:noFill/>
                </p:spPr>
                <p:txBody>
                  <a:bodyPr wrap="square">
                    <a:spAutoFit/>
                  </a:bodyPr>
                  <a:lstStyle/>
                  <a:p>
                    <a:pPr algn="ctr"/>
                    <a:r>
                      <a:rPr kumimoji="0" lang="en-US" i="0" u="none" strike="noStrike" kern="1200" cap="none" spc="0" normalizeH="0" baseline="0" noProof="0" dirty="0">
                        <a:ln>
                          <a:noFill/>
                        </a:ln>
                        <a:effectLst/>
                        <a:uLnTx/>
                        <a:uFillTx/>
                        <a:latin typeface="Avenir Next" panose="020B0503020202020204" pitchFamily="34" charset="0"/>
                        <a:ea typeface="+mn-ea"/>
                        <a:cs typeface="+mn-cs"/>
                      </a:rPr>
                      <a:t>bit 0</a:t>
                    </a:r>
                    <a:endParaRPr lang="en-US" dirty="0"/>
                  </a:p>
                </p:txBody>
              </p:sp>
              <p:sp>
                <p:nvSpPr>
                  <p:cNvPr id="817" name="Rounded Rectangle 816">
                    <a:extLst>
                      <a:ext uri="{FF2B5EF4-FFF2-40B4-BE49-F238E27FC236}">
                        <a16:creationId xmlns:a16="http://schemas.microsoft.com/office/drawing/2014/main" id="{29E73A65-B5D1-F47B-5C21-33AC1937E36A}"/>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chemeClr val="tx1"/>
                      </a:solidFill>
                      <a:effectLst/>
                      <a:uLnTx/>
                      <a:uFillTx/>
                      <a:latin typeface="Cambria" panose="02040503050406030204" pitchFamily="18" charset="0"/>
                      <a:ea typeface="+mn-ea"/>
                      <a:cs typeface="Arial" panose="020B0604020202020204" pitchFamily="34" charset="0"/>
                    </a:endParaRPr>
                  </a:p>
                </p:txBody>
              </p:sp>
            </p:grpSp>
            <p:grpSp>
              <p:nvGrpSpPr>
                <p:cNvPr id="807" name="Group 806">
                  <a:extLst>
                    <a:ext uri="{FF2B5EF4-FFF2-40B4-BE49-F238E27FC236}">
                      <a16:creationId xmlns:a16="http://schemas.microsoft.com/office/drawing/2014/main" id="{3B9C689E-7397-C1B0-C157-18B606EEA3CB}"/>
                    </a:ext>
                  </a:extLst>
                </p:cNvPr>
                <p:cNvGrpSpPr/>
                <p:nvPr/>
              </p:nvGrpSpPr>
              <p:grpSpPr>
                <a:xfrm>
                  <a:off x="140311" y="2178173"/>
                  <a:ext cx="988904" cy="356935"/>
                  <a:chOff x="254078" y="2158481"/>
                  <a:chExt cx="988904" cy="356935"/>
                </a:xfrm>
              </p:grpSpPr>
              <p:sp>
                <p:nvSpPr>
                  <p:cNvPr id="808" name="Flowchart: Delay 3">
                    <a:extLst>
                      <a:ext uri="{FF2B5EF4-FFF2-40B4-BE49-F238E27FC236}">
                        <a16:creationId xmlns:a16="http://schemas.microsoft.com/office/drawing/2014/main" id="{2358D62E-0B39-A3D6-668C-77FB953BEB4A}"/>
                      </a:ext>
                    </a:extLst>
                  </p:cNvPr>
                  <p:cNvSpPr/>
                  <p:nvPr/>
                </p:nvSpPr>
                <p:spPr>
                  <a:xfrm>
                    <a:off x="381245" y="2158481"/>
                    <a:ext cx="333795" cy="356935"/>
                  </a:xfrm>
                  <a:prstGeom prst="ellipse">
                    <a:avLst/>
                  </a:prstGeom>
                  <a:solidFill>
                    <a:schemeClr val="accent3">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effectLst/>
                        <a:uLnTx/>
                        <a:uFillTx/>
                        <a:latin typeface="Avenir Next" panose="020B0503020202020204" pitchFamily="34" charset="0"/>
                        <a:ea typeface="+mn-ea"/>
                        <a:cs typeface="+mn-cs"/>
                      </a:rPr>
                      <a:t>MAJ</a:t>
                    </a:r>
                  </a:p>
                </p:txBody>
              </p:sp>
              <p:cxnSp>
                <p:nvCxnSpPr>
                  <p:cNvPr id="809" name="Straight Connector 808">
                    <a:extLst>
                      <a:ext uri="{FF2B5EF4-FFF2-40B4-BE49-F238E27FC236}">
                        <a16:creationId xmlns:a16="http://schemas.microsoft.com/office/drawing/2014/main" id="{17FB7840-6438-95CA-EC3A-6872457FB919}"/>
                      </a:ext>
                    </a:extLst>
                  </p:cNvPr>
                  <p:cNvCxnSpPr>
                    <a:cxnSpLocks/>
                    <a:stCxn id="808" idx="1"/>
                    <a:endCxn id="813"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10" name="Straight Connector 809">
                    <a:extLst>
                      <a:ext uri="{FF2B5EF4-FFF2-40B4-BE49-F238E27FC236}">
                        <a16:creationId xmlns:a16="http://schemas.microsoft.com/office/drawing/2014/main" id="{00A356F0-155A-EC97-D1FA-319B7A8643D8}"/>
                      </a:ext>
                    </a:extLst>
                  </p:cNvPr>
                  <p:cNvCxnSpPr>
                    <a:cxnSpLocks/>
                    <a:stCxn id="808" idx="2"/>
                    <a:endCxn id="814"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11" name="Straight Connector 810">
                    <a:extLst>
                      <a:ext uri="{FF2B5EF4-FFF2-40B4-BE49-F238E27FC236}">
                        <a16:creationId xmlns:a16="http://schemas.microsoft.com/office/drawing/2014/main" id="{3463A95F-43DC-0A70-9B57-679CA411BB35}"/>
                      </a:ext>
                    </a:extLst>
                  </p:cNvPr>
                  <p:cNvCxnSpPr>
                    <a:cxnSpLocks/>
                    <a:stCxn id="808" idx="3"/>
                    <a:endCxn id="812"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12" name="Flowchart: Connector 8">
                    <a:extLst>
                      <a:ext uri="{FF2B5EF4-FFF2-40B4-BE49-F238E27FC236}">
                        <a16:creationId xmlns:a16="http://schemas.microsoft.com/office/drawing/2014/main" id="{5720EE73-F5C8-1115-EC75-A5BFCD9B602B}"/>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3" name="Flowchart: Connector 8">
                    <a:extLst>
                      <a:ext uri="{FF2B5EF4-FFF2-40B4-BE49-F238E27FC236}">
                        <a16:creationId xmlns:a16="http://schemas.microsoft.com/office/drawing/2014/main" id="{431CE957-18A8-84CC-0E00-9681A03BB9C7}"/>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4" name="Flowchart: Connector 8">
                    <a:extLst>
                      <a:ext uri="{FF2B5EF4-FFF2-40B4-BE49-F238E27FC236}">
                        <a16:creationId xmlns:a16="http://schemas.microsoft.com/office/drawing/2014/main" id="{D4C2B1BD-6850-3B38-62CC-BBA929E90C05}"/>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5" name="Straight Connector 814">
                    <a:extLst>
                      <a:ext uri="{FF2B5EF4-FFF2-40B4-BE49-F238E27FC236}">
                        <a16:creationId xmlns:a16="http://schemas.microsoft.com/office/drawing/2014/main" id="{ED41DB84-05D5-1547-8B2E-77E49DF185A7}"/>
                      </a:ext>
                    </a:extLst>
                  </p:cNvPr>
                  <p:cNvCxnSpPr>
                    <a:cxnSpLocks/>
                    <a:stCxn id="827" idx="6"/>
                    <a:endCxn id="808"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804" name="TextBox 803">
                <a:extLst>
                  <a:ext uri="{FF2B5EF4-FFF2-40B4-BE49-F238E27FC236}">
                    <a16:creationId xmlns:a16="http://schemas.microsoft.com/office/drawing/2014/main" id="{59F0CB06-B98A-4A14-641C-A778CE5CE408}"/>
                  </a:ext>
                </a:extLst>
              </p:cNvPr>
              <p:cNvSpPr txBox="1"/>
              <p:nvPr/>
            </p:nvSpPr>
            <p:spPr>
              <a:xfrm>
                <a:off x="2108434" y="2526857"/>
                <a:ext cx="320541" cy="369332"/>
              </a:xfrm>
              <a:prstGeom prst="rect">
                <a:avLst/>
              </a:prstGeom>
              <a:solidFill>
                <a:schemeClr val="bg1"/>
              </a:solidFill>
            </p:spPr>
            <p:txBody>
              <a:bodyPr wrap="square">
                <a:spAutoFit/>
              </a:bodyPr>
              <a:lstStyle/>
              <a:p>
                <a:pPr algn="ctr"/>
                <a:r>
                  <a:rPr lang="en-US" dirty="0">
                    <a:latin typeface="Avenir Next" panose="020B0503020202020204" pitchFamily="34" charset="0"/>
                  </a:rPr>
                  <a:t>…</a:t>
                </a:r>
                <a:endParaRPr lang="en-US" dirty="0"/>
              </a:p>
            </p:txBody>
          </p:sp>
          <p:sp>
            <p:nvSpPr>
              <p:cNvPr id="805" name="Flowchart: Connector 8">
                <a:extLst>
                  <a:ext uri="{FF2B5EF4-FFF2-40B4-BE49-F238E27FC236}">
                    <a16:creationId xmlns:a16="http://schemas.microsoft.com/office/drawing/2014/main" id="{6B7710FC-2E92-BEE2-9598-13EF9E477DE6}"/>
                  </a:ext>
                </a:extLst>
              </p:cNvPr>
              <p:cNvSpPr/>
              <p:nvPr/>
            </p:nvSpPr>
            <p:spPr>
              <a:xfrm>
                <a:off x="3367177" y="2734138"/>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43" name="Elbow Connector 842">
              <a:extLst>
                <a:ext uri="{FF2B5EF4-FFF2-40B4-BE49-F238E27FC236}">
                  <a16:creationId xmlns:a16="http://schemas.microsoft.com/office/drawing/2014/main" id="{C0A5A2F8-C34A-184C-ADC1-F98550D46B34}"/>
                </a:ext>
              </a:extLst>
            </p:cNvPr>
            <p:cNvCxnSpPr>
              <a:cxnSpLocks/>
            </p:cNvCxnSpPr>
            <p:nvPr/>
          </p:nvCxnSpPr>
          <p:spPr>
            <a:xfrm rot="16200000" flipH="1">
              <a:off x="590165" y="4576605"/>
              <a:ext cx="869466" cy="204092"/>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5" name="Elbow Connector 844">
              <a:extLst>
                <a:ext uri="{FF2B5EF4-FFF2-40B4-BE49-F238E27FC236}">
                  <a16:creationId xmlns:a16="http://schemas.microsoft.com/office/drawing/2014/main" id="{DA533CA0-C627-6F63-F65D-92159F147456}"/>
                </a:ext>
              </a:extLst>
            </p:cNvPr>
            <p:cNvCxnSpPr>
              <a:cxnSpLocks/>
            </p:cNvCxnSpPr>
            <p:nvPr/>
          </p:nvCxnSpPr>
          <p:spPr>
            <a:xfrm rot="16200000" flipH="1">
              <a:off x="1917528" y="4573074"/>
              <a:ext cx="869466" cy="204092"/>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6" name="Elbow Connector 845">
              <a:extLst>
                <a:ext uri="{FF2B5EF4-FFF2-40B4-BE49-F238E27FC236}">
                  <a16:creationId xmlns:a16="http://schemas.microsoft.com/office/drawing/2014/main" id="{7C1B58D1-717A-F435-1850-FBBAB32FF0CE}"/>
                </a:ext>
              </a:extLst>
            </p:cNvPr>
            <p:cNvCxnSpPr>
              <a:cxnSpLocks/>
            </p:cNvCxnSpPr>
            <p:nvPr/>
          </p:nvCxnSpPr>
          <p:spPr>
            <a:xfrm rot="16200000" flipH="1">
              <a:off x="475281" y="5466840"/>
              <a:ext cx="1097280" cy="201168"/>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7" name="Elbow Connector 846">
              <a:extLst>
                <a:ext uri="{FF2B5EF4-FFF2-40B4-BE49-F238E27FC236}">
                  <a16:creationId xmlns:a16="http://schemas.microsoft.com/office/drawing/2014/main" id="{018A6AE3-C63D-EC01-F19A-944BC982196F}"/>
                </a:ext>
              </a:extLst>
            </p:cNvPr>
            <p:cNvCxnSpPr>
              <a:cxnSpLocks/>
            </p:cNvCxnSpPr>
            <p:nvPr/>
          </p:nvCxnSpPr>
          <p:spPr>
            <a:xfrm rot="16200000" flipH="1">
              <a:off x="1802644" y="5463309"/>
              <a:ext cx="1097280" cy="201168"/>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8" name="Elbow Connector 847">
              <a:extLst>
                <a:ext uri="{FF2B5EF4-FFF2-40B4-BE49-F238E27FC236}">
                  <a16:creationId xmlns:a16="http://schemas.microsoft.com/office/drawing/2014/main" id="{D3FDF096-C880-8343-1001-A479690C2874}"/>
                </a:ext>
              </a:extLst>
            </p:cNvPr>
            <p:cNvCxnSpPr>
              <a:cxnSpLocks/>
            </p:cNvCxnSpPr>
            <p:nvPr/>
          </p:nvCxnSpPr>
          <p:spPr>
            <a:xfrm rot="16200000" flipH="1">
              <a:off x="495206" y="5741022"/>
              <a:ext cx="1132943" cy="127562"/>
            </a:xfrm>
            <a:prstGeom prst="bentConnector3">
              <a:avLst>
                <a:gd name="adj1" fmla="val 100146"/>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2" name="Elbow Connector 851">
              <a:extLst>
                <a:ext uri="{FF2B5EF4-FFF2-40B4-BE49-F238E27FC236}">
                  <a16:creationId xmlns:a16="http://schemas.microsoft.com/office/drawing/2014/main" id="{EE984288-77CF-846D-A37C-0E6B60F2BDF0}"/>
                </a:ext>
              </a:extLst>
            </p:cNvPr>
            <p:cNvCxnSpPr>
              <a:cxnSpLocks/>
            </p:cNvCxnSpPr>
            <p:nvPr/>
          </p:nvCxnSpPr>
          <p:spPr>
            <a:xfrm rot="16200000" flipH="1">
              <a:off x="1821448" y="5747740"/>
              <a:ext cx="1132943" cy="127562"/>
            </a:xfrm>
            <a:prstGeom prst="bentConnector3">
              <a:avLst>
                <a:gd name="adj1" fmla="val 100146"/>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45" name="Rectangle 944">
              <a:extLst>
                <a:ext uri="{FF2B5EF4-FFF2-40B4-BE49-F238E27FC236}">
                  <a16:creationId xmlns:a16="http://schemas.microsoft.com/office/drawing/2014/main" id="{0D3A9BAB-528E-1994-F361-6215B51DB8EF}"/>
                </a:ext>
              </a:extLst>
            </p:cNvPr>
            <p:cNvSpPr/>
            <p:nvPr/>
          </p:nvSpPr>
          <p:spPr>
            <a:xfrm>
              <a:off x="1" y="3255969"/>
              <a:ext cx="914399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lang="en-US" sz="2000" b="1" u="sng" dirty="0">
                  <a:solidFill>
                    <a:schemeClr val="accent5"/>
                  </a:solidFill>
                  <a:latin typeface="Avenir Next" panose="020B0503020202020204" pitchFamily="34" charset="0"/>
                </a:rPr>
                <a:t>Quadratically-Scaling PUD Operations (e.g., multiplication)</a:t>
              </a:r>
            </a:p>
          </p:txBody>
        </p:sp>
      </p:grpSp>
      <p:graphicFrame>
        <p:nvGraphicFramePr>
          <p:cNvPr id="6" name="Table 4">
            <a:extLst>
              <a:ext uri="{FF2B5EF4-FFF2-40B4-BE49-F238E27FC236}">
                <a16:creationId xmlns:a16="http://schemas.microsoft.com/office/drawing/2014/main" id="{95DFB41A-6487-FFFE-8D8C-2281BFFF2B4D}"/>
              </a:ext>
            </a:extLst>
          </p:cNvPr>
          <p:cNvGraphicFramePr>
            <a:graphicFrameLocks/>
          </p:cNvGraphicFramePr>
          <p:nvPr>
            <p:extLst>
              <p:ext uri="{D42A27DB-BD31-4B8C-83A1-F6EECF244321}">
                <p14:modId xmlns:p14="http://schemas.microsoft.com/office/powerpoint/2010/main" val="1647993794"/>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a:t>
                      </a:r>
                      <a:r>
                        <a:rPr lang="en-US" sz="800" dirty="0">
                          <a:solidFill>
                            <a:srgbClr val="1C80C5"/>
                          </a:solidFill>
                          <a:latin typeface="Avenir Next" panose="020B0503020202020204" pitchFamily="34" charset="0"/>
                          <a:cs typeface="Futura Medium" panose="020B0602020204020303" pitchFamily="34" charset="-79"/>
                        </a:rPr>
                        <a:t>● </a:t>
                      </a:r>
                      <a:r>
                        <a:rPr lang="en-US" sz="800" dirty="0">
                          <a:solidFill>
                            <a:srgbClr val="A6A6A6"/>
                          </a:solidFill>
                          <a:latin typeface="Avenir Next" panose="020B0503020202020204" pitchFamily="34" charset="0"/>
                          <a:cs typeface="Futura Medium" panose="020B0602020204020303" pitchFamily="34" charset="-79"/>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989072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Alternative Data Representation for High-Precision</a:t>
            </a:r>
          </a:p>
        </p:txBody>
      </p:sp>
      <p:grpSp>
        <p:nvGrpSpPr>
          <p:cNvPr id="5" name="Group 4">
            <a:extLst>
              <a:ext uri="{FF2B5EF4-FFF2-40B4-BE49-F238E27FC236}">
                <a16:creationId xmlns:a16="http://schemas.microsoft.com/office/drawing/2014/main" id="{E079038B-4E71-E94D-ED34-CDDB3B1407F2}"/>
              </a:ext>
            </a:extLst>
          </p:cNvPr>
          <p:cNvGrpSpPr/>
          <p:nvPr/>
        </p:nvGrpSpPr>
        <p:grpSpPr>
          <a:xfrm>
            <a:off x="371656" y="1189446"/>
            <a:ext cx="8400681" cy="1242115"/>
            <a:chOff x="371659" y="2796294"/>
            <a:chExt cx="8400681" cy="1321456"/>
          </a:xfrm>
        </p:grpSpPr>
        <p:sp>
          <p:nvSpPr>
            <p:cNvPr id="43" name="Rounded Rectangle 42">
              <a:extLst>
                <a:ext uri="{FF2B5EF4-FFF2-40B4-BE49-F238E27FC236}">
                  <a16:creationId xmlns:a16="http://schemas.microsoft.com/office/drawing/2014/main" id="{8C32A838-CA99-4181-0900-062B2B5C00ED}"/>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38A88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000" b="1" kern="0" dirty="0">
                  <a:solidFill>
                    <a:srgbClr val="38A881"/>
                  </a:solidFill>
                  <a:latin typeface="Avenir Next" panose="020B0503020202020204" pitchFamily="34" charset="0"/>
                </a:rPr>
                <a:t>Use the </a:t>
              </a:r>
              <a:r>
                <a:rPr lang="en-US" sz="2000" b="1" u="sng" kern="0" dirty="0">
                  <a:solidFill>
                    <a:srgbClr val="38A881"/>
                  </a:solidFill>
                  <a:latin typeface="Avenir Next" panose="020B0503020202020204" pitchFamily="34" charset="0"/>
                </a:rPr>
                <a:t>redundant binary representation (RBR)</a:t>
              </a:r>
              <a:br>
                <a:rPr lang="en-US" sz="2000" b="1" kern="0" dirty="0">
                  <a:solidFill>
                    <a:srgbClr val="38A881"/>
                  </a:solidFill>
                  <a:latin typeface="Avenir Next" panose="020B0503020202020204" pitchFamily="34" charset="0"/>
                </a:rPr>
              </a:br>
              <a:r>
                <a:rPr lang="en-US" sz="2000" b="1" kern="0" dirty="0">
                  <a:solidFill>
                    <a:srgbClr val="38A881"/>
                  </a:solidFill>
                  <a:latin typeface="Avenir Next" panose="020B0503020202020204" pitchFamily="34" charset="0"/>
                </a:rPr>
                <a:t>for high-precision PUD operations</a:t>
              </a:r>
            </a:p>
          </p:txBody>
        </p:sp>
        <p:sp>
          <p:nvSpPr>
            <p:cNvPr id="44" name="TextBox 43">
              <a:extLst>
                <a:ext uri="{FF2B5EF4-FFF2-40B4-BE49-F238E27FC236}">
                  <a16:creationId xmlns:a16="http://schemas.microsoft.com/office/drawing/2014/main" id="{183F6B48-A0C1-2149-88E8-B9F73893AFDD}"/>
                </a:ext>
              </a:extLst>
            </p:cNvPr>
            <p:cNvSpPr txBox="1"/>
            <p:nvPr/>
          </p:nvSpPr>
          <p:spPr>
            <a:xfrm rot="16200000">
              <a:off x="2949" y="3247741"/>
              <a:ext cx="125951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i="0" strike="noStrike" kern="0" cap="none" spc="0" normalizeH="0" baseline="0" noProof="0" dirty="0">
                  <a:ln>
                    <a:noFill/>
                  </a:ln>
                  <a:solidFill>
                    <a:srgbClr val="E7E6E6">
                      <a:lumMod val="90000"/>
                    </a:srgbClr>
                  </a:solidFill>
                  <a:effectLst/>
                  <a:uLnTx/>
                  <a:uFillTx/>
                  <a:latin typeface="Avenir Next" panose="020B0503020202020204" pitchFamily="34" charset="0"/>
                </a:rPr>
                <a:t>Key Idea</a:t>
              </a:r>
            </a:p>
          </p:txBody>
        </p:sp>
      </p:grpSp>
      <p:grpSp>
        <p:nvGrpSpPr>
          <p:cNvPr id="8" name="Group 7">
            <a:extLst>
              <a:ext uri="{FF2B5EF4-FFF2-40B4-BE49-F238E27FC236}">
                <a16:creationId xmlns:a16="http://schemas.microsoft.com/office/drawing/2014/main" id="{FB191705-F503-A45A-52E3-E7399F124919}"/>
              </a:ext>
            </a:extLst>
          </p:cNvPr>
          <p:cNvGrpSpPr/>
          <p:nvPr/>
        </p:nvGrpSpPr>
        <p:grpSpPr>
          <a:xfrm>
            <a:off x="0" y="2494560"/>
            <a:ext cx="9144000" cy="1200329"/>
            <a:chOff x="0" y="2902497"/>
            <a:chExt cx="9144000" cy="1200329"/>
          </a:xfrm>
        </p:grpSpPr>
        <p:sp>
          <p:nvSpPr>
            <p:cNvPr id="4" name="Rectangle 3">
              <a:extLst>
                <a:ext uri="{FF2B5EF4-FFF2-40B4-BE49-F238E27FC236}">
                  <a16:creationId xmlns:a16="http://schemas.microsoft.com/office/drawing/2014/main" id="{9C10D417-7D68-F3DA-A484-AE23222F3435}"/>
                </a:ext>
              </a:extLst>
            </p:cNvPr>
            <p:cNvSpPr/>
            <p:nvPr/>
          </p:nvSpPr>
          <p:spPr>
            <a:xfrm>
              <a:off x="0" y="3630447"/>
              <a:ext cx="9143999" cy="459694"/>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098FBF5-53EE-FB67-05AE-DE9A01F54841}"/>
                </a:ext>
              </a:extLst>
            </p:cNvPr>
            <p:cNvSpPr txBox="1"/>
            <p:nvPr/>
          </p:nvSpPr>
          <p:spPr>
            <a:xfrm>
              <a:off x="0" y="2902497"/>
              <a:ext cx="9144000" cy="1200329"/>
            </a:xfrm>
            <a:prstGeom prst="rect">
              <a:avLst/>
            </a:prstGeom>
            <a:noFill/>
          </p:spPr>
          <p:txBody>
            <a:bodyPr wrap="square">
              <a:spAutoFit/>
            </a:bodyPr>
            <a:lstStyle/>
            <a:p>
              <a:pPr algn="ctr"/>
              <a:r>
                <a:rPr lang="en-US" sz="2000" u="sng" kern="0" dirty="0">
                  <a:latin typeface="Avenir Next" panose="020B0503020202020204" pitchFamily="34" charset="0"/>
                </a:rPr>
                <a:t>each bit position is represented by two bits </a:t>
              </a:r>
              <a:br>
                <a:rPr lang="en-US" sz="2000" kern="0" dirty="0">
                  <a:latin typeface="Avenir Next" panose="020B0503020202020204" pitchFamily="34" charset="0"/>
                </a:rPr>
              </a:br>
              <a:r>
                <a:rPr lang="en-US" sz="2000" kern="0" dirty="0">
                  <a:latin typeface="Avenir Next" panose="020B0503020202020204" pitchFamily="34" charset="0"/>
                </a:rPr>
                <a:t>that can take on a value ∈ {−1, 0, 1} </a:t>
              </a:r>
              <a:br>
                <a:rPr lang="en-US" sz="2000" kern="0" dirty="0">
                  <a:latin typeface="Avenir Next" panose="020B0503020202020204" pitchFamily="34" charset="0"/>
                </a:rPr>
              </a:br>
              <a:br>
                <a:rPr lang="en-US" sz="1050" kern="0" dirty="0">
                  <a:latin typeface="Avenir Next" panose="020B0503020202020204" pitchFamily="34" charset="0"/>
                </a:rPr>
              </a:br>
              <a:r>
                <a:rPr lang="en-US" sz="2000" kern="0" dirty="0">
                  <a:latin typeface="Avenir Next" panose="020B0503020202020204" pitchFamily="34" charset="0"/>
                </a:rPr>
                <a:t>&lt;</a:t>
              </a:r>
              <a:r>
                <a:rPr lang="en-US" sz="2000" kern="0" dirty="0">
                  <a:solidFill>
                    <a:schemeClr val="bg1">
                      <a:lumMod val="50000"/>
                    </a:schemeClr>
                  </a:solidFill>
                  <a:latin typeface="Avenir Next" panose="020B0503020202020204" pitchFamily="34" charset="0"/>
                </a:rPr>
                <a:t>0</a:t>
              </a:r>
              <a:r>
                <a:rPr lang="en-US" sz="2000" kern="0" dirty="0">
                  <a:latin typeface="Avenir Next" panose="020B0503020202020204" pitchFamily="34" charset="0"/>
                </a:rPr>
                <a:t>, </a:t>
              </a:r>
              <a:r>
                <a:rPr lang="en-US" sz="2000" b="1" kern="0" dirty="0">
                  <a:solidFill>
                    <a:srgbClr val="C00000"/>
                  </a:solidFill>
                  <a:latin typeface="Avenir Next" panose="020B0503020202020204" pitchFamily="34" charset="0"/>
                </a:rPr>
                <a:t>1</a:t>
              </a:r>
              <a:r>
                <a:rPr lang="en-US" sz="2000" kern="0" dirty="0">
                  <a:latin typeface="Avenir Next" panose="020B0503020202020204" pitchFamily="34" charset="0"/>
                </a:rPr>
                <a:t>, </a:t>
              </a:r>
              <a:r>
                <a:rPr lang="en-US" sz="2000" kern="0" dirty="0">
                  <a:solidFill>
                    <a:schemeClr val="bg1">
                      <a:lumMod val="50000"/>
                    </a:schemeClr>
                  </a:solidFill>
                  <a:latin typeface="Avenir Next" panose="020B0503020202020204" pitchFamily="34" charset="0"/>
                </a:rPr>
                <a:t>0</a:t>
              </a:r>
              <a:r>
                <a:rPr lang="en-US" sz="2000" kern="0" dirty="0">
                  <a:latin typeface="Avenir Next" panose="020B0503020202020204" pitchFamily="34" charset="0"/>
                </a:rPr>
                <a:t>, </a:t>
              </a:r>
              <a:r>
                <a:rPr lang="en-US" sz="2000" b="1" kern="0" dirty="0">
                  <a:solidFill>
                    <a:schemeClr val="accent5"/>
                  </a:solidFill>
                  <a:latin typeface="Avenir Next" panose="020B0503020202020204" pitchFamily="34" charset="0"/>
                </a:rPr>
                <a:t>-1</a:t>
              </a:r>
              <a:r>
                <a:rPr lang="en-US" sz="2000" kern="0" dirty="0">
                  <a:latin typeface="Avenir Next" panose="020B0503020202020204" pitchFamily="34" charset="0"/>
                </a:rPr>
                <a:t>&gt; = </a:t>
              </a:r>
              <a:r>
                <a:rPr lang="en-US" sz="2000" kern="0" dirty="0">
                  <a:solidFill>
                    <a:schemeClr val="bg1">
                      <a:lumMod val="50000"/>
                    </a:schemeClr>
                  </a:solidFill>
                  <a:latin typeface="Avenir Next" panose="020B0503020202020204" pitchFamily="34" charset="0"/>
                </a:rPr>
                <a:t>0 x 2</a:t>
              </a:r>
              <a:r>
                <a:rPr lang="en-US" sz="2000" kern="0" baseline="30000" dirty="0">
                  <a:solidFill>
                    <a:schemeClr val="bg1">
                      <a:lumMod val="50000"/>
                    </a:schemeClr>
                  </a:solidFill>
                  <a:latin typeface="Avenir Next" panose="020B0503020202020204" pitchFamily="34" charset="0"/>
                </a:rPr>
                <a:t>3</a:t>
              </a:r>
              <a:r>
                <a:rPr lang="en-US" sz="2000" kern="0" dirty="0">
                  <a:solidFill>
                    <a:schemeClr val="bg1">
                      <a:lumMod val="50000"/>
                    </a:schemeClr>
                  </a:solidFill>
                  <a:latin typeface="Avenir Next" panose="020B0503020202020204" pitchFamily="34" charset="0"/>
                </a:rPr>
                <a:t> </a:t>
              </a:r>
              <a:r>
                <a:rPr lang="en-US" sz="2000" kern="0" dirty="0">
                  <a:latin typeface="Avenir Next" panose="020B0503020202020204" pitchFamily="34" charset="0"/>
                </a:rPr>
                <a:t>+ </a:t>
              </a:r>
              <a:r>
                <a:rPr lang="en-US" sz="2000" b="1" kern="0" dirty="0">
                  <a:solidFill>
                    <a:srgbClr val="C00000"/>
                  </a:solidFill>
                  <a:latin typeface="Avenir Next" panose="020B0503020202020204" pitchFamily="34" charset="0"/>
                </a:rPr>
                <a:t>1 x 2</a:t>
              </a:r>
              <a:r>
                <a:rPr lang="en-US" sz="2000" b="1" kern="0" baseline="30000" dirty="0">
                  <a:solidFill>
                    <a:srgbClr val="C00000"/>
                  </a:solidFill>
                  <a:latin typeface="Avenir Next" panose="020B0503020202020204" pitchFamily="34" charset="0"/>
                </a:rPr>
                <a:t>2</a:t>
              </a:r>
              <a:r>
                <a:rPr lang="en-US" sz="2000" b="1" kern="0" dirty="0">
                  <a:solidFill>
                    <a:srgbClr val="C00000"/>
                  </a:solidFill>
                  <a:latin typeface="Avenir Next" panose="020B0503020202020204" pitchFamily="34" charset="0"/>
                </a:rPr>
                <a:t> </a:t>
              </a:r>
              <a:r>
                <a:rPr lang="en-US" sz="2000" kern="0" dirty="0">
                  <a:latin typeface="Avenir Next" panose="020B0503020202020204" pitchFamily="34" charset="0"/>
                </a:rPr>
                <a:t>+</a:t>
              </a:r>
              <a:r>
                <a:rPr lang="en-US" sz="2000" kern="0" dirty="0">
                  <a:solidFill>
                    <a:schemeClr val="bg1">
                      <a:lumMod val="50000"/>
                    </a:schemeClr>
                  </a:solidFill>
                  <a:latin typeface="Avenir Next" panose="020B0503020202020204" pitchFamily="34" charset="0"/>
                </a:rPr>
                <a:t> 0 x 2</a:t>
              </a:r>
              <a:r>
                <a:rPr lang="en-US" sz="2000" kern="0" baseline="30000" dirty="0">
                  <a:solidFill>
                    <a:schemeClr val="bg1">
                      <a:lumMod val="50000"/>
                    </a:schemeClr>
                  </a:solidFill>
                  <a:latin typeface="Avenir Next" panose="020B0503020202020204" pitchFamily="34" charset="0"/>
                </a:rPr>
                <a:t>1</a:t>
              </a:r>
              <a:r>
                <a:rPr lang="en-US" sz="2000" kern="0" dirty="0">
                  <a:latin typeface="Avenir Next" panose="020B0503020202020204" pitchFamily="34" charset="0"/>
                </a:rPr>
                <a:t> +</a:t>
              </a:r>
              <a:r>
                <a:rPr lang="en-US" sz="2000" b="1" kern="0" dirty="0">
                  <a:solidFill>
                    <a:schemeClr val="accent5"/>
                  </a:solidFill>
                  <a:latin typeface="Avenir Next" panose="020B0503020202020204" pitchFamily="34" charset="0"/>
                </a:rPr>
                <a:t> (-1) x 2</a:t>
              </a:r>
              <a:r>
                <a:rPr lang="en-US" sz="2000" b="1" kern="0" baseline="30000" dirty="0">
                  <a:solidFill>
                    <a:schemeClr val="accent5"/>
                  </a:solidFill>
                  <a:latin typeface="Avenir Next" panose="020B0503020202020204" pitchFamily="34" charset="0"/>
                </a:rPr>
                <a:t>0</a:t>
              </a:r>
              <a:r>
                <a:rPr lang="en-US" sz="2000" kern="0" baseline="30000" dirty="0">
                  <a:latin typeface="Avenir Next" panose="020B0503020202020204" pitchFamily="34" charset="0"/>
                </a:rPr>
                <a:t> </a:t>
              </a:r>
              <a:r>
                <a:rPr lang="en-US" sz="2000" kern="0" dirty="0">
                  <a:latin typeface="Avenir Next" panose="020B0503020202020204" pitchFamily="34" charset="0"/>
                </a:rPr>
                <a:t>= </a:t>
              </a:r>
              <a:r>
                <a:rPr lang="en-US" sz="2000" b="1" kern="0" dirty="0">
                  <a:solidFill>
                    <a:srgbClr val="C00000"/>
                  </a:solidFill>
                  <a:latin typeface="Avenir Next" panose="020B0503020202020204" pitchFamily="34" charset="0"/>
                </a:rPr>
                <a:t>4</a:t>
              </a:r>
              <a:r>
                <a:rPr lang="en-US" sz="2000" b="1" kern="0" dirty="0">
                  <a:solidFill>
                    <a:schemeClr val="accent5"/>
                  </a:solidFill>
                  <a:latin typeface="Avenir Next" panose="020B0503020202020204" pitchFamily="34" charset="0"/>
                </a:rPr>
                <a:t> - 1</a:t>
              </a:r>
              <a:r>
                <a:rPr lang="en-US" sz="2000" kern="0" dirty="0">
                  <a:latin typeface="Avenir Next" panose="020B0503020202020204" pitchFamily="34" charset="0"/>
                </a:rPr>
                <a:t> = </a:t>
              </a:r>
              <a:r>
                <a:rPr lang="en-US" sz="2000" b="1" kern="0" dirty="0">
                  <a:solidFill>
                    <a:schemeClr val="accent4"/>
                  </a:solidFill>
                  <a:latin typeface="Avenir Next" panose="020B0503020202020204" pitchFamily="34" charset="0"/>
                </a:rPr>
                <a:t>3</a:t>
              </a:r>
              <a:endParaRPr lang="en-US" sz="2000" b="1" dirty="0">
                <a:solidFill>
                  <a:schemeClr val="accent4"/>
                </a:solidFill>
              </a:endParaRPr>
            </a:p>
          </p:txBody>
        </p:sp>
      </p:grpSp>
      <p:grpSp>
        <p:nvGrpSpPr>
          <p:cNvPr id="1049" name="Group 1048">
            <a:extLst>
              <a:ext uri="{FF2B5EF4-FFF2-40B4-BE49-F238E27FC236}">
                <a16:creationId xmlns:a16="http://schemas.microsoft.com/office/drawing/2014/main" id="{5939AA8C-7FE1-FBAB-8F6D-25B7333336E4}"/>
              </a:ext>
            </a:extLst>
          </p:cNvPr>
          <p:cNvGrpSpPr/>
          <p:nvPr/>
        </p:nvGrpSpPr>
        <p:grpSpPr>
          <a:xfrm>
            <a:off x="100377" y="3709363"/>
            <a:ext cx="5956391" cy="2743603"/>
            <a:chOff x="1188264" y="3915626"/>
            <a:chExt cx="6498810" cy="2743603"/>
          </a:xfrm>
        </p:grpSpPr>
        <p:grpSp>
          <p:nvGrpSpPr>
            <p:cNvPr id="1047" name="Group 1046">
              <a:extLst>
                <a:ext uri="{FF2B5EF4-FFF2-40B4-BE49-F238E27FC236}">
                  <a16:creationId xmlns:a16="http://schemas.microsoft.com/office/drawing/2014/main" id="{10E2C63D-7AA8-0DA9-A943-718345344A46}"/>
                </a:ext>
              </a:extLst>
            </p:cNvPr>
            <p:cNvGrpSpPr/>
            <p:nvPr/>
          </p:nvGrpSpPr>
          <p:grpSpPr>
            <a:xfrm>
              <a:off x="3201185" y="3915626"/>
              <a:ext cx="4485889" cy="2742586"/>
              <a:chOff x="3201185" y="3951838"/>
              <a:chExt cx="4485889" cy="2742586"/>
            </a:xfrm>
          </p:grpSpPr>
          <p:grpSp>
            <p:nvGrpSpPr>
              <p:cNvPr id="910" name="Group 909">
                <a:extLst>
                  <a:ext uri="{FF2B5EF4-FFF2-40B4-BE49-F238E27FC236}">
                    <a16:creationId xmlns:a16="http://schemas.microsoft.com/office/drawing/2014/main" id="{8E8D09A8-F8C0-0B3B-A6A9-F75BC5F3874D}"/>
                  </a:ext>
                </a:extLst>
              </p:cNvPr>
              <p:cNvGrpSpPr/>
              <p:nvPr/>
            </p:nvGrpSpPr>
            <p:grpSpPr>
              <a:xfrm>
                <a:off x="6449461" y="3951838"/>
                <a:ext cx="1237613" cy="2105950"/>
                <a:chOff x="3063466" y="3911097"/>
                <a:chExt cx="1237613" cy="2105950"/>
              </a:xfrm>
            </p:grpSpPr>
            <p:cxnSp>
              <p:nvCxnSpPr>
                <p:cNvPr id="60" name="Elbow Connector 59">
                  <a:extLst>
                    <a:ext uri="{FF2B5EF4-FFF2-40B4-BE49-F238E27FC236}">
                      <a16:creationId xmlns:a16="http://schemas.microsoft.com/office/drawing/2014/main" id="{14EF0F87-DE7C-D0CA-2EC6-5554E5E43593}"/>
                    </a:ext>
                  </a:extLst>
                </p:cNvPr>
                <p:cNvCxnSpPr>
                  <a:cxnSpLocks/>
                  <a:endCxn id="11" idx="3"/>
                </p:cNvCxnSpPr>
                <p:nvPr/>
              </p:nvCxnSpPr>
              <p:spPr>
                <a:xfrm rot="5400000">
                  <a:off x="3545530" y="4548272"/>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ounded Rectangle 10">
                  <a:extLst>
                    <a:ext uri="{FF2B5EF4-FFF2-40B4-BE49-F238E27FC236}">
                      <a16:creationId xmlns:a16="http://schemas.microsoft.com/office/drawing/2014/main" id="{8777215E-0B6C-F508-49FF-543089D6506E}"/>
                    </a:ext>
                  </a:extLst>
                </p:cNvPr>
                <p:cNvSpPr/>
                <p:nvPr/>
              </p:nvSpPr>
              <p:spPr>
                <a:xfrm>
                  <a:off x="3064489" y="4644427"/>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grpSp>
              <p:nvGrpSpPr>
                <p:cNvPr id="52" name="Group 51">
                  <a:extLst>
                    <a:ext uri="{FF2B5EF4-FFF2-40B4-BE49-F238E27FC236}">
                      <a16:creationId xmlns:a16="http://schemas.microsoft.com/office/drawing/2014/main" id="{1E50DF38-0C47-CDE7-2C00-6F13A6A54DC3}"/>
                    </a:ext>
                  </a:extLst>
                </p:cNvPr>
                <p:cNvGrpSpPr/>
                <p:nvPr/>
              </p:nvGrpSpPr>
              <p:grpSpPr>
                <a:xfrm>
                  <a:off x="3170655" y="3911097"/>
                  <a:ext cx="414950" cy="737723"/>
                  <a:chOff x="3170655" y="3911097"/>
                  <a:chExt cx="414950" cy="737723"/>
                </a:xfrm>
              </p:grpSpPr>
              <p:sp>
                <p:nvSpPr>
                  <p:cNvPr id="19" name="Rounded Rectangle 18">
                    <a:extLst>
                      <a:ext uri="{FF2B5EF4-FFF2-40B4-BE49-F238E27FC236}">
                        <a16:creationId xmlns:a16="http://schemas.microsoft.com/office/drawing/2014/main" id="{961EED24-536B-4F02-73DE-D325DBD17D8F}"/>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A</a:t>
                    </a:r>
                    <a:r>
                      <a:rPr lang="en-US" baseline="-25000" dirty="0">
                        <a:solidFill>
                          <a:schemeClr val="tx1"/>
                        </a:solidFill>
                        <a:latin typeface="Avenir Next" panose="020B0503020202020204" pitchFamily="34" charset="0"/>
                      </a:rPr>
                      <a:t>0</a:t>
                    </a:r>
                  </a:p>
                </p:txBody>
              </p:sp>
              <p:grpSp>
                <p:nvGrpSpPr>
                  <p:cNvPr id="51" name="Group 50">
                    <a:extLst>
                      <a:ext uri="{FF2B5EF4-FFF2-40B4-BE49-F238E27FC236}">
                        <a16:creationId xmlns:a16="http://schemas.microsoft.com/office/drawing/2014/main" id="{A56E815E-858B-3347-2C18-B074FEEAC605}"/>
                      </a:ext>
                    </a:extLst>
                  </p:cNvPr>
                  <p:cNvGrpSpPr/>
                  <p:nvPr/>
                </p:nvGrpSpPr>
                <p:grpSpPr>
                  <a:xfrm>
                    <a:off x="3170656" y="4401866"/>
                    <a:ext cx="414949" cy="246954"/>
                    <a:chOff x="3170656" y="4315731"/>
                    <a:chExt cx="414949" cy="328695"/>
                  </a:xfrm>
                </p:grpSpPr>
                <p:cxnSp>
                  <p:nvCxnSpPr>
                    <p:cNvPr id="18" name="Straight Connector 17">
                      <a:extLst>
                        <a:ext uri="{FF2B5EF4-FFF2-40B4-BE49-F238E27FC236}">
                          <a16:creationId xmlns:a16="http://schemas.microsoft.com/office/drawing/2014/main" id="{D28815B0-E128-F396-0E03-5CADFE131728}"/>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180C701-9CE0-52C6-69C8-3918ACB35B29}"/>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 name="Rounded Rectangle 53">
                  <a:extLst>
                    <a:ext uri="{FF2B5EF4-FFF2-40B4-BE49-F238E27FC236}">
                      <a16:creationId xmlns:a16="http://schemas.microsoft.com/office/drawing/2014/main" id="{C843F40B-0FD4-4D5A-495E-E339A98D60AC}"/>
                    </a:ext>
                  </a:extLst>
                </p:cNvPr>
                <p:cNvSpPr/>
                <p:nvPr/>
              </p:nvSpPr>
              <p:spPr>
                <a:xfrm>
                  <a:off x="3886129"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B</a:t>
                  </a:r>
                  <a:r>
                    <a:rPr lang="en-US" baseline="-25000" dirty="0">
                      <a:solidFill>
                        <a:schemeClr val="tx1"/>
                      </a:solidFill>
                      <a:latin typeface="Avenir Next" panose="020B0503020202020204" pitchFamily="34" charset="0"/>
                    </a:rPr>
                    <a:t>0</a:t>
                  </a:r>
                </a:p>
              </p:txBody>
            </p:sp>
            <p:sp>
              <p:nvSpPr>
                <p:cNvPr id="61" name="Rounded Rectangle 60">
                  <a:extLst>
                    <a:ext uri="{FF2B5EF4-FFF2-40B4-BE49-F238E27FC236}">
                      <a16:creationId xmlns:a16="http://schemas.microsoft.com/office/drawing/2014/main" id="{23225A8D-C007-D6DA-B772-552809A770E4}"/>
                    </a:ext>
                  </a:extLst>
                </p:cNvPr>
                <p:cNvSpPr/>
                <p:nvPr/>
              </p:nvSpPr>
              <p:spPr>
                <a:xfrm>
                  <a:off x="3063466" y="5528159"/>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cxnSp>
              <p:nvCxnSpPr>
                <p:cNvPr id="62" name="Elbow Connector 61">
                  <a:extLst>
                    <a:ext uri="{FF2B5EF4-FFF2-40B4-BE49-F238E27FC236}">
                      <a16:creationId xmlns:a16="http://schemas.microsoft.com/office/drawing/2014/main" id="{91639251-A1EC-F1E4-59A1-51A98DB25311}"/>
                    </a:ext>
                  </a:extLst>
                </p:cNvPr>
                <p:cNvCxnSpPr>
                  <a:cxnSpLocks/>
                </p:cNvCxnSpPr>
                <p:nvPr/>
              </p:nvCxnSpPr>
              <p:spPr>
                <a:xfrm rot="5400000">
                  <a:off x="3347599" y="4638736"/>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A6A0D0B4-6C57-479A-3D94-32DEB414259D}"/>
                    </a:ext>
                  </a:extLst>
                </p:cNvPr>
                <p:cNvCxnSpPr>
                  <a:cxnSpLocks/>
                  <a:stCxn id="61" idx="0"/>
                  <a:endCxn id="11" idx="2"/>
                </p:cNvCxnSpPr>
                <p:nvPr/>
              </p:nvCxnSpPr>
              <p:spPr>
                <a:xfrm flipV="1">
                  <a:off x="3378130" y="5133315"/>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9" name="Straight Connector 908">
                  <a:extLst>
                    <a:ext uri="{FF2B5EF4-FFF2-40B4-BE49-F238E27FC236}">
                      <a16:creationId xmlns:a16="http://schemas.microsoft.com/office/drawing/2014/main" id="{FBFAE3F6-A017-4315-46BE-6AAB4B344A45}"/>
                    </a:ext>
                  </a:extLst>
                </p:cNvPr>
                <p:cNvCxnSpPr>
                  <a:cxnSpLocks/>
                  <a:stCxn id="61" idx="3"/>
                </p:cNvCxnSpPr>
                <p:nvPr/>
              </p:nvCxnSpPr>
              <p:spPr>
                <a:xfrm>
                  <a:off x="3692794" y="5772603"/>
                  <a:ext cx="53517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 name="Group 910">
                <a:extLst>
                  <a:ext uri="{FF2B5EF4-FFF2-40B4-BE49-F238E27FC236}">
                    <a16:creationId xmlns:a16="http://schemas.microsoft.com/office/drawing/2014/main" id="{6CE5A779-E07B-257B-ECBB-C6B41675792B}"/>
                  </a:ext>
                </a:extLst>
              </p:cNvPr>
              <p:cNvGrpSpPr/>
              <p:nvPr/>
            </p:nvGrpSpPr>
            <p:grpSpPr>
              <a:xfrm>
                <a:off x="4825323" y="3951838"/>
                <a:ext cx="1237613" cy="2105950"/>
                <a:chOff x="3063466" y="3911097"/>
                <a:chExt cx="1237613" cy="2105950"/>
              </a:xfrm>
            </p:grpSpPr>
            <p:cxnSp>
              <p:nvCxnSpPr>
                <p:cNvPr id="912" name="Elbow Connector 911">
                  <a:extLst>
                    <a:ext uri="{FF2B5EF4-FFF2-40B4-BE49-F238E27FC236}">
                      <a16:creationId xmlns:a16="http://schemas.microsoft.com/office/drawing/2014/main" id="{51703326-52EB-435A-78FE-91DF5A73CF15}"/>
                    </a:ext>
                  </a:extLst>
                </p:cNvPr>
                <p:cNvCxnSpPr>
                  <a:cxnSpLocks/>
                  <a:endCxn id="913" idx="3"/>
                </p:cNvCxnSpPr>
                <p:nvPr/>
              </p:nvCxnSpPr>
              <p:spPr>
                <a:xfrm rot="5400000">
                  <a:off x="3545530" y="4548272"/>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13" name="Rounded Rectangle 912">
                  <a:extLst>
                    <a:ext uri="{FF2B5EF4-FFF2-40B4-BE49-F238E27FC236}">
                      <a16:creationId xmlns:a16="http://schemas.microsoft.com/office/drawing/2014/main" id="{9BF9BFDA-61E4-E09D-456A-26412CDEE7CD}"/>
                    </a:ext>
                  </a:extLst>
                </p:cNvPr>
                <p:cNvSpPr/>
                <p:nvPr/>
              </p:nvSpPr>
              <p:spPr>
                <a:xfrm>
                  <a:off x="3064489" y="4644427"/>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grpSp>
              <p:nvGrpSpPr>
                <p:cNvPr id="914" name="Group 913">
                  <a:extLst>
                    <a:ext uri="{FF2B5EF4-FFF2-40B4-BE49-F238E27FC236}">
                      <a16:creationId xmlns:a16="http://schemas.microsoft.com/office/drawing/2014/main" id="{7EFF33CB-614A-3A93-7341-7489B3E58FC0}"/>
                    </a:ext>
                  </a:extLst>
                </p:cNvPr>
                <p:cNvGrpSpPr/>
                <p:nvPr/>
              </p:nvGrpSpPr>
              <p:grpSpPr>
                <a:xfrm>
                  <a:off x="3170655" y="3911097"/>
                  <a:ext cx="414950" cy="737723"/>
                  <a:chOff x="3170655" y="3911097"/>
                  <a:chExt cx="414950" cy="737723"/>
                </a:xfrm>
              </p:grpSpPr>
              <p:sp>
                <p:nvSpPr>
                  <p:cNvPr id="920" name="Rounded Rectangle 919">
                    <a:extLst>
                      <a:ext uri="{FF2B5EF4-FFF2-40B4-BE49-F238E27FC236}">
                        <a16:creationId xmlns:a16="http://schemas.microsoft.com/office/drawing/2014/main" id="{57D751F7-B8E9-442B-3B43-5230B2BD44D1}"/>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A</a:t>
                    </a:r>
                    <a:r>
                      <a:rPr lang="en-US" baseline="-25000" dirty="0">
                        <a:solidFill>
                          <a:schemeClr val="tx1"/>
                        </a:solidFill>
                        <a:latin typeface="Avenir Next" panose="020B0503020202020204" pitchFamily="34" charset="0"/>
                      </a:rPr>
                      <a:t>1</a:t>
                    </a:r>
                  </a:p>
                </p:txBody>
              </p:sp>
              <p:grpSp>
                <p:nvGrpSpPr>
                  <p:cNvPr id="921" name="Group 920">
                    <a:extLst>
                      <a:ext uri="{FF2B5EF4-FFF2-40B4-BE49-F238E27FC236}">
                        <a16:creationId xmlns:a16="http://schemas.microsoft.com/office/drawing/2014/main" id="{233B5FEB-54EC-CA24-AA6E-008A2913FDE0}"/>
                      </a:ext>
                    </a:extLst>
                  </p:cNvPr>
                  <p:cNvGrpSpPr/>
                  <p:nvPr/>
                </p:nvGrpSpPr>
                <p:grpSpPr>
                  <a:xfrm>
                    <a:off x="3170656" y="4401866"/>
                    <a:ext cx="414949" cy="246954"/>
                    <a:chOff x="3170656" y="4315731"/>
                    <a:chExt cx="414949" cy="328695"/>
                  </a:xfrm>
                </p:grpSpPr>
                <p:cxnSp>
                  <p:nvCxnSpPr>
                    <p:cNvPr id="922" name="Straight Connector 921">
                      <a:extLst>
                        <a:ext uri="{FF2B5EF4-FFF2-40B4-BE49-F238E27FC236}">
                          <a16:creationId xmlns:a16="http://schemas.microsoft.com/office/drawing/2014/main" id="{AB4C938F-C751-CE4C-8002-39CB5F038A91}"/>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3" name="Straight Connector 922">
                      <a:extLst>
                        <a:ext uri="{FF2B5EF4-FFF2-40B4-BE49-F238E27FC236}">
                          <a16:creationId xmlns:a16="http://schemas.microsoft.com/office/drawing/2014/main" id="{3726F343-A47B-779F-B347-FC89C6F46421}"/>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15" name="Rounded Rectangle 914">
                  <a:extLst>
                    <a:ext uri="{FF2B5EF4-FFF2-40B4-BE49-F238E27FC236}">
                      <a16:creationId xmlns:a16="http://schemas.microsoft.com/office/drawing/2014/main" id="{0C765EB8-934B-117A-2B4E-F72F95358F10}"/>
                    </a:ext>
                  </a:extLst>
                </p:cNvPr>
                <p:cNvSpPr/>
                <p:nvPr/>
              </p:nvSpPr>
              <p:spPr>
                <a:xfrm>
                  <a:off x="3886129"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B</a:t>
                  </a:r>
                  <a:r>
                    <a:rPr lang="en-US" baseline="-25000" dirty="0">
                      <a:solidFill>
                        <a:schemeClr val="tx1"/>
                      </a:solidFill>
                      <a:latin typeface="Avenir Next" panose="020B0503020202020204" pitchFamily="34" charset="0"/>
                    </a:rPr>
                    <a:t>1</a:t>
                  </a:r>
                </a:p>
              </p:txBody>
            </p:sp>
            <p:sp>
              <p:nvSpPr>
                <p:cNvPr id="916" name="Rounded Rectangle 915">
                  <a:extLst>
                    <a:ext uri="{FF2B5EF4-FFF2-40B4-BE49-F238E27FC236}">
                      <a16:creationId xmlns:a16="http://schemas.microsoft.com/office/drawing/2014/main" id="{1B782366-0158-C0FF-0715-A77F580F622D}"/>
                    </a:ext>
                  </a:extLst>
                </p:cNvPr>
                <p:cNvSpPr/>
                <p:nvPr/>
              </p:nvSpPr>
              <p:spPr>
                <a:xfrm>
                  <a:off x="3063466" y="5528159"/>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cxnSp>
              <p:nvCxnSpPr>
                <p:cNvPr id="917" name="Elbow Connector 916">
                  <a:extLst>
                    <a:ext uri="{FF2B5EF4-FFF2-40B4-BE49-F238E27FC236}">
                      <a16:creationId xmlns:a16="http://schemas.microsoft.com/office/drawing/2014/main" id="{8A9BA5E1-A858-74CA-0DB5-610AE1A72891}"/>
                    </a:ext>
                  </a:extLst>
                </p:cNvPr>
                <p:cNvCxnSpPr>
                  <a:cxnSpLocks/>
                </p:cNvCxnSpPr>
                <p:nvPr/>
              </p:nvCxnSpPr>
              <p:spPr>
                <a:xfrm rot="5400000">
                  <a:off x="3347599" y="4638736"/>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8" name="Straight Connector 917">
                  <a:extLst>
                    <a:ext uri="{FF2B5EF4-FFF2-40B4-BE49-F238E27FC236}">
                      <a16:creationId xmlns:a16="http://schemas.microsoft.com/office/drawing/2014/main" id="{EFF334BC-42E6-5211-5721-A830D613E62F}"/>
                    </a:ext>
                  </a:extLst>
                </p:cNvPr>
                <p:cNvCxnSpPr>
                  <a:cxnSpLocks/>
                  <a:stCxn id="916" idx="0"/>
                  <a:endCxn id="913" idx="2"/>
                </p:cNvCxnSpPr>
                <p:nvPr/>
              </p:nvCxnSpPr>
              <p:spPr>
                <a:xfrm flipV="1">
                  <a:off x="3378130" y="5133315"/>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7" name="Elbow Connector 936">
                <a:extLst>
                  <a:ext uri="{FF2B5EF4-FFF2-40B4-BE49-F238E27FC236}">
                    <a16:creationId xmlns:a16="http://schemas.microsoft.com/office/drawing/2014/main" id="{98F08CF6-E30D-F006-1791-4E957A98862C}"/>
                  </a:ext>
                </a:extLst>
              </p:cNvPr>
              <p:cNvCxnSpPr>
                <a:cxnSpLocks/>
                <a:stCxn id="11" idx="1"/>
                <a:endCxn id="916" idx="3"/>
              </p:cNvCxnSpPr>
              <p:nvPr/>
            </p:nvCxnSpPr>
            <p:spPr>
              <a:xfrm rot="10800000" flipV="1">
                <a:off x="5454652" y="4929612"/>
                <a:ext cx="995833" cy="883732"/>
              </a:xfrm>
              <a:prstGeom prst="bentConnector3">
                <a:avLst>
                  <a:gd name="adj1" fmla="val 27272"/>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7F1D90B-9694-01E5-072F-C56E2E51B257}"/>
                  </a:ext>
                </a:extLst>
              </p:cNvPr>
              <p:cNvCxnSpPr>
                <a:cxnSpLocks/>
                <a:endCxn id="61" idx="2"/>
              </p:cNvCxnSpPr>
              <p:nvPr/>
            </p:nvCxnSpPr>
            <p:spPr>
              <a:xfrm flipV="1">
                <a:off x="6764125"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25C3F5A2-C1D3-3711-D09D-E3DB1F1E8BEC}"/>
                  </a:ext>
                </a:extLst>
              </p:cNvPr>
              <p:cNvCxnSpPr>
                <a:cxnSpLocks/>
              </p:cNvCxnSpPr>
              <p:nvPr/>
            </p:nvCxnSpPr>
            <p:spPr>
              <a:xfrm flipV="1">
                <a:off x="5139665"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50" name="Rounded Rectangle 949">
                <a:extLst>
                  <a:ext uri="{FF2B5EF4-FFF2-40B4-BE49-F238E27FC236}">
                    <a16:creationId xmlns:a16="http://schemas.microsoft.com/office/drawing/2014/main" id="{D8F2F6CF-C354-BE98-7D0E-93ED099C4421}"/>
                  </a:ext>
                </a:extLst>
              </p:cNvPr>
              <p:cNvSpPr/>
              <p:nvPr/>
            </p:nvSpPr>
            <p:spPr>
              <a:xfrm>
                <a:off x="6556650"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C</a:t>
                </a:r>
                <a:r>
                  <a:rPr lang="en-US" baseline="-25000" dirty="0">
                    <a:solidFill>
                      <a:schemeClr val="tx1"/>
                    </a:solidFill>
                    <a:latin typeface="Avenir Next" panose="020B0503020202020204" pitchFamily="34" charset="0"/>
                  </a:rPr>
                  <a:t>0</a:t>
                </a:r>
              </a:p>
            </p:txBody>
          </p:sp>
          <p:sp>
            <p:nvSpPr>
              <p:cNvPr id="951" name="Rounded Rectangle 950">
                <a:extLst>
                  <a:ext uri="{FF2B5EF4-FFF2-40B4-BE49-F238E27FC236}">
                    <a16:creationId xmlns:a16="http://schemas.microsoft.com/office/drawing/2014/main" id="{2E512BAC-394B-BA6A-F75A-764B58594ADD}"/>
                  </a:ext>
                </a:extLst>
              </p:cNvPr>
              <p:cNvSpPr/>
              <p:nvPr/>
            </p:nvSpPr>
            <p:spPr>
              <a:xfrm>
                <a:off x="4938430"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C</a:t>
                </a:r>
                <a:r>
                  <a:rPr lang="en-US" baseline="-25000" dirty="0">
                    <a:solidFill>
                      <a:schemeClr val="tx1"/>
                    </a:solidFill>
                    <a:latin typeface="Avenir Next" panose="020B0503020202020204" pitchFamily="34" charset="0"/>
                  </a:rPr>
                  <a:t>1</a:t>
                </a:r>
              </a:p>
            </p:txBody>
          </p:sp>
          <p:cxnSp>
            <p:nvCxnSpPr>
              <p:cNvPr id="953" name="Elbow Connector 952">
                <a:extLst>
                  <a:ext uri="{FF2B5EF4-FFF2-40B4-BE49-F238E27FC236}">
                    <a16:creationId xmlns:a16="http://schemas.microsoft.com/office/drawing/2014/main" id="{2B378FE4-0BDD-75CA-CE2E-F1162A495A29}"/>
                  </a:ext>
                </a:extLst>
              </p:cNvPr>
              <p:cNvCxnSpPr>
                <a:cxnSpLocks/>
                <a:stCxn id="61" idx="1"/>
                <a:endCxn id="951" idx="3"/>
              </p:cNvCxnSpPr>
              <p:nvPr/>
            </p:nvCxnSpPr>
            <p:spPr>
              <a:xfrm rot="10800000" flipV="1">
                <a:off x="5353381"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1027" name="Group 1026">
                <a:extLst>
                  <a:ext uri="{FF2B5EF4-FFF2-40B4-BE49-F238E27FC236}">
                    <a16:creationId xmlns:a16="http://schemas.microsoft.com/office/drawing/2014/main" id="{AF4BB025-0726-7E62-ED7D-36758CD7320C}"/>
                  </a:ext>
                </a:extLst>
              </p:cNvPr>
              <p:cNvGrpSpPr/>
              <p:nvPr/>
            </p:nvGrpSpPr>
            <p:grpSpPr>
              <a:xfrm>
                <a:off x="3201185" y="3951838"/>
                <a:ext cx="1625936" cy="2742586"/>
                <a:chOff x="3201185" y="3951838"/>
                <a:chExt cx="1625936" cy="2742586"/>
              </a:xfrm>
            </p:grpSpPr>
            <p:sp>
              <p:nvSpPr>
                <p:cNvPr id="928" name="Rounded Rectangle 927">
                  <a:extLst>
                    <a:ext uri="{FF2B5EF4-FFF2-40B4-BE49-F238E27FC236}">
                      <a16:creationId xmlns:a16="http://schemas.microsoft.com/office/drawing/2014/main" id="{6E76FE5B-C0AA-8328-CCC4-EDBFDC58D86C}"/>
                    </a:ext>
                  </a:extLst>
                </p:cNvPr>
                <p:cNvSpPr/>
                <p:nvPr/>
              </p:nvSpPr>
              <p:spPr>
                <a:xfrm>
                  <a:off x="4023848" y="3951838"/>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B</a:t>
                  </a:r>
                  <a:r>
                    <a:rPr lang="en-US" baseline="-25000" dirty="0">
                      <a:solidFill>
                        <a:schemeClr val="tx1"/>
                      </a:solidFill>
                      <a:latin typeface="Avenir Next" panose="020B0503020202020204" pitchFamily="34" charset="0"/>
                    </a:rPr>
                    <a:t>2</a:t>
                  </a:r>
                </a:p>
              </p:txBody>
            </p:sp>
            <p:grpSp>
              <p:nvGrpSpPr>
                <p:cNvPr id="1025" name="Group 1024">
                  <a:extLst>
                    <a:ext uri="{FF2B5EF4-FFF2-40B4-BE49-F238E27FC236}">
                      <a16:creationId xmlns:a16="http://schemas.microsoft.com/office/drawing/2014/main" id="{D29A3820-BC3F-1EEA-33D1-533B660C784B}"/>
                    </a:ext>
                  </a:extLst>
                </p:cNvPr>
                <p:cNvGrpSpPr/>
                <p:nvPr/>
              </p:nvGrpSpPr>
              <p:grpSpPr>
                <a:xfrm>
                  <a:off x="3201185" y="3951838"/>
                  <a:ext cx="1625936" cy="2742586"/>
                  <a:chOff x="3201185" y="3951838"/>
                  <a:chExt cx="1625936" cy="2742586"/>
                </a:xfrm>
              </p:grpSpPr>
              <p:cxnSp>
                <p:nvCxnSpPr>
                  <p:cNvPr id="925" name="Elbow Connector 924">
                    <a:extLst>
                      <a:ext uri="{FF2B5EF4-FFF2-40B4-BE49-F238E27FC236}">
                        <a16:creationId xmlns:a16="http://schemas.microsoft.com/office/drawing/2014/main" id="{C7FAFD9B-3E66-63BC-00C4-D73125098773}"/>
                      </a:ext>
                    </a:extLst>
                  </p:cNvPr>
                  <p:cNvCxnSpPr>
                    <a:cxnSpLocks/>
                    <a:endCxn id="926" idx="3"/>
                  </p:cNvCxnSpPr>
                  <p:nvPr/>
                </p:nvCxnSpPr>
                <p:spPr>
                  <a:xfrm rot="5400000">
                    <a:off x="3683249" y="4589013"/>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26" name="Rounded Rectangle 925">
                    <a:extLst>
                      <a:ext uri="{FF2B5EF4-FFF2-40B4-BE49-F238E27FC236}">
                        <a16:creationId xmlns:a16="http://schemas.microsoft.com/office/drawing/2014/main" id="{F8618951-688F-06E3-9327-CDD62441C04A}"/>
                      </a:ext>
                    </a:extLst>
                  </p:cNvPr>
                  <p:cNvSpPr/>
                  <p:nvPr/>
                </p:nvSpPr>
                <p:spPr>
                  <a:xfrm>
                    <a:off x="3202208" y="4685168"/>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grpSp>
                <p:nvGrpSpPr>
                  <p:cNvPr id="927" name="Group 926">
                    <a:extLst>
                      <a:ext uri="{FF2B5EF4-FFF2-40B4-BE49-F238E27FC236}">
                        <a16:creationId xmlns:a16="http://schemas.microsoft.com/office/drawing/2014/main" id="{CA368D64-1E6A-8E90-D3FF-831B21600D3F}"/>
                      </a:ext>
                    </a:extLst>
                  </p:cNvPr>
                  <p:cNvGrpSpPr/>
                  <p:nvPr/>
                </p:nvGrpSpPr>
                <p:grpSpPr>
                  <a:xfrm>
                    <a:off x="3308374" y="3951838"/>
                    <a:ext cx="414950" cy="737723"/>
                    <a:chOff x="3170655" y="3911097"/>
                    <a:chExt cx="414950" cy="737723"/>
                  </a:xfrm>
                </p:grpSpPr>
                <p:sp>
                  <p:nvSpPr>
                    <p:cNvPr id="933" name="Rounded Rectangle 932">
                      <a:extLst>
                        <a:ext uri="{FF2B5EF4-FFF2-40B4-BE49-F238E27FC236}">
                          <a16:creationId xmlns:a16="http://schemas.microsoft.com/office/drawing/2014/main" id="{47AA1D19-3670-36C1-8A99-5D85FB42A3CC}"/>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A</a:t>
                      </a:r>
                      <a:r>
                        <a:rPr lang="en-US" baseline="-25000" dirty="0">
                          <a:solidFill>
                            <a:schemeClr val="tx1"/>
                          </a:solidFill>
                          <a:latin typeface="Avenir Next" panose="020B0503020202020204" pitchFamily="34" charset="0"/>
                        </a:rPr>
                        <a:t>2</a:t>
                      </a:r>
                    </a:p>
                  </p:txBody>
                </p:sp>
                <p:grpSp>
                  <p:nvGrpSpPr>
                    <p:cNvPr id="934" name="Group 933">
                      <a:extLst>
                        <a:ext uri="{FF2B5EF4-FFF2-40B4-BE49-F238E27FC236}">
                          <a16:creationId xmlns:a16="http://schemas.microsoft.com/office/drawing/2014/main" id="{E8A9F7D5-15F3-4CDD-A860-EACCB886EE01}"/>
                        </a:ext>
                      </a:extLst>
                    </p:cNvPr>
                    <p:cNvGrpSpPr/>
                    <p:nvPr/>
                  </p:nvGrpSpPr>
                  <p:grpSpPr>
                    <a:xfrm>
                      <a:off x="3170656" y="4401866"/>
                      <a:ext cx="414949" cy="246954"/>
                      <a:chOff x="3170656" y="4315731"/>
                      <a:chExt cx="414949" cy="328695"/>
                    </a:xfrm>
                  </p:grpSpPr>
                  <p:cxnSp>
                    <p:nvCxnSpPr>
                      <p:cNvPr id="935" name="Straight Connector 934">
                        <a:extLst>
                          <a:ext uri="{FF2B5EF4-FFF2-40B4-BE49-F238E27FC236}">
                            <a16:creationId xmlns:a16="http://schemas.microsoft.com/office/drawing/2014/main" id="{6E7A76BB-61EE-C0D8-6C40-9371B3574092}"/>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E0D1E906-1B0B-1BB1-955A-AE97CE8DAB44}"/>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29" name="Rounded Rectangle 928">
                    <a:extLst>
                      <a:ext uri="{FF2B5EF4-FFF2-40B4-BE49-F238E27FC236}">
                        <a16:creationId xmlns:a16="http://schemas.microsoft.com/office/drawing/2014/main" id="{7B54FFA6-6A7E-900F-5CF5-B2BBCBC826C3}"/>
                      </a:ext>
                    </a:extLst>
                  </p:cNvPr>
                  <p:cNvSpPr/>
                  <p:nvPr/>
                </p:nvSpPr>
                <p:spPr>
                  <a:xfrm>
                    <a:off x="3201185" y="5568900"/>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cxnSp>
                <p:nvCxnSpPr>
                  <p:cNvPr id="930" name="Elbow Connector 929">
                    <a:extLst>
                      <a:ext uri="{FF2B5EF4-FFF2-40B4-BE49-F238E27FC236}">
                        <a16:creationId xmlns:a16="http://schemas.microsoft.com/office/drawing/2014/main" id="{4FAA8C6B-1A58-4BE5-D991-DB180110EA67}"/>
                      </a:ext>
                    </a:extLst>
                  </p:cNvPr>
                  <p:cNvCxnSpPr>
                    <a:cxnSpLocks/>
                  </p:cNvCxnSpPr>
                  <p:nvPr/>
                </p:nvCxnSpPr>
                <p:spPr>
                  <a:xfrm rot="5400000">
                    <a:off x="3485318" y="4679477"/>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CF269AE3-0EF7-370D-5AB8-DDF50D8CEAB1}"/>
                      </a:ext>
                    </a:extLst>
                  </p:cNvPr>
                  <p:cNvCxnSpPr>
                    <a:cxnSpLocks/>
                    <a:stCxn id="929" idx="0"/>
                    <a:endCxn id="926" idx="2"/>
                  </p:cNvCxnSpPr>
                  <p:nvPr/>
                </p:nvCxnSpPr>
                <p:spPr>
                  <a:xfrm flipV="1">
                    <a:off x="3515849" y="5174056"/>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1" name="Elbow Connector 940">
                    <a:extLst>
                      <a:ext uri="{FF2B5EF4-FFF2-40B4-BE49-F238E27FC236}">
                        <a16:creationId xmlns:a16="http://schemas.microsoft.com/office/drawing/2014/main" id="{767AE959-0226-EE9B-5943-78026838AAB9}"/>
                      </a:ext>
                    </a:extLst>
                  </p:cNvPr>
                  <p:cNvCxnSpPr>
                    <a:cxnSpLocks/>
                    <a:stCxn id="913" idx="1"/>
                    <a:endCxn id="929" idx="3"/>
                  </p:cNvCxnSpPr>
                  <p:nvPr/>
                </p:nvCxnSpPr>
                <p:spPr>
                  <a:xfrm rot="10800000" flipV="1">
                    <a:off x="3830514" y="4929612"/>
                    <a:ext cx="995833" cy="883732"/>
                  </a:xfrm>
                  <a:prstGeom prst="bentConnector3">
                    <a:avLst>
                      <a:gd name="adj1" fmla="val 25453"/>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0F831D84-2AA5-B928-35F7-3B3DAA9895DC}"/>
                      </a:ext>
                    </a:extLst>
                  </p:cNvPr>
                  <p:cNvCxnSpPr>
                    <a:cxnSpLocks/>
                  </p:cNvCxnSpPr>
                  <p:nvPr/>
                </p:nvCxnSpPr>
                <p:spPr>
                  <a:xfrm flipV="1">
                    <a:off x="3511637"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52" name="Rounded Rectangle 951">
                    <a:extLst>
                      <a:ext uri="{FF2B5EF4-FFF2-40B4-BE49-F238E27FC236}">
                        <a16:creationId xmlns:a16="http://schemas.microsoft.com/office/drawing/2014/main" id="{2A720CBD-4F16-1C22-3766-5535CCEF3D49}"/>
                      </a:ext>
                    </a:extLst>
                  </p:cNvPr>
                  <p:cNvSpPr/>
                  <p:nvPr/>
                </p:nvSpPr>
                <p:spPr>
                  <a:xfrm>
                    <a:off x="3304918"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C</a:t>
                    </a:r>
                    <a:r>
                      <a:rPr lang="en-US" baseline="-25000" dirty="0">
                        <a:solidFill>
                          <a:schemeClr val="tx1"/>
                        </a:solidFill>
                        <a:latin typeface="Avenir Next" panose="020B0503020202020204" pitchFamily="34" charset="0"/>
                      </a:rPr>
                      <a:t>2</a:t>
                    </a:r>
                  </a:p>
                </p:txBody>
              </p:sp>
              <p:cxnSp>
                <p:nvCxnSpPr>
                  <p:cNvPr id="958" name="Elbow Connector 957">
                    <a:extLst>
                      <a:ext uri="{FF2B5EF4-FFF2-40B4-BE49-F238E27FC236}">
                        <a16:creationId xmlns:a16="http://schemas.microsoft.com/office/drawing/2014/main" id="{DED7BCA2-61EE-F090-9182-5D90B3225B29}"/>
                      </a:ext>
                    </a:extLst>
                  </p:cNvPr>
                  <p:cNvCxnSpPr>
                    <a:cxnSpLocks/>
                  </p:cNvCxnSpPr>
                  <p:nvPr/>
                </p:nvCxnSpPr>
                <p:spPr>
                  <a:xfrm rot="10800000" flipV="1">
                    <a:off x="3731040"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grpSp>
        </p:grpSp>
        <p:grpSp>
          <p:nvGrpSpPr>
            <p:cNvPr id="1028" name="Group 1027">
              <a:extLst>
                <a:ext uri="{FF2B5EF4-FFF2-40B4-BE49-F238E27FC236}">
                  <a16:creationId xmlns:a16="http://schemas.microsoft.com/office/drawing/2014/main" id="{FE03FB0A-12D1-E8EB-593B-85B215A14582}"/>
                </a:ext>
              </a:extLst>
            </p:cNvPr>
            <p:cNvGrpSpPr/>
            <p:nvPr/>
          </p:nvGrpSpPr>
          <p:grpSpPr>
            <a:xfrm>
              <a:off x="1188264" y="3916643"/>
              <a:ext cx="1625936" cy="2742586"/>
              <a:chOff x="3201185" y="3951838"/>
              <a:chExt cx="1625936" cy="2742586"/>
            </a:xfrm>
          </p:grpSpPr>
          <p:sp>
            <p:nvSpPr>
              <p:cNvPr id="1029" name="Rounded Rectangle 1028">
                <a:extLst>
                  <a:ext uri="{FF2B5EF4-FFF2-40B4-BE49-F238E27FC236}">
                    <a16:creationId xmlns:a16="http://schemas.microsoft.com/office/drawing/2014/main" id="{65BAA467-9762-8968-4990-01CEA004CE8C}"/>
                  </a:ext>
                </a:extLst>
              </p:cNvPr>
              <p:cNvSpPr/>
              <p:nvPr/>
            </p:nvSpPr>
            <p:spPr>
              <a:xfrm>
                <a:off x="4023848" y="3951838"/>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B</a:t>
                </a:r>
                <a:r>
                  <a:rPr lang="en-US" baseline="-25000" dirty="0">
                    <a:solidFill>
                      <a:schemeClr val="tx1"/>
                    </a:solidFill>
                    <a:latin typeface="Avenir Next" panose="020B0503020202020204" pitchFamily="34" charset="0"/>
                  </a:rPr>
                  <a:t>N</a:t>
                </a:r>
              </a:p>
            </p:txBody>
          </p:sp>
          <p:grpSp>
            <p:nvGrpSpPr>
              <p:cNvPr id="1030" name="Group 1029">
                <a:extLst>
                  <a:ext uri="{FF2B5EF4-FFF2-40B4-BE49-F238E27FC236}">
                    <a16:creationId xmlns:a16="http://schemas.microsoft.com/office/drawing/2014/main" id="{53B15BC2-B5FE-F2C0-0D29-7B7103BBE198}"/>
                  </a:ext>
                </a:extLst>
              </p:cNvPr>
              <p:cNvGrpSpPr/>
              <p:nvPr/>
            </p:nvGrpSpPr>
            <p:grpSpPr>
              <a:xfrm>
                <a:off x="3201185" y="3951838"/>
                <a:ext cx="1625936" cy="2742586"/>
                <a:chOff x="3201185" y="3951838"/>
                <a:chExt cx="1625936" cy="2742586"/>
              </a:xfrm>
            </p:grpSpPr>
            <p:cxnSp>
              <p:nvCxnSpPr>
                <p:cNvPr id="1031" name="Elbow Connector 1030">
                  <a:extLst>
                    <a:ext uri="{FF2B5EF4-FFF2-40B4-BE49-F238E27FC236}">
                      <a16:creationId xmlns:a16="http://schemas.microsoft.com/office/drawing/2014/main" id="{DDED79BC-BB95-3E68-9711-23EC455C42F3}"/>
                    </a:ext>
                  </a:extLst>
                </p:cNvPr>
                <p:cNvCxnSpPr>
                  <a:cxnSpLocks/>
                  <a:endCxn id="1032" idx="3"/>
                </p:cNvCxnSpPr>
                <p:nvPr/>
              </p:nvCxnSpPr>
              <p:spPr>
                <a:xfrm rot="5400000">
                  <a:off x="3683249" y="4589013"/>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32" name="Rounded Rectangle 1031">
                  <a:extLst>
                    <a:ext uri="{FF2B5EF4-FFF2-40B4-BE49-F238E27FC236}">
                      <a16:creationId xmlns:a16="http://schemas.microsoft.com/office/drawing/2014/main" id="{90878E21-0BB5-EA10-AC4C-611963E404E6}"/>
                    </a:ext>
                  </a:extLst>
                </p:cNvPr>
                <p:cNvSpPr/>
                <p:nvPr/>
              </p:nvSpPr>
              <p:spPr>
                <a:xfrm>
                  <a:off x="3202208" y="4685168"/>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grpSp>
              <p:nvGrpSpPr>
                <p:cNvPr id="1033" name="Group 1032">
                  <a:extLst>
                    <a:ext uri="{FF2B5EF4-FFF2-40B4-BE49-F238E27FC236}">
                      <a16:creationId xmlns:a16="http://schemas.microsoft.com/office/drawing/2014/main" id="{A24C790D-E86E-8C1B-EDC0-E11ECB811D26}"/>
                    </a:ext>
                  </a:extLst>
                </p:cNvPr>
                <p:cNvGrpSpPr/>
                <p:nvPr/>
              </p:nvGrpSpPr>
              <p:grpSpPr>
                <a:xfrm>
                  <a:off x="3308374" y="3951838"/>
                  <a:ext cx="414950" cy="737723"/>
                  <a:chOff x="3170655" y="3911097"/>
                  <a:chExt cx="414950" cy="737723"/>
                </a:xfrm>
              </p:grpSpPr>
              <p:sp>
                <p:nvSpPr>
                  <p:cNvPr id="1041" name="Rounded Rectangle 1040">
                    <a:extLst>
                      <a:ext uri="{FF2B5EF4-FFF2-40B4-BE49-F238E27FC236}">
                        <a16:creationId xmlns:a16="http://schemas.microsoft.com/office/drawing/2014/main" id="{BEB7287D-871A-5EB8-DD23-90948F0A51E0}"/>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A</a:t>
                    </a:r>
                    <a:r>
                      <a:rPr lang="en-US" baseline="-25000" dirty="0">
                        <a:solidFill>
                          <a:schemeClr val="tx1"/>
                        </a:solidFill>
                        <a:latin typeface="Avenir Next" panose="020B0503020202020204" pitchFamily="34" charset="0"/>
                      </a:rPr>
                      <a:t>N</a:t>
                    </a:r>
                  </a:p>
                </p:txBody>
              </p:sp>
              <p:grpSp>
                <p:nvGrpSpPr>
                  <p:cNvPr id="1042" name="Group 1041">
                    <a:extLst>
                      <a:ext uri="{FF2B5EF4-FFF2-40B4-BE49-F238E27FC236}">
                        <a16:creationId xmlns:a16="http://schemas.microsoft.com/office/drawing/2014/main" id="{285E5B2B-3621-E732-AE4D-DC85F3869191}"/>
                      </a:ext>
                    </a:extLst>
                  </p:cNvPr>
                  <p:cNvGrpSpPr/>
                  <p:nvPr/>
                </p:nvGrpSpPr>
                <p:grpSpPr>
                  <a:xfrm>
                    <a:off x="3170656" y="4401866"/>
                    <a:ext cx="414949" cy="246954"/>
                    <a:chOff x="3170656" y="4315731"/>
                    <a:chExt cx="414949" cy="328695"/>
                  </a:xfrm>
                </p:grpSpPr>
                <p:cxnSp>
                  <p:nvCxnSpPr>
                    <p:cNvPr id="1043" name="Straight Connector 1042">
                      <a:extLst>
                        <a:ext uri="{FF2B5EF4-FFF2-40B4-BE49-F238E27FC236}">
                          <a16:creationId xmlns:a16="http://schemas.microsoft.com/office/drawing/2014/main" id="{B34B6B41-96B5-B1AC-AF82-6D7FBA953515}"/>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Straight Connector 1043">
                      <a:extLst>
                        <a:ext uri="{FF2B5EF4-FFF2-40B4-BE49-F238E27FC236}">
                          <a16:creationId xmlns:a16="http://schemas.microsoft.com/office/drawing/2014/main" id="{B50C0B17-395B-909D-43F3-B8879729D01B}"/>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34" name="Rounded Rectangle 1033">
                  <a:extLst>
                    <a:ext uri="{FF2B5EF4-FFF2-40B4-BE49-F238E27FC236}">
                      <a16:creationId xmlns:a16="http://schemas.microsoft.com/office/drawing/2014/main" id="{A781163D-7B5C-33F6-5171-205DA24F17A0}"/>
                    </a:ext>
                  </a:extLst>
                </p:cNvPr>
                <p:cNvSpPr/>
                <p:nvPr/>
              </p:nvSpPr>
              <p:spPr>
                <a:xfrm>
                  <a:off x="3201185" y="5568900"/>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a:t>
                  </a:r>
                </a:p>
              </p:txBody>
            </p:sp>
            <p:cxnSp>
              <p:nvCxnSpPr>
                <p:cNvPr id="1035" name="Elbow Connector 1034">
                  <a:extLst>
                    <a:ext uri="{FF2B5EF4-FFF2-40B4-BE49-F238E27FC236}">
                      <a16:creationId xmlns:a16="http://schemas.microsoft.com/office/drawing/2014/main" id="{0713E18B-6082-805F-3E16-65BA4700ED32}"/>
                    </a:ext>
                  </a:extLst>
                </p:cNvPr>
                <p:cNvCxnSpPr>
                  <a:cxnSpLocks/>
                </p:cNvCxnSpPr>
                <p:nvPr/>
              </p:nvCxnSpPr>
              <p:spPr>
                <a:xfrm rot="5400000">
                  <a:off x="3485318" y="4679477"/>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6" name="Straight Connector 1035">
                  <a:extLst>
                    <a:ext uri="{FF2B5EF4-FFF2-40B4-BE49-F238E27FC236}">
                      <a16:creationId xmlns:a16="http://schemas.microsoft.com/office/drawing/2014/main" id="{0EFBC039-28F3-827C-1A63-9CFB230A0F9E}"/>
                    </a:ext>
                  </a:extLst>
                </p:cNvPr>
                <p:cNvCxnSpPr>
                  <a:cxnSpLocks/>
                  <a:stCxn id="1034" idx="0"/>
                  <a:endCxn id="1032" idx="2"/>
                </p:cNvCxnSpPr>
                <p:nvPr/>
              </p:nvCxnSpPr>
              <p:spPr>
                <a:xfrm flipV="1">
                  <a:off x="3515849" y="5174056"/>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7" name="Elbow Connector 1036">
                  <a:extLst>
                    <a:ext uri="{FF2B5EF4-FFF2-40B4-BE49-F238E27FC236}">
                      <a16:creationId xmlns:a16="http://schemas.microsoft.com/office/drawing/2014/main" id="{8AF29EA3-2488-EC44-0D98-1237DB3E54E1}"/>
                    </a:ext>
                  </a:extLst>
                </p:cNvPr>
                <p:cNvCxnSpPr>
                  <a:cxnSpLocks/>
                  <a:endCxn id="1034" idx="3"/>
                </p:cNvCxnSpPr>
                <p:nvPr/>
              </p:nvCxnSpPr>
              <p:spPr>
                <a:xfrm rot="10800000" flipV="1">
                  <a:off x="3830514" y="4929612"/>
                  <a:ext cx="995833" cy="883732"/>
                </a:xfrm>
                <a:prstGeom prst="bentConnector3">
                  <a:avLst>
                    <a:gd name="adj1" fmla="val 25453"/>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09C57FE9-A4A8-4207-0FCC-1238658817ED}"/>
                    </a:ext>
                  </a:extLst>
                </p:cNvPr>
                <p:cNvCxnSpPr>
                  <a:cxnSpLocks/>
                </p:cNvCxnSpPr>
                <p:nvPr/>
              </p:nvCxnSpPr>
              <p:spPr>
                <a:xfrm flipV="1">
                  <a:off x="3511637"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39" name="Rounded Rectangle 1038">
                  <a:extLst>
                    <a:ext uri="{FF2B5EF4-FFF2-40B4-BE49-F238E27FC236}">
                      <a16:creationId xmlns:a16="http://schemas.microsoft.com/office/drawing/2014/main" id="{48B6DDA9-AE28-8E12-A1DA-60FB660436FC}"/>
                    </a:ext>
                  </a:extLst>
                </p:cNvPr>
                <p:cNvSpPr/>
                <p:nvPr/>
              </p:nvSpPr>
              <p:spPr>
                <a:xfrm>
                  <a:off x="3304918"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algn="ctr"/>
                  <a:r>
                    <a:rPr lang="en-US" dirty="0">
                      <a:solidFill>
                        <a:schemeClr val="tx1"/>
                      </a:solidFill>
                      <a:latin typeface="Avenir Next" panose="020B0503020202020204" pitchFamily="34" charset="0"/>
                    </a:rPr>
                    <a:t>C</a:t>
                  </a:r>
                  <a:r>
                    <a:rPr lang="en-US" baseline="-25000" dirty="0">
                      <a:solidFill>
                        <a:schemeClr val="tx1"/>
                      </a:solidFill>
                      <a:latin typeface="Avenir Next" panose="020B0503020202020204" pitchFamily="34" charset="0"/>
                    </a:rPr>
                    <a:t>N</a:t>
                  </a:r>
                </a:p>
              </p:txBody>
            </p:sp>
            <p:cxnSp>
              <p:nvCxnSpPr>
                <p:cNvPr id="1040" name="Elbow Connector 1039">
                  <a:extLst>
                    <a:ext uri="{FF2B5EF4-FFF2-40B4-BE49-F238E27FC236}">
                      <a16:creationId xmlns:a16="http://schemas.microsoft.com/office/drawing/2014/main" id="{753ECC2E-E75F-1320-FACD-4E121C68E717}"/>
                    </a:ext>
                  </a:extLst>
                </p:cNvPr>
                <p:cNvCxnSpPr>
                  <a:cxnSpLocks/>
                </p:cNvCxnSpPr>
                <p:nvPr/>
              </p:nvCxnSpPr>
              <p:spPr>
                <a:xfrm rot="10800000" flipV="1">
                  <a:off x="3731040"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grpSp>
        <p:sp>
          <p:nvSpPr>
            <p:cNvPr id="1048" name="Rounded Rectangle 1047">
              <a:extLst>
                <a:ext uri="{FF2B5EF4-FFF2-40B4-BE49-F238E27FC236}">
                  <a16:creationId xmlns:a16="http://schemas.microsoft.com/office/drawing/2014/main" id="{9746A4A5-B675-894C-AE6D-969CE609E48C}"/>
                </a:ext>
              </a:extLst>
            </p:cNvPr>
            <p:cNvSpPr/>
            <p:nvPr/>
          </p:nvSpPr>
          <p:spPr>
            <a:xfrm>
              <a:off x="2802143" y="4331655"/>
              <a:ext cx="363409" cy="2223054"/>
            </a:xfrm>
            <a:prstGeom prst="roundRect">
              <a:avLst>
                <a:gd name="adj" fmla="val 16667"/>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vert" rtlCol="0" anchor="b"/>
            <a:lstStyle/>
            <a:p>
              <a:pPr algn="ctr"/>
              <a:r>
                <a:rPr lang="en-US" b="1" dirty="0">
                  <a:solidFill>
                    <a:schemeClr val="tx1"/>
                  </a:solidFill>
                  <a:latin typeface="Avenir Next" panose="020B0503020202020204" pitchFamily="34" charset="0"/>
                </a:rPr>
                <a:t>… </a:t>
              </a:r>
            </a:p>
          </p:txBody>
        </p:sp>
      </p:grpSp>
      <p:sp>
        <p:nvSpPr>
          <p:cNvPr id="1050" name="TextBox 1049">
            <a:extLst>
              <a:ext uri="{FF2B5EF4-FFF2-40B4-BE49-F238E27FC236}">
                <a16:creationId xmlns:a16="http://schemas.microsoft.com/office/drawing/2014/main" id="{B7AFC7D7-D3B8-1255-78D6-46E81A11C8A9}"/>
              </a:ext>
            </a:extLst>
          </p:cNvPr>
          <p:cNvSpPr txBox="1"/>
          <p:nvPr/>
        </p:nvSpPr>
        <p:spPr>
          <a:xfrm>
            <a:off x="6233030" y="3866038"/>
            <a:ext cx="2809653" cy="2585323"/>
          </a:xfrm>
          <a:prstGeom prst="rect">
            <a:avLst/>
          </a:prstGeom>
          <a:solidFill>
            <a:schemeClr val="bg1">
              <a:lumMod val="95000"/>
            </a:schemeClr>
          </a:solidFill>
        </p:spPr>
        <p:txBody>
          <a:bodyPr wrap="square">
            <a:spAutoFit/>
          </a:bodyPr>
          <a:lstStyle/>
          <a:p>
            <a:pPr algn="ctr"/>
            <a:r>
              <a:rPr lang="en-US" b="1" u="sng" dirty="0">
                <a:solidFill>
                  <a:schemeClr val="accent4"/>
                </a:solidFill>
                <a:latin typeface="Avenir Next" panose="020B0503020202020204" pitchFamily="34" charset="0"/>
              </a:rPr>
              <a:t>RBR-Based Arithmetic</a:t>
            </a:r>
            <a:br>
              <a:rPr lang="en-US" b="1" dirty="0">
                <a:solidFill>
                  <a:srgbClr val="C00000"/>
                </a:solidFill>
                <a:latin typeface="Avenir Next" panose="020B0503020202020204" pitchFamily="34" charset="0"/>
              </a:rPr>
            </a:br>
            <a:endParaRPr lang="en-US" b="1" dirty="0">
              <a:solidFill>
                <a:srgbClr val="C00000"/>
              </a:solidFill>
              <a:latin typeface="Avenir Next" panose="020B0503020202020204" pitchFamily="34" charset="0"/>
            </a:endParaRPr>
          </a:p>
          <a:p>
            <a:pPr marL="342900" indent="-342900">
              <a:buFont typeface="+mj-lt"/>
              <a:buAutoNum type="arabicPeriod"/>
            </a:pPr>
            <a:r>
              <a:rPr lang="en-US" dirty="0">
                <a:latin typeface="Avenir Next" panose="020B0503020202020204" pitchFamily="34" charset="0"/>
              </a:rPr>
              <a:t>limits carry propagation to </a:t>
            </a:r>
            <a:br>
              <a:rPr lang="en-US" dirty="0">
                <a:latin typeface="Avenir Next" panose="020B0503020202020204" pitchFamily="34" charset="0"/>
              </a:rPr>
            </a:br>
            <a:r>
              <a:rPr lang="en-US" dirty="0">
                <a:solidFill>
                  <a:schemeClr val="accent4"/>
                </a:solidFill>
                <a:latin typeface="Avenir Next" panose="020B0503020202020204" pitchFamily="34" charset="0"/>
              </a:rPr>
              <a:t>at most two places</a:t>
            </a:r>
            <a:br>
              <a:rPr lang="en-US" dirty="0">
                <a:latin typeface="Avenir Next" panose="020B0503020202020204" pitchFamily="34" charset="0"/>
              </a:rPr>
            </a:br>
            <a:endParaRPr lang="en-US" dirty="0">
              <a:latin typeface="Avenir Next" panose="020B0503020202020204" pitchFamily="34" charset="0"/>
            </a:endParaRPr>
          </a:p>
          <a:p>
            <a:pPr marL="342900" indent="-342900">
              <a:buFont typeface="+mj-lt"/>
              <a:buAutoNum type="arabicPeriod"/>
            </a:pPr>
            <a:r>
              <a:rPr lang="en-US" dirty="0">
                <a:latin typeface="Avenir Next" panose="020B0503020202020204" pitchFamily="34" charset="0"/>
              </a:rPr>
              <a:t>latency is</a:t>
            </a:r>
            <a:br>
              <a:rPr lang="en-US" dirty="0">
                <a:latin typeface="Avenir Next" panose="020B0503020202020204" pitchFamily="34" charset="0"/>
              </a:rPr>
            </a:br>
            <a:r>
              <a:rPr lang="en-US" dirty="0">
                <a:solidFill>
                  <a:schemeClr val="accent4"/>
                </a:solidFill>
                <a:latin typeface="Avenir Next" panose="020B0503020202020204" pitchFamily="34" charset="0"/>
              </a:rPr>
              <a:t>independent </a:t>
            </a:r>
            <a:br>
              <a:rPr lang="en-US" dirty="0">
                <a:solidFill>
                  <a:schemeClr val="accent4"/>
                </a:solidFill>
                <a:latin typeface="Avenir Next" panose="020B0503020202020204" pitchFamily="34" charset="0"/>
              </a:rPr>
            </a:br>
            <a:r>
              <a:rPr lang="en-US" dirty="0">
                <a:solidFill>
                  <a:schemeClr val="accent4"/>
                </a:solidFill>
                <a:latin typeface="Avenir Next" panose="020B0503020202020204" pitchFamily="34" charset="0"/>
              </a:rPr>
              <a:t>bit-precision</a:t>
            </a:r>
          </a:p>
        </p:txBody>
      </p:sp>
      <p:graphicFrame>
        <p:nvGraphicFramePr>
          <p:cNvPr id="6" name="Table 4">
            <a:extLst>
              <a:ext uri="{FF2B5EF4-FFF2-40B4-BE49-F238E27FC236}">
                <a16:creationId xmlns:a16="http://schemas.microsoft.com/office/drawing/2014/main" id="{7FEC6D94-91FC-11F5-51DC-DD5A1C92DAAD}"/>
              </a:ext>
            </a:extLst>
          </p:cNvPr>
          <p:cNvGraphicFramePr>
            <a:graphicFrameLocks/>
          </p:cNvGraphicFramePr>
          <p:nvPr>
            <p:extLst>
              <p:ext uri="{D42A27DB-BD31-4B8C-83A1-F6EECF244321}">
                <p14:modId xmlns:p14="http://schemas.microsoft.com/office/powerpoint/2010/main" val="2334208307"/>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r>
                        <a:rPr lang="en-US" sz="800" dirty="0">
                          <a:solidFill>
                            <a:srgbClr val="1C80C5"/>
                          </a:solidFill>
                          <a:latin typeface="Avenir Next" panose="020B0503020202020204" pitchFamily="34" charset="0"/>
                          <a:cs typeface="Futura Medium" panose="020B0602020204020303" pitchFamily="34" charset="-79"/>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774015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49"/>
                                        </p:tgtEl>
                                        <p:attrNameLst>
                                          <p:attrName>style.visibility</p:attrName>
                                        </p:attrNameLst>
                                      </p:cBhvr>
                                      <p:to>
                                        <p:strVal val="visible"/>
                                      </p:to>
                                    </p:set>
                                    <p:animEffect transition="in" filter="fade">
                                      <p:cBhvr>
                                        <p:cTn id="12" dur="500"/>
                                        <p:tgtEl>
                                          <p:spTgt spid="104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50"/>
                                        </p:tgtEl>
                                        <p:attrNameLst>
                                          <p:attrName>style.visibility</p:attrName>
                                        </p:attrNameLst>
                                      </p:cBhvr>
                                      <p:to>
                                        <p:strVal val="visible"/>
                                      </p:to>
                                    </p:set>
                                    <p:animEffect transition="in" filter="fade">
                                      <p:cBhvr>
                                        <p:cTn id="15" dur="500"/>
                                        <p:tgtEl>
                                          <p:spTgt spid="1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1C80C5"/>
                  </a:solidFill>
                  <a:latin typeface="Avenir Next" panose="020B0503020202020204" pitchFamily="34" charset="0"/>
                </a:rPr>
                <a:t>Proteus</a:t>
              </a:r>
              <a:endParaRPr lang="en-US" sz="3200" b="1" dirty="0">
                <a:solidFill>
                  <a:srgbClr val="1C80C5"/>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C80C5"/>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aphicFrame>
        <p:nvGraphicFramePr>
          <p:cNvPr id="4" name="Table 4">
            <a:extLst>
              <a:ext uri="{FF2B5EF4-FFF2-40B4-BE49-F238E27FC236}">
                <a16:creationId xmlns:a16="http://schemas.microsoft.com/office/drawing/2014/main" id="{0C13578C-D97D-7DD7-CC5D-A25099DD7AA8}"/>
              </a:ext>
            </a:extLst>
          </p:cNvPr>
          <p:cNvGraphicFramePr>
            <a:graphicFrameLocks/>
          </p:cNvGraphicFramePr>
          <p:nvPr>
            <p:extLst>
              <p:ext uri="{D42A27DB-BD31-4B8C-83A1-F6EECF244321}">
                <p14:modId xmlns:p14="http://schemas.microsoft.com/office/powerpoint/2010/main" val="340367151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400059325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a:t>
            </a:r>
          </a:p>
        </p:txBody>
      </p:sp>
      <p:grpSp>
        <p:nvGrpSpPr>
          <p:cNvPr id="314" name="Group 313">
            <a:extLst>
              <a:ext uri="{FF2B5EF4-FFF2-40B4-BE49-F238E27FC236}">
                <a16:creationId xmlns:a16="http://schemas.microsoft.com/office/drawing/2014/main" id="{E15F374D-DB5B-C1D0-4698-53E0A0CE90CC}"/>
              </a:ext>
            </a:extLst>
          </p:cNvPr>
          <p:cNvGrpSpPr/>
          <p:nvPr/>
        </p:nvGrpSpPr>
        <p:grpSpPr>
          <a:xfrm>
            <a:off x="126379" y="5682898"/>
            <a:ext cx="9041777" cy="737046"/>
            <a:chOff x="406767" y="3421560"/>
            <a:chExt cx="8380267" cy="744244"/>
          </a:xfrm>
        </p:grpSpPr>
        <p:sp>
          <p:nvSpPr>
            <p:cNvPr id="315" name="TextBox 314">
              <a:extLst>
                <a:ext uri="{FF2B5EF4-FFF2-40B4-BE49-F238E27FC236}">
                  <a16:creationId xmlns:a16="http://schemas.microsoft.com/office/drawing/2014/main" id="{30AF46DD-3A39-3EC7-D8F7-CB2752A96C6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16" name="TextBox 315">
                  <a:extLst>
                    <a:ext uri="{FF2B5EF4-FFF2-40B4-BE49-F238E27FC236}">
                      <a16:creationId xmlns:a16="http://schemas.microsoft.com/office/drawing/2014/main" id="{A82143B6-3472-9A40-19DD-BB3A011C730B}"/>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316" name="TextBox 315">
                  <a:extLst>
                    <a:ext uri="{FF2B5EF4-FFF2-40B4-BE49-F238E27FC236}">
                      <a16:creationId xmlns:a16="http://schemas.microsoft.com/office/drawing/2014/main" id="{A82143B6-3472-9A40-19DD-BB3A011C730B}"/>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3"/>
                  <a:stretch>
                    <a:fillRect t="-3509"/>
                  </a:stretch>
                </a:blipFill>
              </p:spPr>
              <p:txBody>
                <a:bodyPr/>
                <a:lstStyle/>
                <a:p>
                  <a:r>
                    <a:rPr lang="en-US">
                      <a:noFill/>
                    </a:rPr>
                    <a:t> </a:t>
                  </a:r>
                </a:p>
              </p:txBody>
            </p:sp>
          </mc:Fallback>
        </mc:AlternateContent>
      </p:grpSp>
      <p:grpSp>
        <p:nvGrpSpPr>
          <p:cNvPr id="22" name="Group 21">
            <a:extLst>
              <a:ext uri="{FF2B5EF4-FFF2-40B4-BE49-F238E27FC236}">
                <a16:creationId xmlns:a16="http://schemas.microsoft.com/office/drawing/2014/main" id="{08CB9986-1025-EEC7-AB8A-F4A970097520}"/>
              </a:ext>
            </a:extLst>
          </p:cNvPr>
          <p:cNvGrpSpPr/>
          <p:nvPr/>
        </p:nvGrpSpPr>
        <p:grpSpPr>
          <a:xfrm>
            <a:off x="126379" y="4829853"/>
            <a:ext cx="9034633" cy="729903"/>
            <a:chOff x="406767" y="3421560"/>
            <a:chExt cx="8373646" cy="737031"/>
          </a:xfrm>
        </p:grpSpPr>
        <p:sp>
          <p:nvSpPr>
            <p:cNvPr id="23" name="TextBox 22">
              <a:extLst>
                <a:ext uri="{FF2B5EF4-FFF2-40B4-BE49-F238E27FC236}">
                  <a16:creationId xmlns:a16="http://schemas.microsoft.com/office/drawing/2014/main" id="{E77C79E6-1D23-09CC-E58D-B8EB24EA231D}"/>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4" name="TextBox 23">
              <a:extLst>
                <a:ext uri="{FF2B5EF4-FFF2-40B4-BE49-F238E27FC236}">
                  <a16:creationId xmlns:a16="http://schemas.microsoft.com/office/drawing/2014/main" id="{8530FD31-0E78-AA66-035D-9B92282252A5}"/>
                </a:ext>
              </a:extLst>
            </p:cNvPr>
            <p:cNvSpPr txBox="1"/>
            <p:nvPr/>
          </p:nvSpPr>
          <p:spPr>
            <a:xfrm>
              <a:off x="779411" y="3443792"/>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5" name="Group 4">
            <a:extLst>
              <a:ext uri="{FF2B5EF4-FFF2-40B4-BE49-F238E27FC236}">
                <a16:creationId xmlns:a16="http://schemas.microsoft.com/office/drawing/2014/main" id="{3C31CA02-B963-2EC5-5005-4826308F1DE0}"/>
              </a:ext>
            </a:extLst>
          </p:cNvPr>
          <p:cNvGrpSpPr/>
          <p:nvPr/>
        </p:nvGrpSpPr>
        <p:grpSpPr>
          <a:xfrm>
            <a:off x="126379" y="3964646"/>
            <a:ext cx="8865236" cy="584774"/>
            <a:chOff x="568179" y="3421559"/>
            <a:chExt cx="7887978" cy="590487"/>
          </a:xfrm>
        </p:grpSpPr>
        <p:sp>
          <p:nvSpPr>
            <p:cNvPr id="7" name="TextBox 6">
              <a:extLst>
                <a:ext uri="{FF2B5EF4-FFF2-40B4-BE49-F238E27FC236}">
                  <a16:creationId xmlns:a16="http://schemas.microsoft.com/office/drawing/2014/main" id="{421072D1-7216-AD35-4651-8279816B051B}"/>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310" name="TextBox 309">
                  <a:extLst>
                    <a:ext uri="{FF2B5EF4-FFF2-40B4-BE49-F238E27FC236}">
                      <a16:creationId xmlns:a16="http://schemas.microsoft.com/office/drawing/2014/main" id="{462F1583-1DEE-0043-6D48-9B3CAF1FEBF9}"/>
                    </a:ext>
                  </a:extLst>
                </p:cNvPr>
                <p:cNvSpPr txBox="1"/>
                <p:nvPr/>
              </p:nvSpPr>
              <p:spPr>
                <a:xfrm>
                  <a:off x="951252" y="3456073"/>
                  <a:ext cx="7504905" cy="4040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p:txBody>
            </p:sp>
          </mc:Choice>
          <mc:Fallback xmlns="">
            <p:sp>
              <p:nvSpPr>
                <p:cNvPr id="310" name="TextBox 309">
                  <a:extLst>
                    <a:ext uri="{FF2B5EF4-FFF2-40B4-BE49-F238E27FC236}">
                      <a16:creationId xmlns:a16="http://schemas.microsoft.com/office/drawing/2014/main" id="{462F1583-1DEE-0043-6D48-9B3CAF1FEBF9}"/>
                    </a:ext>
                  </a:extLst>
                </p:cNvPr>
                <p:cNvSpPr txBox="1">
                  <a:spLocks noRot="1" noChangeAspect="1" noMove="1" noResize="1" noEditPoints="1" noAdjustHandles="1" noChangeArrowheads="1" noChangeShapeType="1" noTextEdit="1"/>
                </p:cNvSpPr>
                <p:nvPr/>
              </p:nvSpPr>
              <p:spPr>
                <a:xfrm>
                  <a:off x="951252" y="3456073"/>
                  <a:ext cx="7504905" cy="404019"/>
                </a:xfrm>
                <a:prstGeom prst="rect">
                  <a:avLst/>
                </a:prstGeom>
                <a:blipFill>
                  <a:blip r:embed="rId4"/>
                  <a:stretch>
                    <a:fillRect l="-752" t="-6061" b="-24242"/>
                  </a:stretch>
                </a:blipFill>
              </p:spPr>
              <p:txBody>
                <a:bodyPr/>
                <a:lstStyle/>
                <a:p>
                  <a:r>
                    <a:rPr lang="en-US">
                      <a:noFill/>
                    </a:rPr>
                    <a:t> </a:t>
                  </a:r>
                </a:p>
              </p:txBody>
            </p:sp>
          </mc:Fallback>
        </mc:AlternateContent>
      </p:grpSp>
      <p:sp>
        <p:nvSpPr>
          <p:cNvPr id="12" name="TextBox 11">
            <a:extLst>
              <a:ext uri="{FF2B5EF4-FFF2-40B4-BE49-F238E27FC236}">
                <a16:creationId xmlns:a16="http://schemas.microsoft.com/office/drawing/2014/main" id="{08F8C502-1590-1D88-C6B5-0FF7EB253820}"/>
              </a:ext>
            </a:extLst>
          </p:cNvPr>
          <p:cNvSpPr txBox="1"/>
          <p:nvPr/>
        </p:nvSpPr>
        <p:spPr>
          <a:xfrm>
            <a:off x="0" y="1375092"/>
            <a:ext cx="9144000" cy="156966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Proteus</a:t>
            </a:r>
            <a:r>
              <a:rPr kumimoji="0" lang="en-US" sz="2400" b="1"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 a data-aware hardware runtime framework that</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sng" strike="noStrike" kern="1200" cap="none" spc="0" normalizeH="0" baseline="0" noProof="0" dirty="0">
                <a:ln>
                  <a:noFill/>
                </a:ln>
                <a:solidFill>
                  <a:srgbClr val="1C80C5"/>
                </a:solidFill>
                <a:effectLst/>
                <a:uLnTx/>
                <a:uFillTx/>
                <a:latin typeface="Avenir Next" panose="020B0503020202020204" pitchFamily="34" charset="0"/>
                <a:ea typeface="+mn-ea"/>
                <a:cs typeface="+mn-cs"/>
              </a:rPr>
              <a:t>dynamically</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400" b="0" i="0" u="sng" strike="noStrike" kern="1200" cap="none" spc="0" normalizeH="0" baseline="0" noProof="0" dirty="0">
                <a:ln>
                  <a:noFill/>
                </a:ln>
                <a:solidFill>
                  <a:srgbClr val="1C80C5"/>
                </a:solidFill>
                <a:effectLst/>
                <a:uLnTx/>
                <a:uFillTx/>
                <a:latin typeface="Avenir Next" panose="020B0503020202020204" pitchFamily="34" charset="0"/>
                <a:ea typeface="+mn-ea"/>
                <a:cs typeface="+mn-cs"/>
              </a:rPr>
              <a:t>transparently</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adapts the </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in-DRAM implementation</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bit-precision</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data format </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based on the input data for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efficient PUD execution</a:t>
            </a:r>
          </a:p>
        </p:txBody>
      </p:sp>
      <p:grpSp>
        <p:nvGrpSpPr>
          <p:cNvPr id="14" name="Group 13">
            <a:extLst>
              <a:ext uri="{FF2B5EF4-FFF2-40B4-BE49-F238E27FC236}">
                <a16:creationId xmlns:a16="http://schemas.microsoft.com/office/drawing/2014/main" id="{87B24A4E-2406-1255-8D34-0A2B981B3B5C}"/>
              </a:ext>
            </a:extLst>
          </p:cNvPr>
          <p:cNvGrpSpPr/>
          <p:nvPr/>
        </p:nvGrpSpPr>
        <p:grpSpPr>
          <a:xfrm>
            <a:off x="64774" y="3068780"/>
            <a:ext cx="8987622" cy="1048308"/>
            <a:chOff x="64774" y="3068780"/>
            <a:chExt cx="8987622" cy="1048308"/>
          </a:xfrm>
        </p:grpSpPr>
        <p:sp>
          <p:nvSpPr>
            <p:cNvPr id="317" name="Rectangle 316">
              <a:extLst>
                <a:ext uri="{FF2B5EF4-FFF2-40B4-BE49-F238E27FC236}">
                  <a16:creationId xmlns:a16="http://schemas.microsoft.com/office/drawing/2014/main" id="{60708050-2A35-3877-54AC-1D4D54F2C98C}"/>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sp>
          <p:nvSpPr>
            <p:cNvPr id="13" name="Right Arrow 12">
              <a:extLst>
                <a:ext uri="{FF2B5EF4-FFF2-40B4-BE49-F238E27FC236}">
                  <a16:creationId xmlns:a16="http://schemas.microsoft.com/office/drawing/2014/main" id="{02CDCF40-ECB8-1171-5CCC-EFD6ED06AEAD}"/>
                </a:ext>
              </a:extLst>
            </p:cNvPr>
            <p:cNvSpPr/>
            <p:nvPr/>
          </p:nvSpPr>
          <p:spPr>
            <a:xfrm rot="5400000">
              <a:off x="4389334" y="2996536"/>
              <a:ext cx="365330" cy="509818"/>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orbel" panose="020B0503020204020204"/>
                <a:ea typeface="+mn-ea"/>
                <a:cs typeface="+mn-cs"/>
              </a:endParaRPr>
            </a:p>
          </p:txBody>
        </p:sp>
      </p:grpSp>
      <p:graphicFrame>
        <p:nvGraphicFramePr>
          <p:cNvPr id="3" name="Table 4">
            <a:extLst>
              <a:ext uri="{FF2B5EF4-FFF2-40B4-BE49-F238E27FC236}">
                <a16:creationId xmlns:a16="http://schemas.microsoft.com/office/drawing/2014/main" id="{8B87ABA1-F3B2-EEB7-E95D-C414320223E3}"/>
              </a:ext>
            </a:extLst>
          </p:cNvPr>
          <p:cNvGraphicFramePr>
            <a:graphicFrameLocks/>
          </p:cNvGraphicFramePr>
          <p:nvPr>
            <p:extLst>
              <p:ext uri="{D42A27DB-BD31-4B8C-83A1-F6EECF244321}">
                <p14:modId xmlns:p14="http://schemas.microsoft.com/office/powerpoint/2010/main" val="1228906944"/>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80776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14"/>
                                        </p:tgtEl>
                                        <p:attrNameLst>
                                          <p:attrName>style.visibility</p:attrName>
                                        </p:attrNameLst>
                                      </p:cBhvr>
                                      <p:to>
                                        <p:strVal val="visible"/>
                                      </p:to>
                                    </p:set>
                                    <p:animEffect transition="in" filter="fade">
                                      <p:cBhvr>
                                        <p:cTn id="22" dur="500"/>
                                        <p:tgtEl>
                                          <p:spTgt spid="3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(II)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3"/>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graphicFrame>
        <p:nvGraphicFramePr>
          <p:cNvPr id="6" name="Table 5">
            <a:extLst>
              <a:ext uri="{FF2B5EF4-FFF2-40B4-BE49-F238E27FC236}">
                <a16:creationId xmlns:a16="http://schemas.microsoft.com/office/drawing/2014/main" id="{2FA8D7F7-108C-385D-C206-789571226036}"/>
              </a:ext>
            </a:extLst>
          </p:cNvPr>
          <p:cNvGraphicFramePr>
            <a:graphicFrameLocks noGrp="1"/>
          </p:cNvGraphicFramePr>
          <p:nvPr/>
        </p:nvGraphicFramePr>
        <p:xfrm>
          <a:off x="5109254"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grpSp>
        <p:nvGrpSpPr>
          <p:cNvPr id="2" name="Group 1">
            <a:extLst>
              <a:ext uri="{FF2B5EF4-FFF2-40B4-BE49-F238E27FC236}">
                <a16:creationId xmlns:a16="http://schemas.microsoft.com/office/drawing/2014/main" id="{398BCE05-2A38-B989-EFF8-E73D1236D58B}"/>
              </a:ext>
            </a:extLst>
          </p:cNvPr>
          <p:cNvGrpSpPr/>
          <p:nvPr/>
        </p:nvGrpSpPr>
        <p:grpSpPr>
          <a:xfrm>
            <a:off x="126379" y="3964649"/>
            <a:ext cx="8865236" cy="926730"/>
            <a:chOff x="568179" y="3421559"/>
            <a:chExt cx="7887978" cy="935783"/>
          </a:xfrm>
        </p:grpSpPr>
        <p:sp>
          <p:nvSpPr>
            <p:cNvPr id="11" name="TextBox 10">
              <a:extLst>
                <a:ext uri="{FF2B5EF4-FFF2-40B4-BE49-F238E27FC236}">
                  <a16:creationId xmlns:a16="http://schemas.microsoft.com/office/drawing/2014/main" id="{51ED9F8B-9B7F-62E8-179C-53DD3501D1C3}"/>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F800B961-FA71-F11C-F63D-EEFD8B1D2DBA}"/>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1A7FC7"/>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performance vs. bit-precision trade-offs  </a:t>
                  </a:r>
                </a:p>
              </p:txBody>
            </p:sp>
          </mc:Choice>
          <mc:Fallback xmlns="">
            <p:sp>
              <p:nvSpPr>
                <p:cNvPr id="13" name="TextBox 12">
                  <a:extLst>
                    <a:ext uri="{FF2B5EF4-FFF2-40B4-BE49-F238E27FC236}">
                      <a16:creationId xmlns:a16="http://schemas.microsoft.com/office/drawing/2014/main" id="{F800B961-FA71-F11C-F63D-EEFD8B1D2DBA}"/>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4"/>
                  <a:stretch>
                    <a:fillRect l="-752" t="-2817" b="-8451"/>
                  </a:stretch>
                </a:blipFill>
              </p:spPr>
              <p:txBody>
                <a:bodyPr/>
                <a:lstStyle/>
                <a:p>
                  <a:r>
                    <a:rPr lang="en-US">
                      <a:noFill/>
                    </a:rPr>
                    <a:t> </a:t>
                  </a:r>
                </a:p>
              </p:txBody>
            </p:sp>
          </mc:Fallback>
        </mc:AlternateContent>
      </p:grpSp>
      <p:sp>
        <p:nvSpPr>
          <p:cNvPr id="15" name="Rectangle 14">
            <a:extLst>
              <a:ext uri="{FF2B5EF4-FFF2-40B4-BE49-F238E27FC236}">
                <a16:creationId xmlns:a16="http://schemas.microsoft.com/office/drawing/2014/main" id="{756826A1-7B36-B1B5-4930-54FE9F321241}"/>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2" name="Group 21">
            <a:extLst>
              <a:ext uri="{FF2B5EF4-FFF2-40B4-BE49-F238E27FC236}">
                <a16:creationId xmlns:a16="http://schemas.microsoft.com/office/drawing/2014/main" id="{3CB302B5-C970-C570-A2E1-D8674C542A83}"/>
              </a:ext>
            </a:extLst>
          </p:cNvPr>
          <p:cNvGrpSpPr/>
          <p:nvPr/>
        </p:nvGrpSpPr>
        <p:grpSpPr>
          <a:xfrm>
            <a:off x="126379" y="4829857"/>
            <a:ext cx="9034633" cy="729903"/>
            <a:chOff x="406767" y="3421560"/>
            <a:chExt cx="8373646" cy="737030"/>
          </a:xfrm>
        </p:grpSpPr>
        <p:sp>
          <p:nvSpPr>
            <p:cNvPr id="23" name="TextBox 22">
              <a:extLst>
                <a:ext uri="{FF2B5EF4-FFF2-40B4-BE49-F238E27FC236}">
                  <a16:creationId xmlns:a16="http://schemas.microsoft.com/office/drawing/2014/main" id="{123BD8D4-304F-5D22-AF6A-BF0B4E3CC164}"/>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4" name="TextBox 23">
              <a:extLst>
                <a:ext uri="{FF2B5EF4-FFF2-40B4-BE49-F238E27FC236}">
                  <a16:creationId xmlns:a16="http://schemas.microsoft.com/office/drawing/2014/main" id="{F967E6EB-780C-D114-EA31-AD1E9AE74FB0}"/>
                </a:ext>
              </a:extLst>
            </p:cNvPr>
            <p:cNvSpPr txBox="1"/>
            <p:nvPr/>
          </p:nvSpPr>
          <p:spPr>
            <a:xfrm>
              <a:off x="779411" y="3443792"/>
              <a:ext cx="8001002" cy="7147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25" name="Group 24">
            <a:extLst>
              <a:ext uri="{FF2B5EF4-FFF2-40B4-BE49-F238E27FC236}">
                <a16:creationId xmlns:a16="http://schemas.microsoft.com/office/drawing/2014/main" id="{E614A703-142D-B063-095E-57A9DB6FCAC2}"/>
              </a:ext>
            </a:extLst>
          </p:cNvPr>
          <p:cNvGrpSpPr/>
          <p:nvPr/>
        </p:nvGrpSpPr>
        <p:grpSpPr>
          <a:xfrm>
            <a:off x="126379" y="5682898"/>
            <a:ext cx="9041777" cy="737046"/>
            <a:chOff x="406767" y="3421560"/>
            <a:chExt cx="8380267" cy="744244"/>
          </a:xfrm>
        </p:grpSpPr>
        <p:sp>
          <p:nvSpPr>
            <p:cNvPr id="26" name="TextBox 25">
              <a:extLst>
                <a:ext uri="{FF2B5EF4-FFF2-40B4-BE49-F238E27FC236}">
                  <a16:creationId xmlns:a16="http://schemas.microsoft.com/office/drawing/2014/main" id="{A310BC36-2062-0803-5C5E-FD7106F90A32}"/>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7216B688-46E5-208B-53BB-EA48B39A0D80}"/>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27" name="TextBox 26">
                  <a:extLst>
                    <a:ext uri="{FF2B5EF4-FFF2-40B4-BE49-F238E27FC236}">
                      <a16:creationId xmlns:a16="http://schemas.microsoft.com/office/drawing/2014/main" id="{7216B688-46E5-208B-53BB-EA48B39A0D80}"/>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5"/>
                  <a:stretch>
                    <a:fillRect t="-3509"/>
                  </a:stretch>
                </a:blipFill>
              </p:spPr>
              <p:txBody>
                <a:bodyPr/>
                <a:lstStyle/>
                <a:p>
                  <a:r>
                    <a:rPr lang="en-US">
                      <a:noFill/>
                    </a:rPr>
                    <a:t> </a:t>
                  </a:r>
                </a:p>
              </p:txBody>
            </p:sp>
          </mc:Fallback>
        </mc:AlternateContent>
      </p:grpSp>
      <p:sp>
        <p:nvSpPr>
          <p:cNvPr id="28" name="Rectangle 27">
            <a:extLst>
              <a:ext uri="{FF2B5EF4-FFF2-40B4-BE49-F238E27FC236}">
                <a16:creationId xmlns:a16="http://schemas.microsoft.com/office/drawing/2014/main" id="{33915916-1B18-537E-C393-39DE2A88E504}"/>
              </a:ext>
            </a:extLst>
          </p:cNvPr>
          <p:cNvSpPr/>
          <p:nvPr/>
        </p:nvSpPr>
        <p:spPr>
          <a:xfrm>
            <a:off x="0" y="1314450"/>
            <a:ext cx="9079226" cy="2371751"/>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grpSp>
        <p:nvGrpSpPr>
          <p:cNvPr id="37" name="Group 36">
            <a:extLst>
              <a:ext uri="{FF2B5EF4-FFF2-40B4-BE49-F238E27FC236}">
                <a16:creationId xmlns:a16="http://schemas.microsoft.com/office/drawing/2014/main" id="{F6D465B8-FB90-63E9-9033-BCB23AF6E3A5}"/>
              </a:ext>
            </a:extLst>
          </p:cNvPr>
          <p:cNvGrpSpPr/>
          <p:nvPr/>
        </p:nvGrpSpPr>
        <p:grpSpPr>
          <a:xfrm>
            <a:off x="6568294" y="2068578"/>
            <a:ext cx="733286" cy="1425080"/>
            <a:chOff x="6568294" y="2068578"/>
            <a:chExt cx="733286" cy="1425080"/>
          </a:xfrm>
        </p:grpSpPr>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p:gr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6"/>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7"/>
                <a:stretch>
                  <a:fillRect l="-1449" t="-22222" r="-1932" b="-50000"/>
                </a:stretch>
              </a:blipFill>
            </p:spPr>
            <p:txBody>
              <a:bodyPr/>
              <a:lstStyle/>
              <a:p>
                <a:r>
                  <a:rPr lang="en-US">
                    <a:noFill/>
                  </a:rPr>
                  <a:t> </a:t>
                </a:r>
              </a:p>
            </p:txBody>
          </p:sp>
        </mc:Fallback>
      </mc:AlternateContent>
      <p:grpSp>
        <p:nvGrpSpPr>
          <p:cNvPr id="34" name="Group 33">
            <a:extLst>
              <a:ext uri="{FF2B5EF4-FFF2-40B4-BE49-F238E27FC236}">
                <a16:creationId xmlns:a16="http://schemas.microsoft.com/office/drawing/2014/main" id="{05C7C954-7D11-4DA4-B2BA-822594526FDC}"/>
              </a:ext>
            </a:extLst>
          </p:cNvPr>
          <p:cNvGrpSpPr/>
          <p:nvPr/>
        </p:nvGrpSpPr>
        <p:grpSpPr>
          <a:xfrm>
            <a:off x="7367960" y="2068578"/>
            <a:ext cx="731520" cy="1429686"/>
            <a:chOff x="7367960" y="2068578"/>
            <a:chExt cx="731520" cy="1429686"/>
          </a:xfrm>
        </p:grpSpPr>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pSp>
          <p:nvGrpSpPr>
            <p:cNvPr id="30" name="Group 29">
              <a:extLst>
                <a:ext uri="{FF2B5EF4-FFF2-40B4-BE49-F238E27FC236}">
                  <a16:creationId xmlns:a16="http://schemas.microsoft.com/office/drawing/2014/main" id="{37CBEDC3-B397-508A-F346-34B3B0B06D6C}"/>
                </a:ext>
              </a:extLst>
            </p:cNvPr>
            <p:cNvGrpSpPr/>
            <p:nvPr/>
          </p:nvGrpSpPr>
          <p:grpSpPr>
            <a:xfrm>
              <a:off x="7441941" y="2848627"/>
              <a:ext cx="557153" cy="649637"/>
              <a:chOff x="7441941" y="2848627"/>
              <a:chExt cx="557153" cy="649637"/>
            </a:xfrm>
          </p:grpSpPr>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E6447254-EA22-5146-B5D9-C390A0B2758B}"/>
              </a:ext>
            </a:extLst>
          </p:cNvPr>
          <p:cNvGrpSpPr/>
          <p:nvPr/>
        </p:nvGrpSpPr>
        <p:grpSpPr>
          <a:xfrm>
            <a:off x="8218684" y="2062838"/>
            <a:ext cx="731761" cy="1429685"/>
            <a:chOff x="8218684" y="2062838"/>
            <a:chExt cx="731761" cy="1429685"/>
          </a:xfrm>
        </p:grpSpPr>
        <p:grpSp>
          <p:nvGrpSpPr>
            <p:cNvPr id="32" name="Group 31">
              <a:extLst>
                <a:ext uri="{FF2B5EF4-FFF2-40B4-BE49-F238E27FC236}">
                  <a16:creationId xmlns:a16="http://schemas.microsoft.com/office/drawing/2014/main" id="{C385BB5C-BA7C-655D-CCD1-5400A657D21A}"/>
                </a:ext>
              </a:extLst>
            </p:cNvPr>
            <p:cNvGrpSpPr/>
            <p:nvPr/>
          </p:nvGrpSpPr>
          <p:grpSpPr>
            <a:xfrm>
              <a:off x="8218684" y="2062838"/>
              <a:ext cx="729816" cy="1429685"/>
              <a:chOff x="8218684" y="2062838"/>
              <a:chExt cx="729816" cy="1429685"/>
            </a:xfrm>
          </p:grpSpPr>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6755" y="2404767"/>
                <a:ext cx="1413674"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pSp>
            <p:nvGrpSpPr>
              <p:cNvPr id="29" name="Group 28">
                <a:extLst>
                  <a:ext uri="{FF2B5EF4-FFF2-40B4-BE49-F238E27FC236}">
                    <a16:creationId xmlns:a16="http://schemas.microsoft.com/office/drawing/2014/main" id="{68BFD51B-7048-BB54-D4C8-B6C8BF5A1251}"/>
                  </a:ext>
                </a:extLst>
              </p:cNvPr>
              <p:cNvGrpSpPr/>
              <p:nvPr/>
            </p:nvGrpSpPr>
            <p:grpSpPr>
              <a:xfrm>
                <a:off x="8292665" y="2842886"/>
                <a:ext cx="557153" cy="649637"/>
                <a:chOff x="8292665" y="2842886"/>
                <a:chExt cx="557153" cy="649637"/>
              </a:xfrm>
            </p:grpSpPr>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grpSp>
        </p:grp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graphicFrame>
        <p:nvGraphicFramePr>
          <p:cNvPr id="5" name="Table 4">
            <a:extLst>
              <a:ext uri="{FF2B5EF4-FFF2-40B4-BE49-F238E27FC236}">
                <a16:creationId xmlns:a16="http://schemas.microsoft.com/office/drawing/2014/main" id="{DCC3FA96-3F5F-EAC0-1121-5F6148DA8FFA}"/>
              </a:ext>
            </a:extLst>
          </p:cNvPr>
          <p:cNvGraphicFramePr>
            <a:graphicFrameLocks/>
          </p:cNvGraphicFramePr>
          <p:nvPr>
            <p:extLst>
              <p:ext uri="{D42A27DB-BD31-4B8C-83A1-F6EECF244321}">
                <p14:modId xmlns:p14="http://schemas.microsoft.com/office/powerpoint/2010/main" val="204666930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9285209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(III)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3"/>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4"/>
                <a:stretch>
                  <a:fillRect l="-1449" t="-22222" r="-1932" b="-50000"/>
                </a:stretch>
              </a:blipFill>
            </p:spPr>
            <p:txBody>
              <a:bodyPr/>
              <a:lstStyle/>
              <a:p>
                <a:r>
                  <a:rPr lang="en-US">
                    <a:noFill/>
                  </a:rPr>
                  <a:t> </a:t>
                </a:r>
              </a:p>
            </p:txBody>
          </p:sp>
        </mc:Fallback>
      </mc:AlternateContent>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1"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extLst>
              <p:ext uri="{D42A27DB-BD31-4B8C-83A1-F6EECF244321}">
                <p14:modId xmlns:p14="http://schemas.microsoft.com/office/powerpoint/2010/main" val="3016084937"/>
              </p:ext>
            </p:extLst>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extLst>
              <p:ext uri="{D42A27DB-BD31-4B8C-83A1-F6EECF244321}">
                <p14:modId xmlns:p14="http://schemas.microsoft.com/office/powerpoint/2010/main" val="2330945824"/>
              </p:ext>
            </p:extLst>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5"/>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cxnSp>
        <p:nvCxnSpPr>
          <p:cNvPr id="571" name="Straight Arrow Connector 570">
            <a:extLst>
              <a:ext uri="{FF2B5EF4-FFF2-40B4-BE49-F238E27FC236}">
                <a16:creationId xmlns:a16="http://schemas.microsoft.com/office/drawing/2014/main" id="{7114BAA7-A223-5309-9060-8F3D193F22C6}"/>
              </a:ext>
            </a:extLst>
          </p:cNvPr>
          <p:cNvCxnSpPr>
            <a:cxnSpLocks/>
          </p:cNvCxnSpPr>
          <p:nvPr/>
        </p:nvCxnSpPr>
        <p:spPr>
          <a:xfrm>
            <a:off x="4390835" y="2012085"/>
            <a:ext cx="181165"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sp>
        <p:nvSpPr>
          <p:cNvPr id="573" name="TextBox 572">
            <a:extLst>
              <a:ext uri="{FF2B5EF4-FFF2-40B4-BE49-F238E27FC236}">
                <a16:creationId xmlns:a16="http://schemas.microsoft.com/office/drawing/2014/main" id="{9A73F089-186B-F10B-E9A8-669C83E5AB8C}"/>
              </a:ext>
            </a:extLst>
          </p:cNvPr>
          <p:cNvSpPr txBox="1"/>
          <p:nvPr/>
        </p:nvSpPr>
        <p:spPr>
          <a:xfrm>
            <a:off x="4216841" y="1875835"/>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2020692" y="2077510"/>
            <a:ext cx="390511" cy="0"/>
          </a:xfrm>
          <a:prstGeom prst="straightConnector1">
            <a:avLst/>
          </a:prstGeom>
          <a:ln w="38100">
            <a:solidFill>
              <a:schemeClr val="accent2"/>
            </a:solidFill>
            <a:tailEnd type="triangle" w="med" len="sm"/>
          </a:ln>
        </p:spPr>
        <p:style>
          <a:lnRef idx="1">
            <a:schemeClr val="accent1"/>
          </a:lnRef>
          <a:fillRef idx="0">
            <a:schemeClr val="accent1"/>
          </a:fillRef>
          <a:effectRef idx="0">
            <a:schemeClr val="accent1"/>
          </a:effectRef>
          <a:fontRef idx="minor">
            <a:schemeClr val="tx1"/>
          </a:fontRef>
        </p:style>
      </p:cxn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sp>
        <p:nvSpPr>
          <p:cNvPr id="576" name="TextBox 575">
            <a:extLst>
              <a:ext uri="{FF2B5EF4-FFF2-40B4-BE49-F238E27FC236}">
                <a16:creationId xmlns:a16="http://schemas.microsoft.com/office/drawing/2014/main" id="{E56921EF-E421-1751-4D4D-16FE61F732AC}"/>
              </a:ext>
            </a:extLst>
          </p:cNvPr>
          <p:cNvSpPr txBox="1"/>
          <p:nvPr/>
        </p:nvSpPr>
        <p:spPr>
          <a:xfrm rot="16200000">
            <a:off x="1393678" y="2669339"/>
            <a:ext cx="1563892" cy="27699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25000" noProof="0" dirty="0">
                <a:ln>
                  <a:noFill/>
                </a:ln>
                <a:solidFill>
                  <a:srgbClr val="F3B945"/>
                </a:solidFill>
                <a:effectLst/>
                <a:uLnTx/>
                <a:uFillTx/>
                <a:latin typeface="Avenir Next" panose="020B0503020202020204" pitchFamily="34" charset="0"/>
                <a:ea typeface="+mn-ea"/>
                <a:cs typeface="Arial" panose="020B0604020202020204" pitchFamily="34" charset="0"/>
              </a:rPr>
              <a:t>evicted cache line</a:t>
            </a:r>
          </a:p>
        </p:txBody>
      </p:sp>
      <p:grpSp>
        <p:nvGrpSpPr>
          <p:cNvPr id="577" name="Group 576">
            <a:extLst>
              <a:ext uri="{FF2B5EF4-FFF2-40B4-BE49-F238E27FC236}">
                <a16:creationId xmlns:a16="http://schemas.microsoft.com/office/drawing/2014/main" id="{526475D7-8D21-AA3A-AEB1-2E318A8492E0}"/>
              </a:ext>
            </a:extLst>
          </p:cNvPr>
          <p:cNvGrpSpPr/>
          <p:nvPr/>
        </p:nvGrpSpPr>
        <p:grpSpPr>
          <a:xfrm>
            <a:off x="126379" y="3964649"/>
            <a:ext cx="8865236" cy="926730"/>
            <a:chOff x="568179" y="3421559"/>
            <a:chExt cx="7887978" cy="935783"/>
          </a:xfrm>
        </p:grpSpPr>
        <p:sp>
          <p:nvSpPr>
            <p:cNvPr id="578" name="TextBox 577">
              <a:extLst>
                <a:ext uri="{FF2B5EF4-FFF2-40B4-BE49-F238E27FC236}">
                  <a16:creationId xmlns:a16="http://schemas.microsoft.com/office/drawing/2014/main" id="{4A726537-4ECA-5BEE-8CF6-33A38B9FC95D}"/>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579" name="TextBox 578">
                  <a:extLst>
                    <a:ext uri="{FF2B5EF4-FFF2-40B4-BE49-F238E27FC236}">
                      <a16:creationId xmlns:a16="http://schemas.microsoft.com/office/drawing/2014/main" id="{41FC7056-0F96-E9A1-FF9A-D57DF641CF44}"/>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579" name="TextBox 578">
                  <a:extLst>
                    <a:ext uri="{FF2B5EF4-FFF2-40B4-BE49-F238E27FC236}">
                      <a16:creationId xmlns:a16="http://schemas.microsoft.com/office/drawing/2014/main" id="{41FC7056-0F96-E9A1-FF9A-D57DF641CF44}"/>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6"/>
                  <a:stretch>
                    <a:fillRect l="-752" t="-2817" b="-8451"/>
                  </a:stretch>
                </a:blipFill>
              </p:spPr>
              <p:txBody>
                <a:bodyPr/>
                <a:lstStyle/>
                <a:p>
                  <a:r>
                    <a:rPr lang="en-US">
                      <a:noFill/>
                    </a:rPr>
                    <a:t> </a:t>
                  </a:r>
                </a:p>
              </p:txBody>
            </p:sp>
          </mc:Fallback>
        </mc:AlternateContent>
      </p:grpSp>
      <p:sp>
        <p:nvSpPr>
          <p:cNvPr id="580" name="Rectangle 579">
            <a:extLst>
              <a:ext uri="{FF2B5EF4-FFF2-40B4-BE49-F238E27FC236}">
                <a16:creationId xmlns:a16="http://schemas.microsoft.com/office/drawing/2014/main" id="{483AAB41-4107-DCB3-D539-67C1A5AA056D}"/>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581" name="Group 580">
            <a:extLst>
              <a:ext uri="{FF2B5EF4-FFF2-40B4-BE49-F238E27FC236}">
                <a16:creationId xmlns:a16="http://schemas.microsoft.com/office/drawing/2014/main" id="{9E412531-7036-8186-B9DF-B58A8343AA41}"/>
              </a:ext>
            </a:extLst>
          </p:cNvPr>
          <p:cNvGrpSpPr/>
          <p:nvPr/>
        </p:nvGrpSpPr>
        <p:grpSpPr>
          <a:xfrm>
            <a:off x="126379" y="4829854"/>
            <a:ext cx="9034633" cy="914570"/>
            <a:chOff x="406767" y="3421560"/>
            <a:chExt cx="8373646" cy="923501"/>
          </a:xfrm>
        </p:grpSpPr>
        <p:sp>
          <p:nvSpPr>
            <p:cNvPr id="582" name="TextBox 581">
              <a:extLst>
                <a:ext uri="{FF2B5EF4-FFF2-40B4-BE49-F238E27FC236}">
                  <a16:creationId xmlns:a16="http://schemas.microsoft.com/office/drawing/2014/main" id="{BFF38C58-7F8F-F128-BE64-74D925B335BD}"/>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2</a:t>
              </a:r>
            </a:p>
          </p:txBody>
        </p:sp>
        <p:sp>
          <p:nvSpPr>
            <p:cNvPr id="583" name="TextBox 582">
              <a:extLst>
                <a:ext uri="{FF2B5EF4-FFF2-40B4-BE49-F238E27FC236}">
                  <a16:creationId xmlns:a16="http://schemas.microsoft.com/office/drawing/2014/main" id="{73BD9AB3-7CD6-8B1B-84BC-895752672677}"/>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p:txBody>
        </p:sp>
      </p:grpSp>
      <p:grpSp>
        <p:nvGrpSpPr>
          <p:cNvPr id="584" name="Group 583">
            <a:extLst>
              <a:ext uri="{FF2B5EF4-FFF2-40B4-BE49-F238E27FC236}">
                <a16:creationId xmlns:a16="http://schemas.microsoft.com/office/drawing/2014/main" id="{70FCA1F9-E4AD-2A30-FBD4-1E3F8FBD0EC4}"/>
              </a:ext>
            </a:extLst>
          </p:cNvPr>
          <p:cNvGrpSpPr/>
          <p:nvPr/>
        </p:nvGrpSpPr>
        <p:grpSpPr>
          <a:xfrm>
            <a:off x="126379" y="5682898"/>
            <a:ext cx="9041777" cy="737046"/>
            <a:chOff x="406767" y="3421560"/>
            <a:chExt cx="8380267" cy="744244"/>
          </a:xfrm>
        </p:grpSpPr>
        <p:sp>
          <p:nvSpPr>
            <p:cNvPr id="585" name="TextBox 584">
              <a:extLst>
                <a:ext uri="{FF2B5EF4-FFF2-40B4-BE49-F238E27FC236}">
                  <a16:creationId xmlns:a16="http://schemas.microsoft.com/office/drawing/2014/main" id="{0E315F84-635C-F0C4-BE7D-C5A219A30E62}"/>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586" name="TextBox 585">
                  <a:extLst>
                    <a:ext uri="{FF2B5EF4-FFF2-40B4-BE49-F238E27FC236}">
                      <a16:creationId xmlns:a16="http://schemas.microsoft.com/office/drawing/2014/main" id="{4F074548-E56F-5A3C-F598-92F83ABD1D7A}"/>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586" name="TextBox 585">
                  <a:extLst>
                    <a:ext uri="{FF2B5EF4-FFF2-40B4-BE49-F238E27FC236}">
                      <a16:creationId xmlns:a16="http://schemas.microsoft.com/office/drawing/2014/main" id="{4F074548-E56F-5A3C-F598-92F83ABD1D7A}"/>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7"/>
                  <a:stretch>
                    <a:fillRect t="-3509"/>
                  </a:stretch>
                </a:blipFill>
              </p:spPr>
              <p:txBody>
                <a:bodyPr/>
                <a:lstStyle/>
                <a:p>
                  <a:r>
                    <a:rPr lang="en-US">
                      <a:noFill/>
                    </a:rPr>
                    <a:t> </a:t>
                  </a:r>
                </a:p>
              </p:txBody>
            </p:sp>
          </mc:Fallback>
        </mc:AlternateContent>
      </p:grpSp>
      <p:graphicFrame>
        <p:nvGraphicFramePr>
          <p:cNvPr id="588" name="Table 587">
            <a:extLst>
              <a:ext uri="{FF2B5EF4-FFF2-40B4-BE49-F238E27FC236}">
                <a16:creationId xmlns:a16="http://schemas.microsoft.com/office/drawing/2014/main" id="{9420A7F2-045E-3F8A-E09E-D559D0E3F396}"/>
              </a:ext>
            </a:extLst>
          </p:cNvPr>
          <p:cNvGraphicFramePr>
            <a:graphicFrameLocks noGrp="1"/>
          </p:cNvGraphicFramePr>
          <p:nvPr/>
        </p:nvGraphicFramePr>
        <p:xfrm>
          <a:off x="5109254"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587" name="Rectangle 586">
            <a:extLst>
              <a:ext uri="{FF2B5EF4-FFF2-40B4-BE49-F238E27FC236}">
                <a16:creationId xmlns:a16="http://schemas.microsoft.com/office/drawing/2014/main" id="{F31E5B03-5A65-0943-1112-4A032B884475}"/>
              </a:ext>
            </a:extLst>
          </p:cNvPr>
          <p:cNvSpPr/>
          <p:nvPr/>
        </p:nvSpPr>
        <p:spPr>
          <a:xfrm>
            <a:off x="4900052" y="1324431"/>
            <a:ext cx="4179174"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aphicFrame>
        <p:nvGraphicFramePr>
          <p:cNvPr id="3" name="Table 4">
            <a:extLst>
              <a:ext uri="{FF2B5EF4-FFF2-40B4-BE49-F238E27FC236}">
                <a16:creationId xmlns:a16="http://schemas.microsoft.com/office/drawing/2014/main" id="{CF415019-06C7-6D64-D9C0-EB1AF961A549}"/>
              </a:ext>
            </a:extLst>
          </p:cNvPr>
          <p:cNvGraphicFramePr>
            <a:graphicFrameLocks/>
          </p:cNvGraphicFramePr>
          <p:nvPr>
            <p:extLst>
              <p:ext uri="{D42A27DB-BD31-4B8C-83A1-F6EECF244321}">
                <p14:modId xmlns:p14="http://schemas.microsoft.com/office/powerpoint/2010/main" val="1309484538"/>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75020081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(IV)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3"/>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4"/>
                <a:stretch>
                  <a:fillRect l="-1449" t="-22222" r="-1932" b="-50000"/>
                </a:stretch>
              </a:blipFill>
            </p:spPr>
            <p:txBody>
              <a:bodyPr/>
              <a:lstStyle/>
              <a:p>
                <a:r>
                  <a:rPr lang="en-US">
                    <a:noFill/>
                  </a:rPr>
                  <a:t> </a:t>
                </a:r>
              </a:p>
            </p:txBody>
          </p:sp>
        </mc:Fallback>
      </mc:AlternateContent>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extLst>
              <p:ext uri="{D42A27DB-BD31-4B8C-83A1-F6EECF244321}">
                <p14:modId xmlns:p14="http://schemas.microsoft.com/office/powerpoint/2010/main" val="3934705228"/>
              </p:ext>
            </p:extLst>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extLst>
              <p:ext uri="{D42A27DB-BD31-4B8C-83A1-F6EECF244321}">
                <p14:modId xmlns:p14="http://schemas.microsoft.com/office/powerpoint/2010/main" val="864859180"/>
              </p:ext>
            </p:extLst>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31" name="Group 530">
            <a:extLst>
              <a:ext uri="{FF2B5EF4-FFF2-40B4-BE49-F238E27FC236}">
                <a16:creationId xmlns:a16="http://schemas.microsoft.com/office/drawing/2014/main" id="{2566FA4B-3376-E16C-C55D-9A1407E199E8}"/>
              </a:ext>
            </a:extLst>
          </p:cNvPr>
          <p:cNvGrpSpPr/>
          <p:nvPr/>
        </p:nvGrpSpPr>
        <p:grpSpPr>
          <a:xfrm>
            <a:off x="6799633" y="2928983"/>
            <a:ext cx="365760" cy="354148"/>
            <a:chOff x="8014119" y="4579525"/>
            <a:chExt cx="365760" cy="354148"/>
          </a:xfrm>
        </p:grpSpPr>
        <p:cxnSp>
          <p:nvCxnSpPr>
            <p:cNvPr id="526" name="Straight Connector 525">
              <a:extLst>
                <a:ext uri="{FF2B5EF4-FFF2-40B4-BE49-F238E27FC236}">
                  <a16:creationId xmlns:a16="http://schemas.microsoft.com/office/drawing/2014/main" id="{5026DB2D-2D0F-D22B-3C46-ACDE7F353BC7}"/>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E4B11FD6-2309-56AE-A51F-6AF6B554F10A}"/>
                </a:ext>
              </a:extLst>
            </p:cNvPr>
            <p:cNvCxnSpPr>
              <a:cxnSpLocks/>
            </p:cNvCxnSpPr>
            <p:nvPr/>
          </p:nvCxnSpPr>
          <p:spPr>
            <a:xfrm>
              <a:off x="8014119" y="4804066"/>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34" name="Group 533">
            <a:extLst>
              <a:ext uri="{FF2B5EF4-FFF2-40B4-BE49-F238E27FC236}">
                <a16:creationId xmlns:a16="http://schemas.microsoft.com/office/drawing/2014/main" id="{CF4F11A5-6E08-F24B-2FEA-BAA05191908B}"/>
              </a:ext>
            </a:extLst>
          </p:cNvPr>
          <p:cNvGrpSpPr/>
          <p:nvPr/>
        </p:nvGrpSpPr>
        <p:grpSpPr>
          <a:xfrm>
            <a:off x="7595829" y="2938469"/>
            <a:ext cx="365760" cy="354148"/>
            <a:chOff x="8008480" y="4579525"/>
            <a:chExt cx="365760" cy="354148"/>
          </a:xfrm>
        </p:grpSpPr>
        <p:cxnSp>
          <p:nvCxnSpPr>
            <p:cNvPr id="535" name="Straight Connector 534">
              <a:extLst>
                <a:ext uri="{FF2B5EF4-FFF2-40B4-BE49-F238E27FC236}">
                  <a16:creationId xmlns:a16="http://schemas.microsoft.com/office/drawing/2014/main" id="{71D1FD8B-36BE-4597-EBAA-45878D855B5D}"/>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119BA917-1DD4-44F6-8017-0DFB452CF50A}"/>
                </a:ext>
              </a:extLst>
            </p:cNvPr>
            <p:cNvCxnSpPr>
              <a:cxnSpLocks/>
            </p:cNvCxnSpPr>
            <p:nvPr/>
          </p:nvCxnSpPr>
          <p:spPr>
            <a:xfrm>
              <a:off x="8008480" y="4874894"/>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FEE44993-442D-9711-36FF-83985C8115DA}"/>
              </a:ext>
            </a:extLst>
          </p:cNvPr>
          <p:cNvGrpSpPr/>
          <p:nvPr/>
        </p:nvGrpSpPr>
        <p:grpSpPr>
          <a:xfrm>
            <a:off x="8446553" y="2919325"/>
            <a:ext cx="365760" cy="354148"/>
            <a:chOff x="7998347" y="4579525"/>
            <a:chExt cx="365760" cy="354148"/>
          </a:xfrm>
        </p:grpSpPr>
        <p:cxnSp>
          <p:nvCxnSpPr>
            <p:cNvPr id="538" name="Straight Connector 537">
              <a:extLst>
                <a:ext uri="{FF2B5EF4-FFF2-40B4-BE49-F238E27FC236}">
                  <a16:creationId xmlns:a16="http://schemas.microsoft.com/office/drawing/2014/main" id="{C7A3EE28-1A0C-8115-23C9-6FAC98020015}"/>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1D4DE2CE-1B2F-1781-962C-62298F14493D}"/>
                </a:ext>
              </a:extLst>
            </p:cNvPr>
            <p:cNvCxnSpPr>
              <a:cxnSpLocks/>
            </p:cNvCxnSpPr>
            <p:nvPr/>
          </p:nvCxnSpPr>
          <p:spPr>
            <a:xfrm>
              <a:off x="7998347" y="4643565"/>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5"/>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cxnSp>
        <p:nvCxnSpPr>
          <p:cNvPr id="11" name="Straight Arrow Connector 10">
            <a:extLst>
              <a:ext uri="{FF2B5EF4-FFF2-40B4-BE49-F238E27FC236}">
                <a16:creationId xmlns:a16="http://schemas.microsoft.com/office/drawing/2014/main" id="{D95AB071-7067-0710-08FB-0C4E53A556CD}"/>
              </a:ext>
            </a:extLst>
          </p:cNvPr>
          <p:cNvCxnSpPr>
            <a:cxnSpLocks/>
          </p:cNvCxnSpPr>
          <p:nvPr/>
        </p:nvCxnSpPr>
        <p:spPr>
          <a:xfrm flipV="1">
            <a:off x="5992811" y="2720690"/>
            <a:ext cx="0" cy="240445"/>
          </a:xfrm>
          <a:prstGeom prst="straightConnector1">
            <a:avLst/>
          </a:prstGeom>
          <a:ln w="38100">
            <a:solidFill>
              <a:schemeClr val="accent1"/>
            </a:solidFill>
            <a:tailEnd type="triangle" w="med" len="sm"/>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173A3186-385A-6C21-ADD0-78542407B1C0}"/>
              </a:ext>
            </a:extLst>
          </p:cNvPr>
          <p:cNvGrpSpPr/>
          <p:nvPr/>
        </p:nvGrpSpPr>
        <p:grpSpPr>
          <a:xfrm>
            <a:off x="126379" y="3964649"/>
            <a:ext cx="8865236" cy="926730"/>
            <a:chOff x="568179" y="3421559"/>
            <a:chExt cx="7887978" cy="935783"/>
          </a:xfrm>
        </p:grpSpPr>
        <p:sp>
          <p:nvSpPr>
            <p:cNvPr id="24" name="TextBox 23">
              <a:extLst>
                <a:ext uri="{FF2B5EF4-FFF2-40B4-BE49-F238E27FC236}">
                  <a16:creationId xmlns:a16="http://schemas.microsoft.com/office/drawing/2014/main" id="{799639AC-ABCF-D732-10FE-1A255847F5E2}"/>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A597C6-E71C-6636-4D15-0B76B23C099C}"/>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25" name="TextBox 24">
                  <a:extLst>
                    <a:ext uri="{FF2B5EF4-FFF2-40B4-BE49-F238E27FC236}">
                      <a16:creationId xmlns:a16="http://schemas.microsoft.com/office/drawing/2014/main" id="{ABA597C6-E71C-6636-4D15-0B76B23C099C}"/>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6"/>
                  <a:stretch>
                    <a:fillRect l="-752" t="-2817" b="-8451"/>
                  </a:stretch>
                </a:blipFill>
              </p:spPr>
              <p:txBody>
                <a:bodyPr/>
                <a:lstStyle/>
                <a:p>
                  <a:r>
                    <a:rPr lang="en-US">
                      <a:noFill/>
                    </a:rPr>
                    <a:t> </a:t>
                  </a:r>
                </a:p>
              </p:txBody>
            </p:sp>
          </mc:Fallback>
        </mc:AlternateContent>
      </p:grpSp>
      <p:sp>
        <p:nvSpPr>
          <p:cNvPr id="26" name="Rectangle 25">
            <a:extLst>
              <a:ext uri="{FF2B5EF4-FFF2-40B4-BE49-F238E27FC236}">
                <a16:creationId xmlns:a16="http://schemas.microsoft.com/office/drawing/2014/main" id="{6CE9C6D2-CF6B-0038-7333-40B3B4895ED7}"/>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7" name="Group 26">
            <a:extLst>
              <a:ext uri="{FF2B5EF4-FFF2-40B4-BE49-F238E27FC236}">
                <a16:creationId xmlns:a16="http://schemas.microsoft.com/office/drawing/2014/main" id="{3C6D2C1D-65E0-370F-E61E-E298B652244C}"/>
              </a:ext>
            </a:extLst>
          </p:cNvPr>
          <p:cNvGrpSpPr/>
          <p:nvPr/>
        </p:nvGrpSpPr>
        <p:grpSpPr>
          <a:xfrm>
            <a:off x="126379" y="4829854"/>
            <a:ext cx="9034633" cy="914570"/>
            <a:chOff x="406767" y="3421560"/>
            <a:chExt cx="8373646" cy="923501"/>
          </a:xfrm>
        </p:grpSpPr>
        <p:sp>
          <p:nvSpPr>
            <p:cNvPr id="28" name="TextBox 27">
              <a:extLst>
                <a:ext uri="{FF2B5EF4-FFF2-40B4-BE49-F238E27FC236}">
                  <a16:creationId xmlns:a16="http://schemas.microsoft.com/office/drawing/2014/main" id="{6179681C-0E71-0BC0-50E4-54D464CB7A36}"/>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9" name="TextBox 28">
              <a:extLst>
                <a:ext uri="{FF2B5EF4-FFF2-40B4-BE49-F238E27FC236}">
                  <a16:creationId xmlns:a16="http://schemas.microsoft.com/office/drawing/2014/main" id="{6144D11F-52F6-1FD7-9419-E68A62D81C68}"/>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30" name="Group 29">
            <a:extLst>
              <a:ext uri="{FF2B5EF4-FFF2-40B4-BE49-F238E27FC236}">
                <a16:creationId xmlns:a16="http://schemas.microsoft.com/office/drawing/2014/main" id="{D5325CCA-2FAA-1C98-EC73-DCC02AEB3135}"/>
              </a:ext>
            </a:extLst>
          </p:cNvPr>
          <p:cNvGrpSpPr/>
          <p:nvPr/>
        </p:nvGrpSpPr>
        <p:grpSpPr>
          <a:xfrm>
            <a:off x="126379" y="5682900"/>
            <a:ext cx="9041777" cy="921713"/>
            <a:chOff x="406767" y="3421560"/>
            <a:chExt cx="8380267" cy="930714"/>
          </a:xfrm>
        </p:grpSpPr>
        <p:sp>
          <p:nvSpPr>
            <p:cNvPr id="32" name="TextBox 31">
              <a:extLst>
                <a:ext uri="{FF2B5EF4-FFF2-40B4-BE49-F238E27FC236}">
                  <a16:creationId xmlns:a16="http://schemas.microsoft.com/office/drawing/2014/main" id="{9B92EE3E-66A8-7615-6146-23097E26E11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FBF3BB3D-741D-6509-AF6B-833A9D350E4E}"/>
                    </a:ext>
                  </a:extLst>
                </p:cNvPr>
                <p:cNvSpPr txBox="1"/>
                <p:nvPr/>
              </p:nvSpPr>
              <p:spPr>
                <a:xfrm>
                  <a:off x="786032" y="3451005"/>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C02800"/>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identifies the appropriate bit-precision based on the input operations of the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target PUD operation</a:t>
                  </a:r>
                  <a:endParaRPr kumimoji="0" lang="en-US" sz="20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endParaRPr>
                </a:p>
              </p:txBody>
            </p:sp>
          </mc:Choice>
          <mc:Fallback xmlns="">
            <p:sp>
              <p:nvSpPr>
                <p:cNvPr id="33" name="TextBox 32">
                  <a:extLst>
                    <a:ext uri="{FF2B5EF4-FFF2-40B4-BE49-F238E27FC236}">
                      <a16:creationId xmlns:a16="http://schemas.microsoft.com/office/drawing/2014/main" id="{FBF3BB3D-741D-6509-AF6B-833A9D350E4E}"/>
                    </a:ext>
                  </a:extLst>
                </p:cNvPr>
                <p:cNvSpPr txBox="1">
                  <a:spLocks noRot="1" noChangeAspect="1" noMove="1" noResize="1" noEditPoints="1" noAdjustHandles="1" noChangeArrowheads="1" noChangeShapeType="1" noTextEdit="1"/>
                </p:cNvSpPr>
                <p:nvPr/>
              </p:nvSpPr>
              <p:spPr>
                <a:xfrm>
                  <a:off x="786032" y="3451005"/>
                  <a:ext cx="8001002" cy="901269"/>
                </a:xfrm>
                <a:prstGeom prst="rect">
                  <a:avLst/>
                </a:prstGeom>
                <a:blipFill>
                  <a:blip r:embed="rId7"/>
                  <a:stretch>
                    <a:fillRect l="-441" t="-2817" b="-8451"/>
                  </a:stretch>
                </a:blipFill>
              </p:spPr>
              <p:txBody>
                <a:bodyPr/>
                <a:lstStyle/>
                <a:p>
                  <a:r>
                    <a:rPr lang="en-US">
                      <a:noFill/>
                    </a:rPr>
                    <a:t> </a:t>
                  </a:r>
                </a:p>
              </p:txBody>
            </p:sp>
          </mc:Fallback>
        </mc:AlternateContent>
      </p:grpSp>
      <p:sp>
        <p:nvSpPr>
          <p:cNvPr id="34" name="Rectangle 33">
            <a:extLst>
              <a:ext uri="{FF2B5EF4-FFF2-40B4-BE49-F238E27FC236}">
                <a16:creationId xmlns:a16="http://schemas.microsoft.com/office/drawing/2014/main" id="{50FA188E-4A66-F031-9AE2-7131806651FD}"/>
              </a:ext>
            </a:extLst>
          </p:cNvPr>
          <p:cNvSpPr/>
          <p:nvPr/>
        </p:nvSpPr>
        <p:spPr>
          <a:xfrm>
            <a:off x="0" y="1317157"/>
            <a:ext cx="4853386"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4479014" y="3008186"/>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F549A51E-F692-F5AE-8870-B29834D21DE8}"/>
              </a:ext>
            </a:extLst>
          </p:cNvPr>
          <p:cNvCxnSpPr>
            <a:cxnSpLocks/>
          </p:cNvCxnSpPr>
          <p:nvPr/>
        </p:nvCxnSpPr>
        <p:spPr>
          <a:xfrm>
            <a:off x="4479014" y="3345709"/>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graphicFrame>
        <p:nvGraphicFramePr>
          <p:cNvPr id="2" name="Table 1">
            <a:extLst>
              <a:ext uri="{FF2B5EF4-FFF2-40B4-BE49-F238E27FC236}">
                <a16:creationId xmlns:a16="http://schemas.microsoft.com/office/drawing/2014/main" id="{B3E1B07A-FE00-213B-FE35-3CA7E864B8B0}"/>
              </a:ext>
            </a:extLst>
          </p:cNvPr>
          <p:cNvGraphicFramePr>
            <a:graphicFrameLocks noGrp="1"/>
          </p:cNvGraphicFramePr>
          <p:nvPr/>
        </p:nvGraphicFramePr>
        <p:xfrm>
          <a:off x="5563087"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3" name="TextBox 2">
            <a:extLst>
              <a:ext uri="{FF2B5EF4-FFF2-40B4-BE49-F238E27FC236}">
                <a16:creationId xmlns:a16="http://schemas.microsoft.com/office/drawing/2014/main" id="{9428265F-B59A-B905-9DC6-755F93944441}"/>
              </a:ext>
            </a:extLst>
          </p:cNvPr>
          <p:cNvSpPr txBox="1"/>
          <p:nvPr/>
        </p:nvSpPr>
        <p:spPr>
          <a:xfrm>
            <a:off x="5569615" y="2474791"/>
            <a:ext cx="622307" cy="2616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4 bits</a:t>
            </a:r>
          </a:p>
        </p:txBody>
      </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aphicFrame>
        <p:nvGraphicFramePr>
          <p:cNvPr id="7" name="Table 4">
            <a:extLst>
              <a:ext uri="{FF2B5EF4-FFF2-40B4-BE49-F238E27FC236}">
                <a16:creationId xmlns:a16="http://schemas.microsoft.com/office/drawing/2014/main" id="{A683C7DD-6247-3AB6-9E64-859C804C5E61}"/>
              </a:ext>
            </a:extLst>
          </p:cNvPr>
          <p:cNvGraphicFramePr>
            <a:graphicFrameLocks/>
          </p:cNvGraphicFramePr>
          <p:nvPr>
            <p:extLst>
              <p:ext uri="{D42A27DB-BD31-4B8C-83A1-F6EECF244321}">
                <p14:modId xmlns:p14="http://schemas.microsoft.com/office/powerpoint/2010/main" val="2198070"/>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11345238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(IV)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extLst>
              <p:ext uri="{D42A27DB-BD31-4B8C-83A1-F6EECF244321}">
                <p14:modId xmlns:p14="http://schemas.microsoft.com/office/powerpoint/2010/main" val="1041344844"/>
              </p:ext>
            </p:extLst>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extLst>
              <p:ext uri="{D42A27DB-BD31-4B8C-83A1-F6EECF244321}">
                <p14:modId xmlns:p14="http://schemas.microsoft.com/office/powerpoint/2010/main" val="267122387"/>
              </p:ext>
            </p:extLst>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grpSp>
        <p:nvGrpSpPr>
          <p:cNvPr id="23" name="Group 22">
            <a:extLst>
              <a:ext uri="{FF2B5EF4-FFF2-40B4-BE49-F238E27FC236}">
                <a16:creationId xmlns:a16="http://schemas.microsoft.com/office/drawing/2014/main" id="{173A3186-385A-6C21-ADD0-78542407B1C0}"/>
              </a:ext>
            </a:extLst>
          </p:cNvPr>
          <p:cNvGrpSpPr/>
          <p:nvPr/>
        </p:nvGrpSpPr>
        <p:grpSpPr>
          <a:xfrm>
            <a:off x="126379" y="3964649"/>
            <a:ext cx="8865236" cy="926730"/>
            <a:chOff x="568179" y="3421559"/>
            <a:chExt cx="7887978" cy="935783"/>
          </a:xfrm>
        </p:grpSpPr>
        <p:sp>
          <p:nvSpPr>
            <p:cNvPr id="24" name="TextBox 23">
              <a:extLst>
                <a:ext uri="{FF2B5EF4-FFF2-40B4-BE49-F238E27FC236}">
                  <a16:creationId xmlns:a16="http://schemas.microsoft.com/office/drawing/2014/main" id="{799639AC-ABCF-D732-10FE-1A255847F5E2}"/>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A597C6-E71C-6636-4D15-0B76B23C099C}"/>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25" name="TextBox 24">
                  <a:extLst>
                    <a:ext uri="{FF2B5EF4-FFF2-40B4-BE49-F238E27FC236}">
                      <a16:creationId xmlns:a16="http://schemas.microsoft.com/office/drawing/2014/main" id="{ABA597C6-E71C-6636-4D15-0B76B23C099C}"/>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3"/>
                  <a:stretch>
                    <a:fillRect l="-752" t="-2817" b="-8451"/>
                  </a:stretch>
                </a:blipFill>
              </p:spPr>
              <p:txBody>
                <a:bodyPr/>
                <a:lstStyle/>
                <a:p>
                  <a:r>
                    <a:rPr lang="en-US">
                      <a:noFill/>
                    </a:rPr>
                    <a:t> </a:t>
                  </a:r>
                </a:p>
              </p:txBody>
            </p:sp>
          </mc:Fallback>
        </mc:AlternateContent>
      </p:grpSp>
      <p:sp>
        <p:nvSpPr>
          <p:cNvPr id="26" name="Rectangle 25">
            <a:extLst>
              <a:ext uri="{FF2B5EF4-FFF2-40B4-BE49-F238E27FC236}">
                <a16:creationId xmlns:a16="http://schemas.microsoft.com/office/drawing/2014/main" id="{6CE9C6D2-CF6B-0038-7333-40B3B4895ED7}"/>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7" name="Group 26">
            <a:extLst>
              <a:ext uri="{FF2B5EF4-FFF2-40B4-BE49-F238E27FC236}">
                <a16:creationId xmlns:a16="http://schemas.microsoft.com/office/drawing/2014/main" id="{3C6D2C1D-65E0-370F-E61E-E298B652244C}"/>
              </a:ext>
            </a:extLst>
          </p:cNvPr>
          <p:cNvGrpSpPr/>
          <p:nvPr/>
        </p:nvGrpSpPr>
        <p:grpSpPr>
          <a:xfrm>
            <a:off x="126379" y="4829854"/>
            <a:ext cx="9034633" cy="914570"/>
            <a:chOff x="406767" y="3421560"/>
            <a:chExt cx="8373646" cy="923501"/>
          </a:xfrm>
        </p:grpSpPr>
        <p:sp>
          <p:nvSpPr>
            <p:cNvPr id="28" name="TextBox 27">
              <a:extLst>
                <a:ext uri="{FF2B5EF4-FFF2-40B4-BE49-F238E27FC236}">
                  <a16:creationId xmlns:a16="http://schemas.microsoft.com/office/drawing/2014/main" id="{6179681C-0E71-0BC0-50E4-54D464CB7A36}"/>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9" name="TextBox 28">
              <a:extLst>
                <a:ext uri="{FF2B5EF4-FFF2-40B4-BE49-F238E27FC236}">
                  <a16:creationId xmlns:a16="http://schemas.microsoft.com/office/drawing/2014/main" id="{6144D11F-52F6-1FD7-9419-E68A62D81C68}"/>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30" name="Group 29">
            <a:extLst>
              <a:ext uri="{FF2B5EF4-FFF2-40B4-BE49-F238E27FC236}">
                <a16:creationId xmlns:a16="http://schemas.microsoft.com/office/drawing/2014/main" id="{D5325CCA-2FAA-1C98-EC73-DCC02AEB3135}"/>
              </a:ext>
            </a:extLst>
          </p:cNvPr>
          <p:cNvGrpSpPr/>
          <p:nvPr/>
        </p:nvGrpSpPr>
        <p:grpSpPr>
          <a:xfrm>
            <a:off x="126379" y="5682900"/>
            <a:ext cx="9041777" cy="921713"/>
            <a:chOff x="406767" y="3421560"/>
            <a:chExt cx="8380267" cy="930714"/>
          </a:xfrm>
        </p:grpSpPr>
        <p:sp>
          <p:nvSpPr>
            <p:cNvPr id="32" name="TextBox 31">
              <a:extLst>
                <a:ext uri="{FF2B5EF4-FFF2-40B4-BE49-F238E27FC236}">
                  <a16:creationId xmlns:a16="http://schemas.microsoft.com/office/drawing/2014/main" id="{9B92EE3E-66A8-7615-6146-23097E26E11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FBF3BB3D-741D-6509-AF6B-833A9D350E4E}"/>
                    </a:ext>
                  </a:extLst>
                </p:cNvPr>
                <p:cNvSpPr txBox="1"/>
                <p:nvPr/>
              </p:nvSpPr>
              <p:spPr>
                <a:xfrm>
                  <a:off x="786032" y="3451005"/>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C02800"/>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identifies the appropriate bit-precision based on the input operations of the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target PUD operation</a:t>
                  </a:r>
                  <a:endParaRPr kumimoji="0" lang="en-US" sz="20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endParaRPr>
                </a:p>
              </p:txBody>
            </p:sp>
          </mc:Choice>
          <mc:Fallback xmlns="">
            <p:sp>
              <p:nvSpPr>
                <p:cNvPr id="33" name="TextBox 32">
                  <a:extLst>
                    <a:ext uri="{FF2B5EF4-FFF2-40B4-BE49-F238E27FC236}">
                      <a16:creationId xmlns:a16="http://schemas.microsoft.com/office/drawing/2014/main" id="{FBF3BB3D-741D-6509-AF6B-833A9D350E4E}"/>
                    </a:ext>
                  </a:extLst>
                </p:cNvPr>
                <p:cNvSpPr txBox="1">
                  <a:spLocks noRot="1" noChangeAspect="1" noMove="1" noResize="1" noEditPoints="1" noAdjustHandles="1" noChangeArrowheads="1" noChangeShapeType="1" noTextEdit="1"/>
                </p:cNvSpPr>
                <p:nvPr/>
              </p:nvSpPr>
              <p:spPr>
                <a:xfrm>
                  <a:off x="786032" y="3451005"/>
                  <a:ext cx="8001002" cy="901269"/>
                </a:xfrm>
                <a:prstGeom prst="rect">
                  <a:avLst/>
                </a:prstGeom>
                <a:blipFill>
                  <a:blip r:embed="rId4"/>
                  <a:stretch>
                    <a:fillRect l="-441" t="-2817" b="-8451"/>
                  </a:stretch>
                </a:blipFill>
              </p:spPr>
              <p:txBody>
                <a:bodyPr/>
                <a:lstStyle/>
                <a:p>
                  <a:r>
                    <a:rPr lang="en-US">
                      <a:noFill/>
                    </a:rPr>
                    <a:t> </a:t>
                  </a:r>
                </a:p>
              </p:txBody>
            </p:sp>
          </mc:Fallback>
        </mc:AlternateContent>
      </p:gr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5"/>
                <a:stretch>
                  <a:fillRect l="-100000" t="-12195" r="-128571" b="-4878"/>
                </a:stretch>
              </a:blipFill>
              <a:ln>
                <a:noFill/>
              </a:ln>
            </p:spPr>
            <p:txBody>
              <a:bodyPr/>
              <a:lstStyle/>
              <a:p>
                <a:r>
                  <a:rPr lang="en-US">
                    <a:noFill/>
                  </a:rPr>
                  <a:t> </a:t>
                </a:r>
              </a:p>
            </p:txBody>
          </p:sp>
        </mc:Fallback>
      </mc:AlternateContent>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50FA188E-4A66-F031-9AE2-7131806651FD}"/>
              </a:ext>
            </a:extLst>
          </p:cNvPr>
          <p:cNvSpPr/>
          <p:nvPr/>
        </p:nvSpPr>
        <p:spPr>
          <a:xfrm>
            <a:off x="1" y="1317157"/>
            <a:ext cx="9120188"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grpSp>
        <p:nvGrpSpPr>
          <p:cNvPr id="534" name="Group 533">
            <a:extLst>
              <a:ext uri="{FF2B5EF4-FFF2-40B4-BE49-F238E27FC236}">
                <a16:creationId xmlns:a16="http://schemas.microsoft.com/office/drawing/2014/main" id="{CF4F11A5-6E08-F24B-2FEA-BAA05191908B}"/>
              </a:ext>
            </a:extLst>
          </p:cNvPr>
          <p:cNvGrpSpPr/>
          <p:nvPr/>
        </p:nvGrpSpPr>
        <p:grpSpPr>
          <a:xfrm>
            <a:off x="7595829" y="2938469"/>
            <a:ext cx="365760" cy="354148"/>
            <a:chOff x="8008480" y="4579525"/>
            <a:chExt cx="365760" cy="354148"/>
          </a:xfrm>
        </p:grpSpPr>
        <p:cxnSp>
          <p:nvCxnSpPr>
            <p:cNvPr id="535" name="Straight Connector 534">
              <a:extLst>
                <a:ext uri="{FF2B5EF4-FFF2-40B4-BE49-F238E27FC236}">
                  <a16:creationId xmlns:a16="http://schemas.microsoft.com/office/drawing/2014/main" id="{71D1FD8B-36BE-4597-EBAA-45878D855B5D}"/>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119BA917-1DD4-44F6-8017-0DFB452CF50A}"/>
                </a:ext>
              </a:extLst>
            </p:cNvPr>
            <p:cNvCxnSpPr>
              <a:cxnSpLocks/>
            </p:cNvCxnSpPr>
            <p:nvPr/>
          </p:nvCxnSpPr>
          <p:spPr>
            <a:xfrm>
              <a:off x="8008480" y="4874894"/>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graphicFrame>
        <p:nvGraphicFramePr>
          <p:cNvPr id="3" name="Table 2">
            <a:extLst>
              <a:ext uri="{FF2B5EF4-FFF2-40B4-BE49-F238E27FC236}">
                <a16:creationId xmlns:a16="http://schemas.microsoft.com/office/drawing/2014/main" id="{B928625C-D9A6-B8B2-8666-CDB85ADEA5D6}"/>
              </a:ext>
            </a:extLst>
          </p:cNvPr>
          <p:cNvGraphicFramePr>
            <a:graphicFrameLocks noGrp="1"/>
          </p:cNvGraphicFramePr>
          <p:nvPr/>
        </p:nvGraphicFramePr>
        <p:xfrm>
          <a:off x="5182989" y="230002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6"/>
                <a:stretch>
                  <a:fillRect l="-1449" t="-22222" r="-1932" b="-50000"/>
                </a:stretch>
              </a:blipFill>
            </p:spPr>
            <p:txBody>
              <a:bodyPr/>
              <a:lstStyle/>
              <a:p>
                <a:r>
                  <a:rPr lang="en-US">
                    <a:noFill/>
                  </a:rPr>
                  <a:t> </a:t>
                </a:r>
              </a:p>
            </p:txBody>
          </p:sp>
        </mc:Fallback>
      </mc:AlternateContent>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7"/>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15" name="Rounded Rectangle 14">
            <a:extLst>
              <a:ext uri="{FF2B5EF4-FFF2-40B4-BE49-F238E27FC236}">
                <a16:creationId xmlns:a16="http://schemas.microsoft.com/office/drawing/2014/main" id="{366CD39E-7492-4F1B-5953-8606CD169E53}"/>
              </a:ext>
            </a:extLst>
          </p:cNvPr>
          <p:cNvSpPr>
            <a:spLocks/>
          </p:cNvSpPr>
          <p:nvPr/>
        </p:nvSpPr>
        <p:spPr>
          <a:xfrm rot="5400000">
            <a:off x="4745027" y="2017399"/>
            <a:ext cx="1850078" cy="1204441"/>
          </a:xfrm>
          <a:prstGeom prst="roundRect">
            <a:avLst>
              <a:gd name="adj" fmla="val 3978"/>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22" name="Rounded Rectangle 21">
            <a:extLst>
              <a:ext uri="{FF2B5EF4-FFF2-40B4-BE49-F238E27FC236}">
                <a16:creationId xmlns:a16="http://schemas.microsoft.com/office/drawing/2014/main" id="{5A3E82FF-DF7C-71C5-41D1-59774B46BC19}"/>
              </a:ext>
            </a:extLst>
          </p:cNvPr>
          <p:cNvSpPr/>
          <p:nvPr/>
        </p:nvSpPr>
        <p:spPr>
          <a:xfrm>
            <a:off x="6385002" y="1692263"/>
            <a:ext cx="2627902" cy="1855324"/>
          </a:xfrm>
          <a:prstGeom prst="roundRect">
            <a:avLst>
              <a:gd name="adj" fmla="val 2647"/>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4479014" y="3008186"/>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F549A51E-F692-F5AE-8870-B29834D21DE8}"/>
              </a:ext>
            </a:extLst>
          </p:cNvPr>
          <p:cNvCxnSpPr>
            <a:cxnSpLocks/>
          </p:cNvCxnSpPr>
          <p:nvPr/>
        </p:nvCxnSpPr>
        <p:spPr>
          <a:xfrm>
            <a:off x="4479014" y="3345709"/>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46BD64C-767C-9D0A-87A2-A4F57359C8B7}"/>
              </a:ext>
            </a:extLst>
          </p:cNvPr>
          <p:cNvCxnSpPr>
            <a:cxnSpLocks/>
          </p:cNvCxnSpPr>
          <p:nvPr/>
        </p:nvCxnSpPr>
        <p:spPr>
          <a:xfrm flipH="1" flipV="1">
            <a:off x="6161297" y="2712772"/>
            <a:ext cx="242040" cy="0"/>
          </a:xfrm>
          <a:prstGeom prst="straightConnector1">
            <a:avLst/>
          </a:prstGeom>
          <a:ln w="38100">
            <a:solidFill>
              <a:schemeClr val="accent4"/>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2" name="Straight Arrow Connector 1">
            <a:extLst>
              <a:ext uri="{FF2B5EF4-FFF2-40B4-BE49-F238E27FC236}">
                <a16:creationId xmlns:a16="http://schemas.microsoft.com/office/drawing/2014/main" id="{B97EF5FD-6089-A1AC-0236-22B99C8F5333}"/>
              </a:ext>
            </a:extLst>
          </p:cNvPr>
          <p:cNvCxnSpPr>
            <a:cxnSpLocks/>
          </p:cNvCxnSpPr>
          <p:nvPr/>
        </p:nvCxnSpPr>
        <p:spPr>
          <a:xfrm>
            <a:off x="6196201" y="3186770"/>
            <a:ext cx="242040" cy="0"/>
          </a:xfrm>
          <a:prstGeom prst="straightConnector1">
            <a:avLst/>
          </a:prstGeom>
          <a:ln w="38100">
            <a:solidFill>
              <a:schemeClr val="accent1"/>
            </a:solidFill>
            <a:tailEnd type="triangle" w="med" len="sm"/>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0" name="Rounded Rectangle 39">
            <a:extLst>
              <a:ext uri="{FF2B5EF4-FFF2-40B4-BE49-F238E27FC236}">
                <a16:creationId xmlns:a16="http://schemas.microsoft.com/office/drawing/2014/main" id="{B1E78659-FC61-1BC0-4E1A-FE1B003037FE}"/>
              </a:ext>
            </a:extLst>
          </p:cNvPr>
          <p:cNvSpPr>
            <a:spLocks/>
          </p:cNvSpPr>
          <p:nvPr/>
        </p:nvSpPr>
        <p:spPr>
          <a:xfrm rot="5400000">
            <a:off x="6233890" y="2415864"/>
            <a:ext cx="141005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DAF8CD23-BF71-10E6-AA3F-83B9B9F66318}"/>
              </a:ext>
            </a:extLst>
          </p:cNvPr>
          <p:cNvSpPr>
            <a:spLocks/>
          </p:cNvSpPr>
          <p:nvPr/>
        </p:nvSpPr>
        <p:spPr>
          <a:xfrm rot="5400000">
            <a:off x="7880792" y="2412837"/>
            <a:ext cx="141415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pSp>
        <p:nvGrpSpPr>
          <p:cNvPr id="42" name="Group 41">
            <a:extLst>
              <a:ext uri="{FF2B5EF4-FFF2-40B4-BE49-F238E27FC236}">
                <a16:creationId xmlns:a16="http://schemas.microsoft.com/office/drawing/2014/main" id="{D1BCA487-99B5-4653-EDB3-71E32A71C671}"/>
              </a:ext>
            </a:extLst>
          </p:cNvPr>
          <p:cNvGrpSpPr/>
          <p:nvPr/>
        </p:nvGrpSpPr>
        <p:grpSpPr>
          <a:xfrm>
            <a:off x="6645745" y="2803983"/>
            <a:ext cx="2304700" cy="689675"/>
            <a:chOff x="6645745" y="2803983"/>
            <a:chExt cx="2304700" cy="689675"/>
          </a:xfrm>
        </p:grpSpPr>
        <p:grpSp>
          <p:nvGrpSpPr>
            <p:cNvPr id="39" name="Group 38">
              <a:extLst>
                <a:ext uri="{FF2B5EF4-FFF2-40B4-BE49-F238E27FC236}">
                  <a16:creationId xmlns:a16="http://schemas.microsoft.com/office/drawing/2014/main" id="{EDB70EB6-115E-6606-BCB5-D6957E6E5020}"/>
                </a:ext>
              </a:extLst>
            </p:cNvPr>
            <p:cNvGrpSpPr/>
            <p:nvPr/>
          </p:nvGrpSpPr>
          <p:grpSpPr>
            <a:xfrm>
              <a:off x="6645745" y="2842886"/>
              <a:ext cx="2204073" cy="650772"/>
              <a:chOff x="6645745" y="2842886"/>
              <a:chExt cx="2204073" cy="650772"/>
            </a:xfrm>
          </p:grpSpPr>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grpSp>
            <p:nvGrpSpPr>
              <p:cNvPr id="37" name="Group 36">
                <a:extLst>
                  <a:ext uri="{FF2B5EF4-FFF2-40B4-BE49-F238E27FC236}">
                    <a16:creationId xmlns:a16="http://schemas.microsoft.com/office/drawing/2014/main" id="{EC401211-5AB0-02BC-6C90-0EC18D4D836C}"/>
                  </a:ext>
                </a:extLst>
              </p:cNvPr>
              <p:cNvGrpSpPr/>
              <p:nvPr/>
            </p:nvGrpSpPr>
            <p:grpSpPr>
              <a:xfrm>
                <a:off x="8292665" y="2842886"/>
                <a:ext cx="557153" cy="649637"/>
                <a:chOff x="8292665" y="2842886"/>
                <a:chExt cx="557153" cy="649637"/>
              </a:xfrm>
            </p:grpSpPr>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701822"/>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grpSp>
        </p:grp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pSp>
        <p:nvGrpSpPr>
          <p:cNvPr id="43" name="Group 42">
            <a:extLst>
              <a:ext uri="{FF2B5EF4-FFF2-40B4-BE49-F238E27FC236}">
                <a16:creationId xmlns:a16="http://schemas.microsoft.com/office/drawing/2014/main" id="{9B679FCF-187F-17BC-8D47-088BF4759C7A}"/>
              </a:ext>
            </a:extLst>
          </p:cNvPr>
          <p:cNvGrpSpPr/>
          <p:nvPr/>
        </p:nvGrpSpPr>
        <p:grpSpPr>
          <a:xfrm>
            <a:off x="6799633" y="2928983"/>
            <a:ext cx="365760" cy="354148"/>
            <a:chOff x="8014119" y="4579525"/>
            <a:chExt cx="365760" cy="354148"/>
          </a:xfrm>
        </p:grpSpPr>
        <p:cxnSp>
          <p:nvCxnSpPr>
            <p:cNvPr id="44" name="Straight Connector 43">
              <a:extLst>
                <a:ext uri="{FF2B5EF4-FFF2-40B4-BE49-F238E27FC236}">
                  <a16:creationId xmlns:a16="http://schemas.microsoft.com/office/drawing/2014/main" id="{9D9D8879-1738-2CA0-B088-5ED785DA8B56}"/>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4EE4E45-42CC-AF36-4027-A3C18FD7B449}"/>
                </a:ext>
              </a:extLst>
            </p:cNvPr>
            <p:cNvCxnSpPr>
              <a:cxnSpLocks/>
            </p:cNvCxnSpPr>
            <p:nvPr/>
          </p:nvCxnSpPr>
          <p:spPr>
            <a:xfrm>
              <a:off x="8014119" y="4804066"/>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46" name="Group 45">
            <a:extLst>
              <a:ext uri="{FF2B5EF4-FFF2-40B4-BE49-F238E27FC236}">
                <a16:creationId xmlns:a16="http://schemas.microsoft.com/office/drawing/2014/main" id="{C35E07E2-4542-4059-FC0F-B9B4E489EED9}"/>
              </a:ext>
            </a:extLst>
          </p:cNvPr>
          <p:cNvGrpSpPr/>
          <p:nvPr/>
        </p:nvGrpSpPr>
        <p:grpSpPr>
          <a:xfrm>
            <a:off x="8446553" y="2919325"/>
            <a:ext cx="365760" cy="354148"/>
            <a:chOff x="7998347" y="4579525"/>
            <a:chExt cx="365760" cy="354148"/>
          </a:xfrm>
        </p:grpSpPr>
        <p:cxnSp>
          <p:nvCxnSpPr>
            <p:cNvPr id="47" name="Straight Connector 46">
              <a:extLst>
                <a:ext uri="{FF2B5EF4-FFF2-40B4-BE49-F238E27FC236}">
                  <a16:creationId xmlns:a16="http://schemas.microsoft.com/office/drawing/2014/main" id="{8DA86847-D166-CD5E-B746-4C13360605AF}"/>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2900641A-97D8-0C61-A9E5-5BF032FF5EE0}"/>
                </a:ext>
              </a:extLst>
            </p:cNvPr>
            <p:cNvCxnSpPr>
              <a:cxnSpLocks/>
            </p:cNvCxnSpPr>
            <p:nvPr/>
          </p:nvCxnSpPr>
          <p:spPr>
            <a:xfrm>
              <a:off x="7998347" y="4643565"/>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aphicFrame>
        <p:nvGraphicFramePr>
          <p:cNvPr id="61" name="Table 60">
            <a:extLst>
              <a:ext uri="{FF2B5EF4-FFF2-40B4-BE49-F238E27FC236}">
                <a16:creationId xmlns:a16="http://schemas.microsoft.com/office/drawing/2014/main" id="{B4AEF478-6AC0-731E-6961-6D2D6A6AFE06}"/>
              </a:ext>
            </a:extLst>
          </p:cNvPr>
          <p:cNvGraphicFramePr>
            <a:graphicFrameLocks noGrp="1"/>
          </p:cNvGraphicFramePr>
          <p:nvPr/>
        </p:nvGraphicFramePr>
        <p:xfrm>
          <a:off x="5563087"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448" name="TextBox 447">
            <a:extLst>
              <a:ext uri="{FF2B5EF4-FFF2-40B4-BE49-F238E27FC236}">
                <a16:creationId xmlns:a16="http://schemas.microsoft.com/office/drawing/2014/main" id="{F6D6BCDE-D45D-E9AE-F464-ECE83FFC0173}"/>
              </a:ext>
            </a:extLst>
          </p:cNvPr>
          <p:cNvSpPr txBox="1"/>
          <p:nvPr/>
        </p:nvSpPr>
        <p:spPr>
          <a:xfrm>
            <a:off x="5569615" y="2474791"/>
            <a:ext cx="622307" cy="2616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4 bits</a:t>
            </a:r>
          </a:p>
        </p:txBody>
      </p:sp>
      <p:graphicFrame>
        <p:nvGraphicFramePr>
          <p:cNvPr id="7" name="Table 4">
            <a:extLst>
              <a:ext uri="{FF2B5EF4-FFF2-40B4-BE49-F238E27FC236}">
                <a16:creationId xmlns:a16="http://schemas.microsoft.com/office/drawing/2014/main" id="{7B18052C-4049-8B23-1215-E87F5F125B9B}"/>
              </a:ext>
            </a:extLst>
          </p:cNvPr>
          <p:cNvGraphicFramePr>
            <a:graphicFrameLocks/>
          </p:cNvGraphicFramePr>
          <p:nvPr>
            <p:extLst>
              <p:ext uri="{D42A27DB-BD31-4B8C-83A1-F6EECF244321}">
                <p14:modId xmlns:p14="http://schemas.microsoft.com/office/powerpoint/2010/main" val="2296887789"/>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a:t>
                      </a:r>
                      <a:r>
                        <a:rPr lang="en-US" sz="800" dirty="0">
                          <a:solidFill>
                            <a:srgbClr val="1C80C5"/>
                          </a:solidFill>
                          <a:latin typeface="Avenir Next" panose="020B0503020202020204" pitchFamily="34" charset="0"/>
                          <a:cs typeface="Futura Medium" panose="020B0602020204020303" pitchFamily="34" charset="-79"/>
                        </a:rPr>
                        <a:t>●</a:t>
                      </a:r>
                      <a:r>
                        <a:rPr lang="en-US" sz="800" dirty="0">
                          <a:solidFill>
                            <a:srgbClr val="A6A6A6"/>
                          </a:solidFill>
                          <a:latin typeface="Avenir Next" panose="020B0503020202020204" pitchFamily="34" charset="0"/>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8112519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Detailed hardware description</a:t>
            </a:r>
            <a:br>
              <a:rPr lang="en-US" dirty="0"/>
            </a:br>
            <a:endParaRPr lang="en-US" dirty="0"/>
          </a:p>
          <a:p>
            <a:r>
              <a:rPr lang="en-US" dirty="0"/>
              <a:t>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2400" dirty="0"/>
            </a:br>
            <a:endParaRPr lang="en-US" sz="2400" dirty="0"/>
          </a:p>
          <a:p>
            <a:r>
              <a:rPr lang="en-US" i="1" dirty="0"/>
              <a:t>Proteus</a:t>
            </a:r>
            <a:r>
              <a:rPr lang="en-US" dirty="0"/>
              <a:t> for floating-point operations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26278"/>
            <a:ext cx="8894602" cy="925840"/>
          </a:xfrm>
        </p:spPr>
        <p:txBody>
          <a:bodyPr>
            <a:noAutofit/>
          </a:bodyPr>
          <a:lstStyle/>
          <a:p>
            <a:r>
              <a:rPr lang="en-US" sz="3600" i="1" dirty="0"/>
              <a:t>Proteus</a:t>
            </a:r>
            <a:r>
              <a:rPr lang="en-US" sz="3600" dirty="0"/>
              <a:t>: </a:t>
            </a:r>
            <a:br>
              <a:rPr lang="en-US" sz="3600" dirty="0"/>
            </a:br>
            <a:r>
              <a:rPr lang="en-US" sz="2800" dirty="0"/>
              <a:t>More in the Paper &amp; GitHub</a:t>
            </a:r>
          </a:p>
        </p:txBody>
      </p:sp>
      <p:graphicFrame>
        <p:nvGraphicFramePr>
          <p:cNvPr id="5" name="Table 4">
            <a:extLst>
              <a:ext uri="{FF2B5EF4-FFF2-40B4-BE49-F238E27FC236}">
                <a16:creationId xmlns:a16="http://schemas.microsoft.com/office/drawing/2014/main" id="{69926523-A4EA-9104-C89A-954B53ACE8C8}"/>
              </a:ext>
            </a:extLst>
          </p:cNvPr>
          <p:cNvGraphicFramePr>
            <a:graphicFrameLocks/>
          </p:cNvGraphicFramePr>
          <p:nvPr>
            <p:extLst>
              <p:ext uri="{D42A27DB-BD31-4B8C-83A1-F6EECF244321}">
                <p14:modId xmlns:p14="http://schemas.microsoft.com/office/powerpoint/2010/main" val="1937205682"/>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79802855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Detailed hardware description</a:t>
            </a:r>
            <a:br>
              <a:rPr lang="en-US" dirty="0"/>
            </a:br>
            <a:endParaRPr lang="en-US" dirty="0"/>
          </a:p>
          <a:p>
            <a:r>
              <a:rPr lang="en-US" dirty="0"/>
              <a:t>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2400" dirty="0"/>
            </a:br>
            <a:endParaRPr lang="en-US" sz="2400" dirty="0"/>
          </a:p>
          <a:p>
            <a:r>
              <a:rPr lang="en-US" i="1" dirty="0"/>
              <a:t>Proteus</a:t>
            </a:r>
            <a:r>
              <a:rPr lang="en-US" dirty="0"/>
              <a:t> for floating-point operations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26278"/>
            <a:ext cx="8894602" cy="925840"/>
          </a:xfrm>
        </p:spPr>
        <p:txBody>
          <a:bodyPr>
            <a:noAutofit/>
          </a:bodyPr>
          <a:lstStyle/>
          <a:p>
            <a:r>
              <a:rPr lang="en-US" sz="3600" i="1" dirty="0"/>
              <a:t>Proteus</a:t>
            </a:r>
            <a:r>
              <a:rPr lang="en-US" sz="3600" dirty="0"/>
              <a:t>: </a:t>
            </a:r>
            <a:br>
              <a:rPr lang="en-US" sz="3600" dirty="0"/>
            </a:br>
            <a:r>
              <a:rPr lang="en-US" sz="2800" dirty="0"/>
              <a:t>More in the Paper &amp; GitHub</a:t>
            </a:r>
          </a:p>
        </p:txBody>
      </p:sp>
      <p:sp>
        <p:nvSpPr>
          <p:cNvPr id="2" name="Rectangle 1">
            <a:extLst>
              <a:ext uri="{FF2B5EF4-FFF2-40B4-BE49-F238E27FC236}">
                <a16:creationId xmlns:a16="http://schemas.microsoft.com/office/drawing/2014/main" id="{75E30829-DF59-E85B-D800-76B2F8C799F3}"/>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7B9F676-C595-03A0-263E-5BC276558706}"/>
              </a:ext>
            </a:extLst>
          </p:cNvPr>
          <p:cNvSpPr txBox="1"/>
          <p:nvPr/>
        </p:nvSpPr>
        <p:spPr>
          <a:xfrm>
            <a:off x="569304" y="4700565"/>
            <a:ext cx="7920965"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3"/>
              </a:rPr>
              <a:t>https://arxiv.org/abs/2501.17466</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
        <p:nvSpPr>
          <p:cNvPr id="7" name="TextBox 6">
            <a:extLst>
              <a:ext uri="{FF2B5EF4-FFF2-40B4-BE49-F238E27FC236}">
                <a16:creationId xmlns:a16="http://schemas.microsoft.com/office/drawing/2014/main" id="{703EAD87-4140-FCC8-D0A3-511D2FD4C828}"/>
              </a:ext>
            </a:extLst>
          </p:cNvPr>
          <p:cNvSpPr txBox="1"/>
          <p:nvPr/>
        </p:nvSpPr>
        <p:spPr>
          <a:xfrm>
            <a:off x="-2377" y="5383494"/>
            <a:ext cx="9146376"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4">
                  <a:extLst>
                    <a:ext uri="{A12FA001-AC4F-418D-AE19-62706E023703}">
                      <ahyp:hlinkClr xmlns:ahyp="http://schemas.microsoft.com/office/drawing/2018/hyperlinkcolor" val="tx"/>
                    </a:ext>
                  </a:extLst>
                </a:hlinkClick>
              </a:rPr>
              <a:t>https://github.com/CMU-SAFARI/Proteus</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kumimoji="0" lang="en-US" sz="1800" b="0" i="0" u="none" strike="noStrike" kern="1200" cap="none" spc="0" normalizeH="0" baseline="0" noProof="0" dirty="0">
              <a:ln>
                <a:noFill/>
              </a:ln>
              <a:solidFill>
                <a:schemeClr val="accent5"/>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360A6E31-EAAC-AFB0-75BF-8E84EC649D0F}"/>
              </a:ext>
            </a:extLst>
          </p:cNvPr>
          <p:cNvPicPr>
            <a:picLocks noChangeAspect="1"/>
          </p:cNvPicPr>
          <p:nvPr/>
        </p:nvPicPr>
        <p:blipFill rotWithShape="1">
          <a:blip r:embed="rId5"/>
          <a:srcRect t="9878"/>
          <a:stretch/>
        </p:blipFill>
        <p:spPr>
          <a:xfrm>
            <a:off x="581508" y="2157435"/>
            <a:ext cx="7980983" cy="2415761"/>
          </a:xfrm>
          <a:prstGeom prst="rect">
            <a:avLst/>
          </a:prstGeom>
          <a:ln w="38100">
            <a:solidFill>
              <a:schemeClr val="accent4"/>
            </a:solidFill>
          </a:ln>
        </p:spPr>
      </p:pic>
      <p:graphicFrame>
        <p:nvGraphicFramePr>
          <p:cNvPr id="8" name="Table 7">
            <a:extLst>
              <a:ext uri="{FF2B5EF4-FFF2-40B4-BE49-F238E27FC236}">
                <a16:creationId xmlns:a16="http://schemas.microsoft.com/office/drawing/2014/main" id="{5DFF0B56-89E0-6ED6-B0E9-69E2731E6FB6}"/>
              </a:ext>
            </a:extLst>
          </p:cNvPr>
          <p:cNvGraphicFramePr>
            <a:graphicFrameLocks/>
          </p:cNvGraphicFramePr>
          <p:nvPr>
            <p:extLst>
              <p:ext uri="{D42A27DB-BD31-4B8C-83A1-F6EECF244321}">
                <p14:modId xmlns:p14="http://schemas.microsoft.com/office/powerpoint/2010/main" val="71765146"/>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1C80C5"/>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r>
                        <a:rPr lang="en-US" sz="800" dirty="0">
                          <a:solidFill>
                            <a:srgbClr val="1C80C5"/>
                          </a:solidFill>
                          <a:latin typeface="Avenir Next" panose="020B0503020202020204" pitchFamily="34" charset="0"/>
                          <a:cs typeface="Futura Medium" panose="020B0602020204020303" pitchFamily="34" charset="-79"/>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32776210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C80C5"/>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C80C5"/>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6</a:t>
              </a:r>
            </a:p>
          </p:txBody>
        </p:sp>
      </p:grpSp>
      <p:graphicFrame>
        <p:nvGraphicFramePr>
          <p:cNvPr id="4" name="Table 3">
            <a:extLst>
              <a:ext uri="{FF2B5EF4-FFF2-40B4-BE49-F238E27FC236}">
                <a16:creationId xmlns:a16="http://schemas.microsoft.com/office/drawing/2014/main" id="{5BB2603E-A7C3-F5A8-A09B-808DB8646F34}"/>
              </a:ext>
            </a:extLst>
          </p:cNvPr>
          <p:cNvGraphicFramePr>
            <a:graphicFrameLocks/>
          </p:cNvGraphicFramePr>
          <p:nvPr>
            <p:extLst>
              <p:ext uri="{D42A27DB-BD31-4B8C-83A1-F6EECF244321}">
                <p14:modId xmlns:p14="http://schemas.microsoft.com/office/powerpoint/2010/main" val="286285261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21280312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3999"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a:t>
            </a:r>
          </a:p>
        </p:txBody>
      </p:sp>
      <p:sp>
        <p:nvSpPr>
          <p:cNvPr id="5" name="Content Placeholder 2">
            <a:extLst>
              <a:ext uri="{FF2B5EF4-FFF2-40B4-BE49-F238E27FC236}">
                <a16:creationId xmlns:a16="http://schemas.microsoft.com/office/drawing/2014/main" id="{3B84FB2E-D1D2-0A59-CC90-336E2A9ED5EE}"/>
              </a:ext>
            </a:extLst>
          </p:cNvPr>
          <p:cNvSpPr>
            <a:spLocks noGrp="1"/>
          </p:cNvSpPr>
          <p:nvPr>
            <p:ph idx="1"/>
          </p:nvPr>
        </p:nvSpPr>
        <p:spPr>
          <a:xfrm>
            <a:off x="169011" y="1164304"/>
            <a:ext cx="8894602" cy="5248062"/>
          </a:xfrm>
        </p:spPr>
        <p:txBody>
          <a:bodyPr>
            <a:normAutofit/>
          </a:bodyPr>
          <a:lstStyle/>
          <a:p>
            <a:pPr>
              <a:lnSpc>
                <a:spcPct val="140000"/>
              </a:lnSpc>
              <a:spcBef>
                <a:spcPts val="600"/>
              </a:spcBef>
            </a:pPr>
            <a:r>
              <a:rPr lang="en-US" sz="2400" b="1" dirty="0">
                <a:solidFill>
                  <a:srgbClr val="D5712F"/>
                </a:solidFill>
                <a:latin typeface="Avenir Next" panose="020B0503020202020204" pitchFamily="34" charset="0"/>
              </a:rPr>
              <a:t>Evaluation Setup </a:t>
            </a:r>
          </a:p>
          <a:p>
            <a:pPr lvl="1">
              <a:lnSpc>
                <a:spcPct val="120000"/>
              </a:lnSpc>
              <a:spcBef>
                <a:spcPts val="0"/>
              </a:spcBef>
            </a:pPr>
            <a:r>
              <a:rPr lang="en-US" sz="2000" b="1" dirty="0">
                <a:solidFill>
                  <a:srgbClr val="D5712F"/>
                </a:solidFill>
                <a:latin typeface="Avenir Next" panose="020B0503020202020204" pitchFamily="34" charset="0"/>
              </a:rPr>
              <a:t>CPU: </a:t>
            </a:r>
            <a:r>
              <a:rPr lang="en-US" sz="2000" dirty="0">
                <a:solidFill>
                  <a:srgbClr val="D5712F"/>
                </a:solidFill>
              </a:rPr>
              <a:t>Intel Skylake CPU </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GPU: </a:t>
            </a:r>
            <a:r>
              <a:rPr lang="en-US" sz="2000" dirty="0">
                <a:solidFill>
                  <a:srgbClr val="D5712F"/>
                </a:solidFill>
              </a:rPr>
              <a:t>NVIDIA A100 GPU (with and without Tensor Cores)</a:t>
            </a:r>
          </a:p>
          <a:p>
            <a:pPr lvl="1">
              <a:lnSpc>
                <a:spcPct val="120000"/>
              </a:lnSpc>
              <a:spcBef>
                <a:spcPts val="0"/>
              </a:spcBef>
            </a:pPr>
            <a:r>
              <a:rPr lang="en-US" sz="2000" b="1" dirty="0">
                <a:solidFill>
                  <a:srgbClr val="D5712F"/>
                </a:solidFill>
                <a:latin typeface="Avenir Next" panose="020B0503020202020204" pitchFamily="34" charset="0"/>
              </a:rPr>
              <a:t>PUD: </a:t>
            </a:r>
            <a:r>
              <a:rPr lang="en-US" sz="2000" dirty="0">
                <a:solidFill>
                  <a:srgbClr val="D5712F"/>
                </a:solidFill>
                <a:latin typeface="Avenir Next" panose="020B0503020202020204" pitchFamily="34" charset="0"/>
              </a:rPr>
              <a:t>SIMDRAM [Oliveira+, 2021]</a:t>
            </a:r>
          </a:p>
          <a:p>
            <a:pPr lvl="1">
              <a:lnSpc>
                <a:spcPct val="120000"/>
              </a:lnSpc>
              <a:spcBef>
                <a:spcPts val="0"/>
              </a:spcBef>
            </a:pPr>
            <a:r>
              <a:rPr lang="en-US" sz="2000" b="1" dirty="0">
                <a:solidFill>
                  <a:srgbClr val="D5702F"/>
                </a:solidFill>
                <a:hlinkClick r:id="rId3">
                  <a:extLst>
                    <a:ext uri="{A12FA001-AC4F-418D-AE19-62706E023703}">
                      <ahyp:hlinkClr xmlns:ahyp="http://schemas.microsoft.com/office/drawing/2018/hyperlinkcolor" val="tx"/>
                    </a:ext>
                  </a:extLst>
                </a:hlinkClick>
              </a:rPr>
              <a:t>https://github.com/CMU-SAFARI/Proteus</a:t>
            </a:r>
            <a:r>
              <a:rPr lang="en-US" sz="2000" b="1" dirty="0">
                <a:solidFill>
                  <a:srgbClr val="D5702F"/>
                </a:solidFill>
              </a:rPr>
              <a:t> </a:t>
            </a:r>
            <a:br>
              <a:rPr lang="en-US" sz="2000" dirty="0">
                <a:solidFill>
                  <a:srgbClr val="D5712F"/>
                </a:solidFill>
              </a:rPr>
            </a:br>
            <a:endParaRPr lang="en-US" sz="2000" dirty="0">
              <a:solidFill>
                <a:srgbClr val="D5712F"/>
              </a:solidFill>
            </a:endParaRPr>
          </a:p>
          <a:p>
            <a:pPr marL="228600" marR="0" lvl="0" indent="-2286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a:ln>
                  <a:noFill/>
                </a:ln>
                <a:solidFill>
                  <a:schemeClr val="accent4"/>
                </a:solidFill>
                <a:effectLst/>
                <a:uLnTx/>
                <a:uFillTx/>
                <a:latin typeface="Avenir Next" panose="020B0503020202020204" pitchFamily="34" charset="0"/>
              </a:rPr>
              <a:t>Workloads </a:t>
            </a:r>
          </a:p>
          <a:p>
            <a:pPr lvl="1">
              <a:lnSpc>
                <a:spcPct val="100000"/>
              </a:lnSpc>
              <a:spcBef>
                <a:spcPts val="600"/>
              </a:spcBef>
              <a:defRPr/>
            </a:pPr>
            <a:r>
              <a:rPr lang="en-US" sz="2000" dirty="0">
                <a:solidFill>
                  <a:schemeClr val="accent4"/>
                </a:solidFill>
              </a:rPr>
              <a:t>12 workloads from </a:t>
            </a:r>
            <a:r>
              <a:rPr lang="en-US" sz="2000" dirty="0" err="1">
                <a:solidFill>
                  <a:schemeClr val="accent4"/>
                </a:solidFill>
              </a:rPr>
              <a:t>Polybench</a:t>
            </a:r>
            <a:r>
              <a:rPr lang="en-US" sz="2000" dirty="0">
                <a:solidFill>
                  <a:schemeClr val="accent4"/>
                </a:solidFill>
              </a:rPr>
              <a:t>, </a:t>
            </a:r>
            <a:r>
              <a:rPr lang="en-US" sz="2000" dirty="0" err="1">
                <a:solidFill>
                  <a:schemeClr val="accent4"/>
                </a:solidFill>
              </a:rPr>
              <a:t>Rodinia</a:t>
            </a:r>
            <a:r>
              <a:rPr lang="en-US" sz="2000" dirty="0">
                <a:solidFill>
                  <a:schemeClr val="accent4"/>
                </a:solidFill>
              </a:rPr>
              <a:t>, Phoenix, and SPEC2017</a:t>
            </a:r>
          </a:p>
          <a:p>
            <a:pPr lvl="1">
              <a:lnSpc>
                <a:spcPct val="100000"/>
              </a:lnSpc>
              <a:spcBef>
                <a:spcPts val="600"/>
              </a:spcBef>
              <a:defRPr/>
            </a:pPr>
            <a:r>
              <a:rPr lang="en-US" sz="2000" dirty="0">
                <a:solidFill>
                  <a:schemeClr val="accent4"/>
                </a:solidFill>
              </a:rPr>
              <a:t>Linear algebra, data mining, video processing, machine learning</a:t>
            </a:r>
            <a:br>
              <a:rPr lang="en-US" sz="2000" dirty="0">
                <a:solidFill>
                  <a:schemeClr val="accent4"/>
                </a:solidFill>
              </a:rPr>
            </a:br>
            <a:endParaRPr lang="en-US" sz="2000" dirty="0">
              <a:solidFill>
                <a:schemeClr val="accent4"/>
              </a:solidFill>
            </a:endParaRPr>
          </a:p>
          <a:p>
            <a:pPr>
              <a:lnSpc>
                <a:spcPct val="100000"/>
              </a:lnSpc>
              <a:spcBef>
                <a:spcPts val="600"/>
              </a:spcBef>
              <a:defRPr/>
            </a:pPr>
            <a:r>
              <a:rPr lang="en-US" sz="2400" b="1" dirty="0">
                <a:solidFill>
                  <a:schemeClr val="accent5"/>
                </a:solidFill>
              </a:rPr>
              <a:t>Metrics</a:t>
            </a:r>
          </a:p>
          <a:p>
            <a:pPr lvl="1"/>
            <a:r>
              <a:rPr lang="en-US" sz="2000" dirty="0">
                <a:solidFill>
                  <a:schemeClr val="accent5"/>
                </a:solidFill>
              </a:rPr>
              <a:t>CPU-normalized </a:t>
            </a:r>
            <a:r>
              <a:rPr lang="en-US" sz="2000" b="1" dirty="0">
                <a:solidFill>
                  <a:schemeClr val="accent5"/>
                </a:solidFill>
              </a:rPr>
              <a:t>performance per area </a:t>
            </a:r>
          </a:p>
          <a:p>
            <a:pPr lvl="1"/>
            <a:r>
              <a:rPr lang="en-US" sz="2000" b="1" dirty="0">
                <a:solidFill>
                  <a:schemeClr val="accent5"/>
                </a:solidFill>
              </a:rPr>
              <a:t>Energy reduction </a:t>
            </a:r>
            <a:r>
              <a:rPr lang="en-US" sz="2000" dirty="0">
                <a:solidFill>
                  <a:schemeClr val="accent5"/>
                </a:solidFill>
              </a:rPr>
              <a:t>(compared to baseline CPU)</a:t>
            </a:r>
          </a:p>
        </p:txBody>
      </p:sp>
      <p:graphicFrame>
        <p:nvGraphicFramePr>
          <p:cNvPr id="3" name="Table 2">
            <a:extLst>
              <a:ext uri="{FF2B5EF4-FFF2-40B4-BE49-F238E27FC236}">
                <a16:creationId xmlns:a16="http://schemas.microsoft.com/office/drawing/2014/main" id="{F6032718-9B9D-A05B-249E-A3CA8C92C57A}"/>
              </a:ext>
            </a:extLst>
          </p:cNvPr>
          <p:cNvGraphicFramePr>
            <a:graphicFrameLocks/>
          </p:cNvGraphicFramePr>
          <p:nvPr>
            <p:extLst>
              <p:ext uri="{D42A27DB-BD31-4B8C-83A1-F6EECF244321}">
                <p14:modId xmlns:p14="http://schemas.microsoft.com/office/powerpoint/2010/main" val="290873543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1C80C5"/>
                          </a:solidFill>
                          <a:latin typeface="Avenir Next" panose="020B0503020202020204" pitchFamily="34" charset="0"/>
                          <a:ea typeface="+mn-ea"/>
                          <a:cs typeface="Futura Medium" panose="020B0602020204020303" pitchFamily="34" charset="-79"/>
                        </a:rPr>
                        <a:t>● </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04907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5" end="5"/>
                                            </p:txEl>
                                          </p:spTgt>
                                        </p:tgtEl>
                                        <p:attrNameLst>
                                          <p:attrName>style.visibility</p:attrName>
                                        </p:attrNameLst>
                                      </p:cBhvr>
                                      <p:to>
                                        <p:strVal val="visible"/>
                                      </p:to>
                                    </p:set>
                                    <p:animEffect transition="in" filter="fade">
                                      <p:cBhvr>
                                        <p:cTn id="7" dur="500"/>
                                        <p:tgtEl>
                                          <p:spTgt spid="5">
                                            <p:txEl>
                                              <p:pRg st="5" end="5"/>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xEl>
                                              <p:pRg st="6" end="6"/>
                                            </p:txEl>
                                          </p:spTgt>
                                        </p:tgtEl>
                                        <p:attrNameLst>
                                          <p:attrName>style.visibility</p:attrName>
                                        </p:attrNameLst>
                                      </p:cBhvr>
                                      <p:to>
                                        <p:strVal val="visible"/>
                                      </p:to>
                                    </p:set>
                                    <p:animEffect transition="in" filter="fade">
                                      <p:cBhvr>
                                        <p:cTn id="10" dur="500"/>
                                        <p:tgtEl>
                                          <p:spTgt spid="5">
                                            <p:txEl>
                                              <p:pRg st="6" end="6"/>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5">
                                            <p:txEl>
                                              <p:pRg st="7" end="7"/>
                                            </p:txEl>
                                          </p:spTgt>
                                        </p:tgtEl>
                                        <p:attrNameLst>
                                          <p:attrName>style.visibility</p:attrName>
                                        </p:attrNameLst>
                                      </p:cBhvr>
                                      <p:to>
                                        <p:strVal val="visible"/>
                                      </p:to>
                                    </p:set>
                                    <p:animEffect transition="in" filter="fade">
                                      <p:cBhvr>
                                        <p:cTn id="13" dur="500"/>
                                        <p:tgtEl>
                                          <p:spTgt spid="5">
                                            <p:txEl>
                                              <p:pRg st="7" end="7"/>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xEl>
                                              <p:pRg st="8" end="8"/>
                                            </p:txEl>
                                          </p:spTgt>
                                        </p:tgtEl>
                                        <p:attrNameLst>
                                          <p:attrName>style.visibility</p:attrName>
                                        </p:attrNameLst>
                                      </p:cBhvr>
                                      <p:to>
                                        <p:strVal val="visible"/>
                                      </p:to>
                                    </p:set>
                                    <p:animEffect transition="in" filter="fade">
                                      <p:cBhvr>
                                        <p:cTn id="18" dur="500"/>
                                        <p:tgtEl>
                                          <p:spTgt spid="5">
                                            <p:txEl>
                                              <p:pRg st="8" end="8"/>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5">
                                            <p:txEl>
                                              <p:pRg st="9" end="9"/>
                                            </p:txEl>
                                          </p:spTgt>
                                        </p:tgtEl>
                                        <p:attrNameLst>
                                          <p:attrName>style.visibility</p:attrName>
                                        </p:attrNameLst>
                                      </p:cBhvr>
                                      <p:to>
                                        <p:strVal val="visible"/>
                                      </p:to>
                                    </p:set>
                                    <p:animEffect transition="in" filter="fade">
                                      <p:cBhvr>
                                        <p:cTn id="21" dur="500"/>
                                        <p:tgtEl>
                                          <p:spTgt spid="5">
                                            <p:txEl>
                                              <p:pRg st="9" end="9"/>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5">
                                            <p:txEl>
                                              <p:pRg st="10" end="10"/>
                                            </p:txEl>
                                          </p:spTgt>
                                        </p:tgtEl>
                                        <p:attrNameLst>
                                          <p:attrName>style.visibility</p:attrName>
                                        </p:attrNameLst>
                                      </p:cBhvr>
                                      <p:to>
                                        <p:strVal val="visible"/>
                                      </p:to>
                                    </p:set>
                                    <p:animEffect transition="in" filter="fade">
                                      <p:cBhvr>
                                        <p:cTn id="24" dur="500"/>
                                        <p:tgtEl>
                                          <p:spTgt spid="5">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3999"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Performance Analysis </a:t>
            </a:r>
          </a:p>
        </p:txBody>
      </p:sp>
      <p:graphicFrame>
        <p:nvGraphicFramePr>
          <p:cNvPr id="2" name="Chart 1">
            <a:extLst>
              <a:ext uri="{FF2B5EF4-FFF2-40B4-BE49-F238E27FC236}">
                <a16:creationId xmlns:a16="http://schemas.microsoft.com/office/drawing/2014/main" id="{9232BE8F-B082-6FE8-8752-4D5DE2878AB4}"/>
              </a:ext>
            </a:extLst>
          </p:cNvPr>
          <p:cNvGraphicFramePr>
            <a:graphicFrameLocks/>
          </p:cNvGraphicFramePr>
          <p:nvPr/>
        </p:nvGraphicFramePr>
        <p:xfrm>
          <a:off x="50005" y="1210072"/>
          <a:ext cx="8996951" cy="3735937"/>
        </p:xfrm>
        <a:graphic>
          <a:graphicData uri="http://schemas.openxmlformats.org/drawingml/2006/chart">
            <c:chart xmlns:c="http://schemas.openxmlformats.org/drawingml/2006/chart" xmlns:r="http://schemas.openxmlformats.org/officeDocument/2006/relationships" r:id="rId3"/>
          </a:graphicData>
        </a:graphic>
      </p:graphicFrame>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2F2F2"/>
            </a:solidFill>
            <a:ln w="38100" cap="flat" cmpd="sng" algn="ctr">
              <a:solidFill>
                <a:srgbClr val="E089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Proteus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significantly improves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performance/mm</a:t>
              </a:r>
              <a:r>
                <a:rPr kumimoji="0" lang="en-US" sz="2200" b="1" i="0" u="none" strike="noStrike" kern="0" cap="none" spc="0" normalizeH="0" baseline="30000" noProof="0" dirty="0">
                  <a:ln>
                    <a:noFill/>
                  </a:ln>
                  <a:solidFill>
                    <a:srgbClr val="E08961"/>
                  </a:solidFill>
                  <a:effectLst/>
                  <a:uLnTx/>
                  <a:uFillTx/>
                  <a:latin typeface="Avenir Next" panose="020B0503020202020204" pitchFamily="34" charset="0"/>
                  <a:ea typeface="+mn-ea"/>
                  <a:cs typeface="+mn-cs"/>
                </a:rPr>
                <a:t>2 </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compared to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CPU (17x), GPU (7.3x), and SIMDRAM (10.2x) </a:t>
              </a: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Takeaway</a:t>
              </a:r>
            </a:p>
          </p:txBody>
        </p:sp>
      </p:grpSp>
      <p:sp>
        <p:nvSpPr>
          <p:cNvPr id="19" name="Rounded Rectangle 18">
            <a:extLst>
              <a:ext uri="{FF2B5EF4-FFF2-40B4-BE49-F238E27FC236}">
                <a16:creationId xmlns:a16="http://schemas.microsoft.com/office/drawing/2014/main" id="{0E7393B9-A46F-20CA-6191-72D1B989F6E7}"/>
              </a:ext>
            </a:extLst>
          </p:cNvPr>
          <p:cNvSpPr/>
          <p:nvPr/>
        </p:nvSpPr>
        <p:spPr>
          <a:xfrm>
            <a:off x="8378437" y="1766725"/>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4" name="Straight Arrow Connector 3">
            <a:extLst>
              <a:ext uri="{FF2B5EF4-FFF2-40B4-BE49-F238E27FC236}">
                <a16:creationId xmlns:a16="http://schemas.microsoft.com/office/drawing/2014/main" id="{3C36CFE7-FFDF-9D79-6AB2-F7D5DBAB3935}"/>
              </a:ext>
            </a:extLst>
          </p:cNvPr>
          <p:cNvCxnSpPr>
            <a:cxnSpLocks/>
          </p:cNvCxnSpPr>
          <p:nvPr/>
        </p:nvCxnSpPr>
        <p:spPr>
          <a:xfrm>
            <a:off x="8636530" y="2787091"/>
            <a:ext cx="0" cy="197511"/>
          </a:xfrm>
          <a:prstGeom prst="straightConnector1">
            <a:avLst/>
          </a:prstGeom>
          <a:ln w="38100">
            <a:headEnd type="triangle" w="med" len="sm"/>
            <a:tailEnd type="triangle" w="med" len="sm"/>
          </a:ln>
        </p:spPr>
        <p:style>
          <a:lnRef idx="1">
            <a:schemeClr val="accent1"/>
          </a:lnRef>
          <a:fillRef idx="0">
            <a:schemeClr val="accent1"/>
          </a:fillRef>
          <a:effectRef idx="0">
            <a:schemeClr val="accent1"/>
          </a:effectRef>
          <a:fontRef idx="minor">
            <a:schemeClr val="tx1"/>
          </a:fontRef>
        </p:style>
      </p:cxnSp>
      <p:graphicFrame>
        <p:nvGraphicFramePr>
          <p:cNvPr id="5" name="Table 4">
            <a:extLst>
              <a:ext uri="{FF2B5EF4-FFF2-40B4-BE49-F238E27FC236}">
                <a16:creationId xmlns:a16="http://schemas.microsoft.com/office/drawing/2014/main" id="{CB17704A-C2FB-3B97-62A8-0937E6BC40F3}"/>
              </a:ext>
            </a:extLst>
          </p:cNvPr>
          <p:cNvGraphicFramePr>
            <a:graphicFrameLocks/>
          </p:cNvGraphicFramePr>
          <p:nvPr>
            <p:extLst>
              <p:ext uri="{D42A27DB-BD31-4B8C-83A1-F6EECF244321}">
                <p14:modId xmlns:p14="http://schemas.microsoft.com/office/powerpoint/2010/main" val="2771257089"/>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033501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2" dur="500"/>
                                        <p:tgtEl>
                                          <p:spTgt spid="2">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7" dur="500"/>
                                        <p:tgtEl>
                                          <p:spTgt spid="2">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2" dur="500"/>
                                        <p:tgtEl>
                                          <p:spTgt spid="2">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7" dur="500"/>
                                        <p:tgtEl>
                                          <p:spTgt spid="2">
                                            <p:graphicEl>
                                              <a:chart seriesIdx="3" categoryIdx="-4" bldStep="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par>
                                <p:cTn id="36" presetID="10" presetClass="entr" presetSubtype="0"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Sub>
          <a:bldChart bld="series"/>
        </p:bldSub>
      </p:bldGraphic>
      <p:bldP spid="1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4000"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Energy Analysis </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Proteus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significantly improves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energy-efficiency compared to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CPU (90.3x), GPU (21x), and SIMDRAM (8.1x) </a:t>
              </a: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Takeaway</a:t>
              </a:r>
            </a:p>
          </p:txBody>
        </p:sp>
      </p:grpSp>
      <p:graphicFrame>
        <p:nvGraphicFramePr>
          <p:cNvPr id="2" name="Chart 1">
            <a:extLst>
              <a:ext uri="{FF2B5EF4-FFF2-40B4-BE49-F238E27FC236}">
                <a16:creationId xmlns:a16="http://schemas.microsoft.com/office/drawing/2014/main" id="{81A1F721-6F30-7F9F-11C2-3B4584D37C6A}"/>
              </a:ext>
            </a:extLst>
          </p:cNvPr>
          <p:cNvGraphicFramePr>
            <a:graphicFrameLocks/>
          </p:cNvGraphicFramePr>
          <p:nvPr>
            <p:extLst>
              <p:ext uri="{D42A27DB-BD31-4B8C-83A1-F6EECF244321}">
                <p14:modId xmlns:p14="http://schemas.microsoft.com/office/powerpoint/2010/main" val="694212737"/>
              </p:ext>
            </p:extLst>
          </p:nvPr>
        </p:nvGraphicFramePr>
        <p:xfrm>
          <a:off x="35717" y="1337764"/>
          <a:ext cx="9032271" cy="3325248"/>
        </p:xfrm>
        <a:graphic>
          <a:graphicData uri="http://schemas.openxmlformats.org/drawingml/2006/chart">
            <c:chart xmlns:c="http://schemas.openxmlformats.org/drawingml/2006/chart" xmlns:r="http://schemas.openxmlformats.org/officeDocument/2006/relationships" r:id="rId3"/>
          </a:graphicData>
        </a:graphic>
      </p:graphicFrame>
      <p:sp>
        <p:nvSpPr>
          <p:cNvPr id="20" name="Rounded Rectangle 19">
            <a:extLst>
              <a:ext uri="{FF2B5EF4-FFF2-40B4-BE49-F238E27FC236}">
                <a16:creationId xmlns:a16="http://schemas.microsoft.com/office/drawing/2014/main" id="{25030C11-D7CB-4D7F-837F-F33736F12727}"/>
              </a:ext>
            </a:extLst>
          </p:cNvPr>
          <p:cNvSpPr/>
          <p:nvPr/>
        </p:nvSpPr>
        <p:spPr>
          <a:xfrm>
            <a:off x="8378437" y="1766725"/>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aphicFrame>
        <p:nvGraphicFramePr>
          <p:cNvPr id="4" name="Table 3">
            <a:extLst>
              <a:ext uri="{FF2B5EF4-FFF2-40B4-BE49-F238E27FC236}">
                <a16:creationId xmlns:a16="http://schemas.microsoft.com/office/drawing/2014/main" id="{F9BF1642-49CA-CF24-B834-860807C8A64C}"/>
              </a:ext>
            </a:extLst>
          </p:cNvPr>
          <p:cNvGraphicFramePr>
            <a:graphicFrameLocks/>
          </p:cNvGraphicFramePr>
          <p:nvPr>
            <p:extLst>
              <p:ext uri="{D42A27DB-BD31-4B8C-83A1-F6EECF244321}">
                <p14:modId xmlns:p14="http://schemas.microsoft.com/office/powerpoint/2010/main" val="26013971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543082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2" dur="500"/>
                                        <p:tgtEl>
                                          <p:spTgt spid="2">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7" dur="500"/>
                                        <p:tgtEl>
                                          <p:spTgt spid="2">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2" dur="500"/>
                                        <p:tgtEl>
                                          <p:spTgt spid="2">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7" dur="500"/>
                                        <p:tgtEl>
                                          <p:spTgt spid="2">
                                            <p:graphicEl>
                                              <a:chart seriesIdx="3" categoryIdx="-4" bldStep="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Sub>
          <a:bldChart bld="series"/>
        </p:bldSub>
      </p:bldGraphic>
      <p:bldP spid="2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24699" y="126278"/>
            <a:ext cx="8894602" cy="925840"/>
          </a:xfrm>
        </p:spPr>
        <p:txBody>
          <a:bodyPr>
            <a:noAutofit/>
          </a:bodyPr>
          <a:lstStyle/>
          <a:p>
            <a:r>
              <a:rPr lang="en-US" sz="3600" dirty="0"/>
              <a:t>Evaluation: </a:t>
            </a:r>
            <a:br>
              <a:rPr lang="en-US" sz="3600" dirty="0"/>
            </a:br>
            <a:r>
              <a:rPr lang="en-US" sz="2800" dirty="0"/>
              <a:t>More in the Paper</a:t>
            </a:r>
          </a:p>
        </p:txBody>
      </p:sp>
      <p:sp>
        <p:nvSpPr>
          <p:cNvPr id="7" name="Content Placeholder 2">
            <a:extLst>
              <a:ext uri="{FF2B5EF4-FFF2-40B4-BE49-F238E27FC236}">
                <a16:creationId xmlns:a16="http://schemas.microsoft.com/office/drawing/2014/main" id="{E1139613-BE1E-8900-A9B5-AEE5CEC38F62}"/>
              </a:ext>
            </a:extLst>
          </p:cNvPr>
          <p:cNvSpPr>
            <a:spLocks noGrp="1"/>
          </p:cNvSpPr>
          <p:nvPr>
            <p:ph idx="1"/>
          </p:nvPr>
        </p:nvSpPr>
        <p:spPr>
          <a:xfrm>
            <a:off x="169011" y="1473809"/>
            <a:ext cx="8894602" cy="4993235"/>
          </a:xfrm>
        </p:spPr>
        <p:txBody>
          <a:bodyPr>
            <a:normAutofit/>
          </a:bodyPr>
          <a:lstStyle/>
          <a:p>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2400" dirty="0"/>
          </a:p>
        </p:txBody>
      </p:sp>
      <p:graphicFrame>
        <p:nvGraphicFramePr>
          <p:cNvPr id="3" name="Table 2">
            <a:extLst>
              <a:ext uri="{FF2B5EF4-FFF2-40B4-BE49-F238E27FC236}">
                <a16:creationId xmlns:a16="http://schemas.microsoft.com/office/drawing/2014/main" id="{219DA724-D3E8-EFC4-4230-6C355B81BABE}"/>
              </a:ext>
            </a:extLst>
          </p:cNvPr>
          <p:cNvGraphicFramePr>
            <a:graphicFrameLocks/>
          </p:cNvGraphicFramePr>
          <p:nvPr>
            <p:extLst>
              <p:ext uri="{D42A27DB-BD31-4B8C-83A1-F6EECF244321}">
                <p14:modId xmlns:p14="http://schemas.microsoft.com/office/powerpoint/2010/main" val="508944965"/>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53850647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24699" y="126278"/>
            <a:ext cx="8894602" cy="925840"/>
          </a:xfrm>
        </p:spPr>
        <p:txBody>
          <a:bodyPr>
            <a:noAutofit/>
          </a:bodyPr>
          <a:lstStyle/>
          <a:p>
            <a:r>
              <a:rPr lang="en-US" sz="3600" dirty="0"/>
              <a:t>Evaluation: </a:t>
            </a:r>
            <a:br>
              <a:rPr lang="en-US" sz="3600" dirty="0"/>
            </a:br>
            <a:r>
              <a:rPr lang="en-US" sz="2800" dirty="0"/>
              <a:t>More in the Paper</a:t>
            </a:r>
          </a:p>
        </p:txBody>
      </p:sp>
      <p:sp>
        <p:nvSpPr>
          <p:cNvPr id="7" name="Content Placeholder 2">
            <a:extLst>
              <a:ext uri="{FF2B5EF4-FFF2-40B4-BE49-F238E27FC236}">
                <a16:creationId xmlns:a16="http://schemas.microsoft.com/office/drawing/2014/main" id="{E1139613-BE1E-8900-A9B5-AEE5CEC38F62}"/>
              </a:ext>
            </a:extLst>
          </p:cNvPr>
          <p:cNvSpPr>
            <a:spLocks noGrp="1"/>
          </p:cNvSpPr>
          <p:nvPr>
            <p:ph idx="1"/>
          </p:nvPr>
        </p:nvSpPr>
        <p:spPr>
          <a:xfrm>
            <a:off x="169011" y="1473809"/>
            <a:ext cx="8894602" cy="4993235"/>
          </a:xfrm>
        </p:spPr>
        <p:txBody>
          <a:bodyPr>
            <a:normAutofit/>
          </a:bodyPr>
          <a:lstStyle/>
          <a:p>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2400" dirty="0"/>
          </a:p>
        </p:txBody>
      </p:sp>
      <p:sp>
        <p:nvSpPr>
          <p:cNvPr id="2" name="Rectangle 1">
            <a:extLst>
              <a:ext uri="{FF2B5EF4-FFF2-40B4-BE49-F238E27FC236}">
                <a16:creationId xmlns:a16="http://schemas.microsoft.com/office/drawing/2014/main" id="{A8989B41-9A9E-F4A4-8CA3-59E604E782E9}"/>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938492A9-5D89-52BB-EEF5-B564F4593DA5}"/>
              </a:ext>
            </a:extLst>
          </p:cNvPr>
          <p:cNvSpPr txBox="1"/>
          <p:nvPr/>
        </p:nvSpPr>
        <p:spPr>
          <a:xfrm>
            <a:off x="569304" y="4700565"/>
            <a:ext cx="7920965"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3"/>
              </a:rPr>
              <a:t>https://arxiv.org/abs/2501.17466</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
        <p:nvSpPr>
          <p:cNvPr id="5" name="TextBox 4">
            <a:extLst>
              <a:ext uri="{FF2B5EF4-FFF2-40B4-BE49-F238E27FC236}">
                <a16:creationId xmlns:a16="http://schemas.microsoft.com/office/drawing/2014/main" id="{FAE9A2C3-D165-BF07-41DA-5AC1B6BFA533}"/>
              </a:ext>
            </a:extLst>
          </p:cNvPr>
          <p:cNvSpPr txBox="1"/>
          <p:nvPr/>
        </p:nvSpPr>
        <p:spPr>
          <a:xfrm>
            <a:off x="-2377" y="5383494"/>
            <a:ext cx="9146376"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4">
                  <a:extLst>
                    <a:ext uri="{A12FA001-AC4F-418D-AE19-62706E023703}">
                      <ahyp:hlinkClr xmlns:ahyp="http://schemas.microsoft.com/office/drawing/2018/hyperlinkcolor" val="tx"/>
                    </a:ext>
                  </a:extLst>
                </a:hlinkClick>
              </a:rPr>
              <a:t>https://github.com/CMU-SAFARI/Proteus</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kumimoji="0" lang="en-US" sz="1800" b="0" i="0" u="none" strike="noStrike" kern="1200" cap="none" spc="0" normalizeH="0" baseline="0" noProof="0" dirty="0">
              <a:ln>
                <a:noFill/>
              </a:ln>
              <a:solidFill>
                <a:schemeClr val="accent5"/>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500A9EEB-F1BB-7727-7B8D-2A4C966AEC7F}"/>
              </a:ext>
            </a:extLst>
          </p:cNvPr>
          <p:cNvPicPr>
            <a:picLocks noChangeAspect="1"/>
          </p:cNvPicPr>
          <p:nvPr/>
        </p:nvPicPr>
        <p:blipFill rotWithShape="1">
          <a:blip r:embed="rId5"/>
          <a:srcRect t="9878"/>
          <a:stretch/>
        </p:blipFill>
        <p:spPr>
          <a:xfrm>
            <a:off x="581508" y="2157435"/>
            <a:ext cx="7980983" cy="2415761"/>
          </a:xfrm>
          <a:prstGeom prst="rect">
            <a:avLst/>
          </a:prstGeom>
          <a:ln w="38100">
            <a:solidFill>
              <a:schemeClr val="accent4"/>
            </a:solidFill>
          </a:ln>
        </p:spPr>
      </p:pic>
      <p:graphicFrame>
        <p:nvGraphicFramePr>
          <p:cNvPr id="9" name="Table 8">
            <a:extLst>
              <a:ext uri="{FF2B5EF4-FFF2-40B4-BE49-F238E27FC236}">
                <a16:creationId xmlns:a16="http://schemas.microsoft.com/office/drawing/2014/main" id="{1C8C4EBB-0818-85E4-8365-ECA13D0643EA}"/>
              </a:ext>
            </a:extLst>
          </p:cNvPr>
          <p:cNvGraphicFramePr>
            <a:graphicFrameLocks/>
          </p:cNvGraphicFramePr>
          <p:nvPr>
            <p:extLst>
              <p:ext uri="{D42A27DB-BD31-4B8C-83A1-F6EECF244321}">
                <p14:modId xmlns:p14="http://schemas.microsoft.com/office/powerpoint/2010/main" val="2128831193"/>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1C80C5"/>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a:t>
                      </a:r>
                      <a:r>
                        <a:rPr lang="en-US" sz="800" kern="1200" dirty="0">
                          <a:solidFill>
                            <a:srgbClr val="1C80C5"/>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46740326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CC4424-DC5C-E970-2DF7-DB537F0CCA6A}"/>
              </a:ext>
            </a:extLst>
          </p:cNvPr>
          <p:cNvSpPr>
            <a:spLocks noGrp="1"/>
          </p:cNvSpPr>
          <p:nvPr>
            <p:ph type="title"/>
          </p:nvPr>
        </p:nvSpPr>
        <p:spPr>
          <a:xfrm>
            <a:off x="0" y="-1"/>
            <a:ext cx="9143999" cy="1104361"/>
          </a:xfrm>
        </p:spPr>
        <p:txBody>
          <a:bodyPr>
            <a:normAutofit/>
          </a:bodyPr>
          <a:lstStyle/>
          <a:p>
            <a:r>
              <a:rPr lang="en-US" dirty="0"/>
              <a:t>Outline</a:t>
            </a:r>
          </a:p>
        </p:txBody>
      </p:sp>
      <p:grpSp>
        <p:nvGrpSpPr>
          <p:cNvPr id="5" name="Group 4">
            <a:extLst>
              <a:ext uri="{FF2B5EF4-FFF2-40B4-BE49-F238E27FC236}">
                <a16:creationId xmlns:a16="http://schemas.microsoft.com/office/drawing/2014/main" id="{7D4E16B9-77DD-0DAB-529B-F51424ECF51C}"/>
              </a:ext>
            </a:extLst>
          </p:cNvPr>
          <p:cNvGrpSpPr/>
          <p:nvPr/>
        </p:nvGrpSpPr>
        <p:grpSpPr>
          <a:xfrm>
            <a:off x="169011" y="1316552"/>
            <a:ext cx="8779458" cy="595180"/>
            <a:chOff x="182271" y="1106433"/>
            <a:chExt cx="8779458" cy="759999"/>
          </a:xfrm>
        </p:grpSpPr>
        <p:sp>
          <p:nvSpPr>
            <p:cNvPr id="7" name="Rectangle 6">
              <a:extLst>
                <a:ext uri="{FF2B5EF4-FFF2-40B4-BE49-F238E27FC236}">
                  <a16:creationId xmlns:a16="http://schemas.microsoft.com/office/drawing/2014/main" id="{CB602509-6A0D-DBAD-72A8-BC7C6D6CFFE3}"/>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Introduction</a:t>
              </a:r>
            </a:p>
          </p:txBody>
        </p:sp>
        <p:sp>
          <p:nvSpPr>
            <p:cNvPr id="8" name="Rectangle 7">
              <a:extLst>
                <a:ext uri="{FF2B5EF4-FFF2-40B4-BE49-F238E27FC236}">
                  <a16:creationId xmlns:a16="http://schemas.microsoft.com/office/drawing/2014/main" id="{B8027D42-1ADF-1E43-0252-1AEDDF02EA80}"/>
                </a:ext>
              </a:extLst>
            </p:cNvPr>
            <p:cNvSpPr/>
            <p:nvPr/>
          </p:nvSpPr>
          <p:spPr>
            <a:xfrm>
              <a:off x="182271" y="1106433"/>
              <a:ext cx="805133" cy="759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1</a:t>
              </a:r>
            </a:p>
          </p:txBody>
        </p:sp>
      </p:grpSp>
      <p:grpSp>
        <p:nvGrpSpPr>
          <p:cNvPr id="31" name="Group 30">
            <a:extLst>
              <a:ext uri="{FF2B5EF4-FFF2-40B4-BE49-F238E27FC236}">
                <a16:creationId xmlns:a16="http://schemas.microsoft.com/office/drawing/2014/main" id="{04778AF5-32B0-5EE2-98EC-BBC24369A538}"/>
              </a:ext>
            </a:extLst>
          </p:cNvPr>
          <p:cNvGrpSpPr/>
          <p:nvPr/>
        </p:nvGrpSpPr>
        <p:grpSpPr>
          <a:xfrm>
            <a:off x="174918" y="2200573"/>
            <a:ext cx="8779458" cy="594360"/>
            <a:chOff x="182271" y="1107479"/>
            <a:chExt cx="8779458" cy="758952"/>
          </a:xfrm>
        </p:grpSpPr>
        <p:sp>
          <p:nvSpPr>
            <p:cNvPr id="32" name="Rectangle 31">
              <a:extLst>
                <a:ext uri="{FF2B5EF4-FFF2-40B4-BE49-F238E27FC236}">
                  <a16:creationId xmlns:a16="http://schemas.microsoft.com/office/drawing/2014/main" id="{59AF312C-19C6-AF49-2D4C-7D0AC6879189}"/>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Background</a:t>
              </a:r>
            </a:p>
          </p:txBody>
        </p:sp>
        <p:sp>
          <p:nvSpPr>
            <p:cNvPr id="33" name="Rectangle 32">
              <a:extLst>
                <a:ext uri="{FF2B5EF4-FFF2-40B4-BE49-F238E27FC236}">
                  <a16:creationId xmlns:a16="http://schemas.microsoft.com/office/drawing/2014/main" id="{CC009F5C-12DF-21AD-E6DE-9D0B2459CCE4}"/>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800" b="1" dirty="0">
                  <a:solidFill>
                    <a:srgbClr val="BABABA"/>
                  </a:solidFill>
                  <a:latin typeface="Avenir Next" panose="020B0503020202020204" pitchFamily="34" charset="0"/>
                </a:rPr>
                <a:t>2</a:t>
              </a:r>
            </a:p>
          </p:txBody>
        </p:sp>
      </p:grpSp>
      <p:grpSp>
        <p:nvGrpSpPr>
          <p:cNvPr id="34" name="Group 33">
            <a:extLst>
              <a:ext uri="{FF2B5EF4-FFF2-40B4-BE49-F238E27FC236}">
                <a16:creationId xmlns:a16="http://schemas.microsoft.com/office/drawing/2014/main" id="{93815D57-E50E-6B48-20A0-0AFB6CCB4490}"/>
              </a:ext>
            </a:extLst>
          </p:cNvPr>
          <p:cNvGrpSpPr/>
          <p:nvPr/>
        </p:nvGrpSpPr>
        <p:grpSpPr>
          <a:xfrm>
            <a:off x="174918" y="3083774"/>
            <a:ext cx="8779458" cy="594360"/>
            <a:chOff x="182271" y="1107479"/>
            <a:chExt cx="8779458" cy="758952"/>
          </a:xfrm>
        </p:grpSpPr>
        <p:sp>
          <p:nvSpPr>
            <p:cNvPr id="35" name="Rectangle 34">
              <a:extLst>
                <a:ext uri="{FF2B5EF4-FFF2-40B4-BE49-F238E27FC236}">
                  <a16:creationId xmlns:a16="http://schemas.microsoft.com/office/drawing/2014/main" id="{637E5A15-6149-B96A-36FA-D605FC846F90}"/>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PUD’s Limitations &amp; Key Ideas</a:t>
              </a:r>
            </a:p>
          </p:txBody>
        </p:sp>
        <p:sp>
          <p:nvSpPr>
            <p:cNvPr id="36" name="Rectangle 35">
              <a:extLst>
                <a:ext uri="{FF2B5EF4-FFF2-40B4-BE49-F238E27FC236}">
                  <a16:creationId xmlns:a16="http://schemas.microsoft.com/office/drawing/2014/main" id="{B8C90954-1E46-8564-E898-FE4EB2CC0CE5}"/>
                </a:ext>
              </a:extLst>
            </p:cNvPr>
            <p:cNvSpPr/>
            <p:nvPr/>
          </p:nvSpPr>
          <p:spPr>
            <a:xfrm>
              <a:off x="182271" y="1107480"/>
              <a:ext cx="805133" cy="758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3</a:t>
              </a:r>
            </a:p>
          </p:txBody>
        </p:sp>
      </p:grpSp>
      <p:grpSp>
        <p:nvGrpSpPr>
          <p:cNvPr id="40" name="Group 39">
            <a:extLst>
              <a:ext uri="{FF2B5EF4-FFF2-40B4-BE49-F238E27FC236}">
                <a16:creationId xmlns:a16="http://schemas.microsoft.com/office/drawing/2014/main" id="{690B210A-4894-B78F-AD76-255AE490C9EA}"/>
              </a:ext>
            </a:extLst>
          </p:cNvPr>
          <p:cNvGrpSpPr/>
          <p:nvPr/>
        </p:nvGrpSpPr>
        <p:grpSpPr>
          <a:xfrm>
            <a:off x="174918" y="3966975"/>
            <a:ext cx="8779458" cy="594360"/>
            <a:chOff x="182271" y="1107480"/>
            <a:chExt cx="8779458" cy="758952"/>
          </a:xfrm>
        </p:grpSpPr>
        <p:sp>
          <p:nvSpPr>
            <p:cNvPr id="41" name="Rectangle 40">
              <a:extLst>
                <a:ext uri="{FF2B5EF4-FFF2-40B4-BE49-F238E27FC236}">
                  <a16:creationId xmlns:a16="http://schemas.microsoft.com/office/drawing/2014/main" id="{A26DA3A7-8A74-1D70-9782-6CAB4B713E40}"/>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a:solidFill>
                    <a:srgbClr val="BABABA"/>
                  </a:solidFill>
                  <a:latin typeface="Avenir Next" panose="020B0503020202020204" pitchFamily="34" charset="0"/>
                </a:rPr>
                <a:t>Proteus</a:t>
              </a:r>
              <a:endParaRPr lang="en-US" sz="3200" b="1" dirty="0">
                <a:solidFill>
                  <a:srgbClr val="BABABA"/>
                </a:solidFill>
                <a:latin typeface="Avenir Next" panose="020B0503020202020204" pitchFamily="34" charset="0"/>
              </a:endParaRPr>
            </a:p>
          </p:txBody>
        </p:sp>
        <p:sp>
          <p:nvSpPr>
            <p:cNvPr id="42" name="Rectangle 41">
              <a:extLst>
                <a:ext uri="{FF2B5EF4-FFF2-40B4-BE49-F238E27FC236}">
                  <a16:creationId xmlns:a16="http://schemas.microsoft.com/office/drawing/2014/main" id="{19C03265-53D0-43B1-04E9-B92AA0E5182C}"/>
                </a:ext>
              </a:extLst>
            </p:cNvPr>
            <p:cNvSpPr/>
            <p:nvPr/>
          </p:nvSpPr>
          <p:spPr>
            <a:xfrm>
              <a:off x="182271" y="1107481"/>
              <a:ext cx="805133" cy="758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4</a:t>
              </a:r>
            </a:p>
          </p:txBody>
        </p:sp>
      </p:grpSp>
      <p:grpSp>
        <p:nvGrpSpPr>
          <p:cNvPr id="43" name="Group 42">
            <a:extLst>
              <a:ext uri="{FF2B5EF4-FFF2-40B4-BE49-F238E27FC236}">
                <a16:creationId xmlns:a16="http://schemas.microsoft.com/office/drawing/2014/main" id="{AEB62D60-150A-C7C8-F49A-18876F66A0BD}"/>
              </a:ext>
            </a:extLst>
          </p:cNvPr>
          <p:cNvGrpSpPr/>
          <p:nvPr/>
        </p:nvGrpSpPr>
        <p:grpSpPr>
          <a:xfrm>
            <a:off x="174918" y="4850176"/>
            <a:ext cx="8779458" cy="594361"/>
            <a:chOff x="182271" y="1107480"/>
            <a:chExt cx="8779458" cy="758953"/>
          </a:xfrm>
        </p:grpSpPr>
        <p:sp>
          <p:nvSpPr>
            <p:cNvPr id="44" name="Rectangle 43">
              <a:extLst>
                <a:ext uri="{FF2B5EF4-FFF2-40B4-BE49-F238E27FC236}">
                  <a16:creationId xmlns:a16="http://schemas.microsoft.com/office/drawing/2014/main" id="{732025B8-DBE3-9B32-A930-64D20C9C3FF9}"/>
                </a:ext>
              </a:extLst>
            </p:cNvPr>
            <p:cNvSpPr/>
            <p:nvPr/>
          </p:nvSpPr>
          <p:spPr>
            <a:xfrm>
              <a:off x="182271" y="1107480"/>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BABABA"/>
                  </a:solidFill>
                  <a:latin typeface="Avenir Next" panose="020B0503020202020204" pitchFamily="34" charset="0"/>
                </a:rPr>
                <a:t>Evaluation</a:t>
              </a:r>
            </a:p>
          </p:txBody>
        </p:sp>
        <p:sp>
          <p:nvSpPr>
            <p:cNvPr id="45" name="Rectangle 44">
              <a:extLst>
                <a:ext uri="{FF2B5EF4-FFF2-40B4-BE49-F238E27FC236}">
                  <a16:creationId xmlns:a16="http://schemas.microsoft.com/office/drawing/2014/main" id="{5548370C-1F8D-86E5-0323-5E3EFCEAAAB1}"/>
                </a:ext>
              </a:extLst>
            </p:cNvPr>
            <p:cNvSpPr/>
            <p:nvPr/>
          </p:nvSpPr>
          <p:spPr>
            <a:xfrm>
              <a:off x="182271" y="1107481"/>
              <a:ext cx="805133" cy="7589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BABABA"/>
                  </a:solidFill>
                  <a:latin typeface="Avenir Next" panose="020B0503020202020204" pitchFamily="34" charset="0"/>
                </a:rPr>
                <a:t>5</a:t>
              </a:r>
            </a:p>
          </p:txBody>
        </p:sp>
      </p:grpSp>
      <p:grpSp>
        <p:nvGrpSpPr>
          <p:cNvPr id="46" name="Group 45">
            <a:extLst>
              <a:ext uri="{FF2B5EF4-FFF2-40B4-BE49-F238E27FC236}">
                <a16:creationId xmlns:a16="http://schemas.microsoft.com/office/drawing/2014/main" id="{71A0C228-8F2C-C44F-8768-977C4688AB86}"/>
              </a:ext>
            </a:extLst>
          </p:cNvPr>
          <p:cNvGrpSpPr/>
          <p:nvPr/>
        </p:nvGrpSpPr>
        <p:grpSpPr>
          <a:xfrm>
            <a:off x="174918" y="5733380"/>
            <a:ext cx="8779458" cy="594360"/>
            <a:chOff x="182271" y="1107479"/>
            <a:chExt cx="8779458" cy="758952"/>
          </a:xfrm>
        </p:grpSpPr>
        <p:sp>
          <p:nvSpPr>
            <p:cNvPr id="47" name="Rectangle 46">
              <a:extLst>
                <a:ext uri="{FF2B5EF4-FFF2-40B4-BE49-F238E27FC236}">
                  <a16:creationId xmlns:a16="http://schemas.microsoft.com/office/drawing/2014/main" id="{6F0098F3-501F-D38E-7254-C8380C529FB7}"/>
                </a:ext>
              </a:extLst>
            </p:cNvPr>
            <p:cNvSpPr/>
            <p:nvPr/>
          </p:nvSpPr>
          <p:spPr>
            <a:xfrm>
              <a:off x="182271" y="1107479"/>
              <a:ext cx="8779458" cy="758952"/>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1C80C5"/>
                  </a:solidFill>
                  <a:latin typeface="Avenir Next" panose="020B0503020202020204" pitchFamily="34" charset="0"/>
                </a:rPr>
                <a:t>Conclusion</a:t>
              </a:r>
            </a:p>
          </p:txBody>
        </p:sp>
        <p:sp>
          <p:nvSpPr>
            <p:cNvPr id="48" name="Rectangle 47">
              <a:extLst>
                <a:ext uri="{FF2B5EF4-FFF2-40B4-BE49-F238E27FC236}">
                  <a16:creationId xmlns:a16="http://schemas.microsoft.com/office/drawing/2014/main" id="{78F136E5-93D7-80D4-78DB-40EC084FAA35}"/>
                </a:ext>
              </a:extLst>
            </p:cNvPr>
            <p:cNvSpPr/>
            <p:nvPr/>
          </p:nvSpPr>
          <p:spPr>
            <a:xfrm>
              <a:off x="182271" y="1107480"/>
              <a:ext cx="805133" cy="7589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t"/>
            <a:lstStyle/>
            <a:p>
              <a:pPr algn="ctr"/>
              <a:r>
                <a:rPr lang="en-US" sz="4400" b="1" dirty="0">
                  <a:solidFill>
                    <a:srgbClr val="1C80C5"/>
                  </a:solidFill>
                  <a:latin typeface="Avenir Next" panose="020B0503020202020204" pitchFamily="34" charset="0"/>
                </a:rPr>
                <a:t>6</a:t>
              </a:r>
            </a:p>
          </p:txBody>
        </p:sp>
      </p:grpSp>
      <p:graphicFrame>
        <p:nvGraphicFramePr>
          <p:cNvPr id="6" name="Table 5">
            <a:extLst>
              <a:ext uri="{FF2B5EF4-FFF2-40B4-BE49-F238E27FC236}">
                <a16:creationId xmlns:a16="http://schemas.microsoft.com/office/drawing/2014/main" id="{9966415E-A765-E24A-7F10-6096AD56AEDE}"/>
              </a:ext>
            </a:extLst>
          </p:cNvPr>
          <p:cNvGraphicFramePr>
            <a:graphicFrameLocks/>
          </p:cNvGraphicFramePr>
          <p:nvPr>
            <p:extLst>
              <p:ext uri="{D42A27DB-BD31-4B8C-83A1-F6EECF244321}">
                <p14:modId xmlns:p14="http://schemas.microsoft.com/office/powerpoint/2010/main" val="3528971751"/>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366187201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7357E3-8542-6F47-9EDD-EF35BB96A3BE}"/>
              </a:ext>
            </a:extLst>
          </p:cNvPr>
          <p:cNvSpPr>
            <a:spLocks noGrp="1"/>
          </p:cNvSpPr>
          <p:nvPr>
            <p:ph type="title"/>
          </p:nvPr>
        </p:nvSpPr>
        <p:spPr>
          <a:xfrm>
            <a:off x="-1188" y="-1"/>
            <a:ext cx="9146376" cy="1065883"/>
          </a:xfrm>
        </p:spPr>
        <p:txBody>
          <a:bodyPr>
            <a:normAutofit/>
          </a:bodyPr>
          <a:lstStyle/>
          <a:p>
            <a:pPr algn="ctr"/>
            <a:r>
              <a:rPr lang="en-US" dirty="0">
                <a:solidFill>
                  <a:srgbClr val="1D82C5"/>
                </a:solidFill>
              </a:rPr>
              <a:t>Conclusion</a:t>
            </a:r>
          </a:p>
        </p:txBody>
      </p:sp>
      <p:sp>
        <p:nvSpPr>
          <p:cNvPr id="12" name="TextBox 11">
            <a:extLst>
              <a:ext uri="{FF2B5EF4-FFF2-40B4-BE49-F238E27FC236}">
                <a16:creationId xmlns:a16="http://schemas.microsoft.com/office/drawing/2014/main" id="{4AFA4909-9469-F224-2511-48254E2A1540}"/>
              </a:ext>
            </a:extLst>
          </p:cNvPr>
          <p:cNvSpPr txBox="1"/>
          <p:nvPr/>
        </p:nvSpPr>
        <p:spPr>
          <a:xfrm>
            <a:off x="-7581" y="5953299"/>
            <a:ext cx="9146376" cy="400110"/>
          </a:xfrm>
          <a:prstGeom prst="rect">
            <a:avLst/>
          </a:prstGeom>
          <a:noFill/>
        </p:spPr>
        <p:txBody>
          <a:bodyPr wrap="square">
            <a:spAutoFit/>
          </a:bodyPr>
          <a:lstStyle/>
          <a:p>
            <a:pPr algn="ct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3">
                  <a:extLst>
                    <a:ext uri="{A12FA001-AC4F-418D-AE19-62706E023703}">
                      <ahyp:hlinkClr xmlns:ahyp="http://schemas.microsoft.com/office/drawing/2018/hyperlinkcolor" val="tx"/>
                    </a:ext>
                  </a:extLst>
                </a:hlinkClick>
              </a:rPr>
              <a:t>https://github.com/CMU-SAFARI/Proteus</a:t>
            </a:r>
            <a:r>
              <a:rPr kumimoji="0" lang="en-US" sz="2000" b="1" i="0" u="none" strike="noStrike" kern="1200" cap="none" spc="0" normalizeH="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r>
              <a:rPr kumimoji="0" lang="en-US" sz="2000" b="1" i="0" u="none" strike="noStrike" kern="1200" cap="none" spc="0" normalizeH="0" baseline="0" noProof="0" dirty="0">
                <a:ln>
                  <a:noFill/>
                </a:ln>
                <a:solidFill>
                  <a:schemeClr val="accent5"/>
                </a:solidFill>
                <a:effectLst/>
                <a:uLnTx/>
                <a:uFillTx/>
                <a:latin typeface="Avenir Next" panose="020B0503020202020204" pitchFamily="34" charset="0"/>
                <a:cs typeface="Segoe UI" panose="020B0502040204020203" pitchFamily="34" charset="0"/>
              </a:rPr>
              <a:t> </a:t>
            </a:r>
            <a:endParaRPr lang="en-US" sz="1600" dirty="0">
              <a:solidFill>
                <a:schemeClr val="accent5"/>
              </a:solidFill>
            </a:endParaRPr>
          </a:p>
        </p:txBody>
      </p:sp>
      <p:sp>
        <p:nvSpPr>
          <p:cNvPr id="5" name="Rounded Rectangle 4">
            <a:extLst>
              <a:ext uri="{FF2B5EF4-FFF2-40B4-BE49-F238E27FC236}">
                <a16:creationId xmlns:a16="http://schemas.microsoft.com/office/drawing/2014/main" id="{63AB5C0E-7C08-1EC5-BE2B-7C51FC99ECB3}"/>
              </a:ext>
            </a:extLst>
          </p:cNvPr>
          <p:cNvSpPr/>
          <p:nvPr/>
        </p:nvSpPr>
        <p:spPr>
          <a:xfrm>
            <a:off x="175404" y="1454151"/>
            <a:ext cx="8793192" cy="2180417"/>
          </a:xfrm>
          <a:prstGeom prst="roundRect">
            <a:avLst>
              <a:gd name="adj" fmla="val 4466"/>
            </a:avLst>
          </a:prstGeom>
          <a:solidFill>
            <a:schemeClr val="accent4">
              <a:lumMod val="20000"/>
              <a:lumOff val="8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We introduce </a:t>
            </a:r>
            <a:r>
              <a:rPr kumimoji="0" lang="en-US" sz="2400" b="1" i="1"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Proteus</a:t>
            </a:r>
            <a:r>
              <a:rPr kumimoji="0" lang="en-US" sz="24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t>
            </a:r>
            <a:br>
              <a:rPr kumimoji="0" lang="en-US" sz="24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br>
            <a:r>
              <a:rPr kumimoji="0" lang="en-US" sz="2400" b="1"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a data-aware hardware runtime PUD</a:t>
            </a:r>
            <a:r>
              <a:rPr kumimoji="0" lang="en-US" sz="2400" b="1" i="0" u="none" strike="noStrike" kern="1200" cap="none" spc="0" normalizeH="0" noProof="0" dirty="0">
                <a:ln>
                  <a:noFill/>
                </a:ln>
                <a:solidFill>
                  <a:srgbClr val="5CA2DB"/>
                </a:solidFill>
                <a:effectLst/>
                <a:uLnTx/>
                <a:uFillTx/>
                <a:latin typeface="Avenir Next" panose="020B0503020202020204" pitchFamily="34" charset="0"/>
                <a:ea typeface="+mn-ea"/>
                <a:cs typeface="+mn-cs"/>
              </a:rPr>
              <a:t> framework that</a:t>
            </a:r>
            <a:br>
              <a:rPr kumimoji="0" lang="en-US" sz="2400" b="0" i="0" u="none" strike="noStrike" kern="1200" cap="none" spc="0" normalizeH="0" noProof="0" dirty="0">
                <a:ln>
                  <a:noFill/>
                </a:ln>
                <a:solidFill>
                  <a:srgbClr val="5CA2DB"/>
                </a:solidFill>
                <a:effectLst/>
                <a:uLnTx/>
                <a:uFillTx/>
                <a:latin typeface="Avenir Next" panose="020B0503020202020204" pitchFamily="34" charset="0"/>
                <a:ea typeface="+mn-ea"/>
                <a:cs typeface="+mn-cs"/>
              </a:rPr>
            </a:br>
            <a:endParaRPr kumimoji="0" lang="en-US" sz="9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endParaRPr>
          </a:p>
          <a:p>
            <a:pPr marR="0" lvl="0" algn="ctr" defTabSz="457200" rtl="0" eaLnBrk="1" fontAlgn="auto" latinLnBrk="0" hangingPunct="1">
              <a:lnSpc>
                <a:spcPct val="100000"/>
              </a:lnSpc>
              <a:spcBef>
                <a:spcPts val="0"/>
              </a:spcBef>
              <a:spcAft>
                <a:spcPts val="0"/>
              </a:spcAft>
              <a:buClrTx/>
              <a:buSzTx/>
              <a:tabLst/>
              <a:defRPr/>
            </a:pP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that </a:t>
            </a:r>
            <a:r>
              <a:rPr kumimoji="0" lang="en-US" sz="20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dynamically</a:t>
            </a: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adjusts the bit-precision and</a:t>
            </a:r>
            <a:b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br>
            <a:r>
              <a:rPr kumimoji="0" lang="en-US" sz="20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chooses</a:t>
            </a: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and </a:t>
            </a:r>
            <a:r>
              <a:rPr kumimoji="0" lang="en-US" sz="2000" b="0" i="0" u="sng" strike="noStrike" kern="1200" cap="none" spc="0" normalizeH="0" baseline="0" noProof="0" dirty="0">
                <a:ln>
                  <a:noFill/>
                </a:ln>
                <a:solidFill>
                  <a:srgbClr val="5CA2DB"/>
                </a:solidFill>
                <a:effectLst/>
                <a:uLnTx/>
                <a:uFillTx/>
                <a:latin typeface="Avenir Next" panose="020B0503020202020204" pitchFamily="34" charset="0"/>
                <a:ea typeface="+mn-ea"/>
                <a:cs typeface="+mn-cs"/>
              </a:rPr>
              <a:t>uses</a:t>
            </a: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 the most appropriate data representation and </a:t>
            </a:r>
            <a:b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br>
            <a:r>
              <a:rPr kumimoji="0" lang="en-US" sz="2000" b="0" i="0" u="none" strike="noStrike" kern="1200" cap="none" spc="0" normalizeH="0" baseline="0" noProof="0" dirty="0">
                <a:ln>
                  <a:noFill/>
                </a:ln>
                <a:solidFill>
                  <a:srgbClr val="5CA2DB"/>
                </a:solidFill>
                <a:effectLst/>
                <a:uLnTx/>
                <a:uFillTx/>
                <a:latin typeface="Avenir Next" panose="020B0503020202020204" pitchFamily="34" charset="0"/>
                <a:ea typeface="+mn-ea"/>
                <a:cs typeface="+mn-cs"/>
              </a:rPr>
              <a:t>arithmetic algorithm implementation for a given PUD operation</a:t>
            </a:r>
          </a:p>
        </p:txBody>
      </p:sp>
      <p:sp>
        <p:nvSpPr>
          <p:cNvPr id="6" name="Rounded Rectangle 5">
            <a:extLst>
              <a:ext uri="{FF2B5EF4-FFF2-40B4-BE49-F238E27FC236}">
                <a16:creationId xmlns:a16="http://schemas.microsoft.com/office/drawing/2014/main" id="{860DA442-AA81-613E-02DA-07C74B19734E}"/>
              </a:ext>
            </a:extLst>
          </p:cNvPr>
          <p:cNvSpPr/>
          <p:nvPr/>
        </p:nvSpPr>
        <p:spPr>
          <a:xfrm>
            <a:off x="169011" y="3927843"/>
            <a:ext cx="8793192" cy="1859506"/>
          </a:xfrm>
          <a:prstGeom prst="roundRect">
            <a:avLst>
              <a:gd name="adj" fmla="val 6367"/>
            </a:avLst>
          </a:prstGeom>
          <a:solidFill>
            <a:schemeClr val="accent5">
              <a:lumMod val="20000"/>
              <a:lumOff val="8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kumimoji="0" lang="en-US" sz="24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Our extensive</a:t>
            </a:r>
            <a:r>
              <a:rPr lang="en-US" sz="2400" b="1" dirty="0">
                <a:solidFill>
                  <a:srgbClr val="9C80C1"/>
                </a:solidFill>
                <a:latin typeface="Avenir Next" panose="020B0503020202020204" pitchFamily="34" charset="0"/>
              </a:rPr>
              <a:t> evaluation </a:t>
            </a:r>
            <a:r>
              <a:rPr kumimoji="0" lang="en-US" sz="2400" b="1" i="0" u="none" strike="noStrike" kern="1200" cap="none" spc="0" normalizeH="0" noProof="0" dirty="0">
                <a:ln>
                  <a:noFill/>
                </a:ln>
                <a:solidFill>
                  <a:srgbClr val="9C80C1"/>
                </a:solidFill>
                <a:effectLst/>
                <a:uLnTx/>
                <a:uFillTx/>
                <a:latin typeface="Avenir Next" panose="020B0503020202020204" pitchFamily="34" charset="0"/>
                <a:ea typeface="+mn-ea"/>
                <a:cs typeface="+mn-cs"/>
              </a:rPr>
              <a:t>shows that </a:t>
            </a:r>
            <a:r>
              <a:rPr kumimoji="0" lang="en-US" sz="2400" b="1" i="1"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Proteus</a:t>
            </a:r>
            <a:r>
              <a:rPr kumimoji="0" lang="en-US" sz="24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achieves</a:t>
            </a:r>
            <a:endParaRPr kumimoji="0" lang="en-US" sz="9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endParaRPr>
          </a:p>
          <a:p>
            <a:pPr lvl="0" algn="ctr"/>
            <a:br>
              <a:rPr lang="en-US" sz="900" b="1" dirty="0">
                <a:solidFill>
                  <a:srgbClr val="9C80C1"/>
                </a:solidFill>
                <a:latin typeface="Avenir Next" panose="020B0503020202020204" pitchFamily="34" charset="0"/>
              </a:rPr>
            </a:b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17x </a:t>
            </a:r>
            <a:r>
              <a:rPr lang="en-US" sz="2000" b="1" dirty="0">
                <a:solidFill>
                  <a:srgbClr val="9C80C1"/>
                </a:solidFill>
                <a:latin typeface="Avenir Next" panose="020B0503020202020204" pitchFamily="34" charset="0"/>
              </a:rPr>
              <a:t>(</a:t>
            </a: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90.3x)</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7.3x (21x)</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and </a:t>
            </a: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10.2x (8.1x)</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the performance per mm</a:t>
            </a:r>
            <a:r>
              <a:rPr kumimoji="0" lang="en-US" sz="2000" b="0" i="0" u="none" strike="noStrike" kern="1200" cap="none" spc="0" normalizeH="0" baseline="30000" noProof="0" dirty="0">
                <a:ln>
                  <a:noFill/>
                </a:ln>
                <a:solidFill>
                  <a:srgbClr val="9C80C1"/>
                </a:solidFill>
                <a:effectLst/>
                <a:uLnTx/>
                <a:uFillTx/>
                <a:latin typeface="Avenir Next" panose="020B0503020202020204" pitchFamily="34" charset="0"/>
                <a:ea typeface="+mn-ea"/>
                <a:cs typeface="+mn-cs"/>
              </a:rPr>
              <a:t>2</a:t>
            </a:r>
            <a:br>
              <a:rPr kumimoji="0" lang="en-US" sz="2000" b="0" i="0" u="none" strike="noStrike" kern="1200" cap="none" spc="0" normalizeH="0" baseline="30000" noProof="0" dirty="0">
                <a:ln>
                  <a:noFill/>
                </a:ln>
                <a:solidFill>
                  <a:srgbClr val="9C80C1"/>
                </a:solidFill>
                <a:effectLst/>
                <a:uLnTx/>
                <a:uFillTx/>
                <a:latin typeface="Avenir Next" panose="020B0503020202020204" pitchFamily="34" charset="0"/>
                <a:ea typeface="+mn-ea"/>
                <a:cs typeface="+mn-cs"/>
              </a:rPr>
            </a:br>
            <a:r>
              <a:rPr lang="en-US" sz="2000" dirty="0">
                <a:solidFill>
                  <a:srgbClr val="9C80C1"/>
                </a:solidFill>
                <a:latin typeface="Avenir Next" panose="020B0503020202020204" pitchFamily="34" charset="0"/>
              </a:rPr>
              <a:t> (</a:t>
            </a:r>
            <a:r>
              <a:rPr kumimoji="0" lang="en-US" sz="2000" b="0" i="0" u="none" strike="noStrike" kern="1200" cap="none" spc="0" normalizeH="0" noProof="0" dirty="0">
                <a:ln>
                  <a:noFill/>
                </a:ln>
                <a:solidFill>
                  <a:srgbClr val="9C80C1"/>
                </a:solidFill>
                <a:effectLst/>
                <a:uLnTx/>
                <a:uFillTx/>
                <a:latin typeface="Avenir Next" panose="020B0503020202020204" pitchFamily="34" charset="0"/>
                <a:ea typeface="+mn-ea"/>
                <a:cs typeface="+mn-cs"/>
              </a:rPr>
              <a:t>energy reduction)</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of a CPU, GPU, and </a:t>
            </a:r>
            <a:r>
              <a:rPr lang="en-US" sz="2000" dirty="0">
                <a:solidFill>
                  <a:srgbClr val="9C80C1"/>
                </a:solidFill>
                <a:latin typeface="Avenir Next" panose="020B0503020202020204" pitchFamily="34" charset="0"/>
              </a:rPr>
              <a:t>state-of-the-art PUD system,</a:t>
            </a:r>
            <a:br>
              <a:rPr lang="en-US" sz="2000" dirty="0">
                <a:solidFill>
                  <a:srgbClr val="9C80C1"/>
                </a:solidFill>
                <a:latin typeface="Avenir Next" panose="020B0503020202020204" pitchFamily="34" charset="0"/>
              </a:rPr>
            </a:b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small area cost to a DRAM chip (</a:t>
            </a: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1.6%</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and CPU die (</a:t>
            </a:r>
            <a:r>
              <a:rPr kumimoji="0" lang="en-US" sz="2000" b="1"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0.03%</a:t>
            </a:r>
            <a:r>
              <a:rPr kumimoji="0" lang="en-US" sz="2000" b="0" i="0" u="none" strike="noStrike" kern="1200" cap="none" spc="0" normalizeH="0" baseline="0" noProof="0" dirty="0">
                <a:ln>
                  <a:noFill/>
                </a:ln>
                <a:solidFill>
                  <a:srgbClr val="9C80C1"/>
                </a:solidFill>
                <a:effectLst/>
                <a:uLnTx/>
                <a:uFillTx/>
                <a:latin typeface="Avenir Next" panose="020B0503020202020204" pitchFamily="34" charset="0"/>
                <a:ea typeface="+mn-ea"/>
                <a:cs typeface="+mn-cs"/>
              </a:rPr>
              <a:t>) </a:t>
            </a:r>
          </a:p>
        </p:txBody>
      </p:sp>
      <p:graphicFrame>
        <p:nvGraphicFramePr>
          <p:cNvPr id="4" name="Table 3">
            <a:extLst>
              <a:ext uri="{FF2B5EF4-FFF2-40B4-BE49-F238E27FC236}">
                <a16:creationId xmlns:a16="http://schemas.microsoft.com/office/drawing/2014/main" id="{1F3FA5A0-93D8-8C91-0894-E96DDD6215BE}"/>
              </a:ext>
            </a:extLst>
          </p:cNvPr>
          <p:cNvGraphicFramePr>
            <a:graphicFrameLocks/>
          </p:cNvGraphicFramePr>
          <p:nvPr>
            <p:extLst>
              <p:ext uri="{D42A27DB-BD31-4B8C-83A1-F6EECF244321}">
                <p14:modId xmlns:p14="http://schemas.microsoft.com/office/powerpoint/2010/main" val="1746860502"/>
              </p:ext>
            </p:extLst>
          </p:nvPr>
        </p:nvGraphicFramePr>
        <p:xfrm>
          <a:off x="1295400" y="6539931"/>
          <a:ext cx="7340601" cy="243840"/>
        </p:xfrm>
        <a:graphic>
          <a:graphicData uri="http://schemas.openxmlformats.org/drawingml/2006/table">
            <a:tbl>
              <a:tblPr firstRow="1" bandRow="1"/>
              <a:tblGrid>
                <a:gridCol w="1319981">
                  <a:extLst>
                    <a:ext uri="{9D8B030D-6E8A-4147-A177-3AD203B41FA5}">
                      <a16:colId xmlns:a16="http://schemas.microsoft.com/office/drawing/2014/main" val="88079343"/>
                    </a:ext>
                  </a:extLst>
                </a:gridCol>
                <a:gridCol w="1111045">
                  <a:extLst>
                    <a:ext uri="{9D8B030D-6E8A-4147-A177-3AD203B41FA5}">
                      <a16:colId xmlns:a16="http://schemas.microsoft.com/office/drawing/2014/main" val="2560155304"/>
                    </a:ext>
                  </a:extLst>
                </a:gridCol>
                <a:gridCol w="2040765">
                  <a:extLst>
                    <a:ext uri="{9D8B030D-6E8A-4147-A177-3AD203B41FA5}">
                      <a16:colId xmlns:a16="http://schemas.microsoft.com/office/drawing/2014/main" val="1103531462"/>
                    </a:ext>
                  </a:extLst>
                </a:gridCol>
                <a:gridCol w="967906">
                  <a:extLst>
                    <a:ext uri="{9D8B030D-6E8A-4147-A177-3AD203B41FA5}">
                      <a16:colId xmlns:a16="http://schemas.microsoft.com/office/drawing/2014/main" val="520531373"/>
                    </a:ext>
                  </a:extLst>
                </a:gridCol>
                <a:gridCol w="825909">
                  <a:extLst>
                    <a:ext uri="{9D8B030D-6E8A-4147-A177-3AD203B41FA5}">
                      <a16:colId xmlns:a16="http://schemas.microsoft.com/office/drawing/2014/main" val="3496175578"/>
                    </a:ext>
                  </a:extLst>
                </a:gridCol>
                <a:gridCol w="107499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Background</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PUD’s Limitations &amp; Key Ideas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i="1" dirty="0">
                          <a:solidFill>
                            <a:srgbClr val="A6A6A6"/>
                          </a:solidFill>
                          <a:latin typeface="Avenir Next" panose="020B0503020202020204" pitchFamily="34" charset="0"/>
                          <a:cs typeface="Futura Medium" panose="020B0602020204020303" pitchFamily="34" charset="-79"/>
                        </a:rPr>
                        <a:t>Proteus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1C80C5"/>
                          </a:solidFill>
                          <a:latin typeface="Avenir Next" panose="020B0503020202020204" pitchFamily="34" charset="0"/>
                          <a:cs typeface="Futura Medium" panose="020B0602020204020303" pitchFamily="34" charset="-79"/>
                        </a:rPr>
                        <a:t>Conclusion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dirty="0">
                          <a:solidFill>
                            <a:srgbClr val="A6A6A6"/>
                          </a:solidFill>
                          <a:latin typeface="Avenir Next" panose="020B0503020202020204" pitchFamily="34" charset="0"/>
                          <a:cs typeface="Futura Medium" panose="020B0602020204020303" pitchFamily="34" charset="-79"/>
                        </a:rPr>
                        <a:t>● ● ●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1C80C5"/>
                          </a:solidFill>
                          <a:latin typeface="Avenir Next" panose="020B0503020202020204" pitchFamily="34" charset="0"/>
                          <a:ea typeface="+mn-ea"/>
                          <a:cs typeface="Futura Medium" panose="020B0602020204020303" pitchFamily="34" charset="-79"/>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1486679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5" grpId="0" animBg="1"/>
      <p:bldP spid="6"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18854"/>
            <a:ext cx="9144000" cy="3623479"/>
          </a:xfrm>
        </p:spPr>
        <p:txBody>
          <a:bodyPr>
            <a:normAutofit/>
          </a:bodyPr>
          <a:lstStyle/>
          <a:p>
            <a:r>
              <a:rPr lang="en-US" i="1" dirty="0">
                <a:solidFill>
                  <a:schemeClr val="bg1"/>
                </a:solidFill>
                <a:effectLst/>
              </a:rPr>
              <a:t>Proteus</a:t>
            </a:r>
            <a:r>
              <a:rPr lang="en-US" i="0" dirty="0">
                <a:solidFill>
                  <a:schemeClr val="bg1"/>
                </a:solidFill>
                <a:effectLst/>
              </a:rPr>
              <a:t> </a:t>
            </a:r>
            <a:br>
              <a:rPr lang="en-US" sz="3600" b="0" i="0" dirty="0">
                <a:solidFill>
                  <a:schemeClr val="bg1"/>
                </a:solidFill>
                <a:effectLst/>
              </a:rPr>
            </a:br>
            <a:r>
              <a:rPr lang="en-US" sz="2800" i="0" dirty="0">
                <a:solidFill>
                  <a:schemeClr val="bg1"/>
                </a:solidFill>
                <a:effectLst/>
              </a:rPr>
              <a:t> </a:t>
            </a:r>
            <a:r>
              <a:rPr lang="en-US" sz="2400" i="0" dirty="0">
                <a:solidFill>
                  <a:schemeClr val="bg1"/>
                </a:solidFill>
                <a:effectLst/>
              </a:rPr>
              <a:t>Achieving High-Performance Processing-Using-DRAM </a:t>
            </a:r>
            <a:br>
              <a:rPr lang="en-US" sz="2400" i="0" dirty="0">
                <a:solidFill>
                  <a:schemeClr val="bg1"/>
                </a:solidFill>
                <a:effectLst/>
              </a:rPr>
            </a:br>
            <a:r>
              <a:rPr lang="en-US" sz="2400" i="0" dirty="0">
                <a:solidFill>
                  <a:schemeClr val="bg1"/>
                </a:solidFill>
                <a:effectLst/>
              </a:rPr>
              <a:t>with Dynamic Bit-Precision, Adaptive Data Representation, and Flexible Arithmetic</a:t>
            </a:r>
            <a:endParaRPr lang="en-US" sz="2200" dirty="0">
              <a:solidFill>
                <a:schemeClr val="bg1"/>
              </a:solidFill>
            </a:endParaRPr>
          </a:p>
        </p:txBody>
      </p:sp>
      <p:graphicFrame>
        <p:nvGraphicFramePr>
          <p:cNvPr id="5" name="Table 4">
            <a:extLst>
              <a:ext uri="{FF2B5EF4-FFF2-40B4-BE49-F238E27FC236}">
                <a16:creationId xmlns:a16="http://schemas.microsoft.com/office/drawing/2014/main" id="{CE07B0AB-6092-4BDA-CA12-C2D3DE5E9BC6}"/>
              </a:ext>
            </a:extLst>
          </p:cNvPr>
          <p:cNvGraphicFramePr>
            <a:graphicFrameLocks noGrp="1"/>
          </p:cNvGraphicFramePr>
          <p:nvPr/>
        </p:nvGraphicFramePr>
        <p:xfrm>
          <a:off x="0" y="4057112"/>
          <a:ext cx="9144000" cy="1554480"/>
        </p:xfrm>
        <a:graphic>
          <a:graphicData uri="http://schemas.openxmlformats.org/drawingml/2006/table">
            <a:tbl>
              <a:tblPr firstRow="1" bandRow="1">
                <a:tableStyleId>{5940675A-B579-460E-94D1-54222C63F5DA}</a:tableStyleId>
              </a:tblPr>
              <a:tblGrid>
                <a:gridCol w="2286000">
                  <a:extLst>
                    <a:ext uri="{9D8B030D-6E8A-4147-A177-3AD203B41FA5}">
                      <a16:colId xmlns:a16="http://schemas.microsoft.com/office/drawing/2014/main" val="1676199004"/>
                    </a:ext>
                  </a:extLst>
                </a:gridCol>
                <a:gridCol w="2393576">
                  <a:extLst>
                    <a:ext uri="{9D8B030D-6E8A-4147-A177-3AD203B41FA5}">
                      <a16:colId xmlns:a16="http://schemas.microsoft.com/office/drawing/2014/main" val="152784747"/>
                    </a:ext>
                  </a:extLst>
                </a:gridCol>
                <a:gridCol w="2377440">
                  <a:extLst>
                    <a:ext uri="{9D8B030D-6E8A-4147-A177-3AD203B41FA5}">
                      <a16:colId xmlns:a16="http://schemas.microsoft.com/office/drawing/2014/main" val="239186579"/>
                    </a:ext>
                  </a:extLst>
                </a:gridCol>
                <a:gridCol w="2086984">
                  <a:extLst>
                    <a:ext uri="{9D8B030D-6E8A-4147-A177-3AD203B41FA5}">
                      <a16:colId xmlns:a16="http://schemas.microsoft.com/office/drawing/2014/main" val="1781157887"/>
                    </a:ext>
                  </a:extLst>
                </a:gridCol>
              </a:tblGrid>
              <a:tr h="386366">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95624418"/>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rgbClr val="7F7F7F"/>
                          </a:solidFill>
                          <a:latin typeface="Avenir Next" panose="020B0503020202020204" pitchFamily="34" charset="0"/>
                        </a:rPr>
                        <a:t>Mayank </a:t>
                      </a:r>
                      <a:r>
                        <a:rPr lang="en-US" sz="1800" b="1" dirty="0" err="1">
                          <a:solidFill>
                            <a:srgbClr val="7F7F7F"/>
                          </a:solidFill>
                          <a:latin typeface="Avenir Next" panose="020B0503020202020204" pitchFamily="34" charset="0"/>
                        </a:rPr>
                        <a:t>Kabra</a:t>
                      </a:r>
                      <a:endParaRPr lang="en-US" sz="18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rgbClr val="7F7F7F"/>
                          </a:solidFill>
                          <a:latin typeface="Avenir Next" panose="020B0503020202020204" pitchFamily="34" charset="0"/>
                        </a:rPr>
                        <a:t>Yuxin</a:t>
                      </a:r>
                      <a:r>
                        <a:rPr lang="en-US" sz="1800" b="1" dirty="0">
                          <a:solidFill>
                            <a:srgbClr val="7F7F7F"/>
                          </a:solidFill>
                          <a:latin typeface="Avenir Next" panose="020B0503020202020204" pitchFamily="34" charset="0"/>
                        </a:rPr>
                        <a:t> Guo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chemeClr val="tx1">
                              <a:lumMod val="50000"/>
                              <a:lumOff val="50000"/>
                            </a:schemeClr>
                          </a:solidFill>
                          <a:latin typeface="Avenir Next" panose="020B0503020202020204" pitchFamily="34" charset="0"/>
                        </a:rPr>
                        <a:t>Kangqi</a:t>
                      </a:r>
                      <a:r>
                        <a:rPr lang="en-US" sz="1800" b="1" dirty="0">
                          <a:solidFill>
                            <a:schemeClr val="tx1">
                              <a:lumMod val="50000"/>
                              <a:lumOff val="50000"/>
                            </a:schemeClr>
                          </a:solidFill>
                          <a:latin typeface="Avenir Next" panose="020B0503020202020204" pitchFamily="34" charset="0"/>
                        </a:rPr>
                        <a:t> Chen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Giray </a:t>
                      </a:r>
                      <a:r>
                        <a:rPr lang="en-US" sz="1800" b="1" dirty="0" err="1">
                          <a:solidFill>
                            <a:schemeClr val="tx1">
                              <a:lumMod val="50000"/>
                              <a:lumOff val="50000"/>
                            </a:schemeClr>
                          </a:solidFill>
                          <a:latin typeface="Avenir Next" panose="020B0503020202020204" pitchFamily="34" charset="0"/>
                        </a:rPr>
                        <a:t>Yağlıkçı</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46285721"/>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Melina </a:t>
                      </a:r>
                      <a:r>
                        <a:rPr lang="en-US" sz="1800" b="1" dirty="0" err="1">
                          <a:solidFill>
                            <a:schemeClr val="tx1">
                              <a:lumMod val="50000"/>
                              <a:lumOff val="50000"/>
                            </a:schemeClr>
                          </a:solidFill>
                          <a:latin typeface="Avenir Next" panose="020B0503020202020204" pitchFamily="34" charset="0"/>
                        </a:rPr>
                        <a:t>Soysal</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Mohammad Sadr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Joaquin O. Bueno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Saugata Ghose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2841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Juan Gómez-Luna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Onur Mutlu</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6" name="TextBox 5">
            <a:extLst>
              <a:ext uri="{FF2B5EF4-FFF2-40B4-BE49-F238E27FC236}">
                <a16:creationId xmlns:a16="http://schemas.microsoft.com/office/drawing/2014/main" id="{9EE93450-5E2B-C2DD-AA73-358458F49FEE}"/>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2025 International Conference on Supercomputing (ICS)</a:t>
            </a:r>
          </a:p>
        </p:txBody>
      </p:sp>
    </p:spTree>
    <p:extLst>
      <p:ext uri="{BB962C8B-B14F-4D97-AF65-F5344CB8AC3E}">
        <p14:creationId xmlns:p14="http://schemas.microsoft.com/office/powerpoint/2010/main" val="163601724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18854"/>
            <a:ext cx="9144000" cy="3623479"/>
          </a:xfrm>
        </p:spPr>
        <p:txBody>
          <a:bodyPr>
            <a:normAutofit/>
          </a:bodyPr>
          <a:lstStyle/>
          <a:p>
            <a:r>
              <a:rPr lang="en-US" i="1" dirty="0">
                <a:solidFill>
                  <a:schemeClr val="bg1"/>
                </a:solidFill>
                <a:effectLst/>
              </a:rPr>
              <a:t>Proteus</a:t>
            </a:r>
            <a:r>
              <a:rPr lang="en-US" i="0" dirty="0">
                <a:solidFill>
                  <a:schemeClr val="bg1"/>
                </a:solidFill>
                <a:effectLst/>
              </a:rPr>
              <a:t> </a:t>
            </a:r>
            <a:br>
              <a:rPr lang="en-US" sz="3600" b="0" i="0" dirty="0">
                <a:solidFill>
                  <a:schemeClr val="bg1"/>
                </a:solidFill>
                <a:effectLst/>
              </a:rPr>
            </a:br>
            <a:r>
              <a:rPr lang="en-US" sz="2800" i="0" dirty="0">
                <a:solidFill>
                  <a:schemeClr val="bg1"/>
                </a:solidFill>
                <a:effectLst/>
              </a:rPr>
              <a:t> </a:t>
            </a:r>
            <a:r>
              <a:rPr lang="en-US" sz="2400" i="0" dirty="0">
                <a:solidFill>
                  <a:schemeClr val="bg1"/>
                </a:solidFill>
                <a:effectLst/>
              </a:rPr>
              <a:t>Achieving High-Performance Processing-Using-DRAM </a:t>
            </a:r>
            <a:br>
              <a:rPr lang="en-US" sz="2400" i="0" dirty="0">
                <a:solidFill>
                  <a:schemeClr val="bg1"/>
                </a:solidFill>
                <a:effectLst/>
              </a:rPr>
            </a:br>
            <a:r>
              <a:rPr lang="en-US" sz="2400" i="0" dirty="0">
                <a:solidFill>
                  <a:schemeClr val="bg1"/>
                </a:solidFill>
                <a:effectLst/>
              </a:rPr>
              <a:t>with Dynamic Bit-Precision, Adaptive Data Representation, and Flexible Arithmetic</a:t>
            </a:r>
            <a:endParaRPr lang="en-US" sz="2200" dirty="0">
              <a:solidFill>
                <a:schemeClr val="bg1"/>
              </a:solidFill>
            </a:endParaRPr>
          </a:p>
        </p:txBody>
      </p:sp>
      <p:graphicFrame>
        <p:nvGraphicFramePr>
          <p:cNvPr id="5" name="Table 4">
            <a:extLst>
              <a:ext uri="{FF2B5EF4-FFF2-40B4-BE49-F238E27FC236}">
                <a16:creationId xmlns:a16="http://schemas.microsoft.com/office/drawing/2014/main" id="{CE07B0AB-6092-4BDA-CA12-C2D3DE5E9BC6}"/>
              </a:ext>
            </a:extLst>
          </p:cNvPr>
          <p:cNvGraphicFramePr>
            <a:graphicFrameLocks noGrp="1"/>
          </p:cNvGraphicFramePr>
          <p:nvPr/>
        </p:nvGraphicFramePr>
        <p:xfrm>
          <a:off x="0" y="4057112"/>
          <a:ext cx="9144000" cy="1554480"/>
        </p:xfrm>
        <a:graphic>
          <a:graphicData uri="http://schemas.openxmlformats.org/drawingml/2006/table">
            <a:tbl>
              <a:tblPr firstRow="1" bandRow="1">
                <a:tableStyleId>{5940675A-B579-460E-94D1-54222C63F5DA}</a:tableStyleId>
              </a:tblPr>
              <a:tblGrid>
                <a:gridCol w="2286000">
                  <a:extLst>
                    <a:ext uri="{9D8B030D-6E8A-4147-A177-3AD203B41FA5}">
                      <a16:colId xmlns:a16="http://schemas.microsoft.com/office/drawing/2014/main" val="1676199004"/>
                    </a:ext>
                  </a:extLst>
                </a:gridCol>
                <a:gridCol w="2393576">
                  <a:extLst>
                    <a:ext uri="{9D8B030D-6E8A-4147-A177-3AD203B41FA5}">
                      <a16:colId xmlns:a16="http://schemas.microsoft.com/office/drawing/2014/main" val="152784747"/>
                    </a:ext>
                  </a:extLst>
                </a:gridCol>
                <a:gridCol w="2377440">
                  <a:extLst>
                    <a:ext uri="{9D8B030D-6E8A-4147-A177-3AD203B41FA5}">
                      <a16:colId xmlns:a16="http://schemas.microsoft.com/office/drawing/2014/main" val="239186579"/>
                    </a:ext>
                  </a:extLst>
                </a:gridCol>
                <a:gridCol w="2086984">
                  <a:extLst>
                    <a:ext uri="{9D8B030D-6E8A-4147-A177-3AD203B41FA5}">
                      <a16:colId xmlns:a16="http://schemas.microsoft.com/office/drawing/2014/main" val="1781157887"/>
                    </a:ext>
                  </a:extLst>
                </a:gridCol>
              </a:tblGrid>
              <a:tr h="386366">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495624418"/>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rgbClr val="7F7F7F"/>
                          </a:solidFill>
                          <a:latin typeface="Avenir Next" panose="020B0503020202020204" pitchFamily="34" charset="0"/>
                        </a:rPr>
                        <a:t>Mayank </a:t>
                      </a:r>
                      <a:r>
                        <a:rPr lang="en-US" sz="1800" b="1" dirty="0" err="1">
                          <a:solidFill>
                            <a:srgbClr val="7F7F7F"/>
                          </a:solidFill>
                          <a:latin typeface="Avenir Next" panose="020B0503020202020204" pitchFamily="34" charset="0"/>
                        </a:rPr>
                        <a:t>Kabra</a:t>
                      </a:r>
                      <a:endParaRPr lang="en-US" sz="1800" b="1" dirty="0">
                        <a:solidFill>
                          <a:srgbClr val="7F7F7F"/>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rgbClr val="7F7F7F"/>
                          </a:solidFill>
                          <a:latin typeface="Avenir Next" panose="020B0503020202020204" pitchFamily="34" charset="0"/>
                        </a:rPr>
                        <a:t>Yuxin</a:t>
                      </a:r>
                      <a:r>
                        <a:rPr lang="en-US" sz="1800" b="1" dirty="0">
                          <a:solidFill>
                            <a:srgbClr val="7F7F7F"/>
                          </a:solidFill>
                          <a:latin typeface="Avenir Next" panose="020B0503020202020204" pitchFamily="34" charset="0"/>
                        </a:rPr>
                        <a:t> Guo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err="1">
                          <a:solidFill>
                            <a:schemeClr val="tx1">
                              <a:lumMod val="50000"/>
                              <a:lumOff val="50000"/>
                            </a:schemeClr>
                          </a:solidFill>
                          <a:latin typeface="Avenir Next" panose="020B0503020202020204" pitchFamily="34" charset="0"/>
                        </a:rPr>
                        <a:t>Kangqi</a:t>
                      </a:r>
                      <a:r>
                        <a:rPr lang="en-US" sz="1800" b="1" dirty="0">
                          <a:solidFill>
                            <a:schemeClr val="tx1">
                              <a:lumMod val="50000"/>
                              <a:lumOff val="50000"/>
                            </a:schemeClr>
                          </a:solidFill>
                          <a:latin typeface="Avenir Next" panose="020B0503020202020204" pitchFamily="34" charset="0"/>
                        </a:rPr>
                        <a:t> Chen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Giray </a:t>
                      </a:r>
                      <a:r>
                        <a:rPr lang="en-US" sz="1800" b="1" dirty="0" err="1">
                          <a:solidFill>
                            <a:schemeClr val="tx1">
                              <a:lumMod val="50000"/>
                              <a:lumOff val="50000"/>
                            </a:schemeClr>
                          </a:solidFill>
                          <a:latin typeface="Avenir Next" panose="020B0503020202020204" pitchFamily="34" charset="0"/>
                        </a:rPr>
                        <a:t>Yağlıkçı</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346285721"/>
                  </a:ext>
                </a:extLst>
              </a:tr>
              <a:tr h="3284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Melina </a:t>
                      </a:r>
                      <a:r>
                        <a:rPr lang="en-US" sz="1800" b="1" dirty="0" err="1">
                          <a:solidFill>
                            <a:schemeClr val="tx1">
                              <a:lumMod val="50000"/>
                              <a:lumOff val="50000"/>
                            </a:schemeClr>
                          </a:solidFill>
                          <a:latin typeface="Avenir Next" panose="020B0503020202020204" pitchFamily="34" charset="0"/>
                        </a:rPr>
                        <a:t>Soysal</a:t>
                      </a:r>
                      <a:endParaRPr lang="en-US" sz="18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Mohammad Sadr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Joaquin O. Bueno</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Saugata Ghose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2841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Juan Gómez-Luna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lumMod val="50000"/>
                              <a:lumOff val="50000"/>
                            </a:schemeClr>
                          </a:solidFill>
                          <a:latin typeface="Avenir Next" panose="020B0503020202020204" pitchFamily="34" charset="0"/>
                        </a:rPr>
                        <a:t>Onur Mutlu</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pPr algn="ctr"/>
                      <a:endParaRPr lang="en-US" sz="2000"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6" name="TextBox 5">
            <a:extLst>
              <a:ext uri="{FF2B5EF4-FFF2-40B4-BE49-F238E27FC236}">
                <a16:creationId xmlns:a16="http://schemas.microsoft.com/office/drawing/2014/main" id="{9EE93450-5E2B-C2DD-AA73-358458F49FEE}"/>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2025 International Conference on Supercomputing (ICS)</a:t>
            </a:r>
          </a:p>
        </p:txBody>
      </p:sp>
      <p:sp>
        <p:nvSpPr>
          <p:cNvPr id="2" name="Rectangle 1">
            <a:extLst>
              <a:ext uri="{FF2B5EF4-FFF2-40B4-BE49-F238E27FC236}">
                <a16:creationId xmlns:a16="http://schemas.microsoft.com/office/drawing/2014/main" id="{0E9C1C31-332A-0464-4AB9-9C0752F4DC6B}"/>
              </a:ext>
            </a:extLst>
          </p:cNvPr>
          <p:cNvSpPr/>
          <p:nvPr/>
        </p:nvSpPr>
        <p:spPr>
          <a:xfrm>
            <a:off x="0" y="3429000"/>
            <a:ext cx="9144000" cy="505325"/>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rgbClr val="1C80C5"/>
                </a:solidFill>
                <a:latin typeface="Avenir Next" panose="020B0503020202020204" pitchFamily="34" charset="0"/>
              </a:rPr>
              <a:t>Backup Slides</a:t>
            </a:r>
          </a:p>
        </p:txBody>
      </p:sp>
    </p:spTree>
    <p:extLst>
      <p:ext uri="{BB962C8B-B14F-4D97-AF65-F5344CB8AC3E}">
        <p14:creationId xmlns:p14="http://schemas.microsoft.com/office/powerpoint/2010/main" val="417331391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a:extLst>
              <a:ext uri="{FF2B5EF4-FFF2-40B4-BE49-F238E27FC236}">
                <a16:creationId xmlns:a16="http://schemas.microsoft.com/office/drawing/2014/main" id="{FE946E3D-88DB-2359-C459-B812FCBEF0ED}"/>
              </a:ext>
            </a:extLst>
          </p:cNvPr>
          <p:cNvPicPr>
            <a:picLocks noGrp="1" noChangeAspect="1"/>
          </p:cNvPicPr>
          <p:nvPr>
            <p:ph idx="1"/>
          </p:nvPr>
        </p:nvPicPr>
        <p:blipFill>
          <a:blip r:embed="rId2"/>
          <a:stretch>
            <a:fillRect/>
          </a:stretch>
        </p:blipFill>
        <p:spPr>
          <a:xfrm>
            <a:off x="2616062" y="1313740"/>
            <a:ext cx="4000500" cy="3657600"/>
          </a:xfrm>
        </p:spPr>
      </p:pic>
      <p:sp>
        <p:nvSpPr>
          <p:cNvPr id="3" name="Title 2">
            <a:extLst>
              <a:ext uri="{FF2B5EF4-FFF2-40B4-BE49-F238E27FC236}">
                <a16:creationId xmlns:a16="http://schemas.microsoft.com/office/drawing/2014/main" id="{46038823-DDB1-CB55-36E6-50F0BB0D4ADC}"/>
              </a:ext>
            </a:extLst>
          </p:cNvPr>
          <p:cNvSpPr>
            <a:spLocks noGrp="1"/>
          </p:cNvSpPr>
          <p:nvPr>
            <p:ph type="title"/>
          </p:nvPr>
        </p:nvSpPr>
        <p:spPr>
          <a:xfrm>
            <a:off x="169011" y="132334"/>
            <a:ext cx="8894602" cy="886238"/>
          </a:xfrm>
        </p:spPr>
        <p:txBody>
          <a:bodyPr>
            <a:normAutofit/>
          </a:bodyPr>
          <a:lstStyle/>
          <a:p>
            <a:r>
              <a:rPr lang="en-US" dirty="0"/>
              <a:t>Cost Model Logic</a:t>
            </a:r>
          </a:p>
        </p:txBody>
      </p:sp>
      <p:sp>
        <p:nvSpPr>
          <p:cNvPr id="7" name="TextBox 6">
            <a:extLst>
              <a:ext uri="{FF2B5EF4-FFF2-40B4-BE49-F238E27FC236}">
                <a16:creationId xmlns:a16="http://schemas.microsoft.com/office/drawing/2014/main" id="{CC859BDE-5CE6-B18B-B2BF-1FA4F7854E05}"/>
              </a:ext>
            </a:extLst>
          </p:cNvPr>
          <p:cNvSpPr txBox="1"/>
          <p:nvPr/>
        </p:nvSpPr>
        <p:spPr>
          <a:xfrm>
            <a:off x="279963" y="5156535"/>
            <a:ext cx="8783650" cy="1200329"/>
          </a:xfrm>
          <a:prstGeom prst="rect">
            <a:avLst/>
          </a:prstGeom>
          <a:noFill/>
        </p:spPr>
        <p:txBody>
          <a:bodyPr wrap="square">
            <a:spAutoFit/>
          </a:bodyPr>
          <a:lstStyle/>
          <a:p>
            <a:pPr algn="ctr"/>
            <a:r>
              <a:rPr lang="en-US" dirty="0">
                <a:latin typeface="Avenir Next" panose="020B0503020202020204" pitchFamily="34" charset="0"/>
              </a:rPr>
              <a:t>We estimate, using CACTI [248], that the access</a:t>
            </a:r>
          </a:p>
          <a:p>
            <a:pPr algn="ctr"/>
            <a:r>
              <a:rPr lang="en-US" dirty="0">
                <a:latin typeface="Avenir Next" panose="020B0503020202020204" pitchFamily="34" charset="0"/>
              </a:rPr>
              <a:t>latency and energy per access of the 64 B SRAM array </a:t>
            </a:r>
            <a:br>
              <a:rPr lang="en-US" dirty="0">
                <a:latin typeface="Avenir Next" panose="020B0503020202020204" pitchFamily="34" charset="0"/>
              </a:rPr>
            </a:br>
            <a:r>
              <a:rPr lang="en-US" dirty="0">
                <a:latin typeface="Avenir Next" panose="020B0503020202020204" pitchFamily="34" charset="0"/>
              </a:rPr>
              <a:t>(used in our Cost Model Logic) is of </a:t>
            </a:r>
            <a:br>
              <a:rPr lang="en-US" dirty="0">
                <a:latin typeface="Avenir Next" panose="020B0503020202020204" pitchFamily="34" charset="0"/>
              </a:rPr>
            </a:br>
            <a:r>
              <a:rPr lang="en-US" b="1" dirty="0">
                <a:latin typeface="Avenir Next" panose="020B0503020202020204" pitchFamily="34" charset="0"/>
              </a:rPr>
              <a:t>0.07 ns </a:t>
            </a:r>
            <a:r>
              <a:rPr lang="en-US" dirty="0">
                <a:latin typeface="Avenir Next" panose="020B0503020202020204" pitchFamily="34" charset="0"/>
              </a:rPr>
              <a:t>(i.e., less than 1 CPU cycle) and </a:t>
            </a:r>
            <a:r>
              <a:rPr lang="en-US" b="1" dirty="0">
                <a:latin typeface="Avenir Next" panose="020B0503020202020204" pitchFamily="34" charset="0"/>
              </a:rPr>
              <a:t>0.000 04 </a:t>
            </a:r>
            <a:r>
              <a:rPr lang="en-US" b="1" dirty="0" err="1">
                <a:latin typeface="Avenir Next" panose="020B0503020202020204" pitchFamily="34" charset="0"/>
              </a:rPr>
              <a:t>nJ</a:t>
            </a:r>
            <a:endParaRPr lang="en-US" b="1" dirty="0">
              <a:latin typeface="Avenir Next" panose="020B0503020202020204" pitchFamily="34" charset="0"/>
            </a:endParaRPr>
          </a:p>
        </p:txBody>
      </p:sp>
    </p:spTree>
    <p:extLst>
      <p:ext uri="{BB962C8B-B14F-4D97-AF65-F5344CB8AC3E}">
        <p14:creationId xmlns:p14="http://schemas.microsoft.com/office/powerpoint/2010/main" val="138589511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a:extLst>
              <a:ext uri="{FF2B5EF4-FFF2-40B4-BE49-F238E27FC236}">
                <a16:creationId xmlns:a16="http://schemas.microsoft.com/office/drawing/2014/main" id="{95F456E5-3031-5787-34AD-A4D002FB4435}"/>
              </a:ext>
            </a:extLst>
          </p:cNvPr>
          <p:cNvPicPr>
            <a:picLocks noGrp="1" noChangeAspect="1"/>
          </p:cNvPicPr>
          <p:nvPr>
            <p:ph idx="1"/>
          </p:nvPr>
        </p:nvPicPr>
        <p:blipFill rotWithShape="1">
          <a:blip r:embed="rId2"/>
          <a:srcRect t="1211"/>
          <a:stretch/>
        </p:blipFill>
        <p:spPr>
          <a:xfrm>
            <a:off x="1609399" y="1377387"/>
            <a:ext cx="5925201" cy="4736216"/>
          </a:xfrm>
        </p:spPr>
      </p:pic>
      <p:sp>
        <p:nvSpPr>
          <p:cNvPr id="3" name="Title 2">
            <a:extLst>
              <a:ext uri="{FF2B5EF4-FFF2-40B4-BE49-F238E27FC236}">
                <a16:creationId xmlns:a16="http://schemas.microsoft.com/office/drawing/2014/main" id="{A8566E4B-FDCA-4F4A-C82A-B607E947CB54}"/>
              </a:ext>
            </a:extLst>
          </p:cNvPr>
          <p:cNvSpPr>
            <a:spLocks noGrp="1"/>
          </p:cNvSpPr>
          <p:nvPr>
            <p:ph type="title"/>
          </p:nvPr>
        </p:nvSpPr>
        <p:spPr>
          <a:xfrm>
            <a:off x="169011" y="132334"/>
            <a:ext cx="8894602" cy="816790"/>
          </a:xfrm>
        </p:spPr>
        <p:txBody>
          <a:bodyPr>
            <a:normAutofit/>
          </a:bodyPr>
          <a:lstStyle/>
          <a:p>
            <a:r>
              <a:rPr lang="en-US" dirty="0"/>
              <a:t>Pareto Analysis: Addition</a:t>
            </a:r>
          </a:p>
        </p:txBody>
      </p:sp>
    </p:spTree>
    <p:extLst>
      <p:ext uri="{BB962C8B-B14F-4D97-AF65-F5344CB8AC3E}">
        <p14:creationId xmlns:p14="http://schemas.microsoft.com/office/powerpoint/2010/main" val="298570779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8566E4B-FDCA-4F4A-C82A-B607E947CB54}"/>
              </a:ext>
            </a:extLst>
          </p:cNvPr>
          <p:cNvSpPr>
            <a:spLocks noGrp="1"/>
          </p:cNvSpPr>
          <p:nvPr>
            <p:ph type="title"/>
          </p:nvPr>
        </p:nvSpPr>
        <p:spPr>
          <a:xfrm>
            <a:off x="169011" y="132334"/>
            <a:ext cx="8894602" cy="851514"/>
          </a:xfrm>
        </p:spPr>
        <p:txBody>
          <a:bodyPr>
            <a:normAutofit/>
          </a:bodyPr>
          <a:lstStyle/>
          <a:p>
            <a:r>
              <a:rPr lang="en-US" dirty="0"/>
              <a:t>Pareto Analysis: Multiplication</a:t>
            </a:r>
          </a:p>
        </p:txBody>
      </p:sp>
      <p:pic>
        <p:nvPicPr>
          <p:cNvPr id="7" name="Content Placeholder 6">
            <a:extLst>
              <a:ext uri="{FF2B5EF4-FFF2-40B4-BE49-F238E27FC236}">
                <a16:creationId xmlns:a16="http://schemas.microsoft.com/office/drawing/2014/main" id="{D59C3FBA-7010-9451-BDFF-FD091A78E4E9}"/>
              </a:ext>
            </a:extLst>
          </p:cNvPr>
          <p:cNvPicPr>
            <a:picLocks noGrp="1" noChangeAspect="1"/>
          </p:cNvPicPr>
          <p:nvPr>
            <p:ph idx="1"/>
          </p:nvPr>
        </p:nvPicPr>
        <p:blipFill>
          <a:blip r:embed="rId2"/>
          <a:stretch>
            <a:fillRect/>
          </a:stretch>
        </p:blipFill>
        <p:spPr>
          <a:xfrm>
            <a:off x="1574662" y="1436928"/>
            <a:ext cx="6083300" cy="4940300"/>
          </a:xfrm>
        </p:spPr>
      </p:pic>
    </p:spTree>
    <p:extLst>
      <p:ext uri="{BB962C8B-B14F-4D97-AF65-F5344CB8AC3E}">
        <p14:creationId xmlns:p14="http://schemas.microsoft.com/office/powerpoint/2010/main" val="401460039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714EDC9-36D1-EE29-C0B7-7FA6F223783D}"/>
              </a:ext>
            </a:extLst>
          </p:cNvPr>
          <p:cNvSpPr>
            <a:spLocks noGrp="1"/>
          </p:cNvSpPr>
          <p:nvPr>
            <p:ph type="title"/>
          </p:nvPr>
        </p:nvSpPr>
        <p:spPr>
          <a:xfrm>
            <a:off x="169011" y="132334"/>
            <a:ext cx="8894602" cy="816790"/>
          </a:xfrm>
        </p:spPr>
        <p:txBody>
          <a:bodyPr>
            <a:normAutofit/>
          </a:bodyPr>
          <a:lstStyle/>
          <a:p>
            <a:r>
              <a:rPr lang="en-US" dirty="0"/>
              <a:t>Calculating Bit-Precision</a:t>
            </a:r>
          </a:p>
        </p:txBody>
      </p:sp>
      <p:pic>
        <p:nvPicPr>
          <p:cNvPr id="5" name="Picture 4">
            <a:extLst>
              <a:ext uri="{FF2B5EF4-FFF2-40B4-BE49-F238E27FC236}">
                <a16:creationId xmlns:a16="http://schemas.microsoft.com/office/drawing/2014/main" id="{8071B419-86BE-A0AC-EAE2-08F8F7CD42EF}"/>
              </a:ext>
            </a:extLst>
          </p:cNvPr>
          <p:cNvPicPr>
            <a:picLocks noChangeAspect="1"/>
          </p:cNvPicPr>
          <p:nvPr/>
        </p:nvPicPr>
        <p:blipFill>
          <a:blip r:embed="rId2"/>
          <a:stretch>
            <a:fillRect/>
          </a:stretch>
        </p:blipFill>
        <p:spPr>
          <a:xfrm>
            <a:off x="714375" y="1738051"/>
            <a:ext cx="7715250" cy="4036868"/>
          </a:xfrm>
          <a:prstGeom prst="rect">
            <a:avLst/>
          </a:prstGeom>
        </p:spPr>
      </p:pic>
    </p:spTree>
    <p:extLst>
      <p:ext uri="{BB962C8B-B14F-4D97-AF65-F5344CB8AC3E}">
        <p14:creationId xmlns:p14="http://schemas.microsoft.com/office/powerpoint/2010/main" val="357735127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F5EB340-7686-1EC3-5B6A-7BA1BD331BDF}"/>
              </a:ext>
            </a:extLst>
          </p:cNvPr>
          <p:cNvSpPr>
            <a:spLocks noGrp="1"/>
          </p:cNvSpPr>
          <p:nvPr>
            <p:ph type="title"/>
          </p:nvPr>
        </p:nvSpPr>
        <p:spPr/>
        <p:txBody>
          <a:bodyPr>
            <a:normAutofit fontScale="90000"/>
          </a:bodyPr>
          <a:lstStyle/>
          <a:p>
            <a:r>
              <a:rPr lang="en-US" dirty="0"/>
              <a:t>Data Format Conversion</a:t>
            </a:r>
          </a:p>
        </p:txBody>
      </p:sp>
      <p:pic>
        <p:nvPicPr>
          <p:cNvPr id="5" name="Picture 4">
            <a:extLst>
              <a:ext uri="{FF2B5EF4-FFF2-40B4-BE49-F238E27FC236}">
                <a16:creationId xmlns:a16="http://schemas.microsoft.com/office/drawing/2014/main" id="{E8CF9EA0-CDB3-5FB6-B6FB-7286901477B4}"/>
              </a:ext>
            </a:extLst>
          </p:cNvPr>
          <p:cNvPicPr>
            <a:picLocks noChangeAspect="1"/>
          </p:cNvPicPr>
          <p:nvPr/>
        </p:nvPicPr>
        <p:blipFill rotWithShape="1">
          <a:blip r:embed="rId2"/>
          <a:srcRect t="4112"/>
          <a:stretch/>
        </p:blipFill>
        <p:spPr>
          <a:xfrm>
            <a:off x="678927" y="1746424"/>
            <a:ext cx="7786145" cy="3365152"/>
          </a:xfrm>
          <a:prstGeom prst="rect">
            <a:avLst/>
          </a:prstGeom>
        </p:spPr>
      </p:pic>
    </p:spTree>
    <p:extLst>
      <p:ext uri="{BB962C8B-B14F-4D97-AF65-F5344CB8AC3E}">
        <p14:creationId xmlns:p14="http://schemas.microsoft.com/office/powerpoint/2010/main" val="339079842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B4926A7-3E9D-EEC3-1738-11A5B9D7B130}"/>
              </a:ext>
            </a:extLst>
          </p:cNvPr>
          <p:cNvSpPr>
            <a:spLocks noGrp="1"/>
          </p:cNvSpPr>
          <p:nvPr>
            <p:ph type="title"/>
          </p:nvPr>
        </p:nvSpPr>
        <p:spPr>
          <a:xfrm>
            <a:off x="169011" y="132333"/>
            <a:ext cx="8894602" cy="839939"/>
          </a:xfrm>
        </p:spPr>
        <p:txBody>
          <a:bodyPr>
            <a:normAutofit/>
          </a:bodyPr>
          <a:lstStyle/>
          <a:p>
            <a:r>
              <a:rPr lang="en-US" i="1" dirty="0"/>
              <a:t>Proteus</a:t>
            </a:r>
            <a:r>
              <a:rPr lang="en-US" dirty="0"/>
              <a:t> for Floating-Point</a:t>
            </a:r>
          </a:p>
        </p:txBody>
      </p:sp>
      <p:pic>
        <p:nvPicPr>
          <p:cNvPr id="5" name="Picture 4">
            <a:extLst>
              <a:ext uri="{FF2B5EF4-FFF2-40B4-BE49-F238E27FC236}">
                <a16:creationId xmlns:a16="http://schemas.microsoft.com/office/drawing/2014/main" id="{3B8E5854-ED96-487F-F3A4-D08234704400}"/>
              </a:ext>
            </a:extLst>
          </p:cNvPr>
          <p:cNvPicPr>
            <a:picLocks noChangeAspect="1"/>
          </p:cNvPicPr>
          <p:nvPr/>
        </p:nvPicPr>
        <p:blipFill>
          <a:blip r:embed="rId2"/>
          <a:stretch>
            <a:fillRect/>
          </a:stretch>
        </p:blipFill>
        <p:spPr>
          <a:xfrm>
            <a:off x="1940740" y="1364687"/>
            <a:ext cx="5262519" cy="5163434"/>
          </a:xfrm>
          <a:prstGeom prst="rect">
            <a:avLst/>
          </a:prstGeom>
        </p:spPr>
      </p:pic>
    </p:spTree>
    <p:extLst>
      <p:ext uri="{BB962C8B-B14F-4D97-AF65-F5344CB8AC3E}">
        <p14:creationId xmlns:p14="http://schemas.microsoft.com/office/powerpoint/2010/main" val="361621882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0AC307D-2F81-8653-AAEC-13EE331D2E97}"/>
              </a:ext>
            </a:extLst>
          </p:cNvPr>
          <p:cNvSpPr>
            <a:spLocks noGrp="1"/>
          </p:cNvSpPr>
          <p:nvPr>
            <p:ph type="title"/>
          </p:nvPr>
        </p:nvSpPr>
        <p:spPr/>
        <p:txBody>
          <a:bodyPr>
            <a:normAutofit fontScale="90000"/>
          </a:bodyPr>
          <a:lstStyle/>
          <a:p>
            <a:r>
              <a:rPr lang="en-US" dirty="0"/>
              <a:t>Evaluation System Configuration</a:t>
            </a:r>
          </a:p>
        </p:txBody>
      </p:sp>
      <p:pic>
        <p:nvPicPr>
          <p:cNvPr id="5" name="Picture 4">
            <a:extLst>
              <a:ext uri="{FF2B5EF4-FFF2-40B4-BE49-F238E27FC236}">
                <a16:creationId xmlns:a16="http://schemas.microsoft.com/office/drawing/2014/main" id="{2210F46E-BA50-BB56-E721-D7D44CA4AD6B}"/>
              </a:ext>
            </a:extLst>
          </p:cNvPr>
          <p:cNvPicPr>
            <a:picLocks noChangeAspect="1"/>
          </p:cNvPicPr>
          <p:nvPr/>
        </p:nvPicPr>
        <p:blipFill>
          <a:blip r:embed="rId2"/>
          <a:stretch>
            <a:fillRect/>
          </a:stretch>
        </p:blipFill>
        <p:spPr>
          <a:xfrm>
            <a:off x="367856" y="1644061"/>
            <a:ext cx="8452231" cy="4270601"/>
          </a:xfrm>
          <a:prstGeom prst="rect">
            <a:avLst/>
          </a:prstGeom>
        </p:spPr>
      </p:pic>
    </p:spTree>
    <p:extLst>
      <p:ext uri="{BB962C8B-B14F-4D97-AF65-F5344CB8AC3E}">
        <p14:creationId xmlns:p14="http://schemas.microsoft.com/office/powerpoint/2010/main" val="74439013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C802C3E-CBB2-0474-9041-10953FCDBF72}"/>
              </a:ext>
            </a:extLst>
          </p:cNvPr>
          <p:cNvSpPr>
            <a:spLocks noGrp="1"/>
          </p:cNvSpPr>
          <p:nvPr>
            <p:ph type="title"/>
          </p:nvPr>
        </p:nvSpPr>
        <p:spPr>
          <a:xfrm>
            <a:off x="169011" y="132333"/>
            <a:ext cx="8894602" cy="828365"/>
          </a:xfrm>
        </p:spPr>
        <p:txBody>
          <a:bodyPr>
            <a:normAutofit/>
          </a:bodyPr>
          <a:lstStyle/>
          <a:p>
            <a:r>
              <a:rPr lang="en-US" dirty="0"/>
              <a:t>Evaluated Workloads</a:t>
            </a:r>
          </a:p>
        </p:txBody>
      </p:sp>
      <p:pic>
        <p:nvPicPr>
          <p:cNvPr id="5" name="Picture 4">
            <a:extLst>
              <a:ext uri="{FF2B5EF4-FFF2-40B4-BE49-F238E27FC236}">
                <a16:creationId xmlns:a16="http://schemas.microsoft.com/office/drawing/2014/main" id="{4F9630E4-3153-8AA8-F582-DAD5BC9D6E08}"/>
              </a:ext>
            </a:extLst>
          </p:cNvPr>
          <p:cNvPicPr>
            <a:picLocks noChangeAspect="1"/>
          </p:cNvPicPr>
          <p:nvPr/>
        </p:nvPicPr>
        <p:blipFill rotWithShape="1">
          <a:blip r:embed="rId2"/>
          <a:srcRect t="6027"/>
          <a:stretch/>
        </p:blipFill>
        <p:spPr>
          <a:xfrm>
            <a:off x="313567" y="1693078"/>
            <a:ext cx="8516865" cy="3553428"/>
          </a:xfrm>
          <a:prstGeom prst="rect">
            <a:avLst/>
          </a:prstGeom>
        </p:spPr>
      </p:pic>
    </p:spTree>
    <p:extLst>
      <p:ext uri="{BB962C8B-B14F-4D97-AF65-F5344CB8AC3E}">
        <p14:creationId xmlns:p14="http://schemas.microsoft.com/office/powerpoint/2010/main" val="14241818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D9E0A30-AB2F-6DAB-A0A7-D26BAAE6E562}"/>
              </a:ext>
            </a:extLst>
          </p:cNvPr>
          <p:cNvSpPr>
            <a:spLocks noGrp="1"/>
          </p:cNvSpPr>
          <p:nvPr>
            <p:ph type="title"/>
          </p:nvPr>
        </p:nvSpPr>
        <p:spPr>
          <a:xfrm>
            <a:off x="124699" y="248078"/>
            <a:ext cx="8894602" cy="606084"/>
          </a:xfrm>
        </p:spPr>
        <p:txBody>
          <a:bodyPr>
            <a:normAutofit fontScale="90000"/>
          </a:bodyPr>
          <a:lstStyle/>
          <a:p>
            <a:r>
              <a:rPr lang="en-US" dirty="0"/>
              <a:t>Is Static Profiling Good Enough?</a:t>
            </a:r>
          </a:p>
        </p:txBody>
      </p:sp>
      <p:pic>
        <p:nvPicPr>
          <p:cNvPr id="5" name="Picture 4">
            <a:extLst>
              <a:ext uri="{FF2B5EF4-FFF2-40B4-BE49-F238E27FC236}">
                <a16:creationId xmlns:a16="http://schemas.microsoft.com/office/drawing/2014/main" id="{47565124-13A3-E44A-85F9-EB2DB2300EB1}"/>
              </a:ext>
            </a:extLst>
          </p:cNvPr>
          <p:cNvPicPr>
            <a:picLocks noChangeAspect="1"/>
          </p:cNvPicPr>
          <p:nvPr/>
        </p:nvPicPr>
        <p:blipFill>
          <a:blip r:embed="rId2"/>
          <a:stretch>
            <a:fillRect/>
          </a:stretch>
        </p:blipFill>
        <p:spPr>
          <a:xfrm>
            <a:off x="662490" y="1229568"/>
            <a:ext cx="7819020" cy="3828735"/>
          </a:xfrm>
          <a:prstGeom prst="rect">
            <a:avLst/>
          </a:prstGeom>
        </p:spPr>
      </p:pic>
      <p:sp>
        <p:nvSpPr>
          <p:cNvPr id="7" name="TextBox 6">
            <a:extLst>
              <a:ext uri="{FF2B5EF4-FFF2-40B4-BE49-F238E27FC236}">
                <a16:creationId xmlns:a16="http://schemas.microsoft.com/office/drawing/2014/main" id="{B9C2FFD7-B359-826E-868E-23DA6B36C86B}"/>
              </a:ext>
            </a:extLst>
          </p:cNvPr>
          <p:cNvSpPr txBox="1"/>
          <p:nvPr/>
        </p:nvSpPr>
        <p:spPr>
          <a:xfrm>
            <a:off x="1" y="5103674"/>
            <a:ext cx="9144000" cy="1200329"/>
          </a:xfrm>
          <a:prstGeom prst="rect">
            <a:avLst/>
          </a:prstGeom>
          <a:noFill/>
        </p:spPr>
        <p:txBody>
          <a:bodyPr wrap="square">
            <a:spAutoFit/>
          </a:bodyPr>
          <a:lstStyle/>
          <a:p>
            <a:pPr algn="ctr"/>
            <a:r>
              <a:rPr lang="en-US" i="1" dirty="0">
                <a:latin typeface="Avenir Next" panose="020B0503020202020204" pitchFamily="34" charset="0"/>
              </a:rPr>
              <a:t>Proteus</a:t>
            </a:r>
            <a:r>
              <a:rPr lang="en-US" dirty="0">
                <a:latin typeface="Avenir Next" panose="020B0503020202020204" pitchFamily="34" charset="0"/>
              </a:rPr>
              <a:t>’ Dynamic Bit-Precision Engine further </a:t>
            </a:r>
            <a:r>
              <a:rPr lang="en-US" b="1" dirty="0">
                <a:latin typeface="Avenir Next" panose="020B0503020202020204" pitchFamily="34" charset="0"/>
              </a:rPr>
              <a:t>increases performance by 46%, </a:t>
            </a:r>
            <a:br>
              <a:rPr lang="en-US" dirty="0">
                <a:latin typeface="Avenir Next" panose="020B0503020202020204" pitchFamily="34" charset="0"/>
              </a:rPr>
            </a:br>
            <a:r>
              <a:rPr lang="en-US" dirty="0">
                <a:latin typeface="Avenir Next" panose="020B0503020202020204" pitchFamily="34" charset="0"/>
              </a:rPr>
              <a:t>over Proteus with static bit-precision. </a:t>
            </a:r>
            <a:br>
              <a:rPr lang="en-US" dirty="0">
                <a:latin typeface="Avenir Next" panose="020B0503020202020204" pitchFamily="34" charset="0"/>
              </a:rPr>
            </a:br>
            <a:r>
              <a:rPr lang="en-US" dirty="0">
                <a:latin typeface="Avenir Next" panose="020B0503020202020204" pitchFamily="34" charset="0"/>
              </a:rPr>
              <a:t>This happens because for statically profiled bit-precision, we must round the</a:t>
            </a:r>
          </a:p>
          <a:p>
            <a:pPr algn="ctr"/>
            <a:r>
              <a:rPr lang="en-US" dirty="0">
                <a:latin typeface="Avenir Next" panose="020B0503020202020204" pitchFamily="34" charset="0"/>
              </a:rPr>
              <a:t>bit-precision up to the nearest power-of-two.</a:t>
            </a:r>
          </a:p>
        </p:txBody>
      </p:sp>
    </p:spTree>
    <p:extLst>
      <p:ext uri="{BB962C8B-B14F-4D97-AF65-F5344CB8AC3E}">
        <p14:creationId xmlns:p14="http://schemas.microsoft.com/office/powerpoint/2010/main" val="62868035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0F5B9C-D172-A43E-FDE0-B11672D40A96}"/>
              </a:ext>
            </a:extLst>
          </p:cNvPr>
          <p:cNvSpPr>
            <a:spLocks noGrp="1"/>
          </p:cNvSpPr>
          <p:nvPr>
            <p:ph type="title"/>
          </p:nvPr>
        </p:nvSpPr>
        <p:spPr>
          <a:xfrm>
            <a:off x="124699" y="317529"/>
            <a:ext cx="8894602" cy="606084"/>
          </a:xfrm>
        </p:spPr>
        <p:txBody>
          <a:bodyPr>
            <a:normAutofit fontScale="90000"/>
          </a:bodyPr>
          <a:lstStyle/>
          <a:p>
            <a:r>
              <a:rPr lang="en-US" dirty="0"/>
              <a:t>Data Conversion Overhead</a:t>
            </a:r>
          </a:p>
        </p:txBody>
      </p:sp>
      <p:pic>
        <p:nvPicPr>
          <p:cNvPr id="5" name="Picture 4">
            <a:extLst>
              <a:ext uri="{FF2B5EF4-FFF2-40B4-BE49-F238E27FC236}">
                <a16:creationId xmlns:a16="http://schemas.microsoft.com/office/drawing/2014/main" id="{0AEC327E-83EC-962B-975B-4236FC182033}"/>
              </a:ext>
            </a:extLst>
          </p:cNvPr>
          <p:cNvPicPr>
            <a:picLocks noChangeAspect="1"/>
          </p:cNvPicPr>
          <p:nvPr/>
        </p:nvPicPr>
        <p:blipFill>
          <a:blip r:embed="rId2"/>
          <a:stretch>
            <a:fillRect/>
          </a:stretch>
        </p:blipFill>
        <p:spPr>
          <a:xfrm>
            <a:off x="422874" y="1819615"/>
            <a:ext cx="8298252" cy="3049125"/>
          </a:xfrm>
          <a:prstGeom prst="rect">
            <a:avLst/>
          </a:prstGeom>
        </p:spPr>
      </p:pic>
    </p:spTree>
    <p:extLst>
      <p:ext uri="{BB962C8B-B14F-4D97-AF65-F5344CB8AC3E}">
        <p14:creationId xmlns:p14="http://schemas.microsoft.com/office/powerpoint/2010/main" val="425428535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54E8C22-1E2F-2855-4001-DB032AE2B38D}"/>
              </a:ext>
            </a:extLst>
          </p:cNvPr>
          <p:cNvSpPr>
            <a:spLocks noGrp="1"/>
          </p:cNvSpPr>
          <p:nvPr>
            <p:ph type="title"/>
          </p:nvPr>
        </p:nvSpPr>
        <p:spPr>
          <a:xfrm>
            <a:off x="169011" y="132334"/>
            <a:ext cx="8894602" cy="816790"/>
          </a:xfrm>
        </p:spPr>
        <p:txBody>
          <a:bodyPr>
            <a:normAutofit/>
          </a:bodyPr>
          <a:lstStyle/>
          <a:p>
            <a:r>
              <a:rPr lang="en-US" i="1" dirty="0"/>
              <a:t>Proteus</a:t>
            </a:r>
            <a:r>
              <a:rPr lang="en-US" dirty="0"/>
              <a:t> vs. Tensor Cores</a:t>
            </a:r>
          </a:p>
        </p:txBody>
      </p:sp>
      <p:pic>
        <p:nvPicPr>
          <p:cNvPr id="5" name="Picture 4">
            <a:extLst>
              <a:ext uri="{FF2B5EF4-FFF2-40B4-BE49-F238E27FC236}">
                <a16:creationId xmlns:a16="http://schemas.microsoft.com/office/drawing/2014/main" id="{B49E7BE9-DE6A-D2B3-8AD6-52CC34403750}"/>
              </a:ext>
            </a:extLst>
          </p:cNvPr>
          <p:cNvPicPr>
            <a:picLocks noChangeAspect="1"/>
          </p:cNvPicPr>
          <p:nvPr/>
        </p:nvPicPr>
        <p:blipFill>
          <a:blip r:embed="rId2"/>
          <a:stretch>
            <a:fillRect/>
          </a:stretch>
        </p:blipFill>
        <p:spPr>
          <a:xfrm>
            <a:off x="825160" y="1362678"/>
            <a:ext cx="7493679" cy="4725606"/>
          </a:xfrm>
          <a:prstGeom prst="rect">
            <a:avLst/>
          </a:prstGeom>
        </p:spPr>
      </p:pic>
    </p:spTree>
    <p:extLst>
      <p:ext uri="{BB962C8B-B14F-4D97-AF65-F5344CB8AC3E}">
        <p14:creationId xmlns:p14="http://schemas.microsoft.com/office/powerpoint/2010/main" val="197295376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250C35B-D0BA-8CCC-AF77-68EB27488749}"/>
              </a:ext>
            </a:extLst>
          </p:cNvPr>
          <p:cNvSpPr>
            <a:spLocks noGrp="1"/>
          </p:cNvSpPr>
          <p:nvPr>
            <p:ph type="title"/>
          </p:nvPr>
        </p:nvSpPr>
        <p:spPr>
          <a:xfrm>
            <a:off x="169011" y="271231"/>
            <a:ext cx="8894602" cy="606084"/>
          </a:xfrm>
        </p:spPr>
        <p:txBody>
          <a:bodyPr>
            <a:normAutofit fontScale="90000"/>
          </a:bodyPr>
          <a:lstStyle/>
          <a:p>
            <a:r>
              <a:rPr lang="en-US" dirty="0"/>
              <a:t>PUD and RowHammer</a:t>
            </a:r>
          </a:p>
        </p:txBody>
      </p:sp>
      <p:pic>
        <p:nvPicPr>
          <p:cNvPr id="5" name="Picture 4">
            <a:extLst>
              <a:ext uri="{FF2B5EF4-FFF2-40B4-BE49-F238E27FC236}">
                <a16:creationId xmlns:a16="http://schemas.microsoft.com/office/drawing/2014/main" id="{F834A00A-38DE-44F8-E07F-139EEA6AD3D9}"/>
              </a:ext>
            </a:extLst>
          </p:cNvPr>
          <p:cNvPicPr>
            <a:picLocks noChangeAspect="1"/>
          </p:cNvPicPr>
          <p:nvPr/>
        </p:nvPicPr>
        <p:blipFill>
          <a:blip r:embed="rId2"/>
          <a:stretch>
            <a:fillRect/>
          </a:stretch>
        </p:blipFill>
        <p:spPr>
          <a:xfrm>
            <a:off x="270129" y="2382074"/>
            <a:ext cx="8692366" cy="2093851"/>
          </a:xfrm>
          <a:prstGeom prst="rect">
            <a:avLst/>
          </a:prstGeom>
        </p:spPr>
      </p:pic>
    </p:spTree>
    <p:extLst>
      <p:ext uri="{BB962C8B-B14F-4D97-AF65-F5344CB8AC3E}">
        <p14:creationId xmlns:p14="http://schemas.microsoft.com/office/powerpoint/2010/main" val="3942565241"/>
      </p:ext>
    </p:extLst>
  </p:cSld>
  <p:clrMapOvr>
    <a:masterClrMapping/>
  </p:clrMapOvr>
</p:sld>
</file>

<file path=ppt/theme/theme1.xml><?xml version="1.0" encoding="utf-8"?>
<a:theme xmlns:a="http://schemas.openxmlformats.org/drawingml/2006/main" name="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2.xml><?xml version="1.0" encoding="utf-8"?>
<a:theme xmlns:a="http://schemas.openxmlformats.org/drawingml/2006/main" name="1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3.xml><?xml version="1.0" encoding="utf-8"?>
<a:theme xmlns:a="http://schemas.openxmlformats.org/drawingml/2006/main" name="2_Office Theme">
  <a:themeElements>
    <a:clrScheme name="Custom 5">
      <a:dk1>
        <a:srgbClr val="000000"/>
      </a:dk1>
      <a:lt1>
        <a:srgbClr val="FFFFFF"/>
      </a:lt1>
      <a:dk2>
        <a:srgbClr val="44546A"/>
      </a:dk2>
      <a:lt2>
        <a:srgbClr val="E7E6E6"/>
      </a:lt2>
      <a:accent1>
        <a:srgbClr val="C02800"/>
      </a:accent1>
      <a:accent2>
        <a:srgbClr val="F3B945"/>
      </a:accent2>
      <a:accent3>
        <a:srgbClr val="4CA343"/>
      </a:accent3>
      <a:accent4>
        <a:srgbClr val="1A7FC7"/>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94184</TotalTime>
  <Words>10016</Words>
  <Application>Microsoft Macintosh PowerPoint</Application>
  <PresentationFormat>On-screen Show (4:3)</PresentationFormat>
  <Paragraphs>2813</Paragraphs>
  <Slides>73</Slides>
  <Notes>61</Notes>
  <HiddenSlides>0</HiddenSlides>
  <MMClips>0</MMClips>
  <ScaleCrop>false</ScaleCrop>
  <HeadingPairs>
    <vt:vector size="6" baseType="variant">
      <vt:variant>
        <vt:lpstr>Fonts Used</vt:lpstr>
      </vt:variant>
      <vt:variant>
        <vt:i4>10</vt:i4>
      </vt:variant>
      <vt:variant>
        <vt:lpstr>Theme</vt:lpstr>
      </vt:variant>
      <vt:variant>
        <vt:i4>3</vt:i4>
      </vt:variant>
      <vt:variant>
        <vt:lpstr>Slide Titles</vt:lpstr>
      </vt:variant>
      <vt:variant>
        <vt:i4>73</vt:i4>
      </vt:variant>
    </vt:vector>
  </HeadingPairs>
  <TitlesOfParts>
    <vt:vector size="86" baseType="lpstr">
      <vt:lpstr>Arial</vt:lpstr>
      <vt:lpstr>Avenir Next</vt:lpstr>
      <vt:lpstr>Calibri</vt:lpstr>
      <vt:lpstr>Calibri Light</vt:lpstr>
      <vt:lpstr>Cambria</vt:lpstr>
      <vt:lpstr>Cambria Math</vt:lpstr>
      <vt:lpstr>Corbel</vt:lpstr>
      <vt:lpstr>Courier New</vt:lpstr>
      <vt:lpstr>FUTURA MEDIUM</vt:lpstr>
      <vt:lpstr>Segoe UI</vt:lpstr>
      <vt:lpstr>Office Theme</vt:lpstr>
      <vt:lpstr>1_Office Theme</vt:lpstr>
      <vt:lpstr>2_Office Theme</vt:lpstr>
      <vt:lpstr>PowerPoint Presentation</vt:lpstr>
      <vt:lpstr>Executive Summary</vt:lpstr>
      <vt:lpstr>Outline</vt:lpstr>
      <vt:lpstr>Outline</vt:lpstr>
      <vt:lpstr>Processing-in-Memory: Overview (I)</vt:lpstr>
      <vt:lpstr>Processing-in-Memory: Overview (II)</vt:lpstr>
      <vt:lpstr>Outline</vt:lpstr>
      <vt:lpstr>Background:  DRAM Hierarchical Organization (I)</vt:lpstr>
      <vt:lpstr>Background:  DRAM Hierarchical Organization (II)</vt:lpstr>
      <vt:lpstr>Background:  DRAM Operation – Row Access (ACTIVATE) </vt:lpstr>
      <vt:lpstr>Background:  DRAM Operation – Column Access (READ) </vt:lpstr>
      <vt:lpstr>Background:  In-DRAM Row Copy </vt:lpstr>
      <vt:lpstr>Background:  In-DRAM Row Copy </vt:lpstr>
      <vt:lpstr>Background:  In-DRAM Majority Operation</vt:lpstr>
      <vt:lpstr>Background:  Bulk Bitwise Arithmetic Operations (I)</vt:lpstr>
      <vt:lpstr>Background:  Bulk Bitwise Arithmetic Operations (I)</vt:lpstr>
      <vt:lpstr>Background:  Bulk Bitwise Arithmetic Operations (I)</vt:lpstr>
      <vt:lpstr>Background:  Bulk Bitwise Arithmetic Operations (II)</vt:lpstr>
      <vt:lpstr>Background:  Bulk Bitwise Arithmetic Operations (II)</vt:lpstr>
      <vt:lpstr>Background:  PUD in Commodity Off-the-Shelf DRAM</vt:lpstr>
      <vt:lpstr>Outline</vt:lpstr>
      <vt:lpstr>Limitations of PUD Systems:  Overview</vt:lpstr>
      <vt:lpstr>Limitations of PUD Systems:  Overview</vt:lpstr>
      <vt:lpstr>Limitations of Bit-Serial PUD Systems:  Rigid and Static Data Representation (I)</vt:lpstr>
      <vt:lpstr>Limitations of Bit-Serial PUD Systems:  Rigid and Static Data Representation (I)</vt:lpstr>
      <vt:lpstr>Limitations of Bit-Serial PUD Systems:  Rigid and Static Data Representation (II)</vt:lpstr>
      <vt:lpstr>Limitations of Bit-Serial PUD Systems:  Rigid and Static Data Representation (II)</vt:lpstr>
      <vt:lpstr>Opportunities for Bit-Serial PUD:  Narrow Values for PUD Operations</vt:lpstr>
      <vt:lpstr>Opportunities for Bit-Serial PUD:  Overview</vt:lpstr>
      <vt:lpstr>Limitations of Bit-Serial PUD Systems:  Throughput-Oriented Execution (I)</vt:lpstr>
      <vt:lpstr>Limitations of Bit-Serial PUD Systems:  Throughput-Oriented Execution (II)</vt:lpstr>
      <vt:lpstr>Limitations of Bit-Serial PUD Systems:  Throughput-Oriented Execution (II)</vt:lpstr>
      <vt:lpstr>Limitations of Bit-Serial PUD Systems:  Throughput-Oriented Execution (II)</vt:lpstr>
      <vt:lpstr>Limitations of Bit-Serial PUD Systems:  Throughput-Oriented Execution (II)</vt:lpstr>
      <vt:lpstr>Opportunities for Bit-Serial PUD:  Latency Reduction with Subarray Parallelism (I)</vt:lpstr>
      <vt:lpstr>Opportunities for Bit-Serial PUD:  Latency Reduction with Subarray Parallelism (II)</vt:lpstr>
      <vt:lpstr>Opportunities for Bit-Serial PUD:  Latency Reduction with Subarray Parallelism (III)</vt:lpstr>
      <vt:lpstr>Opportunities for Bit-Serial PUD:  Latency Reduction with Subarray Parallelism (III)</vt:lpstr>
      <vt:lpstr>Opportunities for Bit-Serial PUD:  Latency Reduction with Subarray Parallelism (III)</vt:lpstr>
      <vt:lpstr>Opportunities for Bit-Serial PUD:  Latency Reduction with Subarray Parallelism (III)</vt:lpstr>
      <vt:lpstr>Opportunities for Bit-Serial PUD:  Overview</vt:lpstr>
      <vt:lpstr>Limitations of Bit-Serial PUD Systems:  Scalability Challenges for High-Precision</vt:lpstr>
      <vt:lpstr>Opportunities for Bit-Serial PUD:  Alternative Data Representation for High-Precision</vt:lpstr>
      <vt:lpstr>Outline</vt:lpstr>
      <vt:lpstr>Proteus:  Design Overview (I)</vt:lpstr>
      <vt:lpstr>Proteus:  Design Overview (II) </vt:lpstr>
      <vt:lpstr>Proteus:  Design Overview (III) </vt:lpstr>
      <vt:lpstr>Proteus:  Design Overview (IV) </vt:lpstr>
      <vt:lpstr>Proteus:  Design Overview (IV) </vt:lpstr>
      <vt:lpstr>Proteus:  More in the Paper &amp; GitHub</vt:lpstr>
      <vt:lpstr>Proteus:  More in the Paper &amp; GitHub</vt:lpstr>
      <vt:lpstr>Outline</vt:lpstr>
      <vt:lpstr>Evaluation:  Methodology Overview</vt:lpstr>
      <vt:lpstr>Evaluation:  Performance Analysis </vt:lpstr>
      <vt:lpstr>Evaluation:  Energy Analysis </vt:lpstr>
      <vt:lpstr>Evaluation:  More in the Paper</vt:lpstr>
      <vt:lpstr>Evaluation:  More in the Paper</vt:lpstr>
      <vt:lpstr>Outline</vt:lpstr>
      <vt:lpstr>Conclusion</vt:lpstr>
      <vt:lpstr>PowerPoint Presentation</vt:lpstr>
      <vt:lpstr>PowerPoint Presentation</vt:lpstr>
      <vt:lpstr>Cost Model Logic</vt:lpstr>
      <vt:lpstr>Pareto Analysis: Addition</vt:lpstr>
      <vt:lpstr>Pareto Analysis: Multiplication</vt:lpstr>
      <vt:lpstr>Calculating Bit-Precision</vt:lpstr>
      <vt:lpstr>Data Format Conversion</vt:lpstr>
      <vt:lpstr>Proteus for Floating-Point</vt:lpstr>
      <vt:lpstr>Evaluation System Configuration</vt:lpstr>
      <vt:lpstr>Evaluated Workloads</vt:lpstr>
      <vt:lpstr>Is Static Profiling Good Enough?</vt:lpstr>
      <vt:lpstr>Data Conversion Overhead</vt:lpstr>
      <vt:lpstr>Proteus vs. Tensor Cores</vt:lpstr>
      <vt:lpstr>PUD and RowHammer</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De Oliveira Junior  Geraldo Francisco</cp:lastModifiedBy>
  <cp:revision>422</cp:revision>
  <dcterms:created xsi:type="dcterms:W3CDTF">2021-10-05T08:21:40Z</dcterms:created>
  <dcterms:modified xsi:type="dcterms:W3CDTF">2025-06-10T15:20:10Z</dcterms:modified>
</cp:coreProperties>
</file>