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4" r:id="rId2"/>
    <p:sldMasterId id="2147483701" r:id="rId3"/>
  </p:sldMasterIdLst>
  <p:notesMasterIdLst>
    <p:notesMasterId r:id="rId22"/>
  </p:notesMasterIdLst>
  <p:handoutMasterIdLst>
    <p:handoutMasterId r:id="rId23"/>
  </p:handoutMasterIdLst>
  <p:sldIdLst>
    <p:sldId id="256" r:id="rId4"/>
    <p:sldId id="257" r:id="rId5"/>
    <p:sldId id="321" r:id="rId6"/>
    <p:sldId id="342" r:id="rId7"/>
    <p:sldId id="343" r:id="rId8"/>
    <p:sldId id="344" r:id="rId9"/>
    <p:sldId id="346" r:id="rId10"/>
    <p:sldId id="353" r:id="rId11"/>
    <p:sldId id="354" r:id="rId12"/>
    <p:sldId id="347" r:id="rId13"/>
    <p:sldId id="348" r:id="rId14"/>
    <p:sldId id="349" r:id="rId15"/>
    <p:sldId id="292" r:id="rId16"/>
    <p:sldId id="350" r:id="rId17"/>
    <p:sldId id="351" r:id="rId18"/>
    <p:sldId id="352" r:id="rId19"/>
    <p:sldId id="334" r:id="rId20"/>
    <p:sldId id="355" r:id="rId21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FF"/>
    <a:srgbClr val="2A55D6"/>
    <a:srgbClr val="649A6D"/>
    <a:srgbClr val="6ACE52"/>
    <a:srgbClr val="0033CC"/>
    <a:srgbClr val="005EA4"/>
    <a:srgbClr val="960000"/>
    <a:srgbClr val="500000"/>
    <a:srgbClr val="7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23" autoAdjust="0"/>
    <p:restoredTop sz="99372" autoAdjust="0"/>
  </p:normalViewPr>
  <p:slideViewPr>
    <p:cSldViewPr>
      <p:cViewPr varScale="1">
        <p:scale>
          <a:sx n="112" d="100"/>
          <a:sy n="112" d="100"/>
        </p:scale>
        <p:origin x="-16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ropbox\Docs\DRAM%20Compression\Capacity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pekhime\Documents\My%20Dropbox\Docs\DRAM%20Compression\Bandwidth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924925332609"/>
          <c:y val="0.152610114662649"/>
          <c:w val="0.828825006787945"/>
          <c:h val="0.594722555884665"/>
        </c:manualLayout>
      </c:layout>
      <c:barChart>
        <c:barDir val="col"/>
        <c:grouping val="clustered"/>
        <c:varyColors val="0"/>
        <c:ser>
          <c:idx val="0"/>
          <c:order val="0"/>
          <c:tx>
            <c:v>Zero Page</c:v>
          </c:tx>
          <c:invertIfNegative val="0"/>
          <c:dLbls>
            <c:dLbl>
              <c:idx val="0"/>
              <c:layout>
                <c:manualLayout>
                  <c:x val="-2.82591468941022E-17"/>
                  <c:y val="0.012612612612612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Sheet3!$A$35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Sheet3!$B$35</c:f>
              <c:numCache>
                <c:formatCode>General</c:formatCode>
                <c:ptCount val="1"/>
                <c:pt idx="0">
                  <c:v>1.298172369284232</c:v>
                </c:pt>
              </c:numCache>
            </c:numRef>
          </c:val>
        </c:ser>
        <c:ser>
          <c:idx val="1"/>
          <c:order val="1"/>
          <c:tx>
            <c:v>FPC</c:v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Sheet3!$A$35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Sheet3!$C$35</c:f>
              <c:numCache>
                <c:formatCode>General</c:formatCode>
                <c:ptCount val="1"/>
                <c:pt idx="0">
                  <c:v>1.590759977576074</c:v>
                </c:pt>
              </c:numCache>
            </c:numRef>
          </c:val>
        </c:ser>
        <c:ser>
          <c:idx val="2"/>
          <c:order val="2"/>
          <c:tx>
            <c:v>LCP (BDI)</c:v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Sheet3!$A$35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Sheet3!$D$35</c:f>
              <c:numCache>
                <c:formatCode>General</c:formatCode>
                <c:ptCount val="1"/>
                <c:pt idx="0">
                  <c:v>1.623944539203117</c:v>
                </c:pt>
              </c:numCache>
            </c:numRef>
          </c:val>
        </c:ser>
        <c:ser>
          <c:idx val="3"/>
          <c:order val="3"/>
          <c:tx>
            <c:v>LCP (BDI+FPC-fixed)</c:v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Sheet3!$A$35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Sheet3!$E$35</c:f>
              <c:numCache>
                <c:formatCode>General</c:formatCode>
                <c:ptCount val="1"/>
                <c:pt idx="0">
                  <c:v>1.690884066454092</c:v>
                </c:pt>
              </c:numCache>
            </c:numRef>
          </c:val>
        </c:ser>
        <c:ser>
          <c:idx val="4"/>
          <c:order val="4"/>
          <c:tx>
            <c:v>MXT</c:v>
          </c:tx>
          <c:invertIfNegative val="0"/>
          <c:dLbls>
            <c:dLbl>
              <c:idx val="0"/>
              <c:layout>
                <c:manualLayout>
                  <c:x val="-0.00231215704223813"/>
                  <c:y val="0.01323444206868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Sheet3!$A$35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Sheet3!$F$35</c:f>
              <c:numCache>
                <c:formatCode>General</c:formatCode>
                <c:ptCount val="1"/>
                <c:pt idx="0">
                  <c:v>2.305113196878984</c:v>
                </c:pt>
              </c:numCache>
            </c:numRef>
          </c:val>
        </c:ser>
        <c:ser>
          <c:idx val="5"/>
          <c:order val="5"/>
          <c:tx>
            <c:v>LZ</c:v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Sheet3!$A$35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Sheet3!$G$35</c:f>
              <c:numCache>
                <c:formatCode>General</c:formatCode>
                <c:ptCount val="1"/>
                <c:pt idx="0">
                  <c:v>2.604910788410194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1961019144"/>
        <c:axId val="-1961748808"/>
      </c:barChart>
      <c:catAx>
        <c:axId val="-1961019144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 dirty="0" err="1"/>
                  <a:t>GeoMean</a:t>
                </a:r>
                <a:endParaRPr lang="en-US" sz="2400" dirty="0"/>
              </a:p>
            </c:rich>
          </c:tx>
          <c:layout>
            <c:manualLayout>
              <c:xMode val="edge"/>
              <c:yMode val="edge"/>
              <c:x val="0.441311104923797"/>
              <c:y val="0.768322072441719"/>
            </c:manualLayout>
          </c:layout>
          <c:overlay val="0"/>
        </c:title>
        <c:numFmt formatCode="General" sourceLinked="1"/>
        <c:majorTickMark val="out"/>
        <c:minorTickMark val="none"/>
        <c:tickLblPos val="none"/>
        <c:crossAx val="-1961748808"/>
        <c:crossesAt val="0.0"/>
        <c:auto val="1"/>
        <c:lblAlgn val="ctr"/>
        <c:lblOffset val="100"/>
        <c:tickLblSkip val="1"/>
        <c:tickMarkSkip val="1"/>
        <c:noMultiLvlLbl val="0"/>
      </c:catAx>
      <c:valAx>
        <c:axId val="-1961748808"/>
        <c:scaling>
          <c:orientation val="minMax"/>
          <c:max val="3.5"/>
          <c:min val="1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800"/>
                </a:pPr>
                <a:r>
                  <a:rPr lang="en-US" sz="2800" dirty="0"/>
                  <a:t>Compression Ratio</a:t>
                </a:r>
              </a:p>
            </c:rich>
          </c:tx>
          <c:layout>
            <c:manualLayout>
              <c:xMode val="edge"/>
              <c:yMode val="edge"/>
              <c:x val="0.0156695174270944"/>
              <c:y val="0.13360617221234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2200"/>
            </a:pPr>
            <a:endParaRPr lang="en-US"/>
          </a:p>
        </c:txPr>
        <c:crossAx val="-1961019144"/>
        <c:crossesAt val="1.0"/>
        <c:crossBetween val="between"/>
      </c:valAx>
    </c:plotArea>
    <c:legend>
      <c:legendPos val="r"/>
      <c:layout>
        <c:manualLayout>
          <c:xMode val="edge"/>
          <c:yMode val="edge"/>
          <c:x val="0.144195004620657"/>
          <c:y val="0.080261408856151"/>
          <c:w val="0.752634626896676"/>
          <c:h val="0.193538862077724"/>
        </c:manualLayout>
      </c:layout>
      <c:overlay val="0"/>
      <c:txPr>
        <a:bodyPr/>
        <a:lstStyle/>
        <a:p>
          <a:pPr>
            <a:defRPr sz="2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0635941149558"/>
          <c:y val="0.280915811449495"/>
          <c:w val="0.805828457222664"/>
          <c:h val="0.45855147736162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Sheet1!$N$1</c:f>
              <c:strCache>
                <c:ptCount val="1"/>
                <c:pt idx="0">
                  <c:v>FPC-cache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50599204854646E-17"/>
                  <c:y val="0.013827160762655"/>
                </c:manualLayout>
              </c:layout>
              <c:numFmt formatCode="#,##0.00" sourceLinked="0"/>
              <c:spPr/>
              <c:txPr>
                <a:bodyPr/>
                <a:lstStyle/>
                <a:p>
                  <a:pPr>
                    <a:defRPr sz="200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Sheet1!$M$2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0.920049195769252</c:v>
                </c:pt>
              </c:numCache>
            </c:numRef>
          </c:val>
        </c:ser>
        <c:ser>
          <c:idx val="2"/>
          <c:order val="1"/>
          <c:tx>
            <c:strRef>
              <c:f>Sheet1!$O$1</c:f>
              <c:strCache>
                <c:ptCount val="1"/>
                <c:pt idx="0">
                  <c:v>BDI-cache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Sheet1!$M$2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0.890572801933389</c:v>
                </c:pt>
              </c:numCache>
            </c:numRef>
          </c:val>
        </c:ser>
        <c:ser>
          <c:idx val="3"/>
          <c:order val="2"/>
          <c:tx>
            <c:strRef>
              <c:f>Sheet1!$P$1</c:f>
              <c:strCache>
                <c:ptCount val="1"/>
                <c:pt idx="0">
                  <c:v>FPC-memory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Sheet1!$M$2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0.572149164466469</c:v>
                </c:pt>
              </c:numCache>
            </c:numRef>
          </c:val>
        </c:ser>
        <c:ser>
          <c:idx val="4"/>
          <c:order val="3"/>
          <c:tx>
            <c:strRef>
              <c:f>Sheet1!$Q$1</c:f>
              <c:strCache>
                <c:ptCount val="1"/>
                <c:pt idx="0">
                  <c:v>(None, LCP-BDI)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"/>
                  <c:y val="0.012098765667323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Sheet1!$M$2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0.625489906803342</c:v>
                </c:pt>
              </c:numCache>
            </c:numRef>
          </c:val>
        </c:ser>
        <c:ser>
          <c:idx val="5"/>
          <c:order val="4"/>
          <c:tx>
            <c:strRef>
              <c:f>Sheet1!$R$1</c:f>
              <c:strCache>
                <c:ptCount val="1"/>
                <c:pt idx="0">
                  <c:v>(FPC, FPC)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Sheet1!$M$2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0.536202475746456</c:v>
                </c:pt>
              </c:numCache>
            </c:numRef>
          </c:val>
        </c:ser>
        <c:ser>
          <c:idx val="6"/>
          <c:order val="5"/>
          <c:tx>
            <c:strRef>
              <c:f>Sheet1!$S$1</c:f>
              <c:strCache>
                <c:ptCount val="1"/>
                <c:pt idx="0">
                  <c:v>(BDI, LCP-BDI)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Sheet1!$M$2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0.551244243238694</c:v>
                </c:pt>
              </c:numCache>
            </c:numRef>
          </c:val>
        </c:ser>
        <c:ser>
          <c:idx val="7"/>
          <c:order val="6"/>
          <c:tx>
            <c:strRef>
              <c:f>Sheet1!$T$1</c:f>
              <c:strCache>
                <c:ptCount val="1"/>
                <c:pt idx="0">
                  <c:v>(BDI, LCP-BDI+FPC-fixed)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"/>
                  <c:y val="0.0069135803813275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Sheet1!$M$2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0.53836089643361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1958515080"/>
        <c:axId val="-1942311752"/>
      </c:barChart>
      <c:catAx>
        <c:axId val="-1958515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2400" b="1"/>
            </a:pPr>
            <a:endParaRPr lang="en-US"/>
          </a:p>
        </c:txPr>
        <c:crossAx val="-1942311752"/>
        <c:crossesAt val="0.0"/>
        <c:auto val="1"/>
        <c:lblAlgn val="ctr"/>
        <c:lblOffset val="100"/>
        <c:tickLblSkip val="1"/>
        <c:tickMarkSkip val="1"/>
        <c:noMultiLvlLbl val="0"/>
      </c:catAx>
      <c:valAx>
        <c:axId val="-1942311752"/>
        <c:scaling>
          <c:orientation val="minMax"/>
          <c:max val="1.2"/>
        </c:scaling>
        <c:delete val="0"/>
        <c:axPos val="l"/>
        <c:majorGridlines>
          <c:spPr>
            <a:ln w="6350">
              <a:prstDash val="sysDot"/>
            </a:ln>
          </c:spPr>
        </c:majorGridlines>
        <c:title>
          <c:tx>
            <c:rich>
              <a:bodyPr/>
              <a:lstStyle/>
              <a:p>
                <a:pPr>
                  <a:defRPr sz="3200"/>
                </a:pPr>
                <a:r>
                  <a:rPr lang="en-US" sz="3200" dirty="0"/>
                  <a:t>Normalized BPKI</a:t>
                </a:r>
              </a:p>
            </c:rich>
          </c:tx>
          <c:layout>
            <c:manualLayout>
              <c:xMode val="edge"/>
              <c:yMode val="edge"/>
              <c:x val="0.0230236702063618"/>
              <c:y val="0.18505256287408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2400"/>
            </a:pPr>
            <a:endParaRPr lang="en-US"/>
          </a:p>
        </c:txPr>
        <c:crossAx val="-1958515080"/>
        <c:crossesAt val="1.0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29432204002023"/>
          <c:y val="0.0"/>
          <c:w val="0.743044892659043"/>
          <c:h val="0.281309743689446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4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2" y="0"/>
            <a:ext cx="3026834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5"/>
            <a:ext cx="3026834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2" y="8817905"/>
            <a:ext cx="3026834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851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4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2" y="0"/>
            <a:ext cx="3026834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9"/>
            <a:ext cx="5588000" cy="4177665"/>
          </a:xfrm>
          <a:prstGeom prst="rect">
            <a:avLst/>
          </a:prstGeom>
        </p:spPr>
        <p:txBody>
          <a:bodyPr vert="horz" lIns="92953" tIns="46477" rIns="92953" bIns="4647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5"/>
            <a:ext cx="3026834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2" y="8817905"/>
            <a:ext cx="3026834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11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31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BPKI – bandwidth per kilo instruction – lower means better.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76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5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F5891-60A9-4DA4-8C9F-E9D9ADCD64CE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896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048B6-75C2-4B3C-A1E9-A765E362A827}" type="datetimeFigureOut">
              <a:rPr lang="en-US" smtClean="0"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00BD0-49BF-48FC-8114-37C1D4F5AB3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3813" y="228600"/>
            <a:ext cx="9144000" cy="3352800"/>
          </a:xfrm>
        </p:spPr>
        <p:txBody>
          <a:bodyPr anchor="ctr" anchorCtr="0">
            <a:noAutofit/>
          </a:bodyPr>
          <a:lstStyle/>
          <a:p>
            <a:pPr algn="ctr"/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Linearly Compressed Pages:</a:t>
            </a:r>
            <a:br>
              <a:rPr lang="en-US" sz="48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 A Main Memory Compression Framework with </a:t>
            </a:r>
            <a:br>
              <a:rPr lang="en-US" sz="48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Low Complexity and Low Latency 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4114799"/>
            <a:ext cx="9067800" cy="1295401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Gennady Pekhimenko</a:t>
            </a:r>
            <a:endParaRPr lang="en-US" dirty="0"/>
          </a:p>
          <a:p>
            <a:r>
              <a:rPr lang="en-US" dirty="0" smtClean="0">
                <a:solidFill>
                  <a:schemeClr val="tx1"/>
                </a:solidFill>
              </a:rPr>
              <a:t>Advisers: Todd C. </a:t>
            </a:r>
            <a:r>
              <a:rPr lang="en-US" dirty="0" err="1" smtClean="0">
                <a:solidFill>
                  <a:schemeClr val="tx1"/>
                </a:solidFill>
              </a:rPr>
              <a:t>Mowry</a:t>
            </a:r>
            <a:r>
              <a:rPr lang="en-US" dirty="0" smtClean="0">
                <a:solidFill>
                  <a:schemeClr val="tx1"/>
                </a:solidFill>
              </a:rPr>
              <a:t> &amp; </a:t>
            </a:r>
            <a:r>
              <a:rPr lang="en-US" dirty="0" err="1" smtClean="0">
                <a:solidFill>
                  <a:schemeClr val="tx1"/>
                </a:solidFill>
              </a:rPr>
              <a:t>Onur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Mutlu</a:t>
            </a:r>
            <a:endParaRPr lang="en-US" sz="2200" dirty="0" smtClean="0">
              <a:solidFill>
                <a:schemeClr val="tx1"/>
              </a:solidFill>
            </a:endParaRPr>
          </a:p>
          <a:p>
            <a:endParaRPr lang="en-US" sz="2200" dirty="0" smtClean="0"/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5486400"/>
            <a:ext cx="3786214" cy="13672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2"/>
    </mc:Choice>
    <mc:Fallback xmlns="">
      <p:transition spd="slow" advTm="297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400"/>
            <a:ext cx="8229600" cy="889000"/>
          </a:xfrm>
        </p:spPr>
        <p:txBody>
          <a:bodyPr/>
          <a:lstStyle/>
          <a:p>
            <a:pPr algn="l"/>
            <a:r>
              <a:rPr lang="en-US" b="1" dirty="0" smtClean="0"/>
              <a:t>Executive Summary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/>
              <a:t>Main memory is a limited shared resource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b="1" u="sng" dirty="0"/>
              <a:t>Observation</a:t>
            </a:r>
            <a:r>
              <a:rPr lang="en-US" dirty="0"/>
              <a:t>: Significant data redundancy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b="1" u="sng" dirty="0"/>
              <a:t>Idea</a:t>
            </a:r>
            <a:r>
              <a:rPr lang="en-US" dirty="0"/>
              <a:t>: Compress data in main memory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b="1" u="sng" dirty="0">
                <a:solidFill>
                  <a:srgbClr val="FF0000"/>
                </a:solidFill>
              </a:rPr>
              <a:t>Problem</a:t>
            </a:r>
            <a:r>
              <a:rPr lang="en-US" dirty="0"/>
              <a:t>: How to avoid latency increase?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b="1" u="sng" dirty="0">
                <a:solidFill>
                  <a:srgbClr val="0070C0"/>
                </a:solidFill>
              </a:rPr>
              <a:t>Solution</a:t>
            </a:r>
            <a:r>
              <a:rPr lang="en-US" dirty="0"/>
              <a:t>: </a:t>
            </a:r>
            <a:r>
              <a:rPr lang="en-US" dirty="0">
                <a:solidFill>
                  <a:srgbClr val="0070C0"/>
                </a:solidFill>
              </a:rPr>
              <a:t>Linearly Compressed Pages (LCP):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    fixed-size </a:t>
            </a:r>
            <a:r>
              <a:rPr lang="en-US" dirty="0">
                <a:solidFill>
                  <a:srgbClr val="0070C0"/>
                </a:solidFill>
              </a:rPr>
              <a:t>cache line granularity compression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1. Increases capacity (</a:t>
            </a:r>
            <a:r>
              <a:rPr lang="en-US" b="1" dirty="0"/>
              <a:t>69%</a:t>
            </a:r>
            <a:r>
              <a:rPr lang="en-US" dirty="0"/>
              <a:t> on average)</a:t>
            </a:r>
          </a:p>
          <a:p>
            <a:pPr marL="0" indent="0">
              <a:buNone/>
            </a:pPr>
            <a:r>
              <a:rPr lang="en-US" dirty="0"/>
              <a:t>   2. Decreases bandwidth consumption (</a:t>
            </a:r>
            <a:r>
              <a:rPr lang="en-US" b="1" dirty="0"/>
              <a:t>46%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 smtClean="0"/>
              <a:t>   3</a:t>
            </a:r>
            <a:r>
              <a:rPr lang="en-US" dirty="0"/>
              <a:t>. Improves overall performance (</a:t>
            </a:r>
            <a:r>
              <a:rPr lang="en-US" b="1" dirty="0"/>
              <a:t>9.5%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43" y="152400"/>
            <a:ext cx="8991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Challenges in Main Memory Compression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Address </a:t>
            </a:r>
            <a:r>
              <a:rPr lang="en-US" dirty="0" smtClean="0"/>
              <a:t>Computation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Mapping and </a:t>
            </a:r>
            <a:r>
              <a:rPr lang="en-US" dirty="0" smtClean="0"/>
              <a:t>Fragmentation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Physically </a:t>
            </a:r>
            <a:r>
              <a:rPr lang="en-US" dirty="0"/>
              <a:t>Tagged Caches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19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 flipH="1">
            <a:off x="3804038" y="2477977"/>
            <a:ext cx="3393" cy="972924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752060" y="2286000"/>
            <a:ext cx="1058779" cy="56756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</a:rPr>
              <a:t>L</a:t>
            </a:r>
            <a:r>
              <a:rPr lang="en-US" sz="2400" b="1" i="1" baseline="-25000" dirty="0" smtClean="0">
                <a:solidFill>
                  <a:schemeClr val="tx1"/>
                </a:solidFill>
              </a:rPr>
              <a:t>0</a:t>
            </a:r>
            <a:endParaRPr lang="en-US" sz="2400" i="1" dirty="0"/>
          </a:p>
        </p:txBody>
      </p:sp>
      <p:sp>
        <p:nvSpPr>
          <p:cNvPr id="7" name="Rectangle 6"/>
          <p:cNvSpPr/>
          <p:nvPr/>
        </p:nvSpPr>
        <p:spPr>
          <a:xfrm>
            <a:off x="3816057" y="2286000"/>
            <a:ext cx="1058779" cy="56495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</a:rPr>
              <a:t>L</a:t>
            </a:r>
            <a:r>
              <a:rPr lang="en-US" sz="2400" b="1" i="1" baseline="-25000" dirty="0" smtClean="0">
                <a:solidFill>
                  <a:schemeClr val="tx1"/>
                </a:solidFill>
              </a:rPr>
              <a:t>1</a:t>
            </a:r>
            <a:endParaRPr lang="en-US" sz="2400" i="1" dirty="0"/>
          </a:p>
        </p:txBody>
      </p:sp>
      <p:sp>
        <p:nvSpPr>
          <p:cNvPr id="8" name="Rectangle 7"/>
          <p:cNvSpPr/>
          <p:nvPr/>
        </p:nvSpPr>
        <p:spPr>
          <a:xfrm>
            <a:off x="4877257" y="2286001"/>
            <a:ext cx="1058779" cy="5701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</a:rPr>
              <a:t>L</a:t>
            </a:r>
            <a:r>
              <a:rPr lang="en-US" sz="2400" b="1" i="1" baseline="-25000" dirty="0" smtClean="0">
                <a:solidFill>
                  <a:schemeClr val="tx1"/>
                </a:solidFill>
              </a:rPr>
              <a:t>2</a:t>
            </a:r>
            <a:endParaRPr lang="en-US" sz="2400" i="1" dirty="0"/>
          </a:p>
        </p:txBody>
      </p:sp>
      <p:sp>
        <p:nvSpPr>
          <p:cNvPr id="9" name="Rectangle 8"/>
          <p:cNvSpPr/>
          <p:nvPr/>
        </p:nvSpPr>
        <p:spPr>
          <a:xfrm>
            <a:off x="5944095" y="2286000"/>
            <a:ext cx="1918308" cy="5630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. . 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58035" y="2286000"/>
            <a:ext cx="1058779" cy="5630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</a:rPr>
              <a:t>L</a:t>
            </a:r>
            <a:r>
              <a:rPr lang="en-US" sz="2400" b="1" i="1" baseline="-25000" dirty="0" smtClean="0">
                <a:solidFill>
                  <a:schemeClr val="tx1"/>
                </a:solidFill>
              </a:rPr>
              <a:t>N-1</a:t>
            </a:r>
            <a:endParaRPr lang="en-US" sz="2400" i="1" dirty="0"/>
          </a:p>
        </p:txBody>
      </p:sp>
      <p:cxnSp>
        <p:nvCxnSpPr>
          <p:cNvPr id="11" name="Elbow Connector 10"/>
          <p:cNvCxnSpPr>
            <a:stCxn id="6" idx="0"/>
          </p:cNvCxnSpPr>
          <p:nvPr/>
        </p:nvCxnSpPr>
        <p:spPr>
          <a:xfrm rot="5400000" flipH="1" flipV="1">
            <a:off x="3648471" y="1357529"/>
            <a:ext cx="561451" cy="1295492"/>
          </a:xfrm>
          <a:prstGeom prst="bentConnector2">
            <a:avLst/>
          </a:prstGeom>
          <a:ln w="38100"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6943" y="1493716"/>
            <a:ext cx="2295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Cache Line (64B) 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-25022" y="3220068"/>
            <a:ext cx="2467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Address Offset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2447260" y="3257550"/>
            <a:ext cx="664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437859" y="3276600"/>
            <a:ext cx="769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64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418933" y="3238500"/>
            <a:ext cx="106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128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836008" y="325755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(N-1)*64</a:t>
            </a:r>
            <a:endParaRPr lang="en-US" sz="2400" dirty="0"/>
          </a:p>
        </p:txBody>
      </p:sp>
      <p:cxnSp>
        <p:nvCxnSpPr>
          <p:cNvPr id="19" name="Straight Connector 18"/>
          <p:cNvCxnSpPr>
            <a:stCxn id="13" idx="1"/>
          </p:cNvCxnSpPr>
          <p:nvPr/>
        </p:nvCxnSpPr>
        <p:spPr>
          <a:xfrm>
            <a:off x="2766237" y="2571556"/>
            <a:ext cx="8202" cy="822195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870838" y="2468452"/>
            <a:ext cx="3393" cy="972924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7860789" y="2458927"/>
            <a:ext cx="3393" cy="972924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747118" y="4495800"/>
            <a:ext cx="724879" cy="59486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</a:rPr>
              <a:t>L</a:t>
            </a:r>
            <a:r>
              <a:rPr lang="en-US" sz="2400" b="1" i="1" baseline="-25000" dirty="0" smtClean="0">
                <a:solidFill>
                  <a:schemeClr val="tx1"/>
                </a:solidFill>
              </a:rPr>
              <a:t>0</a:t>
            </a:r>
            <a:endParaRPr lang="en-US" sz="2400" i="1" dirty="0"/>
          </a:p>
        </p:txBody>
      </p:sp>
      <p:sp>
        <p:nvSpPr>
          <p:cNvPr id="24" name="Rectangle 23"/>
          <p:cNvSpPr/>
          <p:nvPr/>
        </p:nvSpPr>
        <p:spPr>
          <a:xfrm>
            <a:off x="3478615" y="4495800"/>
            <a:ext cx="1058779" cy="59225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</a:rPr>
              <a:t>L</a:t>
            </a:r>
            <a:r>
              <a:rPr lang="en-US" sz="2400" b="1" i="1" baseline="-25000" dirty="0" smtClean="0">
                <a:solidFill>
                  <a:schemeClr val="tx1"/>
                </a:solidFill>
              </a:rPr>
              <a:t>1</a:t>
            </a:r>
            <a:endParaRPr lang="en-US" sz="2400" i="1" dirty="0"/>
          </a:p>
        </p:txBody>
      </p:sp>
      <p:sp>
        <p:nvSpPr>
          <p:cNvPr id="25" name="Rectangle 24"/>
          <p:cNvSpPr/>
          <p:nvPr/>
        </p:nvSpPr>
        <p:spPr>
          <a:xfrm>
            <a:off x="4552653" y="4495800"/>
            <a:ext cx="629392" cy="5974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</a:rPr>
              <a:t>L</a:t>
            </a:r>
            <a:r>
              <a:rPr lang="en-US" sz="2400" b="1" i="1" baseline="-25000" dirty="0" smtClean="0">
                <a:solidFill>
                  <a:schemeClr val="tx1"/>
                </a:solidFill>
              </a:rPr>
              <a:t>2</a:t>
            </a:r>
            <a:endParaRPr lang="en-US" sz="2400" i="1" dirty="0"/>
          </a:p>
        </p:txBody>
      </p:sp>
      <p:sp>
        <p:nvSpPr>
          <p:cNvPr id="26" name="Rectangle 25"/>
          <p:cNvSpPr/>
          <p:nvPr/>
        </p:nvSpPr>
        <p:spPr>
          <a:xfrm>
            <a:off x="5193921" y="4495799"/>
            <a:ext cx="1472540" cy="59038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. . 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66458" y="4495800"/>
            <a:ext cx="985653" cy="59038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</a:rPr>
              <a:t>L</a:t>
            </a:r>
            <a:r>
              <a:rPr lang="en-US" sz="2400" b="1" i="1" baseline="-25000" dirty="0" smtClean="0">
                <a:solidFill>
                  <a:schemeClr val="tx1"/>
                </a:solidFill>
              </a:rPr>
              <a:t>N-1</a:t>
            </a:r>
            <a:endParaRPr lang="en-US" sz="2400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1" y="4311884"/>
            <a:ext cx="27471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Compressed Page </a:t>
            </a:r>
            <a:endParaRPr lang="en-US" sz="32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438400" y="5494649"/>
            <a:ext cx="664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3163238" y="5511225"/>
            <a:ext cx="605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rgbClr val="C00000"/>
                </a:solidFill>
              </a:rPr>
              <a:t>?</a:t>
            </a:r>
            <a:endParaRPr lang="en-US" sz="2400" i="1" dirty="0">
              <a:solidFill>
                <a:srgbClr val="C00000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2761295" y="4721231"/>
            <a:ext cx="8202" cy="909619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3466597" y="4699970"/>
            <a:ext cx="3392" cy="98803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4545271" y="4705551"/>
            <a:ext cx="3393" cy="972924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662938" y="4672276"/>
            <a:ext cx="3393" cy="972924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218138" y="5509250"/>
            <a:ext cx="605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rgbClr val="C00000"/>
                </a:solidFill>
              </a:rPr>
              <a:t>?</a:t>
            </a:r>
            <a:endParaRPr lang="en-US" sz="2400" i="1" dirty="0">
              <a:solidFill>
                <a:srgbClr val="C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353718" y="5507273"/>
            <a:ext cx="605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solidFill>
                  <a:srgbClr val="C00000"/>
                </a:solidFill>
              </a:rPr>
              <a:t>?</a:t>
            </a:r>
            <a:endParaRPr lang="en-US" sz="2400" i="1" dirty="0">
              <a:solidFill>
                <a:srgbClr val="C0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761295" y="4495800"/>
            <a:ext cx="4902691" cy="601424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i="1" dirty="0"/>
          </a:p>
        </p:txBody>
      </p:sp>
      <p:sp>
        <p:nvSpPr>
          <p:cNvPr id="72" name="TextBox 71"/>
          <p:cNvSpPr txBox="1"/>
          <p:nvPr/>
        </p:nvSpPr>
        <p:spPr>
          <a:xfrm>
            <a:off x="1" y="5481935"/>
            <a:ext cx="2447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Address Offset</a:t>
            </a:r>
            <a:endParaRPr lang="en-US" sz="2400" dirty="0"/>
          </a:p>
        </p:txBody>
      </p:sp>
      <p:sp>
        <p:nvSpPr>
          <p:cNvPr id="73" name="TextBox 72"/>
          <p:cNvSpPr txBox="1"/>
          <p:nvPr/>
        </p:nvSpPr>
        <p:spPr>
          <a:xfrm>
            <a:off x="-25022" y="2123182"/>
            <a:ext cx="31241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Uncompressed Page </a:t>
            </a:r>
            <a:endParaRPr lang="en-US" sz="3200" b="1" dirty="0"/>
          </a:p>
        </p:txBody>
      </p:sp>
      <p:sp>
        <p:nvSpPr>
          <p:cNvPr id="77" name="Title 76"/>
          <p:cNvSpPr>
            <a:spLocks noGrp="1"/>
          </p:cNvSpPr>
          <p:nvPr>
            <p:ph type="title"/>
          </p:nvPr>
        </p:nvSpPr>
        <p:spPr>
          <a:xfrm>
            <a:off x="151000" y="152400"/>
            <a:ext cx="8229600" cy="1143000"/>
          </a:xfrm>
        </p:spPr>
        <p:txBody>
          <a:bodyPr/>
          <a:lstStyle/>
          <a:p>
            <a:r>
              <a:rPr lang="en-US" dirty="0" smtClean="0"/>
              <a:t>Address Computation</a:t>
            </a:r>
            <a:endParaRPr lang="en-US" dirty="0"/>
          </a:p>
        </p:txBody>
      </p:sp>
      <p:sp>
        <p:nvSpPr>
          <p:cNvPr id="7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426" y="6324600"/>
            <a:ext cx="2133600" cy="365125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13" name="Rectangle 12"/>
          <p:cNvSpPr/>
          <p:nvPr/>
        </p:nvSpPr>
        <p:spPr>
          <a:xfrm>
            <a:off x="2766237" y="2286000"/>
            <a:ext cx="6148789" cy="571111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47508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/>
      <p:bldP spid="14" grpId="0"/>
      <p:bldP spid="15" grpId="0"/>
      <p:bldP spid="16" grpId="0"/>
      <p:bldP spid="17" grpId="0"/>
      <p:bldP spid="18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30" grpId="0"/>
      <p:bldP spid="31" grpId="0"/>
      <p:bldP spid="36" grpId="0"/>
      <p:bldP spid="37" grpId="0"/>
      <p:bldP spid="38" grpId="0" animBg="1"/>
      <p:bldP spid="72" grpId="0"/>
      <p:bldP spid="73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76"/>
          <p:cNvSpPr>
            <a:spLocks noGrp="1"/>
          </p:cNvSpPr>
          <p:nvPr>
            <p:ph type="title"/>
          </p:nvPr>
        </p:nvSpPr>
        <p:spPr>
          <a:xfrm>
            <a:off x="151000" y="152400"/>
            <a:ext cx="8229600" cy="1143000"/>
          </a:xfrm>
        </p:spPr>
        <p:txBody>
          <a:bodyPr/>
          <a:lstStyle/>
          <a:p>
            <a:r>
              <a:rPr lang="en-US" dirty="0" smtClean="0"/>
              <a:t>Mapping and Fragmentation</a:t>
            </a:r>
            <a:endParaRPr lang="en-US" dirty="0"/>
          </a:p>
        </p:txBody>
      </p:sp>
      <p:sp>
        <p:nvSpPr>
          <p:cNvPr id="7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426" y="6324600"/>
            <a:ext cx="2133600" cy="365125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457200" y="2640093"/>
            <a:ext cx="7142672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1388268" y="2392012"/>
            <a:ext cx="1669775" cy="52478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1" name="Rectangle 40"/>
          <p:cNvSpPr/>
          <p:nvPr/>
        </p:nvSpPr>
        <p:spPr>
          <a:xfrm>
            <a:off x="3051422" y="2393343"/>
            <a:ext cx="1669775" cy="52478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2" name="Rectangle 41"/>
          <p:cNvSpPr/>
          <p:nvPr/>
        </p:nvSpPr>
        <p:spPr>
          <a:xfrm>
            <a:off x="4722463" y="2394674"/>
            <a:ext cx="1669775" cy="52478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3" name="TextBox 42"/>
          <p:cNvSpPr txBox="1"/>
          <p:nvPr/>
        </p:nvSpPr>
        <p:spPr>
          <a:xfrm>
            <a:off x="879384" y="1337706"/>
            <a:ext cx="26875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Virtual Page </a:t>
            </a:r>
          </a:p>
          <a:p>
            <a:pPr algn="ctr"/>
            <a:r>
              <a:rPr lang="en-US" sz="3200" dirty="0" smtClean="0"/>
              <a:t>(4kB) </a:t>
            </a:r>
            <a:endParaRPr lang="en-US" sz="3200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457200" y="4789722"/>
            <a:ext cx="7142672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1456977" y="4541641"/>
            <a:ext cx="981423" cy="524786"/>
          </a:xfrm>
          <a:prstGeom prst="rect">
            <a:avLst/>
          </a:prstGeom>
          <a:solidFill>
            <a:srgbClr val="C00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6" name="Rectangle 45"/>
          <p:cNvSpPr/>
          <p:nvPr/>
        </p:nvSpPr>
        <p:spPr>
          <a:xfrm>
            <a:off x="3072686" y="4542972"/>
            <a:ext cx="508714" cy="524786"/>
          </a:xfrm>
          <a:prstGeom prst="rect">
            <a:avLst/>
          </a:prstGeom>
          <a:solidFill>
            <a:srgbClr val="C00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7" name="Rectangle 46"/>
          <p:cNvSpPr/>
          <p:nvPr/>
        </p:nvSpPr>
        <p:spPr>
          <a:xfrm>
            <a:off x="4739421" y="4544303"/>
            <a:ext cx="1356579" cy="524786"/>
          </a:xfrm>
          <a:prstGeom prst="rect">
            <a:avLst/>
          </a:prstGeom>
          <a:solidFill>
            <a:srgbClr val="C00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8" name="TextBox 47"/>
          <p:cNvSpPr txBox="1"/>
          <p:nvPr/>
        </p:nvSpPr>
        <p:spPr>
          <a:xfrm>
            <a:off x="269712" y="5218782"/>
            <a:ext cx="3200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Physical Page </a:t>
            </a:r>
          </a:p>
          <a:p>
            <a:pPr algn="ctr"/>
            <a:r>
              <a:rPr lang="en-US" sz="3200" dirty="0" smtClean="0"/>
              <a:t>(</a:t>
            </a:r>
            <a:r>
              <a:rPr lang="en-US" sz="3200" b="1" i="1" dirty="0" smtClean="0"/>
              <a:t>? </a:t>
            </a:r>
            <a:r>
              <a:rPr lang="en-US" sz="3200" dirty="0" err="1" smtClean="0"/>
              <a:t>kB</a:t>
            </a:r>
            <a:r>
              <a:rPr lang="en-US" sz="3200" dirty="0" smtClean="0"/>
              <a:t>) </a:t>
            </a:r>
            <a:endParaRPr lang="en-US" sz="3200" dirty="0"/>
          </a:p>
        </p:txBody>
      </p:sp>
      <p:cxnSp>
        <p:nvCxnSpPr>
          <p:cNvPr id="49" name="Straight Arrow Connector 48"/>
          <p:cNvCxnSpPr>
            <a:stCxn id="40" idx="2"/>
            <a:endCxn id="45" idx="0"/>
          </p:cNvCxnSpPr>
          <p:nvPr/>
        </p:nvCxnSpPr>
        <p:spPr>
          <a:xfrm flipH="1">
            <a:off x="1947689" y="2916798"/>
            <a:ext cx="275467" cy="1624843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2" idx="2"/>
            <a:endCxn id="46" idx="0"/>
          </p:cNvCxnSpPr>
          <p:nvPr/>
        </p:nvCxnSpPr>
        <p:spPr>
          <a:xfrm flipH="1">
            <a:off x="3327043" y="2919460"/>
            <a:ext cx="2230308" cy="1623512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1" idx="2"/>
            <a:endCxn id="47" idx="0"/>
          </p:cNvCxnSpPr>
          <p:nvPr/>
        </p:nvCxnSpPr>
        <p:spPr>
          <a:xfrm>
            <a:off x="3886310" y="2918129"/>
            <a:ext cx="1531401" cy="1626174"/>
          </a:xfrm>
          <a:prstGeom prst="straightConnector1">
            <a:avLst/>
          </a:prstGeom>
          <a:ln w="317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 51"/>
          <p:cNvSpPr/>
          <p:nvPr/>
        </p:nvSpPr>
        <p:spPr>
          <a:xfrm>
            <a:off x="4016743" y="4779445"/>
            <a:ext cx="345057" cy="983412"/>
          </a:xfrm>
          <a:custGeom>
            <a:avLst/>
            <a:gdLst>
              <a:gd name="connsiteX0" fmla="*/ 376686 w 566467"/>
              <a:gd name="connsiteY0" fmla="*/ 0 h 1000664"/>
              <a:gd name="connsiteX1" fmla="*/ 31630 w 566467"/>
              <a:gd name="connsiteY1" fmla="*/ 586596 h 1000664"/>
              <a:gd name="connsiteX2" fmla="*/ 566467 w 566467"/>
              <a:gd name="connsiteY2" fmla="*/ 1000664 h 1000664"/>
              <a:gd name="connsiteX3" fmla="*/ 566467 w 566467"/>
              <a:gd name="connsiteY3" fmla="*/ 1000664 h 1000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6467" h="1000664">
                <a:moveTo>
                  <a:pt x="376686" y="0"/>
                </a:moveTo>
                <a:cubicBezTo>
                  <a:pt x="188343" y="209909"/>
                  <a:pt x="0" y="419819"/>
                  <a:pt x="31630" y="586596"/>
                </a:cubicBezTo>
                <a:cubicBezTo>
                  <a:pt x="63260" y="753373"/>
                  <a:pt x="566467" y="1000664"/>
                  <a:pt x="566467" y="1000664"/>
                </a:cubicBezTo>
                <a:lnTo>
                  <a:pt x="566467" y="1000664"/>
                </a:lnTo>
              </a:path>
            </a:pathLst>
          </a:custGeom>
          <a:ln w="25400">
            <a:prstDash val="dash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2852178" y="4788071"/>
            <a:ext cx="1697966" cy="1076864"/>
          </a:xfrm>
          <a:custGeom>
            <a:avLst/>
            <a:gdLst>
              <a:gd name="connsiteX0" fmla="*/ 0 w 1697966"/>
              <a:gd name="connsiteY0" fmla="*/ 0 h 1076864"/>
              <a:gd name="connsiteX1" fmla="*/ 638355 w 1697966"/>
              <a:gd name="connsiteY1" fmla="*/ 767751 h 1076864"/>
              <a:gd name="connsiteX2" fmla="*/ 1552755 w 1697966"/>
              <a:gd name="connsiteY2" fmla="*/ 1026543 h 1076864"/>
              <a:gd name="connsiteX3" fmla="*/ 1509623 w 1697966"/>
              <a:gd name="connsiteY3" fmla="*/ 1069675 h 1076864"/>
              <a:gd name="connsiteX4" fmla="*/ 1570008 w 1697966"/>
              <a:gd name="connsiteY4" fmla="*/ 1017917 h 1076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7966" h="1076864">
                <a:moveTo>
                  <a:pt x="0" y="0"/>
                </a:moveTo>
                <a:cubicBezTo>
                  <a:pt x="189781" y="298330"/>
                  <a:pt x="379563" y="596661"/>
                  <a:pt x="638355" y="767751"/>
                </a:cubicBezTo>
                <a:cubicBezTo>
                  <a:pt x="897147" y="938841"/>
                  <a:pt x="1407544" y="976222"/>
                  <a:pt x="1552755" y="1026543"/>
                </a:cubicBezTo>
                <a:cubicBezTo>
                  <a:pt x="1697966" y="1076864"/>
                  <a:pt x="1506748" y="1071113"/>
                  <a:pt x="1509623" y="1069675"/>
                </a:cubicBezTo>
                <a:cubicBezTo>
                  <a:pt x="1512499" y="1068237"/>
                  <a:pt x="1541253" y="1043077"/>
                  <a:pt x="1570008" y="1017917"/>
                </a:cubicBezTo>
              </a:path>
            </a:pathLst>
          </a:cu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3783734" y="5603325"/>
            <a:ext cx="3431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/>
              <a:t>Fragmentation</a:t>
            </a:r>
            <a:endParaRPr lang="en-US" sz="2800" b="1" i="1" dirty="0"/>
          </a:p>
        </p:txBody>
      </p:sp>
      <p:sp>
        <p:nvSpPr>
          <p:cNvPr id="58" name="TextBox 57"/>
          <p:cNvSpPr txBox="1"/>
          <p:nvPr/>
        </p:nvSpPr>
        <p:spPr>
          <a:xfrm>
            <a:off x="7543800" y="2101484"/>
            <a:ext cx="160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Virtual </a:t>
            </a:r>
          </a:p>
          <a:p>
            <a:pPr algn="ctr"/>
            <a:r>
              <a:rPr lang="en-US" sz="3200" b="1" dirty="0" smtClean="0"/>
              <a:t>Address</a:t>
            </a:r>
            <a:endParaRPr lang="en-US" sz="32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7543800" y="4267200"/>
            <a:ext cx="160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Physical </a:t>
            </a:r>
          </a:p>
          <a:p>
            <a:pPr algn="ctr"/>
            <a:r>
              <a:rPr lang="en-US" sz="3200" b="1" dirty="0" smtClean="0"/>
              <a:t>Address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0533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/>
      <p:bldP spid="45" grpId="0" animBg="1"/>
      <p:bldP spid="46" grpId="0" animBg="1"/>
      <p:bldP spid="47" grpId="0" animBg="1"/>
      <p:bldP spid="48" grpId="0"/>
      <p:bldP spid="52" grpId="0" animBg="1"/>
      <p:bldP spid="53" grpId="0" animBg="1"/>
      <p:bldP spid="54" grpId="0"/>
      <p:bldP spid="58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76"/>
          <p:cNvSpPr>
            <a:spLocks noGrp="1"/>
          </p:cNvSpPr>
          <p:nvPr>
            <p:ph type="title"/>
          </p:nvPr>
        </p:nvSpPr>
        <p:spPr>
          <a:xfrm>
            <a:off x="151000" y="152400"/>
            <a:ext cx="8229600" cy="1143000"/>
          </a:xfrm>
        </p:spPr>
        <p:txBody>
          <a:bodyPr/>
          <a:lstStyle/>
          <a:p>
            <a:r>
              <a:rPr lang="en-US" dirty="0" smtClean="0"/>
              <a:t>Physically Tagged Caches</a:t>
            </a:r>
            <a:endParaRPr lang="en-US" dirty="0"/>
          </a:p>
        </p:txBody>
      </p:sp>
      <p:sp>
        <p:nvSpPr>
          <p:cNvPr id="7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426" y="6324600"/>
            <a:ext cx="2133600" cy="365125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2856870" y="1490516"/>
            <a:ext cx="1513489" cy="651348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Core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>
            <a:stCxn id="22" idx="2"/>
            <a:endCxn id="24" idx="0"/>
          </p:cNvCxnSpPr>
          <p:nvPr/>
        </p:nvCxnSpPr>
        <p:spPr>
          <a:xfrm>
            <a:off x="3613615" y="2141864"/>
            <a:ext cx="0" cy="756265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2856870" y="2898129"/>
            <a:ext cx="1513489" cy="72521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TLB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090760" y="4487627"/>
            <a:ext cx="3360774" cy="160670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27" name="Rectangle 26"/>
          <p:cNvSpPr/>
          <p:nvPr/>
        </p:nvSpPr>
        <p:spPr>
          <a:xfrm>
            <a:off x="3093268" y="4506883"/>
            <a:ext cx="1050132" cy="5247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tag</a:t>
            </a:r>
            <a:endParaRPr lang="en-US" sz="2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096812" y="5031422"/>
            <a:ext cx="1050132" cy="5247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tag</a:t>
            </a:r>
            <a:endParaRPr lang="en-US" sz="2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103894" y="5558877"/>
            <a:ext cx="1050132" cy="5247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tag</a:t>
            </a:r>
            <a:endParaRPr lang="en-US" sz="2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0" name="Straight Arrow Connector 29"/>
          <p:cNvCxnSpPr>
            <a:stCxn id="24" idx="2"/>
            <a:endCxn id="55" idx="0"/>
          </p:cNvCxnSpPr>
          <p:nvPr/>
        </p:nvCxnSpPr>
        <p:spPr>
          <a:xfrm flipH="1">
            <a:off x="3601378" y="3623342"/>
            <a:ext cx="12237" cy="739838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263385" y="3300390"/>
            <a:ext cx="18075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Physical Address</a:t>
            </a:r>
            <a:endParaRPr lang="en-US" sz="2800" dirty="0"/>
          </a:p>
        </p:txBody>
      </p:sp>
      <p:sp>
        <p:nvSpPr>
          <p:cNvPr id="32" name="Rectangle 31"/>
          <p:cNvSpPr/>
          <p:nvPr/>
        </p:nvSpPr>
        <p:spPr>
          <a:xfrm>
            <a:off x="4138801" y="4510427"/>
            <a:ext cx="2290580" cy="5247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accent6">
                    <a:lumMod val="75000"/>
                  </a:schemeClr>
                </a:solidFill>
              </a:rPr>
              <a:t>data</a:t>
            </a:r>
            <a:endParaRPr lang="en-US"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142339" y="5045615"/>
            <a:ext cx="2290580" cy="5247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accent6">
                    <a:lumMod val="75000"/>
                  </a:schemeClr>
                </a:solidFill>
              </a:rPr>
              <a:t>data</a:t>
            </a:r>
            <a:endParaRPr lang="en-US"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145877" y="5569548"/>
            <a:ext cx="2290580" cy="52478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accent6">
                    <a:lumMod val="75000"/>
                  </a:schemeClr>
                </a:solidFill>
              </a:rPr>
              <a:t>data</a:t>
            </a:r>
            <a:endParaRPr lang="en-US"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996400" y="1414316"/>
            <a:ext cx="18075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Virtual</a:t>
            </a:r>
          </a:p>
          <a:p>
            <a:pPr algn="ctr"/>
            <a:r>
              <a:rPr lang="en-US" sz="2800" dirty="0" smtClean="0"/>
              <a:t>Address</a:t>
            </a:r>
            <a:endParaRPr lang="en-US" sz="2800" dirty="0"/>
          </a:p>
        </p:txBody>
      </p:sp>
      <p:cxnSp>
        <p:nvCxnSpPr>
          <p:cNvPr id="36" name="Straight Connector 35"/>
          <p:cNvCxnSpPr/>
          <p:nvPr/>
        </p:nvCxnSpPr>
        <p:spPr>
          <a:xfrm flipV="1">
            <a:off x="3632133" y="2007706"/>
            <a:ext cx="1631252" cy="442899"/>
          </a:xfrm>
          <a:prstGeom prst="line">
            <a:avLst/>
          </a:prstGeom>
          <a:ln w="254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659997" y="3900964"/>
            <a:ext cx="1810461" cy="6967"/>
          </a:xfrm>
          <a:prstGeom prst="line">
            <a:avLst/>
          </a:prstGeom>
          <a:ln w="254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57200" y="2219980"/>
            <a:ext cx="3431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/>
              <a:t>Critical Path</a:t>
            </a:r>
            <a:endParaRPr lang="en-US" sz="2800" b="1" i="1" dirty="0"/>
          </a:p>
        </p:txBody>
      </p:sp>
      <p:sp>
        <p:nvSpPr>
          <p:cNvPr id="55" name="Rounded Rectangle 54"/>
          <p:cNvSpPr/>
          <p:nvPr/>
        </p:nvSpPr>
        <p:spPr>
          <a:xfrm>
            <a:off x="2989942" y="4363180"/>
            <a:ext cx="1222871" cy="1885220"/>
          </a:xfrm>
          <a:prstGeom prst="roundRect">
            <a:avLst/>
          </a:prstGeom>
          <a:noFill/>
          <a:ln w="38100">
            <a:solidFill>
              <a:srgbClr val="007A3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A37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365593" y="2634933"/>
            <a:ext cx="4048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C00000"/>
                </a:solidFill>
              </a:rPr>
              <a:t>Address Translation</a:t>
            </a:r>
            <a:endParaRPr lang="en-US" sz="2800" b="1" i="1" dirty="0">
              <a:solidFill>
                <a:srgbClr val="C0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83266" y="4828736"/>
            <a:ext cx="18075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L2 Cache</a:t>
            </a:r>
          </a:p>
          <a:p>
            <a:pPr algn="ctr"/>
            <a:r>
              <a:rPr lang="en-US" sz="2800" dirty="0" smtClean="0"/>
              <a:t>Lines</a:t>
            </a:r>
            <a:endParaRPr lang="en-US" sz="2800" dirty="0"/>
          </a:p>
        </p:txBody>
      </p:sp>
      <p:sp>
        <p:nvSpPr>
          <p:cNvPr id="3" name="Left Brace 2"/>
          <p:cNvSpPr/>
          <p:nvPr/>
        </p:nvSpPr>
        <p:spPr>
          <a:xfrm>
            <a:off x="2400074" y="4459114"/>
            <a:ext cx="343126" cy="1697788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13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/>
      <p:bldP spid="32" grpId="0" animBg="1"/>
      <p:bldP spid="33" grpId="0" animBg="1"/>
      <p:bldP spid="34" grpId="0" animBg="1"/>
      <p:bldP spid="35" grpId="0"/>
      <p:bldP spid="38" grpId="0"/>
      <p:bldP spid="55" grpId="0" animBg="1"/>
      <p:bldP spid="56" grpId="0"/>
      <p:bldP spid="60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34280"/>
            <a:ext cx="8610600" cy="7563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Shortcomings of Prior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7</a:t>
            </a:fld>
            <a:endParaRPr lang="en-US" alt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155075"/>
              </p:ext>
            </p:extLst>
          </p:nvPr>
        </p:nvGraphicFramePr>
        <p:xfrm>
          <a:off x="228600" y="1371600"/>
          <a:ext cx="8763000" cy="4710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4842"/>
                <a:gridCol w="1229895"/>
                <a:gridCol w="2229184"/>
                <a:gridCol w="1630279"/>
                <a:gridCol w="1828800"/>
              </a:tblGrid>
              <a:tr h="79040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Compression</a:t>
                      </a:r>
                    </a:p>
                    <a:p>
                      <a:r>
                        <a:rPr lang="en-US" sz="2400" dirty="0" smtClean="0"/>
                        <a:t>Mechanisms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Access</a:t>
                      </a:r>
                    </a:p>
                    <a:p>
                      <a:r>
                        <a:rPr lang="en-US" sz="2400" dirty="0" smtClean="0"/>
                        <a:t>Latency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Decompression</a:t>
                      </a:r>
                    </a:p>
                    <a:p>
                      <a:r>
                        <a:rPr lang="en-US" sz="2400" dirty="0" smtClean="0"/>
                        <a:t>Latency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Complexity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Compression</a:t>
                      </a:r>
                    </a:p>
                    <a:p>
                      <a:r>
                        <a:rPr lang="en-US" sz="2400" dirty="0" smtClean="0"/>
                        <a:t>Ratio</a:t>
                      </a:r>
                      <a:endParaRPr lang="en-US" sz="2400" dirty="0"/>
                    </a:p>
                  </a:txBody>
                  <a:tcPr/>
                </a:tc>
              </a:tr>
              <a:tr h="73185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IBM</a:t>
                      </a:r>
                      <a:r>
                        <a:rPr lang="en-US" sz="2400" baseline="0" dirty="0" smtClean="0"/>
                        <a:t> MXT</a:t>
                      </a:r>
                    </a:p>
                    <a:p>
                      <a:r>
                        <a:rPr lang="en-US" sz="2000" i="1" baseline="0" dirty="0" smtClean="0"/>
                        <a:t>[IBM J.R.D. ’01]</a:t>
                      </a:r>
                      <a:endParaRPr lang="en-US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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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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smtClean="0">
                          <a:solidFill>
                            <a:srgbClr val="009900"/>
                          </a:solidFill>
                          <a:sym typeface="Wingdings"/>
                        </a:rPr>
                        <a:t></a:t>
                      </a:r>
                      <a:endParaRPr lang="en-US" sz="4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5158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/>
                    </a:p>
                  </a:txBody>
                  <a:tcPr/>
                </a:tc>
              </a:tr>
              <a:tr h="1610081"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58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34280"/>
            <a:ext cx="8610600" cy="7563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Shortcomings of Prior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161011"/>
              </p:ext>
            </p:extLst>
          </p:nvPr>
        </p:nvGraphicFramePr>
        <p:xfrm>
          <a:off x="228600" y="1371600"/>
          <a:ext cx="8763000" cy="4710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4842"/>
                <a:gridCol w="1229895"/>
                <a:gridCol w="2229184"/>
                <a:gridCol w="1630279"/>
                <a:gridCol w="1828800"/>
              </a:tblGrid>
              <a:tr h="79040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Compression</a:t>
                      </a:r>
                    </a:p>
                    <a:p>
                      <a:r>
                        <a:rPr lang="en-US" sz="2400" dirty="0" smtClean="0"/>
                        <a:t>Mechanisms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Access</a:t>
                      </a:r>
                    </a:p>
                    <a:p>
                      <a:r>
                        <a:rPr lang="en-US" sz="2400" dirty="0" smtClean="0"/>
                        <a:t>Latency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Decompression</a:t>
                      </a:r>
                    </a:p>
                    <a:p>
                      <a:r>
                        <a:rPr lang="en-US" sz="2400" dirty="0" smtClean="0"/>
                        <a:t>Latency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Complexity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Compression</a:t>
                      </a:r>
                    </a:p>
                    <a:p>
                      <a:r>
                        <a:rPr lang="en-US" sz="2400" dirty="0" smtClean="0"/>
                        <a:t>Ratio</a:t>
                      </a:r>
                      <a:endParaRPr lang="en-US" sz="2400" dirty="0"/>
                    </a:p>
                  </a:txBody>
                  <a:tcPr/>
                </a:tc>
              </a:tr>
              <a:tr h="73185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IBM</a:t>
                      </a:r>
                      <a:r>
                        <a:rPr lang="en-US" sz="2400" baseline="0" dirty="0" smtClean="0"/>
                        <a:t> MXT</a:t>
                      </a:r>
                    </a:p>
                    <a:p>
                      <a:r>
                        <a:rPr lang="en-US" sz="2000" i="1" baseline="0" dirty="0" smtClean="0"/>
                        <a:t>[IBM J.R.D. ’01]</a:t>
                      </a:r>
                      <a:endParaRPr lang="en-US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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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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smtClean="0">
                          <a:solidFill>
                            <a:srgbClr val="009900"/>
                          </a:solidFill>
                          <a:sym typeface="Wingdings"/>
                        </a:rPr>
                        <a:t></a:t>
                      </a:r>
                      <a:endParaRPr lang="en-US" sz="4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5158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Robust</a:t>
                      </a:r>
                      <a:r>
                        <a:rPr lang="en-US" sz="2400" baseline="0" dirty="0" smtClean="0"/>
                        <a:t> Main Memory Compression </a:t>
                      </a:r>
                      <a:r>
                        <a:rPr lang="en-US" sz="2000" i="1" baseline="0" dirty="0" smtClean="0"/>
                        <a:t>[ISCA’05]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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 smtClean="0">
                        <a:solidFill>
                          <a:srgbClr val="FF0000"/>
                        </a:solidFill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solidFill>
                            <a:srgbClr val="009900"/>
                          </a:solidFill>
                          <a:sym typeface="Wingdings"/>
                        </a:rPr>
                        <a:t>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 smtClean="0">
                        <a:solidFill>
                          <a:srgbClr val="FF0000"/>
                        </a:solidFill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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 smtClean="0">
                        <a:solidFill>
                          <a:srgbClr val="009900"/>
                        </a:solidFill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solidFill>
                            <a:srgbClr val="009900"/>
                          </a:solidFill>
                          <a:sym typeface="Wingdings"/>
                        </a:rPr>
                        <a:t></a:t>
                      </a:r>
                      <a:endParaRPr lang="en-US" sz="4000" dirty="0"/>
                    </a:p>
                  </a:txBody>
                  <a:tcPr/>
                </a:tc>
              </a:tr>
              <a:tr h="1610081"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86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34280"/>
            <a:ext cx="8610600" cy="7563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Shortcomings of Prior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9</a:t>
            </a:fld>
            <a:endParaRPr lang="en-US" alt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130819"/>
              </p:ext>
            </p:extLst>
          </p:nvPr>
        </p:nvGraphicFramePr>
        <p:xfrm>
          <a:off x="228600" y="1371600"/>
          <a:ext cx="8763000" cy="4710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4842"/>
                <a:gridCol w="1229895"/>
                <a:gridCol w="2229184"/>
                <a:gridCol w="1630279"/>
                <a:gridCol w="1828800"/>
              </a:tblGrid>
              <a:tr h="79040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Compression</a:t>
                      </a:r>
                    </a:p>
                    <a:p>
                      <a:r>
                        <a:rPr lang="en-US" sz="2400" dirty="0" smtClean="0"/>
                        <a:t>Mechanisms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Access</a:t>
                      </a:r>
                    </a:p>
                    <a:p>
                      <a:r>
                        <a:rPr lang="en-US" sz="2400" dirty="0" smtClean="0"/>
                        <a:t>Latency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Decompression</a:t>
                      </a:r>
                    </a:p>
                    <a:p>
                      <a:r>
                        <a:rPr lang="en-US" sz="2400" dirty="0" smtClean="0"/>
                        <a:t>Latency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Complexity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Compression</a:t>
                      </a:r>
                    </a:p>
                    <a:p>
                      <a:r>
                        <a:rPr lang="en-US" sz="2400" dirty="0" smtClean="0"/>
                        <a:t>Ratio</a:t>
                      </a:r>
                      <a:endParaRPr lang="en-US" sz="2400" dirty="0"/>
                    </a:p>
                  </a:txBody>
                  <a:tcPr/>
                </a:tc>
              </a:tr>
              <a:tr h="73185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IBM</a:t>
                      </a:r>
                      <a:r>
                        <a:rPr lang="en-US" sz="2400" baseline="0" dirty="0" smtClean="0"/>
                        <a:t> MXT</a:t>
                      </a:r>
                    </a:p>
                    <a:p>
                      <a:r>
                        <a:rPr lang="en-US" sz="2000" i="1" baseline="0" dirty="0" smtClean="0"/>
                        <a:t>[IBM J.R.D. ’01]</a:t>
                      </a:r>
                      <a:endParaRPr lang="en-US" sz="20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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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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smtClean="0">
                          <a:solidFill>
                            <a:srgbClr val="009900"/>
                          </a:solidFill>
                          <a:sym typeface="Wingdings"/>
                        </a:rPr>
                        <a:t></a:t>
                      </a:r>
                      <a:endParaRPr lang="en-US" sz="4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5158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Robust</a:t>
                      </a:r>
                      <a:r>
                        <a:rPr lang="en-US" sz="2400" baseline="0" dirty="0" smtClean="0"/>
                        <a:t> Main Memory Compression </a:t>
                      </a:r>
                      <a:r>
                        <a:rPr lang="en-US" sz="2000" i="1" baseline="0" dirty="0" smtClean="0"/>
                        <a:t>[ISCA’05]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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 smtClean="0">
                        <a:solidFill>
                          <a:srgbClr val="FF0000"/>
                        </a:solidFill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solidFill>
                            <a:srgbClr val="009900"/>
                          </a:solidFill>
                          <a:sym typeface="Wingdings"/>
                        </a:rPr>
                        <a:t>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 smtClean="0">
                        <a:solidFill>
                          <a:srgbClr val="FF0000"/>
                        </a:solidFill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solidFill>
                            <a:srgbClr val="FF0000"/>
                          </a:solidFill>
                          <a:sym typeface="Wingdings"/>
                        </a:rPr>
                        <a:t>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 smtClean="0">
                        <a:solidFill>
                          <a:srgbClr val="009900"/>
                        </a:solidFill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solidFill>
                            <a:srgbClr val="009900"/>
                          </a:solidFill>
                          <a:sym typeface="Wingdings"/>
                        </a:rPr>
                        <a:t></a:t>
                      </a:r>
                      <a:endParaRPr lang="en-US" sz="4000" dirty="0"/>
                    </a:p>
                  </a:txBody>
                  <a:tcPr/>
                </a:tc>
              </a:tr>
              <a:tr h="1610081">
                <a:tc>
                  <a:txBody>
                    <a:bodyPr/>
                    <a:lstStyle/>
                    <a:p>
                      <a:endParaRPr lang="en-US" sz="24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en-US" sz="2400" b="1" dirty="0" smtClean="0">
                          <a:solidFill>
                            <a:srgbClr val="0000FF"/>
                          </a:solidFill>
                        </a:rPr>
                        <a:t>LCP: </a:t>
                      </a:r>
                    </a:p>
                    <a:p>
                      <a:r>
                        <a:rPr lang="en-US" sz="2400" b="1" dirty="0" smtClean="0">
                          <a:solidFill>
                            <a:srgbClr val="0000FF"/>
                          </a:solidFill>
                        </a:rPr>
                        <a:t>Our Proposal</a:t>
                      </a:r>
                      <a:endParaRPr lang="en-US" sz="2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 smtClean="0">
                        <a:solidFill>
                          <a:srgbClr val="009900"/>
                        </a:solidFill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solidFill>
                            <a:srgbClr val="009900"/>
                          </a:solidFill>
                          <a:sym typeface="Wingdings"/>
                        </a:rPr>
                        <a:t>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000" dirty="0" smtClean="0">
                        <a:solidFill>
                          <a:srgbClr val="009900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4000" dirty="0" smtClean="0">
                          <a:solidFill>
                            <a:srgbClr val="009900"/>
                          </a:solidFill>
                          <a:sym typeface="Wingdings"/>
                        </a:rPr>
                        <a:t>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4000" dirty="0" smtClean="0">
                        <a:solidFill>
                          <a:srgbClr val="009900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4000" dirty="0" smtClean="0">
                          <a:solidFill>
                            <a:srgbClr val="009900"/>
                          </a:solidFill>
                          <a:sym typeface="Wingdings"/>
                        </a:rPr>
                        <a:t>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dirty="0" smtClean="0">
                        <a:solidFill>
                          <a:srgbClr val="009900"/>
                        </a:solidFill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>
                          <a:solidFill>
                            <a:srgbClr val="009900"/>
                          </a:solidFill>
                          <a:sym typeface="Wingdings"/>
                        </a:rPr>
                        <a:t></a:t>
                      </a:r>
                      <a:endParaRPr lang="en-US" sz="4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655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839200" cy="756320"/>
          </a:xfrm>
        </p:spPr>
        <p:txBody>
          <a:bodyPr>
            <a:normAutofit/>
          </a:bodyPr>
          <a:lstStyle/>
          <a:p>
            <a:r>
              <a:rPr lang="en-US" sz="3800" dirty="0" smtClean="0"/>
              <a:t>Linearly Compressed Pages (LCP): Key Idea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32" name="Rectangle 31"/>
          <p:cNvSpPr/>
          <p:nvPr/>
        </p:nvSpPr>
        <p:spPr>
          <a:xfrm>
            <a:off x="152400" y="3733799"/>
            <a:ext cx="2667424" cy="634906"/>
          </a:xfrm>
          <a:prstGeom prst="rect">
            <a:avLst/>
          </a:prstGeom>
          <a:solidFill>
            <a:schemeClr val="bg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cxnSp>
        <p:nvCxnSpPr>
          <p:cNvPr id="33" name="Straight Connector 32"/>
          <p:cNvCxnSpPr>
            <a:endCxn id="46" idx="0"/>
          </p:cNvCxnSpPr>
          <p:nvPr/>
        </p:nvCxnSpPr>
        <p:spPr>
          <a:xfrm flipH="1">
            <a:off x="2848207" y="2590800"/>
            <a:ext cx="5826939" cy="1143000"/>
          </a:xfrm>
          <a:prstGeom prst="line">
            <a:avLst/>
          </a:prstGeom>
          <a:ln w="254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36" idx="1"/>
            <a:endCxn id="46" idx="1"/>
          </p:cNvCxnSpPr>
          <p:nvPr/>
        </p:nvCxnSpPr>
        <p:spPr>
          <a:xfrm>
            <a:off x="108343" y="2293313"/>
            <a:ext cx="16263" cy="1745287"/>
          </a:xfrm>
          <a:prstGeom prst="line">
            <a:avLst/>
          </a:prstGeom>
          <a:ln w="254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02644" y="1997241"/>
            <a:ext cx="1352549" cy="5935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64B</a:t>
            </a:r>
            <a:endParaRPr lang="en-US" sz="2800" i="1" dirty="0"/>
          </a:p>
        </p:txBody>
      </p:sp>
      <p:sp>
        <p:nvSpPr>
          <p:cNvPr id="36" name="Rectangle 35"/>
          <p:cNvSpPr/>
          <p:nvPr/>
        </p:nvSpPr>
        <p:spPr>
          <a:xfrm>
            <a:off x="108343" y="1996533"/>
            <a:ext cx="8566803" cy="59355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37" name="Rectangle 36"/>
          <p:cNvSpPr/>
          <p:nvPr/>
        </p:nvSpPr>
        <p:spPr>
          <a:xfrm>
            <a:off x="1464720" y="1997241"/>
            <a:ext cx="1352549" cy="5935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64B</a:t>
            </a:r>
            <a:endParaRPr lang="en-US" sz="2800" i="1" dirty="0"/>
          </a:p>
        </p:txBody>
      </p:sp>
      <p:sp>
        <p:nvSpPr>
          <p:cNvPr id="38" name="Rectangle 37"/>
          <p:cNvSpPr/>
          <p:nvPr/>
        </p:nvSpPr>
        <p:spPr>
          <a:xfrm>
            <a:off x="2817695" y="1995266"/>
            <a:ext cx="1352549" cy="5935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64B</a:t>
            </a:r>
            <a:endParaRPr lang="en-US" sz="2800" i="1" dirty="0"/>
          </a:p>
        </p:txBody>
      </p:sp>
      <p:sp>
        <p:nvSpPr>
          <p:cNvPr id="39" name="Rectangle 38"/>
          <p:cNvSpPr/>
          <p:nvPr/>
        </p:nvSpPr>
        <p:spPr>
          <a:xfrm>
            <a:off x="4170245" y="1995266"/>
            <a:ext cx="1352549" cy="5935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64B</a:t>
            </a:r>
            <a:endParaRPr lang="en-US" sz="2800" i="1" dirty="0"/>
          </a:p>
        </p:txBody>
      </p:sp>
      <p:sp>
        <p:nvSpPr>
          <p:cNvPr id="40" name="Rectangle 39"/>
          <p:cNvSpPr/>
          <p:nvPr/>
        </p:nvSpPr>
        <p:spPr>
          <a:xfrm>
            <a:off x="5522054" y="1993287"/>
            <a:ext cx="1838643" cy="5935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tx1"/>
                </a:solidFill>
              </a:rPr>
              <a:t>. . .</a:t>
            </a:r>
            <a:endParaRPr lang="en-US" sz="3200" b="1" i="1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4302" y="3733800"/>
            <a:ext cx="342898" cy="60959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3" name="Rectangle 42"/>
          <p:cNvSpPr/>
          <p:nvPr/>
        </p:nvSpPr>
        <p:spPr>
          <a:xfrm>
            <a:off x="1104900" y="3733799"/>
            <a:ext cx="1400173" cy="62395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tx1"/>
                </a:solidFill>
              </a:rPr>
              <a:t>. . .</a:t>
            </a:r>
            <a:endParaRPr lang="en-US" sz="3200" b="1" i="1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57200" y="3733800"/>
            <a:ext cx="304800" cy="62608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5" name="Rectangle 44"/>
          <p:cNvSpPr/>
          <p:nvPr/>
        </p:nvSpPr>
        <p:spPr>
          <a:xfrm>
            <a:off x="762000" y="3733799"/>
            <a:ext cx="342900" cy="62395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7" name="Rectangle 46"/>
          <p:cNvSpPr/>
          <p:nvPr/>
        </p:nvSpPr>
        <p:spPr>
          <a:xfrm>
            <a:off x="2505073" y="3733800"/>
            <a:ext cx="304800" cy="6096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8" name="Rectangle 47"/>
          <p:cNvSpPr/>
          <p:nvPr/>
        </p:nvSpPr>
        <p:spPr>
          <a:xfrm>
            <a:off x="2819824" y="3733799"/>
            <a:ext cx="1352549" cy="60960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rgbClr val="007A37"/>
                </a:solidFill>
              </a:rPr>
              <a:t>M</a:t>
            </a:r>
            <a:endParaRPr lang="en-US" sz="3200" i="1" dirty="0">
              <a:solidFill>
                <a:srgbClr val="007A37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172375" y="3733799"/>
            <a:ext cx="1400174" cy="60960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rgbClr val="C00000"/>
                </a:solidFill>
              </a:rPr>
              <a:t>E</a:t>
            </a:r>
            <a:endParaRPr lang="en-US" sz="3200" i="1" dirty="0">
              <a:solidFill>
                <a:srgbClr val="C00000"/>
              </a:solidFill>
            </a:endParaRPr>
          </a:p>
        </p:txBody>
      </p:sp>
      <p:cxnSp>
        <p:nvCxnSpPr>
          <p:cNvPr id="50" name="Shape 196"/>
          <p:cNvCxnSpPr>
            <a:stCxn id="48" idx="2"/>
          </p:cNvCxnSpPr>
          <p:nvPr/>
        </p:nvCxnSpPr>
        <p:spPr>
          <a:xfrm rot="16200000" flipH="1">
            <a:off x="3523850" y="4315649"/>
            <a:ext cx="801322" cy="856824"/>
          </a:xfrm>
          <a:prstGeom prst="bentConnector2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374776" y="4745622"/>
            <a:ext cx="239554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A37"/>
                </a:solidFill>
              </a:rPr>
              <a:t>Metadata</a:t>
            </a:r>
            <a:r>
              <a:rPr lang="en-US" sz="2400" dirty="0" smtClean="0"/>
              <a:t> (64B): </a:t>
            </a:r>
          </a:p>
          <a:p>
            <a:r>
              <a:rPr lang="en-US" sz="2400" b="1" i="1" dirty="0" smtClean="0"/>
              <a:t>? </a:t>
            </a:r>
            <a:r>
              <a:rPr lang="en-US" sz="2400" dirty="0" smtClean="0"/>
              <a:t>(compressible)</a:t>
            </a:r>
            <a:endParaRPr lang="en-US" sz="2400" b="1" i="1" dirty="0"/>
          </a:p>
        </p:txBody>
      </p:sp>
      <p:sp>
        <p:nvSpPr>
          <p:cNvPr id="52" name="TextBox 51"/>
          <p:cNvSpPr txBox="1"/>
          <p:nvPr/>
        </p:nvSpPr>
        <p:spPr>
          <a:xfrm>
            <a:off x="6365790" y="3561545"/>
            <a:ext cx="1647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Exception</a:t>
            </a:r>
          </a:p>
          <a:p>
            <a:pPr algn="ctr"/>
            <a:r>
              <a:rPr lang="en-US" sz="2800" dirty="0" smtClean="0"/>
              <a:t>Storage</a:t>
            </a:r>
            <a:endParaRPr lang="en-US" sz="2800" dirty="0"/>
          </a:p>
        </p:txBody>
      </p:sp>
      <p:sp>
        <p:nvSpPr>
          <p:cNvPr id="54" name="TextBox 53"/>
          <p:cNvSpPr txBox="1"/>
          <p:nvPr/>
        </p:nvSpPr>
        <p:spPr>
          <a:xfrm>
            <a:off x="-112312" y="3029001"/>
            <a:ext cx="4498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4:1</a:t>
            </a:r>
            <a:r>
              <a:rPr lang="en-US" sz="2800" dirty="0" smtClean="0"/>
              <a:t> Compression</a:t>
            </a:r>
            <a:endParaRPr lang="en-US" sz="2800" dirty="0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1473524" y="4343401"/>
            <a:ext cx="0" cy="606056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7360697" y="1993287"/>
            <a:ext cx="1352549" cy="5935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64B</a:t>
            </a:r>
            <a:endParaRPr lang="en-US" sz="2800" i="1" dirty="0"/>
          </a:p>
        </p:txBody>
      </p:sp>
      <p:sp>
        <p:nvSpPr>
          <p:cNvPr id="46" name="Rectangle 45"/>
          <p:cNvSpPr/>
          <p:nvPr/>
        </p:nvSpPr>
        <p:spPr>
          <a:xfrm>
            <a:off x="124606" y="3733800"/>
            <a:ext cx="5447202" cy="6096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86" name="TextBox 85"/>
          <p:cNvSpPr txBox="1"/>
          <p:nvPr/>
        </p:nvSpPr>
        <p:spPr>
          <a:xfrm>
            <a:off x="160169" y="1219200"/>
            <a:ext cx="5958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Uncompressed Page (4kB: 64*</a:t>
            </a:r>
            <a:r>
              <a:rPr lang="en-US" sz="2800" b="1" dirty="0" smtClean="0"/>
              <a:t>64B</a:t>
            </a:r>
            <a:r>
              <a:rPr lang="en-US" sz="2800" dirty="0" smtClean="0"/>
              <a:t>) </a:t>
            </a:r>
            <a:endParaRPr lang="en-US" sz="2800" dirty="0"/>
          </a:p>
        </p:txBody>
      </p:sp>
      <p:sp>
        <p:nvSpPr>
          <p:cNvPr id="88" name="TextBox 87"/>
          <p:cNvSpPr txBox="1"/>
          <p:nvPr/>
        </p:nvSpPr>
        <p:spPr>
          <a:xfrm>
            <a:off x="46616" y="4959467"/>
            <a:ext cx="28538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Compressed Data </a:t>
            </a:r>
          </a:p>
          <a:p>
            <a:r>
              <a:rPr lang="en-US" sz="2800" dirty="0" smtClean="0"/>
              <a:t>(1kB) </a:t>
            </a:r>
            <a:endParaRPr lang="en-US" sz="2800" dirty="0"/>
          </a:p>
        </p:txBody>
      </p:sp>
      <p:cxnSp>
        <p:nvCxnSpPr>
          <p:cNvPr id="96" name="Straight Arrow Connector 95"/>
          <p:cNvCxnSpPr>
            <a:stCxn id="46" idx="3"/>
            <a:endCxn id="52" idx="1"/>
          </p:cNvCxnSpPr>
          <p:nvPr/>
        </p:nvCxnSpPr>
        <p:spPr>
          <a:xfrm flipV="1">
            <a:off x="5571808" y="4038599"/>
            <a:ext cx="793982" cy="1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tangle 103"/>
          <p:cNvSpPr/>
          <p:nvPr/>
        </p:nvSpPr>
        <p:spPr>
          <a:xfrm>
            <a:off x="102644" y="3733800"/>
            <a:ext cx="2723601" cy="6096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05" name="Rectangle 104"/>
          <p:cNvSpPr/>
          <p:nvPr/>
        </p:nvSpPr>
        <p:spPr>
          <a:xfrm>
            <a:off x="2796322" y="3733798"/>
            <a:ext cx="1373922" cy="6096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</p:spTree>
    <p:extLst>
      <p:ext uri="{BB962C8B-B14F-4D97-AF65-F5344CB8AC3E}">
        <p14:creationId xmlns:p14="http://schemas.microsoft.com/office/powerpoint/2010/main" val="40917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49" grpId="0" animBg="1"/>
      <p:bldP spid="51" grpId="0"/>
      <p:bldP spid="52" grpId="0"/>
      <p:bldP spid="54" grpId="0"/>
      <p:bldP spid="70" grpId="0" animBg="1"/>
      <p:bldP spid="46" grpId="0" animBg="1"/>
      <p:bldP spid="86" grpId="0"/>
      <p:bldP spid="88" grpId="0"/>
      <p:bldP spid="104" grpId="0" animBg="1"/>
      <p:bldP spid="10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LCP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381000" y="1219200"/>
            <a:ext cx="8305800" cy="5339917"/>
          </a:xfrm>
          <a:prstGeom prst="rect">
            <a:avLst/>
          </a:prstGeom>
          <a:noFill/>
        </p:spPr>
        <p:txBody>
          <a:bodyPr wrap="square" lIns="106674" tIns="53337" rIns="106674" bIns="53337" rtlCol="0">
            <a:spAutoFit/>
          </a:bodyPr>
          <a:lstStyle/>
          <a:p>
            <a:r>
              <a:rPr lang="en-US" sz="2800" dirty="0" smtClean="0"/>
              <a:t>Page Table entry extension</a:t>
            </a:r>
          </a:p>
          <a:p>
            <a:pPr lvl="1"/>
            <a:r>
              <a:rPr lang="en-US" sz="2400" dirty="0" smtClean="0"/>
              <a:t>compression type and size </a:t>
            </a:r>
          </a:p>
          <a:p>
            <a:pPr lvl="1"/>
            <a:r>
              <a:rPr lang="en-US" sz="2400" dirty="0" smtClean="0"/>
              <a:t>extended  physical base address</a:t>
            </a:r>
          </a:p>
          <a:p>
            <a:r>
              <a:rPr lang="en-US" sz="2800" dirty="0" smtClean="0"/>
              <a:t>Operating System management support</a:t>
            </a:r>
          </a:p>
          <a:p>
            <a:pPr lvl="1"/>
            <a:r>
              <a:rPr lang="en-US" sz="2400" b="1" dirty="0" smtClean="0"/>
              <a:t>4 </a:t>
            </a:r>
            <a:r>
              <a:rPr lang="en-US" sz="2400" dirty="0" smtClean="0"/>
              <a:t>memory pools (512B, 1kB, 2kB, 4kB)</a:t>
            </a:r>
          </a:p>
          <a:p>
            <a:r>
              <a:rPr lang="en-US" sz="2800" dirty="0" smtClean="0"/>
              <a:t>Changes to cache tagging logic</a:t>
            </a:r>
          </a:p>
          <a:p>
            <a:pPr lvl="1"/>
            <a:r>
              <a:rPr lang="en-US" sz="2400" dirty="0" smtClean="0"/>
              <a:t>physical page base address + </a:t>
            </a:r>
            <a:r>
              <a:rPr lang="en-US" sz="2400" b="1" dirty="0" smtClean="0"/>
              <a:t>cache line index </a:t>
            </a:r>
          </a:p>
          <a:p>
            <a:pPr marL="457200" lvl="1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 </a:t>
            </a:r>
            <a:r>
              <a:rPr lang="en-US" sz="2400" dirty="0" smtClean="0"/>
              <a:t>(within a page) </a:t>
            </a:r>
          </a:p>
          <a:p>
            <a:r>
              <a:rPr lang="en-US" sz="2800" dirty="0" smtClean="0"/>
              <a:t>Handling page overflows</a:t>
            </a:r>
          </a:p>
          <a:p>
            <a:r>
              <a:rPr lang="en-US" sz="2800" dirty="0" smtClean="0"/>
              <a:t>Compression algorithms: </a:t>
            </a:r>
            <a:r>
              <a:rPr lang="en-US" sz="2800" b="1" dirty="0" smtClean="0"/>
              <a:t>BDI </a:t>
            </a:r>
            <a:r>
              <a:rPr lang="en-US" sz="2000" i="1" dirty="0" smtClean="0"/>
              <a:t>[PACT’12]</a:t>
            </a:r>
            <a:r>
              <a:rPr lang="en-US" sz="2800" dirty="0" smtClean="0"/>
              <a:t> , </a:t>
            </a:r>
            <a:r>
              <a:rPr lang="en-US" sz="2800" b="1" dirty="0" smtClean="0"/>
              <a:t>FPC </a:t>
            </a:r>
            <a:r>
              <a:rPr lang="en-US" sz="2000" i="1" dirty="0" smtClean="0"/>
              <a:t>[ISCA’04]</a:t>
            </a:r>
            <a:endParaRPr lang="en-US" sz="2000" dirty="0" smtClean="0"/>
          </a:p>
          <a:p>
            <a:pPr>
              <a:buFont typeface="Wingdings" pitchFamily="2" charset="2"/>
              <a:buChar char="§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0860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LCP Optimizations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381000" y="1143000"/>
            <a:ext cx="8305800" cy="5266051"/>
          </a:xfrm>
          <a:prstGeom prst="rect">
            <a:avLst/>
          </a:prstGeom>
          <a:noFill/>
        </p:spPr>
        <p:txBody>
          <a:bodyPr wrap="square" lIns="106674" tIns="53337" rIns="106674" bIns="53337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Metadata</a:t>
            </a:r>
            <a:r>
              <a:rPr lang="en-US" sz="2800" dirty="0" smtClean="0"/>
              <a:t> cache</a:t>
            </a:r>
          </a:p>
          <a:p>
            <a:pPr lvl="1"/>
            <a:r>
              <a:rPr lang="en-US" dirty="0" smtClean="0"/>
              <a:t>Avoids additional requests to metadata</a:t>
            </a:r>
          </a:p>
          <a:p>
            <a:r>
              <a:rPr lang="en-US" sz="2800" dirty="0" smtClean="0"/>
              <a:t>Memory bandwidth reduction: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Zero pages and zero cache lines</a:t>
            </a:r>
          </a:p>
          <a:p>
            <a:pPr lvl="1"/>
            <a:r>
              <a:rPr lang="en-US" dirty="0" smtClean="0"/>
              <a:t>Handled separately in TLB (1-bit) and in metadata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(1-bit per cache line)</a:t>
            </a:r>
          </a:p>
          <a:p>
            <a:r>
              <a:rPr lang="en-US" dirty="0" smtClean="0"/>
              <a:t>Integration with cache compression</a:t>
            </a:r>
          </a:p>
          <a:p>
            <a:pPr lvl="1"/>
            <a:r>
              <a:rPr lang="en-US" dirty="0" smtClean="0"/>
              <a:t>BDI and FPC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12244" y="2828924"/>
            <a:ext cx="1116556" cy="4572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</a:rPr>
              <a:t>64B</a:t>
            </a:r>
            <a:endParaRPr lang="en-US" sz="2400" i="1" dirty="0"/>
          </a:p>
        </p:txBody>
      </p:sp>
      <p:sp>
        <p:nvSpPr>
          <p:cNvPr id="7" name="Rectangle 6"/>
          <p:cNvSpPr/>
          <p:nvPr/>
        </p:nvSpPr>
        <p:spPr>
          <a:xfrm>
            <a:off x="700370" y="2828924"/>
            <a:ext cx="4469356" cy="476002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3" name="Rectangle 12"/>
          <p:cNvSpPr/>
          <p:nvPr/>
        </p:nvSpPr>
        <p:spPr>
          <a:xfrm>
            <a:off x="1828800" y="2828924"/>
            <a:ext cx="1116556" cy="48095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</a:rPr>
              <a:t>64B</a:t>
            </a:r>
            <a:endParaRPr lang="en-US" sz="2400" i="1" dirty="0"/>
          </a:p>
        </p:txBody>
      </p:sp>
      <p:sp>
        <p:nvSpPr>
          <p:cNvPr id="14" name="Rectangle 13"/>
          <p:cNvSpPr/>
          <p:nvPr/>
        </p:nvSpPr>
        <p:spPr>
          <a:xfrm>
            <a:off x="2936613" y="2847727"/>
            <a:ext cx="1116556" cy="4572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</a:rPr>
              <a:t>64B</a:t>
            </a:r>
            <a:endParaRPr lang="en-US" sz="2400" i="1" dirty="0"/>
          </a:p>
        </p:txBody>
      </p:sp>
      <p:sp>
        <p:nvSpPr>
          <p:cNvPr id="15" name="Rectangle 14"/>
          <p:cNvSpPr/>
          <p:nvPr/>
        </p:nvSpPr>
        <p:spPr>
          <a:xfrm>
            <a:off x="4053169" y="2847727"/>
            <a:ext cx="1116556" cy="4572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</a:rPr>
              <a:t>64B</a:t>
            </a:r>
            <a:endParaRPr lang="en-US" sz="2400" i="1" dirty="0"/>
          </a:p>
        </p:txBody>
      </p:sp>
      <p:sp>
        <p:nvSpPr>
          <p:cNvPr id="16" name="Rectangle 15"/>
          <p:cNvSpPr/>
          <p:nvPr/>
        </p:nvSpPr>
        <p:spPr>
          <a:xfrm>
            <a:off x="6083169" y="2817852"/>
            <a:ext cx="1066800" cy="48542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7" name="Rectangle 16"/>
          <p:cNvSpPr/>
          <p:nvPr/>
        </p:nvSpPr>
        <p:spPr>
          <a:xfrm>
            <a:off x="6064119" y="2808477"/>
            <a:ext cx="279139" cy="49047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i="1" dirty="0"/>
          </a:p>
        </p:txBody>
      </p:sp>
      <p:sp>
        <p:nvSpPr>
          <p:cNvPr id="18" name="Rectangle 17"/>
          <p:cNvSpPr/>
          <p:nvPr/>
        </p:nvSpPr>
        <p:spPr>
          <a:xfrm>
            <a:off x="6337430" y="2819400"/>
            <a:ext cx="279139" cy="49047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i="1" dirty="0"/>
          </a:p>
        </p:txBody>
      </p:sp>
      <p:sp>
        <p:nvSpPr>
          <p:cNvPr id="19" name="Rectangle 18"/>
          <p:cNvSpPr/>
          <p:nvPr/>
        </p:nvSpPr>
        <p:spPr>
          <a:xfrm>
            <a:off x="6616569" y="2819400"/>
            <a:ext cx="279139" cy="49047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i="1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334000" y="3081015"/>
            <a:ext cx="609600" cy="0"/>
          </a:xfrm>
          <a:prstGeom prst="straightConnector1">
            <a:avLst/>
          </a:prstGeom>
          <a:ln w="25400"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315200" y="2590800"/>
            <a:ext cx="1676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</a:t>
            </a:r>
            <a:r>
              <a:rPr lang="en-US" sz="2400" dirty="0" smtClean="0"/>
              <a:t>1 transfer </a:t>
            </a:r>
          </a:p>
          <a:p>
            <a:r>
              <a:rPr lang="en-US" sz="2400" dirty="0" smtClean="0"/>
              <a:t>instead of 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92430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8197"/>
            <a:ext cx="8229600" cy="1143000"/>
          </a:xfrm>
        </p:spPr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18644" cy="5334000"/>
          </a:xfrm>
        </p:spPr>
        <p:txBody>
          <a:bodyPr>
            <a:normAutofit/>
          </a:bodyPr>
          <a:lstStyle/>
          <a:p>
            <a:r>
              <a:rPr lang="en-US" b="1" dirty="0" smtClean="0"/>
              <a:t>Simulator</a:t>
            </a:r>
          </a:p>
          <a:p>
            <a:pPr lvl="1"/>
            <a:r>
              <a:rPr kumimoji="0" lang="en-US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kern="0" dirty="0"/>
              <a:t>x</a:t>
            </a:r>
            <a:r>
              <a:rPr kumimoji="0" lang="en-US" sz="28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86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event-driven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simulators </a:t>
            </a:r>
          </a:p>
          <a:p>
            <a:pPr lvl="2"/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Simics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-based </a:t>
            </a:r>
            <a:r>
              <a:rPr lang="en-US" sz="1600" i="1" kern="0" dirty="0" smtClean="0"/>
              <a:t>[Magnusson+, Computer’02]  </a:t>
            </a:r>
            <a:r>
              <a:rPr lang="en-US" kern="0" dirty="0" smtClean="0"/>
              <a:t>for CPU</a:t>
            </a:r>
          </a:p>
          <a:p>
            <a:pPr lvl="2"/>
            <a:r>
              <a:rPr lang="en-US" kern="0" dirty="0" smtClean="0"/>
              <a:t>Multi2Sim</a:t>
            </a:r>
            <a:r>
              <a:rPr lang="en-US" i="1" kern="0" dirty="0"/>
              <a:t> </a:t>
            </a:r>
            <a:r>
              <a:rPr lang="en-US" i="1" kern="0" dirty="0" smtClean="0"/>
              <a:t> </a:t>
            </a:r>
            <a:r>
              <a:rPr lang="en-US" sz="1700" i="1" kern="0" dirty="0" smtClean="0"/>
              <a:t>[</a:t>
            </a:r>
            <a:r>
              <a:rPr lang="en-US" sz="1700" i="1" kern="0" dirty="0" err="1" smtClean="0"/>
              <a:t>Ubal</a:t>
            </a:r>
            <a:r>
              <a:rPr lang="en-US" sz="1700" i="1" kern="0" dirty="0" smtClean="0"/>
              <a:t>+, PACT’12</a:t>
            </a:r>
            <a:r>
              <a:rPr lang="en-US" sz="1700" i="1" kern="0" dirty="0"/>
              <a:t>]</a:t>
            </a:r>
            <a:r>
              <a:rPr lang="en-US" kern="0" dirty="0" smtClean="0"/>
              <a:t> for GPU </a:t>
            </a:r>
            <a:endParaRPr lang="en-US" sz="2400" b="1" dirty="0" smtClean="0"/>
          </a:p>
          <a:p>
            <a:r>
              <a:rPr lang="en-US" b="1" dirty="0" smtClean="0"/>
              <a:t>Workloads</a:t>
            </a:r>
          </a:p>
          <a:p>
            <a:pPr lvl="1"/>
            <a:r>
              <a:rPr lang="en-US" sz="2800" kern="0" dirty="0" smtClean="0"/>
              <a:t>SPEC2006 benchmarks, TPC, Apache web server, GPGPU </a:t>
            </a:r>
            <a:r>
              <a:rPr lang="en-US" kern="0" dirty="0" smtClean="0"/>
              <a:t>applications</a:t>
            </a:r>
          </a:p>
          <a:p>
            <a:r>
              <a:rPr lang="en-US" b="1" kern="0" dirty="0" smtClean="0"/>
              <a:t>System Parameters</a:t>
            </a:r>
          </a:p>
          <a:p>
            <a:pPr lvl="1"/>
            <a:r>
              <a:rPr lang="en-US" sz="2800" kern="0" dirty="0" smtClean="0"/>
              <a:t>L1/L2/L3 cache latencies from CACTI </a:t>
            </a:r>
            <a:r>
              <a:rPr lang="en-US" sz="2200" i="1" kern="0" dirty="0" smtClean="0"/>
              <a:t>[</a:t>
            </a:r>
            <a:r>
              <a:rPr lang="en-US" sz="2200" i="1" kern="0" dirty="0" err="1" smtClean="0"/>
              <a:t>Thoziyoor</a:t>
            </a:r>
            <a:r>
              <a:rPr lang="en-US" sz="2200" i="1" kern="0" dirty="0" smtClean="0"/>
              <a:t>+, ISCA’08]</a:t>
            </a:r>
          </a:p>
          <a:p>
            <a:pPr lvl="1"/>
            <a:r>
              <a:rPr lang="en-US" sz="2800" kern="0" dirty="0" smtClean="0"/>
              <a:t>512kB - 16MB L2, simple memory model</a:t>
            </a:r>
          </a:p>
          <a:p>
            <a:pPr lvl="1"/>
            <a:endParaRPr lang="en-US" kern="0" dirty="0" smtClean="0"/>
          </a:p>
          <a:p>
            <a:pPr lvl="1"/>
            <a:endParaRPr lang="en-US" kern="0" dirty="0" smtClean="0"/>
          </a:p>
          <a:p>
            <a:pPr lvl="1"/>
            <a:endParaRPr lang="en-US" kern="0" dirty="0" smtClean="0"/>
          </a:p>
          <a:p>
            <a:pPr lvl="1"/>
            <a:endParaRPr lang="en-US" b="1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Compression Ratio Comparison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563403"/>
              </p:ext>
            </p:extLst>
          </p:nvPr>
        </p:nvGraphicFramePr>
        <p:xfrm>
          <a:off x="1" y="1524000"/>
          <a:ext cx="8915399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11430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2800" dirty="0" smtClean="0"/>
              <a:t>SPEC2006, databases, web workloads, 2MB L2 cache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3900" y="5606955"/>
            <a:ext cx="7543800" cy="10224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LCP</a:t>
            </a:r>
            <a:r>
              <a:rPr lang="en-US" sz="2800" dirty="0" smtClean="0">
                <a:solidFill>
                  <a:schemeClr val="tx1"/>
                </a:solidFill>
              </a:rPr>
              <a:t>-based frameworks achieve competitive average compression ratios with prior work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12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6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Bandwidth Consumption Decrease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11430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2800" dirty="0" smtClean="0"/>
              <a:t>SPEC2006, databases, web workloads, 2MB L2 cache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3407538"/>
              </p:ext>
            </p:extLst>
          </p:nvPr>
        </p:nvGraphicFramePr>
        <p:xfrm>
          <a:off x="457200" y="1905000"/>
          <a:ext cx="8305800" cy="432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381000" y="5770728"/>
            <a:ext cx="8534400" cy="8370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LCP</a:t>
            </a:r>
            <a:r>
              <a:rPr lang="en-US" sz="2800" dirty="0" smtClean="0">
                <a:solidFill>
                  <a:schemeClr val="tx1"/>
                </a:solidFill>
              </a:rPr>
              <a:t> frameworks significantly reduce bandwidth (</a:t>
            </a:r>
            <a:r>
              <a:rPr lang="en-US" sz="2800" b="1" dirty="0" smtClean="0">
                <a:solidFill>
                  <a:schemeClr val="tx1"/>
                </a:solidFill>
              </a:rPr>
              <a:t>46</a:t>
            </a:r>
            <a:r>
              <a:rPr lang="en-US" sz="2800" dirty="0" smtClean="0">
                <a:solidFill>
                  <a:schemeClr val="tx1"/>
                </a:solidFill>
              </a:rPr>
              <a:t>%)</a:t>
            </a:r>
            <a:endParaRPr lang="en-US" sz="2800" b="1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57200" y="3124200"/>
            <a:ext cx="0" cy="1752600"/>
          </a:xfrm>
          <a:prstGeom prst="straightConnector1">
            <a:avLst/>
          </a:prstGeom>
          <a:ln w="25400"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0" y="3479074"/>
            <a:ext cx="553998" cy="89075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400" b="1" dirty="0" smtClean="0"/>
              <a:t>Better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95770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8" grpId="0" uiExpand="1">
        <p:bldSub>
          <a:bldChart bld="series"/>
        </p:bldSub>
      </p:bldGraphic>
      <p:bldP spid="9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Improvement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5093869"/>
              </p:ext>
            </p:extLst>
          </p:nvPr>
        </p:nvGraphicFramePr>
        <p:xfrm>
          <a:off x="152400" y="1524000"/>
          <a:ext cx="87630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905000"/>
                <a:gridCol w="2362200"/>
                <a:gridCol w="3352800"/>
              </a:tblGrid>
              <a:tr h="65021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Cores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LCP-BDI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(BDI,</a:t>
                      </a:r>
                      <a:r>
                        <a:rPr lang="en-US" sz="2400" baseline="0" dirty="0" smtClean="0"/>
                        <a:t> LCP-BDI)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38841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(BDI,</a:t>
                      </a:r>
                      <a:r>
                        <a:rPr lang="en-US" sz="2400" baseline="0" dirty="0" smtClean="0"/>
                        <a:t> LCP-BDI+FPC-fixed)</a:t>
                      </a:r>
                      <a:endParaRPr lang="en-US" sz="2400" dirty="0"/>
                    </a:p>
                  </a:txBody>
                  <a:tcPr/>
                </a:tc>
              </a:tr>
              <a:tr h="62785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6.1%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9.5%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9.3%</a:t>
                      </a:r>
                      <a:endParaRPr lang="en-US" sz="2400" dirty="0"/>
                    </a:p>
                  </a:txBody>
                  <a:tcPr/>
                </a:tc>
              </a:tr>
              <a:tr h="62679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13.9%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23.7%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23.6%</a:t>
                      </a:r>
                      <a:endParaRPr lang="en-US" sz="2400" dirty="0"/>
                    </a:p>
                  </a:txBody>
                  <a:tcPr/>
                </a:tc>
              </a:tr>
              <a:tr h="68593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4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10.7%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22.6%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22.5%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457200" y="4800600"/>
            <a:ext cx="8001000" cy="8370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LCP</a:t>
            </a:r>
            <a:r>
              <a:rPr lang="en-US" sz="2800" dirty="0" smtClean="0">
                <a:solidFill>
                  <a:schemeClr val="tx1"/>
                </a:solidFill>
              </a:rPr>
              <a:t> frameworks significantly improve performance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35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255"/>
            <a:ext cx="8229600" cy="1143000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81600"/>
          </a:xfrm>
        </p:spPr>
        <p:txBody>
          <a:bodyPr>
            <a:normAutofit lnSpcReduction="10000"/>
          </a:bodyPr>
          <a:lstStyle/>
          <a:p>
            <a:r>
              <a:rPr lang="en-US" sz="3300" dirty="0" smtClean="0"/>
              <a:t>A new main memory compression framework called </a:t>
            </a:r>
            <a:r>
              <a:rPr lang="en-US" sz="3300" b="1" dirty="0" smtClean="0"/>
              <a:t>LCP(Linearly Compressed Pages)</a:t>
            </a:r>
          </a:p>
          <a:p>
            <a:pPr lvl="1"/>
            <a:r>
              <a:rPr lang="en-US" b="1" dirty="0"/>
              <a:t>Key idea: </a:t>
            </a:r>
            <a:r>
              <a:rPr lang="en-US" b="1" dirty="0" smtClean="0"/>
              <a:t>ﬁxed </a:t>
            </a:r>
            <a:r>
              <a:rPr lang="en-US" b="1" dirty="0"/>
              <a:t>size </a:t>
            </a:r>
            <a:r>
              <a:rPr lang="en-US" dirty="0"/>
              <a:t>for compressed </a:t>
            </a:r>
            <a:r>
              <a:rPr lang="en-US" dirty="0" smtClean="0"/>
              <a:t>cache lines </a:t>
            </a:r>
            <a:r>
              <a:rPr lang="en-US" dirty="0"/>
              <a:t>within a </a:t>
            </a:r>
            <a:r>
              <a:rPr lang="en-US" dirty="0" smtClean="0"/>
              <a:t>page and </a:t>
            </a:r>
            <a:r>
              <a:rPr lang="en-US" b="1" dirty="0" smtClean="0"/>
              <a:t>fixed compression algorithm </a:t>
            </a:r>
            <a:r>
              <a:rPr lang="en-US" dirty="0" smtClean="0"/>
              <a:t>per page</a:t>
            </a:r>
          </a:p>
          <a:p>
            <a:endParaRPr lang="en-US" dirty="0" smtClean="0"/>
          </a:p>
          <a:p>
            <a:r>
              <a:rPr lang="en-US" dirty="0" smtClean="0"/>
              <a:t>LCP evaluation:</a:t>
            </a:r>
          </a:p>
          <a:p>
            <a:pPr lvl="1"/>
            <a:r>
              <a:rPr lang="en-US" dirty="0" smtClean="0"/>
              <a:t> Increases </a:t>
            </a:r>
            <a:r>
              <a:rPr lang="en-US" dirty="0"/>
              <a:t>capacity (</a:t>
            </a:r>
            <a:r>
              <a:rPr lang="en-US" b="1" dirty="0"/>
              <a:t>69%</a:t>
            </a:r>
            <a:r>
              <a:rPr lang="en-US" dirty="0"/>
              <a:t> on average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 Decreases </a:t>
            </a:r>
            <a:r>
              <a:rPr lang="en-US" dirty="0"/>
              <a:t>bandwidth consumption (</a:t>
            </a:r>
            <a:r>
              <a:rPr lang="en-US" b="1" dirty="0"/>
              <a:t>46</a:t>
            </a:r>
            <a:r>
              <a:rPr lang="en-US" b="1" dirty="0" smtClean="0"/>
              <a:t>%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 Improves </a:t>
            </a:r>
            <a:r>
              <a:rPr lang="en-US" dirty="0"/>
              <a:t>overall performance (</a:t>
            </a:r>
            <a:r>
              <a:rPr lang="en-US" b="1" dirty="0"/>
              <a:t>9.5</a:t>
            </a:r>
            <a:r>
              <a:rPr lang="en-US" b="1" dirty="0" smtClean="0"/>
              <a:t>%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 Decreases energy of the off-chip bus (</a:t>
            </a:r>
            <a:r>
              <a:rPr lang="en-US" b="1" dirty="0" smtClean="0"/>
              <a:t>37</a:t>
            </a:r>
            <a:r>
              <a:rPr lang="en-US" dirty="0" smtClean="0"/>
              <a:t>%) 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524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3813" y="228600"/>
            <a:ext cx="9144000" cy="3352800"/>
          </a:xfrm>
        </p:spPr>
        <p:txBody>
          <a:bodyPr anchor="ctr" anchorCtr="0">
            <a:noAutofit/>
          </a:bodyPr>
          <a:lstStyle/>
          <a:p>
            <a:pPr algn="ctr"/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Linearly Compressed Pages:</a:t>
            </a:r>
            <a:br>
              <a:rPr lang="en-US" sz="48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 A Main Memory Compression Framework with </a:t>
            </a:r>
            <a:br>
              <a:rPr lang="en-US" sz="48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4800" b="1" dirty="0" smtClean="0">
                <a:latin typeface="Calibri" pitchFamily="34" charset="0"/>
                <a:cs typeface="Calibri" pitchFamily="34" charset="0"/>
              </a:rPr>
              <a:t>Low Complexity and Low Latency 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4114799"/>
            <a:ext cx="9067800" cy="1295401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Gennady Pekhimenko</a:t>
            </a:r>
            <a:endParaRPr lang="en-US" dirty="0"/>
          </a:p>
          <a:p>
            <a:r>
              <a:rPr lang="en-US" dirty="0" smtClean="0">
                <a:solidFill>
                  <a:schemeClr val="tx1"/>
                </a:solidFill>
              </a:rPr>
              <a:t>Advisers: Todd C. </a:t>
            </a:r>
            <a:r>
              <a:rPr lang="en-US" dirty="0" err="1" smtClean="0">
                <a:solidFill>
                  <a:schemeClr val="tx1"/>
                </a:solidFill>
              </a:rPr>
              <a:t>Mowry</a:t>
            </a:r>
            <a:r>
              <a:rPr lang="en-US" dirty="0" smtClean="0">
                <a:solidFill>
                  <a:schemeClr val="tx1"/>
                </a:solidFill>
              </a:rPr>
              <a:t> &amp; </a:t>
            </a:r>
            <a:r>
              <a:rPr lang="en-US" dirty="0" err="1" smtClean="0">
                <a:solidFill>
                  <a:schemeClr val="tx1"/>
                </a:solidFill>
              </a:rPr>
              <a:t>Onur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Mutlu</a:t>
            </a:r>
            <a:endParaRPr lang="en-US" sz="2200" dirty="0" smtClean="0">
              <a:solidFill>
                <a:schemeClr val="tx1"/>
              </a:solidFill>
            </a:endParaRPr>
          </a:p>
          <a:p>
            <a:endParaRPr lang="en-US" sz="2200" dirty="0" smtClean="0"/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5566956"/>
            <a:ext cx="3786214" cy="136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2"/>
    </mc:Choice>
    <mc:Fallback xmlns="">
      <p:transition spd="slow" advTm="297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AFARI_Templat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SAFARI_Template</Template>
  <TotalTime>0</TotalTime>
  <Words>787</Words>
  <Application>Microsoft Macintosh PowerPoint</Application>
  <PresentationFormat>On-screen Show (4:3)</PresentationFormat>
  <Paragraphs>277</Paragraphs>
  <Slides>18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SAFARI_Template</vt:lpstr>
      <vt:lpstr>1_Edge</vt:lpstr>
      <vt:lpstr>Office Theme</vt:lpstr>
      <vt:lpstr>Linearly Compressed Pages:  A Main Memory Compression Framework with  Low Complexity and Low Latency </vt:lpstr>
      <vt:lpstr>Executive Summary</vt:lpstr>
      <vt:lpstr>Challenges in Main Memory Compression</vt:lpstr>
      <vt:lpstr>Address Computation</vt:lpstr>
      <vt:lpstr>Mapping and Fragmentation</vt:lpstr>
      <vt:lpstr>Physically Tagged Caches</vt:lpstr>
      <vt:lpstr>Shortcomings of Prior Work</vt:lpstr>
      <vt:lpstr>Shortcomings of Prior Work</vt:lpstr>
      <vt:lpstr>Shortcomings of Prior Work</vt:lpstr>
      <vt:lpstr>Linearly Compressed Pages (LCP): Key Idea</vt:lpstr>
      <vt:lpstr>LCP Overview</vt:lpstr>
      <vt:lpstr>LCP Optimizations</vt:lpstr>
      <vt:lpstr>Methodology</vt:lpstr>
      <vt:lpstr>Compression Ratio Comparison</vt:lpstr>
      <vt:lpstr>Bandwidth Consumption Decrease</vt:lpstr>
      <vt:lpstr>Performance Improvement</vt:lpstr>
      <vt:lpstr>Conclusion</vt:lpstr>
      <vt:lpstr>Linearly Compressed Pages:  A Main Memory Compression Framework with  Low Complexity and Low Latency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2011-01-11T20:10:42Z</dcterms:created>
  <dcterms:modified xsi:type="dcterms:W3CDTF">2012-11-12T04:39:31Z</dcterms:modified>
</cp:coreProperties>
</file>