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256" r:id="rId2"/>
    <p:sldId id="430" r:id="rId3"/>
    <p:sldId id="431" r:id="rId4"/>
    <p:sldId id="263" r:id="rId5"/>
    <p:sldId id="381" r:id="rId6"/>
    <p:sldId id="423" r:id="rId7"/>
    <p:sldId id="384" r:id="rId8"/>
    <p:sldId id="385" r:id="rId9"/>
    <p:sldId id="424" r:id="rId10"/>
    <p:sldId id="422" r:id="rId11"/>
    <p:sldId id="386" r:id="rId12"/>
    <p:sldId id="389" r:id="rId13"/>
    <p:sldId id="387" r:id="rId14"/>
    <p:sldId id="388" r:id="rId15"/>
    <p:sldId id="390" r:id="rId16"/>
    <p:sldId id="264" r:id="rId17"/>
    <p:sldId id="391" r:id="rId18"/>
    <p:sldId id="392" r:id="rId19"/>
    <p:sldId id="396" r:id="rId20"/>
    <p:sldId id="393" r:id="rId21"/>
    <p:sldId id="394" r:id="rId22"/>
    <p:sldId id="395" r:id="rId23"/>
    <p:sldId id="287" r:id="rId24"/>
    <p:sldId id="397" r:id="rId25"/>
    <p:sldId id="398" r:id="rId26"/>
    <p:sldId id="429" r:id="rId27"/>
    <p:sldId id="342" r:id="rId28"/>
    <p:sldId id="399" r:id="rId29"/>
    <p:sldId id="400" r:id="rId30"/>
    <p:sldId id="405" r:id="rId31"/>
    <p:sldId id="427" r:id="rId32"/>
    <p:sldId id="401" r:id="rId33"/>
    <p:sldId id="416" r:id="rId34"/>
    <p:sldId id="402" r:id="rId35"/>
    <p:sldId id="404" r:id="rId36"/>
    <p:sldId id="403" r:id="rId37"/>
    <p:sldId id="406" r:id="rId38"/>
    <p:sldId id="407" r:id="rId39"/>
    <p:sldId id="408" r:id="rId40"/>
    <p:sldId id="409" r:id="rId41"/>
    <p:sldId id="411" r:id="rId42"/>
    <p:sldId id="415" r:id="rId43"/>
    <p:sldId id="417" r:id="rId44"/>
    <p:sldId id="345" r:id="rId45"/>
    <p:sldId id="418" r:id="rId46"/>
    <p:sldId id="410" r:id="rId47"/>
    <p:sldId id="412" r:id="rId48"/>
    <p:sldId id="420" r:id="rId49"/>
    <p:sldId id="413" r:id="rId50"/>
    <p:sldId id="414" r:id="rId51"/>
    <p:sldId id="426" r:id="rId52"/>
    <p:sldId id="421" r:id="rId5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clrMru>
    <a:srgbClr val="000000"/>
    <a:srgbClr val="E0C9A4"/>
    <a:srgbClr val="FFFFFF"/>
    <a:srgbClr val="191919"/>
    <a:srgbClr val="FF8000"/>
    <a:srgbClr val="FF0000"/>
    <a:srgbClr val="000080"/>
    <a:srgbClr val="700C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16"/>
    <p:restoredTop sz="75299" autoAdjust="0"/>
  </p:normalViewPr>
  <p:slideViewPr>
    <p:cSldViewPr snapToObjects="1">
      <p:cViewPr>
        <p:scale>
          <a:sx n="76" d="100"/>
          <a:sy n="76" d="100"/>
        </p:scale>
        <p:origin x="1240" y="112"/>
      </p:cViewPr>
      <p:guideLst>
        <p:guide orient="horz" pos="16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handoutMaster" Target="handoutMasters/handoutMaster1.xml"/><Relationship Id="rId56" Type="http://schemas.openxmlformats.org/officeDocument/2006/relationships/presProps" Target="presProps.xml"/><Relationship Id="rId57" Type="http://schemas.openxmlformats.org/officeDocument/2006/relationships/viewProps" Target="viewProps.xml"/><Relationship Id="rId58" Type="http://schemas.openxmlformats.org/officeDocument/2006/relationships/theme" Target="theme/theme1.xml"/><Relationship Id="rId59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Office%20PowerPoint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localhost/Users/samiramanabi/Desktop/Presentation/DRT/Coupling/coverage/level-4-donghyuk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localhost/Users/samiramanabi/Desktop/Presentation/DRT/Coupling/coverage/level-4-donghyu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0534524530587"/>
          <c:y val="0.308010484283156"/>
          <c:w val="0.683055219059156"/>
          <c:h val="0.5985748036461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RAIDR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4.0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16.4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DC-REF</c:v>
                </c:pt>
              </c:strCache>
            </c:strRef>
          </c:tx>
          <c:spPr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4.0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axId val="-2135604816"/>
        <c:axId val="-2135602032"/>
      </c:barChart>
      <c:catAx>
        <c:axId val="-21356048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35602032"/>
        <c:crosses val="autoZero"/>
        <c:auto val="1"/>
        <c:lblAlgn val="ctr"/>
        <c:lblOffset val="100"/>
        <c:noMultiLvlLbl val="0"/>
      </c:catAx>
      <c:valAx>
        <c:axId val="-213560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1760"/>
                  </a:lnSpc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 i="0" u="none" strike="noStrike" baseline="0" dirty="0" smtClean="0"/>
                  <a:t>Fraction of Rows with Hi-REF</a:t>
                </a:r>
                <a:endParaRPr lang="en-US" sz="2400" b="1" dirty="0"/>
              </a:p>
            </c:rich>
          </c:tx>
          <c:layout>
            <c:manualLayout>
              <c:xMode val="edge"/>
              <c:yMode val="edge"/>
              <c:x val="0.0418620028265697"/>
              <c:y val="0.2283644943333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1760"/>
                </a:lnSpc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5604816"/>
        <c:crosses val="autoZero"/>
        <c:crossBetween val="between"/>
        <c:majorUnit val="5.0"/>
      </c:valAx>
      <c:spPr>
        <a:solidFill>
          <a:schemeClr val="bg1"/>
        </a:solidFill>
        <a:ln w="22225">
          <a:solidFill>
            <a:srgbClr val="000000"/>
          </a:solidFill>
        </a:ln>
        <a:effectLst>
          <a:outerShdw blurRad="50800" dist="50800" dir="5400000" algn="ctr" rotWithShape="0">
            <a:schemeClr val="bg1"/>
          </a:outerShdw>
        </a:effectLst>
      </c:spPr>
    </c:plotArea>
    <c:legend>
      <c:legendPos val="b"/>
      <c:layout>
        <c:manualLayout>
          <c:xMode val="edge"/>
          <c:yMode val="edge"/>
          <c:x val="0.153126135675348"/>
          <c:y val="0.00912704421562689"/>
          <c:w val="0.793908237431859"/>
          <c:h val="0.16995949424591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887139107612"/>
          <c:y val="0.053773375984252"/>
          <c:w val="0.792029527559055"/>
          <c:h val="0.6472471878515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RAIDR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4.0</c:v>
                </c:pt>
                <c:pt idx="1">
                  <c:v>8.0</c:v>
                </c:pt>
                <c:pt idx="2">
                  <c:v>16.0</c:v>
                </c:pt>
                <c:pt idx="3">
                  <c:v>32.0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4.525907574999995</c:v>
                </c:pt>
                <c:pt idx="1">
                  <c:v>5.881199282</c:v>
                </c:pt>
                <c:pt idx="2">
                  <c:v>9.387537762</c:v>
                </c:pt>
                <c:pt idx="3">
                  <c:v>15.03827164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DC-REF</c:v>
                </c:pt>
              </c:strCache>
            </c:strRef>
          </c:tx>
          <c:spPr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4.0</c:v>
                </c:pt>
                <c:pt idx="1">
                  <c:v>8.0</c:v>
                </c:pt>
                <c:pt idx="2">
                  <c:v>16.0</c:v>
                </c:pt>
                <c:pt idx="3">
                  <c:v>32.0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5.31106049</c:v>
                </c:pt>
                <c:pt idx="1">
                  <c:v>6.91702985</c:v>
                </c:pt>
                <c:pt idx="2">
                  <c:v>11.1057135</c:v>
                </c:pt>
                <c:pt idx="3">
                  <c:v>17.96053917999997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1"/>
        <c:axId val="2146279248"/>
        <c:axId val="2145875984"/>
      </c:barChart>
      <c:catAx>
        <c:axId val="21462792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 i="0" u="none" strike="noStrike" baseline="0" dirty="0" smtClean="0"/>
                  <a:t>DRAM Chip Capacity (Gbit)</a:t>
                </a:r>
                <a:endParaRPr lang="en-US" sz="2400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5875984"/>
        <c:crosses val="autoZero"/>
        <c:auto val="1"/>
        <c:lblAlgn val="ctr"/>
        <c:lblOffset val="100"/>
        <c:noMultiLvlLbl val="0"/>
      </c:catAx>
      <c:valAx>
        <c:axId val="214587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1760"/>
                  </a:lnSpc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 i="0" u="none" strike="noStrike" baseline="0" dirty="0" smtClean="0"/>
                  <a:t>Weighted Speedup</a:t>
                </a:r>
              </a:p>
              <a:p>
                <a:pPr>
                  <a:lnSpc>
                    <a:spcPts val="1760"/>
                  </a:lnSpc>
                  <a:defRPr sz="2400" b="1"/>
                </a:pPr>
                <a:r>
                  <a:rPr lang="en-US" sz="2400" b="1" i="0" u="none" strike="noStrike" baseline="0" dirty="0" smtClean="0"/>
                  <a:t> (%)</a:t>
                </a:r>
                <a:endParaRPr lang="en-US" sz="2400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1760"/>
                </a:lnSpc>
                <a:defRPr sz="2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279248"/>
        <c:crosses val="autoZero"/>
        <c:crossBetween val="between"/>
        <c:majorUnit val="5.0"/>
      </c:valAx>
      <c:spPr>
        <a:solidFill>
          <a:schemeClr val="bg1"/>
        </a:solidFill>
        <a:ln w="22225">
          <a:solidFill>
            <a:schemeClr val="bg1"/>
          </a:solidFill>
        </a:ln>
        <a:effectLst>
          <a:outerShdw blurRad="50800" dist="50800" dir="5400000" algn="ctr" rotWithShape="0">
            <a:schemeClr val="bg1"/>
          </a:outerShdw>
        </a:effectLst>
      </c:spPr>
    </c:plotArea>
    <c:legend>
      <c:legendPos val="b"/>
      <c:layout>
        <c:manualLayout>
          <c:xMode val="edge"/>
          <c:yMode val="edge"/>
          <c:x val="0.185177329396325"/>
          <c:y val="0.0860501968503937"/>
          <c:w val="0.515062007874016"/>
          <c:h val="0.16995949424591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20671033377465"/>
          <c:y val="0.221363977575825"/>
          <c:w val="0.836970942791443"/>
          <c:h val="0.76736484004408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</c:dPt>
          <c:cat>
            <c:strRef>
              <c:f>'[level-4-donghyuk.xlsx]Sheet3'!$A$11:$A$13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'[level-4-donghyuk.xlsx]Sheet3'!$B$11:$B$13</c:f>
              <c:numCache>
                <c:formatCode>General</c:formatCode>
                <c:ptCount val="3"/>
                <c:pt idx="0">
                  <c:v>81.08840799999994</c:v>
                </c:pt>
                <c:pt idx="1">
                  <c:v>5.356561</c:v>
                </c:pt>
                <c:pt idx="2">
                  <c:v>13.555031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solidFill>
          <a:schemeClr val="bg2"/>
        </a:solidFill>
        <a:effectLst>
          <a:outerShdw blurRad="50800" dist="50800" dir="5400000" algn="ctr" rotWithShape="0">
            <a:schemeClr val="bg2"/>
          </a:outerShdw>
        </a:effectLst>
      </c:spPr>
    </c:plotArea>
    <c:legend>
      <c:legendPos val="r"/>
      <c:layout>
        <c:manualLayout>
          <c:xMode val="edge"/>
          <c:yMode val="edge"/>
          <c:x val="0.0"/>
          <c:y val="0.0195810011927513"/>
          <c:w val="0.950459479275642"/>
          <c:h val="0.20710399231090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400" b="1" i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20671033377465"/>
          <c:y val="0.221363977575825"/>
          <c:w val="0.836970942791443"/>
          <c:h val="0.767364840044082"/>
        </c:manualLayout>
      </c:layout>
      <c:pieChart>
        <c:varyColors val="1"/>
        <c:ser>
          <c:idx val="1"/>
          <c:order val="1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tx1"/>
                </a:solidFill>
              </a:ln>
              <a:effectLst/>
            </c:spPr>
          </c:dPt>
          <c:cat>
            <c:strRef>
              <c:f>Sheet3!$A$11:$A$13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Sheet3!$B$22:$B$24</c:f>
              <c:numCache>
                <c:formatCode>General</c:formatCode>
                <c:ptCount val="3"/>
                <c:pt idx="0">
                  <c:v>79.093553</c:v>
                </c:pt>
                <c:pt idx="1">
                  <c:v>0.536111</c:v>
                </c:pt>
                <c:pt idx="2">
                  <c:v>20.370335</c:v>
                </c:pt>
              </c:numCache>
            </c:numRef>
          </c:val>
        </c:ser>
        <c:ser>
          <c:idx val="0"/>
          <c:order val="0"/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1"/>
              </a:solidFill>
              <a:effectLst/>
            </c:spPr>
          </c:dPt>
          <c:cat>
            <c:strRef>
              <c:f>Sheet3!$A$11:$A$13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69.43177</c:v>
                </c:pt>
                <c:pt idx="1">
                  <c:v>0.916156</c:v>
                </c:pt>
                <c:pt idx="2">
                  <c:v>29.652075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0228532895565176"/>
          <c:y val="0.0195828035659848"/>
          <c:w val="0.94537542816373"/>
          <c:h val="0.218917837111721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400" b="1" i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Times New Roman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20671033377465"/>
          <c:y val="0.221363977575825"/>
          <c:w val="0.836970942791443"/>
          <c:h val="0.767364840044082"/>
        </c:manualLayout>
      </c:layout>
      <c:pieChart>
        <c:varyColors val="1"/>
        <c:ser>
          <c:idx val="2"/>
          <c:order val="2"/>
          <c:spPr>
            <a:solidFill>
              <a:schemeClr val="tx1">
                <a:lumMod val="75000"/>
                <a:lumOff val="2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rgbClr val="000000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solidFill>
                  <a:srgbClr val="000000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rgbClr val="000000"/>
                </a:solidFill>
              </a:ln>
              <a:effectLst/>
            </c:spPr>
          </c:dPt>
          <c:cat>
            <c:strRef>
              <c:f>Sheet3!$A$2:$A$4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69.43177</c:v>
                </c:pt>
                <c:pt idx="1">
                  <c:v>0.916156</c:v>
                </c:pt>
                <c:pt idx="2">
                  <c:v>29.652075</c:v>
                </c:pt>
              </c:numCache>
            </c:numRef>
          </c:val>
        </c:ser>
        <c:ser>
          <c:idx val="3"/>
          <c:order val="3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Sheet3!$A$2:$A$4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69.43177</c:v>
                </c:pt>
                <c:pt idx="1">
                  <c:v>0.916156</c:v>
                </c:pt>
                <c:pt idx="2">
                  <c:v>29.652075</c:v>
                </c:pt>
              </c:numCache>
            </c:numRef>
          </c:val>
        </c:ser>
        <c:ser>
          <c:idx val="1"/>
          <c:order val="1"/>
          <c:spPr>
            <a:solidFill>
              <a:schemeClr val="tx1">
                <a:lumMod val="75000"/>
                <a:lumOff val="25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tx1">
                  <a:lumMod val="85000"/>
                  <a:lumOff val="1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Sheet3!$A$2:$A$4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69.43177</c:v>
                </c:pt>
                <c:pt idx="1">
                  <c:v>0.916156</c:v>
                </c:pt>
                <c:pt idx="2">
                  <c:v>29.652075</c:v>
                </c:pt>
              </c:numCache>
            </c:numRef>
          </c:val>
        </c:ser>
        <c:ser>
          <c:idx val="0"/>
          <c:order val="0"/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Sheet3!$A$2:$A$4</c:f>
              <c:strCache>
                <c:ptCount val="3"/>
                <c:pt idx="0">
                  <c:v>Common</c:v>
                </c:pt>
                <c:pt idx="1">
                  <c:v>Only in Random Test</c:v>
                </c:pt>
                <c:pt idx="2">
                  <c:v>Only in Coupling-Aware Test</c:v>
                </c:pt>
              </c:strCache>
            </c:strRef>
          </c:cat>
          <c:val>
            <c:numRef>
              <c:f>Sheet3!$B$2:$B$4</c:f>
              <c:numCache>
                <c:formatCode>General</c:formatCode>
                <c:ptCount val="3"/>
                <c:pt idx="0">
                  <c:v>69.43177</c:v>
                </c:pt>
                <c:pt idx="1">
                  <c:v>0.916156</c:v>
                </c:pt>
                <c:pt idx="2">
                  <c:v>29.652075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183783530748693"/>
          <c:y val="0.0118035882908404"/>
          <c:w val="0.9546289444429"/>
          <c:h val="0.20585891706879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2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A2A99-556F-014A-82E9-3E852AA1EC89}" type="datetimeFigureOut">
              <a:rPr lang="en-US" smtClean="0"/>
              <a:t>7/13/16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EAA36-0BD4-2E44-B7A2-BDD5FAEF04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2791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539EB-9E1E-F04B-94DC-5C44C9D4C262}" type="datetimeFigureOut">
              <a:rPr lang="en-US" smtClean="0"/>
              <a:t>7/13/16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74D14-69DD-E84D-B48E-B78A9D4621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331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6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63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859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396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94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54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169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655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09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Y. Nakagome, …  Kiyoo Itoh,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Impact of Data-Line Interference Noise on DRAM Scaling,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IJSSC’88</a:t>
            </a:r>
            <a:endParaRPr lang="en-US" dirty="0" smtClean="0">
              <a:effectLst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M. Redeker, B. F. Cockburn, and D. G. Elliott. An investigation into crosstalk noise in DRAM structures. MTDT, 2002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 Technology, Design and Testing)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 Liu et al. An experimental study of data retention behavior in modern DRAM devices: Implications for retention time profiling mechanisms, ISCA 2012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8900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62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94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62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57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358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Due to coupling effect</a:t>
            </a:r>
            <a:r>
              <a:rPr lang="en-US" baseline="0" dirty="0" smtClean="0"/>
              <a:t> in DRAM, neighboring cells provide an indirect path that can interfere with the charge stored in cells. AS a result cells can fail  based on the content in the neighboring cells.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For example, </a:t>
            </a:r>
            <a:r>
              <a:rPr lang="en-US" baseline="0" smtClean="0"/>
              <a:t>here when </a:t>
            </a:r>
            <a:r>
              <a:rPr lang="en-US" baseline="0" dirty="0" smtClean="0"/>
              <a:t>the neighboring cells are storing 010, the middle cell can lose charge due to coupling between cells and can result in a failure.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39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711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425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363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256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260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000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737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31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089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8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8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642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764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96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EA048-60A4-E243-892B-7BE04C27DD58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6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258CE-31CC-FF40-BC7E-2185AB174519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9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2B767-2EA0-6548-8689-CA33E9F34A5F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111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FA8CF-ADDC-1C4C-A7EF-DCA654A1CBEC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031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782D4-6206-4944-B964-B050DEE5D8E6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69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CB6B8-3609-0C4E-AE41-6C4A1DE3481D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94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EF22F-652C-ED40-AD32-D94666145BA2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4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8FC0B-048D-7043-ABBC-C45BEFA5D57C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711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79837-87B1-9140-AAB7-B10133AA621A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512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3C5C-2025-0C42-A01B-F587958A8665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827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849BF-7B2B-C640-880E-EB0EAE425AF3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744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6AD4A-733A-E043-89B5-6A24792D4FCD}" type="datetime1">
              <a:rPr lang="en-US" smtClean="0"/>
              <a:t>7/13/16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1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AD3244-FE42-4648-8A13-942AAE84A2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982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image" Target="../media/image5.jpeg"/><Relationship Id="rId6" Type="http://schemas.microsoft.com/office/2007/relationships/hdphoto" Target="../media/hdphoto2.wdp"/><Relationship Id="rId7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microsoft.com/office/2007/relationships/hdphoto" Target="../media/hdphoto4.wdp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5.wdp"/><Relationship Id="rId5" Type="http://schemas.openxmlformats.org/officeDocument/2006/relationships/image" Target="../media/image4.png"/><Relationship Id="rId6" Type="http://schemas.microsoft.com/office/2007/relationships/hdphoto" Target="../media/hdphoto1.wdp"/><Relationship Id="rId7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microsoft.com/office/2007/relationships/hdphoto" Target="../media/hdphoto1.wdp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chart" Target="../charts/chart3.xml"/><Relationship Id="rId6" Type="http://schemas.openxmlformats.org/officeDocument/2006/relationships/chart" Target="../charts/chart4.xml"/><Relationship Id="rId7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304800"/>
            <a:ext cx="9143999" cy="27432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20605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/>
              <a:t>AN EFFICIENT SYSTEM-LEVEL TECHNIQUE TO DETECT DATA-DEPENDENT FAILURES </a:t>
            </a:r>
            <a:br>
              <a:rPr lang="en-US" sz="4000" b="1" dirty="0" smtClean="0"/>
            </a:br>
            <a:r>
              <a:rPr lang="en-US" sz="4000" b="1" dirty="0" smtClean="0"/>
              <a:t>IN DRAM</a:t>
            </a:r>
            <a:endParaRPr lang="en-US" sz="4000" b="1" dirty="0">
              <a:solidFill>
                <a:srgbClr val="FF0000"/>
              </a:solidFill>
              <a:latin typeface="Charter Black"/>
              <a:cs typeface="Charter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2084" y="4020442"/>
            <a:ext cx="9143999" cy="1008758"/>
          </a:xfrm>
        </p:spPr>
        <p:txBody>
          <a:bodyPr>
            <a:noAutofit/>
          </a:bodyPr>
          <a:lstStyle/>
          <a:p>
            <a:pPr>
              <a:lnSpc>
                <a:spcPts val="3020"/>
              </a:lnSpc>
            </a:pPr>
            <a:r>
              <a:rPr lang="en-US" dirty="0" smtClean="0">
                <a:solidFill>
                  <a:srgbClr val="FF0000"/>
                </a:solidFill>
                <a:latin typeface="Charter Black"/>
                <a:cs typeface="Charter Black"/>
              </a:rPr>
              <a:t>Samira Khan</a:t>
            </a:r>
          </a:p>
          <a:p>
            <a:pPr>
              <a:lnSpc>
                <a:spcPts val="3020"/>
              </a:lnSpc>
            </a:pPr>
            <a:r>
              <a:rPr lang="en-US" dirty="0" smtClean="0">
                <a:solidFill>
                  <a:srgbClr val="000000"/>
                </a:solidFill>
                <a:latin typeface="Charter Black"/>
                <a:cs typeface="Charter Black"/>
              </a:rPr>
              <a:t>Donghyuk Lee</a:t>
            </a:r>
          </a:p>
          <a:p>
            <a:pPr>
              <a:lnSpc>
                <a:spcPts val="3020"/>
              </a:lnSpc>
            </a:pPr>
            <a:r>
              <a:rPr lang="en-US" dirty="0" smtClean="0">
                <a:solidFill>
                  <a:srgbClr val="000000"/>
                </a:solidFill>
                <a:latin typeface="Charter Black"/>
                <a:cs typeface="Charter Black"/>
              </a:rPr>
              <a:t>Onur Mutlu</a:t>
            </a:r>
            <a:endParaRPr lang="en-US" dirty="0">
              <a:solidFill>
                <a:srgbClr val="000000"/>
              </a:solidFill>
              <a:latin typeface="Charter Black"/>
              <a:cs typeface="Charter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813606"/>
            <a:ext cx="3200870" cy="115587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457200"/>
            <a:ext cx="9144000" cy="8076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80000"/>
              </a:lnSpc>
            </a:pPr>
            <a:r>
              <a:rPr lang="en-US" sz="6000" b="1" dirty="0" smtClean="0">
                <a:solidFill>
                  <a:srgbClr val="FF0000"/>
                </a:solidFill>
              </a:rPr>
              <a:t>PARBOR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422532"/>
            <a:ext cx="2257425" cy="1415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360" y="5781366"/>
            <a:ext cx="2961640" cy="118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3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871537"/>
            <a:ext cx="9144000" cy="40814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447800" y="871538"/>
            <a:ext cx="6248400" cy="4081462"/>
          </a:xfrm>
          <a:prstGeom prst="rect">
            <a:avLst/>
          </a:prstGeom>
          <a:solidFill>
            <a:srgbClr val="E0C9A4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78163" y="330835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913" y="2137766"/>
            <a:ext cx="2314788" cy="154319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38909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913" y="96043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2473325" y="2667000"/>
            <a:ext cx="11080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i="1" dirty="0">
                <a:solidFill>
                  <a:schemeClr val="bg1"/>
                </a:solidFill>
              </a:rPr>
              <a:t>DRAM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078163" y="191135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1625600" y="2209800"/>
            <a:ext cx="2895600" cy="1397000"/>
          </a:xfrm>
          <a:prstGeom prst="roundRect">
            <a:avLst/>
          </a:prstGeom>
          <a:noFill/>
          <a:ln w="889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MEMORY IN TODAY’S SYSTEM</a:t>
            </a:r>
            <a:endParaRPr lang="en-US" b="1" dirty="0">
              <a:cs typeface="Charter Black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953000" y="1117600"/>
            <a:ext cx="2489200" cy="685800"/>
          </a:xfrm>
          <a:prstGeom prst="roundRect">
            <a:avLst/>
          </a:prstGeom>
          <a:solidFill>
            <a:schemeClr val="tx1">
              <a:lumMod val="95000"/>
              <a:lumOff val="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Processor</a:t>
            </a:r>
            <a:endParaRPr lang="en-US" sz="4000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4953000" y="2540000"/>
            <a:ext cx="2489200" cy="685800"/>
          </a:xfrm>
          <a:prstGeom prst="roundRect">
            <a:avLst/>
          </a:prstGeom>
          <a:solidFill>
            <a:schemeClr val="tx2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Memory</a:t>
            </a:r>
            <a:endParaRPr lang="en-US" sz="4000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4927600" y="3962400"/>
            <a:ext cx="2489200" cy="6858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 cmpd="sng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Storage</a:t>
            </a:r>
            <a:endParaRPr lang="en-US" sz="4000" b="1" dirty="0"/>
          </a:p>
        </p:txBody>
      </p:sp>
      <p:sp>
        <p:nvSpPr>
          <p:cNvPr id="2" name="Rounded Rectangle 1"/>
          <p:cNvSpPr/>
          <p:nvPr/>
        </p:nvSpPr>
        <p:spPr>
          <a:xfrm>
            <a:off x="0" y="5334000"/>
            <a:ext cx="9144000" cy="762000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DRAM is a critical for performance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90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 animBg="1"/>
      <p:bldP spid="23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" y="4295239"/>
            <a:ext cx="9144001" cy="137531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" y="1600200"/>
            <a:ext cx="9144000" cy="1905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MAIN MEMORY CAPACITY</a:t>
            </a:r>
            <a:endParaRPr lang="en-US" b="1" dirty="0"/>
          </a:p>
        </p:txBody>
      </p:sp>
      <p:pic>
        <p:nvPicPr>
          <p:cNvPr id="7" name="Picture 6" descr="3118390_s.jpg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000" b="64667" l="4889" r="94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08" b="32843"/>
          <a:stretch/>
        </p:blipFill>
        <p:spPr>
          <a:xfrm>
            <a:off x="1714500" y="1646238"/>
            <a:ext cx="5715000" cy="13696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90800" y="2819400"/>
            <a:ext cx="3919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Gigabytes of DRAM</a:t>
            </a:r>
            <a:endParaRPr lang="en-US" sz="3600" b="1" dirty="0"/>
          </a:p>
        </p:txBody>
      </p:sp>
      <p:sp>
        <p:nvSpPr>
          <p:cNvPr id="9" name="Rounded Rectangle 8"/>
          <p:cNvSpPr/>
          <p:nvPr/>
        </p:nvSpPr>
        <p:spPr>
          <a:xfrm>
            <a:off x="0" y="3429000"/>
            <a:ext cx="9144000" cy="890826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dist="23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Increasing demand </a:t>
            </a:r>
            <a:r>
              <a:rPr lang="en-US" sz="4400" b="1" i="1" dirty="0">
                <a:solidFill>
                  <a:schemeClr val="tx2"/>
                </a:solidFill>
              </a:rPr>
              <a:t>for high capacity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4396026"/>
            <a:ext cx="641694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sz="4000" dirty="0" smtClean="0">
                <a:solidFill>
                  <a:srgbClr val="FF0000"/>
                </a:solidFill>
              </a:rPr>
              <a:t>1. More cores</a:t>
            </a:r>
          </a:p>
          <a:p>
            <a:pPr>
              <a:lnSpc>
                <a:spcPts val="3000"/>
              </a:lnSpc>
            </a:pPr>
            <a:r>
              <a:rPr lang="en-US" sz="4000" dirty="0" smtClean="0">
                <a:solidFill>
                  <a:srgbClr val="FF0000"/>
                </a:solidFill>
              </a:rPr>
              <a:t>2. Data-intensive applications 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</a:t>
            </a:fld>
            <a:endParaRPr lang="en-US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27317" y="5573386"/>
            <a:ext cx="9144000" cy="762000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How did we get more </a:t>
            </a:r>
            <a:r>
              <a:rPr lang="en-US" sz="4400" b="1" dirty="0" smtClean="0"/>
              <a:t>capacity?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48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10" grpId="0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80"/>
          <p:cNvSpPr/>
          <p:nvPr/>
        </p:nvSpPr>
        <p:spPr>
          <a:xfrm>
            <a:off x="1" y="1828800"/>
            <a:ext cx="9144000" cy="3352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DRAM SCALING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76298" y="1981200"/>
            <a:ext cx="3273181" cy="2582606"/>
            <a:chOff x="428328" y="2110982"/>
            <a:chExt cx="3273181" cy="258260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634096" y="2133600"/>
            <a:ext cx="3165456" cy="2357052"/>
            <a:chOff x="3454955" y="2670363"/>
            <a:chExt cx="2434972" cy="1813117"/>
          </a:xfrm>
          <a:solidFill>
            <a:srgbClr val="10253F"/>
          </a:solidFill>
        </p:grpSpPr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454955" y="2670363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43" name="Straight Connector 142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2" name="Group 151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71" name="Oval 170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2" name="Oval 171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3" name="Oval 172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Oval 173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5" name="Oval 174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7" name="Oval 166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0" name="Oval 169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4" name="Group 153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61" name="Oval 160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56" name="Oval 155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" name="Oval 157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" name="Oval 158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0" name="Oval 159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1" name="Group 40"/>
            <p:cNvGrpSpPr>
              <a:grpSpLocks noChangeAspect="1"/>
            </p:cNvGrpSpPr>
            <p:nvPr/>
          </p:nvGrpSpPr>
          <p:grpSpPr>
            <a:xfrm>
              <a:off x="3457947" y="3551049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10" name="Straight Connector 109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9" name="Group 118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33" name="Oval 132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1" name="Group 120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0" name="Oval 129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" name="Oval 130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2" name="Group 121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23" name="Oval 122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2" name="Group 41"/>
            <p:cNvGrpSpPr>
              <a:grpSpLocks noChangeAspect="1"/>
            </p:cNvGrpSpPr>
            <p:nvPr/>
          </p:nvGrpSpPr>
          <p:grpSpPr>
            <a:xfrm>
              <a:off x="4653211" y="2673371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6" name="Group 85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7" name="Group 86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00" name="Oval 9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8" name="Group 87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95" name="Oval 94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90" name="Oval 89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3" name="Group 42"/>
            <p:cNvGrpSpPr>
              <a:grpSpLocks noChangeAspect="1"/>
            </p:cNvGrpSpPr>
            <p:nvPr/>
          </p:nvGrpSpPr>
          <p:grpSpPr>
            <a:xfrm>
              <a:off x="4656203" y="3554057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Group 52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72" name="Oval 7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67" name="Oval 6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5" name="Group 54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62" name="Oval 6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7" name="Oval 5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176" name="Right Arrow 175"/>
          <p:cNvSpPr>
            <a:spLocks noChangeAspect="1"/>
          </p:cNvSpPr>
          <p:nvPr/>
        </p:nvSpPr>
        <p:spPr>
          <a:xfrm>
            <a:off x="3810000" y="3312587"/>
            <a:ext cx="1643399" cy="597565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TextBox 176"/>
          <p:cNvSpPr txBox="1"/>
          <p:nvPr/>
        </p:nvSpPr>
        <p:spPr>
          <a:xfrm>
            <a:off x="3581400" y="2635681"/>
            <a:ext cx="1893417" cy="71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>
                <a:solidFill>
                  <a:srgbClr val="800000"/>
                </a:solidFill>
              </a:rPr>
              <a:t>Technology</a:t>
            </a:r>
          </a:p>
          <a:p>
            <a:pPr algn="ctr">
              <a:lnSpc>
                <a:spcPct val="70000"/>
              </a:lnSpc>
            </a:pPr>
            <a:r>
              <a:rPr lang="en-US" sz="2800" b="1" dirty="0" smtClean="0">
                <a:solidFill>
                  <a:srgbClr val="800000"/>
                </a:solidFill>
              </a:rPr>
              <a:t>Scaling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990600" y="4505980"/>
            <a:ext cx="191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Cells</a:t>
            </a:r>
            <a:endParaRPr lang="en-US" sz="2800" b="1" dirty="0"/>
          </a:p>
        </p:txBody>
      </p:sp>
      <p:sp>
        <p:nvSpPr>
          <p:cNvPr id="179" name="TextBox 178"/>
          <p:cNvSpPr txBox="1"/>
          <p:nvPr/>
        </p:nvSpPr>
        <p:spPr>
          <a:xfrm>
            <a:off x="6313390" y="4495800"/>
            <a:ext cx="191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Cells</a:t>
            </a:r>
            <a:endParaRPr lang="en-US" sz="2800" b="1" dirty="0"/>
          </a:p>
        </p:txBody>
      </p:sp>
      <p:sp>
        <p:nvSpPr>
          <p:cNvPr id="180" name="Rounded Rectangle 179"/>
          <p:cNvSpPr/>
          <p:nvPr/>
        </p:nvSpPr>
        <p:spPr>
          <a:xfrm>
            <a:off x="0" y="5334000"/>
            <a:ext cx="9144000" cy="762000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</a:rPr>
              <a:t>DRAM scaling enabled high capacity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31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176" grpId="1" animBg="1"/>
      <p:bldP spid="177" grpId="0"/>
      <p:bldP spid="178" grpId="0"/>
      <p:bldP spid="179" grpId="0"/>
      <p:bldP spid="18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80"/>
          <p:cNvSpPr/>
          <p:nvPr/>
        </p:nvSpPr>
        <p:spPr>
          <a:xfrm>
            <a:off x="1" y="1840894"/>
            <a:ext cx="9144000" cy="3352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DRAM SCALING TREND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276298" y="1993294"/>
            <a:ext cx="3273181" cy="2582606"/>
            <a:chOff x="428328" y="2110982"/>
            <a:chExt cx="3273181" cy="2582606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9" name="Group 38"/>
          <p:cNvGrpSpPr>
            <a:grpSpLocks noChangeAspect="1"/>
          </p:cNvGrpSpPr>
          <p:nvPr/>
        </p:nvGrpSpPr>
        <p:grpSpPr>
          <a:xfrm>
            <a:off x="5634096" y="2145694"/>
            <a:ext cx="3165456" cy="2357052"/>
            <a:chOff x="3454955" y="2670363"/>
            <a:chExt cx="2434972" cy="1813117"/>
          </a:xfrm>
          <a:solidFill>
            <a:srgbClr val="10253F"/>
          </a:solidFill>
        </p:grpSpPr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454955" y="2670363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43" name="Straight Connector 142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2" name="Group 151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71" name="Oval 170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2" name="Oval 171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3" name="Oval 172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Oval 173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5" name="Oval 174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7" name="Oval 166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9" name="Oval 168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0" name="Oval 169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4" name="Group 153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61" name="Oval 160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56" name="Oval 155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" name="Oval 157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" name="Oval 158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0" name="Oval 159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1" name="Group 40"/>
            <p:cNvGrpSpPr>
              <a:grpSpLocks noChangeAspect="1"/>
            </p:cNvGrpSpPr>
            <p:nvPr/>
          </p:nvGrpSpPr>
          <p:grpSpPr>
            <a:xfrm>
              <a:off x="3457947" y="3551049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10" name="Straight Connector 109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9" name="Group 118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33" name="Oval 132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6" name="Oval 135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1" name="Group 120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0" name="Oval 129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" name="Oval 130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2" name="Group 121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23" name="Oval 122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2" name="Group 41"/>
            <p:cNvGrpSpPr>
              <a:grpSpLocks noChangeAspect="1"/>
            </p:cNvGrpSpPr>
            <p:nvPr/>
          </p:nvGrpSpPr>
          <p:grpSpPr>
            <a:xfrm>
              <a:off x="4653211" y="2673371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6" name="Group 85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7" name="Group 86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00" name="Oval 9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" name="Oval 10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8" name="Group 87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95" name="Oval 94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90" name="Oval 89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3" name="Group 42"/>
            <p:cNvGrpSpPr>
              <a:grpSpLocks noChangeAspect="1"/>
            </p:cNvGrpSpPr>
            <p:nvPr/>
          </p:nvGrpSpPr>
          <p:grpSpPr>
            <a:xfrm>
              <a:off x="4656203" y="3554057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3" name="Group 52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72" name="Oval 7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" name="Group 53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67" name="Oval 6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5" name="Group 54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62" name="Oval 6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7" name="Oval 5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176" name="Right Arrow 175"/>
          <p:cNvSpPr>
            <a:spLocks noChangeAspect="1"/>
          </p:cNvSpPr>
          <p:nvPr/>
        </p:nvSpPr>
        <p:spPr>
          <a:xfrm>
            <a:off x="3810000" y="3324681"/>
            <a:ext cx="1643399" cy="597565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TextBox 176"/>
          <p:cNvSpPr txBox="1"/>
          <p:nvPr/>
        </p:nvSpPr>
        <p:spPr>
          <a:xfrm>
            <a:off x="3581400" y="2647775"/>
            <a:ext cx="1893417" cy="71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>
                <a:solidFill>
                  <a:srgbClr val="800000"/>
                </a:solidFill>
              </a:rPr>
              <a:t>Technology</a:t>
            </a:r>
          </a:p>
          <a:p>
            <a:pPr algn="ctr">
              <a:lnSpc>
                <a:spcPct val="70000"/>
              </a:lnSpc>
            </a:pPr>
            <a:r>
              <a:rPr lang="en-US" sz="2800" b="1" dirty="0" smtClean="0">
                <a:solidFill>
                  <a:srgbClr val="800000"/>
                </a:solidFill>
              </a:rPr>
              <a:t>Scaling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990600" y="4518074"/>
            <a:ext cx="191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Cells</a:t>
            </a:r>
            <a:endParaRPr lang="en-US" sz="2800" b="1" dirty="0"/>
          </a:p>
        </p:txBody>
      </p:sp>
      <p:sp>
        <p:nvSpPr>
          <p:cNvPr id="179" name="TextBox 178"/>
          <p:cNvSpPr txBox="1"/>
          <p:nvPr/>
        </p:nvSpPr>
        <p:spPr>
          <a:xfrm>
            <a:off x="6313390" y="4507894"/>
            <a:ext cx="191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Cells</a:t>
            </a:r>
            <a:endParaRPr lang="en-US" sz="2800" b="1" dirty="0"/>
          </a:p>
        </p:txBody>
      </p:sp>
      <p:sp>
        <p:nvSpPr>
          <p:cNvPr id="180" name="Rounded Rectangle 179"/>
          <p:cNvSpPr/>
          <p:nvPr/>
        </p:nvSpPr>
        <p:spPr>
          <a:xfrm>
            <a:off x="0" y="5346093"/>
            <a:ext cx="9144000" cy="1283307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400" b="1" dirty="0">
                <a:solidFill>
                  <a:schemeClr val="bg1"/>
                </a:solidFill>
              </a:rPr>
              <a:t>More interference results in </a:t>
            </a:r>
          </a:p>
          <a:p>
            <a:pPr algn="ctr">
              <a:lnSpc>
                <a:spcPct val="80000"/>
              </a:lnSpc>
            </a:pPr>
            <a:r>
              <a:rPr lang="en-US" sz="4400" b="1" dirty="0">
                <a:solidFill>
                  <a:schemeClr val="bg1"/>
                </a:solidFill>
              </a:rPr>
              <a:t>more failures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5</a:t>
            </a:fld>
            <a:endParaRPr lang="en-US" dirty="0"/>
          </a:p>
        </p:txBody>
      </p:sp>
      <p:pic>
        <p:nvPicPr>
          <p:cNvPr id="182" name="Picture 181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93" y="2033961"/>
            <a:ext cx="1277484" cy="1277484"/>
          </a:xfrm>
          <a:prstGeom prst="rect">
            <a:avLst/>
          </a:prstGeom>
        </p:spPr>
      </p:pic>
      <p:pic>
        <p:nvPicPr>
          <p:cNvPr id="183" name="Picture 182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73" y="2072071"/>
            <a:ext cx="1277484" cy="1277484"/>
          </a:xfrm>
          <a:prstGeom prst="rect">
            <a:avLst/>
          </a:prstGeom>
        </p:spPr>
      </p:pic>
      <p:pic>
        <p:nvPicPr>
          <p:cNvPr id="184" name="Picture 183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90" y="3298416"/>
            <a:ext cx="1277484" cy="1277484"/>
          </a:xfrm>
          <a:prstGeom prst="rect">
            <a:avLst/>
          </a:prstGeom>
        </p:spPr>
      </p:pic>
      <p:pic>
        <p:nvPicPr>
          <p:cNvPr id="185" name="Picture 184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52" y="3225509"/>
            <a:ext cx="1277484" cy="1277484"/>
          </a:xfrm>
          <a:prstGeom prst="rect">
            <a:avLst/>
          </a:prstGeom>
        </p:spPr>
      </p:pic>
      <p:pic>
        <p:nvPicPr>
          <p:cNvPr id="186" name="Picture 185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941" y="2069494"/>
            <a:ext cx="1277484" cy="1277484"/>
          </a:xfrm>
          <a:prstGeom prst="rect">
            <a:avLst/>
          </a:prstGeom>
        </p:spPr>
      </p:pic>
      <p:pic>
        <p:nvPicPr>
          <p:cNvPr id="187" name="Picture 186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321" y="2107604"/>
            <a:ext cx="1277484" cy="1277484"/>
          </a:xfrm>
          <a:prstGeom prst="rect">
            <a:avLst/>
          </a:prstGeom>
        </p:spPr>
      </p:pic>
      <p:pic>
        <p:nvPicPr>
          <p:cNvPr id="188" name="Picture 187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638" y="3333949"/>
            <a:ext cx="1277484" cy="1277484"/>
          </a:xfrm>
          <a:prstGeom prst="rect">
            <a:avLst/>
          </a:prstGeom>
        </p:spPr>
      </p:pic>
      <p:pic>
        <p:nvPicPr>
          <p:cNvPr id="189" name="Picture 188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261042"/>
            <a:ext cx="1277484" cy="1277484"/>
          </a:xfrm>
          <a:prstGeom prst="rect">
            <a:avLst/>
          </a:prstGeom>
        </p:spPr>
      </p:pic>
      <p:sp>
        <p:nvSpPr>
          <p:cNvPr id="190" name="Multiply 189"/>
          <p:cNvSpPr/>
          <p:nvPr/>
        </p:nvSpPr>
        <p:spPr>
          <a:xfrm>
            <a:off x="6248400" y="214569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1" name="Multiply 190"/>
          <p:cNvSpPr/>
          <p:nvPr/>
        </p:nvSpPr>
        <p:spPr>
          <a:xfrm>
            <a:off x="7315200" y="275529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Multiply 191"/>
          <p:cNvSpPr/>
          <p:nvPr/>
        </p:nvSpPr>
        <p:spPr>
          <a:xfrm>
            <a:off x="6248400" y="290769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Multiply 192"/>
          <p:cNvSpPr/>
          <p:nvPr/>
        </p:nvSpPr>
        <p:spPr>
          <a:xfrm>
            <a:off x="7315200" y="351729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Content Placeholder 2"/>
          <p:cNvSpPr txBox="1">
            <a:spLocks/>
          </p:cNvSpPr>
          <p:nvPr/>
        </p:nvSpPr>
        <p:spPr>
          <a:xfrm>
            <a:off x="0" y="929352"/>
            <a:ext cx="9144000" cy="1051848"/>
          </a:xfrm>
          <a:prstGeom prst="rect">
            <a:avLst/>
          </a:prstGeom>
          <a:solidFill>
            <a:srgbClr val="EEECE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Scaling places cells in close proximity,</a:t>
            </a:r>
          </a:p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increasing cell-to-cell interference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71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/>
      <p:bldP spid="190" grpId="0" animBg="1"/>
      <p:bldP spid="191" grpId="0" animBg="1"/>
      <p:bldP spid="192" grpId="0" animBg="1"/>
      <p:bldP spid="19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80"/>
          <p:cNvSpPr/>
          <p:nvPr/>
        </p:nvSpPr>
        <p:spPr>
          <a:xfrm>
            <a:off x="1" y="1840894"/>
            <a:ext cx="9144000" cy="3352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80" name="Rounded Rectangle 179"/>
          <p:cNvSpPr/>
          <p:nvPr/>
        </p:nvSpPr>
        <p:spPr>
          <a:xfrm>
            <a:off x="1" y="2875640"/>
            <a:ext cx="9144000" cy="1283307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How can we enable DRAM scaling </a:t>
            </a:r>
          </a:p>
          <a:p>
            <a:pPr algn="ctr">
              <a:lnSpc>
                <a:spcPct val="80000"/>
              </a:lnSpc>
            </a:pPr>
            <a:r>
              <a:rPr lang="en-US" sz="4400" b="1" dirty="0">
                <a:solidFill>
                  <a:schemeClr val="bg1"/>
                </a:solidFill>
              </a:rPr>
              <a:t>w</a:t>
            </a:r>
            <a:r>
              <a:rPr lang="en-US" sz="4400" b="1" dirty="0" smtClean="0">
                <a:solidFill>
                  <a:schemeClr val="bg1"/>
                </a:solidFill>
              </a:rPr>
              <a:t>ithout sacrificing reliability?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6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Rectangle 919"/>
          <p:cNvSpPr>
            <a:spLocks noChangeAspect="1"/>
          </p:cNvSpPr>
          <p:nvPr/>
        </p:nvSpPr>
        <p:spPr>
          <a:xfrm>
            <a:off x="1" y="2368962"/>
            <a:ext cx="9144000" cy="274281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SYSTEM-LEVEL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DETECTION </a:t>
            </a:r>
            <a:r>
              <a:rPr lang="en-US" b="1" dirty="0">
                <a:solidFill>
                  <a:srgbClr val="FF0000"/>
                </a:solidFill>
              </a:rPr>
              <a:t>AND MITIGATION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" y="5343334"/>
            <a:ext cx="9143999" cy="1209866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chemeClr val="bg1"/>
                </a:solidFill>
              </a:rPr>
              <a:t>Detect and mitigate </a:t>
            </a:r>
            <a:r>
              <a:rPr lang="en-US" sz="4000" b="1" dirty="0" smtClean="0">
                <a:solidFill>
                  <a:schemeClr val="bg1"/>
                </a:solidFill>
              </a:rPr>
              <a:t>failures </a:t>
            </a:r>
            <a:r>
              <a:rPr lang="en-US" sz="4000" b="1" dirty="0">
                <a:solidFill>
                  <a:schemeClr val="bg1"/>
                </a:solidFill>
              </a:rPr>
              <a:t>after </a:t>
            </a:r>
          </a:p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chemeClr val="bg1"/>
                </a:solidFill>
              </a:rPr>
              <a:t>the system has become operational 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492201" y="2438784"/>
            <a:ext cx="6182528" cy="2742816"/>
            <a:chOff x="1492202" y="1066800"/>
            <a:chExt cx="7042198" cy="3124200"/>
          </a:xfrm>
        </p:grpSpPr>
        <p:grpSp>
          <p:nvGrpSpPr>
            <p:cNvPr id="460" name="Group 459"/>
            <p:cNvGrpSpPr/>
            <p:nvPr/>
          </p:nvGrpSpPr>
          <p:grpSpPr>
            <a:xfrm>
              <a:off x="1492202" y="1654926"/>
              <a:ext cx="2089198" cy="2323349"/>
              <a:chOff x="6096000" y="1620470"/>
              <a:chExt cx="2089198" cy="2323349"/>
            </a:xfrm>
          </p:grpSpPr>
          <p:grpSp>
            <p:nvGrpSpPr>
              <p:cNvPr id="461" name="Group 460"/>
              <p:cNvGrpSpPr>
                <a:grpSpLocks noChangeAspect="1"/>
              </p:cNvGrpSpPr>
              <p:nvPr/>
            </p:nvGrpSpPr>
            <p:grpSpPr>
              <a:xfrm>
                <a:off x="6096000" y="1620470"/>
                <a:ext cx="2089198" cy="1555654"/>
                <a:chOff x="3454955" y="2670363"/>
                <a:chExt cx="2434972" cy="1813117"/>
              </a:xfrm>
              <a:solidFill>
                <a:srgbClr val="10253F"/>
              </a:solidFill>
            </p:grpSpPr>
            <p:grpSp>
              <p:nvGrpSpPr>
                <p:cNvPr id="465" name="Group 464"/>
                <p:cNvGrpSpPr>
                  <a:grpSpLocks noChangeAspect="1"/>
                </p:cNvGrpSpPr>
                <p:nvPr/>
              </p:nvGrpSpPr>
              <p:grpSpPr>
                <a:xfrm>
                  <a:off x="3454955" y="2670363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568" name="Straight Connector 567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9" name="Straight Connector 568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0" name="Straight Connector 569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1" name="Straight Connector 570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2" name="Straight Connector 571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3" name="Straight Connector 572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4" name="Straight Connector 573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5" name="Straight Connector 574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6" name="Straight Connector 575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77" name="Group 576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596" name="Oval 595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7" name="Oval 596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8" name="Oval 597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9" name="Oval 598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600" name="Oval 599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78" name="Group 577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591" name="Oval 590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2" name="Oval 591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3" name="Oval 592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4" name="Oval 593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5" name="Oval 594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79" name="Group 578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586" name="Oval 585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7" name="Oval 586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8" name="Oval 587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9" name="Oval 588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90" name="Oval 589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80" name="Group 579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581" name="Oval 580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2" name="Oval 581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3" name="Oval 582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4" name="Oval 583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85" name="Oval 584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466" name="Group 465"/>
                <p:cNvGrpSpPr>
                  <a:grpSpLocks noChangeAspect="1"/>
                </p:cNvGrpSpPr>
                <p:nvPr/>
              </p:nvGrpSpPr>
              <p:grpSpPr>
                <a:xfrm>
                  <a:off x="3457947" y="3551049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535" name="Straight Connector 534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6" name="Straight Connector 535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7" name="Straight Connector 536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8" name="Straight Connector 537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9" name="Straight Connector 538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0" name="Straight Connector 539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1" name="Straight Connector 540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2" name="Straight Connector 541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3" name="Straight Connector 542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44" name="Group 543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563" name="Oval 562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4" name="Oval 563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5" name="Oval 564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6" name="Oval 565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7" name="Oval 566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45" name="Group 544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558" name="Oval 557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9" name="Oval 558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0" name="Oval 559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1" name="Oval 560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62" name="Oval 561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46" name="Group 545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553" name="Oval 552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4" name="Oval 553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5" name="Oval 554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6" name="Oval 555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7" name="Oval 556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47" name="Group 546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548" name="Oval 547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49" name="Oval 548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0" name="Oval 549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1" name="Oval 550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52" name="Oval 551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467" name="Group 466"/>
                <p:cNvGrpSpPr>
                  <a:grpSpLocks noChangeAspect="1"/>
                </p:cNvGrpSpPr>
                <p:nvPr/>
              </p:nvGrpSpPr>
              <p:grpSpPr>
                <a:xfrm>
                  <a:off x="4653211" y="2673371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502" name="Straight Connector 501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3" name="Straight Connector 502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4" name="Straight Connector 503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5" name="Straight Connector 504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6" name="Straight Connector 505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7" name="Straight Connector 506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8" name="Straight Connector 507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9" name="Straight Connector 508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0" name="Straight Connector 509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11" name="Group 510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530" name="Oval 529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31" name="Oval 530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32" name="Oval 531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33" name="Oval 532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34" name="Oval 533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12" name="Group 511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525" name="Oval 524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6" name="Oval 525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7" name="Oval 526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8" name="Oval 527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9" name="Oval 528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13" name="Group 512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520" name="Oval 519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1" name="Oval 520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2" name="Oval 521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3" name="Oval 522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24" name="Oval 523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514" name="Group 513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515" name="Oval 514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16" name="Oval 515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17" name="Oval 516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18" name="Oval 517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19" name="Oval 518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468" name="Group 467"/>
                <p:cNvGrpSpPr>
                  <a:grpSpLocks noChangeAspect="1"/>
                </p:cNvGrpSpPr>
                <p:nvPr/>
              </p:nvGrpSpPr>
              <p:grpSpPr>
                <a:xfrm>
                  <a:off x="4656203" y="3554057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469" name="Straight Connector 468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0" name="Straight Connector 469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1" name="Straight Connector 470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2" name="Straight Connector 471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3" name="Straight Connector 472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4" name="Straight Connector 473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5" name="Straight Connector 474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6" name="Straight Connector 475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7" name="Straight Connector 476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478" name="Group 477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497" name="Oval 496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8" name="Oval 497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9" name="Oval 498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00" name="Oval 499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501" name="Oval 500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479" name="Group 478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492" name="Oval 491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3" name="Oval 492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4" name="Oval 493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5" name="Oval 494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6" name="Oval 495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480" name="Group 479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487" name="Oval 486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88" name="Oval 487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89" name="Oval 488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0" name="Oval 489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91" name="Oval 490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481" name="Group 480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482" name="Oval 481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83" name="Oval 482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84" name="Oval 483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85" name="Oval 484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486" name="Oval 485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</p:grpSp>
          <p:sp>
            <p:nvSpPr>
              <p:cNvPr id="462" name="Multiply 461"/>
              <p:cNvSpPr/>
              <p:nvPr/>
            </p:nvSpPr>
            <p:spPr>
              <a:xfrm>
                <a:off x="6172200" y="1652124"/>
                <a:ext cx="914400" cy="91440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63" name="Multiply 462"/>
              <p:cNvSpPr/>
              <p:nvPr/>
            </p:nvSpPr>
            <p:spPr>
              <a:xfrm>
                <a:off x="7239000" y="2261724"/>
                <a:ext cx="914400" cy="91440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64" name="TextBox 463"/>
              <p:cNvSpPr txBox="1"/>
              <p:nvPr/>
            </p:nvSpPr>
            <p:spPr>
              <a:xfrm>
                <a:off x="6237190" y="3147704"/>
                <a:ext cx="1916210" cy="7961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800" b="1" dirty="0" smtClean="0"/>
                  <a:t>Unreliable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sz="2800" b="1" dirty="0" smtClean="0"/>
                  <a:t>DRAM Cells</a:t>
                </a:r>
                <a:endParaRPr lang="en-US" sz="2800" b="1" dirty="0"/>
              </a:p>
            </p:txBody>
          </p:sp>
        </p:grpSp>
        <p:pic>
          <p:nvPicPr>
            <p:cNvPr id="760" name="Picture 759" descr="24342616_s.jpg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088" y="2819400"/>
              <a:ext cx="1714500" cy="1143000"/>
            </a:xfrm>
            <a:prstGeom prst="rect">
              <a:avLst/>
            </a:prstGeom>
          </p:spPr>
        </p:pic>
        <p:sp>
          <p:nvSpPr>
            <p:cNvPr id="910" name="Curved Down Arrow 909"/>
            <p:cNvSpPr>
              <a:spLocks noChangeAspect="1"/>
            </p:cNvSpPr>
            <p:nvPr/>
          </p:nvSpPr>
          <p:spPr>
            <a:xfrm>
              <a:off x="4022475" y="1263571"/>
              <a:ext cx="1264798" cy="585216"/>
            </a:xfrm>
            <a:prstGeom prst="curvedDown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1" name="Curved Up Arrow 910"/>
            <p:cNvSpPr>
              <a:spLocks noChangeAspect="1"/>
            </p:cNvSpPr>
            <p:nvPr/>
          </p:nvSpPr>
          <p:spPr>
            <a:xfrm>
              <a:off x="4022475" y="3057802"/>
              <a:ext cx="1264798" cy="585216"/>
            </a:xfrm>
            <a:prstGeom prst="curvedUp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12" name="TextBox 911"/>
            <p:cNvSpPr txBox="1"/>
            <p:nvPr/>
          </p:nvSpPr>
          <p:spPr>
            <a:xfrm>
              <a:off x="3917739" y="1968935"/>
              <a:ext cx="1449661" cy="10187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800" b="1" dirty="0"/>
                <a:t>Detect</a:t>
              </a:r>
            </a:p>
            <a:p>
              <a:pPr algn="ctr">
                <a:lnSpc>
                  <a:spcPct val="70000"/>
                </a:lnSpc>
              </a:pPr>
              <a:r>
                <a:rPr lang="en-US" sz="2800" b="1" dirty="0"/>
                <a:t>and </a:t>
              </a:r>
            </a:p>
            <a:p>
              <a:pPr algn="ctr">
                <a:lnSpc>
                  <a:spcPct val="70000"/>
                </a:lnSpc>
              </a:pPr>
              <a:r>
                <a:rPr lang="en-US" sz="2800" b="1" dirty="0"/>
                <a:t>Mitigate</a:t>
              </a:r>
            </a:p>
          </p:txBody>
        </p:sp>
        <p:sp>
          <p:nvSpPr>
            <p:cNvPr id="918" name="TextBox 917"/>
            <p:cNvSpPr txBox="1"/>
            <p:nvPr/>
          </p:nvSpPr>
          <p:spPr>
            <a:xfrm>
              <a:off x="4953000" y="3775502"/>
              <a:ext cx="35814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2800" b="1" dirty="0" smtClean="0"/>
                <a:t>Reliable System</a:t>
              </a:r>
              <a:endParaRPr lang="en-US" sz="2800" b="1" dirty="0"/>
            </a:p>
          </p:txBody>
        </p:sp>
        <p:pic>
          <p:nvPicPr>
            <p:cNvPr id="922" name="Picture 921" descr="6106097_s_clipped_rev_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9700" y="1066800"/>
              <a:ext cx="2857500" cy="1936750"/>
            </a:xfrm>
            <a:prstGeom prst="rect">
              <a:avLst/>
            </a:prstGeom>
          </p:spPr>
        </p:pic>
        <p:pic>
          <p:nvPicPr>
            <p:cNvPr id="156" name="Picture 15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03950" y="3057157"/>
              <a:ext cx="698500" cy="626110"/>
            </a:xfrm>
            <a:prstGeom prst="rect">
              <a:avLst/>
            </a:prstGeom>
          </p:spPr>
        </p:pic>
      </p:grpSp>
      <p:sp>
        <p:nvSpPr>
          <p:cNvPr id="158" name="Content Placeholder 2"/>
          <p:cNvSpPr txBox="1">
            <a:spLocks/>
          </p:cNvSpPr>
          <p:nvPr/>
        </p:nvSpPr>
        <p:spPr>
          <a:xfrm>
            <a:off x="0" y="1234152"/>
            <a:ext cx="9144000" cy="1051848"/>
          </a:xfrm>
          <a:prstGeom prst="rect">
            <a:avLst/>
          </a:prstGeom>
          <a:solidFill>
            <a:srgbClr val="EEECE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Manufacturers can make </a:t>
            </a:r>
            <a:r>
              <a:rPr lang="en-US" sz="3600" b="1" i="1" dirty="0" smtClean="0">
                <a:solidFill>
                  <a:srgbClr val="FF0000"/>
                </a:solidFill>
              </a:rPr>
              <a:t>cells smaller</a:t>
            </a:r>
          </a:p>
          <a:p>
            <a:pPr marL="0" indent="0" algn="ctr">
              <a:buNone/>
            </a:pPr>
            <a:r>
              <a:rPr lang="en-US" sz="3600" b="1" i="1" dirty="0">
                <a:solidFill>
                  <a:schemeClr val="tx2"/>
                </a:solidFill>
              </a:rPr>
              <a:t>w</a:t>
            </a:r>
            <a:r>
              <a:rPr lang="en-US" sz="3600" b="1" i="1" dirty="0" smtClean="0">
                <a:solidFill>
                  <a:schemeClr val="tx2"/>
                </a:solidFill>
              </a:rPr>
              <a:t>ithout mitigating all failures</a:t>
            </a:r>
            <a:endParaRPr lang="en-US" sz="36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75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Rectangle 154"/>
          <p:cNvSpPr/>
          <p:nvPr/>
        </p:nvSpPr>
        <p:spPr>
          <a:xfrm>
            <a:off x="0" y="1066800"/>
            <a:ext cx="9144000" cy="5791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SYSTEM-LEVEL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DETECTION </a:t>
            </a:r>
            <a:r>
              <a:rPr lang="en-US" b="1" dirty="0">
                <a:solidFill>
                  <a:srgbClr val="FF0000"/>
                </a:solidFill>
              </a:rPr>
              <a:t>AND MITIGATION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8</a:t>
            </a:fld>
            <a:endParaRPr lang="en-US" dirty="0"/>
          </a:p>
        </p:txBody>
      </p:sp>
      <p:sp>
        <p:nvSpPr>
          <p:cNvPr id="156" name="TextBox 155"/>
          <p:cNvSpPr txBox="1"/>
          <p:nvPr/>
        </p:nvSpPr>
        <p:spPr>
          <a:xfrm>
            <a:off x="0" y="1053103"/>
            <a:ext cx="9144000" cy="5881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ts val="3500"/>
              </a:lnSpc>
              <a:buFont typeface="Wingdings" charset="2"/>
              <a:buChar char="ü"/>
            </a:pPr>
            <a:r>
              <a:rPr lang="en-US" sz="3600" dirty="0" smtClean="0"/>
              <a:t>Enables </a:t>
            </a:r>
            <a:r>
              <a:rPr lang="en-US" sz="3600" i="1" dirty="0" smtClean="0">
                <a:solidFill>
                  <a:srgbClr val="FF0000"/>
                </a:solidFill>
              </a:rPr>
              <a:t>scalability </a:t>
            </a:r>
            <a:r>
              <a:rPr lang="en-US" i="1" dirty="0" smtClean="0"/>
              <a:t>[SIGMETRICS’14, DSN’14, DSN’15]</a:t>
            </a:r>
          </a:p>
          <a:p>
            <a:pPr marL="1028700" lvl="1" indent="-571500">
              <a:lnSpc>
                <a:spcPts val="2500"/>
              </a:lnSpc>
              <a:buFont typeface="Arial" charset="0"/>
              <a:buChar char="•"/>
            </a:pPr>
            <a:r>
              <a:rPr lang="en-US" sz="3200" i="1" dirty="0" smtClean="0"/>
              <a:t>Lets vendors manufacture </a:t>
            </a:r>
            <a:r>
              <a:rPr lang="en-US" sz="3200" i="1" dirty="0" smtClean="0">
                <a:solidFill>
                  <a:schemeClr val="tx2"/>
                </a:solidFill>
              </a:rPr>
              <a:t>smaller, unreliable cells</a:t>
            </a:r>
          </a:p>
          <a:p>
            <a:pPr marL="1028700" lvl="1" indent="-571500">
              <a:lnSpc>
                <a:spcPts val="2500"/>
              </a:lnSpc>
              <a:buFont typeface="Arial" charset="0"/>
              <a:buChar char="•"/>
            </a:pPr>
            <a:endParaRPr lang="en-US" sz="3200" i="1" dirty="0" smtClean="0"/>
          </a:p>
          <a:p>
            <a:pPr marL="571500" indent="-571500">
              <a:lnSpc>
                <a:spcPts val="3500"/>
              </a:lnSpc>
              <a:buFont typeface="Wingdings" charset="2"/>
              <a:buChar char="ü"/>
            </a:pPr>
            <a:r>
              <a:rPr lang="en-US" sz="3600" dirty="0" smtClean="0"/>
              <a:t>Improves </a:t>
            </a:r>
            <a:r>
              <a:rPr lang="en-US" sz="3600" i="1" dirty="0" smtClean="0">
                <a:solidFill>
                  <a:srgbClr val="FF0000"/>
                </a:solidFill>
              </a:rPr>
              <a:t>reliability </a:t>
            </a:r>
            <a:r>
              <a:rPr lang="en-US" i="1" dirty="0" smtClean="0"/>
              <a:t>[ISCA’13, ISCA’14</a:t>
            </a:r>
            <a:r>
              <a:rPr lang="en-US" i="1" dirty="0"/>
              <a:t>, DSN’14, DSN’15</a:t>
            </a:r>
            <a:r>
              <a:rPr lang="en-US" i="1" dirty="0" smtClean="0"/>
              <a:t>]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914400" lvl="1" indent="-457200">
              <a:lnSpc>
                <a:spcPts val="2540"/>
              </a:lnSpc>
              <a:buFont typeface="Arial" charset="0"/>
              <a:buChar char="•"/>
            </a:pPr>
            <a:r>
              <a:rPr lang="en-US" sz="3200" i="1" dirty="0" smtClean="0"/>
              <a:t>Can detect failures that </a:t>
            </a:r>
            <a:r>
              <a:rPr lang="en-US" sz="3200" i="1" dirty="0" smtClean="0">
                <a:solidFill>
                  <a:schemeClr val="tx2"/>
                </a:solidFill>
              </a:rPr>
              <a:t>escape the manufacturing tests</a:t>
            </a:r>
          </a:p>
          <a:p>
            <a:pPr marL="571500" indent="-571500">
              <a:buFont typeface="Wingdings" charset="2"/>
              <a:buChar char="ü"/>
            </a:pPr>
            <a:endParaRPr lang="en-US" sz="3600" dirty="0" smtClean="0"/>
          </a:p>
          <a:p>
            <a:pPr marL="571500" indent="-571500">
              <a:buFont typeface="Wingdings" charset="2"/>
              <a:buChar char="ü"/>
            </a:pPr>
            <a:r>
              <a:rPr lang="en-US" sz="3600" dirty="0" smtClean="0"/>
              <a:t>Improves </a:t>
            </a:r>
            <a:r>
              <a:rPr lang="en-US" sz="3600" i="1" dirty="0" smtClean="0">
                <a:solidFill>
                  <a:srgbClr val="FF0000"/>
                </a:solidFill>
              </a:rPr>
              <a:t>latency </a:t>
            </a:r>
            <a:r>
              <a:rPr lang="en-US" i="1" dirty="0" smtClean="0"/>
              <a:t>[HPCA’15, HPCA’16, SIGMETRICS’16]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1028700" lvl="1" indent="-571500">
              <a:lnSpc>
                <a:spcPts val="2500"/>
              </a:lnSpc>
              <a:buFont typeface="Arial" charset="0"/>
              <a:buChar char="•"/>
            </a:pPr>
            <a:r>
              <a:rPr lang="en-US" sz="3200" i="1" dirty="0" smtClean="0"/>
              <a:t>Reduces latency for cel</a:t>
            </a:r>
            <a:r>
              <a:rPr lang="en-US" sz="3200" i="1" dirty="0" smtClean="0">
                <a:solidFill>
                  <a:schemeClr val="tx2"/>
                </a:solidFill>
              </a:rPr>
              <a:t>ls that do not fail at lower latency</a:t>
            </a:r>
          </a:p>
          <a:p>
            <a:pPr marL="571500" indent="-571500">
              <a:lnSpc>
                <a:spcPts val="3500"/>
              </a:lnSpc>
              <a:buFont typeface="Wingdings" charset="2"/>
              <a:buChar char="ü"/>
            </a:pPr>
            <a:endParaRPr lang="en-US" sz="3600" i="1" dirty="0" smtClean="0">
              <a:solidFill>
                <a:schemeClr val="tx2"/>
              </a:solidFill>
            </a:endParaRPr>
          </a:p>
          <a:p>
            <a:pPr marL="571500" indent="-571500">
              <a:lnSpc>
                <a:spcPts val="3500"/>
              </a:lnSpc>
              <a:buFont typeface="Wingdings" charset="2"/>
              <a:buChar char="ü"/>
            </a:pPr>
            <a:r>
              <a:rPr lang="en-US" sz="3600" dirty="0" smtClean="0"/>
              <a:t>Enables </a:t>
            </a:r>
            <a:r>
              <a:rPr lang="en-US" sz="3600" i="1" dirty="0" smtClean="0">
                <a:solidFill>
                  <a:srgbClr val="FF0000"/>
                </a:solidFill>
              </a:rPr>
              <a:t>refresh optimization</a:t>
            </a:r>
            <a:r>
              <a:rPr lang="en-US" sz="3600" dirty="0" smtClean="0">
                <a:solidFill>
                  <a:srgbClr val="FF0000"/>
                </a:solidFill>
              </a:rPr>
              <a:t>s </a:t>
            </a:r>
            <a:r>
              <a:rPr lang="en-US" i="1" dirty="0" smtClean="0"/>
              <a:t>[ASPLOS’11, ISCA’12, DSN’15]</a:t>
            </a:r>
            <a:endParaRPr lang="en-US" i="1" dirty="0" smtClean="0">
              <a:solidFill>
                <a:srgbClr val="FF0000"/>
              </a:solidFill>
            </a:endParaRPr>
          </a:p>
          <a:p>
            <a:pPr marL="1028700" lvl="1" indent="-571500">
              <a:lnSpc>
                <a:spcPts val="2500"/>
              </a:lnSpc>
              <a:buFont typeface="Arial" charset="0"/>
              <a:buChar char="•"/>
            </a:pPr>
            <a:r>
              <a:rPr lang="en-US" sz="3200" i="1" dirty="0" smtClean="0"/>
              <a:t>Reduces refresh operations </a:t>
            </a:r>
            <a:r>
              <a:rPr lang="en-US" sz="3200" i="1" dirty="0" smtClean="0">
                <a:solidFill>
                  <a:schemeClr val="tx2"/>
                </a:solidFill>
              </a:rPr>
              <a:t>by using low refresh rate for robust cells</a:t>
            </a:r>
            <a:endParaRPr lang="en-US" sz="32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14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angle 180"/>
          <p:cNvSpPr/>
          <p:nvPr/>
        </p:nvSpPr>
        <p:spPr>
          <a:xfrm>
            <a:off x="1" y="1840894"/>
            <a:ext cx="9144000" cy="33528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80" name="Rounded Rectangle 179"/>
          <p:cNvSpPr/>
          <p:nvPr/>
        </p:nvSpPr>
        <p:spPr>
          <a:xfrm>
            <a:off x="1" y="990600"/>
            <a:ext cx="9144000" cy="420309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400" b="1" dirty="0" smtClean="0">
                <a:solidFill>
                  <a:srgbClr val="FF0000"/>
                </a:solidFill>
              </a:rPr>
              <a:t>CHALLENGE</a:t>
            </a:r>
          </a:p>
          <a:p>
            <a:pPr algn="ctr">
              <a:lnSpc>
                <a:spcPct val="80000"/>
              </a:lnSpc>
            </a:pPr>
            <a:r>
              <a:rPr lang="en-US" sz="3600" i="1" dirty="0" smtClean="0">
                <a:solidFill>
                  <a:schemeClr val="tx1"/>
                </a:solidFill>
              </a:rPr>
              <a:t>System-level detection and mitigation</a:t>
            </a:r>
          </a:p>
          <a:p>
            <a:pPr algn="ctr">
              <a:lnSpc>
                <a:spcPct val="80000"/>
              </a:lnSpc>
            </a:pPr>
            <a:r>
              <a:rPr lang="en-US" sz="3600" i="1" dirty="0">
                <a:solidFill>
                  <a:schemeClr val="tx1"/>
                </a:solidFill>
              </a:rPr>
              <a:t>f</a:t>
            </a:r>
            <a:r>
              <a:rPr lang="en-US" sz="3600" i="1" dirty="0" smtClean="0">
                <a:solidFill>
                  <a:schemeClr val="tx1"/>
                </a:solidFill>
              </a:rPr>
              <a:t>aces </a:t>
            </a:r>
            <a:r>
              <a:rPr lang="en-US" sz="3600" b="1" i="1" dirty="0" smtClean="0">
                <a:solidFill>
                  <a:schemeClr val="tx2"/>
                </a:solidFill>
              </a:rPr>
              <a:t>a major challenge </a:t>
            </a:r>
            <a:r>
              <a:rPr lang="en-US" sz="3600" i="1" dirty="0" smtClean="0">
                <a:solidFill>
                  <a:schemeClr val="tx1"/>
                </a:solidFill>
              </a:rPr>
              <a:t>due to </a:t>
            </a:r>
          </a:p>
          <a:p>
            <a:pPr algn="ctr">
              <a:lnSpc>
                <a:spcPct val="80000"/>
              </a:lnSpc>
            </a:pPr>
            <a:r>
              <a:rPr lang="en-US" sz="3600" i="1" dirty="0" smtClean="0">
                <a:solidFill>
                  <a:schemeClr val="tx1"/>
                </a:solidFill>
              </a:rPr>
              <a:t>a specific </a:t>
            </a:r>
            <a:r>
              <a:rPr lang="en-US" sz="3600" i="1" dirty="0">
                <a:solidFill>
                  <a:schemeClr val="tx1"/>
                </a:solidFill>
              </a:rPr>
              <a:t>type </a:t>
            </a:r>
            <a:r>
              <a:rPr lang="en-US" sz="3600" i="1" dirty="0" smtClean="0">
                <a:solidFill>
                  <a:schemeClr val="tx1"/>
                </a:solidFill>
              </a:rPr>
              <a:t>of </a:t>
            </a:r>
            <a:r>
              <a:rPr lang="en-US" sz="3600" b="1" i="1" dirty="0" smtClean="0">
                <a:solidFill>
                  <a:schemeClr val="tx2"/>
                </a:solidFill>
              </a:rPr>
              <a:t>failure:</a:t>
            </a:r>
          </a:p>
          <a:p>
            <a:pPr algn="ctr">
              <a:lnSpc>
                <a:spcPct val="80000"/>
              </a:lnSpc>
            </a:pPr>
            <a:endParaRPr lang="en-US" sz="4400" b="1" dirty="0">
              <a:solidFill>
                <a:srgbClr val="FF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4400" b="1" dirty="0" smtClean="0">
                <a:solidFill>
                  <a:srgbClr val="FF0000"/>
                </a:solidFill>
              </a:rPr>
              <a:t>DATA-DEPENDENT FAILURES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54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1" y="1962257"/>
            <a:ext cx="9144000" cy="3199261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680592" y="2251704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053068" y="2245480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25544" y="2239256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798583" y="4397127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792375" y="3806199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798020" y="2233032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161359" y="2226808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77030" y="3206135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778550" y="2611123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2887550" y="3546107"/>
            <a:ext cx="3067764" cy="525790"/>
            <a:chOff x="543297" y="2226069"/>
            <a:chExt cx="3067764" cy="525790"/>
          </a:xfrm>
          <a:solidFill>
            <a:srgbClr val="10253F"/>
          </a:solidFill>
        </p:grpSpPr>
        <p:sp>
          <p:nvSpPr>
            <p:cNvPr id="23" name="Oval 22"/>
            <p:cNvSpPr/>
            <p:nvPr/>
          </p:nvSpPr>
          <p:spPr>
            <a:xfrm>
              <a:off x="543297" y="2232277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1176697" y="2230725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1810097" y="2229173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2434360" y="2227621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3067760" y="2226069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884621" y="4146171"/>
            <a:ext cx="3067764" cy="525790"/>
            <a:chOff x="543297" y="2226069"/>
            <a:chExt cx="3067764" cy="525790"/>
          </a:xfrm>
          <a:solidFill>
            <a:srgbClr val="10253F"/>
          </a:solidFill>
        </p:grpSpPr>
        <p:sp>
          <p:nvSpPr>
            <p:cNvPr id="18" name="Oval 17"/>
            <p:cNvSpPr/>
            <p:nvPr/>
          </p:nvSpPr>
          <p:spPr>
            <a:xfrm>
              <a:off x="543297" y="2232277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185834" y="2230725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810097" y="2229173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443497" y="2227621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3067760" y="2226069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882862" y="2341895"/>
            <a:ext cx="3067764" cy="525790"/>
            <a:chOff x="534160" y="2226069"/>
            <a:chExt cx="3067764" cy="525790"/>
          </a:xfrm>
        </p:grpSpPr>
        <p:sp>
          <p:nvSpPr>
            <p:cNvPr id="33" name="Oval 32"/>
            <p:cNvSpPr/>
            <p:nvPr/>
          </p:nvSpPr>
          <p:spPr>
            <a:xfrm>
              <a:off x="534160" y="2232277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3600" b="1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1176697" y="2230725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1800960" y="2229173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2434360" y="2227621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3058623" y="2226069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Oval 27"/>
          <p:cNvSpPr/>
          <p:nvPr/>
        </p:nvSpPr>
        <p:spPr>
          <a:xfrm>
            <a:off x="2890479" y="2943115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32" name="Oval 31"/>
          <p:cNvSpPr/>
          <p:nvPr/>
        </p:nvSpPr>
        <p:spPr>
          <a:xfrm>
            <a:off x="5405805" y="2936907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29" name="Oval 28"/>
          <p:cNvSpPr/>
          <p:nvPr/>
        </p:nvSpPr>
        <p:spPr>
          <a:xfrm>
            <a:off x="3523879" y="2941563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grpSp>
        <p:nvGrpSpPr>
          <p:cNvPr id="42" name="Group 41"/>
          <p:cNvGrpSpPr/>
          <p:nvPr/>
        </p:nvGrpSpPr>
        <p:grpSpPr>
          <a:xfrm>
            <a:off x="3429000" y="2799318"/>
            <a:ext cx="2034903" cy="780344"/>
            <a:chOff x="3505200" y="4582714"/>
            <a:chExt cx="2034903" cy="780344"/>
          </a:xfrm>
        </p:grpSpPr>
        <p:sp>
          <p:nvSpPr>
            <p:cNvPr id="72" name="Oval 71"/>
            <p:cNvSpPr/>
            <p:nvPr/>
          </p:nvSpPr>
          <p:spPr>
            <a:xfrm>
              <a:off x="3505200" y="4585818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/>
            <p:cNvSpPr/>
            <p:nvPr/>
          </p:nvSpPr>
          <p:spPr>
            <a:xfrm>
              <a:off x="4129463" y="4584266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/>
            <p:cNvSpPr/>
            <p:nvPr/>
          </p:nvSpPr>
          <p:spPr>
            <a:xfrm>
              <a:off x="4762863" y="4582714"/>
              <a:ext cx="777240" cy="777240"/>
            </a:xfrm>
            <a:prstGeom prst="ellipse">
              <a:avLst/>
            </a:prstGeom>
            <a:solidFill>
              <a:srgbClr val="FF0000"/>
            </a:solidFill>
            <a:ln w="1270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0" name="Oval 29"/>
          <p:cNvSpPr/>
          <p:nvPr/>
        </p:nvSpPr>
        <p:spPr>
          <a:xfrm>
            <a:off x="4157279" y="2940011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31" name="Oval 30"/>
          <p:cNvSpPr/>
          <p:nvPr/>
        </p:nvSpPr>
        <p:spPr>
          <a:xfrm>
            <a:off x="4781542" y="2938459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grpSp>
        <p:nvGrpSpPr>
          <p:cNvPr id="41" name="Group 40"/>
          <p:cNvGrpSpPr/>
          <p:nvPr/>
        </p:nvGrpSpPr>
        <p:grpSpPr>
          <a:xfrm>
            <a:off x="2493909" y="2570718"/>
            <a:ext cx="3811302" cy="1301922"/>
            <a:chOff x="2493909" y="2338510"/>
            <a:chExt cx="3811302" cy="1301922"/>
          </a:xfrm>
        </p:grpSpPr>
        <p:pic>
          <p:nvPicPr>
            <p:cNvPr id="39" name="Picture 38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4779" y="2351650"/>
              <a:ext cx="1277484" cy="1277484"/>
            </a:xfrm>
            <a:prstGeom prst="rect">
              <a:avLst/>
            </a:prstGeom>
          </p:spPr>
        </p:pic>
        <p:pic>
          <p:nvPicPr>
            <p:cNvPr id="78" name="Picture 77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459" y="2350729"/>
              <a:ext cx="1277484" cy="1277484"/>
            </a:xfrm>
            <a:prstGeom prst="rect">
              <a:avLst/>
            </a:prstGeom>
          </p:spPr>
        </p:pic>
        <p:pic>
          <p:nvPicPr>
            <p:cNvPr id="77" name="Picture 76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0575" y="2362948"/>
              <a:ext cx="1277484" cy="1277484"/>
            </a:xfrm>
            <a:prstGeom prst="rect">
              <a:avLst/>
            </a:prstGeom>
          </p:spPr>
        </p:pic>
        <p:pic>
          <p:nvPicPr>
            <p:cNvPr id="79" name="Picture 78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7727" y="2338510"/>
              <a:ext cx="1277484" cy="1277484"/>
            </a:xfrm>
            <a:prstGeom prst="rect">
              <a:avLst/>
            </a:prstGeom>
          </p:spPr>
        </p:pic>
        <p:pic>
          <p:nvPicPr>
            <p:cNvPr id="80" name="Picture 79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909" y="2350177"/>
              <a:ext cx="1277484" cy="1277484"/>
            </a:xfrm>
            <a:prstGeom prst="rect">
              <a:avLst/>
            </a:prstGeom>
          </p:spPr>
        </p:pic>
      </p:grpSp>
      <p:grpSp>
        <p:nvGrpSpPr>
          <p:cNvPr id="60" name="Group 59"/>
          <p:cNvGrpSpPr/>
          <p:nvPr/>
        </p:nvGrpSpPr>
        <p:grpSpPr>
          <a:xfrm>
            <a:off x="2891875" y="2929577"/>
            <a:ext cx="3067764" cy="525790"/>
            <a:chOff x="543297" y="2226069"/>
            <a:chExt cx="3067764" cy="525790"/>
          </a:xfrm>
        </p:grpSpPr>
        <p:sp>
          <p:nvSpPr>
            <p:cNvPr id="61" name="Oval 60"/>
            <p:cNvSpPr/>
            <p:nvPr/>
          </p:nvSpPr>
          <p:spPr>
            <a:xfrm>
              <a:off x="543297" y="2232277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62" name="Oval 61"/>
            <p:cNvSpPr/>
            <p:nvPr/>
          </p:nvSpPr>
          <p:spPr>
            <a:xfrm>
              <a:off x="1176697" y="2230725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0</a:t>
              </a:r>
              <a:endParaRPr lang="en-US" sz="3200" b="1" dirty="0"/>
            </a:p>
          </p:txBody>
        </p:sp>
        <p:sp>
          <p:nvSpPr>
            <p:cNvPr id="63" name="Oval 62"/>
            <p:cNvSpPr/>
            <p:nvPr/>
          </p:nvSpPr>
          <p:spPr>
            <a:xfrm>
              <a:off x="1810097" y="2229173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2434360" y="2227621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/>
                <a:t>0</a:t>
              </a:r>
              <a:endParaRPr lang="en-US" sz="3200" b="1" dirty="0"/>
            </a:p>
          </p:txBody>
        </p:sp>
        <p:sp>
          <p:nvSpPr>
            <p:cNvPr id="65" name="Oval 64"/>
            <p:cNvSpPr/>
            <p:nvPr/>
          </p:nvSpPr>
          <p:spPr>
            <a:xfrm>
              <a:off x="3067760" y="2226069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</p:grpSp>
      <p:pic>
        <p:nvPicPr>
          <p:cNvPr id="73" name="Picture 7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095" y="2723118"/>
            <a:ext cx="894429" cy="840326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057698" y="2790388"/>
            <a:ext cx="30863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Arial Black"/>
                <a:cs typeface="Arial Black"/>
              </a:rPr>
              <a:t>FAILURE</a:t>
            </a:r>
            <a:endParaRPr lang="en-US" sz="4800" b="1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019800" y="2723118"/>
            <a:ext cx="3086302" cy="11633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800" b="1" dirty="0" smtClean="0">
                <a:solidFill>
                  <a:srgbClr val="008000"/>
                </a:solidFill>
                <a:latin typeface="Arial Black"/>
                <a:cs typeface="Arial Black"/>
              </a:rPr>
              <a:t>NO </a:t>
            </a:r>
          </a:p>
          <a:p>
            <a:pPr algn="ctr">
              <a:lnSpc>
                <a:spcPct val="70000"/>
              </a:lnSpc>
            </a:pPr>
            <a:r>
              <a:rPr lang="en-US" sz="4800" b="1" dirty="0" smtClean="0">
                <a:solidFill>
                  <a:srgbClr val="008000"/>
                </a:solidFill>
                <a:latin typeface="Arial Black"/>
                <a:cs typeface="Arial Black"/>
              </a:rPr>
              <a:t>FAILURE</a:t>
            </a:r>
            <a:endParaRPr lang="en-US" sz="4800" b="1" dirty="0">
              <a:solidFill>
                <a:srgbClr val="008000"/>
              </a:solidFill>
              <a:latin typeface="Arial Black"/>
              <a:cs typeface="Arial Black"/>
            </a:endParaRPr>
          </a:p>
        </p:txBody>
      </p:sp>
      <p:sp>
        <p:nvSpPr>
          <p:cNvPr id="66" name="Multiply 65"/>
          <p:cNvSpPr/>
          <p:nvPr/>
        </p:nvSpPr>
        <p:spPr>
          <a:xfrm>
            <a:off x="3968991" y="2723297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4782489" y="2933013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82" name="Oval 81"/>
          <p:cNvSpPr/>
          <p:nvPr/>
        </p:nvSpPr>
        <p:spPr>
          <a:xfrm>
            <a:off x="3522082" y="2937337"/>
            <a:ext cx="543301" cy="519582"/>
          </a:xfrm>
          <a:prstGeom prst="ellipse">
            <a:avLst/>
          </a:prstGeom>
          <a:solidFill>
            <a:srgbClr val="10253F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58" name="Rounded Rectangle 57"/>
          <p:cNvSpPr/>
          <p:nvPr/>
        </p:nvSpPr>
        <p:spPr>
          <a:xfrm>
            <a:off x="0" y="2875518"/>
            <a:ext cx="2777030" cy="601616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INTERFERENCE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0"/>
            <a:ext cx="9144001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DATA-DEPENDENT FAILURES</a:t>
            </a:r>
            <a:endParaRPr lang="en-US" b="1" dirty="0"/>
          </a:p>
        </p:txBody>
      </p:sp>
      <p:sp>
        <p:nvSpPr>
          <p:cNvPr id="57" name="Rounded Rectangle 56"/>
          <p:cNvSpPr/>
          <p:nvPr/>
        </p:nvSpPr>
        <p:spPr>
          <a:xfrm>
            <a:off x="0" y="5374243"/>
            <a:ext cx="9143999" cy="11588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rgbClr val="FFFFFF"/>
                </a:solidFill>
              </a:rPr>
              <a:t>Some cells can fail depending on the </a:t>
            </a:r>
          </a:p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rgbClr val="FFFFFF"/>
                </a:solidFill>
              </a:rPr>
              <a:t>data stored in neighboring cells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10</a:t>
            </a:fld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0" y="656486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JSSC’88, MDTD’02</a:t>
            </a:r>
            <a:endParaRPr lang="en-US" dirty="0"/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0" y="1066800"/>
            <a:ext cx="9144000" cy="1051848"/>
          </a:xfrm>
          <a:prstGeom prst="rect">
            <a:avLst/>
          </a:prstGeom>
          <a:solidFill>
            <a:srgbClr val="EEECE1"/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Data-dependent failure is a major type </a:t>
            </a:r>
          </a:p>
          <a:p>
            <a:pPr marL="0" indent="0" algn="ctr">
              <a:buNone/>
            </a:pPr>
            <a:r>
              <a:rPr lang="en-US" sz="3600" b="1" dirty="0">
                <a:solidFill>
                  <a:srgbClr val="FF0000"/>
                </a:solidFill>
              </a:rPr>
              <a:t>o</a:t>
            </a:r>
            <a:r>
              <a:rPr lang="en-US" sz="3600" b="1" dirty="0" smtClean="0">
                <a:solidFill>
                  <a:srgbClr val="FF0000"/>
                </a:solidFill>
              </a:rPr>
              <a:t>f cell-to-cell interference failure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6" grpId="1"/>
      <p:bldP spid="66" grpId="0" animBg="1"/>
      <p:bldP spid="81" grpId="0" animBg="1"/>
      <p:bldP spid="82" grpId="0" animBg="1"/>
      <p:bldP spid="58" grpId="0" animBg="1"/>
      <p:bldP spid="5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981199"/>
            <a:ext cx="9144000" cy="3772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CHALLENGE IN DETECTING </a:t>
            </a:r>
            <a:br>
              <a:rPr lang="en-US" b="1" dirty="0" smtClean="0"/>
            </a:br>
            <a:r>
              <a:rPr lang="en-US" b="1" dirty="0" smtClean="0"/>
              <a:t>DATA-DEPENDENT FAILURES</a:t>
            </a:r>
            <a:endParaRPr lang="en-US" b="1" dirty="0"/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0" y="1308123"/>
            <a:ext cx="9144000" cy="892835"/>
          </a:xfrm>
          <a:solidFill>
            <a:srgbClr val="EEECE1"/>
          </a:solidFill>
        </p:spPr>
        <p:txBody>
          <a:bodyPr>
            <a:noAutofit/>
          </a:bodyPr>
          <a:lstStyle/>
          <a:p>
            <a:pPr marL="0" indent="0" algn="ctr">
              <a:lnSpc>
                <a:spcPts val="2540"/>
              </a:lnSpc>
              <a:buNone/>
            </a:pPr>
            <a:r>
              <a:rPr lang="en-US" dirty="0" smtClean="0"/>
              <a:t>Detect failures by writing specific patterns </a:t>
            </a:r>
          </a:p>
          <a:p>
            <a:pPr marL="0" indent="0" algn="ctr">
              <a:lnSpc>
                <a:spcPts val="2540"/>
              </a:lnSpc>
              <a:buNone/>
            </a:pPr>
            <a:r>
              <a:rPr lang="en-US" b="1" i="1" dirty="0" smtClean="0">
                <a:solidFill>
                  <a:schemeClr val="tx2"/>
                </a:solidFill>
              </a:rPr>
              <a:t>in the neighboring cell addresses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2895600"/>
            <a:ext cx="9144001" cy="942362"/>
            <a:chOff x="0" y="2667000"/>
            <a:chExt cx="9144001" cy="942362"/>
          </a:xfrm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LINEAR</a:t>
              </a:r>
            </a:p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ADDRESS                     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8842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X-1</a:t>
              </a:r>
              <a:endParaRPr lang="en-US" sz="4000" b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</a:t>
              </a:r>
              <a:endParaRPr lang="en-US" sz="4000" b="1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9826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X+1</a:t>
              </a:r>
              <a:endParaRPr lang="en-US" sz="4000" b="1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154680" y="2244846"/>
            <a:ext cx="5303520" cy="803154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L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D</a:t>
              </a:r>
              <a:endParaRPr lang="en-US" sz="3600" b="1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R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11</a:t>
            </a:fld>
            <a:endParaRPr lang="en-US" dirty="0"/>
          </a:p>
        </p:txBody>
      </p:sp>
      <p:sp>
        <p:nvSpPr>
          <p:cNvPr id="78" name="Rounded Rectangle 77"/>
          <p:cNvSpPr/>
          <p:nvPr/>
        </p:nvSpPr>
        <p:spPr>
          <a:xfrm>
            <a:off x="0" y="5753245"/>
            <a:ext cx="9143999" cy="102855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PROBLEM: Scrambled address is not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chemeClr val="bg1"/>
                </a:solidFill>
              </a:rPr>
              <a:t>v</a:t>
            </a:r>
            <a:r>
              <a:rPr lang="en-US" sz="3600" b="1" dirty="0" smtClean="0">
                <a:solidFill>
                  <a:schemeClr val="bg1"/>
                </a:solidFill>
              </a:rPr>
              <a:t>isible to system (e.g. memory controller) 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3124200" y="2244846"/>
            <a:ext cx="5303520" cy="803154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8" name="Rounded Rectangle 177"/>
          <p:cNvSpPr/>
          <p:nvPr/>
        </p:nvSpPr>
        <p:spPr>
          <a:xfrm>
            <a:off x="0" y="4800599"/>
            <a:ext cx="9144001" cy="94183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ADDRESS           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953000" y="4854714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X-4</a:t>
            </a:r>
            <a:endParaRPr lang="en-US" sz="4000" b="1" dirty="0"/>
          </a:p>
        </p:txBody>
      </p:sp>
      <p:sp>
        <p:nvSpPr>
          <p:cNvPr id="180" name="TextBox 179"/>
          <p:cNvSpPr txBox="1"/>
          <p:nvPr/>
        </p:nvSpPr>
        <p:spPr>
          <a:xfrm>
            <a:off x="5809458" y="4854714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</a:t>
            </a:r>
            <a:endParaRPr lang="en-US" sz="4000" b="1" dirty="0"/>
          </a:p>
        </p:txBody>
      </p:sp>
      <p:sp>
        <p:nvSpPr>
          <p:cNvPr id="181" name="TextBox 180"/>
          <p:cNvSpPr txBox="1"/>
          <p:nvPr/>
        </p:nvSpPr>
        <p:spPr>
          <a:xfrm>
            <a:off x="6248400" y="4854714"/>
            <a:ext cx="98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X+2</a:t>
            </a:r>
            <a:endParaRPr lang="en-US" sz="4000" b="1" dirty="0"/>
          </a:p>
        </p:txBody>
      </p:sp>
      <p:grpSp>
        <p:nvGrpSpPr>
          <p:cNvPr id="187" name="Group 186"/>
          <p:cNvGrpSpPr/>
          <p:nvPr/>
        </p:nvGrpSpPr>
        <p:grpSpPr>
          <a:xfrm>
            <a:off x="3124200" y="4114800"/>
            <a:ext cx="5303520" cy="803154"/>
            <a:chOff x="2209800" y="2971800"/>
            <a:chExt cx="5303520" cy="803154"/>
          </a:xfrm>
        </p:grpSpPr>
        <p:grpSp>
          <p:nvGrpSpPr>
            <p:cNvPr id="188" name="Group 187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99" name="Straight Connector 198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" name="Group 20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38100" cmpd="sng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90" name="Straight Connector 189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95" name="Oval 194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38100" cmpd="sng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3154680" y="4114800"/>
            <a:ext cx="5303520" cy="803154"/>
            <a:chOff x="2240280" y="2971800"/>
            <a:chExt cx="5303520" cy="803154"/>
          </a:xfrm>
        </p:grpSpPr>
        <p:grpSp>
          <p:nvGrpSpPr>
            <p:cNvPr id="212" name="Group 21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223" name="Straight Connector 22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9" name="Group 228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1" name="Oval 23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214" name="Straight Connector 21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219" name="Oval 21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5" name="TextBox 234"/>
          <p:cNvSpPr txBox="1"/>
          <p:nvPr/>
        </p:nvSpPr>
        <p:spPr>
          <a:xfrm>
            <a:off x="3124200" y="4854714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X-1</a:t>
            </a:r>
            <a:endParaRPr lang="en-US" sz="4000" b="1" dirty="0"/>
          </a:p>
        </p:txBody>
      </p:sp>
      <p:sp>
        <p:nvSpPr>
          <p:cNvPr id="236" name="TextBox 235"/>
          <p:cNvSpPr txBox="1"/>
          <p:nvPr/>
        </p:nvSpPr>
        <p:spPr>
          <a:xfrm>
            <a:off x="6942139" y="4854714"/>
            <a:ext cx="98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X+1</a:t>
            </a:r>
            <a:endParaRPr lang="en-US" sz="4000" b="1" dirty="0"/>
          </a:p>
        </p:txBody>
      </p:sp>
      <p:sp>
        <p:nvSpPr>
          <p:cNvPr id="14" name="Multiply 13"/>
          <p:cNvSpPr/>
          <p:nvPr/>
        </p:nvSpPr>
        <p:spPr>
          <a:xfrm>
            <a:off x="4204266" y="1905000"/>
            <a:ext cx="3026795" cy="214328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51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78" grpId="0" animBg="1"/>
      <p:bldP spid="179" grpId="0"/>
      <p:bldP spid="180" grpId="0"/>
      <p:bldP spid="181" grpId="0"/>
      <p:bldP spid="235" grpId="0"/>
      <p:bldP spid="235" grpId="1"/>
      <p:bldP spid="236" grpId="0"/>
      <p:bldP spid="236" grpId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219200"/>
            <a:ext cx="9144000" cy="13716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CAN WE DETERMINE THE LOCATION OF PHYSICALLY ADJACENT CELLS?</a:t>
            </a:r>
            <a:endParaRPr lang="en-US" b="1" dirty="0"/>
          </a:p>
        </p:txBody>
      </p:sp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0" y="2743200"/>
            <a:ext cx="9144000" cy="1447800"/>
          </a:xfrm>
          <a:solidFill>
            <a:srgbClr val="EEECE1"/>
          </a:solidFill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5200" b="1" dirty="0" smtClean="0"/>
              <a:t>NAÏVE SOLUTION</a:t>
            </a:r>
          </a:p>
          <a:p>
            <a:pPr marL="0" indent="0" algn="ctr">
              <a:buNone/>
            </a:pPr>
            <a:r>
              <a:rPr lang="en-US" sz="4000" b="1" dirty="0" smtClean="0"/>
              <a:t>For a given failure X, </a:t>
            </a:r>
          </a:p>
          <a:p>
            <a:pPr marL="0" indent="0" algn="ctr">
              <a:buNone/>
            </a:pPr>
            <a:r>
              <a:rPr lang="en-US" sz="4000" b="1" dirty="0" smtClean="0"/>
              <a:t>test every combination of two bit addresses in the row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0" y="5334000"/>
            <a:ext cx="9143999" cy="751187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Not feasible in a real system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82" name="Content Placeholder 2"/>
          <p:cNvSpPr txBox="1">
            <a:spLocks/>
          </p:cNvSpPr>
          <p:nvPr/>
        </p:nvSpPr>
        <p:spPr>
          <a:xfrm>
            <a:off x="0" y="4191000"/>
            <a:ext cx="9144000" cy="1143000"/>
          </a:xfrm>
          <a:prstGeom prst="rect">
            <a:avLst/>
          </a:prstGeom>
          <a:solidFill>
            <a:srgbClr val="EEECE1"/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O(</a:t>
            </a:r>
            <a:r>
              <a:rPr lang="en-US" sz="4000" b="1" dirty="0" smtClean="0">
                <a:solidFill>
                  <a:srgbClr val="FF0000"/>
                </a:solidFill>
              </a:rPr>
              <a:t>n</a:t>
            </a:r>
            <a:r>
              <a:rPr lang="en-US" sz="4000" b="1" baseline="30000" dirty="0" smtClean="0">
                <a:solidFill>
                  <a:srgbClr val="FF0000"/>
                </a:solidFill>
              </a:rPr>
              <a:t>2</a:t>
            </a:r>
            <a:r>
              <a:rPr lang="en-US" sz="4000" b="1" dirty="0">
                <a:solidFill>
                  <a:srgbClr val="FF0000"/>
                </a:solidFill>
              </a:rPr>
              <a:t>)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8192*8192 tests, 49 </a:t>
            </a:r>
            <a:r>
              <a:rPr lang="en-US" b="1" dirty="0">
                <a:solidFill>
                  <a:srgbClr val="FF0000"/>
                </a:solidFill>
              </a:rPr>
              <a:t>days </a:t>
            </a:r>
            <a:r>
              <a:rPr lang="en-US" b="1" dirty="0" smtClean="0">
                <a:solidFill>
                  <a:srgbClr val="FF0000"/>
                </a:solidFill>
              </a:rPr>
              <a:t>for </a:t>
            </a:r>
            <a:r>
              <a:rPr lang="en-US" b="1" dirty="0">
                <a:solidFill>
                  <a:srgbClr val="FF0000"/>
                </a:solidFill>
              </a:rPr>
              <a:t>a row with 8K cells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12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1828800"/>
            <a:ext cx="9144001" cy="941832"/>
            <a:chOff x="0" y="4800599"/>
            <a:chExt cx="9144001" cy="941832"/>
          </a:xfrm>
        </p:grpSpPr>
        <p:sp>
          <p:nvSpPr>
            <p:cNvPr id="32" name="Rounded Rectangle 31"/>
            <p:cNvSpPr/>
            <p:nvPr/>
          </p:nvSpPr>
          <p:spPr>
            <a:xfrm>
              <a:off x="0" y="4800599"/>
              <a:ext cx="9144001" cy="94183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SCRAMBLED</a:t>
              </a:r>
            </a:p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ADDRESS                     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83231" y="4854714"/>
              <a:ext cx="86193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X-?</a:t>
              </a:r>
              <a:endParaRPr lang="en-US" sz="4000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65344" y="4854714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</a:t>
              </a:r>
              <a:endParaRPr lang="en-US" sz="40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31031" y="4854714"/>
              <a:ext cx="9603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X+?</a:t>
              </a:r>
              <a:endParaRPr lang="en-US" sz="4000" b="1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90800" y="1143000"/>
            <a:ext cx="6510528" cy="803154"/>
            <a:chOff x="1642872" y="2971800"/>
            <a:chExt cx="6510528" cy="803154"/>
          </a:xfrm>
        </p:grpSpPr>
        <p:grpSp>
          <p:nvGrpSpPr>
            <p:cNvPr id="52" name="Group 51"/>
            <p:cNvGrpSpPr/>
            <p:nvPr/>
          </p:nvGrpSpPr>
          <p:grpSpPr>
            <a:xfrm>
              <a:off x="1642872" y="2972818"/>
              <a:ext cx="6510528" cy="802136"/>
              <a:chOff x="429848" y="2110982"/>
              <a:chExt cx="6510528" cy="802136"/>
            </a:xfrm>
          </p:grpSpPr>
          <p:cxnSp>
            <p:nvCxnSpPr>
              <p:cNvPr id="63" name="Straight Connector 6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812657" y="2110982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429848" y="2495297"/>
                <a:ext cx="6510528" cy="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oup 68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38100" cmpd="sng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L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53" name="Straight Connector 52"/>
            <p:cNvCxnSpPr/>
            <p:nvPr/>
          </p:nvCxnSpPr>
          <p:spPr>
            <a:xfrm>
              <a:off x="7674530" y="2996696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D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R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rgbClr val="25406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/>
            <p:cNvSpPr/>
            <p:nvPr/>
          </p:nvSpPr>
          <p:spPr>
            <a:xfrm>
              <a:off x="7401263" y="3086887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5206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uiExpand="1" build="p" animBg="1"/>
      <p:bldP spid="81" grpId="0" animBg="1"/>
      <p:bldP spid="8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29645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658278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OUR APPROACH: PARBOR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13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0" y="2652320"/>
            <a:ext cx="9143999" cy="175260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Arial" charset="0"/>
              </a:rPr>
              <a:t>Goal: </a:t>
            </a:r>
            <a:endParaRPr lang="en-US" sz="3600" b="1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Arial" charset="0"/>
              </a:rPr>
              <a:t>A fast and efficient way to determine the locations of neighboring cells </a:t>
            </a:r>
            <a:endParaRPr lang="en-US" sz="3600" b="1" dirty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69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87159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PARBOR: Summary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-76200" y="1145149"/>
            <a:ext cx="9143998" cy="4265051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Reduces test time using </a:t>
            </a:r>
            <a:r>
              <a:rPr lang="en-US" sz="3600" i="1" dirty="0" smtClean="0">
                <a:solidFill>
                  <a:schemeClr val="tx1"/>
                </a:solidFill>
              </a:rPr>
              <a:t>two key ideas:</a:t>
            </a:r>
            <a:endParaRPr lang="en-US" sz="3600" i="1" dirty="0">
              <a:solidFill>
                <a:schemeClr val="tx1"/>
              </a:solidFill>
            </a:endParaRP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Exploits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i="1" dirty="0" smtClean="0">
                <a:solidFill>
                  <a:schemeClr val="tx2"/>
                </a:solidFill>
              </a:rPr>
              <a:t>heterogeneity in cell interference </a:t>
            </a:r>
            <a:r>
              <a:rPr lang="en-US" sz="3600" dirty="0" smtClean="0">
                <a:solidFill>
                  <a:schemeClr val="tx1"/>
                </a:solidFill>
              </a:rPr>
              <a:t>to reduce test time by detecting </a:t>
            </a:r>
            <a:r>
              <a:rPr lang="en-US" sz="3600" i="1" dirty="0" smtClean="0">
                <a:solidFill>
                  <a:schemeClr val="tx2"/>
                </a:solidFill>
              </a:rPr>
              <a:t>only one neighbor </a:t>
            </a: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600" i="1" dirty="0" smtClean="0">
              <a:solidFill>
                <a:schemeClr val="tx2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Exploits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i="1" dirty="0" smtClean="0">
                <a:solidFill>
                  <a:schemeClr val="tx2"/>
                </a:solidFill>
              </a:rPr>
              <a:t>DRAM regularity and parallelism </a:t>
            </a:r>
            <a:r>
              <a:rPr lang="en-US" sz="3600" dirty="0" smtClean="0">
                <a:solidFill>
                  <a:schemeClr val="tx1"/>
                </a:solidFill>
              </a:rPr>
              <a:t>to detect</a:t>
            </a:r>
            <a:r>
              <a:rPr lang="en-US" sz="3600" i="1" dirty="0" smtClean="0">
                <a:solidFill>
                  <a:schemeClr val="tx2"/>
                </a:solidFill>
              </a:rPr>
              <a:t> </a:t>
            </a:r>
            <a:r>
              <a:rPr lang="en-US" sz="3600" i="1" dirty="0">
                <a:solidFill>
                  <a:schemeClr val="tx2"/>
                </a:solidFill>
              </a:rPr>
              <a:t>all neighbor </a:t>
            </a:r>
            <a:r>
              <a:rPr lang="en-US" sz="3600" i="1" dirty="0" smtClean="0">
                <a:solidFill>
                  <a:schemeClr val="tx2"/>
                </a:solidFill>
              </a:rPr>
              <a:t>locations </a:t>
            </a:r>
            <a:r>
              <a:rPr lang="en-US" sz="3600" i="1" dirty="0" smtClean="0">
                <a:solidFill>
                  <a:schemeClr val="tx1"/>
                </a:solidFill>
              </a:rPr>
              <a:t>by running parallel tests in multiple rows</a:t>
            </a:r>
            <a:endParaRPr lang="en-US" sz="3600" dirty="0" smtClean="0">
              <a:solidFill>
                <a:schemeClr val="tx2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-152400" y="5503966"/>
            <a:ext cx="9296400" cy="127332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22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Detects neighboring locations </a:t>
            </a:r>
          </a:p>
          <a:p>
            <a:pPr algn="ctr">
              <a:lnSpc>
                <a:spcPts val="322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within 60-99 tests in 144 real DRAM chips, </a:t>
            </a:r>
          </a:p>
          <a:p>
            <a:pPr algn="ctr">
              <a:lnSpc>
                <a:spcPts val="322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a </a:t>
            </a:r>
            <a:r>
              <a:rPr lang="en-US" sz="3600" b="1" dirty="0" smtClean="0"/>
              <a:t>745,654X reduction compared to naïve tests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0" y="773938"/>
            <a:ext cx="9143999" cy="902462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A new technique to determine 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the locations of neighboring DRAM cells</a:t>
            </a:r>
          </a:p>
        </p:txBody>
      </p:sp>
    </p:spTree>
    <p:extLst>
      <p:ext uri="{BB962C8B-B14F-4D97-AF65-F5344CB8AC3E}">
        <p14:creationId xmlns:p14="http://schemas.microsoft.com/office/powerpoint/2010/main" val="111064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Data-Dependent Failures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Challenges in System-Level Detection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Our Mechanism: PARBOR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Experimental Results from Real Chips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80407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1" y="1600200"/>
            <a:ext cx="9144000" cy="38862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105400" y="1752600"/>
            <a:ext cx="3429001" cy="3553856"/>
          </a:xfrm>
          <a:prstGeom prst="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38199" y="1752600"/>
            <a:ext cx="3429001" cy="3553856"/>
          </a:xfrm>
          <a:prstGeom prst="rect">
            <a:avLst/>
          </a:prstGeom>
          <a:solidFill>
            <a:srgbClr val="E0C9A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5964" y="5334000"/>
            <a:ext cx="3586236" cy="7620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 DRAM cell</a:t>
            </a:r>
            <a:endParaRPr lang="en-US" sz="3200" b="1" dirty="0"/>
          </a:p>
        </p:txBody>
      </p:sp>
      <p:cxnSp>
        <p:nvCxnSpPr>
          <p:cNvPr id="56" name="Straight Connector 55"/>
          <p:cNvCxnSpPr/>
          <p:nvPr/>
        </p:nvCxnSpPr>
        <p:spPr>
          <a:xfrm>
            <a:off x="3652764" y="2618137"/>
            <a:ext cx="0" cy="2090388"/>
          </a:xfrm>
          <a:prstGeom prst="line">
            <a:avLst/>
          </a:prstGeom>
          <a:ln w="76200" cmpd="sng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990600" y="4109818"/>
            <a:ext cx="1608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Capacitor</a:t>
            </a:r>
            <a:endParaRPr lang="en-US" sz="2800" b="1" dirty="0">
              <a:solidFill>
                <a:schemeClr val="tx2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905000" y="1812925"/>
            <a:ext cx="16850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Transistor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544033" y="3063160"/>
            <a:ext cx="584571" cy="1068256"/>
          </a:xfrm>
          <a:prstGeom prst="rect">
            <a:avLst/>
          </a:prstGeom>
          <a:solidFill>
            <a:schemeClr val="tx2"/>
          </a:solidFill>
          <a:ln w="7620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" name="Straight Connector 41"/>
          <p:cNvCxnSpPr/>
          <p:nvPr/>
        </p:nvCxnSpPr>
        <p:spPr>
          <a:xfrm>
            <a:off x="1819335" y="2649275"/>
            <a:ext cx="676656" cy="0"/>
          </a:xfrm>
          <a:prstGeom prst="line">
            <a:avLst/>
          </a:prstGeom>
          <a:ln w="76200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976720" y="2649275"/>
            <a:ext cx="667367" cy="0"/>
          </a:xfrm>
          <a:prstGeom prst="line">
            <a:avLst/>
          </a:prstGeom>
          <a:ln w="76200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2483881" y="2347943"/>
            <a:ext cx="452087" cy="301332"/>
          </a:xfrm>
          <a:prstGeom prst="line">
            <a:avLst/>
          </a:prstGeom>
          <a:ln w="76200" cmpd="sng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1815287" y="2618137"/>
            <a:ext cx="10765" cy="438912"/>
          </a:xfrm>
          <a:prstGeom prst="line">
            <a:avLst/>
          </a:prstGeom>
          <a:ln w="7620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Bent Arrow 56"/>
          <p:cNvSpPr/>
          <p:nvPr/>
        </p:nvSpPr>
        <p:spPr>
          <a:xfrm>
            <a:off x="2434482" y="2714388"/>
            <a:ext cx="994518" cy="1232850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67Text"/>
          <p:cNvSpPr txBox="1"/>
          <p:nvPr/>
        </p:nvSpPr>
        <p:spPr>
          <a:xfrm>
            <a:off x="4876802" y="3680426"/>
            <a:ext cx="1752600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latin typeface="+mj-lt"/>
              </a:rPr>
              <a:t>Contact</a:t>
            </a:r>
          </a:p>
        </p:txBody>
      </p:sp>
      <p:sp>
        <p:nvSpPr>
          <p:cNvPr id="73" name="67Text"/>
          <p:cNvSpPr txBox="1"/>
          <p:nvPr/>
        </p:nvSpPr>
        <p:spPr>
          <a:xfrm>
            <a:off x="5638800" y="4406914"/>
            <a:ext cx="3124200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Transistor</a:t>
            </a:r>
          </a:p>
        </p:txBody>
      </p:sp>
      <p:sp>
        <p:nvSpPr>
          <p:cNvPr id="80" name="67Text"/>
          <p:cNvSpPr txBox="1"/>
          <p:nvPr/>
        </p:nvSpPr>
        <p:spPr>
          <a:xfrm>
            <a:off x="7010402" y="3223226"/>
            <a:ext cx="1295402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Bitline</a:t>
            </a:r>
          </a:p>
        </p:txBody>
      </p:sp>
      <p:sp>
        <p:nvSpPr>
          <p:cNvPr id="83" name="67Text"/>
          <p:cNvSpPr txBox="1"/>
          <p:nvPr/>
        </p:nvSpPr>
        <p:spPr>
          <a:xfrm>
            <a:off x="5867402" y="2041525"/>
            <a:ext cx="1661164" cy="4197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Capacitor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7467602" y="3918171"/>
            <a:ext cx="304800" cy="295656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ounded Rectangle 66"/>
          <p:cNvSpPr>
            <a:spLocks/>
          </p:cNvSpPr>
          <p:nvPr/>
        </p:nvSpPr>
        <p:spPr>
          <a:xfrm>
            <a:off x="6477002" y="3665186"/>
            <a:ext cx="304800" cy="548640"/>
          </a:xfrm>
          <a:prstGeom prst="round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70"/>
          <p:cNvGrpSpPr/>
          <p:nvPr/>
        </p:nvGrpSpPr>
        <p:grpSpPr>
          <a:xfrm>
            <a:off x="6172202" y="3985227"/>
            <a:ext cx="2011680" cy="473964"/>
            <a:chOff x="914400" y="4800600"/>
            <a:chExt cx="2011680" cy="473964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914400" y="5029200"/>
              <a:ext cx="2011680" cy="0"/>
            </a:xfrm>
            <a:prstGeom prst="line">
              <a:avLst/>
            </a:prstGeom>
            <a:ln w="76200" cap="rnd" cmpd="sng">
              <a:solidFill>
                <a:srgbClr val="7F7F7F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ound Same Side Corner Rectangle 74"/>
            <p:cNvSpPr/>
            <p:nvPr/>
          </p:nvSpPr>
          <p:spPr>
            <a:xfrm rot="10800000">
              <a:off x="1143000" y="5029197"/>
              <a:ext cx="457200" cy="228601"/>
            </a:xfrm>
            <a:prstGeom prst="round2Same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ound Same Side Corner Rectangle 75"/>
            <p:cNvSpPr/>
            <p:nvPr/>
          </p:nvSpPr>
          <p:spPr>
            <a:xfrm rot="10800000">
              <a:off x="2133600" y="5045963"/>
              <a:ext cx="457200" cy="228601"/>
            </a:xfrm>
            <a:prstGeom prst="round2SameRect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600201" y="4800600"/>
              <a:ext cx="533398" cy="152400"/>
            </a:xfrm>
            <a:prstGeom prst="roundRect">
              <a:avLst/>
            </a:prstGeom>
            <a:solidFill>
              <a:srgbClr val="7F7F7F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7391402" y="3732169"/>
            <a:ext cx="731520" cy="18288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/>
          <p:cNvSpPr/>
          <p:nvPr/>
        </p:nvSpPr>
        <p:spPr>
          <a:xfrm>
            <a:off x="6349633" y="2612170"/>
            <a:ext cx="584571" cy="1068256"/>
          </a:xfrm>
          <a:prstGeom prst="rect">
            <a:avLst/>
          </a:prstGeom>
          <a:solidFill>
            <a:schemeClr val="tx2"/>
          </a:solidFill>
          <a:ln w="76200" cmpd="sng"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U-Turn Arrow 44"/>
          <p:cNvSpPr/>
          <p:nvPr/>
        </p:nvSpPr>
        <p:spPr>
          <a:xfrm>
            <a:off x="6477000" y="3413125"/>
            <a:ext cx="1444752" cy="1135663"/>
          </a:xfrm>
          <a:prstGeom prst="utur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>
              <a:rot lat="0" lon="10799999" rev="10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67Text"/>
          <p:cNvSpPr txBox="1"/>
          <p:nvPr/>
        </p:nvSpPr>
        <p:spPr>
          <a:xfrm>
            <a:off x="3352798" y="3377613"/>
            <a:ext cx="1295402" cy="492712"/>
          </a:xfrm>
          <a:prstGeom prst="rect">
            <a:avLst/>
          </a:prstGeom>
          <a:noFill/>
        </p:spPr>
        <p:txBody>
          <a:bodyPr wrap="square" rtlCol="0" anchor="ctr">
            <a:noAutofit/>
            <a:scene3d>
              <a:camera prst="orthographicFront">
                <a:rot lat="0" lon="0" rev="16200000"/>
              </a:camera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+mj-lt"/>
              </a:rPr>
              <a:t>Bitline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4252" y="4872335"/>
            <a:ext cx="204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LOGICAL VIEW</a:t>
            </a:r>
            <a:endParaRPr lang="en-US" sz="2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5128307" y="4860925"/>
            <a:ext cx="3482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VERTICAL CROSS SECTION</a:t>
            </a:r>
            <a:endParaRPr lang="en-US" sz="2400" b="1" dirty="0"/>
          </a:p>
        </p:txBody>
      </p:sp>
      <p:sp>
        <p:nvSpPr>
          <p:cNvPr id="52" name="Title 1"/>
          <p:cNvSpPr txBox="1">
            <a:spLocks/>
          </p:cNvSpPr>
          <p:nvPr/>
        </p:nvSpPr>
        <p:spPr>
          <a:xfrm>
            <a:off x="457200" y="-6149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A DRAM CELL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81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1" grpId="0" animBg="1"/>
      <p:bldP spid="57" grpId="0" animBg="1"/>
      <p:bldP spid="68" grpId="0"/>
      <p:bldP spid="73" grpId="0"/>
      <p:bldP spid="80" grpId="0"/>
      <p:bldP spid="83" grpId="0"/>
      <p:bldP spid="62" grpId="0" animBg="1"/>
      <p:bldP spid="67" grpId="0" animBg="1"/>
      <p:bldP spid="79" grpId="0" animBg="1"/>
      <p:bldP spid="91" grpId="0" animBg="1"/>
      <p:bldP spid="45" grpId="0" animBg="1"/>
      <p:bldP spid="9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Rectangle 263"/>
          <p:cNvSpPr/>
          <p:nvPr/>
        </p:nvSpPr>
        <p:spPr>
          <a:xfrm>
            <a:off x="1" y="1305579"/>
            <a:ext cx="9144000" cy="403686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75" name="Rectangle 274"/>
          <p:cNvSpPr/>
          <p:nvPr/>
        </p:nvSpPr>
        <p:spPr>
          <a:xfrm>
            <a:off x="304800" y="1206428"/>
            <a:ext cx="4038600" cy="2065839"/>
          </a:xfrm>
          <a:prstGeom prst="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grpSp>
        <p:nvGrpSpPr>
          <p:cNvPr id="76" name="Group 75"/>
          <p:cNvGrpSpPr>
            <a:grpSpLocks noChangeAspect="1"/>
          </p:cNvGrpSpPr>
          <p:nvPr/>
        </p:nvGrpSpPr>
        <p:grpSpPr>
          <a:xfrm>
            <a:off x="860952" y="1407876"/>
            <a:ext cx="2110848" cy="1121394"/>
            <a:chOff x="477233" y="1906617"/>
            <a:chExt cx="4397601" cy="2336237"/>
          </a:xfrm>
        </p:grpSpPr>
        <p:grpSp>
          <p:nvGrpSpPr>
            <p:cNvPr id="77" name="Group 76"/>
            <p:cNvGrpSpPr/>
            <p:nvPr/>
          </p:nvGrpSpPr>
          <p:grpSpPr>
            <a:xfrm>
              <a:off x="477233" y="1906617"/>
              <a:ext cx="2100054" cy="2336237"/>
              <a:chOff x="4139669" y="2440017"/>
              <a:chExt cx="2100054" cy="2336237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6207285" y="2743200"/>
                <a:ext cx="0" cy="2033054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7" name="Group 96"/>
              <p:cNvGrpSpPr/>
              <p:nvPr/>
            </p:nvGrpSpPr>
            <p:grpSpPr>
              <a:xfrm>
                <a:off x="4139669" y="2440017"/>
                <a:ext cx="2100054" cy="1783473"/>
                <a:chOff x="5977146" y="2244406"/>
                <a:chExt cx="2100054" cy="1783473"/>
              </a:xfrm>
            </p:grpSpPr>
            <p:sp>
              <p:nvSpPr>
                <p:cNvPr id="98" name="Rectangle 97"/>
                <p:cNvSpPr/>
                <p:nvPr/>
              </p:nvSpPr>
              <p:spPr>
                <a:xfrm>
                  <a:off x="5977146" y="2959623"/>
                  <a:ext cx="584571" cy="1068256"/>
                </a:xfrm>
                <a:prstGeom prst="rect">
                  <a:avLst/>
                </a:prstGeom>
                <a:solidFill>
                  <a:schemeClr val="tx2"/>
                </a:solidFill>
                <a:ln w="76200" cmpd="sng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99" name="Straight Connector 98"/>
                <p:cNvCxnSpPr/>
                <p:nvPr/>
              </p:nvCxnSpPr>
              <p:spPr>
                <a:xfrm>
                  <a:off x="6252448" y="2545738"/>
                  <a:ext cx="676656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7409833" y="2545738"/>
                  <a:ext cx="667367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flipV="1">
                  <a:off x="6916994" y="2244406"/>
                  <a:ext cx="452087" cy="301332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6248400" y="2514600"/>
                  <a:ext cx="10765" cy="453663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8" name="Group 77"/>
            <p:cNvGrpSpPr/>
            <p:nvPr/>
          </p:nvGrpSpPr>
          <p:grpSpPr>
            <a:xfrm>
              <a:off x="2774780" y="1906617"/>
              <a:ext cx="2100054" cy="2336237"/>
              <a:chOff x="4139669" y="2440017"/>
              <a:chExt cx="2100054" cy="2336237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>
                <a:off x="6207285" y="2743200"/>
                <a:ext cx="0" cy="2033054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5" name="Group 84"/>
              <p:cNvGrpSpPr/>
              <p:nvPr/>
            </p:nvGrpSpPr>
            <p:grpSpPr>
              <a:xfrm>
                <a:off x="4139669" y="2440017"/>
                <a:ext cx="2100054" cy="1783473"/>
                <a:chOff x="5977146" y="2244406"/>
                <a:chExt cx="2100054" cy="1783473"/>
              </a:xfrm>
            </p:grpSpPr>
            <p:sp>
              <p:nvSpPr>
                <p:cNvPr id="86" name="Rectangle 85"/>
                <p:cNvSpPr/>
                <p:nvPr/>
              </p:nvSpPr>
              <p:spPr>
                <a:xfrm>
                  <a:off x="5977146" y="2959623"/>
                  <a:ext cx="584571" cy="1068256"/>
                </a:xfrm>
                <a:prstGeom prst="rect">
                  <a:avLst/>
                </a:prstGeom>
                <a:solidFill>
                  <a:schemeClr val="tx2"/>
                </a:solidFill>
                <a:ln w="76200" cmpd="sng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6252448" y="2545738"/>
                  <a:ext cx="676656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>
                  <a:off x="7409833" y="2545738"/>
                  <a:ext cx="667367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flipV="1">
                  <a:off x="6916994" y="2244406"/>
                  <a:ext cx="452087" cy="301332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>
                  <a:off x="6248400" y="2514600"/>
                  <a:ext cx="10765" cy="453663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05" name="Left-Right Arrow 104"/>
          <p:cNvSpPr/>
          <p:nvPr/>
        </p:nvSpPr>
        <p:spPr>
          <a:xfrm>
            <a:off x="1899129" y="2310850"/>
            <a:ext cx="965992" cy="447020"/>
          </a:xfrm>
          <a:prstGeom prst="leftRightArrow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8" name="Group 277"/>
          <p:cNvGrpSpPr>
            <a:grpSpLocks noChangeAspect="1"/>
          </p:cNvGrpSpPr>
          <p:nvPr/>
        </p:nvGrpSpPr>
        <p:grpSpPr>
          <a:xfrm>
            <a:off x="1025500" y="1479153"/>
            <a:ext cx="1108100" cy="1050117"/>
            <a:chOff x="900875" y="2015770"/>
            <a:chExt cx="1385125" cy="1312646"/>
          </a:xfrm>
        </p:grpSpPr>
        <p:sp>
          <p:nvSpPr>
            <p:cNvPr id="279" name="Bent Arrow 278"/>
            <p:cNvSpPr>
              <a:spLocks/>
            </p:cNvSpPr>
            <p:nvPr/>
          </p:nvSpPr>
          <p:spPr>
            <a:xfrm>
              <a:off x="914400" y="2322576"/>
              <a:ext cx="1371600" cy="1005840"/>
            </a:xfrm>
            <a:prstGeom prst="ben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0" name="Left Arrow 279"/>
            <p:cNvSpPr/>
            <p:nvPr/>
          </p:nvSpPr>
          <p:spPr>
            <a:xfrm>
              <a:off x="900875" y="2015770"/>
              <a:ext cx="432625" cy="49883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1" name="Group 280"/>
          <p:cNvGrpSpPr>
            <a:grpSpLocks noChangeAspect="1"/>
          </p:cNvGrpSpPr>
          <p:nvPr/>
        </p:nvGrpSpPr>
        <p:grpSpPr>
          <a:xfrm>
            <a:off x="2168500" y="1462470"/>
            <a:ext cx="1108100" cy="1050117"/>
            <a:chOff x="938975" y="2015770"/>
            <a:chExt cx="1385125" cy="1312646"/>
          </a:xfrm>
        </p:grpSpPr>
        <p:sp>
          <p:nvSpPr>
            <p:cNvPr id="282" name="Bent Arrow 281"/>
            <p:cNvSpPr>
              <a:spLocks/>
            </p:cNvSpPr>
            <p:nvPr/>
          </p:nvSpPr>
          <p:spPr>
            <a:xfrm>
              <a:off x="952500" y="2322576"/>
              <a:ext cx="1371600" cy="1005840"/>
            </a:xfrm>
            <a:prstGeom prst="ben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3" name="Left Arrow 282"/>
            <p:cNvSpPr/>
            <p:nvPr/>
          </p:nvSpPr>
          <p:spPr>
            <a:xfrm>
              <a:off x="938975" y="2015770"/>
              <a:ext cx="432625" cy="49883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3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/>
              <a:t>DATA-DEPENDENT FAILURES</a:t>
            </a:r>
            <a:endParaRPr lang="en-US" sz="4700" b="1" dirty="0"/>
          </a:p>
        </p:txBody>
      </p:sp>
      <p:sp>
        <p:nvSpPr>
          <p:cNvPr id="271" name="Rounded Rectangle 270"/>
          <p:cNvSpPr/>
          <p:nvPr/>
        </p:nvSpPr>
        <p:spPr>
          <a:xfrm>
            <a:off x="0" y="5342439"/>
            <a:ext cx="9144000" cy="1210761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Failures depend on the data content </a:t>
            </a:r>
          </a:p>
          <a:p>
            <a:pPr algn="ctr">
              <a:lnSpc>
                <a:spcPct val="80000"/>
              </a:lnSpc>
            </a:pPr>
            <a:r>
              <a:rPr lang="en-US" sz="4400" b="1" dirty="0">
                <a:solidFill>
                  <a:schemeClr val="bg1"/>
                </a:solidFill>
              </a:rPr>
              <a:t>i</a:t>
            </a:r>
            <a:r>
              <a:rPr lang="en-US" sz="4400" b="1" dirty="0" smtClean="0">
                <a:solidFill>
                  <a:schemeClr val="bg1"/>
                </a:solidFill>
              </a:rPr>
              <a:t>n neighboring cells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1752600" y="26670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Indirect path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17</a:t>
            </a:fld>
            <a:endParaRPr lang="en-US" dirty="0"/>
          </a:p>
        </p:txBody>
      </p:sp>
      <p:grpSp>
        <p:nvGrpSpPr>
          <p:cNvPr id="297" name="Group 296"/>
          <p:cNvGrpSpPr/>
          <p:nvPr/>
        </p:nvGrpSpPr>
        <p:grpSpPr>
          <a:xfrm>
            <a:off x="3070752" y="1393206"/>
            <a:ext cx="1008026" cy="1121394"/>
            <a:chOff x="4139669" y="2440017"/>
            <a:chExt cx="2100054" cy="2336237"/>
          </a:xfrm>
        </p:grpSpPr>
        <p:cxnSp>
          <p:nvCxnSpPr>
            <p:cNvPr id="306" name="Straight Connector 305"/>
            <p:cNvCxnSpPr/>
            <p:nvPr/>
          </p:nvCxnSpPr>
          <p:spPr>
            <a:xfrm>
              <a:off x="6207285" y="2743200"/>
              <a:ext cx="0" cy="2033054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7" name="Group 306"/>
            <p:cNvGrpSpPr/>
            <p:nvPr/>
          </p:nvGrpSpPr>
          <p:grpSpPr>
            <a:xfrm>
              <a:off x="4139669" y="2440017"/>
              <a:ext cx="2100054" cy="1783473"/>
              <a:chOff x="5977146" y="2244406"/>
              <a:chExt cx="2100054" cy="1783473"/>
            </a:xfrm>
          </p:grpSpPr>
          <p:sp>
            <p:nvSpPr>
              <p:cNvPr id="308" name="Rectangle 307"/>
              <p:cNvSpPr/>
              <p:nvPr/>
            </p:nvSpPr>
            <p:spPr>
              <a:xfrm>
                <a:off x="5977146" y="2959623"/>
                <a:ext cx="584571" cy="1068256"/>
              </a:xfrm>
              <a:prstGeom prst="rect">
                <a:avLst/>
              </a:prstGeom>
              <a:solidFill>
                <a:schemeClr val="tx2"/>
              </a:solidFill>
              <a:ln w="7620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09" name="Straight Connector 308"/>
              <p:cNvCxnSpPr/>
              <p:nvPr/>
            </p:nvCxnSpPr>
            <p:spPr>
              <a:xfrm>
                <a:off x="6252448" y="2545738"/>
                <a:ext cx="676656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Straight Connector 309"/>
              <p:cNvCxnSpPr/>
              <p:nvPr/>
            </p:nvCxnSpPr>
            <p:spPr>
              <a:xfrm>
                <a:off x="7409833" y="2545738"/>
                <a:ext cx="667367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Straight Connector 310"/>
              <p:cNvCxnSpPr/>
              <p:nvPr/>
            </p:nvCxnSpPr>
            <p:spPr>
              <a:xfrm flipV="1">
                <a:off x="6916994" y="2244406"/>
                <a:ext cx="452087" cy="301332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2" name="Straight Connector 311"/>
              <p:cNvCxnSpPr/>
              <p:nvPr/>
            </p:nvCxnSpPr>
            <p:spPr>
              <a:xfrm>
                <a:off x="6248400" y="2514600"/>
                <a:ext cx="10765" cy="453663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0" name="Left-Right Arrow 289"/>
          <p:cNvSpPr/>
          <p:nvPr/>
        </p:nvSpPr>
        <p:spPr>
          <a:xfrm>
            <a:off x="2971800" y="2296180"/>
            <a:ext cx="965992" cy="447020"/>
          </a:xfrm>
          <a:prstGeom prst="leftRightArrow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1" name="Group 290"/>
          <p:cNvGrpSpPr>
            <a:grpSpLocks noChangeAspect="1"/>
          </p:cNvGrpSpPr>
          <p:nvPr/>
        </p:nvGrpSpPr>
        <p:grpSpPr>
          <a:xfrm>
            <a:off x="3235300" y="1464483"/>
            <a:ext cx="1108100" cy="1050117"/>
            <a:chOff x="900875" y="2015770"/>
            <a:chExt cx="1385125" cy="1312646"/>
          </a:xfrm>
        </p:grpSpPr>
        <p:sp>
          <p:nvSpPr>
            <p:cNvPr id="295" name="Bent Arrow 294"/>
            <p:cNvSpPr>
              <a:spLocks/>
            </p:cNvSpPr>
            <p:nvPr/>
          </p:nvSpPr>
          <p:spPr>
            <a:xfrm>
              <a:off x="914400" y="2322576"/>
              <a:ext cx="1371600" cy="1005840"/>
            </a:xfrm>
            <a:prstGeom prst="ben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6" name="Left Arrow 295"/>
            <p:cNvSpPr/>
            <p:nvPr/>
          </p:nvSpPr>
          <p:spPr>
            <a:xfrm>
              <a:off x="900875" y="2015770"/>
              <a:ext cx="432625" cy="49883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2" name="Rectangle 351"/>
          <p:cNvSpPr/>
          <p:nvPr/>
        </p:nvSpPr>
        <p:spPr>
          <a:xfrm>
            <a:off x="4800600" y="1210761"/>
            <a:ext cx="4038600" cy="2065839"/>
          </a:xfrm>
          <a:prstGeom prst="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grpSp>
        <p:nvGrpSpPr>
          <p:cNvPr id="313" name="Group 312"/>
          <p:cNvGrpSpPr>
            <a:grpSpLocks noChangeAspect="1"/>
          </p:cNvGrpSpPr>
          <p:nvPr/>
        </p:nvGrpSpPr>
        <p:grpSpPr>
          <a:xfrm>
            <a:off x="5375554" y="1524000"/>
            <a:ext cx="2765146" cy="1048858"/>
            <a:chOff x="2517498" y="1730522"/>
            <a:chExt cx="3456433" cy="1311072"/>
          </a:xfrm>
        </p:grpSpPr>
        <p:cxnSp>
          <p:nvCxnSpPr>
            <p:cNvPr id="314" name="Straight Connector 313"/>
            <p:cNvCxnSpPr/>
            <p:nvPr/>
          </p:nvCxnSpPr>
          <p:spPr>
            <a:xfrm>
              <a:off x="2517498" y="2376172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Straight Connector 314"/>
            <p:cNvCxnSpPr/>
            <p:nvPr/>
          </p:nvCxnSpPr>
          <p:spPr>
            <a:xfrm>
              <a:off x="4232761" y="174097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Straight Connector 315"/>
            <p:cNvCxnSpPr/>
            <p:nvPr/>
          </p:nvCxnSpPr>
          <p:spPr>
            <a:xfrm>
              <a:off x="5312138" y="1761433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Straight Connector 316"/>
            <p:cNvCxnSpPr/>
            <p:nvPr/>
          </p:nvCxnSpPr>
          <p:spPr>
            <a:xfrm>
              <a:off x="3163171" y="1730522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8" name="Rectangle 317"/>
            <p:cNvSpPr/>
            <p:nvPr/>
          </p:nvSpPr>
          <p:spPr>
            <a:xfrm>
              <a:off x="2701561" y="2286000"/>
              <a:ext cx="3104879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19" name="Group 318"/>
            <p:cNvGrpSpPr/>
            <p:nvPr/>
          </p:nvGrpSpPr>
          <p:grpSpPr>
            <a:xfrm>
              <a:off x="2701562" y="1931690"/>
              <a:ext cx="1992208" cy="875506"/>
              <a:chOff x="534160" y="2230725"/>
              <a:chExt cx="1185838" cy="521134"/>
            </a:xfrm>
          </p:grpSpPr>
          <p:sp>
            <p:nvSpPr>
              <p:cNvPr id="324" name="Oval 323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5" name="Oval 32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20" name="Oval 319"/>
            <p:cNvSpPr/>
            <p:nvPr/>
          </p:nvSpPr>
          <p:spPr>
            <a:xfrm>
              <a:off x="4860404" y="1952143"/>
              <a:ext cx="912746" cy="872899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1" name="Donut 320"/>
            <p:cNvSpPr>
              <a:spLocks noChangeAspect="1"/>
            </p:cNvSpPr>
            <p:nvPr/>
          </p:nvSpPr>
          <p:spPr>
            <a:xfrm>
              <a:off x="2667001" y="1889759"/>
              <a:ext cx="1005840" cy="1005840"/>
            </a:xfrm>
            <a:prstGeom prst="donut">
              <a:avLst>
                <a:gd name="adj" fmla="val 12985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2" name="Donut 321"/>
            <p:cNvSpPr>
              <a:spLocks noChangeAspect="1"/>
            </p:cNvSpPr>
            <p:nvPr/>
          </p:nvSpPr>
          <p:spPr>
            <a:xfrm>
              <a:off x="3733799" y="1904999"/>
              <a:ext cx="1005840" cy="1005840"/>
            </a:xfrm>
            <a:prstGeom prst="donut">
              <a:avLst>
                <a:gd name="adj" fmla="val 1274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3" name="Donut 322"/>
            <p:cNvSpPr>
              <a:spLocks noChangeAspect="1"/>
            </p:cNvSpPr>
            <p:nvPr/>
          </p:nvSpPr>
          <p:spPr>
            <a:xfrm>
              <a:off x="4800600" y="1904999"/>
              <a:ext cx="1005840" cy="1005840"/>
            </a:xfrm>
            <a:prstGeom prst="donut">
              <a:avLst>
                <a:gd name="adj" fmla="val 1486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53" name="Rectangle 352"/>
          <p:cNvSpPr/>
          <p:nvPr/>
        </p:nvSpPr>
        <p:spPr>
          <a:xfrm>
            <a:off x="304800" y="3276600"/>
            <a:ext cx="4038600" cy="2065839"/>
          </a:xfrm>
          <a:prstGeom prst="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grpSp>
        <p:nvGrpSpPr>
          <p:cNvPr id="355" name="Group 354"/>
          <p:cNvGrpSpPr>
            <a:grpSpLocks noChangeAspect="1"/>
          </p:cNvGrpSpPr>
          <p:nvPr/>
        </p:nvGrpSpPr>
        <p:grpSpPr>
          <a:xfrm>
            <a:off x="781904" y="3443534"/>
            <a:ext cx="2110848" cy="1121394"/>
            <a:chOff x="477233" y="1906617"/>
            <a:chExt cx="4397601" cy="2336237"/>
          </a:xfrm>
        </p:grpSpPr>
        <p:grpSp>
          <p:nvGrpSpPr>
            <p:cNvPr id="363" name="Group 362"/>
            <p:cNvGrpSpPr/>
            <p:nvPr/>
          </p:nvGrpSpPr>
          <p:grpSpPr>
            <a:xfrm>
              <a:off x="477233" y="1906617"/>
              <a:ext cx="2100054" cy="2336237"/>
              <a:chOff x="4139669" y="2440017"/>
              <a:chExt cx="2100054" cy="2336237"/>
            </a:xfrm>
          </p:grpSpPr>
          <p:cxnSp>
            <p:nvCxnSpPr>
              <p:cNvPr id="372" name="Straight Connector 371"/>
              <p:cNvCxnSpPr/>
              <p:nvPr/>
            </p:nvCxnSpPr>
            <p:spPr>
              <a:xfrm>
                <a:off x="6207285" y="2743200"/>
                <a:ext cx="0" cy="2033054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3" name="Group 372"/>
              <p:cNvGrpSpPr/>
              <p:nvPr/>
            </p:nvGrpSpPr>
            <p:grpSpPr>
              <a:xfrm>
                <a:off x="4139669" y="2440017"/>
                <a:ext cx="2100054" cy="1783473"/>
                <a:chOff x="5977146" y="2244406"/>
                <a:chExt cx="2100054" cy="1783473"/>
              </a:xfrm>
            </p:grpSpPr>
            <p:sp>
              <p:nvSpPr>
                <p:cNvPr id="374" name="Rectangle 373"/>
                <p:cNvSpPr/>
                <p:nvPr/>
              </p:nvSpPr>
              <p:spPr>
                <a:xfrm>
                  <a:off x="5977146" y="2959623"/>
                  <a:ext cx="584571" cy="1068256"/>
                </a:xfrm>
                <a:prstGeom prst="rect">
                  <a:avLst/>
                </a:prstGeom>
                <a:solidFill>
                  <a:schemeClr val="bg1"/>
                </a:solidFill>
                <a:ln w="76200" cmpd="sng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75" name="Straight Connector 374"/>
                <p:cNvCxnSpPr/>
                <p:nvPr/>
              </p:nvCxnSpPr>
              <p:spPr>
                <a:xfrm>
                  <a:off x="6252448" y="2545738"/>
                  <a:ext cx="676656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Straight Connector 375"/>
                <p:cNvCxnSpPr/>
                <p:nvPr/>
              </p:nvCxnSpPr>
              <p:spPr>
                <a:xfrm>
                  <a:off x="7409833" y="2545738"/>
                  <a:ext cx="667367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Straight Connector 376"/>
                <p:cNvCxnSpPr/>
                <p:nvPr/>
              </p:nvCxnSpPr>
              <p:spPr>
                <a:xfrm flipV="1">
                  <a:off x="6916994" y="2244406"/>
                  <a:ext cx="452087" cy="301332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8" name="Straight Connector 377"/>
                <p:cNvCxnSpPr/>
                <p:nvPr/>
              </p:nvCxnSpPr>
              <p:spPr>
                <a:xfrm>
                  <a:off x="6248400" y="2514600"/>
                  <a:ext cx="10765" cy="453663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4" name="Group 363"/>
            <p:cNvGrpSpPr/>
            <p:nvPr/>
          </p:nvGrpSpPr>
          <p:grpSpPr>
            <a:xfrm>
              <a:off x="2774780" y="1906617"/>
              <a:ext cx="2100054" cy="2336237"/>
              <a:chOff x="4139669" y="2440017"/>
              <a:chExt cx="2100054" cy="2336237"/>
            </a:xfrm>
          </p:grpSpPr>
          <p:cxnSp>
            <p:nvCxnSpPr>
              <p:cNvPr id="365" name="Straight Connector 364"/>
              <p:cNvCxnSpPr/>
              <p:nvPr/>
            </p:nvCxnSpPr>
            <p:spPr>
              <a:xfrm>
                <a:off x="6207285" y="2743200"/>
                <a:ext cx="0" cy="2033054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6" name="Group 365"/>
              <p:cNvGrpSpPr/>
              <p:nvPr/>
            </p:nvGrpSpPr>
            <p:grpSpPr>
              <a:xfrm>
                <a:off x="4139669" y="2440017"/>
                <a:ext cx="2100054" cy="1783473"/>
                <a:chOff x="5977146" y="2244406"/>
                <a:chExt cx="2100054" cy="1783473"/>
              </a:xfrm>
            </p:grpSpPr>
            <p:sp>
              <p:nvSpPr>
                <p:cNvPr id="367" name="Rectangle 366"/>
                <p:cNvSpPr/>
                <p:nvPr/>
              </p:nvSpPr>
              <p:spPr>
                <a:xfrm>
                  <a:off x="5977146" y="2959623"/>
                  <a:ext cx="584571" cy="1068256"/>
                </a:xfrm>
                <a:prstGeom prst="rect">
                  <a:avLst/>
                </a:prstGeom>
                <a:solidFill>
                  <a:schemeClr val="tx2"/>
                </a:solidFill>
                <a:ln w="76200" cmpd="sng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68" name="Straight Connector 367"/>
                <p:cNvCxnSpPr/>
                <p:nvPr/>
              </p:nvCxnSpPr>
              <p:spPr>
                <a:xfrm>
                  <a:off x="6252448" y="2545738"/>
                  <a:ext cx="676656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9" name="Straight Connector 368"/>
                <p:cNvCxnSpPr/>
                <p:nvPr/>
              </p:nvCxnSpPr>
              <p:spPr>
                <a:xfrm>
                  <a:off x="7409833" y="2545738"/>
                  <a:ext cx="667367" cy="0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0" name="Straight Connector 369"/>
                <p:cNvCxnSpPr/>
                <p:nvPr/>
              </p:nvCxnSpPr>
              <p:spPr>
                <a:xfrm flipV="1">
                  <a:off x="6916994" y="2244406"/>
                  <a:ext cx="452087" cy="301332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1" name="Straight Connector 370"/>
                <p:cNvCxnSpPr/>
                <p:nvPr/>
              </p:nvCxnSpPr>
              <p:spPr>
                <a:xfrm>
                  <a:off x="6248400" y="2514600"/>
                  <a:ext cx="10765" cy="453663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59" name="Bent Arrow 358"/>
          <p:cNvSpPr>
            <a:spLocks/>
          </p:cNvSpPr>
          <p:nvPr/>
        </p:nvSpPr>
        <p:spPr>
          <a:xfrm>
            <a:off x="2100272" y="3743572"/>
            <a:ext cx="1097280" cy="804672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/>
          <a:scene3d>
            <a:camera prst="orthographicFront">
              <a:rot lat="0" lon="0" rev="16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9" name="TextBox 378"/>
          <p:cNvSpPr txBox="1"/>
          <p:nvPr/>
        </p:nvSpPr>
        <p:spPr>
          <a:xfrm>
            <a:off x="1752600" y="4737172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Indirect path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381" name="Group 380"/>
          <p:cNvGrpSpPr/>
          <p:nvPr/>
        </p:nvGrpSpPr>
        <p:grpSpPr>
          <a:xfrm>
            <a:off x="3070752" y="3463378"/>
            <a:ext cx="1008026" cy="1121394"/>
            <a:chOff x="4139669" y="2440017"/>
            <a:chExt cx="2100054" cy="2336237"/>
          </a:xfrm>
        </p:grpSpPr>
        <p:cxnSp>
          <p:nvCxnSpPr>
            <p:cNvPr id="386" name="Straight Connector 385"/>
            <p:cNvCxnSpPr/>
            <p:nvPr/>
          </p:nvCxnSpPr>
          <p:spPr>
            <a:xfrm>
              <a:off x="6207285" y="2743200"/>
              <a:ext cx="0" cy="2033054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7" name="Group 386"/>
            <p:cNvGrpSpPr/>
            <p:nvPr/>
          </p:nvGrpSpPr>
          <p:grpSpPr>
            <a:xfrm>
              <a:off x="4139669" y="2440017"/>
              <a:ext cx="2100054" cy="1783473"/>
              <a:chOff x="5977146" y="2244406"/>
              <a:chExt cx="2100054" cy="1783473"/>
            </a:xfrm>
          </p:grpSpPr>
          <p:sp>
            <p:nvSpPr>
              <p:cNvPr id="388" name="Rectangle 387"/>
              <p:cNvSpPr/>
              <p:nvPr/>
            </p:nvSpPr>
            <p:spPr>
              <a:xfrm>
                <a:off x="5977146" y="2959623"/>
                <a:ext cx="584571" cy="1068256"/>
              </a:xfrm>
              <a:prstGeom prst="rect">
                <a:avLst/>
              </a:prstGeom>
              <a:solidFill>
                <a:schemeClr val="bg1"/>
              </a:solidFill>
              <a:ln w="7620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89" name="Straight Connector 388"/>
              <p:cNvCxnSpPr/>
              <p:nvPr/>
            </p:nvCxnSpPr>
            <p:spPr>
              <a:xfrm>
                <a:off x="6252448" y="2545738"/>
                <a:ext cx="676656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/>
              <p:cNvCxnSpPr/>
              <p:nvPr/>
            </p:nvCxnSpPr>
            <p:spPr>
              <a:xfrm>
                <a:off x="7409833" y="2545738"/>
                <a:ext cx="667367" cy="0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/>
              <p:cNvCxnSpPr/>
              <p:nvPr/>
            </p:nvCxnSpPr>
            <p:spPr>
              <a:xfrm flipV="1">
                <a:off x="6916994" y="2244406"/>
                <a:ext cx="452087" cy="301332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/>
              <p:cNvCxnSpPr/>
              <p:nvPr/>
            </p:nvCxnSpPr>
            <p:spPr>
              <a:xfrm>
                <a:off x="6248400" y="2514600"/>
                <a:ext cx="10765" cy="453663"/>
              </a:xfrm>
              <a:prstGeom prst="line">
                <a:avLst/>
              </a:prstGeom>
              <a:ln w="76200" cmpd="sng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3" name="Left-Right Arrow 412"/>
          <p:cNvSpPr/>
          <p:nvPr/>
        </p:nvSpPr>
        <p:spPr>
          <a:xfrm>
            <a:off x="735017" y="2329619"/>
            <a:ext cx="965992" cy="398670"/>
          </a:xfrm>
          <a:prstGeom prst="leftRightArrow">
            <a:avLst/>
          </a:prstGeom>
          <a:solidFill>
            <a:srgbClr val="FF0000"/>
          </a:solidFill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5" name="TextBox 414"/>
          <p:cNvSpPr txBox="1"/>
          <p:nvPr/>
        </p:nvSpPr>
        <p:spPr>
          <a:xfrm>
            <a:off x="5638800" y="2586516"/>
            <a:ext cx="2623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Coupled Cells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1439730" y="4318072"/>
            <a:ext cx="1243884" cy="509669"/>
          </a:xfrm>
          <a:prstGeom prst="lef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043473" y="4313940"/>
            <a:ext cx="1133180" cy="52897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1" name="Rectangle 420"/>
          <p:cNvSpPr/>
          <p:nvPr/>
        </p:nvSpPr>
        <p:spPr>
          <a:xfrm>
            <a:off x="4800600" y="3268161"/>
            <a:ext cx="4038600" cy="2065839"/>
          </a:xfrm>
          <a:prstGeom prst="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grpSp>
        <p:nvGrpSpPr>
          <p:cNvPr id="422" name="Group 421"/>
          <p:cNvGrpSpPr>
            <a:grpSpLocks noChangeAspect="1"/>
          </p:cNvGrpSpPr>
          <p:nvPr/>
        </p:nvGrpSpPr>
        <p:grpSpPr>
          <a:xfrm>
            <a:off x="5312054" y="3641371"/>
            <a:ext cx="2765146" cy="1048858"/>
            <a:chOff x="2517498" y="1730522"/>
            <a:chExt cx="3456433" cy="1311072"/>
          </a:xfrm>
        </p:grpSpPr>
        <p:cxnSp>
          <p:nvCxnSpPr>
            <p:cNvPr id="423" name="Straight Connector 422"/>
            <p:cNvCxnSpPr/>
            <p:nvPr/>
          </p:nvCxnSpPr>
          <p:spPr>
            <a:xfrm>
              <a:off x="2517498" y="2376172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/>
            <p:nvPr/>
          </p:nvCxnSpPr>
          <p:spPr>
            <a:xfrm>
              <a:off x="4232761" y="174097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>
              <a:off x="5312138" y="1761433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/>
            <p:nvPr/>
          </p:nvCxnSpPr>
          <p:spPr>
            <a:xfrm>
              <a:off x="3163171" y="1730522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7" name="Rectangle 426"/>
            <p:cNvSpPr/>
            <p:nvPr/>
          </p:nvSpPr>
          <p:spPr>
            <a:xfrm>
              <a:off x="2701561" y="2286000"/>
              <a:ext cx="3104879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28" name="Group 427"/>
            <p:cNvGrpSpPr/>
            <p:nvPr/>
          </p:nvGrpSpPr>
          <p:grpSpPr>
            <a:xfrm>
              <a:off x="2701562" y="1931693"/>
              <a:ext cx="1992208" cy="875505"/>
              <a:chOff x="534160" y="2230725"/>
              <a:chExt cx="1185838" cy="521133"/>
            </a:xfrm>
          </p:grpSpPr>
          <p:sp>
            <p:nvSpPr>
              <p:cNvPr id="433" name="Oval 432"/>
              <p:cNvSpPr/>
              <p:nvPr/>
            </p:nvSpPr>
            <p:spPr>
              <a:xfrm>
                <a:off x="534160" y="2232276"/>
                <a:ext cx="543300" cy="519582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 smtClean="0">
                    <a:solidFill>
                      <a:srgbClr val="FF0000"/>
                    </a:solidFill>
                  </a:rPr>
                  <a:t>0</a:t>
                </a:r>
                <a:endParaRPr lang="en-US" sz="4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34" name="Oval 433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b="1" dirty="0" smtClean="0"/>
                  <a:t>1</a:t>
                </a:r>
                <a:endParaRPr lang="en-US" sz="4000" b="1" dirty="0"/>
              </a:p>
            </p:txBody>
          </p:sp>
        </p:grpSp>
        <p:sp>
          <p:nvSpPr>
            <p:cNvPr id="429" name="Oval 428"/>
            <p:cNvSpPr/>
            <p:nvPr/>
          </p:nvSpPr>
          <p:spPr>
            <a:xfrm>
              <a:off x="4860404" y="1952143"/>
              <a:ext cx="912746" cy="87289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solidFill>
                    <a:srgbClr val="FF0000"/>
                  </a:solidFill>
                </a:rPr>
                <a:t>0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430" name="Donut 429"/>
            <p:cNvSpPr>
              <a:spLocks noChangeAspect="1"/>
            </p:cNvSpPr>
            <p:nvPr/>
          </p:nvSpPr>
          <p:spPr>
            <a:xfrm>
              <a:off x="2667001" y="1889759"/>
              <a:ext cx="1005840" cy="1005840"/>
            </a:xfrm>
            <a:prstGeom prst="donut">
              <a:avLst>
                <a:gd name="adj" fmla="val 12985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1" name="Donut 430"/>
            <p:cNvSpPr>
              <a:spLocks noChangeAspect="1"/>
            </p:cNvSpPr>
            <p:nvPr/>
          </p:nvSpPr>
          <p:spPr>
            <a:xfrm>
              <a:off x="3733799" y="1904999"/>
              <a:ext cx="1005840" cy="1005840"/>
            </a:xfrm>
            <a:prstGeom prst="donut">
              <a:avLst>
                <a:gd name="adj" fmla="val 1274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2" name="Donut 431"/>
            <p:cNvSpPr>
              <a:spLocks noChangeAspect="1"/>
            </p:cNvSpPr>
            <p:nvPr/>
          </p:nvSpPr>
          <p:spPr>
            <a:xfrm>
              <a:off x="4800600" y="1904999"/>
              <a:ext cx="1005840" cy="1005840"/>
            </a:xfrm>
            <a:prstGeom prst="donut">
              <a:avLst>
                <a:gd name="adj" fmla="val 14864"/>
              </a:avLst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17" name="Multiply 416"/>
          <p:cNvSpPr/>
          <p:nvPr/>
        </p:nvSpPr>
        <p:spPr>
          <a:xfrm>
            <a:off x="6277432" y="37338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290" grpId="0" animBg="1"/>
      <p:bldP spid="352" grpId="0" animBg="1"/>
      <p:bldP spid="353" grpId="0" animBg="1"/>
      <p:bldP spid="359" grpId="0" animBg="1"/>
      <p:bldP spid="379" grpId="0"/>
      <p:bldP spid="413" grpId="0" animBg="1"/>
      <p:bldP spid="415" grpId="0"/>
      <p:bldP spid="10" grpId="0" animBg="1"/>
      <p:bldP spid="11" grpId="0" animBg="1"/>
      <p:bldP spid="421" grpId="0" animBg="1"/>
      <p:bldP spid="4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219200"/>
            <a:ext cx="9144000" cy="3772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DETECTING </a:t>
            </a:r>
            <a:br>
              <a:rPr lang="en-US" b="1" dirty="0" smtClean="0"/>
            </a:br>
            <a:r>
              <a:rPr lang="en-US" b="1" dirty="0" smtClean="0"/>
              <a:t>DATA-DEPENDENT FAILURES</a:t>
            </a:r>
            <a:endParaRPr lang="en-US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0" y="2133601"/>
            <a:ext cx="9144001" cy="942362"/>
            <a:chOff x="0" y="2667000"/>
            <a:chExt cx="9144001" cy="942362"/>
          </a:xfrm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8842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X-1</a:t>
              </a:r>
              <a:endParaRPr lang="en-US" sz="4000" b="1" dirty="0"/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</a:t>
              </a:r>
              <a:endParaRPr lang="en-US" sz="4000" b="1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98266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X+1</a:t>
              </a:r>
              <a:endParaRPr lang="en-US" sz="4000" b="1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154680" y="1482847"/>
            <a:ext cx="5303520" cy="803154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L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D</a:t>
              </a:r>
              <a:endParaRPr lang="en-US" sz="3600" b="1" dirty="0"/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R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18</a:t>
            </a:fld>
            <a:endParaRPr lang="en-US" dirty="0"/>
          </a:p>
        </p:txBody>
      </p:sp>
      <p:sp>
        <p:nvSpPr>
          <p:cNvPr id="78" name="Rounded Rectangle 77"/>
          <p:cNvSpPr/>
          <p:nvPr/>
        </p:nvSpPr>
        <p:spPr>
          <a:xfrm>
            <a:off x="0" y="5524645"/>
            <a:ext cx="9143999" cy="102855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Need to write specific data patterns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in neighboring addresses 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pSp>
        <p:nvGrpSpPr>
          <p:cNvPr id="123" name="Group 122"/>
          <p:cNvGrpSpPr/>
          <p:nvPr/>
        </p:nvGrpSpPr>
        <p:grpSpPr>
          <a:xfrm>
            <a:off x="3124200" y="1482847"/>
            <a:ext cx="5303520" cy="803154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0" name="Rectangle 99"/>
          <p:cNvSpPr/>
          <p:nvPr/>
        </p:nvSpPr>
        <p:spPr>
          <a:xfrm>
            <a:off x="-1" y="3124201"/>
            <a:ext cx="9144001" cy="137531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To test cell at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</a:rPr>
              <a:t>address X</a:t>
            </a:r>
            <a:r>
              <a:rPr lang="en-US" sz="3600" b="1" dirty="0" smtClean="0">
                <a:solidFill>
                  <a:srgbClr val="FF0000"/>
                </a:solidFill>
              </a:rPr>
              <a:t>, </a:t>
            </a:r>
            <a:r>
              <a:rPr lang="en-US" sz="3600" dirty="0" smtClean="0">
                <a:solidFill>
                  <a:schemeClr val="tx1"/>
                </a:solidFill>
              </a:rPr>
              <a:t>write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smtClean="0">
                <a:solidFill>
                  <a:schemeClr val="tx2"/>
                </a:solidFill>
              </a:rPr>
              <a:t>1 at address X </a:t>
            </a:r>
            <a:r>
              <a:rPr lang="en-US" sz="3600" dirty="0" smtClean="0">
                <a:solidFill>
                  <a:schemeClr val="tx1"/>
                </a:solidFill>
              </a:rPr>
              <a:t>and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i="1" dirty="0" smtClean="0">
                <a:solidFill>
                  <a:schemeClr val="tx2"/>
                </a:solidFill>
              </a:rPr>
              <a:t>0s at address X+1 and X-1</a:t>
            </a:r>
            <a:endParaRPr lang="en-US" sz="36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65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10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Data-Dependent Failures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Challenges in System-Level Detection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Our Mechanism: PARBOR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Experimental Results from Real Chips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61478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219199"/>
            <a:ext cx="9144000" cy="3772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CHALLENGE: </a:t>
            </a:r>
            <a:br>
              <a:rPr lang="en-US" b="1" dirty="0" smtClean="0"/>
            </a:br>
            <a:r>
              <a:rPr lang="en-US" b="1" dirty="0" smtClean="0"/>
              <a:t>SCRAMBLED ADDRESS SPACE </a:t>
            </a:r>
            <a:endParaRPr lang="en-US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20</a:t>
            </a:fld>
            <a:endParaRPr lang="en-US" dirty="0"/>
          </a:p>
        </p:txBody>
      </p:sp>
      <p:sp>
        <p:nvSpPr>
          <p:cNvPr id="101" name="Rounded Rectangle 100"/>
          <p:cNvSpPr/>
          <p:nvPr/>
        </p:nvSpPr>
        <p:spPr>
          <a:xfrm>
            <a:off x="0" y="2133599"/>
            <a:ext cx="9144001" cy="94183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ADDRESS           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953000" y="2187714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X-4</a:t>
            </a:r>
            <a:endParaRPr lang="en-US" sz="4000" b="1" dirty="0"/>
          </a:p>
        </p:txBody>
      </p:sp>
      <p:sp>
        <p:nvSpPr>
          <p:cNvPr id="103" name="TextBox 102"/>
          <p:cNvSpPr txBox="1"/>
          <p:nvPr/>
        </p:nvSpPr>
        <p:spPr>
          <a:xfrm>
            <a:off x="5809458" y="2187714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</a:t>
            </a:r>
            <a:endParaRPr lang="en-US" sz="40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6248400" y="2187714"/>
            <a:ext cx="98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X+2</a:t>
            </a:r>
            <a:endParaRPr lang="en-US" sz="4000" b="1" dirty="0"/>
          </a:p>
        </p:txBody>
      </p:sp>
      <p:grpSp>
        <p:nvGrpSpPr>
          <p:cNvPr id="105" name="Group 104"/>
          <p:cNvGrpSpPr/>
          <p:nvPr/>
        </p:nvGrpSpPr>
        <p:grpSpPr>
          <a:xfrm>
            <a:off x="3124200" y="1447800"/>
            <a:ext cx="5303520" cy="803154"/>
            <a:chOff x="2209800" y="2971800"/>
            <a:chExt cx="5303520" cy="803154"/>
          </a:xfrm>
        </p:grpSpPr>
        <p:grpSp>
          <p:nvGrpSpPr>
            <p:cNvPr id="106" name="Group 105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15" name="Straight Connector 11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21" name="Oval 12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38100" cmpd="sng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07" name="Straight Connector 106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12" name="Oval 111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38100" cmpd="sng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154680" y="1447800"/>
            <a:ext cx="5303520" cy="803154"/>
            <a:chOff x="2240280" y="2971800"/>
            <a:chExt cx="5303520" cy="803154"/>
          </a:xfrm>
        </p:grpSpPr>
        <p:grpSp>
          <p:nvGrpSpPr>
            <p:cNvPr id="142" name="Group 14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155" name="Straight Connector 15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0" name="Group 159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61" name="Oval 16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47" name="Straight Connector 146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Oval 150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52" name="Oval 151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5" name="TextBox 164"/>
          <p:cNvSpPr txBox="1"/>
          <p:nvPr/>
        </p:nvSpPr>
        <p:spPr>
          <a:xfrm>
            <a:off x="3124200" y="2187714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X-1</a:t>
            </a:r>
            <a:endParaRPr lang="en-US" sz="4000" b="1" dirty="0"/>
          </a:p>
        </p:txBody>
      </p:sp>
      <p:sp>
        <p:nvSpPr>
          <p:cNvPr id="166" name="TextBox 165"/>
          <p:cNvSpPr txBox="1"/>
          <p:nvPr/>
        </p:nvSpPr>
        <p:spPr>
          <a:xfrm>
            <a:off x="6942139" y="2187714"/>
            <a:ext cx="98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X+1</a:t>
            </a:r>
            <a:endParaRPr lang="en-US" sz="4000" b="1" dirty="0"/>
          </a:p>
        </p:txBody>
      </p:sp>
      <p:sp>
        <p:nvSpPr>
          <p:cNvPr id="170" name="Rounded Rectangle 169"/>
          <p:cNvSpPr/>
          <p:nvPr/>
        </p:nvSpPr>
        <p:spPr>
          <a:xfrm>
            <a:off x="-1" y="4038600"/>
            <a:ext cx="9144001" cy="94183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ADDRESS           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4952999" y="4092715"/>
            <a:ext cx="845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X-?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809457" y="4092715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</a:t>
            </a:r>
            <a:endParaRPr lang="en-US" sz="4000" b="1" dirty="0"/>
          </a:p>
        </p:txBody>
      </p:sp>
      <p:sp>
        <p:nvSpPr>
          <p:cNvPr id="173" name="TextBox 172"/>
          <p:cNvSpPr txBox="1"/>
          <p:nvPr/>
        </p:nvSpPr>
        <p:spPr>
          <a:xfrm>
            <a:off x="6248399" y="4092715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X+?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pSp>
        <p:nvGrpSpPr>
          <p:cNvPr id="174" name="Group 173"/>
          <p:cNvGrpSpPr/>
          <p:nvPr/>
        </p:nvGrpSpPr>
        <p:grpSpPr>
          <a:xfrm>
            <a:off x="3154679" y="3352800"/>
            <a:ext cx="5303520" cy="803154"/>
            <a:chOff x="2240280" y="2971800"/>
            <a:chExt cx="5303520" cy="803154"/>
          </a:xfrm>
        </p:grpSpPr>
        <p:grpSp>
          <p:nvGrpSpPr>
            <p:cNvPr id="175" name="Group 17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198" name="Straight Connector 197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Connector 212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7" name="Group 226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0" name="Oval 22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7" name="Oval 236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8" name="Oval 23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9" name="Oval 238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76" name="Straight Connector 17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Oval 183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85" name="Oval 184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86" name="Oval 185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40" name="Rectangle 239"/>
          <p:cNvSpPr/>
          <p:nvPr/>
        </p:nvSpPr>
        <p:spPr>
          <a:xfrm>
            <a:off x="0" y="5254089"/>
            <a:ext cx="9144001" cy="137531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ts val="3520"/>
              </a:lnSpc>
              <a:buFont typeface="Arial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Scrambled address </a:t>
            </a:r>
            <a:r>
              <a:rPr lang="en-US" sz="3600" i="1" dirty="0" smtClean="0">
                <a:solidFill>
                  <a:srgbClr val="FF0000"/>
                </a:solidFill>
              </a:rPr>
              <a:t>not visible to system</a:t>
            </a:r>
          </a:p>
          <a:p>
            <a:pPr marL="571500" indent="-571500">
              <a:lnSpc>
                <a:spcPts val="3520"/>
              </a:lnSpc>
              <a:buFont typeface="Arial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Cannot detect failures without the </a:t>
            </a:r>
            <a:r>
              <a:rPr lang="en-US" sz="3600" i="1" dirty="0">
                <a:solidFill>
                  <a:srgbClr val="FF0000"/>
                </a:solidFill>
              </a:rPr>
              <a:t>address mapping </a:t>
            </a:r>
            <a:r>
              <a:rPr lang="en-US" sz="3600" i="1" dirty="0" smtClean="0">
                <a:solidFill>
                  <a:srgbClr val="FF0000"/>
                </a:solidFill>
              </a:rPr>
              <a:t>information</a:t>
            </a:r>
            <a:endParaRPr lang="en-US" sz="3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34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2" grpId="0"/>
      <p:bldP spid="103" grpId="0"/>
      <p:bldP spid="104" grpId="0"/>
      <p:bldP spid="165" grpId="0"/>
      <p:bldP spid="165" grpId="1"/>
      <p:bldP spid="166" grpId="0"/>
      <p:bldP spid="166" grpId="1"/>
      <p:bldP spid="170" grpId="0" animBg="1"/>
      <p:bldP spid="171" grpId="0"/>
      <p:bldP spid="172" grpId="0"/>
      <p:bldP spid="173" grpId="0"/>
      <p:bldP spid="2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97"/>
          <p:cNvSpPr/>
          <p:nvPr/>
        </p:nvSpPr>
        <p:spPr>
          <a:xfrm>
            <a:off x="0" y="4953000"/>
            <a:ext cx="9144001" cy="181664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ts val="3520"/>
              </a:lnSpc>
              <a:buFont typeface="Arial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Different for </a:t>
            </a:r>
            <a:r>
              <a:rPr lang="en-US" sz="3600" i="1" dirty="0" smtClean="0">
                <a:solidFill>
                  <a:srgbClr val="FF0000"/>
                </a:solidFill>
              </a:rPr>
              <a:t>each generation and vendor</a:t>
            </a:r>
          </a:p>
          <a:p>
            <a:pPr marL="571500" indent="-571500">
              <a:lnSpc>
                <a:spcPts val="3520"/>
              </a:lnSpc>
              <a:buFont typeface="Arial" charset="0"/>
              <a:buChar char="•"/>
            </a:pPr>
            <a:r>
              <a:rPr lang="en-US" sz="3600" dirty="0" smtClean="0">
                <a:solidFill>
                  <a:schemeClr val="tx1"/>
                </a:solidFill>
              </a:rPr>
              <a:t>Need a </a:t>
            </a:r>
            <a:r>
              <a:rPr lang="en-US" sz="3600" i="1" dirty="0" smtClean="0">
                <a:solidFill>
                  <a:srgbClr val="FF0000"/>
                </a:solidFill>
              </a:rPr>
              <a:t>dynamic way </a:t>
            </a:r>
            <a:r>
              <a:rPr lang="en-US" sz="3600" dirty="0" smtClean="0">
                <a:solidFill>
                  <a:schemeClr val="tx1"/>
                </a:solidFill>
              </a:rPr>
              <a:t>to detect address mapping information </a:t>
            </a:r>
            <a:r>
              <a:rPr lang="en-US" sz="3600" i="1" dirty="0" smtClean="0">
                <a:solidFill>
                  <a:srgbClr val="FF0000"/>
                </a:solidFill>
              </a:rPr>
              <a:t>in </a:t>
            </a:r>
            <a:r>
              <a:rPr lang="en-US" sz="3600" i="1" dirty="0">
                <a:solidFill>
                  <a:srgbClr val="FF0000"/>
                </a:solidFill>
              </a:rPr>
              <a:t>the system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" y="1219199"/>
            <a:ext cx="9144000" cy="377204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CHALLENGE:</a:t>
            </a:r>
            <a:br>
              <a:rPr lang="en-US" b="1" dirty="0" smtClean="0"/>
            </a:br>
            <a:r>
              <a:rPr lang="en-US" b="1" dirty="0"/>
              <a:t> SCRAMBLED ADDRESS SPACE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21</a:t>
            </a:fld>
            <a:endParaRPr lang="en-US" dirty="0"/>
          </a:p>
        </p:txBody>
      </p:sp>
      <p:sp>
        <p:nvSpPr>
          <p:cNvPr id="178" name="Rounded Rectangle 177"/>
          <p:cNvSpPr/>
          <p:nvPr/>
        </p:nvSpPr>
        <p:spPr>
          <a:xfrm>
            <a:off x="0" y="4038599"/>
            <a:ext cx="9144001" cy="94183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ADDRESS           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4953000" y="4092714"/>
            <a:ext cx="867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X-2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809458" y="4092714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</a:t>
            </a:r>
            <a:endParaRPr lang="en-US" sz="4000" b="1" dirty="0"/>
          </a:p>
        </p:txBody>
      </p:sp>
      <p:sp>
        <p:nvSpPr>
          <p:cNvPr id="181" name="TextBox 180"/>
          <p:cNvSpPr txBox="1"/>
          <p:nvPr/>
        </p:nvSpPr>
        <p:spPr>
          <a:xfrm>
            <a:off x="6248400" y="4092714"/>
            <a:ext cx="9813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X+5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pSp>
        <p:nvGrpSpPr>
          <p:cNvPr id="211" name="Group 210"/>
          <p:cNvGrpSpPr/>
          <p:nvPr/>
        </p:nvGrpSpPr>
        <p:grpSpPr>
          <a:xfrm>
            <a:off x="3154680" y="3352800"/>
            <a:ext cx="5303520" cy="803154"/>
            <a:chOff x="2240280" y="2971800"/>
            <a:chExt cx="5303520" cy="803154"/>
          </a:xfrm>
        </p:grpSpPr>
        <p:grpSp>
          <p:nvGrpSpPr>
            <p:cNvPr id="212" name="Group 21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223" name="Straight Connector 22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9" name="Group 228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1" name="Oval 23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214" name="Straight Connector 21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219" name="Oval 21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1" name="Rounded Rectangle 100"/>
          <p:cNvSpPr/>
          <p:nvPr/>
        </p:nvSpPr>
        <p:spPr>
          <a:xfrm>
            <a:off x="0" y="2133599"/>
            <a:ext cx="9144001" cy="94183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ADDRESS           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953000" y="2187714"/>
            <a:ext cx="867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X-4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809458" y="2187714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</a:t>
            </a:r>
            <a:endParaRPr lang="en-US" sz="4000" b="1" dirty="0"/>
          </a:p>
        </p:txBody>
      </p:sp>
      <p:sp>
        <p:nvSpPr>
          <p:cNvPr id="104" name="TextBox 103"/>
          <p:cNvSpPr txBox="1"/>
          <p:nvPr/>
        </p:nvSpPr>
        <p:spPr>
          <a:xfrm>
            <a:off x="6248400" y="2187714"/>
            <a:ext cx="9813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X+2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3124200" y="1447800"/>
            <a:ext cx="5303520" cy="803154"/>
            <a:chOff x="2209800" y="2971800"/>
            <a:chExt cx="5303520" cy="803154"/>
          </a:xfrm>
        </p:grpSpPr>
        <p:grpSp>
          <p:nvGrpSpPr>
            <p:cNvPr id="106" name="Group 105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15" name="Straight Connector 11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21" name="Oval 12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38100" cmpd="sng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07" name="Straight Connector 106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12" name="Oval 111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38100" cmpd="sng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3154680" y="1447800"/>
            <a:ext cx="5303520" cy="803154"/>
            <a:chOff x="2240280" y="2971800"/>
            <a:chExt cx="5303520" cy="803154"/>
          </a:xfrm>
        </p:grpSpPr>
        <p:grpSp>
          <p:nvGrpSpPr>
            <p:cNvPr id="142" name="Group 14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155" name="Straight Connector 15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0" name="Group 159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61" name="Oval 16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0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47" name="Straight Connector 146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Oval 150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52" name="Oval 151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0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4" name="Oval 153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-76200" y="1823696"/>
            <a:ext cx="2649123" cy="830997"/>
          </a:xfrm>
          <a:prstGeom prst="rect">
            <a:avLst/>
          </a:prstGeom>
          <a:solidFill>
            <a:schemeClr val="tx1">
              <a:alpha val="85000"/>
            </a:schemeClr>
          </a:solidFill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FFFF"/>
                </a:solidFill>
                <a:cs typeface="Apple Chancery"/>
              </a:rPr>
              <a:t>Vendor</a:t>
            </a:r>
            <a:r>
              <a:rPr lang="en-US" sz="4800" b="1" dirty="0" smtClean="0">
                <a:solidFill>
                  <a:srgbClr val="FFFFFF"/>
                </a:solidFill>
                <a:latin typeface="Apple Chancery"/>
                <a:cs typeface="Apple Chancery"/>
              </a:rPr>
              <a:t> A</a:t>
            </a:r>
            <a:endParaRPr lang="en-US" sz="4800" b="1" dirty="0">
              <a:solidFill>
                <a:srgbClr val="FFFFFF"/>
              </a:solidFill>
              <a:latin typeface="Apple Chancery"/>
              <a:cs typeface="Apple Chancery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76200" y="3752671"/>
            <a:ext cx="2652329" cy="830997"/>
          </a:xfrm>
          <a:prstGeom prst="rect">
            <a:avLst/>
          </a:prstGeom>
          <a:solidFill>
            <a:schemeClr val="tx1">
              <a:alpha val="85000"/>
            </a:schemeClr>
          </a:solidFill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FFFF"/>
                </a:solidFill>
                <a:cs typeface="Apple Chancery"/>
              </a:rPr>
              <a:t>Vendor</a:t>
            </a:r>
            <a:r>
              <a:rPr lang="en-US" sz="4800" b="1" dirty="0" smtClean="0">
                <a:solidFill>
                  <a:srgbClr val="FFFFFF"/>
                </a:solidFill>
                <a:latin typeface="Apple Chancery"/>
                <a:cs typeface="Apple Chancery"/>
              </a:rPr>
              <a:t> B</a:t>
            </a:r>
            <a:endParaRPr lang="en-US" sz="4800" b="1" dirty="0">
              <a:solidFill>
                <a:srgbClr val="FFFFFF"/>
              </a:solid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39340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  <p:bldP spid="179" grpId="0"/>
      <p:bldP spid="180" grpId="0"/>
      <p:bldP spid="181" grpId="0"/>
      <p:bldP spid="168" grpId="0" animBg="1"/>
      <p:bldP spid="1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609600"/>
            <a:ext cx="9144000" cy="13716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608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b="1" dirty="0" smtClean="0"/>
              <a:t>NAIVE SOLUTION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0" y="2182771"/>
            <a:ext cx="9144000" cy="3608429"/>
          </a:xfrm>
          <a:solidFill>
            <a:srgbClr val="EEECE1"/>
          </a:solidFill>
        </p:spPr>
        <p:txBody>
          <a:bodyPr>
            <a:noAutofit/>
          </a:bodyPr>
          <a:lstStyle/>
          <a:p>
            <a:pPr marL="0" indent="0" algn="ctr">
              <a:lnSpc>
                <a:spcPts val="3440"/>
              </a:lnSpc>
              <a:buNone/>
            </a:pPr>
            <a:r>
              <a:rPr lang="en-US" b="1" dirty="0" smtClean="0"/>
              <a:t>Determine the location of neighboring cells</a:t>
            </a:r>
            <a:endParaRPr lang="en-US" b="1" dirty="0"/>
          </a:p>
          <a:p>
            <a:pPr marL="0" indent="0">
              <a:lnSpc>
                <a:spcPts val="344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NAÏVE SOLUTION: O(n</a:t>
            </a:r>
            <a:r>
              <a:rPr lang="en-US" b="1" u="sng" baseline="30000" dirty="0" smtClean="0">
                <a:solidFill>
                  <a:srgbClr val="FF0000"/>
                </a:solidFill>
              </a:rPr>
              <a:t>2</a:t>
            </a:r>
            <a:r>
              <a:rPr lang="en-US" b="1" u="sng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ts val="3040"/>
              </a:lnSpc>
            </a:pPr>
            <a:r>
              <a:rPr lang="en-US" b="1" dirty="0" smtClean="0"/>
              <a:t>For a given failure X, test </a:t>
            </a:r>
            <a:r>
              <a:rPr lang="en-US" b="1" i="1" dirty="0" smtClean="0">
                <a:solidFill>
                  <a:schemeClr val="tx2"/>
                </a:solidFill>
              </a:rPr>
              <a:t>every combination of two bit addresses</a:t>
            </a:r>
            <a:r>
              <a:rPr lang="en-US" b="1" dirty="0" smtClean="0"/>
              <a:t> in the row</a:t>
            </a:r>
          </a:p>
          <a:p>
            <a:pPr lvl="1">
              <a:lnSpc>
                <a:spcPts val="3040"/>
              </a:lnSpc>
            </a:pPr>
            <a:r>
              <a:rPr lang="en-US" b="1" dirty="0" smtClean="0"/>
              <a:t>Address bits: (0, 0), (0, 1), </a:t>
            </a:r>
            <a:r>
              <a:rPr lang="is-IS" b="1" smtClean="0"/>
              <a:t>… (X-1, X), (X, X+1) ... (n-1, n)</a:t>
            </a:r>
            <a:endParaRPr lang="en-US" b="1" dirty="0" smtClean="0"/>
          </a:p>
          <a:p>
            <a:pPr>
              <a:lnSpc>
                <a:spcPts val="2540"/>
              </a:lnSpc>
            </a:pPr>
            <a:r>
              <a:rPr lang="en-US" dirty="0" smtClean="0"/>
              <a:t>For vendor A</a:t>
            </a:r>
          </a:p>
          <a:p>
            <a:pPr lvl="1">
              <a:lnSpc>
                <a:spcPts val="2540"/>
              </a:lnSpc>
            </a:pPr>
            <a:r>
              <a:rPr lang="en-US" dirty="0" smtClean="0"/>
              <a:t>X will </a:t>
            </a:r>
            <a:r>
              <a:rPr lang="en-US" b="1" i="1" dirty="0" smtClean="0">
                <a:solidFill>
                  <a:srgbClr val="FF0000"/>
                </a:solidFill>
              </a:rPr>
              <a:t>fail </a:t>
            </a:r>
            <a:r>
              <a:rPr lang="en-US" b="1" i="1" dirty="0">
                <a:solidFill>
                  <a:srgbClr val="FF0000"/>
                </a:solidFill>
              </a:rPr>
              <a:t>only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when </a:t>
            </a:r>
            <a:r>
              <a:rPr lang="en-US" b="1" i="1" dirty="0" smtClean="0">
                <a:solidFill>
                  <a:schemeClr val="tx2"/>
                </a:solidFill>
              </a:rPr>
              <a:t>X-4, X+2 </a:t>
            </a:r>
            <a:r>
              <a:rPr lang="en-US" dirty="0" smtClean="0"/>
              <a:t>tested</a:t>
            </a:r>
            <a:r>
              <a:rPr lang="en-US" b="1" dirty="0" smtClean="0"/>
              <a:t>   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0" y="5486400"/>
            <a:ext cx="9143999" cy="102855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40"/>
              </a:lnSpc>
            </a:pPr>
            <a:r>
              <a:rPr lang="en-US" sz="3200" b="1" dirty="0" smtClean="0">
                <a:solidFill>
                  <a:schemeClr val="bg1"/>
                </a:solidFill>
              </a:rPr>
              <a:t>8192*8192 </a:t>
            </a:r>
            <a:r>
              <a:rPr lang="en-US" sz="3200" b="1" dirty="0">
                <a:solidFill>
                  <a:schemeClr val="bg1"/>
                </a:solidFill>
              </a:rPr>
              <a:t>tests, 49 days for a row with 8K cells</a:t>
            </a:r>
          </a:p>
          <a:p>
            <a:pPr algn="ctr">
              <a:lnSpc>
                <a:spcPts val="3440"/>
              </a:lnSpc>
            </a:pPr>
            <a:r>
              <a:rPr lang="en-US" sz="3200" b="1" dirty="0" smtClean="0">
                <a:solidFill>
                  <a:schemeClr val="bg1"/>
                </a:solidFill>
              </a:rPr>
              <a:t>Not feasible in a real system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22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1219200"/>
            <a:ext cx="9144001" cy="941832"/>
            <a:chOff x="0" y="4800599"/>
            <a:chExt cx="9144001" cy="941832"/>
          </a:xfrm>
        </p:grpSpPr>
        <p:sp>
          <p:nvSpPr>
            <p:cNvPr id="32" name="Rounded Rectangle 31"/>
            <p:cNvSpPr/>
            <p:nvPr/>
          </p:nvSpPr>
          <p:spPr>
            <a:xfrm>
              <a:off x="0" y="4800599"/>
              <a:ext cx="9144001" cy="94183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SCRAMBLED</a:t>
              </a:r>
            </a:p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ADDRESS                     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983231" y="4854714"/>
              <a:ext cx="86193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X-?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65344" y="4854714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</a:t>
              </a:r>
              <a:endParaRPr lang="en-US" sz="40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431031" y="4854714"/>
              <a:ext cx="9603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X+?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2590800" y="533400"/>
            <a:ext cx="6510528" cy="803154"/>
            <a:chOff x="1642872" y="2971800"/>
            <a:chExt cx="6510528" cy="803154"/>
          </a:xfrm>
        </p:grpSpPr>
        <p:grpSp>
          <p:nvGrpSpPr>
            <p:cNvPr id="52" name="Group 51"/>
            <p:cNvGrpSpPr/>
            <p:nvPr/>
          </p:nvGrpSpPr>
          <p:grpSpPr>
            <a:xfrm>
              <a:off x="1642872" y="2972818"/>
              <a:ext cx="6510528" cy="802136"/>
              <a:chOff x="429848" y="2110982"/>
              <a:chExt cx="6510528" cy="802136"/>
            </a:xfrm>
          </p:grpSpPr>
          <p:cxnSp>
            <p:nvCxnSpPr>
              <p:cNvPr id="63" name="Straight Connector 6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812657" y="2110982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429848" y="2495297"/>
                <a:ext cx="6510528" cy="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oup 68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38100" cmpd="sng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L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53" name="Straight Connector 52"/>
            <p:cNvCxnSpPr/>
            <p:nvPr/>
          </p:nvCxnSpPr>
          <p:spPr>
            <a:xfrm>
              <a:off x="7674530" y="2996696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D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R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rgbClr val="25406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/>
            <p:cNvSpPr/>
            <p:nvPr/>
          </p:nvSpPr>
          <p:spPr>
            <a:xfrm>
              <a:off x="7401263" y="3086887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5877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uiExpand="1" build="p"/>
      <p:bldP spid="8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0" y="1143000"/>
            <a:ext cx="9143999" cy="35052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0" y="2362200"/>
            <a:ext cx="9144000" cy="1905000"/>
          </a:xfrm>
          <a:prstGeom prst="roundRect">
            <a:avLst/>
          </a:prstGeom>
          <a:solidFill>
            <a:srgbClr val="EEECE1"/>
          </a:solidFill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i="1" dirty="0">
                <a:solidFill>
                  <a:schemeClr val="tx1"/>
                </a:solidFill>
                <a:latin typeface="Arial" charset="0"/>
              </a:rPr>
              <a:t>A </a:t>
            </a:r>
            <a:r>
              <a:rPr lang="en-US" sz="4000" b="1" i="1" dirty="0">
                <a:solidFill>
                  <a:schemeClr val="tx2"/>
                </a:solidFill>
                <a:latin typeface="Arial" charset="0"/>
              </a:rPr>
              <a:t>fast and efficient </a:t>
            </a:r>
            <a:r>
              <a:rPr lang="en-US" sz="4000" b="1" i="1" dirty="0" smtClean="0">
                <a:solidFill>
                  <a:schemeClr val="tx1"/>
                </a:solidFill>
                <a:latin typeface="Arial" charset="0"/>
              </a:rPr>
              <a:t>way </a:t>
            </a:r>
          </a:p>
          <a:p>
            <a:pPr algn="ctr">
              <a:lnSpc>
                <a:spcPct val="80000"/>
              </a:lnSpc>
            </a:pPr>
            <a:r>
              <a:rPr lang="en-US" sz="4000" b="1" i="1" dirty="0" smtClean="0">
                <a:solidFill>
                  <a:schemeClr val="tx1"/>
                </a:solidFill>
                <a:latin typeface="Arial" charset="0"/>
              </a:rPr>
              <a:t>to </a:t>
            </a:r>
            <a:r>
              <a:rPr lang="en-US" sz="4000" b="1" i="1" dirty="0">
                <a:solidFill>
                  <a:schemeClr val="tx1"/>
                </a:solidFill>
                <a:latin typeface="Arial" charset="0"/>
              </a:rPr>
              <a:t>determine </a:t>
            </a:r>
            <a:endParaRPr lang="en-US" sz="4000" b="1" i="1" dirty="0" smtClean="0">
              <a:solidFill>
                <a:schemeClr val="tx1"/>
              </a:solidFill>
              <a:latin typeface="Arial" charset="0"/>
            </a:endParaRPr>
          </a:p>
          <a:p>
            <a:pPr algn="ctr">
              <a:lnSpc>
                <a:spcPct val="80000"/>
              </a:lnSpc>
            </a:pPr>
            <a:r>
              <a:rPr lang="en-US" sz="4000" b="1" i="1" dirty="0" smtClean="0">
                <a:solidFill>
                  <a:schemeClr val="tx1"/>
                </a:solidFill>
                <a:latin typeface="Arial" charset="0"/>
              </a:rPr>
              <a:t>the</a:t>
            </a:r>
            <a:r>
              <a:rPr lang="en-US" sz="4000" b="1" i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4000" b="1" i="1" dirty="0">
                <a:solidFill>
                  <a:srgbClr val="FF0000"/>
                </a:solidFill>
                <a:latin typeface="Arial" charset="0"/>
              </a:rPr>
              <a:t>locations </a:t>
            </a:r>
            <a:r>
              <a:rPr lang="en-US" sz="4000" b="1" i="1" dirty="0" smtClean="0">
                <a:solidFill>
                  <a:srgbClr val="FF0000"/>
                </a:solidFill>
                <a:latin typeface="Arial" charset="0"/>
              </a:rPr>
              <a:t>of neighboring cells </a:t>
            </a:r>
            <a:endParaRPr lang="en-US" sz="4000" b="1" i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1524000"/>
            <a:ext cx="9144000" cy="838200"/>
          </a:xfrm>
          <a:prstGeom prst="roundRect">
            <a:avLst/>
          </a:prstGeom>
          <a:solidFill>
            <a:schemeClr val="bg2"/>
          </a:solidFill>
          <a:ln w="762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6600" b="1" i="1" dirty="0" smtClean="0">
                <a:solidFill>
                  <a:schemeClr val="tx1"/>
                </a:solidFill>
              </a:rPr>
              <a:t>GOAL</a:t>
            </a:r>
            <a:endParaRPr lang="en-US" sz="6600" b="1" i="1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35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24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Data-Dependent Failures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Challenges in System-Level Detection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Our Mechanism: PARBOR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Experimental Results from Real Chips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14277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608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b="1" dirty="0" smtClean="0"/>
              <a:t>PARBOR: KEY OBSERVATIONS</a:t>
            </a:r>
            <a:endParaRPr lang="en-US" b="1" dirty="0"/>
          </a:p>
        </p:txBody>
      </p:sp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343400"/>
          </a:xfrm>
          <a:solidFill>
            <a:srgbClr val="EEECE1"/>
          </a:solidFill>
        </p:spPr>
        <p:txBody>
          <a:bodyPr>
            <a:noAutofit/>
          </a:bodyPr>
          <a:lstStyle/>
          <a:p>
            <a:pPr marL="0" indent="0">
              <a:lnSpc>
                <a:spcPts val="2840"/>
              </a:lnSpc>
              <a:buNone/>
            </a:pPr>
            <a:r>
              <a:rPr lang="en-US" b="1" i="1" u="sng" dirty="0" smtClean="0"/>
              <a:t>Key observation 1:</a:t>
            </a:r>
          </a:p>
          <a:p>
            <a:pPr>
              <a:lnSpc>
                <a:spcPts val="2840"/>
              </a:lnSpc>
            </a:pPr>
            <a:r>
              <a:rPr lang="en-US" i="1" dirty="0" smtClean="0">
                <a:solidFill>
                  <a:schemeClr val="tx2"/>
                </a:solidFill>
              </a:rPr>
              <a:t>Data-dependent failures </a:t>
            </a:r>
            <a:r>
              <a:rPr lang="en-US" i="1" dirty="0" smtClean="0"/>
              <a:t>depend on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the heterogeneity in coupled cells</a:t>
            </a:r>
          </a:p>
          <a:p>
            <a:pPr lvl="1">
              <a:lnSpc>
                <a:spcPts val="2840"/>
              </a:lnSpc>
            </a:pPr>
            <a:r>
              <a:rPr lang="en-US" sz="3200" dirty="0" smtClean="0"/>
              <a:t>Some cells are </a:t>
            </a:r>
            <a:r>
              <a:rPr lang="en-US" sz="3200" i="1" dirty="0" smtClean="0">
                <a:solidFill>
                  <a:srgbClr val="FF0000"/>
                </a:solidFill>
              </a:rPr>
              <a:t>strongly coupled </a:t>
            </a:r>
            <a:r>
              <a:rPr lang="en-US" sz="3200" dirty="0" smtClean="0"/>
              <a:t>and fail based on the </a:t>
            </a:r>
            <a:r>
              <a:rPr lang="en-US" sz="3200" i="1" dirty="0" smtClean="0">
                <a:solidFill>
                  <a:srgbClr val="FF0000"/>
                </a:solidFill>
              </a:rPr>
              <a:t>data content in just one neighbor</a:t>
            </a:r>
          </a:p>
          <a:p>
            <a:pPr lvl="1">
              <a:lnSpc>
                <a:spcPts val="2840"/>
              </a:lnSpc>
            </a:pPr>
            <a:r>
              <a:rPr lang="en-US" sz="3200" dirty="0"/>
              <a:t>R</a:t>
            </a:r>
            <a:r>
              <a:rPr lang="en-US" sz="3200" dirty="0" smtClean="0"/>
              <a:t>educe test time by detecting </a:t>
            </a:r>
            <a:r>
              <a:rPr lang="en-US" sz="3200" i="1" dirty="0" smtClean="0">
                <a:solidFill>
                  <a:srgbClr val="FF0000"/>
                </a:solidFill>
              </a:rPr>
              <a:t>only one neighbor</a:t>
            </a:r>
          </a:p>
          <a:p>
            <a:pPr lvl="1">
              <a:lnSpc>
                <a:spcPts val="2840"/>
              </a:lnSpc>
            </a:pPr>
            <a:endParaRPr lang="en-US" sz="3200" i="1" dirty="0" smtClean="0">
              <a:solidFill>
                <a:srgbClr val="FF0000"/>
              </a:solidFill>
            </a:endParaRPr>
          </a:p>
          <a:p>
            <a:pPr>
              <a:lnSpc>
                <a:spcPts val="2840"/>
              </a:lnSpc>
            </a:pPr>
            <a:r>
              <a:rPr lang="en-US" b="1" i="1" dirty="0" smtClean="0"/>
              <a:t>CHALLENGE: Detecting failures with only one neighbor information cannot find all failures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25</a:t>
            </a:fld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0" y="1219200"/>
            <a:ext cx="9144000" cy="609600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40"/>
              </a:lnSpc>
            </a:pPr>
            <a:r>
              <a:rPr lang="en-US" sz="3200" b="1" i="1" dirty="0">
                <a:solidFill>
                  <a:srgbClr val="FF0000"/>
                </a:solidFill>
              </a:rPr>
              <a:t>Reduces test time based on </a:t>
            </a:r>
            <a:r>
              <a:rPr lang="en-US" sz="3200" b="1" i="1" dirty="0" smtClean="0">
                <a:solidFill>
                  <a:srgbClr val="FF0000"/>
                </a:solidFill>
              </a:rPr>
              <a:t>two </a:t>
            </a:r>
            <a:r>
              <a:rPr lang="en-US" sz="3200" b="1" i="1" dirty="0">
                <a:solidFill>
                  <a:srgbClr val="FF0000"/>
                </a:solidFill>
              </a:rPr>
              <a:t>key observations:</a:t>
            </a:r>
          </a:p>
        </p:txBody>
      </p:sp>
    </p:spTree>
    <p:extLst>
      <p:ext uri="{BB962C8B-B14F-4D97-AF65-F5344CB8AC3E}">
        <p14:creationId xmlns:p14="http://schemas.microsoft.com/office/powerpoint/2010/main" val="198814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608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b="1" dirty="0" smtClean="0"/>
              <a:t>PARBOR: KEY OBSERVATIONS</a:t>
            </a:r>
            <a:endParaRPr lang="en-US" b="1" dirty="0"/>
          </a:p>
        </p:txBody>
      </p:sp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343400"/>
          </a:xfrm>
          <a:solidFill>
            <a:srgbClr val="EEECE1"/>
          </a:solidFill>
        </p:spPr>
        <p:txBody>
          <a:bodyPr>
            <a:noAutofit/>
          </a:bodyPr>
          <a:lstStyle/>
          <a:p>
            <a:pPr marL="0" indent="0">
              <a:lnSpc>
                <a:spcPts val="3040"/>
              </a:lnSpc>
              <a:buNone/>
            </a:pPr>
            <a:r>
              <a:rPr lang="en-US" b="1" i="1" u="sng" dirty="0"/>
              <a:t>Key observation 2:</a:t>
            </a:r>
          </a:p>
          <a:p>
            <a:pPr>
              <a:lnSpc>
                <a:spcPts val="3040"/>
              </a:lnSpc>
            </a:pPr>
            <a:r>
              <a:rPr lang="en-US" i="1" dirty="0">
                <a:solidFill>
                  <a:schemeClr val="tx2"/>
                </a:solidFill>
              </a:rPr>
              <a:t>DRAM exhibits </a:t>
            </a:r>
            <a:r>
              <a:rPr lang="en-US" i="1" dirty="0">
                <a:solidFill>
                  <a:srgbClr val="FF0000"/>
                </a:solidFill>
              </a:rPr>
              <a:t>regularity and parallelism</a:t>
            </a:r>
          </a:p>
          <a:p>
            <a:pPr lvl="1">
              <a:lnSpc>
                <a:spcPts val="3040"/>
              </a:lnSpc>
            </a:pPr>
            <a:r>
              <a:rPr lang="en-US" sz="3200" dirty="0"/>
              <a:t>Neighbors are located </a:t>
            </a:r>
            <a:r>
              <a:rPr lang="en-US" sz="3200" i="1" dirty="0">
                <a:solidFill>
                  <a:srgbClr val="FF0000"/>
                </a:solidFill>
              </a:rPr>
              <a:t>at the same distance in different rows of DRAM</a:t>
            </a:r>
          </a:p>
          <a:p>
            <a:pPr lvl="1">
              <a:lnSpc>
                <a:spcPts val="3040"/>
              </a:lnSpc>
            </a:pPr>
            <a:r>
              <a:rPr lang="en-US" sz="3200" dirty="0"/>
              <a:t>Detect</a:t>
            </a:r>
            <a:r>
              <a:rPr lang="en-US" sz="3200" i="1" dirty="0">
                <a:solidFill>
                  <a:schemeClr val="tx2"/>
                </a:solidFill>
              </a:rPr>
              <a:t> </a:t>
            </a:r>
            <a:r>
              <a:rPr lang="en-US" sz="3200" i="1" dirty="0">
                <a:solidFill>
                  <a:srgbClr val="FF0000"/>
                </a:solidFill>
              </a:rPr>
              <a:t>all neighbor locations </a:t>
            </a:r>
            <a:r>
              <a:rPr lang="en-US" sz="3200" i="1" dirty="0"/>
              <a:t>by running parallel tests in multiple rows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26</a:t>
            </a:fld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0" y="1219200"/>
            <a:ext cx="9144000" cy="609600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40"/>
              </a:lnSpc>
            </a:pPr>
            <a:r>
              <a:rPr lang="en-US" sz="3200" b="1" i="1" dirty="0">
                <a:solidFill>
                  <a:srgbClr val="FF0000"/>
                </a:solidFill>
              </a:rPr>
              <a:t>Reduces test time based on </a:t>
            </a:r>
            <a:r>
              <a:rPr lang="en-US" sz="3200" b="1" i="1" dirty="0" smtClean="0">
                <a:solidFill>
                  <a:srgbClr val="FF0000"/>
                </a:solidFill>
              </a:rPr>
              <a:t>two </a:t>
            </a:r>
            <a:r>
              <a:rPr lang="en-US" sz="3200" b="1" i="1" dirty="0">
                <a:solidFill>
                  <a:srgbClr val="FF0000"/>
                </a:solidFill>
              </a:rPr>
              <a:t>key observations:</a:t>
            </a:r>
          </a:p>
        </p:txBody>
      </p:sp>
    </p:spTree>
    <p:extLst>
      <p:ext uri="{BB962C8B-B14F-4D97-AF65-F5344CB8AC3E}">
        <p14:creationId xmlns:p14="http://schemas.microsoft.com/office/powerpoint/2010/main" val="77683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676400"/>
            <a:ext cx="9144000" cy="439265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3254654" y="3886200"/>
            <a:ext cx="2765146" cy="1048858"/>
            <a:chOff x="2517498" y="1730522"/>
            <a:chExt cx="3456433" cy="1311072"/>
          </a:xfrm>
        </p:grpSpPr>
        <p:cxnSp>
          <p:nvCxnSpPr>
            <p:cNvPr id="211" name="Straight Connector 210"/>
            <p:cNvCxnSpPr/>
            <p:nvPr/>
          </p:nvCxnSpPr>
          <p:spPr>
            <a:xfrm>
              <a:off x="2517498" y="2376172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>
              <a:off x="4232761" y="174097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Connector 357"/>
            <p:cNvCxnSpPr/>
            <p:nvPr/>
          </p:nvCxnSpPr>
          <p:spPr>
            <a:xfrm>
              <a:off x="5312138" y="1761433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>
              <a:off x="3163171" y="1730522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2701561" y="2286000"/>
              <a:ext cx="3104879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16" name="Group 215"/>
            <p:cNvGrpSpPr/>
            <p:nvPr/>
          </p:nvGrpSpPr>
          <p:grpSpPr>
            <a:xfrm>
              <a:off x="2701562" y="1931690"/>
              <a:ext cx="1992208" cy="875506"/>
              <a:chOff x="534160" y="2230725"/>
              <a:chExt cx="1185838" cy="521134"/>
            </a:xfrm>
          </p:grpSpPr>
          <p:sp>
            <p:nvSpPr>
              <p:cNvPr id="220" name="Oval 219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1" name="Oval 220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59" name="Oval 358"/>
            <p:cNvSpPr/>
            <p:nvPr/>
          </p:nvSpPr>
          <p:spPr>
            <a:xfrm>
              <a:off x="4860404" y="1952143"/>
              <a:ext cx="912746" cy="872899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Donut 8"/>
            <p:cNvSpPr>
              <a:spLocks noChangeAspect="1"/>
            </p:cNvSpPr>
            <p:nvPr/>
          </p:nvSpPr>
          <p:spPr>
            <a:xfrm>
              <a:off x="2667000" y="1889760"/>
              <a:ext cx="1005840" cy="1005840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3" name="Donut 362"/>
            <p:cNvSpPr>
              <a:spLocks noChangeAspect="1"/>
            </p:cNvSpPr>
            <p:nvPr/>
          </p:nvSpPr>
          <p:spPr>
            <a:xfrm>
              <a:off x="3733800" y="1905000"/>
              <a:ext cx="1005840" cy="1005840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4" name="Donut 363"/>
            <p:cNvSpPr>
              <a:spLocks noChangeAspect="1"/>
            </p:cNvSpPr>
            <p:nvPr/>
          </p:nvSpPr>
          <p:spPr>
            <a:xfrm>
              <a:off x="4800600" y="1905000"/>
              <a:ext cx="1005840" cy="1005840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1007869" y="1905000"/>
            <a:ext cx="2765146" cy="1074705"/>
            <a:chOff x="2514600" y="2803728"/>
            <a:chExt cx="3456433" cy="1343381"/>
          </a:xfrm>
        </p:grpSpPr>
        <p:cxnSp>
          <p:nvCxnSpPr>
            <p:cNvPr id="365" name="Straight Connector 364"/>
            <p:cNvCxnSpPr/>
            <p:nvPr/>
          </p:nvCxnSpPr>
          <p:spPr>
            <a:xfrm>
              <a:off x="2514600" y="3449378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/>
            <p:cNvCxnSpPr/>
            <p:nvPr/>
          </p:nvCxnSpPr>
          <p:spPr>
            <a:xfrm>
              <a:off x="4229863" y="2814184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>
            <a:xfrm>
              <a:off x="5309240" y="2834639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Straight Connector 367"/>
            <p:cNvCxnSpPr/>
            <p:nvPr/>
          </p:nvCxnSpPr>
          <p:spPr>
            <a:xfrm>
              <a:off x="3160273" y="280372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9" name="Rectangle 368"/>
            <p:cNvSpPr/>
            <p:nvPr/>
          </p:nvSpPr>
          <p:spPr>
            <a:xfrm>
              <a:off x="2698663" y="3359206"/>
              <a:ext cx="1920240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70" name="Group 369"/>
            <p:cNvGrpSpPr/>
            <p:nvPr/>
          </p:nvGrpSpPr>
          <p:grpSpPr>
            <a:xfrm>
              <a:off x="2698664" y="3004896"/>
              <a:ext cx="1992208" cy="875506"/>
              <a:chOff x="534160" y="2230725"/>
              <a:chExt cx="1185838" cy="521134"/>
            </a:xfrm>
          </p:grpSpPr>
          <p:sp>
            <p:nvSpPr>
              <p:cNvPr id="371" name="Oval 37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2" name="Oval 371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73" name="Oval 372"/>
            <p:cNvSpPr/>
            <p:nvPr/>
          </p:nvSpPr>
          <p:spPr>
            <a:xfrm>
              <a:off x="4857506" y="3025349"/>
              <a:ext cx="912746" cy="872899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4" name="Donut 373"/>
            <p:cNvSpPr>
              <a:spLocks noChangeAspect="1"/>
            </p:cNvSpPr>
            <p:nvPr/>
          </p:nvSpPr>
          <p:spPr>
            <a:xfrm>
              <a:off x="2514600" y="2819400"/>
              <a:ext cx="1327709" cy="1327709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5" name="Donut 374"/>
            <p:cNvSpPr>
              <a:spLocks noChangeAspect="1"/>
            </p:cNvSpPr>
            <p:nvPr/>
          </p:nvSpPr>
          <p:spPr>
            <a:xfrm>
              <a:off x="3730902" y="2978206"/>
              <a:ext cx="1005840" cy="1005840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7" name="Group 376"/>
          <p:cNvGrpSpPr>
            <a:grpSpLocks noChangeAspect="1"/>
          </p:cNvGrpSpPr>
          <p:nvPr/>
        </p:nvGrpSpPr>
        <p:grpSpPr>
          <a:xfrm>
            <a:off x="5100622" y="1905000"/>
            <a:ext cx="2765146" cy="1074705"/>
            <a:chOff x="2514600" y="2803728"/>
            <a:chExt cx="3456433" cy="1343381"/>
          </a:xfrm>
        </p:grpSpPr>
        <p:cxnSp>
          <p:nvCxnSpPr>
            <p:cNvPr id="378" name="Straight Connector 377"/>
            <p:cNvCxnSpPr/>
            <p:nvPr/>
          </p:nvCxnSpPr>
          <p:spPr>
            <a:xfrm>
              <a:off x="2514600" y="3449378"/>
              <a:ext cx="3456433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/>
            <p:cNvCxnSpPr/>
            <p:nvPr/>
          </p:nvCxnSpPr>
          <p:spPr>
            <a:xfrm>
              <a:off x="4229863" y="2814184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Straight Connector 379"/>
            <p:cNvCxnSpPr/>
            <p:nvPr/>
          </p:nvCxnSpPr>
          <p:spPr>
            <a:xfrm>
              <a:off x="5309240" y="2834639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>
            <a:xfrm>
              <a:off x="3160273" y="2803728"/>
              <a:ext cx="0" cy="12801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Rectangle 381"/>
            <p:cNvSpPr/>
            <p:nvPr/>
          </p:nvSpPr>
          <p:spPr>
            <a:xfrm>
              <a:off x="3875738" y="3359206"/>
              <a:ext cx="1920240" cy="21462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83" name="Group 382"/>
            <p:cNvGrpSpPr/>
            <p:nvPr/>
          </p:nvGrpSpPr>
          <p:grpSpPr>
            <a:xfrm>
              <a:off x="2698664" y="3004896"/>
              <a:ext cx="1992208" cy="875506"/>
              <a:chOff x="534160" y="2230725"/>
              <a:chExt cx="1185838" cy="521134"/>
            </a:xfrm>
          </p:grpSpPr>
          <p:sp>
            <p:nvSpPr>
              <p:cNvPr id="387" name="Oval 38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8" name="Oval 38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84" name="Oval 383"/>
            <p:cNvSpPr/>
            <p:nvPr/>
          </p:nvSpPr>
          <p:spPr>
            <a:xfrm>
              <a:off x="4857506" y="3025349"/>
              <a:ext cx="912746" cy="872899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5" name="Donut 384"/>
            <p:cNvSpPr>
              <a:spLocks noChangeAspect="1"/>
            </p:cNvSpPr>
            <p:nvPr/>
          </p:nvSpPr>
          <p:spPr>
            <a:xfrm>
              <a:off x="4620669" y="2819400"/>
              <a:ext cx="1327709" cy="1327709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6" name="Donut 385"/>
            <p:cNvSpPr>
              <a:spLocks noChangeAspect="1"/>
            </p:cNvSpPr>
            <p:nvPr/>
          </p:nvSpPr>
          <p:spPr>
            <a:xfrm>
              <a:off x="3730902" y="2978206"/>
              <a:ext cx="1005840" cy="1005840"/>
            </a:xfrm>
            <a:prstGeom prst="donu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93" name="Rounded Rectangle 392"/>
          <p:cNvSpPr/>
          <p:nvPr/>
        </p:nvSpPr>
        <p:spPr>
          <a:xfrm>
            <a:off x="1" y="3048001"/>
            <a:ext cx="9143998" cy="838200"/>
          </a:xfrm>
          <a:prstGeom prst="round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STRONGLY COUPLED CELL</a:t>
            </a:r>
          </a:p>
          <a:p>
            <a:pPr algn="ctr">
              <a:lnSpc>
                <a:spcPct val="80000"/>
              </a:lnSpc>
            </a:pPr>
            <a:r>
              <a:rPr lang="en-US" sz="3200" b="1" i="1" dirty="0" smtClean="0">
                <a:solidFill>
                  <a:schemeClr val="tx2"/>
                </a:solidFill>
              </a:rPr>
              <a:t>Fails even if only one neighbor’s data changes </a:t>
            </a:r>
            <a:endParaRPr lang="en-US" sz="3200" b="1" i="1" dirty="0">
              <a:solidFill>
                <a:schemeClr val="tx2"/>
              </a:solidFill>
            </a:endParaRPr>
          </a:p>
        </p:txBody>
      </p:sp>
      <p:sp>
        <p:nvSpPr>
          <p:cNvPr id="394" name="Rounded Rectangle 393"/>
          <p:cNvSpPr/>
          <p:nvPr/>
        </p:nvSpPr>
        <p:spPr>
          <a:xfrm>
            <a:off x="0" y="5029200"/>
            <a:ext cx="9143998" cy="838200"/>
          </a:xfrm>
          <a:prstGeom prst="roundRect">
            <a:avLst/>
          </a:prstGeom>
          <a:solidFill>
            <a:srgbClr val="E0C9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WEAKLY COUPLED CELL</a:t>
            </a:r>
            <a:endParaRPr lang="en-US" sz="3200" b="1" dirty="0">
              <a:solidFill>
                <a:srgbClr val="FF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3200" b="1" i="1" dirty="0" smtClean="0">
                <a:solidFill>
                  <a:schemeClr val="tx2"/>
                </a:solidFill>
              </a:rPr>
              <a:t>Fails if both neighbors’ data change</a:t>
            </a:r>
            <a:endParaRPr lang="en-US" sz="3200" b="1" i="1" dirty="0">
              <a:solidFill>
                <a:schemeClr val="tx2"/>
              </a:solidFill>
            </a:endParaRPr>
          </a:p>
        </p:txBody>
      </p:sp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8" cy="139854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KEY OBSERVATION 1:</a:t>
            </a:r>
            <a:br>
              <a:rPr lang="en-US" b="1" dirty="0" smtClean="0"/>
            </a:br>
            <a:r>
              <a:rPr lang="en-US" b="1" dirty="0" smtClean="0"/>
              <a:t>STRONGLY VS. WEAKLY COUPLED CELLS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23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3" grpId="0" animBg="1"/>
      <p:bldP spid="39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9144000" cy="4038600"/>
          </a:xfrm>
          <a:solidFill>
            <a:srgbClr val="EEECE1"/>
          </a:solidFill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dirty="0" smtClean="0"/>
              <a:t>Instead of detecting both neighbors, </a:t>
            </a:r>
            <a:r>
              <a:rPr lang="en-US" b="1" i="1" dirty="0" smtClean="0">
                <a:solidFill>
                  <a:srgbClr val="FF0000"/>
                </a:solidFill>
              </a:rPr>
              <a:t>reduce test time</a:t>
            </a:r>
            <a:r>
              <a:rPr lang="en-US" dirty="0" smtClean="0"/>
              <a:t> by detecting </a:t>
            </a:r>
            <a:r>
              <a:rPr lang="en-US" b="1" i="1" dirty="0" smtClean="0">
                <a:solidFill>
                  <a:srgbClr val="FF0000"/>
                </a:solidFill>
              </a:rPr>
              <a:t>only one neighbor </a:t>
            </a:r>
            <a:r>
              <a:rPr lang="en-US" b="1" i="1" dirty="0">
                <a:solidFill>
                  <a:srgbClr val="FF0000"/>
                </a:solidFill>
              </a:rPr>
              <a:t>location in strongly </a:t>
            </a:r>
            <a:r>
              <a:rPr lang="en-US" b="1" i="1" dirty="0" smtClean="0">
                <a:solidFill>
                  <a:srgbClr val="FF0000"/>
                </a:solidFill>
              </a:rPr>
              <a:t>coupled </a:t>
            </a:r>
            <a:r>
              <a:rPr lang="en-US" b="1" i="1" dirty="0">
                <a:solidFill>
                  <a:srgbClr val="FF0000"/>
                </a:solidFill>
              </a:rPr>
              <a:t>cells </a:t>
            </a:r>
            <a:endParaRPr lang="en-US" b="1" i="1" dirty="0" smtClean="0">
              <a:solidFill>
                <a:srgbClr val="FF0000"/>
              </a:solidFill>
            </a:endParaRPr>
          </a:p>
          <a:p>
            <a:pPr lvl="1">
              <a:lnSpc>
                <a:spcPts val="2440"/>
              </a:lnSpc>
            </a:pPr>
            <a:r>
              <a:rPr lang="en-US" sz="3200" dirty="0" smtClean="0"/>
              <a:t>Does not need to detect </a:t>
            </a:r>
            <a:r>
              <a:rPr lang="en-US" sz="3200" b="1" i="1" dirty="0" smtClean="0">
                <a:solidFill>
                  <a:schemeClr val="tx2"/>
                </a:solidFill>
              </a:rPr>
              <a:t>every two bit addresses</a:t>
            </a:r>
          </a:p>
          <a:p>
            <a:pPr lvl="1">
              <a:lnSpc>
                <a:spcPts val="2440"/>
              </a:lnSpc>
            </a:pPr>
            <a:r>
              <a:rPr lang="en-US" sz="3200" b="1" i="1" dirty="0">
                <a:solidFill>
                  <a:schemeClr val="tx2"/>
                </a:solidFill>
              </a:rPr>
              <a:t>L</a:t>
            </a:r>
            <a:r>
              <a:rPr lang="en-US" sz="3200" b="1" i="1" dirty="0" smtClean="0">
                <a:solidFill>
                  <a:schemeClr val="tx2"/>
                </a:solidFill>
              </a:rPr>
              <a:t>inearly tests </a:t>
            </a:r>
            <a:r>
              <a:rPr lang="en-US" sz="3200" b="1" i="1" dirty="0">
                <a:solidFill>
                  <a:schemeClr val="tx2"/>
                </a:solidFill>
              </a:rPr>
              <a:t>every bit </a:t>
            </a:r>
            <a:r>
              <a:rPr lang="en-US" sz="3200" b="1" i="1" dirty="0" smtClean="0">
                <a:solidFill>
                  <a:schemeClr val="tx2"/>
                </a:solidFill>
              </a:rPr>
              <a:t>address </a:t>
            </a:r>
          </a:p>
          <a:p>
            <a:pPr lvl="1">
              <a:lnSpc>
                <a:spcPts val="2440"/>
              </a:lnSpc>
            </a:pPr>
            <a:r>
              <a:rPr lang="en-US" sz="3200" dirty="0" smtClean="0"/>
              <a:t>0</a:t>
            </a:r>
            <a:r>
              <a:rPr lang="en-US" sz="3200" dirty="0"/>
              <a:t>, 1, … , X, X+1, X+2, … </a:t>
            </a:r>
            <a:r>
              <a:rPr lang="en-US" sz="3200" dirty="0" smtClean="0"/>
              <a:t>n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b="1" i="1" u="sng" dirty="0" smtClean="0"/>
              <a:t>ADVANTAGES</a:t>
            </a:r>
          </a:p>
          <a:p>
            <a:pPr>
              <a:lnSpc>
                <a:spcPts val="204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Reduces test time to linear O(n)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ts val="2040"/>
              </a:lnSpc>
            </a:pPr>
            <a:r>
              <a:rPr lang="en-US" b="1" dirty="0" smtClean="0">
                <a:solidFill>
                  <a:srgbClr val="FF0000"/>
                </a:solidFill>
              </a:rPr>
              <a:t>Can reduce test time further by applying recursive tests to linear tests</a:t>
            </a:r>
          </a:p>
        </p:txBody>
      </p:sp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8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KEY IDEA 1: </a:t>
            </a:r>
            <a:br>
              <a:rPr lang="en-US" b="1" dirty="0" smtClean="0"/>
            </a:br>
            <a:r>
              <a:rPr lang="en-US" b="1" dirty="0" smtClean="0"/>
              <a:t>EXPLOITING STRONGLY COUPLED CELLS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28</a:t>
            </a:fld>
            <a:endParaRPr lang="en-US" dirty="0"/>
          </a:p>
        </p:txBody>
      </p:sp>
      <p:grpSp>
        <p:nvGrpSpPr>
          <p:cNvPr id="48" name="Group 47"/>
          <p:cNvGrpSpPr/>
          <p:nvPr/>
        </p:nvGrpSpPr>
        <p:grpSpPr>
          <a:xfrm>
            <a:off x="0" y="1877568"/>
            <a:ext cx="9144001" cy="941832"/>
            <a:chOff x="0" y="4800599"/>
            <a:chExt cx="9144001" cy="941832"/>
          </a:xfrm>
        </p:grpSpPr>
        <p:sp>
          <p:nvSpPr>
            <p:cNvPr id="49" name="Rounded Rectangle 48"/>
            <p:cNvSpPr/>
            <p:nvPr/>
          </p:nvSpPr>
          <p:spPr>
            <a:xfrm>
              <a:off x="0" y="4800599"/>
              <a:ext cx="9144001" cy="94183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SCRAMBLED</a:t>
              </a:r>
            </a:p>
            <a:p>
              <a:pPr>
                <a:lnSpc>
                  <a:spcPct val="70000"/>
                </a:lnSpc>
              </a:pPr>
              <a:r>
                <a:rPr lang="en-US" sz="4000" b="1" dirty="0" smtClean="0">
                  <a:solidFill>
                    <a:srgbClr val="FF0000"/>
                  </a:solidFill>
                </a:rPr>
                <a:t>ADDRESS                     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865344" y="4854714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</a:t>
              </a:r>
              <a:endParaRPr lang="en-US" sz="4000" b="1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098369" y="4854714"/>
              <a:ext cx="84523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X-?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029200" y="1124712"/>
            <a:ext cx="1481327" cy="932688"/>
            <a:chOff x="3684552" y="2265368"/>
            <a:chExt cx="1481327" cy="932688"/>
          </a:xfrm>
        </p:grpSpPr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3684552" y="2265368"/>
              <a:ext cx="932688" cy="932688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0" name="Oval 79"/>
            <p:cNvSpPr/>
            <p:nvPr/>
          </p:nvSpPr>
          <p:spPr>
            <a:xfrm>
              <a:off x="4388639" y="2344616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2590800" y="1191768"/>
            <a:ext cx="6510528" cy="803154"/>
            <a:chOff x="1642872" y="2971800"/>
            <a:chExt cx="6510528" cy="803154"/>
          </a:xfrm>
        </p:grpSpPr>
        <p:grpSp>
          <p:nvGrpSpPr>
            <p:cNvPr id="54" name="Group 53"/>
            <p:cNvGrpSpPr/>
            <p:nvPr/>
          </p:nvGrpSpPr>
          <p:grpSpPr>
            <a:xfrm>
              <a:off x="1642872" y="2972818"/>
              <a:ext cx="6510528" cy="802136"/>
              <a:chOff x="429848" y="2110982"/>
              <a:chExt cx="6510528" cy="802136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812657" y="2110982"/>
                <a:ext cx="0" cy="77724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429848" y="2495297"/>
                <a:ext cx="6510528" cy="0"/>
              </a:xfrm>
              <a:prstGeom prst="line">
                <a:avLst/>
              </a:prstGeom>
              <a:ln w="38100" cmpd="sng"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1" name="Group 70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</p:grpSpPr>
            <p:sp>
              <p:nvSpPr>
                <p:cNvPr id="72" name="Oval 7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38100" cmpd="sng"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 w="38100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L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55" name="Straight Connector 54"/>
            <p:cNvCxnSpPr/>
            <p:nvPr/>
          </p:nvCxnSpPr>
          <p:spPr>
            <a:xfrm>
              <a:off x="7674530" y="2996696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  <a:ln w="3810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A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R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rgbClr val="25406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Oval 63"/>
            <p:cNvSpPr/>
            <p:nvPr/>
          </p:nvSpPr>
          <p:spPr>
            <a:xfrm>
              <a:off x="7401263" y="3086887"/>
              <a:ext cx="543301" cy="519582"/>
            </a:xfrm>
            <a:prstGeom prst="ellipse">
              <a:avLst/>
            </a:prstGeom>
            <a:solidFill>
              <a:srgbClr val="10253F"/>
            </a:solidFill>
            <a:ln w="3810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357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1143000"/>
            <a:ext cx="9144000" cy="3810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29</a:t>
            </a:fld>
            <a:endParaRPr lang="en-US" dirty="0"/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" y="-152400"/>
            <a:ext cx="9143998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RECURSIVE TEST</a:t>
            </a:r>
            <a:endParaRPr lang="en-US" b="1" dirty="0"/>
          </a:p>
        </p:txBody>
      </p:sp>
      <p:grpSp>
        <p:nvGrpSpPr>
          <p:cNvPr id="37" name="Group 36"/>
          <p:cNvGrpSpPr/>
          <p:nvPr/>
        </p:nvGrpSpPr>
        <p:grpSpPr>
          <a:xfrm>
            <a:off x="0" y="2438400"/>
            <a:ext cx="9144001" cy="941832"/>
            <a:chOff x="0" y="4800599"/>
            <a:chExt cx="9144001" cy="941832"/>
          </a:xfrm>
        </p:grpSpPr>
        <p:sp>
          <p:nvSpPr>
            <p:cNvPr id="38" name="Rounded Rectangle 37"/>
            <p:cNvSpPr/>
            <p:nvPr/>
          </p:nvSpPr>
          <p:spPr>
            <a:xfrm>
              <a:off x="0" y="4800599"/>
              <a:ext cx="9144001" cy="94183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3600" b="1" dirty="0" smtClean="0">
                  <a:solidFill>
                    <a:srgbClr val="FF0000"/>
                  </a:solidFill>
                </a:rPr>
                <a:t>LINEAR </a:t>
              </a:r>
            </a:p>
            <a:p>
              <a:pPr>
                <a:lnSpc>
                  <a:spcPct val="70000"/>
                </a:lnSpc>
              </a:pPr>
              <a:r>
                <a:rPr lang="en-US" sz="3600" b="1" dirty="0" smtClean="0">
                  <a:solidFill>
                    <a:srgbClr val="FF0000"/>
                  </a:solidFill>
                </a:rPr>
                <a:t>TESTING                     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83231" y="4854714"/>
              <a:ext cx="1846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4000" b="1" dirty="0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276600" y="4854714"/>
              <a:ext cx="52797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FF0000"/>
                  </a:solidFill>
                </a:rPr>
                <a:t>0    1   </a:t>
              </a:r>
              <a:r>
                <a:rPr lang="en-US" sz="4000" b="1" dirty="0" smtClean="0">
                  <a:solidFill>
                    <a:srgbClr val="800000"/>
                  </a:solidFill>
                </a:rPr>
                <a:t>2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   3    4</a:t>
              </a:r>
              <a:r>
                <a:rPr lang="en-US" sz="4000" b="1" dirty="0">
                  <a:solidFill>
                    <a:srgbClr val="FF0000"/>
                  </a:solidFill>
                </a:rPr>
                <a:t> </a:t>
              </a:r>
              <a:r>
                <a:rPr lang="en-US" sz="4000" b="1" dirty="0" smtClean="0">
                  <a:solidFill>
                    <a:srgbClr val="FF0000"/>
                  </a:solidFill>
                </a:rPr>
                <a:t>   5   6    7</a:t>
              </a:r>
              <a:endParaRPr lang="en-US" sz="4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4" name="Rounded Rectangle 43"/>
          <p:cNvSpPr/>
          <p:nvPr/>
        </p:nvSpPr>
        <p:spPr>
          <a:xfrm>
            <a:off x="0" y="3473450"/>
            <a:ext cx="9144001" cy="2338971"/>
          </a:xfrm>
          <a:prstGeom prst="roundRect">
            <a:avLst/>
          </a:prstGeom>
          <a:solidFill>
            <a:srgbClr val="EEEC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RECURSIVE</a:t>
            </a:r>
          </a:p>
          <a:p>
            <a:pPr>
              <a:lnSpc>
                <a:spcPct val="7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TESTING                   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32684" y="3940315"/>
            <a:ext cx="184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3492653" y="3685032"/>
            <a:ext cx="1969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0, 1, </a:t>
            </a:r>
            <a:r>
              <a:rPr lang="en-US" sz="4000" b="1" dirty="0" smtClean="0">
                <a:solidFill>
                  <a:srgbClr val="800000"/>
                </a:solidFill>
              </a:rPr>
              <a:t>2,</a:t>
            </a:r>
            <a:r>
              <a:rPr lang="en-US" sz="4000" b="1" dirty="0" smtClean="0">
                <a:solidFill>
                  <a:srgbClr val="FF0000"/>
                </a:solidFill>
              </a:rPr>
              <a:t> 3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971800" y="5056632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0</a:t>
            </a:r>
            <a:endParaRPr lang="en-US" sz="40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721253" y="5056632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E6B9B8"/>
                </a:solidFill>
              </a:rPr>
              <a:t>1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175988" y="4370832"/>
            <a:ext cx="952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E6B9B8"/>
                </a:solidFill>
              </a:rPr>
              <a:t>4, 5</a:t>
            </a:r>
            <a:endParaRPr lang="en-US" sz="4000" b="1" dirty="0">
              <a:solidFill>
                <a:srgbClr val="E6B9B8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4648200" y="5056632"/>
            <a:ext cx="1194106" cy="707886"/>
            <a:chOff x="3898747" y="5769114"/>
            <a:chExt cx="1194106" cy="707886"/>
          </a:xfrm>
          <a:noFill/>
        </p:grpSpPr>
        <p:sp>
          <p:nvSpPr>
            <p:cNvPr id="57" name="TextBox 56"/>
            <p:cNvSpPr txBox="1"/>
            <p:nvPr/>
          </p:nvSpPr>
          <p:spPr>
            <a:xfrm>
              <a:off x="3898747" y="5769114"/>
              <a:ext cx="44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800000"/>
                  </a:solidFill>
                </a:rPr>
                <a:t>2</a:t>
              </a:r>
              <a:endParaRPr lang="en-US" sz="4000" b="1" dirty="0">
                <a:solidFill>
                  <a:srgbClr val="80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648200" y="5769114"/>
              <a:ext cx="44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007253" y="5056632"/>
            <a:ext cx="1295400" cy="707886"/>
            <a:chOff x="3810000" y="5769114"/>
            <a:chExt cx="1295400" cy="707886"/>
          </a:xfrm>
          <a:noFill/>
        </p:grpSpPr>
        <p:sp>
          <p:nvSpPr>
            <p:cNvPr id="67" name="TextBox 66"/>
            <p:cNvSpPr txBox="1"/>
            <p:nvPr/>
          </p:nvSpPr>
          <p:spPr>
            <a:xfrm>
              <a:off x="3810000" y="5769114"/>
              <a:ext cx="44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E6B9B8"/>
                  </a:solidFill>
                </a:rPr>
                <a:t>4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660747" y="5769114"/>
              <a:ext cx="44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E6B9B8"/>
                  </a:solidFill>
                </a:rPr>
                <a:t>5</a:t>
              </a:r>
              <a:endParaRPr lang="en-US" sz="4000" b="1" dirty="0">
                <a:solidFill>
                  <a:srgbClr val="E6B9B8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749598" y="4370832"/>
            <a:ext cx="952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800000"/>
                </a:solidFill>
              </a:rPr>
              <a:t>2</a:t>
            </a:r>
            <a:r>
              <a:rPr lang="en-US" sz="4000" b="1" dirty="0" smtClean="0">
                <a:solidFill>
                  <a:srgbClr val="800000"/>
                </a:solidFill>
              </a:rPr>
              <a:t>,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11653" y="4370832"/>
            <a:ext cx="952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0, 1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7759853" y="5078718"/>
            <a:ext cx="1295400" cy="707886"/>
            <a:chOff x="3810000" y="5769114"/>
            <a:chExt cx="1295400" cy="707886"/>
          </a:xfrm>
          <a:noFill/>
        </p:grpSpPr>
        <p:sp>
          <p:nvSpPr>
            <p:cNvPr id="70" name="TextBox 69"/>
            <p:cNvSpPr txBox="1"/>
            <p:nvPr/>
          </p:nvSpPr>
          <p:spPr>
            <a:xfrm>
              <a:off x="3810000" y="5769114"/>
              <a:ext cx="44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>
                  <a:solidFill>
                    <a:srgbClr val="E6B9B8"/>
                  </a:solidFill>
                </a:rPr>
                <a:t>6</a:t>
              </a:r>
              <a:endParaRPr lang="en-US" sz="4000" b="1" dirty="0">
                <a:solidFill>
                  <a:srgbClr val="E6B9B8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660747" y="5769114"/>
              <a:ext cx="444653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E6B9B8"/>
                  </a:solidFill>
                </a:rPr>
                <a:t>7</a:t>
              </a:r>
            </a:p>
          </p:txBody>
        </p:sp>
      </p:grpSp>
      <p:sp>
        <p:nvSpPr>
          <p:cNvPr id="104" name="Rounded Rectangle 103"/>
          <p:cNvSpPr/>
          <p:nvPr/>
        </p:nvSpPr>
        <p:spPr>
          <a:xfrm>
            <a:off x="0" y="1524000"/>
            <a:ext cx="9144001" cy="94183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ADDRESS           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4419600" y="1447800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X-4</a:t>
            </a:r>
            <a:endParaRPr lang="en-US" sz="4000" b="1" dirty="0"/>
          </a:p>
        </p:txBody>
      </p:sp>
      <p:grpSp>
        <p:nvGrpSpPr>
          <p:cNvPr id="75" name="Group 74"/>
          <p:cNvGrpSpPr/>
          <p:nvPr/>
        </p:nvGrpSpPr>
        <p:grpSpPr>
          <a:xfrm>
            <a:off x="4401312" y="685800"/>
            <a:ext cx="1481327" cy="932688"/>
            <a:chOff x="3684552" y="2265368"/>
            <a:chExt cx="1481327" cy="932688"/>
          </a:xfrm>
        </p:grpSpPr>
        <p:sp>
          <p:nvSpPr>
            <p:cNvPr id="76" name="Oval 75"/>
            <p:cNvSpPr>
              <a:spLocks noChangeAspect="1"/>
            </p:cNvSpPr>
            <p:nvPr/>
          </p:nvSpPr>
          <p:spPr>
            <a:xfrm>
              <a:off x="3684552" y="2265368"/>
              <a:ext cx="932688" cy="932688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/>
            <p:cNvSpPr/>
            <p:nvPr/>
          </p:nvSpPr>
          <p:spPr>
            <a:xfrm>
              <a:off x="4388639" y="2344616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905000" y="780288"/>
            <a:ext cx="5303520" cy="803154"/>
            <a:chOff x="2209801" y="2971800"/>
            <a:chExt cx="5303520" cy="803154"/>
          </a:xfrm>
        </p:grpSpPr>
        <p:grpSp>
          <p:nvGrpSpPr>
            <p:cNvPr id="79" name="Group 78"/>
            <p:cNvGrpSpPr/>
            <p:nvPr/>
          </p:nvGrpSpPr>
          <p:grpSpPr>
            <a:xfrm>
              <a:off x="2209801" y="2979042"/>
              <a:ext cx="5303520" cy="795912"/>
              <a:chOff x="996777" y="2117206"/>
              <a:chExt cx="5303520" cy="795912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996777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6" name="Group 95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9525" cmpd="sng"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2">
                    <a:lumMod val="50000"/>
                  </a:schemeClr>
                </a:solidFill>
                <a:ln w="9525" cmpd="sng"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81" name="Straight Connector 8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Oval 8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rgbClr val="FF0000"/>
                  </a:solidFill>
                </a:rPr>
                <a:t>L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800000"/>
            </a:solidFill>
            <a:ln w="9525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</a:rPr>
                <a:t>A</a:t>
              </a:r>
              <a:endParaRPr 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9525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rgbClr val="10253F"/>
            </a:solidFill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6556988" y="3685032"/>
            <a:ext cx="1969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4, 5, 6, 7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949998" y="4370832"/>
            <a:ext cx="9528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E6B9B8"/>
                </a:solidFill>
              </a:rPr>
              <a:t>6, 7</a:t>
            </a:r>
            <a:endParaRPr lang="en-US" sz="4000" b="1" dirty="0">
              <a:solidFill>
                <a:srgbClr val="E6B9B8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276058" y="1447800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</a:t>
            </a:r>
            <a:endParaRPr lang="en-US" sz="4000" b="1" dirty="0"/>
          </a:p>
        </p:txBody>
      </p:sp>
      <p:sp>
        <p:nvSpPr>
          <p:cNvPr id="105" name="TextBox 104"/>
          <p:cNvSpPr txBox="1"/>
          <p:nvPr/>
        </p:nvSpPr>
        <p:spPr>
          <a:xfrm>
            <a:off x="4584547" y="1882914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2</a:t>
            </a:r>
            <a:endParaRPr lang="en-US" sz="4000" b="1" dirty="0"/>
          </a:p>
        </p:txBody>
      </p:sp>
      <p:sp>
        <p:nvSpPr>
          <p:cNvPr id="106" name="TextBox 105"/>
          <p:cNvSpPr txBox="1"/>
          <p:nvPr/>
        </p:nvSpPr>
        <p:spPr>
          <a:xfrm>
            <a:off x="5270347" y="1882914"/>
            <a:ext cx="4446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6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416453" y="3685032"/>
            <a:ext cx="2070704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477000" y="3685032"/>
            <a:ext cx="2070704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ounded Rectangle 60"/>
          <p:cNvSpPr/>
          <p:nvPr/>
        </p:nvSpPr>
        <p:spPr>
          <a:xfrm>
            <a:off x="3022092" y="4370832"/>
            <a:ext cx="1092708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ounded Rectangle 62"/>
          <p:cNvSpPr/>
          <p:nvPr/>
        </p:nvSpPr>
        <p:spPr>
          <a:xfrm>
            <a:off x="4648200" y="4370832"/>
            <a:ext cx="1092708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ounded Rectangle 63"/>
          <p:cNvSpPr/>
          <p:nvPr/>
        </p:nvSpPr>
        <p:spPr>
          <a:xfrm>
            <a:off x="6096000" y="4370832"/>
            <a:ext cx="1092708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7848600" y="4370832"/>
            <a:ext cx="1092708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2831947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Rounded Rectangle 73"/>
          <p:cNvSpPr/>
          <p:nvPr/>
        </p:nvSpPr>
        <p:spPr>
          <a:xfrm>
            <a:off x="3581400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ounded Rectangle 79"/>
          <p:cNvSpPr/>
          <p:nvPr/>
        </p:nvSpPr>
        <p:spPr>
          <a:xfrm>
            <a:off x="4432147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ounded Rectangle 88"/>
          <p:cNvSpPr/>
          <p:nvPr/>
        </p:nvSpPr>
        <p:spPr>
          <a:xfrm>
            <a:off x="5181600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4" name="Rounded Rectangle 93"/>
          <p:cNvSpPr/>
          <p:nvPr/>
        </p:nvSpPr>
        <p:spPr>
          <a:xfrm>
            <a:off x="5956147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ounded Rectangle 96"/>
          <p:cNvSpPr/>
          <p:nvPr/>
        </p:nvSpPr>
        <p:spPr>
          <a:xfrm>
            <a:off x="6718147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Rounded Rectangle 106"/>
          <p:cNvSpPr/>
          <p:nvPr/>
        </p:nvSpPr>
        <p:spPr>
          <a:xfrm>
            <a:off x="7708747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Rounded Rectangle 107"/>
          <p:cNvSpPr/>
          <p:nvPr/>
        </p:nvSpPr>
        <p:spPr>
          <a:xfrm>
            <a:off x="8470747" y="50566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Rounded Rectangle 108"/>
          <p:cNvSpPr/>
          <p:nvPr/>
        </p:nvSpPr>
        <p:spPr>
          <a:xfrm>
            <a:off x="3822547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ounded Rectangle 109"/>
          <p:cNvSpPr/>
          <p:nvPr/>
        </p:nvSpPr>
        <p:spPr>
          <a:xfrm>
            <a:off x="4495800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ounded Rectangle 110"/>
          <p:cNvSpPr/>
          <p:nvPr/>
        </p:nvSpPr>
        <p:spPr>
          <a:xfrm>
            <a:off x="5194147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ounded Rectangle 111"/>
          <p:cNvSpPr/>
          <p:nvPr/>
        </p:nvSpPr>
        <p:spPr>
          <a:xfrm>
            <a:off x="5879947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Rounded Rectangle 112"/>
          <p:cNvSpPr/>
          <p:nvPr/>
        </p:nvSpPr>
        <p:spPr>
          <a:xfrm>
            <a:off x="6565747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Rounded Rectangle 113"/>
          <p:cNvSpPr/>
          <p:nvPr/>
        </p:nvSpPr>
        <p:spPr>
          <a:xfrm>
            <a:off x="7251547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Rounded Rectangle 114"/>
          <p:cNvSpPr/>
          <p:nvPr/>
        </p:nvSpPr>
        <p:spPr>
          <a:xfrm>
            <a:off x="7937347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ounded Rectangle 115"/>
          <p:cNvSpPr/>
          <p:nvPr/>
        </p:nvSpPr>
        <p:spPr>
          <a:xfrm>
            <a:off x="3124200" y="2542032"/>
            <a:ext cx="673253" cy="685800"/>
          </a:xfrm>
          <a:prstGeom prst="roundRect">
            <a:avLst/>
          </a:prstGeom>
          <a:noFill/>
          <a:ln w="381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Rounded Rectangle 116"/>
          <p:cNvSpPr/>
          <p:nvPr/>
        </p:nvSpPr>
        <p:spPr>
          <a:xfrm>
            <a:off x="0" y="5829445"/>
            <a:ext cx="9143999" cy="102855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Recursive test reduces test time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compared to linear testing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8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6" grpId="0"/>
      <p:bldP spid="55" grpId="0"/>
      <p:bldP spid="56" grpId="0"/>
      <p:bldP spid="51" grpId="0"/>
      <p:bldP spid="52" grpId="0"/>
      <p:bldP spid="50" grpId="0"/>
      <p:bldP spid="49" grpId="0"/>
      <p:bldP spid="53" grpId="0"/>
      <p:bldP spid="2" grpId="0" animBg="1"/>
      <p:bldP spid="60" grpId="0" animBg="1"/>
      <p:bldP spid="61" grpId="0" animBg="1"/>
      <p:bldP spid="63" grpId="0" animBg="1"/>
      <p:bldP spid="64" grpId="0" animBg="1"/>
      <p:bldP spid="72" grpId="0" animBg="1"/>
      <p:bldP spid="73" grpId="0" animBg="1"/>
      <p:bldP spid="74" grpId="0" animBg="1"/>
      <p:bldP spid="80" grpId="0" animBg="1"/>
      <p:bldP spid="89" grpId="0" animBg="1"/>
      <p:bldP spid="94" grpId="0" animBg="1"/>
      <p:bldP spid="97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30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" y="929645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0" y="2209800"/>
            <a:ext cx="9143999" cy="2195120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40"/>
              </a:lnSpc>
            </a:pPr>
            <a:r>
              <a:rPr lang="en-US" sz="4400" b="1" i="1" dirty="0">
                <a:solidFill>
                  <a:srgbClr val="FF0000"/>
                </a:solidFill>
              </a:rPr>
              <a:t>CHALLENGE: </a:t>
            </a:r>
            <a:endParaRPr lang="en-US" sz="4400" b="1" i="1" dirty="0" smtClean="0">
              <a:solidFill>
                <a:srgbClr val="FF0000"/>
              </a:solidFill>
            </a:endParaRPr>
          </a:p>
          <a:p>
            <a:pPr algn="ctr">
              <a:lnSpc>
                <a:spcPts val="2540"/>
              </a:lnSpc>
            </a:pPr>
            <a:endParaRPr lang="en-US" sz="3600" b="1" i="1" dirty="0" smtClean="0">
              <a:solidFill>
                <a:srgbClr val="FF0000"/>
              </a:solidFill>
            </a:endParaRPr>
          </a:p>
          <a:p>
            <a:pPr algn="ctr">
              <a:lnSpc>
                <a:spcPts val="3040"/>
              </a:lnSpc>
            </a:pPr>
            <a:r>
              <a:rPr lang="en-US" sz="3800" b="1" i="1" dirty="0">
                <a:solidFill>
                  <a:schemeClr val="tx1"/>
                </a:solidFill>
              </a:rPr>
              <a:t>D</a:t>
            </a:r>
            <a:r>
              <a:rPr lang="en-US" sz="3800" b="1" i="1" dirty="0" smtClean="0">
                <a:solidFill>
                  <a:schemeClr val="tx1"/>
                </a:solidFill>
              </a:rPr>
              <a:t>etecting </a:t>
            </a:r>
            <a:r>
              <a:rPr lang="en-US" sz="3800" b="1" i="1" dirty="0">
                <a:solidFill>
                  <a:schemeClr val="tx1"/>
                </a:solidFill>
              </a:rPr>
              <a:t>failures with </a:t>
            </a:r>
            <a:endParaRPr lang="en-US" sz="3800" b="1" i="1" dirty="0" smtClean="0">
              <a:solidFill>
                <a:schemeClr val="tx1"/>
              </a:solidFill>
            </a:endParaRPr>
          </a:p>
          <a:p>
            <a:pPr algn="ctr">
              <a:lnSpc>
                <a:spcPts val="3040"/>
              </a:lnSpc>
            </a:pPr>
            <a:r>
              <a:rPr lang="en-US" sz="3800" b="1" i="1" dirty="0" smtClean="0">
                <a:solidFill>
                  <a:schemeClr val="tx2"/>
                </a:solidFill>
              </a:rPr>
              <a:t>only </a:t>
            </a:r>
            <a:r>
              <a:rPr lang="en-US" sz="3800" b="1" i="1" dirty="0">
                <a:solidFill>
                  <a:schemeClr val="tx2"/>
                </a:solidFill>
              </a:rPr>
              <a:t>one neighbor information </a:t>
            </a:r>
            <a:r>
              <a:rPr lang="en-US" sz="3800" b="1" i="1" dirty="0">
                <a:solidFill>
                  <a:schemeClr val="tx1"/>
                </a:solidFill>
              </a:rPr>
              <a:t>cannot find </a:t>
            </a:r>
            <a:endParaRPr lang="en-US" sz="3800" b="1" i="1" dirty="0" smtClean="0">
              <a:solidFill>
                <a:schemeClr val="tx1"/>
              </a:solidFill>
            </a:endParaRPr>
          </a:p>
          <a:p>
            <a:pPr algn="ctr">
              <a:lnSpc>
                <a:spcPts val="3040"/>
              </a:lnSpc>
            </a:pPr>
            <a:r>
              <a:rPr lang="en-US" sz="3800" b="1" i="1" dirty="0" smtClean="0">
                <a:solidFill>
                  <a:srgbClr val="FF0000"/>
                </a:solidFill>
              </a:rPr>
              <a:t>*all* data-dependent failures</a:t>
            </a:r>
          </a:p>
        </p:txBody>
      </p:sp>
    </p:spTree>
    <p:extLst>
      <p:ext uri="{BB962C8B-B14F-4D97-AF65-F5344CB8AC3E}">
        <p14:creationId xmlns:p14="http://schemas.microsoft.com/office/powerpoint/2010/main" val="189816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608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en-US" b="1" dirty="0" smtClean="0"/>
              <a:t>PARBOR: KEY OBSERVATIONS</a:t>
            </a:r>
            <a:endParaRPr lang="en-US" b="1" dirty="0"/>
          </a:p>
        </p:txBody>
      </p:sp>
      <p:sp>
        <p:nvSpPr>
          <p:cNvPr id="80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  <a:solidFill>
            <a:srgbClr val="EEECE1"/>
          </a:solidFill>
        </p:spPr>
        <p:txBody>
          <a:bodyPr>
            <a:noAutofit/>
          </a:bodyPr>
          <a:lstStyle/>
          <a:p>
            <a:pPr marL="0" indent="0">
              <a:lnSpc>
                <a:spcPts val="2640"/>
              </a:lnSpc>
              <a:buNone/>
            </a:pPr>
            <a:r>
              <a:rPr lang="en-US" b="1" i="1" u="sng" dirty="0" smtClean="0">
                <a:solidFill>
                  <a:schemeClr val="bg1">
                    <a:lumMod val="75000"/>
                  </a:schemeClr>
                </a:solidFill>
              </a:rPr>
              <a:t>Key observation 1:</a:t>
            </a:r>
          </a:p>
          <a:p>
            <a:pPr>
              <a:lnSpc>
                <a:spcPts val="2640"/>
              </a:lnSpc>
            </a:pPr>
            <a:r>
              <a:rPr lang="en-US" i="1" dirty="0" smtClean="0">
                <a:solidFill>
                  <a:schemeClr val="bg1">
                    <a:lumMod val="75000"/>
                  </a:schemeClr>
                </a:solidFill>
              </a:rPr>
              <a:t>Data-dependent failures depend on the heterogeneity in coupled cells</a:t>
            </a:r>
          </a:p>
          <a:p>
            <a:pPr lvl="1">
              <a:lnSpc>
                <a:spcPts val="2640"/>
              </a:lnSpc>
            </a:pP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</a:rPr>
              <a:t>Some cells are </a:t>
            </a:r>
            <a:r>
              <a:rPr lang="en-US" sz="3200" i="1" dirty="0" smtClean="0">
                <a:solidFill>
                  <a:schemeClr val="bg1">
                    <a:lumMod val="75000"/>
                  </a:schemeClr>
                </a:solidFill>
              </a:rPr>
              <a:t>strongly coupled </a:t>
            </a: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</a:rPr>
              <a:t>and fail based on the </a:t>
            </a:r>
            <a:r>
              <a:rPr lang="en-US" sz="3200" i="1" dirty="0" smtClean="0">
                <a:solidFill>
                  <a:schemeClr val="bg1">
                    <a:lumMod val="75000"/>
                  </a:schemeClr>
                </a:solidFill>
              </a:rPr>
              <a:t>data content in just one neighbor</a:t>
            </a:r>
          </a:p>
          <a:p>
            <a:pPr lvl="1">
              <a:lnSpc>
                <a:spcPts val="2640"/>
              </a:lnSpc>
            </a:pPr>
            <a:r>
              <a:rPr lang="en-US" sz="3200" dirty="0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</a:rPr>
              <a:t>educe test time by detecting </a:t>
            </a:r>
            <a:r>
              <a:rPr lang="en-US" sz="3200" i="1" dirty="0" smtClean="0">
                <a:solidFill>
                  <a:schemeClr val="bg1">
                    <a:lumMod val="75000"/>
                  </a:schemeClr>
                </a:solidFill>
              </a:rPr>
              <a:t>only one neighbor</a:t>
            </a:r>
          </a:p>
          <a:p>
            <a:pPr lvl="1">
              <a:lnSpc>
                <a:spcPts val="2640"/>
              </a:lnSpc>
            </a:pPr>
            <a:endParaRPr lang="en-US" sz="3200" i="1" dirty="0" smtClean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lnSpc>
                <a:spcPts val="2640"/>
              </a:lnSpc>
              <a:buNone/>
            </a:pPr>
            <a:r>
              <a:rPr lang="en-US" b="1" i="1" u="sng" dirty="0" smtClean="0"/>
              <a:t>Key observation 2:</a:t>
            </a:r>
          </a:p>
          <a:p>
            <a:pPr>
              <a:lnSpc>
                <a:spcPts val="2640"/>
              </a:lnSpc>
            </a:pPr>
            <a:r>
              <a:rPr lang="en-US" i="1" dirty="0" smtClean="0">
                <a:solidFill>
                  <a:schemeClr val="tx2"/>
                </a:solidFill>
              </a:rPr>
              <a:t>DRAM exhibits </a:t>
            </a:r>
            <a:r>
              <a:rPr lang="en-US" i="1" dirty="0" smtClean="0">
                <a:solidFill>
                  <a:srgbClr val="FF0000"/>
                </a:solidFill>
              </a:rPr>
              <a:t>regularity </a:t>
            </a:r>
            <a:r>
              <a:rPr lang="en-US" i="1" dirty="0">
                <a:solidFill>
                  <a:srgbClr val="FF0000"/>
                </a:solidFill>
              </a:rPr>
              <a:t>and </a:t>
            </a:r>
            <a:r>
              <a:rPr lang="en-US" i="1" dirty="0" smtClean="0">
                <a:solidFill>
                  <a:srgbClr val="FF0000"/>
                </a:solidFill>
              </a:rPr>
              <a:t>parallelism</a:t>
            </a:r>
          </a:p>
          <a:p>
            <a:pPr lvl="1">
              <a:lnSpc>
                <a:spcPts val="2640"/>
              </a:lnSpc>
            </a:pPr>
            <a:r>
              <a:rPr lang="en-US" sz="3200" dirty="0" smtClean="0"/>
              <a:t>Neighbors are located </a:t>
            </a:r>
            <a:r>
              <a:rPr lang="en-US" sz="3200" i="1" dirty="0" smtClean="0">
                <a:solidFill>
                  <a:srgbClr val="FF0000"/>
                </a:solidFill>
              </a:rPr>
              <a:t>at the same distance in different rows of DRAM</a:t>
            </a:r>
          </a:p>
          <a:p>
            <a:pPr lvl="1">
              <a:lnSpc>
                <a:spcPts val="2640"/>
              </a:lnSpc>
            </a:pPr>
            <a:r>
              <a:rPr lang="en-US" sz="3200" dirty="0" smtClean="0"/>
              <a:t>Detect</a:t>
            </a:r>
            <a:r>
              <a:rPr lang="en-US" sz="3200" i="1" dirty="0" smtClean="0">
                <a:solidFill>
                  <a:schemeClr val="tx2"/>
                </a:solidFill>
              </a:rPr>
              <a:t> </a:t>
            </a:r>
            <a:r>
              <a:rPr lang="en-US" sz="3200" i="1" dirty="0">
                <a:solidFill>
                  <a:srgbClr val="FF0000"/>
                </a:solidFill>
              </a:rPr>
              <a:t>all neighbor locations </a:t>
            </a:r>
            <a:r>
              <a:rPr lang="en-US" sz="3200" i="1" dirty="0"/>
              <a:t>by running parallel tests in multiple rows</a:t>
            </a:r>
            <a:endParaRPr lang="en-US" sz="3200" b="1" dirty="0">
              <a:solidFill>
                <a:srgbClr val="FF0000"/>
              </a:solidFill>
            </a:endParaRPr>
          </a:p>
          <a:p>
            <a:pPr>
              <a:lnSpc>
                <a:spcPts val="2640"/>
              </a:lnSpc>
            </a:pPr>
            <a:endParaRPr lang="en-US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31</a:t>
            </a:fld>
            <a:endParaRPr lang="en-US" dirty="0"/>
          </a:p>
        </p:txBody>
      </p:sp>
      <p:sp>
        <p:nvSpPr>
          <p:cNvPr id="38" name="Rounded Rectangle 37"/>
          <p:cNvSpPr/>
          <p:nvPr/>
        </p:nvSpPr>
        <p:spPr>
          <a:xfrm>
            <a:off x="0" y="685800"/>
            <a:ext cx="9144000" cy="609600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40"/>
              </a:lnSpc>
            </a:pPr>
            <a:r>
              <a:rPr lang="en-US" sz="3200" b="1" i="1" dirty="0">
                <a:solidFill>
                  <a:srgbClr val="FF0000"/>
                </a:solidFill>
              </a:rPr>
              <a:t>Reduces test time based on </a:t>
            </a:r>
            <a:r>
              <a:rPr lang="en-US" sz="3200" b="1" i="1" dirty="0" smtClean="0">
                <a:solidFill>
                  <a:srgbClr val="FF0000"/>
                </a:solidFill>
              </a:rPr>
              <a:t>two </a:t>
            </a:r>
            <a:r>
              <a:rPr lang="en-US" sz="3200" b="1" i="1" dirty="0">
                <a:solidFill>
                  <a:srgbClr val="FF0000"/>
                </a:solidFill>
              </a:rPr>
              <a:t>key observations:</a:t>
            </a:r>
          </a:p>
        </p:txBody>
      </p:sp>
    </p:spTree>
    <p:extLst>
      <p:ext uri="{BB962C8B-B14F-4D97-AF65-F5344CB8AC3E}">
        <p14:creationId xmlns:p14="http://schemas.microsoft.com/office/powerpoint/2010/main" val="145154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703341"/>
            <a:ext cx="9144000" cy="439265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8" cy="139854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KEY OBSERVATION 2:</a:t>
            </a:r>
            <a:br>
              <a:rPr lang="en-US" b="1" dirty="0" smtClean="0"/>
            </a:br>
            <a:r>
              <a:rPr lang="en-US" b="1" dirty="0" smtClean="0"/>
              <a:t>REGULARITY AND PARALLELISM IN DRAM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32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694539" y="2209800"/>
            <a:ext cx="2963061" cy="2438945"/>
            <a:chOff x="694539" y="2417758"/>
            <a:chExt cx="2963061" cy="2438945"/>
          </a:xfrm>
        </p:grpSpPr>
        <p:sp>
          <p:nvSpPr>
            <p:cNvPr id="91" name="Rounded Rectangle 90"/>
            <p:cNvSpPr/>
            <p:nvPr/>
          </p:nvSpPr>
          <p:spPr>
            <a:xfrm>
              <a:off x="694539" y="2417758"/>
              <a:ext cx="2963061" cy="2438945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Rounded Rectangle 91"/>
            <p:cNvSpPr/>
            <p:nvPr/>
          </p:nvSpPr>
          <p:spPr>
            <a:xfrm>
              <a:off x="838200" y="2584678"/>
              <a:ext cx="1219200" cy="955595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2209800" y="2590800"/>
              <a:ext cx="1219200" cy="955595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4" name="Rounded Rectangle 93"/>
            <p:cNvSpPr/>
            <p:nvPr/>
          </p:nvSpPr>
          <p:spPr>
            <a:xfrm>
              <a:off x="838200" y="3733800"/>
              <a:ext cx="1219200" cy="955595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2209800" y="3733800"/>
              <a:ext cx="1219200" cy="955595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5" name="Straight Connector 4"/>
          <p:cNvCxnSpPr/>
          <p:nvPr/>
        </p:nvCxnSpPr>
        <p:spPr>
          <a:xfrm flipV="1">
            <a:off x="3394044" y="2189158"/>
            <a:ext cx="2091562" cy="255375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397098" y="3332315"/>
            <a:ext cx="2088508" cy="1371443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/>
          <p:cNvGrpSpPr/>
          <p:nvPr/>
        </p:nvGrpSpPr>
        <p:grpSpPr>
          <a:xfrm>
            <a:off x="2209800" y="2438400"/>
            <a:ext cx="1230653" cy="852709"/>
            <a:chOff x="428328" y="2110982"/>
            <a:chExt cx="3273181" cy="2582606"/>
          </a:xfrm>
        </p:grpSpPr>
        <p:cxnSp>
          <p:nvCxnSpPr>
            <p:cNvPr id="115" name="Straight Connector 114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4" name="Group 123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143" name="Oval 142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5" name="Group 124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138" name="Oval 137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6" name="Group 125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133" name="Oval 132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6" name="Oval 135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Oval 136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27" name="Group 126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128" name="Oval 127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48" name="Group 147"/>
          <p:cNvGrpSpPr/>
          <p:nvPr/>
        </p:nvGrpSpPr>
        <p:grpSpPr>
          <a:xfrm>
            <a:off x="838200" y="2438400"/>
            <a:ext cx="1230653" cy="852709"/>
            <a:chOff x="428328" y="2110982"/>
            <a:chExt cx="3273181" cy="2582606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157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177" name="Oval 17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59" name="Group 158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172" name="Oval 17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167" name="Oval 166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1" name="Group 160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162" name="Oval 161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182" name="Group 181"/>
          <p:cNvGrpSpPr/>
          <p:nvPr/>
        </p:nvGrpSpPr>
        <p:grpSpPr>
          <a:xfrm>
            <a:off x="838200" y="3581400"/>
            <a:ext cx="1230653" cy="852709"/>
            <a:chOff x="428328" y="2110982"/>
            <a:chExt cx="3273181" cy="2582606"/>
          </a:xfrm>
        </p:grpSpPr>
        <p:cxnSp>
          <p:nvCxnSpPr>
            <p:cNvPr id="183" name="Straight Connector 182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2" name="Group 191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212" name="Oval 21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5" name="Oval 214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7" name="Oval 216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8" name="Oval 217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Oval 218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3" name="Group 192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206" name="Oval 20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7" name="Oval 206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8" name="Oval 20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4" name="Group 193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201" name="Oval 20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3" name="Oval 20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4" name="Oval 203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Oval 20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196" name="Oval 19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Oval 196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8" name="Oval 19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9" name="Oval 198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222" name="Group 221"/>
          <p:cNvGrpSpPr/>
          <p:nvPr/>
        </p:nvGrpSpPr>
        <p:grpSpPr>
          <a:xfrm>
            <a:off x="2209800" y="3581400"/>
            <a:ext cx="1230653" cy="852709"/>
            <a:chOff x="428328" y="2110982"/>
            <a:chExt cx="3273181" cy="2582606"/>
          </a:xfrm>
        </p:grpSpPr>
        <p:cxnSp>
          <p:nvCxnSpPr>
            <p:cNvPr id="223" name="Straight Connector 222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2" name="Group 231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251" name="Oval 25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2" name="Oval 251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3" name="Group 232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246" name="Oval 24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7" name="Oval 246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4" name="Group 233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241" name="Oval 24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5" name="Group 234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236" name="Oval 23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7" name="Oval 236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8" name="Oval 23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0" name="Oval 23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56" name="TextBox 255"/>
          <p:cNvSpPr txBox="1"/>
          <p:nvPr/>
        </p:nvSpPr>
        <p:spPr>
          <a:xfrm>
            <a:off x="1143000" y="4582180"/>
            <a:ext cx="1972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Bank</a:t>
            </a:r>
            <a:endParaRPr lang="en-US" sz="2800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5257800" y="2133600"/>
            <a:ext cx="3273181" cy="3048000"/>
            <a:chOff x="5257800" y="2154242"/>
            <a:chExt cx="3273181" cy="3048000"/>
          </a:xfrm>
        </p:grpSpPr>
        <p:grpSp>
          <p:nvGrpSpPr>
            <p:cNvPr id="56" name="Group 55"/>
            <p:cNvGrpSpPr/>
            <p:nvPr/>
          </p:nvGrpSpPr>
          <p:grpSpPr>
            <a:xfrm>
              <a:off x="5257800" y="2209800"/>
              <a:ext cx="3273181" cy="2582606"/>
              <a:chOff x="428328" y="2110982"/>
              <a:chExt cx="3273181" cy="2582606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6" name="Group 65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</p:grpSpPr>
            <p:sp>
              <p:nvSpPr>
                <p:cNvPr id="85" name="Oval 8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800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A</a:t>
                  </a:r>
                  <a:endParaRPr lang="en-US" sz="3600" b="1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</p:grpSpPr>
            <p:sp>
              <p:nvSpPr>
                <p:cNvPr id="80" name="Oval 7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B</a:t>
                  </a:r>
                  <a:endParaRPr lang="en-US" sz="3600" b="1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</p:grpSpPr>
            <p:sp>
              <p:nvSpPr>
                <p:cNvPr id="75" name="Oval 74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C</a:t>
                  </a:r>
                  <a:endParaRPr lang="en-US" sz="3600" b="1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9" name="Group 68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2" name="Oval 71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solidFill>
                    <a:schemeClr val="accent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 smtClean="0"/>
                    <a:t>D</a:t>
                  </a:r>
                  <a:endParaRPr lang="en-US" sz="3600" b="1" dirty="0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3" name="Rounded Rectangle 2"/>
            <p:cNvSpPr/>
            <p:nvPr/>
          </p:nvSpPr>
          <p:spPr>
            <a:xfrm>
              <a:off x="5257800" y="2154242"/>
              <a:ext cx="3251628" cy="2570158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960945" y="2249269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252002" y="2269723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+5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943600" y="3466986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943600" y="2867898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5943600" y="4059201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7236402" y="2862911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+5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7227251" y="3453668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+5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239000" y="4078069"/>
              <a:ext cx="6479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+5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6028985" y="4679022"/>
              <a:ext cx="17620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smtClean="0"/>
                <a:t>DRAM Tile</a:t>
              </a:r>
              <a:endParaRPr lang="en-US" sz="2800" b="1" dirty="0"/>
            </a:p>
          </p:txBody>
        </p:sp>
      </p:grpSp>
      <p:sp>
        <p:nvSpPr>
          <p:cNvPr id="259" name="Content Placeholder 2"/>
          <p:cNvSpPr txBox="1">
            <a:spLocks/>
          </p:cNvSpPr>
          <p:nvPr/>
        </p:nvSpPr>
        <p:spPr>
          <a:xfrm>
            <a:off x="0" y="1309724"/>
            <a:ext cx="9144000" cy="747676"/>
          </a:xfrm>
          <a:prstGeom prst="rect">
            <a:avLst/>
          </a:prstGeom>
          <a:solidFill>
            <a:srgbClr val="EEECE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40"/>
              </a:lnSpc>
            </a:pPr>
            <a:r>
              <a:rPr lang="en-US" dirty="0" smtClean="0"/>
              <a:t>DRAM is internally organized as a </a:t>
            </a:r>
            <a:r>
              <a:rPr lang="en-US" i="1" dirty="0" smtClean="0">
                <a:solidFill>
                  <a:srgbClr val="FF0000"/>
                </a:solidFill>
              </a:rPr>
              <a:t>2D array of similar and repetitive tiles.</a:t>
            </a:r>
            <a:endParaRPr lang="en-US" b="1" i="1" dirty="0" smtClean="0">
              <a:solidFill>
                <a:srgbClr val="FF0000"/>
              </a:solidFill>
            </a:endParaRPr>
          </a:p>
        </p:txBody>
      </p:sp>
      <p:sp>
        <p:nvSpPr>
          <p:cNvPr id="260" name="Rounded Rectangle 259"/>
          <p:cNvSpPr/>
          <p:nvPr/>
        </p:nvSpPr>
        <p:spPr>
          <a:xfrm>
            <a:off x="0" y="5537579"/>
            <a:ext cx="9143999" cy="939421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2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This regularity results in </a:t>
            </a:r>
          </a:p>
          <a:p>
            <a:pPr algn="ctr">
              <a:lnSpc>
                <a:spcPts val="362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regularity in address mapping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40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676400"/>
            <a:ext cx="9144000" cy="439265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3998" cy="139854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KEY OBSERVATION 2:</a:t>
            </a:r>
            <a:br>
              <a:rPr lang="en-US" b="1" dirty="0" smtClean="0"/>
            </a:br>
            <a:r>
              <a:rPr lang="en-US" b="1" dirty="0" smtClean="0"/>
              <a:t>REGULARITY AND PARALLELISM IN DRAM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33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28600" y="1559046"/>
            <a:ext cx="3962400" cy="2784354"/>
            <a:chOff x="1905000" y="2667000"/>
            <a:chExt cx="3962400" cy="2784354"/>
          </a:xfrm>
        </p:grpSpPr>
        <p:grpSp>
          <p:nvGrpSpPr>
            <p:cNvPr id="48" name="Group 47"/>
            <p:cNvGrpSpPr/>
            <p:nvPr/>
          </p:nvGrpSpPr>
          <p:grpSpPr>
            <a:xfrm>
              <a:off x="1905000" y="2667000"/>
              <a:ext cx="3962400" cy="803154"/>
              <a:chOff x="2209801" y="2971800"/>
              <a:chExt cx="3962400" cy="803154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5" name="Group 10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07" name="Oval 106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8" name="Oval 107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9" name="Oval 108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cxnSp>
            <p:nvCxnSpPr>
              <p:cNvPr id="53" name="Straight Connector 52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905000" y="3352800"/>
              <a:ext cx="3962400" cy="803154"/>
              <a:chOff x="2209801" y="2971800"/>
              <a:chExt cx="3962400" cy="803154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4" name="Group 123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26" name="Oval 12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7" name="Oval 12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8" name="Oval 12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14" name="Straight Connector 113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1905000" y="4038600"/>
              <a:ext cx="3962400" cy="803154"/>
              <a:chOff x="2209801" y="2971800"/>
              <a:chExt cx="3962400" cy="803154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2" name="Group 141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44" name="Oval 143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5" name="Oval 144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6" name="Oval 145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7" name="Oval 146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32" name="Straight Connector 131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1905000" y="4648200"/>
              <a:ext cx="3962400" cy="803154"/>
              <a:chOff x="2209801" y="2971800"/>
              <a:chExt cx="3962400" cy="803154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8" name="Group 177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80" name="Oval 179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81" name="Oval 180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2" name="Oval 181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3" name="Oval 182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68" name="Straight Connector 167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Oval 169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Rounded Rectangle 12"/>
            <p:cNvSpPr/>
            <p:nvPr/>
          </p:nvSpPr>
          <p:spPr>
            <a:xfrm>
              <a:off x="1905000" y="2667000"/>
              <a:ext cx="3962400" cy="2758440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4267200" y="1559046"/>
            <a:ext cx="3962400" cy="2784354"/>
            <a:chOff x="1905000" y="2667000"/>
            <a:chExt cx="3962400" cy="2784354"/>
          </a:xfrm>
        </p:grpSpPr>
        <p:grpSp>
          <p:nvGrpSpPr>
            <p:cNvPr id="185" name="Group 184"/>
            <p:cNvGrpSpPr/>
            <p:nvPr/>
          </p:nvGrpSpPr>
          <p:grpSpPr>
            <a:xfrm>
              <a:off x="1905000" y="2667000"/>
              <a:ext cx="3962400" cy="803154"/>
              <a:chOff x="2209801" y="2971800"/>
              <a:chExt cx="3962400" cy="803154"/>
            </a:xfrm>
          </p:grpSpPr>
          <p:grpSp>
            <p:nvGrpSpPr>
              <p:cNvPr id="235" name="Group 234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40" name="Straight Connector 239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5" name="Group 24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46" name="Oval 24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47" name="Oval 24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48" name="Oval 24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9" name="Oval 24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36" name="Straight Connector 235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Oval 237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1905000" y="3352800"/>
              <a:ext cx="3962400" cy="803154"/>
              <a:chOff x="2209801" y="2971800"/>
              <a:chExt cx="3962400" cy="803154"/>
            </a:xfrm>
          </p:grpSpPr>
          <p:grpSp>
            <p:nvGrpSpPr>
              <p:cNvPr id="220" name="Group 219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0" name="Group 229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31" name="Oval 23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32" name="Oval 231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33" name="Oval 23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/>
                  </a:p>
                </p:txBody>
              </p:sp>
              <p:sp>
                <p:nvSpPr>
                  <p:cNvPr id="234" name="Oval 23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21" name="Straight Connector 22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Oval 22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7" name="Group 186"/>
            <p:cNvGrpSpPr/>
            <p:nvPr/>
          </p:nvGrpSpPr>
          <p:grpSpPr>
            <a:xfrm>
              <a:off x="1905000" y="4038600"/>
              <a:ext cx="3962400" cy="803154"/>
              <a:chOff x="2209801" y="2971800"/>
              <a:chExt cx="3962400" cy="803154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5" name="Group 21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16" name="Oval 21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7" name="Oval 21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8" name="Oval 21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9" name="Oval 21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06" name="Straight Connector 205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8" name="Oval 207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8" name="Group 187"/>
            <p:cNvGrpSpPr/>
            <p:nvPr/>
          </p:nvGrpSpPr>
          <p:grpSpPr>
            <a:xfrm>
              <a:off x="1905000" y="4648200"/>
              <a:ext cx="3962400" cy="803154"/>
              <a:chOff x="2209801" y="2971800"/>
              <a:chExt cx="3962400" cy="803154"/>
            </a:xfrm>
          </p:grpSpPr>
          <p:grpSp>
            <p:nvGrpSpPr>
              <p:cNvPr id="190" name="Group 189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0" name="Group 199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01" name="Oval 20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2" name="Oval 201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3" name="Oval 20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4" name="Oval 20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91" name="Straight Connector 19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Oval 19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9" name="Rounded Rectangle 188"/>
            <p:cNvSpPr/>
            <p:nvPr/>
          </p:nvSpPr>
          <p:spPr>
            <a:xfrm>
              <a:off x="1905000" y="2667000"/>
              <a:ext cx="3962400" cy="2758440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0" name="Rounded Rectangle 249"/>
          <p:cNvSpPr/>
          <p:nvPr/>
        </p:nvSpPr>
        <p:spPr>
          <a:xfrm>
            <a:off x="228599" y="4392169"/>
            <a:ext cx="8001001" cy="3933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i="1" dirty="0" smtClean="0">
                <a:solidFill>
                  <a:schemeClr val="tx1"/>
                </a:solidFill>
              </a:rPr>
              <a:t>1   0   5   4   9   8      3   2   7   6  11 10</a:t>
            </a:r>
            <a:endParaRPr lang="en-US" sz="4000" b="1" i="1" dirty="0">
              <a:solidFill>
                <a:schemeClr val="tx1"/>
              </a:solidFill>
            </a:endParaRPr>
          </a:p>
        </p:txBody>
      </p:sp>
      <p:sp>
        <p:nvSpPr>
          <p:cNvPr id="251" name="Rounded Rectangle 250"/>
          <p:cNvSpPr/>
          <p:nvPr/>
        </p:nvSpPr>
        <p:spPr>
          <a:xfrm>
            <a:off x="228600" y="5169236"/>
            <a:ext cx="8001001" cy="3933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i="1" dirty="0" smtClean="0">
                <a:solidFill>
                  <a:schemeClr val="bg1"/>
                </a:solidFill>
              </a:rPr>
              <a:t>  </a:t>
            </a:r>
            <a:r>
              <a:rPr lang="en-US" sz="4000" dirty="0" smtClean="0"/>
              <a:t>±</a:t>
            </a:r>
            <a:r>
              <a:rPr lang="en-US" sz="4000" b="1" i="1" dirty="0">
                <a:solidFill>
                  <a:schemeClr val="bg1"/>
                </a:solidFill>
              </a:rPr>
              <a:t>1</a:t>
            </a:r>
            <a:r>
              <a:rPr lang="en-US" sz="4000" b="1" i="1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      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81141" y="4785533"/>
            <a:ext cx="3146783" cy="398770"/>
            <a:chOff x="681141" y="4785533"/>
            <a:chExt cx="3146783" cy="398770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681141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Arrow Connector 251"/>
            <p:cNvCxnSpPr/>
            <p:nvPr/>
          </p:nvCxnSpPr>
          <p:spPr>
            <a:xfrm>
              <a:off x="1353676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Arrow Connector 252"/>
            <p:cNvCxnSpPr/>
            <p:nvPr/>
          </p:nvCxnSpPr>
          <p:spPr>
            <a:xfrm>
              <a:off x="1963276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1141" y="4785533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>
              <a:off x="12954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>
              <a:off x="19812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/>
            <p:cNvCxnSpPr/>
            <p:nvPr/>
          </p:nvCxnSpPr>
          <p:spPr>
            <a:xfrm>
              <a:off x="2590800" y="4797897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>
              <a:off x="32004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38100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Arrow Connector 264"/>
            <p:cNvCxnSpPr/>
            <p:nvPr/>
          </p:nvCxnSpPr>
          <p:spPr>
            <a:xfrm>
              <a:off x="2590800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Arrow Connector 265"/>
            <p:cNvCxnSpPr/>
            <p:nvPr/>
          </p:nvCxnSpPr>
          <p:spPr>
            <a:xfrm>
              <a:off x="3200400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648200" y="4797897"/>
            <a:ext cx="3218324" cy="386406"/>
            <a:chOff x="4648200" y="4797897"/>
            <a:chExt cx="3218324" cy="386406"/>
          </a:xfrm>
        </p:grpSpPr>
        <p:cxnSp>
          <p:nvCxnSpPr>
            <p:cNvPr id="259" name="Straight Connector 258"/>
            <p:cNvCxnSpPr/>
            <p:nvPr/>
          </p:nvCxnSpPr>
          <p:spPr>
            <a:xfrm>
              <a:off x="46482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>
              <a:off x="53340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59436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>
              <a:off x="6553200" y="4800600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/>
            <p:cNvCxnSpPr/>
            <p:nvPr/>
          </p:nvCxnSpPr>
          <p:spPr>
            <a:xfrm>
              <a:off x="7239000" y="4797897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>
              <a:off x="7848600" y="4797897"/>
              <a:ext cx="0" cy="3837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Arrow Connector 266"/>
            <p:cNvCxnSpPr/>
            <p:nvPr/>
          </p:nvCxnSpPr>
          <p:spPr>
            <a:xfrm>
              <a:off x="4648200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Arrow Connector 267"/>
            <p:cNvCxnSpPr/>
            <p:nvPr/>
          </p:nvCxnSpPr>
          <p:spPr>
            <a:xfrm>
              <a:off x="5316076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Arrow Connector 268"/>
            <p:cNvCxnSpPr/>
            <p:nvPr/>
          </p:nvCxnSpPr>
          <p:spPr>
            <a:xfrm>
              <a:off x="5943600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Arrow Connector 269"/>
            <p:cNvCxnSpPr/>
            <p:nvPr/>
          </p:nvCxnSpPr>
          <p:spPr>
            <a:xfrm>
              <a:off x="6611476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Arrow Connector 270"/>
            <p:cNvCxnSpPr/>
            <p:nvPr/>
          </p:nvCxnSpPr>
          <p:spPr>
            <a:xfrm>
              <a:off x="7239000" y="4953000"/>
              <a:ext cx="62752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0" name="TextBox 279"/>
          <p:cNvSpPr txBox="1"/>
          <p:nvPr/>
        </p:nvSpPr>
        <p:spPr>
          <a:xfrm>
            <a:off x="7620000" y="2590800"/>
            <a:ext cx="1762021" cy="523220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Tile</a:t>
            </a:r>
            <a:endParaRPr lang="en-US" sz="2800" b="1" dirty="0"/>
          </a:p>
        </p:txBody>
      </p:sp>
      <p:sp>
        <p:nvSpPr>
          <p:cNvPr id="281" name="TextBox 280"/>
          <p:cNvSpPr txBox="1"/>
          <p:nvPr/>
        </p:nvSpPr>
        <p:spPr>
          <a:xfrm>
            <a:off x="7772400" y="4191000"/>
            <a:ext cx="1649811" cy="733534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n-US" sz="2800" b="1" dirty="0" smtClean="0"/>
              <a:t>SYSTEM</a:t>
            </a:r>
          </a:p>
          <a:p>
            <a:pPr algn="ctr">
              <a:lnSpc>
                <a:spcPts val="2460"/>
              </a:lnSpc>
            </a:pPr>
            <a:r>
              <a:rPr lang="en-US" sz="2800" b="1" dirty="0" smtClean="0"/>
              <a:t> ADDRESS</a:t>
            </a:r>
            <a:endParaRPr lang="en-US" sz="2800" b="1" dirty="0"/>
          </a:p>
        </p:txBody>
      </p:sp>
      <p:sp>
        <p:nvSpPr>
          <p:cNvPr id="282" name="Rounded Rectangle 281"/>
          <p:cNvSpPr/>
          <p:nvPr/>
        </p:nvSpPr>
        <p:spPr>
          <a:xfrm>
            <a:off x="0" y="5689979"/>
            <a:ext cx="9143999" cy="939421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2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Due to regularity in tiles, neighbors can occur only in fixed distances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588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/>
      <p:bldP spid="251" grpId="0" animBg="1"/>
      <p:bldP spid="281" grpId="0"/>
      <p:bldP spid="28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676400"/>
            <a:ext cx="9144000" cy="439265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3998" cy="139854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/>
              <a:t>KEY OBSERVATION 2:</a:t>
            </a:r>
            <a:br>
              <a:rPr lang="en-US" b="1" dirty="0" smtClean="0"/>
            </a:br>
            <a:r>
              <a:rPr lang="en-US" b="1" dirty="0" smtClean="0"/>
              <a:t>REGULARITY AND PARALLELISM IN DRAM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34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28600" y="1559046"/>
            <a:ext cx="3962400" cy="2784354"/>
            <a:chOff x="1905000" y="2667000"/>
            <a:chExt cx="3962400" cy="2784354"/>
          </a:xfrm>
        </p:grpSpPr>
        <p:grpSp>
          <p:nvGrpSpPr>
            <p:cNvPr id="48" name="Group 47"/>
            <p:cNvGrpSpPr/>
            <p:nvPr/>
          </p:nvGrpSpPr>
          <p:grpSpPr>
            <a:xfrm>
              <a:off x="1905000" y="2667000"/>
              <a:ext cx="3962400" cy="803154"/>
              <a:chOff x="2209801" y="2971800"/>
              <a:chExt cx="3962400" cy="803154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5" name="Group 10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07" name="Oval 106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8" name="Oval 107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9" name="Oval 108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10" name="Oval 109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 w="9525" cmpd="sng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 smtClean="0">
                        <a:solidFill>
                          <a:schemeClr val="bg1"/>
                        </a:solidFill>
                      </a:rPr>
                      <a:t>A</a:t>
                    </a:r>
                    <a:endParaRPr lang="en-US" sz="36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cxnSp>
            <p:nvCxnSpPr>
              <p:cNvPr id="53" name="Straight Connector 52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905000" y="3352800"/>
              <a:ext cx="3962400" cy="803154"/>
              <a:chOff x="2209801" y="2971800"/>
              <a:chExt cx="3962400" cy="803154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4" name="Group 123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26" name="Oval 12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7" name="Oval 12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8" name="Oval 12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14" name="Straight Connector 113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1905000" y="4038600"/>
              <a:ext cx="3962400" cy="803154"/>
              <a:chOff x="2209801" y="2971800"/>
              <a:chExt cx="3962400" cy="803154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2" name="Group 141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44" name="Oval 143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5" name="Oval 144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6" name="Oval 145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7" name="Oval 146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32" name="Straight Connector 131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1905000" y="4648200"/>
              <a:ext cx="3962400" cy="803154"/>
              <a:chOff x="2209801" y="2971800"/>
              <a:chExt cx="3962400" cy="803154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8" name="Group 177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80" name="Oval 179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81" name="Oval 180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 smtClean="0">
                        <a:solidFill>
                          <a:schemeClr val="bg1"/>
                        </a:solidFill>
                      </a:rPr>
                      <a:t>D</a:t>
                    </a:r>
                    <a:endParaRPr lang="en-US" sz="3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2" name="Oval 181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3" name="Oval 182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68" name="Straight Connector 167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Oval 169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Rounded Rectangle 12"/>
            <p:cNvSpPr/>
            <p:nvPr/>
          </p:nvSpPr>
          <p:spPr>
            <a:xfrm>
              <a:off x="1905000" y="2667000"/>
              <a:ext cx="3962400" cy="2758440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4267200" y="1559046"/>
            <a:ext cx="3962400" cy="2784354"/>
            <a:chOff x="1905000" y="2667000"/>
            <a:chExt cx="3962400" cy="2784354"/>
          </a:xfrm>
        </p:grpSpPr>
        <p:grpSp>
          <p:nvGrpSpPr>
            <p:cNvPr id="185" name="Group 184"/>
            <p:cNvGrpSpPr/>
            <p:nvPr/>
          </p:nvGrpSpPr>
          <p:grpSpPr>
            <a:xfrm>
              <a:off x="1905000" y="2667000"/>
              <a:ext cx="3962400" cy="803154"/>
              <a:chOff x="2209801" y="2971800"/>
              <a:chExt cx="3962400" cy="803154"/>
            </a:xfrm>
          </p:grpSpPr>
          <p:grpSp>
            <p:nvGrpSpPr>
              <p:cNvPr id="235" name="Group 234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40" name="Straight Connector 239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5" name="Group 24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46" name="Oval 24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47" name="Oval 24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48" name="Oval 24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9" name="Oval 24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36" name="Straight Connector 235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Oval 237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1905000" y="3352800"/>
              <a:ext cx="3962400" cy="803154"/>
              <a:chOff x="2209801" y="2971800"/>
              <a:chExt cx="3962400" cy="803154"/>
            </a:xfrm>
          </p:grpSpPr>
          <p:grpSp>
            <p:nvGrpSpPr>
              <p:cNvPr id="220" name="Group 219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0" name="Group 229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31" name="Oval 23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32" name="Oval 231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33" name="Oval 23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 smtClean="0"/>
                      <a:t>B</a:t>
                    </a:r>
                    <a:endParaRPr lang="en-US" sz="3600" b="1" dirty="0"/>
                  </a:p>
                </p:txBody>
              </p:sp>
              <p:sp>
                <p:nvSpPr>
                  <p:cNvPr id="234" name="Oval 23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21" name="Straight Connector 22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Oval 22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7" name="Group 186"/>
            <p:cNvGrpSpPr/>
            <p:nvPr/>
          </p:nvGrpSpPr>
          <p:grpSpPr>
            <a:xfrm>
              <a:off x="1905000" y="4038600"/>
              <a:ext cx="3962400" cy="803154"/>
              <a:chOff x="2209801" y="2971800"/>
              <a:chExt cx="3962400" cy="803154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5" name="Group 21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16" name="Oval 21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7" name="Oval 21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8" name="Oval 21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9" name="Oval 21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9525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06" name="Straight Connector 205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8" name="Oval 207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</a:rPr>
                  <a:t>C</a:t>
                </a:r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 w="9525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8" name="Group 187"/>
            <p:cNvGrpSpPr/>
            <p:nvPr/>
          </p:nvGrpSpPr>
          <p:grpSpPr>
            <a:xfrm>
              <a:off x="1905000" y="4648200"/>
              <a:ext cx="3962400" cy="803154"/>
              <a:chOff x="2209801" y="2971800"/>
              <a:chExt cx="3962400" cy="803154"/>
            </a:xfrm>
          </p:grpSpPr>
          <p:grpSp>
            <p:nvGrpSpPr>
              <p:cNvPr id="190" name="Group 189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0" name="Group 199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01" name="Oval 20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2" name="Oval 201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3" name="Oval 20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4" name="Oval 20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91" name="Straight Connector 19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Oval 19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9" name="Rounded Rectangle 188"/>
            <p:cNvSpPr/>
            <p:nvPr/>
          </p:nvSpPr>
          <p:spPr>
            <a:xfrm>
              <a:off x="1905000" y="2667000"/>
              <a:ext cx="3962400" cy="2758440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0" name="Rounded Rectangle 249"/>
          <p:cNvSpPr/>
          <p:nvPr/>
        </p:nvSpPr>
        <p:spPr>
          <a:xfrm>
            <a:off x="228599" y="4392169"/>
            <a:ext cx="8001001" cy="3933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i="1" dirty="0" smtClean="0">
                <a:solidFill>
                  <a:schemeClr val="tx1"/>
                </a:solidFill>
              </a:rPr>
              <a:t>1   0   5   4   9   8      3   2   7   6  11 10</a:t>
            </a:r>
            <a:endParaRPr lang="en-US" sz="4000" b="1" i="1" dirty="0">
              <a:solidFill>
                <a:schemeClr val="tx1"/>
              </a:solidFill>
            </a:endParaRPr>
          </a:p>
        </p:txBody>
      </p:sp>
      <p:sp>
        <p:nvSpPr>
          <p:cNvPr id="251" name="Rounded Rectangle 250"/>
          <p:cNvSpPr/>
          <p:nvPr/>
        </p:nvSpPr>
        <p:spPr>
          <a:xfrm>
            <a:off x="228600" y="5169236"/>
            <a:ext cx="8001001" cy="3933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i="1" dirty="0" smtClean="0">
                <a:solidFill>
                  <a:schemeClr val="bg1"/>
                </a:solidFill>
              </a:rPr>
              <a:t>  </a:t>
            </a:r>
            <a:r>
              <a:rPr lang="en-US" sz="4000" dirty="0" smtClean="0"/>
              <a:t>±</a:t>
            </a:r>
            <a:r>
              <a:rPr lang="en-US" sz="4000" b="1" i="1" dirty="0">
                <a:solidFill>
                  <a:schemeClr val="bg1"/>
                </a:solidFill>
              </a:rPr>
              <a:t>1</a:t>
            </a:r>
            <a:r>
              <a:rPr lang="en-US" sz="4000" b="1" i="1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      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81141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>
            <a:off x="13536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>
            <a:off x="19632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81141" y="4785533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/>
          <p:cNvCxnSpPr/>
          <p:nvPr/>
        </p:nvCxnSpPr>
        <p:spPr>
          <a:xfrm>
            <a:off x="12954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/>
          <p:nvPr/>
        </p:nvCxnSpPr>
        <p:spPr>
          <a:xfrm>
            <a:off x="19812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/>
          <p:cNvCxnSpPr/>
          <p:nvPr/>
        </p:nvCxnSpPr>
        <p:spPr>
          <a:xfrm>
            <a:off x="2590800" y="4797897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/>
          <p:cNvCxnSpPr/>
          <p:nvPr/>
        </p:nvCxnSpPr>
        <p:spPr>
          <a:xfrm>
            <a:off x="32004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>
            <a:off x="38100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/>
          <p:cNvCxnSpPr/>
          <p:nvPr/>
        </p:nvCxnSpPr>
        <p:spPr>
          <a:xfrm>
            <a:off x="46482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/>
          <p:cNvCxnSpPr/>
          <p:nvPr/>
        </p:nvCxnSpPr>
        <p:spPr>
          <a:xfrm>
            <a:off x="53340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>
            <a:off x="59436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/>
          <p:cNvCxnSpPr/>
          <p:nvPr/>
        </p:nvCxnSpPr>
        <p:spPr>
          <a:xfrm>
            <a:off x="65532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/>
          <p:cNvCxnSpPr/>
          <p:nvPr/>
        </p:nvCxnSpPr>
        <p:spPr>
          <a:xfrm>
            <a:off x="7239000" y="4797897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/>
          <p:cNvCxnSpPr/>
          <p:nvPr/>
        </p:nvCxnSpPr>
        <p:spPr>
          <a:xfrm>
            <a:off x="7848600" y="4797897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/>
          <p:nvPr/>
        </p:nvCxnSpPr>
        <p:spPr>
          <a:xfrm>
            <a:off x="25908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>
            <a:off x="32004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>
            <a:off x="46482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>
            <a:off x="53160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>
            <a:off x="59436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>
            <a:off x="66114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>
            <a:off x="72390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2" name="TextBox 271"/>
          <p:cNvSpPr txBox="1"/>
          <p:nvPr/>
        </p:nvSpPr>
        <p:spPr>
          <a:xfrm>
            <a:off x="342666" y="35814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+1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1638066" y="35814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+5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4" name="TextBox 273"/>
          <p:cNvSpPr txBox="1"/>
          <p:nvPr/>
        </p:nvSpPr>
        <p:spPr>
          <a:xfrm>
            <a:off x="1638066" y="16002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+1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2849426" y="16002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+5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5079031" y="2286000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6324600" y="2282634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1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7598682" y="2994283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1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6322360" y="2984106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7620000" y="2590800"/>
            <a:ext cx="1762021" cy="523220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Tile</a:t>
            </a:r>
            <a:endParaRPr lang="en-US" sz="2800" b="1" dirty="0"/>
          </a:p>
        </p:txBody>
      </p:sp>
      <p:sp>
        <p:nvSpPr>
          <p:cNvPr id="281" name="TextBox 280"/>
          <p:cNvSpPr txBox="1"/>
          <p:nvPr/>
        </p:nvSpPr>
        <p:spPr>
          <a:xfrm>
            <a:off x="7772400" y="4191000"/>
            <a:ext cx="1649811" cy="733534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n-US" sz="2800" b="1" dirty="0" smtClean="0"/>
              <a:t>SYSTEM</a:t>
            </a:r>
          </a:p>
          <a:p>
            <a:pPr algn="ctr">
              <a:lnSpc>
                <a:spcPts val="2460"/>
              </a:lnSpc>
            </a:pPr>
            <a:r>
              <a:rPr lang="en-US" sz="2800" b="1" dirty="0" smtClean="0"/>
              <a:t> ADDRESS</a:t>
            </a:r>
            <a:endParaRPr lang="en-US" sz="2800" b="1" dirty="0"/>
          </a:p>
        </p:txBody>
      </p:sp>
      <p:sp>
        <p:nvSpPr>
          <p:cNvPr id="282" name="Rounded Rectangle 281"/>
          <p:cNvSpPr/>
          <p:nvPr/>
        </p:nvSpPr>
        <p:spPr>
          <a:xfrm>
            <a:off x="0" y="5689979"/>
            <a:ext cx="9143999" cy="939421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2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A, B, C, D provide all neighbor distances</a:t>
            </a:r>
          </a:p>
          <a:p>
            <a:pPr algn="ctr">
              <a:lnSpc>
                <a:spcPts val="3620"/>
              </a:lnSpc>
            </a:pPr>
            <a:r>
              <a:rPr lang="en-US" sz="3600" b="1" dirty="0">
                <a:solidFill>
                  <a:srgbClr val="FFFFFF"/>
                </a:solidFill>
              </a:rPr>
              <a:t>{</a:t>
            </a:r>
            <a:r>
              <a:rPr lang="en-US" sz="3600" dirty="0"/>
              <a:t>+</a:t>
            </a:r>
            <a:r>
              <a:rPr lang="en-US" sz="3600" b="1" i="1" dirty="0">
                <a:solidFill>
                  <a:schemeClr val="bg1"/>
                </a:solidFill>
              </a:rPr>
              <a:t>1, -5, +5, -</a:t>
            </a:r>
            <a:r>
              <a:rPr lang="en-US" sz="3600" b="1" i="1" dirty="0" smtClean="0">
                <a:solidFill>
                  <a:schemeClr val="bg1"/>
                </a:solidFill>
              </a:rPr>
              <a:t>1</a:t>
            </a:r>
            <a:r>
              <a:rPr lang="en-US" sz="3600" b="1" dirty="0" smtClean="0">
                <a:solidFill>
                  <a:srgbClr val="FFFFFF"/>
                </a:solidFill>
              </a:rPr>
              <a:t>}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3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-26942"/>
            <a:ext cx="9143998" cy="1398542"/>
          </a:xfrm>
        </p:spPr>
        <p:txBody>
          <a:bodyPr>
            <a:normAutofit/>
          </a:bodyPr>
          <a:lstStyle/>
          <a:p>
            <a:pPr>
              <a:lnSpc>
                <a:spcPts val="3580"/>
              </a:lnSpc>
            </a:pPr>
            <a:r>
              <a:rPr lang="en-US" b="1" dirty="0" smtClean="0"/>
              <a:t>KEY IDEA 2:</a:t>
            </a:r>
            <a:br>
              <a:rPr lang="en-US" b="1" dirty="0" smtClean="0"/>
            </a:br>
            <a:r>
              <a:rPr lang="en-US" b="1" dirty="0" smtClean="0"/>
              <a:t>PARALLEL TESTS IN MULTIPLE ROWS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35</a:t>
            </a:fld>
            <a:endParaRPr lang="en-US" dirty="0"/>
          </a:p>
        </p:txBody>
      </p:sp>
      <p:sp>
        <p:nvSpPr>
          <p:cNvPr id="297" name="Rounded Rectangle 296"/>
          <p:cNvSpPr/>
          <p:nvPr/>
        </p:nvSpPr>
        <p:spPr>
          <a:xfrm>
            <a:off x="1" y="1185288"/>
            <a:ext cx="9143998" cy="4529712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b="1" i="1" dirty="0" smtClean="0">
                <a:solidFill>
                  <a:srgbClr val="FF0000"/>
                </a:solidFill>
              </a:rPr>
              <a:t>Due to regularity in mapping</a:t>
            </a:r>
            <a:r>
              <a:rPr lang="en-US" sz="3600" b="1" dirty="0" smtClean="0">
                <a:solidFill>
                  <a:srgbClr val="FF0000"/>
                </a:solidFill>
              </a:rPr>
              <a:t>, </a:t>
            </a:r>
            <a:r>
              <a:rPr lang="en-US" sz="3600" i="1" dirty="0" smtClean="0">
                <a:solidFill>
                  <a:schemeClr val="tx1"/>
                </a:solidFill>
              </a:rPr>
              <a:t>it is possible to determine the neighbor locations </a:t>
            </a:r>
            <a:r>
              <a:rPr lang="en-US" sz="3600" b="1" i="1" dirty="0" smtClean="0">
                <a:solidFill>
                  <a:schemeClr val="tx2"/>
                </a:solidFill>
              </a:rPr>
              <a:t>from different rows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1"/>
                </a:solidFill>
              </a:rPr>
              <a:t>Run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</a:rPr>
              <a:t>parallel tests </a:t>
            </a:r>
            <a:r>
              <a:rPr lang="en-US" sz="3600" b="1" i="1" dirty="0" smtClean="0">
                <a:solidFill>
                  <a:schemeClr val="tx2"/>
                </a:solidFill>
              </a:rPr>
              <a:t>in multiple rows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1"/>
                </a:solidFill>
              </a:rPr>
              <a:t>Detect the </a:t>
            </a:r>
            <a:r>
              <a:rPr lang="en-US" sz="3600" b="1" i="1" dirty="0" smtClean="0">
                <a:solidFill>
                  <a:srgbClr val="FF0000"/>
                </a:solidFill>
              </a:rPr>
              <a:t>neighbors’ distances </a:t>
            </a:r>
            <a:r>
              <a:rPr lang="en-US" sz="3600" b="1" i="1" dirty="0" smtClean="0">
                <a:solidFill>
                  <a:schemeClr val="tx2"/>
                </a:solidFill>
              </a:rPr>
              <a:t>in these rows 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b="1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b="1" i="1" dirty="0">
                <a:solidFill>
                  <a:srgbClr val="FF0000"/>
                </a:solidFill>
              </a:rPr>
              <a:t>Aggregate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b="1" i="1" dirty="0">
                <a:solidFill>
                  <a:schemeClr val="tx2"/>
                </a:solidFill>
              </a:rPr>
              <a:t>the locations from different </a:t>
            </a:r>
            <a:r>
              <a:rPr lang="en-US" sz="3600" b="1" i="1" dirty="0" smtClean="0">
                <a:solidFill>
                  <a:schemeClr val="tx2"/>
                </a:solidFill>
              </a:rPr>
              <a:t>rows</a:t>
            </a:r>
          </a:p>
        </p:txBody>
      </p:sp>
      <p:sp>
        <p:nvSpPr>
          <p:cNvPr id="282" name="Rounded Rectangle 281"/>
          <p:cNvSpPr/>
          <p:nvPr/>
        </p:nvSpPr>
        <p:spPr>
          <a:xfrm>
            <a:off x="0" y="5689979"/>
            <a:ext cx="9143999" cy="939421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62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Provides the neighbor distances for all cells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43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1" y="1676400"/>
            <a:ext cx="9144000" cy="4392659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01" name="Rounded Rectangle 300"/>
          <p:cNvSpPr/>
          <p:nvPr/>
        </p:nvSpPr>
        <p:spPr>
          <a:xfrm>
            <a:off x="152400" y="2745467"/>
            <a:ext cx="8839200" cy="9883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2" name="Rounded Rectangle 301"/>
          <p:cNvSpPr/>
          <p:nvPr/>
        </p:nvSpPr>
        <p:spPr>
          <a:xfrm>
            <a:off x="152400" y="3431267"/>
            <a:ext cx="8839200" cy="9883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0" name="Rounded Rectangle 299"/>
          <p:cNvSpPr/>
          <p:nvPr/>
        </p:nvSpPr>
        <p:spPr>
          <a:xfrm>
            <a:off x="152400" y="2209800"/>
            <a:ext cx="8839200" cy="9883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8" name="Rounded Rectangle 297"/>
          <p:cNvSpPr/>
          <p:nvPr/>
        </p:nvSpPr>
        <p:spPr>
          <a:xfrm>
            <a:off x="152400" y="1371600"/>
            <a:ext cx="8839200" cy="988333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94" name="Group 293"/>
          <p:cNvGrpSpPr/>
          <p:nvPr/>
        </p:nvGrpSpPr>
        <p:grpSpPr>
          <a:xfrm>
            <a:off x="875753" y="3466224"/>
            <a:ext cx="1511473" cy="932688"/>
            <a:chOff x="4983000" y="2244933"/>
            <a:chExt cx="1511473" cy="932688"/>
          </a:xfrm>
        </p:grpSpPr>
        <p:sp>
          <p:nvSpPr>
            <p:cNvPr id="295" name="Oval 294"/>
            <p:cNvSpPr/>
            <p:nvPr/>
          </p:nvSpPr>
          <p:spPr>
            <a:xfrm>
              <a:off x="4983000" y="2308829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6" name="Oval 295"/>
            <p:cNvSpPr>
              <a:spLocks noChangeAspect="1"/>
            </p:cNvSpPr>
            <p:nvPr/>
          </p:nvSpPr>
          <p:spPr>
            <a:xfrm>
              <a:off x="5561785" y="2244933"/>
              <a:ext cx="932688" cy="932688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1490473" y="1505712"/>
            <a:ext cx="1481327" cy="932688"/>
            <a:chOff x="3684552" y="2265368"/>
            <a:chExt cx="1481327" cy="932688"/>
          </a:xfrm>
        </p:grpSpPr>
        <p:sp>
          <p:nvSpPr>
            <p:cNvPr id="283" name="Oval 282"/>
            <p:cNvSpPr>
              <a:spLocks noChangeAspect="1"/>
            </p:cNvSpPr>
            <p:nvPr/>
          </p:nvSpPr>
          <p:spPr>
            <a:xfrm>
              <a:off x="3684552" y="2265368"/>
              <a:ext cx="932688" cy="932688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4" name="Oval 283"/>
            <p:cNvSpPr/>
            <p:nvPr/>
          </p:nvSpPr>
          <p:spPr>
            <a:xfrm>
              <a:off x="4388639" y="2344616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4876800" y="2197208"/>
            <a:ext cx="1481327" cy="932688"/>
            <a:chOff x="3684552" y="2265368"/>
            <a:chExt cx="1481327" cy="932688"/>
          </a:xfrm>
        </p:grpSpPr>
        <p:sp>
          <p:nvSpPr>
            <p:cNvPr id="286" name="Oval 285"/>
            <p:cNvSpPr>
              <a:spLocks noChangeAspect="1"/>
            </p:cNvSpPr>
            <p:nvPr/>
          </p:nvSpPr>
          <p:spPr>
            <a:xfrm>
              <a:off x="3684552" y="2265368"/>
              <a:ext cx="932688" cy="932688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7" name="Oval 286"/>
            <p:cNvSpPr/>
            <p:nvPr/>
          </p:nvSpPr>
          <p:spPr>
            <a:xfrm>
              <a:off x="4388639" y="2344616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91" name="Group 290"/>
          <p:cNvGrpSpPr/>
          <p:nvPr/>
        </p:nvGrpSpPr>
        <p:grpSpPr>
          <a:xfrm>
            <a:off x="6794327" y="2877312"/>
            <a:ext cx="1511473" cy="932688"/>
            <a:chOff x="4983000" y="2244933"/>
            <a:chExt cx="1511473" cy="932688"/>
          </a:xfrm>
        </p:grpSpPr>
        <p:sp>
          <p:nvSpPr>
            <p:cNvPr id="292" name="Oval 291"/>
            <p:cNvSpPr/>
            <p:nvPr/>
          </p:nvSpPr>
          <p:spPr>
            <a:xfrm>
              <a:off x="4983000" y="2308829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3" name="Oval 292"/>
            <p:cNvSpPr>
              <a:spLocks noChangeAspect="1"/>
            </p:cNvSpPr>
            <p:nvPr/>
          </p:nvSpPr>
          <p:spPr>
            <a:xfrm>
              <a:off x="5561785" y="2244933"/>
              <a:ext cx="932688" cy="932688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36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228600" y="1559046"/>
            <a:ext cx="3962400" cy="2784354"/>
            <a:chOff x="1905000" y="2667000"/>
            <a:chExt cx="3962400" cy="2784354"/>
          </a:xfrm>
        </p:grpSpPr>
        <p:grpSp>
          <p:nvGrpSpPr>
            <p:cNvPr id="48" name="Group 47"/>
            <p:cNvGrpSpPr/>
            <p:nvPr/>
          </p:nvGrpSpPr>
          <p:grpSpPr>
            <a:xfrm>
              <a:off x="1905000" y="2667000"/>
              <a:ext cx="3962400" cy="803154"/>
              <a:chOff x="2209801" y="2971800"/>
              <a:chExt cx="3962400" cy="803154"/>
            </a:xfrm>
          </p:grpSpPr>
          <p:grpSp>
            <p:nvGrpSpPr>
              <p:cNvPr id="49" name="Group 48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99" name="Straight Connector 98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5" name="Group 10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07" name="Oval 106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8" name="Oval 107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09" name="Oval 108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10" name="Oval 109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 w="9525" cmpd="sng"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 smtClean="0">
                        <a:solidFill>
                          <a:schemeClr val="bg1"/>
                        </a:solidFill>
                      </a:rPr>
                      <a:t>A</a:t>
                    </a:r>
                    <a:endParaRPr lang="en-US" sz="36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cxnSp>
            <p:nvCxnSpPr>
              <p:cNvPr id="53" name="Straight Connector 52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Oval 54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905000" y="3352800"/>
              <a:ext cx="3962400" cy="803154"/>
              <a:chOff x="2209801" y="2971800"/>
              <a:chExt cx="3962400" cy="803154"/>
            </a:xfrm>
          </p:grpSpPr>
          <p:grpSp>
            <p:nvGrpSpPr>
              <p:cNvPr id="113" name="Group 112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4" name="Group 123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26" name="Oval 12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7" name="Oval 12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28" name="Oval 12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29" name="Oval 12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14" name="Straight Connector 113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Oval 115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30" name="Group 129"/>
            <p:cNvGrpSpPr/>
            <p:nvPr/>
          </p:nvGrpSpPr>
          <p:grpSpPr>
            <a:xfrm>
              <a:off x="1905000" y="4038600"/>
              <a:ext cx="3962400" cy="803154"/>
              <a:chOff x="2209801" y="2971800"/>
              <a:chExt cx="3962400" cy="803154"/>
            </a:xfrm>
          </p:grpSpPr>
          <p:grpSp>
            <p:nvGrpSpPr>
              <p:cNvPr id="131" name="Group 130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2" name="Group 141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44" name="Oval 143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5" name="Oval 144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46" name="Oval 145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7" name="Oval 146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32" name="Straight Connector 131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1905000" y="4648200"/>
              <a:ext cx="3962400" cy="803154"/>
              <a:chOff x="2209801" y="2971800"/>
              <a:chExt cx="3962400" cy="803154"/>
            </a:xfrm>
          </p:grpSpPr>
          <p:grpSp>
            <p:nvGrpSpPr>
              <p:cNvPr id="167" name="Group 166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72" name="Straight Connector 171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8" name="Group 177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180" name="Oval 179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181" name="Oval 180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 smtClean="0">
                        <a:solidFill>
                          <a:schemeClr val="bg1"/>
                        </a:solidFill>
                      </a:rPr>
                      <a:t>D</a:t>
                    </a:r>
                    <a:endParaRPr lang="en-US" sz="3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82" name="Oval 181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3" name="Oval 182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68" name="Straight Connector 167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Oval 169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Rounded Rectangle 12"/>
            <p:cNvSpPr/>
            <p:nvPr/>
          </p:nvSpPr>
          <p:spPr>
            <a:xfrm>
              <a:off x="1905000" y="2667000"/>
              <a:ext cx="3962400" cy="2758440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4267200" y="1559046"/>
            <a:ext cx="3962400" cy="2784354"/>
            <a:chOff x="1905000" y="2667000"/>
            <a:chExt cx="3962400" cy="2784354"/>
          </a:xfrm>
        </p:grpSpPr>
        <p:grpSp>
          <p:nvGrpSpPr>
            <p:cNvPr id="185" name="Group 184"/>
            <p:cNvGrpSpPr/>
            <p:nvPr/>
          </p:nvGrpSpPr>
          <p:grpSpPr>
            <a:xfrm>
              <a:off x="1905000" y="2667000"/>
              <a:ext cx="3962400" cy="803154"/>
              <a:chOff x="2209801" y="2971800"/>
              <a:chExt cx="3962400" cy="803154"/>
            </a:xfrm>
          </p:grpSpPr>
          <p:grpSp>
            <p:nvGrpSpPr>
              <p:cNvPr id="235" name="Group 234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40" name="Straight Connector 239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Straight Connector 240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Straight Connector 241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Straight Connector 24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5" name="Group 24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46" name="Oval 24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47" name="Oval 24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48" name="Oval 24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9" name="Oval 24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36" name="Straight Connector 235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Straight Connector 236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Oval 237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39" name="Oval 238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6" name="Group 185"/>
            <p:cNvGrpSpPr/>
            <p:nvPr/>
          </p:nvGrpSpPr>
          <p:grpSpPr>
            <a:xfrm>
              <a:off x="1905000" y="3352800"/>
              <a:ext cx="3962400" cy="803154"/>
              <a:chOff x="2209801" y="2971800"/>
              <a:chExt cx="3962400" cy="803154"/>
            </a:xfrm>
          </p:grpSpPr>
          <p:grpSp>
            <p:nvGrpSpPr>
              <p:cNvPr id="220" name="Group 219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25" name="Straight Connector 224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" name="Straight Connector 225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" name="Straight Connector 226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8" name="Straight Connector 227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9" name="Straight Connector 228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0" name="Group 229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31" name="Oval 23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32" name="Oval 231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33" name="Oval 23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accent2">
                      <a:lumMod val="50000"/>
                    </a:schemeClr>
                  </a:solidFill>
                  <a:ln>
                    <a:solidFill>
                      <a:schemeClr val="accent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 smtClean="0"/>
                      <a:t>B</a:t>
                    </a:r>
                    <a:endParaRPr lang="en-US" sz="3600" b="1" dirty="0"/>
                  </a:p>
                </p:txBody>
              </p:sp>
              <p:sp>
                <p:nvSpPr>
                  <p:cNvPr id="234" name="Oval 23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21" name="Straight Connector 22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Straight Connector 22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Oval 22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7" name="Group 186"/>
            <p:cNvGrpSpPr/>
            <p:nvPr/>
          </p:nvGrpSpPr>
          <p:grpSpPr>
            <a:xfrm>
              <a:off x="1905000" y="4038600"/>
              <a:ext cx="3962400" cy="803154"/>
              <a:chOff x="2209801" y="2971800"/>
              <a:chExt cx="3962400" cy="803154"/>
            </a:xfrm>
          </p:grpSpPr>
          <p:grpSp>
            <p:nvGrpSpPr>
              <p:cNvPr id="205" name="Group 204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5" name="Group 214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16" name="Oval 215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7" name="Oval 21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8" name="Oval 217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19" name="Oval 218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206" name="Straight Connector 205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Connector 206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8" name="Oval 207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>
                    <a:solidFill>
                      <a:schemeClr val="bg1"/>
                    </a:solidFill>
                  </a:rPr>
                  <a:t>C</a:t>
                </a:r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 w="9525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8" name="Group 187"/>
            <p:cNvGrpSpPr/>
            <p:nvPr/>
          </p:nvGrpSpPr>
          <p:grpSpPr>
            <a:xfrm>
              <a:off x="1905000" y="4648200"/>
              <a:ext cx="3962400" cy="803154"/>
              <a:chOff x="2209801" y="2971800"/>
              <a:chExt cx="3962400" cy="803154"/>
            </a:xfrm>
          </p:grpSpPr>
          <p:grpSp>
            <p:nvGrpSpPr>
              <p:cNvPr id="190" name="Group 189"/>
              <p:cNvGrpSpPr/>
              <p:nvPr/>
            </p:nvGrpSpPr>
            <p:grpSpPr>
              <a:xfrm>
                <a:off x="2209801" y="2979042"/>
                <a:ext cx="3962400" cy="795912"/>
                <a:chOff x="996777" y="2117206"/>
                <a:chExt cx="3962400" cy="795912"/>
              </a:xfrm>
            </p:grpSpPr>
            <p:cxnSp>
              <p:nvCxnSpPr>
                <p:cNvPr id="195" name="Straight Connector 194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8" name="Straight Connector 197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>
                  <a:off x="996777" y="2490964"/>
                  <a:ext cx="3962400" cy="1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0" name="Group 199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01" name="Oval 20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2" name="Oval 201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3" name="Oval 20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04" name="Oval 20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tx2">
                      <a:lumMod val="50000"/>
                    </a:schemeClr>
                  </a:solidFill>
                  <a:ln w="9525" cmpd="sng">
                    <a:solidFill>
                      <a:schemeClr val="tx2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cxnSp>
            <p:nvCxnSpPr>
              <p:cNvPr id="191" name="Straight Connector 19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19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3" name="Oval 19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chemeClr val="tx2">
                  <a:lumMod val="50000"/>
                </a:schemeClr>
              </a:solidFill>
              <a:ln w="9525" cmpd="sng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9" name="Rounded Rectangle 188"/>
            <p:cNvSpPr/>
            <p:nvPr/>
          </p:nvSpPr>
          <p:spPr>
            <a:xfrm>
              <a:off x="1905000" y="2667000"/>
              <a:ext cx="3962400" cy="2758440"/>
            </a:xfrm>
            <a:prstGeom prst="roundRect">
              <a:avLst/>
            </a:prstGeom>
            <a:noFill/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50" name="Rounded Rectangle 249"/>
          <p:cNvSpPr/>
          <p:nvPr/>
        </p:nvSpPr>
        <p:spPr>
          <a:xfrm>
            <a:off x="228599" y="4392169"/>
            <a:ext cx="8001001" cy="3933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rgbClr val="FF0000"/>
                </a:solidFill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i="1" dirty="0" smtClean="0">
                <a:solidFill>
                  <a:schemeClr val="tx1"/>
                </a:solidFill>
              </a:rPr>
              <a:t>1   0   5   4   9   8      3   2   7   6  11 10</a:t>
            </a:r>
            <a:endParaRPr lang="en-US" sz="4000" b="1" i="1" dirty="0">
              <a:solidFill>
                <a:schemeClr val="tx1"/>
              </a:solidFill>
            </a:endParaRPr>
          </a:p>
        </p:txBody>
      </p:sp>
      <p:sp>
        <p:nvSpPr>
          <p:cNvPr id="251" name="Rounded Rectangle 250"/>
          <p:cNvSpPr/>
          <p:nvPr/>
        </p:nvSpPr>
        <p:spPr>
          <a:xfrm>
            <a:off x="228600" y="5169236"/>
            <a:ext cx="8001001" cy="393364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  <a:r>
              <a:rPr lang="en-US" sz="4000" b="1" i="1" dirty="0" smtClean="0">
                <a:solidFill>
                  <a:schemeClr val="bg1"/>
                </a:solidFill>
              </a:rPr>
              <a:t>  </a:t>
            </a:r>
            <a:r>
              <a:rPr lang="en-US" sz="4000" dirty="0" smtClean="0"/>
              <a:t>±</a:t>
            </a:r>
            <a:r>
              <a:rPr lang="en-US" sz="4000" b="1" i="1" dirty="0">
                <a:solidFill>
                  <a:schemeClr val="bg1"/>
                </a:solidFill>
              </a:rPr>
              <a:t>1</a:t>
            </a:r>
            <a:r>
              <a:rPr lang="en-US" sz="4000" b="1" i="1" dirty="0" smtClean="0">
                <a:solidFill>
                  <a:schemeClr val="bg1"/>
                </a:solidFill>
              </a:rPr>
              <a:t>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      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5  </a:t>
            </a:r>
            <a:r>
              <a:rPr lang="en-US" sz="4000" dirty="0" smtClean="0"/>
              <a:t>±</a:t>
            </a:r>
            <a:r>
              <a:rPr lang="en-US" sz="4000" b="1" i="1" dirty="0" smtClean="0">
                <a:solidFill>
                  <a:schemeClr val="bg1"/>
                </a:solidFill>
              </a:rPr>
              <a:t>1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81141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Straight Arrow Connector 251"/>
          <p:cNvCxnSpPr/>
          <p:nvPr/>
        </p:nvCxnSpPr>
        <p:spPr>
          <a:xfrm>
            <a:off x="13536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Straight Arrow Connector 252"/>
          <p:cNvCxnSpPr/>
          <p:nvPr/>
        </p:nvCxnSpPr>
        <p:spPr>
          <a:xfrm>
            <a:off x="19632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81141" y="4785533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/>
          <p:cNvCxnSpPr/>
          <p:nvPr/>
        </p:nvCxnSpPr>
        <p:spPr>
          <a:xfrm>
            <a:off x="12954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Connector 254"/>
          <p:cNvCxnSpPr/>
          <p:nvPr/>
        </p:nvCxnSpPr>
        <p:spPr>
          <a:xfrm>
            <a:off x="19812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Straight Connector 255"/>
          <p:cNvCxnSpPr/>
          <p:nvPr/>
        </p:nvCxnSpPr>
        <p:spPr>
          <a:xfrm>
            <a:off x="2590800" y="4797897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Straight Connector 256"/>
          <p:cNvCxnSpPr/>
          <p:nvPr/>
        </p:nvCxnSpPr>
        <p:spPr>
          <a:xfrm>
            <a:off x="32004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>
            <a:off x="38100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Connector 258"/>
          <p:cNvCxnSpPr/>
          <p:nvPr/>
        </p:nvCxnSpPr>
        <p:spPr>
          <a:xfrm>
            <a:off x="46482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/>
          <p:cNvCxnSpPr/>
          <p:nvPr/>
        </p:nvCxnSpPr>
        <p:spPr>
          <a:xfrm>
            <a:off x="53340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>
            <a:off x="59436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Straight Connector 261"/>
          <p:cNvCxnSpPr/>
          <p:nvPr/>
        </p:nvCxnSpPr>
        <p:spPr>
          <a:xfrm>
            <a:off x="6553200" y="4800600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Straight Connector 262"/>
          <p:cNvCxnSpPr/>
          <p:nvPr/>
        </p:nvCxnSpPr>
        <p:spPr>
          <a:xfrm>
            <a:off x="7239000" y="4797897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Connector 263"/>
          <p:cNvCxnSpPr/>
          <p:nvPr/>
        </p:nvCxnSpPr>
        <p:spPr>
          <a:xfrm>
            <a:off x="7848600" y="4797897"/>
            <a:ext cx="0" cy="3837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Straight Arrow Connector 264"/>
          <p:cNvCxnSpPr/>
          <p:nvPr/>
        </p:nvCxnSpPr>
        <p:spPr>
          <a:xfrm>
            <a:off x="25908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/>
          <p:cNvCxnSpPr/>
          <p:nvPr/>
        </p:nvCxnSpPr>
        <p:spPr>
          <a:xfrm>
            <a:off x="32004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Arrow Connector 266"/>
          <p:cNvCxnSpPr/>
          <p:nvPr/>
        </p:nvCxnSpPr>
        <p:spPr>
          <a:xfrm>
            <a:off x="46482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Straight Arrow Connector 267"/>
          <p:cNvCxnSpPr/>
          <p:nvPr/>
        </p:nvCxnSpPr>
        <p:spPr>
          <a:xfrm>
            <a:off x="53160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Straight Arrow Connector 268"/>
          <p:cNvCxnSpPr/>
          <p:nvPr/>
        </p:nvCxnSpPr>
        <p:spPr>
          <a:xfrm>
            <a:off x="59436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Arrow Connector 269"/>
          <p:cNvCxnSpPr/>
          <p:nvPr/>
        </p:nvCxnSpPr>
        <p:spPr>
          <a:xfrm>
            <a:off x="6611476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Arrow Connector 270"/>
          <p:cNvCxnSpPr/>
          <p:nvPr/>
        </p:nvCxnSpPr>
        <p:spPr>
          <a:xfrm>
            <a:off x="7239000" y="4953000"/>
            <a:ext cx="627524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2" name="TextBox 271"/>
          <p:cNvSpPr txBox="1"/>
          <p:nvPr/>
        </p:nvSpPr>
        <p:spPr>
          <a:xfrm>
            <a:off x="342666" y="35814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3" name="TextBox 272"/>
          <p:cNvSpPr txBox="1"/>
          <p:nvPr/>
        </p:nvSpPr>
        <p:spPr>
          <a:xfrm>
            <a:off x="1638066" y="35814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+5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5" name="TextBox 274"/>
          <p:cNvSpPr txBox="1"/>
          <p:nvPr/>
        </p:nvSpPr>
        <p:spPr>
          <a:xfrm>
            <a:off x="2849426" y="1600200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6" name="TextBox 275"/>
          <p:cNvSpPr txBox="1"/>
          <p:nvPr/>
        </p:nvSpPr>
        <p:spPr>
          <a:xfrm>
            <a:off x="5079031" y="2286000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5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6324600" y="2282634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8" name="TextBox 277"/>
          <p:cNvSpPr txBox="1"/>
          <p:nvPr/>
        </p:nvSpPr>
        <p:spPr>
          <a:xfrm>
            <a:off x="7598682" y="2994283"/>
            <a:ext cx="5597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1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79" name="TextBox 278"/>
          <p:cNvSpPr txBox="1"/>
          <p:nvPr/>
        </p:nvSpPr>
        <p:spPr>
          <a:xfrm>
            <a:off x="6322360" y="298410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80" name="TextBox 279"/>
          <p:cNvSpPr txBox="1"/>
          <p:nvPr/>
        </p:nvSpPr>
        <p:spPr>
          <a:xfrm>
            <a:off x="7620000" y="2590800"/>
            <a:ext cx="1762021" cy="523220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DRAM Tile</a:t>
            </a:r>
            <a:endParaRPr lang="en-US" sz="2800" b="1" dirty="0"/>
          </a:p>
        </p:txBody>
      </p:sp>
      <p:sp>
        <p:nvSpPr>
          <p:cNvPr id="281" name="TextBox 280"/>
          <p:cNvSpPr txBox="1"/>
          <p:nvPr/>
        </p:nvSpPr>
        <p:spPr>
          <a:xfrm>
            <a:off x="7772400" y="4191000"/>
            <a:ext cx="1649811" cy="733534"/>
          </a:xfrm>
          <a:prstGeom prst="rect">
            <a:avLst/>
          </a:prstGeom>
          <a:noFill/>
          <a:scene3d>
            <a:camera prst="orthographicFront">
              <a:rot lat="0" lon="0" rev="162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algn="ctr">
              <a:lnSpc>
                <a:spcPts val="2460"/>
              </a:lnSpc>
            </a:pPr>
            <a:r>
              <a:rPr lang="en-US" sz="2800" b="1" dirty="0" smtClean="0"/>
              <a:t>SYSTEM</a:t>
            </a:r>
          </a:p>
          <a:p>
            <a:pPr algn="ctr">
              <a:lnSpc>
                <a:spcPts val="2460"/>
              </a:lnSpc>
            </a:pPr>
            <a:r>
              <a:rPr lang="en-US" sz="2800" b="1" dirty="0" smtClean="0"/>
              <a:t> ADDRESS</a:t>
            </a:r>
            <a:endParaRPr lang="en-US" sz="2800" b="1" dirty="0"/>
          </a:p>
        </p:txBody>
      </p:sp>
      <p:sp>
        <p:nvSpPr>
          <p:cNvPr id="176" name="Rounded Rectangle 175"/>
          <p:cNvSpPr/>
          <p:nvPr/>
        </p:nvSpPr>
        <p:spPr>
          <a:xfrm>
            <a:off x="0" y="5867400"/>
            <a:ext cx="9143999" cy="83820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FF"/>
                </a:solidFill>
              </a:rPr>
              <a:t>Aggregated neighbor locations {</a:t>
            </a:r>
            <a:r>
              <a:rPr lang="en-US" sz="3600" dirty="0" smtClean="0"/>
              <a:t>+</a:t>
            </a:r>
            <a:r>
              <a:rPr lang="en-US" sz="3600" b="1" i="1" dirty="0" smtClean="0">
                <a:solidFill>
                  <a:schemeClr val="bg1"/>
                </a:solidFill>
              </a:rPr>
              <a:t>1, -5, +5, -1</a:t>
            </a:r>
            <a:r>
              <a:rPr lang="en-US" sz="3600" b="1" dirty="0" smtClean="0">
                <a:solidFill>
                  <a:srgbClr val="FFFFFF"/>
                </a:solidFill>
              </a:rPr>
              <a:t>}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299" name="Multiply 298"/>
          <p:cNvSpPr/>
          <p:nvPr/>
        </p:nvSpPr>
        <p:spPr>
          <a:xfrm>
            <a:off x="8153400" y="144139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-103142"/>
            <a:ext cx="9143998" cy="1398542"/>
          </a:xfrm>
        </p:spPr>
        <p:txBody>
          <a:bodyPr>
            <a:normAutofit/>
          </a:bodyPr>
          <a:lstStyle/>
          <a:p>
            <a:pPr>
              <a:lnSpc>
                <a:spcPts val="3580"/>
              </a:lnSpc>
            </a:pPr>
            <a:r>
              <a:rPr lang="en-US" b="1" dirty="0" smtClean="0"/>
              <a:t>KEY IDEA 2:</a:t>
            </a:r>
            <a:br>
              <a:rPr lang="en-US" b="1" dirty="0" smtClean="0"/>
            </a:br>
            <a:r>
              <a:rPr lang="en-US" b="1" dirty="0" smtClean="0"/>
              <a:t>PARALLEL TESTS IN MULTIPLE ROWS</a:t>
            </a:r>
            <a:endParaRPr lang="en-US" b="1" dirty="0"/>
          </a:p>
        </p:txBody>
      </p:sp>
      <p:sp>
        <p:nvSpPr>
          <p:cNvPr id="303" name="Multiply 302"/>
          <p:cNvSpPr/>
          <p:nvPr/>
        </p:nvSpPr>
        <p:spPr>
          <a:xfrm>
            <a:off x="8153400" y="21336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4" name="Multiply 303"/>
          <p:cNvSpPr/>
          <p:nvPr/>
        </p:nvSpPr>
        <p:spPr>
          <a:xfrm>
            <a:off x="8153400" y="28194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5" name="Multiply 304"/>
          <p:cNvSpPr/>
          <p:nvPr/>
        </p:nvSpPr>
        <p:spPr>
          <a:xfrm>
            <a:off x="8153400" y="35052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6" name="Left Arrow 305"/>
          <p:cNvSpPr/>
          <p:nvPr/>
        </p:nvSpPr>
        <p:spPr>
          <a:xfrm>
            <a:off x="1219200" y="914400"/>
            <a:ext cx="1871953" cy="838200"/>
          </a:xfrm>
          <a:prstGeom prst="leftArrow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A+1</a:t>
            </a:r>
            <a:endParaRPr lang="en-US" sz="4000" b="1" dirty="0"/>
          </a:p>
        </p:txBody>
      </p:sp>
      <p:sp>
        <p:nvSpPr>
          <p:cNvPr id="307" name="Left Arrow 306"/>
          <p:cNvSpPr/>
          <p:nvPr/>
        </p:nvSpPr>
        <p:spPr>
          <a:xfrm>
            <a:off x="4800600" y="1524000"/>
            <a:ext cx="1871953" cy="838200"/>
          </a:xfrm>
          <a:prstGeom prst="leftArrow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B-5</a:t>
            </a:r>
            <a:endParaRPr lang="en-US" sz="4000" b="1" dirty="0"/>
          </a:p>
        </p:txBody>
      </p:sp>
      <p:sp>
        <p:nvSpPr>
          <p:cNvPr id="308" name="Right Arrow 307"/>
          <p:cNvSpPr/>
          <p:nvPr/>
        </p:nvSpPr>
        <p:spPr>
          <a:xfrm>
            <a:off x="6583680" y="2133600"/>
            <a:ext cx="1874520" cy="841248"/>
          </a:xfrm>
          <a:prstGeom prst="rightArrow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C-1</a:t>
            </a:r>
            <a:endParaRPr lang="en-US" sz="4000" b="1" dirty="0"/>
          </a:p>
        </p:txBody>
      </p:sp>
      <p:sp>
        <p:nvSpPr>
          <p:cNvPr id="309" name="Right Arrow 308"/>
          <p:cNvSpPr/>
          <p:nvPr/>
        </p:nvSpPr>
        <p:spPr>
          <a:xfrm>
            <a:off x="914400" y="2895600"/>
            <a:ext cx="1874520" cy="841248"/>
          </a:xfrm>
          <a:prstGeom prst="rightArrow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D+5</a:t>
            </a:r>
            <a:endParaRPr lang="en-US" sz="4000" b="1" dirty="0"/>
          </a:p>
        </p:txBody>
      </p:sp>
      <p:sp>
        <p:nvSpPr>
          <p:cNvPr id="310" name="TextBox 309"/>
          <p:cNvSpPr txBox="1"/>
          <p:nvPr/>
        </p:nvSpPr>
        <p:spPr>
          <a:xfrm>
            <a:off x="1650031" y="1600200"/>
            <a:ext cx="647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+1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6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0" animBg="1"/>
      <p:bldP spid="301" grpId="1" animBg="1"/>
      <p:bldP spid="302" grpId="0" animBg="1"/>
      <p:bldP spid="302" grpId="1" animBg="1"/>
      <p:bldP spid="300" grpId="0" animBg="1"/>
      <p:bldP spid="300" grpId="1" animBg="1"/>
      <p:bldP spid="298" grpId="0" animBg="1"/>
      <p:bldP spid="298" grpId="1" animBg="1"/>
      <p:bldP spid="273" grpId="0"/>
      <p:bldP spid="276" grpId="0"/>
      <p:bldP spid="278" grpId="0"/>
      <p:bldP spid="176" grpId="0" animBg="1"/>
      <p:bldP spid="299" grpId="0" animBg="1"/>
      <p:bldP spid="299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1" animBg="1"/>
      <p:bldP spid="306" grpId="2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37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Data-Dependent Failures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Challenges in System-Level Detection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Our Mechanism: PARBOR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Experimental Results from Real Chips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119558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" y="2209799"/>
            <a:ext cx="9144000" cy="3316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smtClean="0"/>
              <a:t>METHODOLOGY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5525869"/>
            <a:ext cx="9144000" cy="646331"/>
          </a:xfrm>
          <a:prstGeom prst="rect">
            <a:avLst/>
          </a:prstGeom>
          <a:solidFill>
            <a:srgbClr val="EEECE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Evaluated 144 chips from three major vendors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5382" y="990600"/>
            <a:ext cx="9149382" cy="923330"/>
          </a:xfrm>
          <a:prstGeom prst="rect">
            <a:avLst/>
          </a:prstGeom>
          <a:solidFill>
            <a:srgbClr val="EEECE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2"/>
                </a:solidFill>
              </a:rPr>
              <a:t>An FPGA-based testing infrastructure</a:t>
            </a:r>
          </a:p>
          <a:p>
            <a:pPr algn="ctr"/>
            <a:r>
              <a:rPr lang="en-US" b="1" dirty="0" smtClean="0"/>
              <a:t>[ISCA’13, SIGMETRICS’14, ISCA’14, HPCA’15, DSN’15, SIGMETRICS’16]</a:t>
            </a:r>
            <a:endParaRPr lang="en-US" b="1" dirty="0"/>
          </a:p>
        </p:txBody>
      </p:sp>
      <p:pic>
        <p:nvPicPr>
          <p:cNvPr id="4" name="Picture 3" descr="7632508_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667" b="82000" l="5778" r="9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80" y="2459328"/>
            <a:ext cx="2857500" cy="1905000"/>
          </a:xfrm>
          <a:prstGeom prst="rect">
            <a:avLst/>
          </a:prstGeom>
          <a:effectLst>
            <a:outerShdw blurRad="63500" dir="13500000" kx="2700000" rotWithShape="0">
              <a:schemeClr val="bg1">
                <a:lumMod val="85000"/>
                <a:alpha val="15000"/>
              </a:schemeClr>
            </a:outerShdw>
          </a:effectLst>
          <a:scene3d>
            <a:camera prst="orthographicFront">
              <a:rot lat="0" lon="0" rev="10799999"/>
            </a:camera>
            <a:lightRig rig="threePt" dir="t"/>
          </a:scene3d>
        </p:spPr>
      </p:pic>
      <p:pic>
        <p:nvPicPr>
          <p:cNvPr id="13" name="Picture 12" descr="24342616_s.jpg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743200"/>
            <a:ext cx="2857500" cy="19050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38</a:t>
            </a:fld>
            <a:endParaRPr lang="en-US" dirty="0"/>
          </a:p>
        </p:txBody>
      </p:sp>
      <p:pic>
        <p:nvPicPr>
          <p:cNvPr id="14" name="Picture 13" descr="24342616_s.jpg"/>
          <p:cNvPicPr>
            <a:picLocks noChangeAspect="1"/>
          </p:cNvPicPr>
          <p:nvPr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20" y="3057270"/>
            <a:ext cx="2857500" cy="1905000"/>
          </a:xfrm>
          <a:prstGeom prst="rect">
            <a:avLst/>
          </a:prstGeom>
        </p:spPr>
      </p:pic>
      <p:pic>
        <p:nvPicPr>
          <p:cNvPr id="15" name="Picture 14" descr="sp605-board.jpg"/>
          <p:cNvPicPr>
            <a:picLocks noChangeAspect="1"/>
          </p:cNvPicPr>
          <p:nvPr/>
        </p:nvPicPr>
        <p:blipFill>
          <a:blip r:embed="rId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362200"/>
            <a:ext cx="5019489" cy="2981577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outerShdw blurRad="50800" dist="50800" dir="5400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198674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4040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5" name="Picture 4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914400"/>
            <a:ext cx="2857500" cy="1905000"/>
          </a:xfrm>
          <a:prstGeom prst="rect">
            <a:avLst/>
          </a:prstGeom>
        </p:spPr>
      </p:pic>
      <p:pic>
        <p:nvPicPr>
          <p:cNvPr id="6" name="Picture 5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929957"/>
            <a:ext cx="2857500" cy="1905000"/>
          </a:xfrm>
          <a:prstGeom prst="rect">
            <a:avLst/>
          </a:prstGeom>
        </p:spPr>
      </p:pic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929957"/>
            <a:ext cx="2857500" cy="1905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PARBOR: TEST CHARACTERISTICS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0" y="1314271"/>
            <a:ext cx="1147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FF"/>
                </a:solidFill>
                <a:latin typeface="Apple Chancery"/>
                <a:cs typeface="Apple Chancery"/>
              </a:rPr>
              <a:t>A</a:t>
            </a:r>
            <a:endParaRPr lang="en-US" sz="7200" dirty="0">
              <a:solidFill>
                <a:srgbClr val="FFFFFF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05400" y="1314271"/>
            <a:ext cx="10874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91400" y="1314271"/>
            <a:ext cx="999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39</a:t>
            </a:fld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76200" y="2518458"/>
            <a:ext cx="2133599" cy="910542"/>
          </a:xfrm>
          <a:prstGeom prst="roundRect">
            <a:avLst/>
          </a:prstGeom>
          <a:solidFill>
            <a:srgbClr val="EEECE1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</a:rPr>
              <a:t>NUM TEST</a:t>
            </a:r>
          </a:p>
          <a:p>
            <a:pPr algn="ctr"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</a:rPr>
              <a:t>REDUCED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62200" y="25184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745654X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727449" y="25184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1016800X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089648" y="2518458"/>
            <a:ext cx="1752600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>
                <a:solidFill>
                  <a:schemeClr val="bg1"/>
                </a:solidFill>
              </a:rPr>
              <a:t>745654X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0" y="5318125"/>
            <a:ext cx="9144000" cy="1082675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Can detect neighbor locations </a:t>
            </a:r>
          </a:p>
          <a:p>
            <a:pPr algn="ctr">
              <a:lnSpc>
                <a:spcPct val="7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in 66-90 tests </a:t>
            </a:r>
          </a:p>
        </p:txBody>
      </p:sp>
    </p:spTree>
    <p:extLst>
      <p:ext uri="{BB962C8B-B14F-4D97-AF65-F5344CB8AC3E}">
        <p14:creationId xmlns:p14="http://schemas.microsoft.com/office/powerpoint/2010/main" val="163757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/>
      <p:bldP spid="17" grpId="0"/>
      <p:bldP spid="18" grpId="0"/>
      <p:bldP spid="22" grpId="0" animBg="1"/>
      <p:bldP spid="23" grpId="0" animBg="1"/>
      <p:bldP spid="24" grpId="0" animBg="1"/>
      <p:bldP spid="25" grpId="0" animBg="1"/>
      <p:bldP spid="2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4040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5" name="Picture 4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914400"/>
            <a:ext cx="2857500" cy="1905000"/>
          </a:xfrm>
          <a:prstGeom prst="rect">
            <a:avLst/>
          </a:prstGeom>
        </p:spPr>
      </p:pic>
      <p:pic>
        <p:nvPicPr>
          <p:cNvPr id="6" name="Picture 5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929957"/>
            <a:ext cx="2857500" cy="1905000"/>
          </a:xfrm>
          <a:prstGeom prst="rect">
            <a:avLst/>
          </a:prstGeom>
        </p:spPr>
      </p:pic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929957"/>
            <a:ext cx="2857500" cy="19050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359152" y="35852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±</a:t>
            </a:r>
            <a:r>
              <a:rPr lang="en-US" sz="3000" b="1" dirty="0">
                <a:solidFill>
                  <a:srgbClr val="FFFFFF"/>
                </a:solidFill>
              </a:rPr>
              <a:t>8</a:t>
            </a:r>
            <a:r>
              <a:rPr lang="en-US" sz="3000" b="1" dirty="0" smtClean="0">
                <a:solidFill>
                  <a:srgbClr val="FFFFFF"/>
                </a:solidFill>
              </a:rPr>
              <a:t>, </a:t>
            </a:r>
            <a:r>
              <a:rPr lang="en-US" sz="3200" dirty="0" smtClean="0"/>
              <a:t>±</a:t>
            </a:r>
            <a:r>
              <a:rPr lang="en-US" sz="3000" b="1" dirty="0" smtClean="0">
                <a:solidFill>
                  <a:srgbClr val="FFFFFF"/>
                </a:solidFill>
              </a:rPr>
              <a:t>16, </a:t>
            </a:r>
            <a:r>
              <a:rPr lang="en-US" sz="3200" dirty="0" smtClean="0"/>
              <a:t>±4</a:t>
            </a:r>
            <a:r>
              <a:rPr lang="en-US" sz="3000" b="1" dirty="0" smtClean="0">
                <a:solidFill>
                  <a:srgbClr val="FFFFFF"/>
                </a:solidFill>
              </a:rPr>
              <a:t>8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1352" y="35852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dirty="0"/>
              <a:t>±</a:t>
            </a:r>
            <a:r>
              <a:rPr lang="en-US" sz="3000" b="1" dirty="0" smtClean="0">
                <a:solidFill>
                  <a:srgbClr val="FFFFFF"/>
                </a:solidFill>
              </a:rPr>
              <a:t>1, </a:t>
            </a:r>
            <a:r>
              <a:rPr lang="en-US" sz="3000" dirty="0" smtClean="0"/>
              <a:t>±</a:t>
            </a:r>
            <a:r>
              <a:rPr lang="en-US" sz="3000" b="1" dirty="0" smtClean="0">
                <a:solidFill>
                  <a:srgbClr val="FFFFFF"/>
                </a:solidFill>
              </a:rPr>
              <a:t>64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083552" y="35852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±</a:t>
            </a:r>
            <a:r>
              <a:rPr lang="en-US" sz="3000" b="1" dirty="0" smtClean="0">
                <a:solidFill>
                  <a:srgbClr val="FFFFFF"/>
                </a:solidFill>
              </a:rPr>
              <a:t>16, </a:t>
            </a:r>
            <a:r>
              <a:rPr lang="en-US" sz="3200" b="1" dirty="0"/>
              <a:t>±</a:t>
            </a:r>
            <a:r>
              <a:rPr lang="en-US" sz="3000" b="1" dirty="0">
                <a:solidFill>
                  <a:srgbClr val="FFFFFF"/>
                </a:solidFill>
              </a:rPr>
              <a:t>33, </a:t>
            </a:r>
            <a:r>
              <a:rPr lang="en-US" sz="3200" b="1" dirty="0" smtClean="0"/>
              <a:t>±49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/>
              <a:t>PARBOR: TEST CHARACTERISTICS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0" y="1314271"/>
            <a:ext cx="1147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FF"/>
                </a:solidFill>
                <a:latin typeface="Apple Chancery"/>
                <a:cs typeface="Apple Chancery"/>
              </a:rPr>
              <a:t>A</a:t>
            </a:r>
            <a:endParaRPr lang="en-US" sz="7200" dirty="0">
              <a:solidFill>
                <a:srgbClr val="FFFFFF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05400" y="1314271"/>
            <a:ext cx="10874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91400" y="1314271"/>
            <a:ext cx="999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201" y="3569701"/>
            <a:ext cx="2133599" cy="910542"/>
          </a:xfrm>
          <a:prstGeom prst="roundRect">
            <a:avLst/>
          </a:prstGeom>
          <a:solidFill>
            <a:srgbClr val="EEECE1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</a:rPr>
              <a:t>NEIGHBOR LOCATIONS</a:t>
            </a:r>
            <a:endParaRPr lang="en-US" sz="30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40</a:t>
            </a:fld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76200" y="2518458"/>
            <a:ext cx="2133599" cy="910542"/>
          </a:xfrm>
          <a:prstGeom prst="roundRect">
            <a:avLst/>
          </a:prstGeom>
          <a:solidFill>
            <a:srgbClr val="EEECE1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</a:rPr>
              <a:t>NUM TEST</a:t>
            </a:r>
          </a:p>
          <a:p>
            <a:pPr algn="ctr">
              <a:lnSpc>
                <a:spcPct val="80000"/>
              </a:lnSpc>
            </a:pPr>
            <a:r>
              <a:rPr lang="en-US" sz="3000" b="1" dirty="0" smtClean="0">
                <a:solidFill>
                  <a:srgbClr val="FF0000"/>
                </a:solidFill>
              </a:rPr>
              <a:t>REDUCED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62200" y="25184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chemeClr val="bg1"/>
                </a:solidFill>
              </a:rPr>
              <a:t>745654X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727449" y="25184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1016800X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089648" y="2518458"/>
            <a:ext cx="1752600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>
                <a:solidFill>
                  <a:schemeClr val="bg1"/>
                </a:solidFill>
              </a:rPr>
              <a:t>745654X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0" y="5410200"/>
            <a:ext cx="9144000" cy="1002300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Can detect different address mapping in different chips</a:t>
            </a:r>
          </a:p>
        </p:txBody>
      </p:sp>
    </p:spTree>
    <p:extLst>
      <p:ext uri="{BB962C8B-B14F-4D97-AF65-F5344CB8AC3E}">
        <p14:creationId xmlns:p14="http://schemas.microsoft.com/office/powerpoint/2010/main" val="105127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0" grpId="0" animBg="1"/>
      <p:bldP spid="2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41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Data-Dependent Failures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Challenges in System-Level Detection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Our Mechanism: PARBOR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Experimental Results from Real Chips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Use Cases</a:t>
            </a:r>
          </a:p>
        </p:txBody>
      </p:sp>
    </p:spTree>
    <p:extLst>
      <p:ext uri="{BB962C8B-B14F-4D97-AF65-F5344CB8AC3E}">
        <p14:creationId xmlns:p14="http://schemas.microsoft.com/office/powerpoint/2010/main" val="66738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-26942"/>
            <a:ext cx="9143998" cy="1398542"/>
          </a:xfrm>
        </p:spPr>
        <p:txBody>
          <a:bodyPr>
            <a:normAutofit/>
          </a:bodyPr>
          <a:lstStyle/>
          <a:p>
            <a:pPr>
              <a:lnSpc>
                <a:spcPts val="3580"/>
              </a:lnSpc>
            </a:pPr>
            <a:r>
              <a:rPr lang="en-US" b="1" dirty="0" smtClean="0"/>
              <a:t>USE CASES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42</a:t>
            </a:fld>
            <a:endParaRPr lang="en-US" dirty="0"/>
          </a:p>
        </p:txBody>
      </p:sp>
      <p:sp>
        <p:nvSpPr>
          <p:cNvPr id="297" name="Rounded Rectangle 296"/>
          <p:cNvSpPr/>
          <p:nvPr/>
        </p:nvSpPr>
        <p:spPr>
          <a:xfrm>
            <a:off x="1" y="1642488"/>
            <a:ext cx="9143998" cy="3691512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140"/>
              </a:lnSpc>
            </a:pPr>
            <a:r>
              <a:rPr lang="en-US" sz="3600" b="1" i="1" u="sng" dirty="0" smtClean="0">
                <a:solidFill>
                  <a:schemeClr val="tx1"/>
                </a:solidFill>
              </a:rPr>
              <a:t>USE CASE: PHYSICAL NEIGHBOR AWARE TEST</a:t>
            </a:r>
            <a:endParaRPr lang="en-US" sz="3600" b="1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1"/>
                </a:solidFill>
              </a:rPr>
              <a:t>Use </a:t>
            </a:r>
            <a:r>
              <a:rPr lang="en-US" sz="3600" i="1" dirty="0" smtClean="0">
                <a:solidFill>
                  <a:srgbClr val="FF0000"/>
                </a:solidFill>
              </a:rPr>
              <a:t>neighbor information </a:t>
            </a:r>
            <a:r>
              <a:rPr lang="en-US" sz="3600" i="1" dirty="0" smtClean="0">
                <a:solidFill>
                  <a:schemeClr val="tx1"/>
                </a:solidFill>
              </a:rPr>
              <a:t>to efficiently  detect </a:t>
            </a:r>
            <a:r>
              <a:rPr lang="en-US" sz="3600" i="1" dirty="0" smtClean="0">
                <a:solidFill>
                  <a:schemeClr val="tx2"/>
                </a:solidFill>
              </a:rPr>
              <a:t>all data-dependent failures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b="1" i="1" dirty="0">
              <a:solidFill>
                <a:schemeClr val="tx2"/>
              </a:solidFill>
            </a:endParaRPr>
          </a:p>
          <a:p>
            <a:pPr>
              <a:lnSpc>
                <a:spcPts val="3140"/>
              </a:lnSpc>
            </a:pPr>
            <a:r>
              <a:rPr lang="en-US" sz="3600" b="1" i="1" u="sng" dirty="0">
                <a:solidFill>
                  <a:schemeClr val="tx1"/>
                </a:solidFill>
              </a:rPr>
              <a:t>USE </a:t>
            </a:r>
            <a:r>
              <a:rPr lang="en-US" sz="3600" b="1" i="1" u="sng" dirty="0" smtClean="0">
                <a:solidFill>
                  <a:schemeClr val="tx1"/>
                </a:solidFill>
              </a:rPr>
              <a:t>CASE: DATA-CONTENT BASED REFRESH</a:t>
            </a:r>
            <a:endParaRPr lang="en-US" sz="3600" b="1" dirty="0">
              <a:solidFill>
                <a:srgbClr val="FF0000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Use </a:t>
            </a:r>
            <a:r>
              <a:rPr lang="en-US" sz="3600" i="1" dirty="0">
                <a:solidFill>
                  <a:srgbClr val="FF0000"/>
                </a:solidFill>
              </a:rPr>
              <a:t>neighbor </a:t>
            </a:r>
            <a:r>
              <a:rPr lang="en-US" sz="3600" i="1" dirty="0" smtClean="0">
                <a:solidFill>
                  <a:srgbClr val="FF0000"/>
                </a:solidFill>
              </a:rPr>
              <a:t>information and program content </a:t>
            </a:r>
            <a:r>
              <a:rPr lang="en-US" sz="3600" i="1" dirty="0" smtClean="0">
                <a:solidFill>
                  <a:schemeClr val="tx1"/>
                </a:solidFill>
              </a:rPr>
              <a:t>to </a:t>
            </a:r>
            <a:r>
              <a:rPr lang="en-US" sz="3600" i="1" dirty="0" smtClean="0">
                <a:solidFill>
                  <a:schemeClr val="tx2"/>
                </a:solidFill>
              </a:rPr>
              <a:t>reduce refresh count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8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43</a:t>
            </a:fld>
            <a:endParaRPr lang="en-US" dirty="0"/>
          </a:p>
        </p:txBody>
      </p:sp>
      <p:sp>
        <p:nvSpPr>
          <p:cNvPr id="297" name="Rounded Rectangle 296"/>
          <p:cNvSpPr/>
          <p:nvPr/>
        </p:nvSpPr>
        <p:spPr>
          <a:xfrm>
            <a:off x="1" y="1524000"/>
            <a:ext cx="9143998" cy="4876800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>
              <a:solidFill>
                <a:schemeClr val="tx1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1"/>
                </a:solidFill>
              </a:rPr>
              <a:t>Use </a:t>
            </a:r>
            <a:r>
              <a:rPr lang="en-US" sz="3600" i="1" dirty="0" smtClean="0">
                <a:solidFill>
                  <a:srgbClr val="FF0000"/>
                </a:solidFill>
              </a:rPr>
              <a:t>neighbor information </a:t>
            </a:r>
            <a:r>
              <a:rPr lang="en-US" sz="3600" i="1" dirty="0" smtClean="0">
                <a:solidFill>
                  <a:schemeClr val="tx1"/>
                </a:solidFill>
              </a:rPr>
              <a:t>to efficiently  detect </a:t>
            </a:r>
            <a:r>
              <a:rPr lang="en-US" sz="3600" i="1" dirty="0" smtClean="0">
                <a:solidFill>
                  <a:schemeClr val="tx2"/>
                </a:solidFill>
              </a:rPr>
              <a:t>all data-dependent failures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>
              <a:solidFill>
                <a:schemeClr val="tx2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Use </a:t>
            </a:r>
            <a:r>
              <a:rPr lang="en-US" sz="3600" i="1" dirty="0" smtClean="0">
                <a:solidFill>
                  <a:srgbClr val="FF0000"/>
                </a:solidFill>
              </a:rPr>
              <a:t>PARBOR</a:t>
            </a:r>
            <a:r>
              <a:rPr lang="en-US" sz="3600" i="1" dirty="0" smtClean="0">
                <a:solidFill>
                  <a:schemeClr val="tx2"/>
                </a:solidFill>
              </a:rPr>
              <a:t> to detect neighbor locations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>
                <a:solidFill>
                  <a:schemeClr val="tx2"/>
                </a:solidFill>
              </a:rPr>
              <a:t>N</a:t>
            </a:r>
            <a:r>
              <a:rPr lang="en-US" sz="3600" i="1" dirty="0" smtClean="0">
                <a:solidFill>
                  <a:schemeClr val="tx2"/>
                </a:solidFill>
              </a:rPr>
              <a:t>eighbor locations at </a:t>
            </a:r>
            <a:r>
              <a:rPr lang="en-US" sz="3600" b="1" i="1" dirty="0" smtClean="0">
                <a:solidFill>
                  <a:srgbClr val="FF0000"/>
                </a:solidFill>
              </a:rPr>
              <a:t>{</a:t>
            </a:r>
            <a:r>
              <a:rPr lang="en-US" sz="3600" dirty="0" smtClean="0">
                <a:solidFill>
                  <a:srgbClr val="FF0000"/>
                </a:solidFill>
              </a:rPr>
              <a:t>±</a:t>
            </a:r>
            <a:r>
              <a:rPr lang="en-US" sz="3600" b="1" i="1" dirty="0">
                <a:solidFill>
                  <a:srgbClr val="FF0000"/>
                </a:solidFill>
              </a:rPr>
              <a:t>1 </a:t>
            </a:r>
            <a:r>
              <a:rPr lang="en-US" sz="3600" dirty="0">
                <a:solidFill>
                  <a:srgbClr val="FF0000"/>
                </a:solidFill>
              </a:rPr>
              <a:t>±</a:t>
            </a:r>
            <a:r>
              <a:rPr lang="en-US" sz="3600" b="1" i="1" dirty="0" smtClean="0">
                <a:solidFill>
                  <a:srgbClr val="FF0000"/>
                </a:solidFill>
              </a:rPr>
              <a:t>5} 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>
              <a:solidFill>
                <a:schemeClr val="tx2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Can test every </a:t>
            </a:r>
            <a:r>
              <a:rPr lang="en-US" sz="3600" i="1" dirty="0" smtClean="0">
                <a:solidFill>
                  <a:srgbClr val="FF0000"/>
                </a:solidFill>
              </a:rPr>
              <a:t>11 bits </a:t>
            </a:r>
            <a:r>
              <a:rPr lang="en-US" sz="3600" i="1" dirty="0" smtClean="0">
                <a:solidFill>
                  <a:schemeClr val="tx2"/>
                </a:solidFill>
              </a:rPr>
              <a:t>in parallel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rgbClr val="FF0000"/>
                </a:solidFill>
              </a:rPr>
              <a:t>Reduces test time, needs only 11 tests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 smtClean="0">
              <a:solidFill>
                <a:schemeClr val="tx2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At each test, </a:t>
            </a:r>
            <a:r>
              <a:rPr lang="en-US" sz="3600" i="1" dirty="0" smtClean="0">
                <a:solidFill>
                  <a:srgbClr val="FF0000"/>
                </a:solidFill>
              </a:rPr>
              <a:t>write data pattern at the neighboring cells of each address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X-5, X+1, X, X-1, X+5 --&gt; 0, 0, 1, 0, 0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 smtClean="0">
              <a:solidFill>
                <a:schemeClr val="tx2"/>
              </a:solidFill>
            </a:endParaRP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endParaRPr lang="en-US" sz="3600" i="1" dirty="0" smtClean="0">
              <a:solidFill>
                <a:schemeClr val="tx2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b="1" i="1" dirty="0">
              <a:solidFill>
                <a:schemeClr val="tx2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USE CASE:</a:t>
            </a:r>
            <a:br>
              <a:rPr lang="en-US" b="1" dirty="0" smtClean="0"/>
            </a:br>
            <a:r>
              <a:rPr lang="en-US" b="1" dirty="0" smtClean="0"/>
              <a:t>PHYSICAL NEIGHBOR-AWARE TEST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7147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4040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5" name="Picture 4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914400"/>
            <a:ext cx="2857500" cy="1905000"/>
          </a:xfrm>
          <a:prstGeom prst="rect">
            <a:avLst/>
          </a:prstGeom>
        </p:spPr>
      </p:pic>
      <p:pic>
        <p:nvPicPr>
          <p:cNvPr id="6" name="Picture 5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929957"/>
            <a:ext cx="2857500" cy="1905000"/>
          </a:xfrm>
          <a:prstGeom prst="rect">
            <a:avLst/>
          </a:prstGeom>
        </p:spPr>
      </p:pic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900" y="929957"/>
            <a:ext cx="2857500" cy="19050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2359152" y="35852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FF"/>
                </a:solidFill>
              </a:rPr>
              <a:t>42%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721352" y="35852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</a:rPr>
              <a:t>7</a:t>
            </a:r>
            <a:r>
              <a:rPr lang="en-US" sz="4000" b="1" dirty="0" smtClean="0">
                <a:solidFill>
                  <a:srgbClr val="FFFFFF"/>
                </a:solidFill>
              </a:rPr>
              <a:t>%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083552" y="35852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FF"/>
                </a:solidFill>
              </a:rPr>
              <a:t>18%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USE CASE:</a:t>
            </a:r>
            <a:br>
              <a:rPr lang="en-US" b="1" dirty="0" smtClean="0"/>
            </a:br>
            <a:r>
              <a:rPr lang="en-US" b="1" dirty="0" smtClean="0"/>
              <a:t>PHYSICAL NEIGHBOR-AWARE TEST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667000" y="1314271"/>
            <a:ext cx="1147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FF"/>
                </a:solidFill>
                <a:latin typeface="Apple Chancery"/>
                <a:cs typeface="Apple Chancery"/>
              </a:rPr>
              <a:t>A</a:t>
            </a:r>
            <a:endParaRPr lang="en-US" sz="7200" dirty="0">
              <a:solidFill>
                <a:srgbClr val="FFFFFF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05400" y="1314271"/>
            <a:ext cx="10874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91400" y="1314271"/>
            <a:ext cx="999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201" y="3505200"/>
            <a:ext cx="2133599" cy="1062624"/>
          </a:xfrm>
          <a:prstGeom prst="roundRect">
            <a:avLst/>
          </a:prstGeom>
          <a:solidFill>
            <a:srgbClr val="EEECE1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4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EXTRA FAILURES</a:t>
            </a:r>
          </a:p>
          <a:p>
            <a:pPr algn="ctr">
              <a:lnSpc>
                <a:spcPts val="254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DETECTED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44</a:t>
            </a:fld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76200" y="2518458"/>
            <a:ext cx="2133599" cy="910542"/>
          </a:xfrm>
          <a:prstGeom prst="roundRect">
            <a:avLst/>
          </a:prstGeom>
          <a:solidFill>
            <a:srgbClr val="EEECE1"/>
          </a:solidFill>
          <a:ln w="5715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b="1" dirty="0" smtClean="0">
                <a:solidFill>
                  <a:srgbClr val="FF0000"/>
                </a:solidFill>
              </a:rPr>
              <a:t>NUM TESTS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62200" y="25184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32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727449" y="2518458"/>
            <a:ext cx="1755648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FF"/>
                </a:solidFill>
              </a:rPr>
              <a:t>32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089648" y="2518458"/>
            <a:ext cx="1752600" cy="91054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16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0" y="4937125"/>
            <a:ext cx="9144000" cy="1539875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Detects more failures </a:t>
            </a:r>
          </a:p>
          <a:p>
            <a:pPr algn="ctr">
              <a:lnSpc>
                <a:spcPct val="7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with small number of tests </a:t>
            </a:r>
          </a:p>
          <a:p>
            <a:pPr algn="ctr">
              <a:lnSpc>
                <a:spcPct val="70000"/>
              </a:lnSpc>
            </a:pPr>
            <a:r>
              <a:rPr lang="en-US" sz="4400" b="1" dirty="0" smtClean="0">
                <a:solidFill>
                  <a:schemeClr val="bg1"/>
                </a:solidFill>
              </a:rPr>
              <a:t>leveraging neighboring information </a:t>
            </a:r>
          </a:p>
        </p:txBody>
      </p:sp>
    </p:spTree>
    <p:extLst>
      <p:ext uri="{BB962C8B-B14F-4D97-AF65-F5344CB8AC3E}">
        <p14:creationId xmlns:p14="http://schemas.microsoft.com/office/powerpoint/2010/main" val="166746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6" grpId="0"/>
      <p:bldP spid="17" grpId="0"/>
      <p:bldP spid="18" grpId="0"/>
      <p:bldP spid="20" grpId="0" animBg="1"/>
      <p:bldP spid="22" grpId="0" animBg="1"/>
      <p:bldP spid="23" grpId="0" animBg="1"/>
      <p:bldP spid="24" grpId="0" animBg="1"/>
      <p:bldP spid="25" grpId="0" animBg="1"/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itle 1"/>
          <p:cNvSpPr>
            <a:spLocks noGrp="1"/>
          </p:cNvSpPr>
          <p:nvPr>
            <p:ph type="title"/>
          </p:nvPr>
        </p:nvSpPr>
        <p:spPr>
          <a:xfrm>
            <a:off x="0" y="-26942"/>
            <a:ext cx="9143998" cy="1398542"/>
          </a:xfrm>
        </p:spPr>
        <p:txBody>
          <a:bodyPr>
            <a:normAutofit/>
          </a:bodyPr>
          <a:lstStyle/>
          <a:p>
            <a:pPr>
              <a:lnSpc>
                <a:spcPts val="3580"/>
              </a:lnSpc>
            </a:pPr>
            <a:r>
              <a:rPr lang="en-US" b="1" dirty="0" smtClean="0"/>
              <a:t>USE CASES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45</a:t>
            </a:fld>
            <a:endParaRPr lang="en-US" dirty="0"/>
          </a:p>
        </p:txBody>
      </p:sp>
      <p:sp>
        <p:nvSpPr>
          <p:cNvPr id="297" name="Rounded Rectangle 296"/>
          <p:cNvSpPr/>
          <p:nvPr/>
        </p:nvSpPr>
        <p:spPr>
          <a:xfrm>
            <a:off x="1" y="1642488"/>
            <a:ext cx="9143998" cy="3691512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140"/>
              </a:lnSpc>
            </a:pPr>
            <a:r>
              <a:rPr lang="en-US" sz="3600" b="1" i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 CASE: PHYSICAL NEIGHBOR AWARE TEST</a:t>
            </a:r>
            <a:endParaRPr lang="en-US" sz="3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Use neighbor information to efficiently  detect all data-dependent failures</a:t>
            </a: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endParaRPr lang="en-US" sz="3600" b="1" i="1" dirty="0">
              <a:solidFill>
                <a:schemeClr val="tx2"/>
              </a:solidFill>
            </a:endParaRPr>
          </a:p>
          <a:p>
            <a:pPr>
              <a:lnSpc>
                <a:spcPts val="3140"/>
              </a:lnSpc>
            </a:pPr>
            <a:r>
              <a:rPr lang="en-US" sz="3600" b="1" i="1" u="sng" dirty="0">
                <a:solidFill>
                  <a:schemeClr val="tx1"/>
                </a:solidFill>
              </a:rPr>
              <a:t>USE </a:t>
            </a:r>
            <a:r>
              <a:rPr lang="en-US" sz="3600" b="1" i="1" u="sng" dirty="0" smtClean="0">
                <a:solidFill>
                  <a:schemeClr val="tx1"/>
                </a:solidFill>
              </a:rPr>
              <a:t>CASE: DATA-CONTENT BASED REFRESH</a:t>
            </a:r>
            <a:endParaRPr lang="en-US" sz="3600" b="1" dirty="0">
              <a:solidFill>
                <a:srgbClr val="FF0000"/>
              </a:solidFill>
            </a:endParaRPr>
          </a:p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i="1" dirty="0">
                <a:solidFill>
                  <a:schemeClr val="tx1"/>
                </a:solidFill>
              </a:rPr>
              <a:t>Use </a:t>
            </a:r>
            <a:r>
              <a:rPr lang="en-US" sz="3600" i="1" dirty="0">
                <a:solidFill>
                  <a:srgbClr val="FF0000"/>
                </a:solidFill>
              </a:rPr>
              <a:t>neighbor </a:t>
            </a:r>
            <a:r>
              <a:rPr lang="en-US" sz="3600" i="1" dirty="0" smtClean="0">
                <a:solidFill>
                  <a:srgbClr val="FF0000"/>
                </a:solidFill>
              </a:rPr>
              <a:t>information and program content </a:t>
            </a:r>
            <a:r>
              <a:rPr lang="en-US" sz="3600" i="1" dirty="0" smtClean="0">
                <a:solidFill>
                  <a:schemeClr val="tx1"/>
                </a:solidFill>
              </a:rPr>
              <a:t>to </a:t>
            </a:r>
            <a:r>
              <a:rPr lang="en-US" sz="3600" i="1" dirty="0">
                <a:solidFill>
                  <a:schemeClr val="tx2"/>
                </a:solidFill>
              </a:rPr>
              <a:t>reduce refresh count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68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4040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8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smtClean="0"/>
              <a:t>PROBLEM WITH </a:t>
            </a:r>
            <a:br>
              <a:rPr lang="en-US" b="1" smtClean="0"/>
            </a:br>
            <a:r>
              <a:rPr lang="en-US" b="1" smtClean="0"/>
              <a:t>TRADITIONAL REFRESH OPTIMIZATION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46</a:t>
            </a:fld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0" y="5562600"/>
            <a:ext cx="9144000" cy="1170554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Does not take into account that </a:t>
            </a:r>
          </a:p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failures occur only with specific content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" y="3886200"/>
            <a:ext cx="9143998" cy="1634112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b="1" i="1" u="sng" dirty="0" smtClean="0">
                <a:solidFill>
                  <a:schemeClr val="tx1"/>
                </a:solidFill>
              </a:rPr>
              <a:t>Traditional refresh optimization</a:t>
            </a:r>
            <a:r>
              <a:rPr lang="en-US" sz="3600" b="1" i="1" dirty="0" smtClean="0">
                <a:solidFill>
                  <a:schemeClr val="tx1"/>
                </a:solidFill>
              </a:rPr>
              <a:t>: </a:t>
            </a:r>
            <a:r>
              <a:rPr lang="en-US" sz="1600" b="1" i="1" dirty="0" smtClean="0">
                <a:solidFill>
                  <a:schemeClr val="tx1"/>
                </a:solidFill>
              </a:rPr>
              <a:t>[RAIDR ISCA’12]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b="1" dirty="0" smtClean="0">
                <a:solidFill>
                  <a:schemeClr val="tx2"/>
                </a:solidFill>
              </a:rPr>
              <a:t>High refresh rate</a:t>
            </a:r>
            <a:r>
              <a:rPr lang="en-US" sz="3600" dirty="0" smtClean="0">
                <a:solidFill>
                  <a:schemeClr val="tx2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</a:rPr>
              <a:t>with rows with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  <a:r>
              <a:rPr lang="en-US" sz="3600" b="1" i="1" dirty="0" smtClean="0">
                <a:solidFill>
                  <a:srgbClr val="FF0000"/>
                </a:solidFill>
              </a:rPr>
              <a:t>failures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b="1" i="1" dirty="0">
                <a:solidFill>
                  <a:schemeClr val="tx2"/>
                </a:solidFill>
              </a:rPr>
              <a:t>Low refresh rate </a:t>
            </a:r>
            <a:r>
              <a:rPr lang="en-US" sz="3600" dirty="0">
                <a:solidFill>
                  <a:schemeClr val="tx1"/>
                </a:solidFill>
              </a:rPr>
              <a:t>for rows with </a:t>
            </a:r>
            <a:r>
              <a:rPr lang="en-US" sz="3600" b="1" i="1" dirty="0">
                <a:solidFill>
                  <a:srgbClr val="FF0000"/>
                </a:solidFill>
              </a:rPr>
              <a:t>no </a:t>
            </a:r>
            <a:r>
              <a:rPr lang="en-US" sz="3600" b="1" i="1" dirty="0" smtClean="0">
                <a:solidFill>
                  <a:srgbClr val="FF0000"/>
                </a:solidFill>
              </a:rPr>
              <a:t>failure</a:t>
            </a:r>
            <a:endParaRPr lang="en-US" sz="3600" b="1" i="1" dirty="0">
              <a:solidFill>
                <a:srgbClr val="FF0000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1758808" y="2980944"/>
            <a:ext cx="3651392" cy="59436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ounded Rectangle 65"/>
          <p:cNvSpPr/>
          <p:nvPr/>
        </p:nvSpPr>
        <p:spPr>
          <a:xfrm>
            <a:off x="1752600" y="1158240"/>
            <a:ext cx="3651392" cy="59436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ounded Rectangle 61"/>
          <p:cNvSpPr/>
          <p:nvPr/>
        </p:nvSpPr>
        <p:spPr>
          <a:xfrm>
            <a:off x="1752600" y="1767840"/>
            <a:ext cx="3651392" cy="5943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ounded Rectangle 63"/>
          <p:cNvSpPr/>
          <p:nvPr/>
        </p:nvSpPr>
        <p:spPr>
          <a:xfrm>
            <a:off x="1752600" y="2362200"/>
            <a:ext cx="3651392" cy="59436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978411" y="1066800"/>
            <a:ext cx="3273181" cy="2582606"/>
            <a:chOff x="428328" y="2110982"/>
            <a:chExt cx="3273181" cy="258260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61" name="Multiply 60"/>
          <p:cNvSpPr/>
          <p:nvPr/>
        </p:nvSpPr>
        <p:spPr>
          <a:xfrm>
            <a:off x="3159997" y="16002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0192" y="1715869"/>
            <a:ext cx="1426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Hi-REF</a:t>
            </a:r>
            <a:endParaRPr lang="en-US" sz="3600" b="1" i="1" dirty="0"/>
          </a:p>
        </p:txBody>
      </p:sp>
      <p:sp>
        <p:nvSpPr>
          <p:cNvPr id="63" name="TextBox 62"/>
          <p:cNvSpPr txBox="1"/>
          <p:nvPr/>
        </p:nvSpPr>
        <p:spPr>
          <a:xfrm>
            <a:off x="5467336" y="2325469"/>
            <a:ext cx="1460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Lo-REF</a:t>
            </a:r>
            <a:endParaRPr lang="en-US" sz="3600" b="1" i="1" dirty="0"/>
          </a:p>
        </p:txBody>
      </p:sp>
      <p:sp>
        <p:nvSpPr>
          <p:cNvPr id="67" name="TextBox 66"/>
          <p:cNvSpPr txBox="1"/>
          <p:nvPr/>
        </p:nvSpPr>
        <p:spPr>
          <a:xfrm>
            <a:off x="5473544" y="2935069"/>
            <a:ext cx="1460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Lo-REF</a:t>
            </a:r>
            <a:endParaRPr lang="en-US" sz="3600" b="1" i="1" dirty="0"/>
          </a:p>
        </p:txBody>
      </p:sp>
      <p:sp>
        <p:nvSpPr>
          <p:cNvPr id="68" name="TextBox 67"/>
          <p:cNvSpPr txBox="1"/>
          <p:nvPr/>
        </p:nvSpPr>
        <p:spPr>
          <a:xfrm>
            <a:off x="5473544" y="1106269"/>
            <a:ext cx="1460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Lo-REF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196128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65" grpId="0" animBg="1"/>
      <p:bldP spid="66" grpId="0" animBg="1"/>
      <p:bldP spid="62" grpId="0" animBg="1"/>
      <p:bldP spid="64" grpId="0" animBg="1"/>
      <p:bldP spid="3" grpId="0"/>
      <p:bldP spid="63" grpId="0"/>
      <p:bldP spid="67" grpId="0"/>
      <p:bldP spid="6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/>
        </p:nvSpPr>
        <p:spPr>
          <a:xfrm>
            <a:off x="1" y="3739009"/>
            <a:ext cx="9143998" cy="3118991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ts val="3140"/>
              </a:lnSpc>
              <a:buFont typeface="Arial" charset="0"/>
              <a:buChar char="•"/>
            </a:pPr>
            <a:r>
              <a:rPr lang="en-US" sz="3600" b="1" i="1" u="sng" dirty="0" smtClean="0">
                <a:solidFill>
                  <a:schemeClr val="tx1"/>
                </a:solidFill>
              </a:rPr>
              <a:t>DC-REF optimization</a:t>
            </a:r>
            <a:r>
              <a:rPr lang="en-US" sz="3600" b="1" i="1" dirty="0" smtClean="0">
                <a:solidFill>
                  <a:schemeClr val="tx1"/>
                </a:solidFill>
              </a:rPr>
              <a:t>: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Builds </a:t>
            </a:r>
            <a:r>
              <a:rPr lang="en-US" sz="3200" dirty="0">
                <a:solidFill>
                  <a:schemeClr val="tx1"/>
                </a:solidFill>
              </a:rPr>
              <a:t>on top of </a:t>
            </a:r>
            <a:r>
              <a:rPr lang="en-US" sz="3200" b="1" i="1" dirty="0">
                <a:solidFill>
                  <a:srgbClr val="FF0000"/>
                </a:solidFill>
              </a:rPr>
              <a:t>PARBOR</a:t>
            </a:r>
            <a:r>
              <a:rPr lang="en-US" sz="3200" i="1" dirty="0">
                <a:solidFill>
                  <a:schemeClr val="tx1"/>
                </a:solidFill>
              </a:rPr>
              <a:t> </a:t>
            </a:r>
            <a:r>
              <a:rPr lang="en-US" sz="3200" i="1" dirty="0" smtClean="0">
                <a:solidFill>
                  <a:schemeClr val="tx1"/>
                </a:solidFill>
              </a:rPr>
              <a:t>to track </a:t>
            </a:r>
            <a:r>
              <a:rPr lang="en-US" sz="3200" b="1" i="1" dirty="0" smtClean="0">
                <a:solidFill>
                  <a:schemeClr val="tx2"/>
                </a:solidFill>
              </a:rPr>
              <a:t>locations </a:t>
            </a:r>
            <a:r>
              <a:rPr lang="en-US" sz="3200" b="1" i="1" dirty="0">
                <a:solidFill>
                  <a:schemeClr val="tx2"/>
                </a:solidFill>
              </a:rPr>
              <a:t>of data-dependent </a:t>
            </a:r>
            <a:r>
              <a:rPr lang="en-US" sz="3200" b="1" i="1" dirty="0" smtClean="0">
                <a:solidFill>
                  <a:schemeClr val="tx2"/>
                </a:solidFill>
              </a:rPr>
              <a:t>failures </a:t>
            </a:r>
            <a:r>
              <a:rPr lang="en-US" sz="3200" i="1" dirty="0" smtClean="0">
                <a:solidFill>
                  <a:schemeClr val="tx1"/>
                </a:solidFill>
              </a:rPr>
              <a:t>and </a:t>
            </a:r>
            <a:r>
              <a:rPr lang="en-US" sz="3200" b="1" i="1" dirty="0">
                <a:solidFill>
                  <a:schemeClr val="tx2"/>
                </a:solidFill>
              </a:rPr>
              <a:t>data patterns </a:t>
            </a:r>
            <a:r>
              <a:rPr lang="en-US" sz="3200" dirty="0">
                <a:solidFill>
                  <a:schemeClr val="tx1"/>
                </a:solidFill>
              </a:rPr>
              <a:t>that cause the </a:t>
            </a:r>
            <a:r>
              <a:rPr lang="en-US" sz="3200" dirty="0" smtClean="0">
                <a:solidFill>
                  <a:schemeClr val="tx1"/>
                </a:solidFill>
              </a:rPr>
              <a:t>failures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200" b="1" dirty="0" smtClean="0">
                <a:solidFill>
                  <a:schemeClr val="tx2"/>
                </a:solidFill>
              </a:rPr>
              <a:t>High refresh rate</a:t>
            </a:r>
            <a:r>
              <a:rPr lang="en-US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for rows whose data content exhibits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</a:rPr>
              <a:t>failures</a:t>
            </a:r>
          </a:p>
          <a:p>
            <a:pPr marL="914400" lvl="1" indent="-457200">
              <a:lnSpc>
                <a:spcPts val="3140"/>
              </a:lnSpc>
              <a:buFont typeface="Arial" charset="0"/>
              <a:buChar char="•"/>
            </a:pPr>
            <a:r>
              <a:rPr lang="en-US" sz="3200" b="1" i="1" dirty="0">
                <a:solidFill>
                  <a:schemeClr val="tx2"/>
                </a:solidFill>
              </a:rPr>
              <a:t>Low refresh rate </a:t>
            </a:r>
            <a:r>
              <a:rPr lang="en-US" sz="3200" dirty="0">
                <a:solidFill>
                  <a:schemeClr val="tx1"/>
                </a:solidFill>
              </a:rPr>
              <a:t>for rows with </a:t>
            </a:r>
            <a:r>
              <a:rPr lang="en-US" sz="3200" b="1" i="1" dirty="0">
                <a:solidFill>
                  <a:srgbClr val="FF0000"/>
                </a:solidFill>
              </a:rPr>
              <a:t>no </a:t>
            </a:r>
            <a:r>
              <a:rPr lang="en-US" sz="3200" b="1" i="1" dirty="0" smtClean="0">
                <a:solidFill>
                  <a:srgbClr val="FF0000"/>
                </a:solidFill>
              </a:rPr>
              <a:t>failure</a:t>
            </a:r>
            <a:endParaRPr lang="en-US" sz="3200" b="1" i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929957"/>
            <a:ext cx="9144000" cy="295624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A NEW USE CASE:</a:t>
            </a:r>
            <a:br>
              <a:rPr lang="en-US" b="1" dirty="0" smtClean="0"/>
            </a:br>
            <a:r>
              <a:rPr lang="en-US" b="1" dirty="0" smtClean="0"/>
              <a:t>DATA-CONTENT AWARE REFRESH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47</a:t>
            </a:fld>
            <a:endParaRPr lang="en-US" dirty="0"/>
          </a:p>
        </p:txBody>
      </p:sp>
      <p:sp>
        <p:nvSpPr>
          <p:cNvPr id="67" name="Rounded Rectangle 66"/>
          <p:cNvSpPr/>
          <p:nvPr/>
        </p:nvSpPr>
        <p:spPr>
          <a:xfrm>
            <a:off x="1752600" y="2362200"/>
            <a:ext cx="3651392" cy="59436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ounded Rectangle 64"/>
          <p:cNvSpPr/>
          <p:nvPr/>
        </p:nvSpPr>
        <p:spPr>
          <a:xfrm>
            <a:off x="1752600" y="1158240"/>
            <a:ext cx="3651392" cy="59436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ounded Rectangle 65"/>
          <p:cNvSpPr/>
          <p:nvPr/>
        </p:nvSpPr>
        <p:spPr>
          <a:xfrm>
            <a:off x="1752600" y="1767840"/>
            <a:ext cx="3651392" cy="5943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ounded Rectangle 63"/>
          <p:cNvSpPr/>
          <p:nvPr/>
        </p:nvSpPr>
        <p:spPr>
          <a:xfrm>
            <a:off x="1758808" y="2980944"/>
            <a:ext cx="3651392" cy="59436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26"/>
          <p:cNvGrpSpPr/>
          <p:nvPr/>
        </p:nvGrpSpPr>
        <p:grpSpPr>
          <a:xfrm>
            <a:off x="1978411" y="1066800"/>
            <a:ext cx="3273181" cy="2582606"/>
            <a:chOff x="428328" y="2110982"/>
            <a:chExt cx="3273181" cy="258260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>
                    <a:solidFill>
                      <a:srgbClr val="FF0000"/>
                    </a:solidFill>
                  </a:rPr>
                  <a:t>0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solidFill>
                <a:schemeClr val="bg2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>
                    <a:solidFill>
                      <a:srgbClr val="FF0000"/>
                    </a:solidFill>
                  </a:rPr>
                  <a:t>0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8" name="Oval 4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Oval 4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61" name="Multiply 60"/>
          <p:cNvSpPr/>
          <p:nvPr/>
        </p:nvSpPr>
        <p:spPr>
          <a:xfrm>
            <a:off x="3200400" y="160542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  <a:p>
            <a:pPr algn="ctr"/>
            <a:endParaRPr lang="en-US" dirty="0" smtClean="0">
              <a:solidFill>
                <a:srgbClr val="FF0000"/>
              </a:solidFill>
            </a:endParaRPr>
          </a:p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0192" y="1704866"/>
            <a:ext cx="3511408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3200" b="1" i="1" dirty="0" smtClean="0"/>
              <a:t>Hi-REF only when contains </a:t>
            </a:r>
            <a:r>
              <a:rPr lang="en-US" sz="3200" b="1" i="1" dirty="0" smtClean="0">
                <a:solidFill>
                  <a:srgbClr val="FF0000"/>
                </a:solidFill>
              </a:rPr>
              <a:t>010</a:t>
            </a:r>
            <a:r>
              <a:rPr lang="en-US" sz="3200" b="1" i="1" dirty="0" smtClean="0"/>
              <a:t> </a:t>
            </a:r>
            <a:endParaRPr lang="en-US" sz="3200" b="1" i="1" dirty="0"/>
          </a:p>
        </p:txBody>
      </p:sp>
      <p:sp>
        <p:nvSpPr>
          <p:cNvPr id="69" name="TextBox 68"/>
          <p:cNvSpPr txBox="1"/>
          <p:nvPr/>
        </p:nvSpPr>
        <p:spPr>
          <a:xfrm>
            <a:off x="5467336" y="2325469"/>
            <a:ext cx="1460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Lo-REF</a:t>
            </a:r>
            <a:endParaRPr lang="en-US" sz="3600" b="1" i="1" dirty="0"/>
          </a:p>
        </p:txBody>
      </p:sp>
      <p:sp>
        <p:nvSpPr>
          <p:cNvPr id="70" name="TextBox 69"/>
          <p:cNvSpPr txBox="1"/>
          <p:nvPr/>
        </p:nvSpPr>
        <p:spPr>
          <a:xfrm>
            <a:off x="5473544" y="2935069"/>
            <a:ext cx="1460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Lo-REF</a:t>
            </a:r>
            <a:endParaRPr lang="en-US" sz="3600" b="1" i="1" dirty="0"/>
          </a:p>
        </p:txBody>
      </p:sp>
      <p:sp>
        <p:nvSpPr>
          <p:cNvPr id="71" name="TextBox 70"/>
          <p:cNvSpPr txBox="1"/>
          <p:nvPr/>
        </p:nvSpPr>
        <p:spPr>
          <a:xfrm>
            <a:off x="5473544" y="1106269"/>
            <a:ext cx="14606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Lo-REF</a:t>
            </a:r>
            <a:endParaRPr lang="en-US" sz="3600" b="1" i="1" dirty="0"/>
          </a:p>
        </p:txBody>
      </p:sp>
    </p:spTree>
    <p:extLst>
      <p:ext uri="{BB962C8B-B14F-4D97-AF65-F5344CB8AC3E}">
        <p14:creationId xmlns:p14="http://schemas.microsoft.com/office/powerpoint/2010/main" val="71595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5" grpId="0" animBg="1"/>
      <p:bldP spid="66" grpId="0" animBg="1"/>
      <p:bldP spid="64" grpId="0" animBg="1"/>
      <p:bldP spid="61" grpId="0" animBg="1"/>
      <p:bldP spid="3" grpId="0"/>
      <p:bldP spid="69" grpId="0"/>
      <p:bldP spid="70" grpId="0"/>
      <p:bldP spid="71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4040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DATA-CONTENT AWARE REFRESH:</a:t>
            </a:r>
            <a:br>
              <a:rPr lang="en-US" b="1" dirty="0" smtClean="0"/>
            </a:br>
            <a:r>
              <a:rPr lang="en-US" b="1" dirty="0" smtClean="0"/>
              <a:t>Fraction of Rows with High Refresh Rate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48</a:t>
            </a:fld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0" y="5562600"/>
            <a:ext cx="9144000" cy="1170554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DC-REF significantly reduces </a:t>
            </a:r>
          </a:p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the number of high refresh operations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630216089"/>
              </p:ext>
            </p:extLst>
          </p:nvPr>
        </p:nvGraphicFramePr>
        <p:xfrm>
          <a:off x="2133600" y="1511967"/>
          <a:ext cx="49530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 flipH="1">
            <a:off x="5562600" y="3644795"/>
            <a:ext cx="495298" cy="698605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i="1" dirty="0" smtClean="0">
                <a:solidFill>
                  <a:schemeClr val="tx1"/>
                </a:solidFill>
              </a:rPr>
              <a:t>2.7%</a:t>
            </a:r>
            <a:endParaRPr lang="en-US" sz="4800" b="1" i="1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43397" y="3479555"/>
            <a:ext cx="1143003" cy="1092445"/>
          </a:xfrm>
          <a:prstGeom prst="rect">
            <a:avLst/>
          </a:prstGeom>
        </p:spPr>
        <p:txBody>
          <a:bodyPr vert="vert270"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i="1" dirty="0" smtClean="0">
                <a:solidFill>
                  <a:schemeClr val="bg1"/>
                </a:solidFill>
              </a:rPr>
              <a:t>16.4%</a:t>
            </a:r>
            <a:endParaRPr lang="en-US" sz="48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93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Graphic spid="5" grpId="0">
        <p:bldSub>
          <a:bldChart bld="series"/>
        </p:bldSub>
      </p:bldGraphic>
      <p:bldP spid="7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40404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DATA-CONTENT AWARE REFRESH:</a:t>
            </a:r>
            <a:br>
              <a:rPr lang="en-US" b="1" dirty="0" smtClean="0"/>
            </a:br>
            <a:r>
              <a:rPr lang="en-US" b="1" dirty="0" smtClean="0"/>
              <a:t>PREFORMANCE IMPACT</a:t>
            </a:r>
            <a:endParaRPr lang="en-US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49</a:t>
            </a:fld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0" y="5562600"/>
            <a:ext cx="9144000" cy="1170554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DC-REF improves performance by reducing refresh operations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73295481"/>
              </p:ext>
            </p:extLst>
          </p:nvPr>
        </p:nvGraphicFramePr>
        <p:xfrm>
          <a:off x="304800" y="1397000"/>
          <a:ext cx="83820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7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Graphic spid="5" grpId="0">
        <p:bldSub>
          <a:bldChart bld="category"/>
        </p:bldSub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" y="1145148"/>
            <a:ext cx="9143998" cy="5712852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600" dirty="0" smtClean="0">
              <a:solidFill>
                <a:schemeClr val="tx1"/>
              </a:solidFill>
            </a:endParaRP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Exploits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i="1" dirty="0" smtClean="0">
                <a:solidFill>
                  <a:schemeClr val="tx2"/>
                </a:solidFill>
              </a:rPr>
              <a:t>heterogeneity in data-dependent cells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to reduce test time by detecting only one neighbor </a:t>
            </a: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200" i="1" dirty="0" smtClean="0">
              <a:solidFill>
                <a:schemeClr val="tx2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Exploits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i="1" dirty="0" smtClean="0">
                <a:solidFill>
                  <a:schemeClr val="tx2"/>
                </a:solidFill>
              </a:rPr>
              <a:t>DRAM regularity and parallelism </a:t>
            </a:r>
            <a:r>
              <a:rPr lang="en-US" sz="3200" dirty="0" smtClean="0">
                <a:solidFill>
                  <a:schemeClr val="tx1"/>
                </a:solidFill>
              </a:rPr>
              <a:t>to</a:t>
            </a:r>
            <a:r>
              <a:rPr lang="en-US" sz="3200" i="1" dirty="0" smtClean="0">
                <a:solidFill>
                  <a:schemeClr val="tx1"/>
                </a:solidFill>
              </a:rPr>
              <a:t> aggregate neighbor locations from multiple rows to identify all neighbor locations</a:t>
            </a: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endParaRPr lang="en-US" sz="3200" i="1" dirty="0">
              <a:solidFill>
                <a:schemeClr val="tx1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200" b="1" dirty="0" smtClean="0">
                <a:solidFill>
                  <a:srgbClr val="FF0000"/>
                </a:solidFill>
              </a:rPr>
              <a:t>Enables</a:t>
            </a:r>
            <a:r>
              <a:rPr lang="en-US" sz="3200" i="1" dirty="0" smtClean="0">
                <a:solidFill>
                  <a:schemeClr val="tx1"/>
                </a:solidFill>
              </a:rPr>
              <a:t> </a:t>
            </a:r>
            <a:r>
              <a:rPr lang="en-US" sz="3200" i="1" dirty="0" smtClean="0">
                <a:solidFill>
                  <a:schemeClr val="tx2"/>
                </a:solidFill>
              </a:rPr>
              <a:t>new uses cases to </a:t>
            </a:r>
            <a:r>
              <a:rPr lang="en-US" sz="3200" dirty="0" smtClean="0">
                <a:solidFill>
                  <a:schemeClr val="tx2"/>
                </a:solidFill>
              </a:rPr>
              <a:t>improve </a:t>
            </a:r>
            <a:r>
              <a:rPr lang="en-US" sz="3200" dirty="0">
                <a:solidFill>
                  <a:schemeClr val="tx2"/>
                </a:solidFill>
              </a:rPr>
              <a:t>performance, </a:t>
            </a:r>
            <a:r>
              <a:rPr lang="en-US" sz="3200" dirty="0" smtClean="0">
                <a:solidFill>
                  <a:schemeClr val="tx2"/>
                </a:solidFill>
              </a:rPr>
              <a:t>reliability, </a:t>
            </a:r>
            <a:r>
              <a:rPr lang="en-US" sz="3200" dirty="0">
                <a:solidFill>
                  <a:schemeClr val="tx2"/>
                </a:solidFill>
              </a:rPr>
              <a:t>and energy efficiency</a:t>
            </a:r>
            <a:endParaRPr lang="en-US" sz="3200" i="1" dirty="0" smtClean="0">
              <a:solidFill>
                <a:schemeClr val="tx2"/>
              </a:solidFill>
            </a:endParaRP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r>
              <a:rPr lang="en-US" sz="3200" i="1" dirty="0" smtClean="0">
                <a:solidFill>
                  <a:schemeClr val="tx1"/>
                </a:solidFill>
              </a:rPr>
              <a:t>Physical neighbor-aware test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r>
              <a:rPr lang="en-US" sz="3200" i="1" dirty="0" smtClean="0">
                <a:solidFill>
                  <a:schemeClr val="tx1"/>
                </a:solidFill>
              </a:rPr>
              <a:t>Data-content aware refresh</a:t>
            </a:r>
            <a:endParaRPr lang="en-US" sz="3200" dirty="0" smtClean="0">
              <a:solidFill>
                <a:srgbClr val="00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PARBOR: Summary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50</a:t>
            </a:fld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0" y="850138"/>
            <a:ext cx="9143999" cy="902462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A new technique to determine 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the locations of neighboring DRAM </a:t>
            </a: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cells</a:t>
            </a:r>
          </a:p>
        </p:txBody>
      </p:sp>
    </p:spTree>
    <p:extLst>
      <p:ext uri="{BB962C8B-B14F-4D97-AF65-F5344CB8AC3E}">
        <p14:creationId xmlns:p14="http://schemas.microsoft.com/office/powerpoint/2010/main" val="1894573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304800"/>
            <a:ext cx="9143999" cy="2743200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66800"/>
            <a:ext cx="9144000" cy="20605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4000" b="1" dirty="0" smtClean="0"/>
              <a:t>AN EFFICIENT SYSTEM-LEVEL TECHNIQUE TO DETECT DATA-DEPENDENT FAILURES </a:t>
            </a:r>
            <a:br>
              <a:rPr lang="en-US" sz="4000" b="1" dirty="0" smtClean="0"/>
            </a:br>
            <a:r>
              <a:rPr lang="en-US" sz="4000" b="1" dirty="0" smtClean="0"/>
              <a:t>IN DRAM</a:t>
            </a:r>
            <a:endParaRPr lang="en-US" sz="4000" b="1" dirty="0">
              <a:solidFill>
                <a:srgbClr val="FF0000"/>
              </a:solidFill>
              <a:latin typeface="Charter Black"/>
              <a:cs typeface="Charter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2084" y="4020442"/>
            <a:ext cx="9143999" cy="1008758"/>
          </a:xfrm>
        </p:spPr>
        <p:txBody>
          <a:bodyPr>
            <a:noAutofit/>
          </a:bodyPr>
          <a:lstStyle/>
          <a:p>
            <a:pPr>
              <a:lnSpc>
                <a:spcPts val="3020"/>
              </a:lnSpc>
            </a:pPr>
            <a:r>
              <a:rPr lang="en-US" dirty="0" smtClean="0">
                <a:solidFill>
                  <a:srgbClr val="FF0000"/>
                </a:solidFill>
                <a:latin typeface="Charter Black"/>
                <a:cs typeface="Charter Black"/>
              </a:rPr>
              <a:t>Samira Khan</a:t>
            </a:r>
          </a:p>
          <a:p>
            <a:pPr>
              <a:lnSpc>
                <a:spcPts val="3020"/>
              </a:lnSpc>
            </a:pPr>
            <a:r>
              <a:rPr lang="en-US" dirty="0" smtClean="0">
                <a:solidFill>
                  <a:srgbClr val="000000"/>
                </a:solidFill>
                <a:latin typeface="Charter Black"/>
                <a:cs typeface="Charter Black"/>
              </a:rPr>
              <a:t>Donghyuk Lee</a:t>
            </a:r>
          </a:p>
          <a:p>
            <a:pPr>
              <a:lnSpc>
                <a:spcPts val="3020"/>
              </a:lnSpc>
            </a:pPr>
            <a:r>
              <a:rPr lang="en-US" dirty="0" smtClean="0">
                <a:solidFill>
                  <a:srgbClr val="000000"/>
                </a:solidFill>
                <a:latin typeface="Charter Black"/>
                <a:cs typeface="Charter Black"/>
              </a:rPr>
              <a:t>Onur Mutlu</a:t>
            </a:r>
            <a:endParaRPr lang="en-US" dirty="0">
              <a:solidFill>
                <a:srgbClr val="000000"/>
              </a:solidFill>
              <a:latin typeface="Charter Black"/>
              <a:cs typeface="Charter Black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813606"/>
            <a:ext cx="3200870" cy="115587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0" y="457200"/>
            <a:ext cx="9144000" cy="807660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lnSpc>
                <a:spcPct val="80000"/>
              </a:lnSpc>
            </a:pPr>
            <a:r>
              <a:rPr lang="en-US" sz="6000" b="1" dirty="0" smtClean="0">
                <a:solidFill>
                  <a:srgbClr val="FF0000"/>
                </a:solidFill>
              </a:rPr>
              <a:t>PARBOR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422532"/>
            <a:ext cx="2257425" cy="14154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360" y="5781366"/>
            <a:ext cx="2961640" cy="118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7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929956"/>
            <a:ext cx="9144000" cy="47660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5" name="Picture 4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14400"/>
            <a:ext cx="2857500" cy="1905000"/>
          </a:xfrm>
          <a:prstGeom prst="rect">
            <a:avLst/>
          </a:prstGeom>
        </p:spPr>
      </p:pic>
      <p:pic>
        <p:nvPicPr>
          <p:cNvPr id="6" name="Picture 5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929957"/>
            <a:ext cx="2857500" cy="1905000"/>
          </a:xfrm>
          <a:prstGeom prst="rect">
            <a:avLst/>
          </a:prstGeom>
        </p:spPr>
      </p:pic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7900" y="929957"/>
            <a:ext cx="2857500" cy="1905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3500"/>
              </a:lnSpc>
            </a:pPr>
            <a:r>
              <a:rPr lang="en-US" b="1" dirty="0" smtClean="0"/>
              <a:t>USE CASE:</a:t>
            </a:r>
            <a:br>
              <a:rPr lang="en-US" b="1" dirty="0" smtClean="0"/>
            </a:br>
            <a:r>
              <a:rPr lang="en-US" b="1" dirty="0" smtClean="0"/>
              <a:t>PHYSICAL NEIGHBOR-AWARE TEST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104900" y="1314271"/>
            <a:ext cx="1147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FF"/>
                </a:solidFill>
                <a:latin typeface="Apple Chancery"/>
                <a:cs typeface="Apple Chancery"/>
              </a:rPr>
              <a:t>A</a:t>
            </a:r>
            <a:endParaRPr lang="en-US" sz="7200" dirty="0">
              <a:solidFill>
                <a:srgbClr val="FFFFFF"/>
              </a:solidFill>
              <a:latin typeface="Apple Chancery"/>
              <a:cs typeface="Apple Chancery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114800" y="1314271"/>
            <a:ext cx="10874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10400" y="1314271"/>
            <a:ext cx="999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FF"/>
                </a:solidFill>
                <a:latin typeface="Apple Chancery"/>
                <a:cs typeface="Apple Chancery"/>
              </a:rPr>
              <a:t>C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416675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52</a:t>
            </a:fld>
            <a:endParaRPr lang="en-US" dirty="0"/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3787428"/>
              </p:ext>
            </p:extLst>
          </p:nvPr>
        </p:nvGraphicFramePr>
        <p:xfrm>
          <a:off x="3349753" y="2466473"/>
          <a:ext cx="2479546" cy="3229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2382114"/>
              </p:ext>
            </p:extLst>
          </p:nvPr>
        </p:nvGraphicFramePr>
        <p:xfrm>
          <a:off x="6121973" y="2466473"/>
          <a:ext cx="2478024" cy="3227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Chart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0038311"/>
              </p:ext>
            </p:extLst>
          </p:nvPr>
        </p:nvGraphicFramePr>
        <p:xfrm>
          <a:off x="292463" y="2496087"/>
          <a:ext cx="2478024" cy="3227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0" y="5562600"/>
            <a:ext cx="9144000" cy="929956"/>
          </a:xfrm>
          <a:prstGeom prst="roundRect">
            <a:avLst/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940"/>
              </a:lnSpc>
            </a:pPr>
            <a:r>
              <a:rPr lang="en-US" sz="3200" b="1" dirty="0"/>
              <a:t>A</a:t>
            </a:r>
            <a:r>
              <a:rPr lang="en-US" sz="3200" b="1" dirty="0" smtClean="0"/>
              <a:t> </a:t>
            </a:r>
            <a:r>
              <a:rPr lang="en-US" sz="3200" b="1" dirty="0"/>
              <a:t>significant fraction of failures </a:t>
            </a:r>
            <a:endParaRPr lang="en-US" sz="3200" b="1" dirty="0" smtClean="0"/>
          </a:p>
          <a:p>
            <a:pPr algn="ctr">
              <a:lnSpc>
                <a:spcPts val="2940"/>
              </a:lnSpc>
            </a:pPr>
            <a:r>
              <a:rPr lang="en-US" sz="3200" b="1" dirty="0"/>
              <a:t>c</a:t>
            </a:r>
            <a:r>
              <a:rPr lang="en-US" sz="3200" b="1" dirty="0" smtClean="0"/>
              <a:t>an be detected only</a:t>
            </a:r>
            <a:r>
              <a:rPr lang="is-IS" sz="3200" b="1" smtClean="0"/>
              <a:t> </a:t>
            </a:r>
            <a:r>
              <a:rPr lang="is-IS" sz="3200" b="1"/>
              <a:t>by PARBOR (20-30</a:t>
            </a:r>
            <a:r>
              <a:rPr lang="is-IS" sz="3200" b="1" smtClean="0"/>
              <a:t>%)</a:t>
            </a:r>
            <a:endParaRPr lang="en-US" sz="32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65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39837</TotalTime>
  <Words>2242</Words>
  <Application>Microsoft Macintosh PowerPoint</Application>
  <PresentationFormat>On-screen Show (4:3)</PresentationFormat>
  <Paragraphs>953</Paragraphs>
  <Slides>52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Apple Chancery</vt:lpstr>
      <vt:lpstr>Arial</vt:lpstr>
      <vt:lpstr>Arial Black</vt:lpstr>
      <vt:lpstr>Calibri</vt:lpstr>
      <vt:lpstr>Charter Black</vt:lpstr>
      <vt:lpstr>ＭＳ Ｐゴシック</vt:lpstr>
      <vt:lpstr>Wingdings</vt:lpstr>
      <vt:lpstr>Office Theme</vt:lpstr>
      <vt:lpstr>AN EFFICIENT SYSTEM-LEVEL TECHNIQUE TO DETECT DATA-DEPENDENT FAILURES  IN DRAM</vt:lpstr>
      <vt:lpstr>MEMORY IN TODAY’S SYSTEM</vt:lpstr>
      <vt:lpstr>MAIN MEMORY CAPACITY</vt:lpstr>
      <vt:lpstr>DRAM SCALING</vt:lpstr>
      <vt:lpstr>DRAM SCALING TREND</vt:lpstr>
      <vt:lpstr>PowerPoint Presentation</vt:lpstr>
      <vt:lpstr>SYSTEM-LEVEL  DETECTION AND MITIGATION</vt:lpstr>
      <vt:lpstr>SYSTEM-LEVEL  DETECTION AND MITIGATION</vt:lpstr>
      <vt:lpstr>PowerPoint Presentation</vt:lpstr>
      <vt:lpstr>DATA-DEPENDENT FAILURES</vt:lpstr>
      <vt:lpstr>CHALLENGE IN DETECTING  DATA-DEPENDENT FAILURES</vt:lpstr>
      <vt:lpstr>CAN WE DETERMINE THE LOCATION OF PHYSICALLY ADJACENT CELLS?</vt:lpstr>
      <vt:lpstr>OUR APPROACH: PARBOR</vt:lpstr>
      <vt:lpstr>PARBOR: Summary</vt:lpstr>
      <vt:lpstr>OUTLINE</vt:lpstr>
      <vt:lpstr>A DRAM cell</vt:lpstr>
      <vt:lpstr>DATA-DEPENDENT FAILURES</vt:lpstr>
      <vt:lpstr>DETECTING  DATA-DEPENDENT FAILURES</vt:lpstr>
      <vt:lpstr>OUTLINE</vt:lpstr>
      <vt:lpstr>CHALLENGE:  SCRAMBLED ADDRESS SPACE </vt:lpstr>
      <vt:lpstr>CHALLENGE:  SCRAMBLED ADDRESS SPACE </vt:lpstr>
      <vt:lpstr>NAIVE SOLUTION </vt:lpstr>
      <vt:lpstr>PowerPoint Presentation</vt:lpstr>
      <vt:lpstr>OUTLINE</vt:lpstr>
      <vt:lpstr>PARBOR: KEY OBSERVATIONS</vt:lpstr>
      <vt:lpstr>PARBOR: KEY OBSERVATIONS</vt:lpstr>
      <vt:lpstr>KEY OBSERVATION 1: STRONGLY VS. WEAKLY COUPLED CELLS</vt:lpstr>
      <vt:lpstr>KEY IDEA 1:  EXPLOITING STRONGLY COUPLED CELLS</vt:lpstr>
      <vt:lpstr>RECURSIVE TEST</vt:lpstr>
      <vt:lpstr>PowerPoint Presentation</vt:lpstr>
      <vt:lpstr>PARBOR: KEY OBSERVATIONS</vt:lpstr>
      <vt:lpstr>KEY OBSERVATION 2: REGULARITY AND PARALLELISM IN DRAM</vt:lpstr>
      <vt:lpstr>KEY OBSERVATION 2: REGULARITY AND PARALLELISM IN DRAM</vt:lpstr>
      <vt:lpstr>KEY OBSERVATION 2: REGULARITY AND PARALLELISM IN DRAM</vt:lpstr>
      <vt:lpstr>KEY IDEA 2: PARALLEL TESTS IN MULTIPLE ROWS</vt:lpstr>
      <vt:lpstr>KEY IDEA 2: PARALLEL TESTS IN MULTIPLE ROWS</vt:lpstr>
      <vt:lpstr>OUTLINE</vt:lpstr>
      <vt:lpstr>METHODOLOGY</vt:lpstr>
      <vt:lpstr>PARBOR: TEST CHARACTERISTICS</vt:lpstr>
      <vt:lpstr>PARBOR: TEST CHARACTERISTICS</vt:lpstr>
      <vt:lpstr>OUTLINE</vt:lpstr>
      <vt:lpstr>USE CASES</vt:lpstr>
      <vt:lpstr>USE CASE: PHYSICAL NEIGHBOR-AWARE TEST</vt:lpstr>
      <vt:lpstr>USE CASE: PHYSICAL NEIGHBOR-AWARE TEST</vt:lpstr>
      <vt:lpstr>USE CASES</vt:lpstr>
      <vt:lpstr>PROBLEM WITH  TRADITIONAL REFRESH OPTIMIZATION</vt:lpstr>
      <vt:lpstr>A NEW USE CASE: DATA-CONTENT AWARE REFRESH</vt:lpstr>
      <vt:lpstr>DATA-CONTENT AWARE REFRESH: Fraction of Rows with High Refresh Rate</vt:lpstr>
      <vt:lpstr>DATA-CONTENT AWARE REFRESH: PREFORMANCE IMPACT</vt:lpstr>
      <vt:lpstr>PARBOR: Summary</vt:lpstr>
      <vt:lpstr>AN EFFICIENT SYSTEM-LEVEL TECHNIQUE TO DETECT DATA-DEPENDENT FAILURES  IN DRAM</vt:lpstr>
      <vt:lpstr>USE CASE: PHYSICAL NEIGHBOR-AWARE TEST</vt:lpstr>
    </vt:vector>
  </TitlesOfParts>
  <Company>Home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 Khan</dc:creator>
  <cp:lastModifiedBy>Samira Khan</cp:lastModifiedBy>
  <cp:revision>2155</cp:revision>
  <cp:lastPrinted>2015-03-03T20:43:24Z</cp:lastPrinted>
  <dcterms:created xsi:type="dcterms:W3CDTF">2015-02-17T20:16:09Z</dcterms:created>
  <dcterms:modified xsi:type="dcterms:W3CDTF">2016-07-13T22:39:29Z</dcterms:modified>
</cp:coreProperties>
</file>