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918400" cy="43891200"/>
  <p:notesSz cx="32461200" cy="4343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824">
          <p15:clr>
            <a:srgbClr val="A4A3A4"/>
          </p15:clr>
        </p15:guide>
        <p15:guide id="2"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00"/>
    <a:srgbClr val="0066FF"/>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87" autoAdjust="0"/>
    <p:restoredTop sz="94660"/>
  </p:normalViewPr>
  <p:slideViewPr>
    <p:cSldViewPr snapToGrid="0">
      <p:cViewPr>
        <p:scale>
          <a:sx n="60" d="100"/>
          <a:sy n="60" d="100"/>
        </p:scale>
        <p:origin x="-24" y="-2040"/>
      </p:cViewPr>
      <p:guideLst>
        <p:guide orient="horz" pos="13824"/>
        <p:guide pos="103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14066838" cy="21717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8386425" y="0"/>
            <a:ext cx="14066838" cy="2171700"/>
          </a:xfrm>
          <a:prstGeom prst="rect">
            <a:avLst/>
          </a:prstGeom>
        </p:spPr>
        <p:txBody>
          <a:bodyPr vert="horz" lIns="91440" tIns="45720" rIns="91440" bIns="45720" rtlCol="0"/>
          <a:lstStyle>
            <a:lvl1pPr algn="r">
              <a:defRPr sz="1200"/>
            </a:lvl1pPr>
          </a:lstStyle>
          <a:p>
            <a:fld id="{96416AA7-7505-9448-AD53-1E74C7E3804F}" type="datetimeFigureOut">
              <a:rPr lang="en-US" smtClean="0"/>
              <a:t>10/8/19</a:t>
            </a:fld>
            <a:endParaRPr lang="en-US"/>
          </a:p>
        </p:txBody>
      </p:sp>
      <p:sp>
        <p:nvSpPr>
          <p:cNvPr id="4" name="Slide Image Placeholder 3"/>
          <p:cNvSpPr>
            <a:spLocks noGrp="1" noRot="1" noChangeAspect="1"/>
          </p:cNvSpPr>
          <p:nvPr>
            <p:ph type="sldImg" idx="2"/>
          </p:nvPr>
        </p:nvSpPr>
        <p:spPr>
          <a:xfrm>
            <a:off x="10121900" y="3257550"/>
            <a:ext cx="12217400" cy="16287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246438" y="20631150"/>
            <a:ext cx="25968325" cy="195453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1254363"/>
            <a:ext cx="14066838" cy="21717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8386425" y="41254363"/>
            <a:ext cx="14066838" cy="2171700"/>
          </a:xfrm>
          <a:prstGeom prst="rect">
            <a:avLst/>
          </a:prstGeom>
        </p:spPr>
        <p:txBody>
          <a:bodyPr vert="horz" lIns="91440" tIns="45720" rIns="91440" bIns="45720" rtlCol="0" anchor="b"/>
          <a:lstStyle>
            <a:lvl1pPr algn="r">
              <a:defRPr sz="1200"/>
            </a:lvl1pPr>
          </a:lstStyle>
          <a:p>
            <a:fld id="{EA864EAA-613A-7D42-8F0C-6FFAC7DE24BF}" type="slidenum">
              <a:rPr lang="en-US" smtClean="0"/>
              <a:t>‹#›</a:t>
            </a:fld>
            <a:endParaRPr lang="en-US"/>
          </a:p>
        </p:txBody>
      </p:sp>
    </p:spTree>
    <p:extLst>
      <p:ext uri="{BB962C8B-B14F-4D97-AF65-F5344CB8AC3E}">
        <p14:creationId xmlns:p14="http://schemas.microsoft.com/office/powerpoint/2010/main" val="19277772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F35C4B-A1AF-464D-BDE3-90EB15496C69}" type="datetimeFigureOut">
              <a:rPr lang="en-US" smtClean="0"/>
              <a:t>10/8/19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3253305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F35C4B-A1AF-464D-BDE3-90EB15496C69}" type="datetimeFigureOut">
              <a:rPr lang="en-US" smtClean="0"/>
              <a:t>10/8/19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1713677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F35C4B-A1AF-464D-BDE3-90EB15496C69}" type="datetimeFigureOut">
              <a:rPr lang="en-US" smtClean="0"/>
              <a:t>10/8/19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2725443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F35C4B-A1AF-464D-BDE3-90EB15496C69}" type="datetimeFigureOut">
              <a:rPr lang="en-US" smtClean="0"/>
              <a:t>10/8/19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2844020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F35C4B-A1AF-464D-BDE3-90EB15496C69}" type="datetimeFigureOut">
              <a:rPr lang="en-US" smtClean="0"/>
              <a:t>10/8/19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226214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F35C4B-A1AF-464D-BDE3-90EB15496C69}" type="datetimeFigureOut">
              <a:rPr lang="en-US" smtClean="0"/>
              <a:t>10/8/19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4068625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F35C4B-A1AF-464D-BDE3-90EB15496C69}" type="datetimeFigureOut">
              <a:rPr lang="en-US" smtClean="0"/>
              <a:t>10/8/19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720922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C6F35C4B-A1AF-464D-BDE3-90EB15496C69}" type="datetimeFigureOut">
              <a:rPr lang="en-US" smtClean="0"/>
              <a:t>10/8/19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3898231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C6F35C4B-A1AF-464D-BDE3-90EB15496C69}" type="datetimeFigureOut">
              <a:rPr lang="en-US" smtClean="0"/>
              <a:t>10/8/19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2523783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F35C4B-A1AF-464D-BDE3-90EB15496C69}" type="datetimeFigureOut">
              <a:rPr lang="en-US" smtClean="0"/>
              <a:t>10/8/19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132230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F35C4B-A1AF-464D-BDE3-90EB15496C69}" type="datetimeFigureOut">
              <a:rPr lang="en-US" smtClean="0"/>
              <a:t>10/8/19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568482-B634-489D-8C2A-63ED9F8F4AE9}" type="slidenum">
              <a:rPr lang="en-US" smtClean="0"/>
              <a:t>‹#›</a:t>
            </a:fld>
            <a:endParaRPr lang="en-US"/>
          </a:p>
        </p:txBody>
      </p:sp>
    </p:spTree>
    <p:extLst>
      <p:ext uri="{BB962C8B-B14F-4D97-AF65-F5344CB8AC3E}">
        <p14:creationId xmlns:p14="http://schemas.microsoft.com/office/powerpoint/2010/main" val="2446688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C6F35C4B-A1AF-464D-BDE3-90EB15496C69}" type="datetimeFigureOut">
              <a:rPr lang="en-US" smtClean="0"/>
              <a:t>10/8/19</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C5568482-B634-489D-8C2A-63ED9F8F4AE9}" type="slidenum">
              <a:rPr lang="en-US" smtClean="0"/>
              <a:t>‹#›</a:t>
            </a:fld>
            <a:endParaRPr lang="en-US"/>
          </a:p>
        </p:txBody>
      </p:sp>
    </p:spTree>
    <p:extLst>
      <p:ext uri="{BB962C8B-B14F-4D97-AF65-F5344CB8AC3E}">
        <p14:creationId xmlns:p14="http://schemas.microsoft.com/office/powerpoint/2010/main" val="25089597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tiff"/><Relationship Id="rId13" Type="http://schemas.openxmlformats.org/officeDocument/2006/relationships/image" Target="../media/image12.tiff"/><Relationship Id="rId3" Type="http://schemas.openxmlformats.org/officeDocument/2006/relationships/image" Target="../media/image2.tiff"/><Relationship Id="rId7" Type="http://schemas.openxmlformats.org/officeDocument/2006/relationships/image" Target="../media/image6.tiff"/><Relationship Id="rId12" Type="http://schemas.openxmlformats.org/officeDocument/2006/relationships/image" Target="../media/image11.tiff"/><Relationship Id="rId17" Type="http://schemas.openxmlformats.org/officeDocument/2006/relationships/image" Target="../media/image15.tiff"/><Relationship Id="rId2" Type="http://schemas.openxmlformats.org/officeDocument/2006/relationships/image" Target="../media/image1.emf"/><Relationship Id="rId16" Type="http://schemas.openxmlformats.org/officeDocument/2006/relationships/hyperlink" Target="https://github.com/drexel-DISCO/PALP" TargetMode="External"/><Relationship Id="rId1" Type="http://schemas.openxmlformats.org/officeDocument/2006/relationships/slideLayout" Target="../slideLayouts/slideLayout1.xml"/><Relationship Id="rId6" Type="http://schemas.openxmlformats.org/officeDocument/2006/relationships/image" Target="../media/image5.tiff"/><Relationship Id="rId11" Type="http://schemas.openxmlformats.org/officeDocument/2006/relationships/image" Target="../media/image10.tiff"/><Relationship Id="rId5" Type="http://schemas.openxmlformats.org/officeDocument/2006/relationships/image" Target="../media/image4.tiff"/><Relationship Id="rId15" Type="http://schemas.openxmlformats.org/officeDocument/2006/relationships/image" Target="../media/image14.tiff"/><Relationship Id="rId10" Type="http://schemas.openxmlformats.org/officeDocument/2006/relationships/image" Target="../media/image9.tiff"/><Relationship Id="rId4" Type="http://schemas.openxmlformats.org/officeDocument/2006/relationships/image" Target="../media/image3.tiff"/><Relationship Id="rId9" Type="http://schemas.openxmlformats.org/officeDocument/2006/relationships/image" Target="../media/image8.png"/><Relationship Id="rId14" Type="http://schemas.openxmlformats.org/officeDocument/2006/relationships/image" Target="../media/image13.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914400" y="250663"/>
            <a:ext cx="31089600" cy="4431983"/>
          </a:xfrm>
          <a:prstGeom prst="rect">
            <a:avLst/>
          </a:prstGeom>
          <a:noFill/>
        </p:spPr>
        <p:txBody>
          <a:bodyPr wrap="square" lIns="0" tIns="0" rIns="0" bIns="0" rtlCol="0">
            <a:spAutoFit/>
          </a:bodyPr>
          <a:lstStyle/>
          <a:p>
            <a:pPr algn="ctr"/>
            <a:r>
              <a:rPr lang="en-US" sz="7200" dirty="0">
                <a:solidFill>
                  <a:srgbClr val="C00000"/>
                </a:solidFill>
                <a:latin typeface="Gill Sans MT"/>
                <a:cs typeface="Gill Sans MT"/>
              </a:rPr>
              <a:t>PALP: Enabling and Exploiting Partition-Level Parallelism in Phase Change Memories</a:t>
            </a:r>
          </a:p>
          <a:p>
            <a:pPr algn="ctr"/>
            <a:endParaRPr lang="en-US" sz="7200" dirty="0">
              <a:solidFill>
                <a:srgbClr val="C00000"/>
              </a:solidFill>
              <a:latin typeface="Gill Sans MT"/>
              <a:cs typeface="Gill Sans MT"/>
            </a:endParaRPr>
          </a:p>
          <a:p>
            <a:pPr algn="ctr"/>
            <a:endParaRPr lang="en-US" sz="7200" dirty="0">
              <a:solidFill>
                <a:srgbClr val="C00000"/>
              </a:solidFill>
              <a:latin typeface="Gill Sans MT"/>
              <a:cs typeface="Gill Sans MT"/>
            </a:endParaRPr>
          </a:p>
          <a:p>
            <a:pPr algn="ctr"/>
            <a:endParaRPr lang="en-US" sz="7200" dirty="0">
              <a:solidFill>
                <a:srgbClr val="C00000"/>
              </a:solidFill>
              <a:latin typeface="Gill Sans MT"/>
              <a:cs typeface="Gill Sans MT"/>
            </a:endParaRPr>
          </a:p>
        </p:txBody>
      </p:sp>
      <p:sp>
        <p:nvSpPr>
          <p:cNvPr id="61" name="TextBox 60"/>
          <p:cNvSpPr txBox="1"/>
          <p:nvPr/>
        </p:nvSpPr>
        <p:spPr>
          <a:xfrm>
            <a:off x="696687" y="4011974"/>
            <a:ext cx="10218907"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Background: Bank Conflicts</a:t>
            </a:r>
          </a:p>
        </p:txBody>
      </p:sp>
      <p:sp>
        <p:nvSpPr>
          <p:cNvPr id="53" name="Rectangle 52"/>
          <p:cNvSpPr/>
          <p:nvPr/>
        </p:nvSpPr>
        <p:spPr>
          <a:xfrm>
            <a:off x="2029285" y="1475092"/>
            <a:ext cx="29084716" cy="830997"/>
          </a:xfrm>
          <a:prstGeom prst="rect">
            <a:avLst/>
          </a:prstGeom>
        </p:spPr>
        <p:txBody>
          <a:bodyPr wrap="square">
            <a:spAutoFit/>
          </a:bodyPr>
          <a:lstStyle/>
          <a:p>
            <a:pPr algn="ctr"/>
            <a:r>
              <a:rPr lang="en-US" sz="4800" b="1" dirty="0" err="1">
                <a:solidFill>
                  <a:schemeClr val="tx1">
                    <a:lumMod val="50000"/>
                    <a:lumOff val="50000"/>
                  </a:schemeClr>
                </a:solidFill>
                <a:latin typeface="Gill Sans MT"/>
                <a:cs typeface="Gill Sans MT"/>
              </a:rPr>
              <a:t>Shihao</a:t>
            </a:r>
            <a:r>
              <a:rPr lang="en-US" sz="4800" b="1" dirty="0">
                <a:solidFill>
                  <a:schemeClr val="tx1">
                    <a:lumMod val="50000"/>
                    <a:lumOff val="50000"/>
                  </a:schemeClr>
                </a:solidFill>
                <a:latin typeface="Gill Sans MT"/>
                <a:cs typeface="Gill Sans MT"/>
              </a:rPr>
              <a:t> Song,  Anup Das</a:t>
            </a:r>
            <a:r>
              <a:rPr lang="tr-TR" sz="4800" b="1" dirty="0">
                <a:solidFill>
                  <a:schemeClr val="tx1">
                    <a:lumMod val="50000"/>
                    <a:lumOff val="50000"/>
                  </a:schemeClr>
                </a:solidFill>
                <a:latin typeface="Gill Sans MT"/>
                <a:cs typeface="Gill Sans MT"/>
              </a:rPr>
              <a:t>, Onur Mutlu </a:t>
            </a:r>
            <a:r>
              <a:rPr lang="tr-TR" sz="4800" b="1" dirty="0" err="1">
                <a:solidFill>
                  <a:schemeClr val="tx1">
                    <a:lumMod val="50000"/>
                    <a:lumOff val="50000"/>
                  </a:schemeClr>
                </a:solidFill>
                <a:latin typeface="Gill Sans MT"/>
                <a:cs typeface="Gill Sans MT"/>
              </a:rPr>
              <a:t>and</a:t>
            </a:r>
            <a:r>
              <a:rPr lang="tr-TR" sz="4800" b="1" dirty="0">
                <a:solidFill>
                  <a:schemeClr val="tx1">
                    <a:lumMod val="50000"/>
                    <a:lumOff val="50000"/>
                  </a:schemeClr>
                </a:solidFill>
                <a:latin typeface="Gill Sans MT"/>
                <a:cs typeface="Gill Sans MT"/>
              </a:rPr>
              <a:t> </a:t>
            </a:r>
            <a:r>
              <a:rPr lang="tr-TR" sz="4800" b="1" dirty="0" err="1">
                <a:solidFill>
                  <a:schemeClr val="tx1">
                    <a:lumMod val="50000"/>
                    <a:lumOff val="50000"/>
                  </a:schemeClr>
                </a:solidFill>
                <a:latin typeface="Gill Sans MT"/>
                <a:cs typeface="Gill Sans MT"/>
              </a:rPr>
              <a:t>Nagarajan</a:t>
            </a:r>
            <a:r>
              <a:rPr lang="tr-TR" sz="4800" b="1" dirty="0">
                <a:solidFill>
                  <a:schemeClr val="tx1">
                    <a:lumMod val="50000"/>
                    <a:lumOff val="50000"/>
                  </a:schemeClr>
                </a:solidFill>
                <a:latin typeface="Gill Sans MT"/>
                <a:cs typeface="Gill Sans MT"/>
              </a:rPr>
              <a:t> </a:t>
            </a:r>
            <a:r>
              <a:rPr lang="tr-TR" sz="4800" b="1" dirty="0" err="1">
                <a:solidFill>
                  <a:schemeClr val="tx1">
                    <a:lumMod val="50000"/>
                    <a:lumOff val="50000"/>
                  </a:schemeClr>
                </a:solidFill>
                <a:latin typeface="Gill Sans MT"/>
                <a:cs typeface="Gill Sans MT"/>
              </a:rPr>
              <a:t>Kandasamy</a:t>
            </a:r>
            <a:endParaRPr lang="en-US" sz="4800" b="1" dirty="0">
              <a:solidFill>
                <a:schemeClr val="tx1">
                  <a:lumMod val="50000"/>
                  <a:lumOff val="50000"/>
                </a:schemeClr>
              </a:solidFill>
              <a:latin typeface="Gill Sans MT"/>
              <a:cs typeface="Gill Sans MT"/>
            </a:endParaRPr>
          </a:p>
        </p:txBody>
      </p:sp>
      <p:sp>
        <p:nvSpPr>
          <p:cNvPr id="156" name="TextBox 155"/>
          <p:cNvSpPr txBox="1"/>
          <p:nvPr/>
        </p:nvSpPr>
        <p:spPr>
          <a:xfrm>
            <a:off x="11355656" y="3999536"/>
            <a:ext cx="10218909"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Key Observations</a:t>
            </a:r>
          </a:p>
        </p:txBody>
      </p:sp>
      <p:sp>
        <p:nvSpPr>
          <p:cNvPr id="178" name="Rectangle 177"/>
          <p:cNvSpPr/>
          <p:nvPr/>
        </p:nvSpPr>
        <p:spPr>
          <a:xfrm>
            <a:off x="11388312" y="5180552"/>
            <a:ext cx="10218909" cy="1077218"/>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1F497D"/>
                </a:solidFill>
                <a:effectLst/>
                <a:uLnTx/>
                <a:uFillTx/>
              </a:rPr>
              <a:t>1</a:t>
            </a:r>
            <a:r>
              <a:rPr kumimoji="0" lang="en-US" sz="3200" b="1" i="0" u="none" strike="noStrike" kern="0" cap="none" spc="0" normalizeH="0" baseline="30000" noProof="0" dirty="0">
                <a:ln>
                  <a:noFill/>
                </a:ln>
                <a:solidFill>
                  <a:srgbClr val="1F497D"/>
                </a:solidFill>
                <a:effectLst/>
                <a:uLnTx/>
                <a:uFillTx/>
              </a:rPr>
              <a:t>st</a:t>
            </a:r>
            <a:r>
              <a:rPr kumimoji="0" lang="en-US" sz="3200" b="1" i="0" u="none" strike="noStrike" kern="0" cap="none" spc="0" normalizeH="0" baseline="0" noProof="0" dirty="0">
                <a:ln>
                  <a:noFill/>
                </a:ln>
                <a:solidFill>
                  <a:srgbClr val="1F497D"/>
                </a:solidFill>
                <a:effectLst/>
                <a:uLnTx/>
                <a:uFillTx/>
              </a:rPr>
              <a:t> key observation:  </a:t>
            </a:r>
            <a:r>
              <a:rPr lang="en-US" sz="3200" b="1" kern="0" dirty="0"/>
              <a:t>On average, </a:t>
            </a:r>
            <a:r>
              <a:rPr kumimoji="0" lang="en-US" sz="3200" b="1" i="0" u="none" strike="noStrike" kern="0" cap="none" spc="0" normalizeH="0" baseline="0" noProof="0" dirty="0">
                <a:ln>
                  <a:noFill/>
                </a:ln>
                <a:solidFill>
                  <a:srgbClr val="C00000"/>
                </a:solidFill>
                <a:effectLst/>
                <a:uLnTx/>
                <a:uFillTx/>
              </a:rPr>
              <a:t>43%</a:t>
            </a:r>
            <a:r>
              <a:rPr kumimoji="0" lang="en-US" sz="3200" b="1" i="0" u="none" strike="noStrike" kern="0" cap="none" spc="0" normalizeH="0" baseline="0" noProof="0" dirty="0">
                <a:ln>
                  <a:noFill/>
                </a:ln>
                <a:solidFill>
                  <a:sysClr val="windowText" lastClr="000000"/>
                </a:solidFill>
                <a:effectLst/>
                <a:uLnTx/>
                <a:uFillTx/>
              </a:rPr>
              <a:t> of </a:t>
            </a:r>
            <a:r>
              <a:rPr lang="en-US" sz="3200" b="1" kern="0" dirty="0">
                <a:solidFill>
                  <a:sysClr val="windowText" lastClr="000000"/>
                </a:solidFill>
              </a:rPr>
              <a:t>PCM requests in SPEC 2017 workloads </a:t>
            </a:r>
            <a:r>
              <a:rPr kumimoji="0" lang="en-US" sz="3200" b="1" i="0" u="none" strike="noStrike" kern="0" cap="none" spc="0" normalizeH="0" baseline="0" noProof="0" dirty="0">
                <a:ln>
                  <a:noFill/>
                </a:ln>
                <a:solidFill>
                  <a:sysClr val="windowText" lastClr="000000"/>
                </a:solidFill>
                <a:effectLst/>
                <a:uLnTx/>
                <a:uFillTx/>
              </a:rPr>
              <a:t>generate</a:t>
            </a:r>
            <a:r>
              <a:rPr kumimoji="0" lang="en-US" sz="3200" b="1" i="0" u="none" strike="noStrike" kern="0" cap="none" spc="0" normalizeH="0" baseline="0" noProof="0" dirty="0">
                <a:ln>
                  <a:noFill/>
                </a:ln>
                <a:effectLst/>
                <a:uLnTx/>
                <a:uFillTx/>
              </a:rPr>
              <a:t> </a:t>
            </a:r>
            <a:r>
              <a:rPr lang="en-US" sz="3200" b="1" kern="0" dirty="0">
                <a:solidFill>
                  <a:srgbClr val="C00000"/>
                </a:solidFill>
              </a:rPr>
              <a:t>bank conflicts</a:t>
            </a:r>
          </a:p>
        </p:txBody>
      </p:sp>
      <p:sp>
        <p:nvSpPr>
          <p:cNvPr id="198" name="Rectangle 197"/>
          <p:cNvSpPr/>
          <p:nvPr/>
        </p:nvSpPr>
        <p:spPr>
          <a:xfrm>
            <a:off x="11384050" y="11545967"/>
            <a:ext cx="10218909" cy="2062103"/>
          </a:xfrm>
          <a:prstGeom prst="rect">
            <a:avLst/>
          </a:prstGeom>
          <a:solidFill>
            <a:srgbClr val="777777">
              <a:lumMod val="20000"/>
              <a:lumOff val="80000"/>
            </a:srgbClr>
          </a:solidFill>
        </p:spPr>
        <p:txBody>
          <a:bodyPr wrap="square">
            <a:spAutoFit/>
          </a:bodyPr>
          <a:lstStyle/>
          <a:p>
            <a:pPr marL="0" lvl="1" algn="ctr" defTabSz="914400">
              <a:defRPr/>
            </a:pPr>
            <a:r>
              <a:rPr kumimoji="0" lang="en-US" sz="3200" b="1" i="0" u="none" strike="noStrike" kern="0" cap="none" spc="0" normalizeH="0" baseline="0" noProof="0" dirty="0">
                <a:ln>
                  <a:noFill/>
                </a:ln>
                <a:solidFill>
                  <a:srgbClr val="1F497D"/>
                </a:solidFill>
                <a:effectLst/>
                <a:uLnTx/>
                <a:uFillTx/>
              </a:rPr>
              <a:t>2</a:t>
            </a:r>
            <a:r>
              <a:rPr kumimoji="0" lang="en-US" sz="3200" b="1" i="0" u="none" strike="noStrike" kern="0" cap="none" spc="0" normalizeH="0" baseline="30000" noProof="0" dirty="0">
                <a:ln>
                  <a:noFill/>
                </a:ln>
                <a:solidFill>
                  <a:srgbClr val="1F497D"/>
                </a:solidFill>
                <a:effectLst/>
                <a:uLnTx/>
                <a:uFillTx/>
              </a:rPr>
              <a:t>nd</a:t>
            </a:r>
            <a:r>
              <a:rPr kumimoji="0" lang="en-US" sz="3200" b="1" i="0" u="none" strike="noStrike" kern="0" cap="none" spc="0" normalizeH="0" baseline="0" noProof="0" dirty="0">
                <a:ln>
                  <a:noFill/>
                </a:ln>
                <a:solidFill>
                  <a:srgbClr val="1F497D"/>
                </a:solidFill>
                <a:effectLst/>
                <a:uLnTx/>
                <a:uFillTx/>
              </a:rPr>
              <a:t> key </a:t>
            </a:r>
            <a:r>
              <a:rPr lang="en-US" sz="3200" b="1" kern="0" dirty="0">
                <a:solidFill>
                  <a:srgbClr val="1F497D"/>
                </a:solidFill>
              </a:rPr>
              <a:t>observation: </a:t>
            </a:r>
            <a:r>
              <a:rPr lang="en-US" sz="3200" b="1" kern="0" dirty="0"/>
              <a:t>A PCM bank is implemented as a collection of partitions that operate mostly </a:t>
            </a:r>
            <a:r>
              <a:rPr lang="en-US" sz="3200" b="1" kern="0" dirty="0">
                <a:solidFill>
                  <a:srgbClr val="0000FF"/>
                </a:solidFill>
              </a:rPr>
              <a:t>independently;</a:t>
            </a:r>
            <a:r>
              <a:rPr lang="en-US" sz="3200" b="1" kern="0" dirty="0"/>
              <a:t> sharing the sense amplifiers (</a:t>
            </a:r>
            <a:r>
              <a:rPr lang="en-US" sz="3200" b="1" kern="0" dirty="0">
                <a:solidFill>
                  <a:srgbClr val="0000FF"/>
                </a:solidFill>
              </a:rPr>
              <a:t>to read</a:t>
            </a:r>
            <a:r>
              <a:rPr lang="en-US" sz="3200" b="1" kern="0" dirty="0"/>
              <a:t>) and </a:t>
            </a:r>
          </a:p>
          <a:p>
            <a:pPr marL="0" lvl="1" algn="ctr" defTabSz="914400">
              <a:defRPr/>
            </a:pPr>
            <a:r>
              <a:rPr lang="en-US" sz="3200" b="1" kern="0" dirty="0"/>
              <a:t>the write drivers (</a:t>
            </a:r>
            <a:r>
              <a:rPr lang="en-US" sz="3200" b="1" kern="0" dirty="0">
                <a:solidFill>
                  <a:srgbClr val="0000FF"/>
                </a:solidFill>
              </a:rPr>
              <a:t>to write</a:t>
            </a:r>
            <a:r>
              <a:rPr lang="en-US" sz="3200" b="1" kern="0" dirty="0"/>
              <a:t>)</a:t>
            </a:r>
          </a:p>
        </p:txBody>
      </p:sp>
      <p:sp>
        <p:nvSpPr>
          <p:cNvPr id="203" name="Rectangle 202"/>
          <p:cNvSpPr/>
          <p:nvPr/>
        </p:nvSpPr>
        <p:spPr>
          <a:xfrm>
            <a:off x="798252" y="5169797"/>
            <a:ext cx="9948014" cy="1077218"/>
          </a:xfrm>
          <a:prstGeom prst="rect">
            <a:avLst/>
          </a:prstGeom>
        </p:spPr>
        <p:txBody>
          <a:bodyPr wrap="square">
            <a:spAutoFit/>
          </a:bodyPr>
          <a:lstStyle/>
          <a:p>
            <a:pPr marL="457200" lvl="0" indent="-457200">
              <a:spcBef>
                <a:spcPct val="20000"/>
              </a:spcBef>
              <a:buFont typeface="Arial" panose="020B0604020202020204" pitchFamily="34" charset="0"/>
              <a:buChar char="•"/>
            </a:pPr>
            <a:r>
              <a:rPr lang="en-US" sz="3200" b="1" dirty="0">
                <a:solidFill>
                  <a:srgbClr val="000000"/>
                </a:solidFill>
              </a:rPr>
              <a:t>PCM devices can serve multiple requests in parallel using bank-level parallelism</a:t>
            </a:r>
          </a:p>
        </p:txBody>
      </p:sp>
      <p:sp>
        <p:nvSpPr>
          <p:cNvPr id="217" name="TextBox 216"/>
          <p:cNvSpPr txBox="1"/>
          <p:nvPr/>
        </p:nvSpPr>
        <p:spPr>
          <a:xfrm>
            <a:off x="22179848" y="5285220"/>
            <a:ext cx="474011"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ysClr val="windowText" lastClr="000000">
                    <a:lumMod val="65000"/>
                    <a:lumOff val="35000"/>
                  </a:sysClr>
                </a:solidFill>
                <a:effectLst/>
                <a:uLnTx/>
                <a:uFillTx/>
                <a:latin typeface="Arial Black" panose="020B0A04020102020204" pitchFamily="34" charset="0"/>
              </a:rPr>
              <a:t>1</a:t>
            </a:r>
          </a:p>
        </p:txBody>
      </p:sp>
      <p:sp>
        <p:nvSpPr>
          <p:cNvPr id="218" name="TextBox 217"/>
          <p:cNvSpPr txBox="1"/>
          <p:nvPr/>
        </p:nvSpPr>
        <p:spPr>
          <a:xfrm>
            <a:off x="22171951" y="6405186"/>
            <a:ext cx="474011" cy="830997"/>
          </a:xfrm>
          <a:prstGeom prst="rect">
            <a:avLst/>
          </a:prstGeom>
          <a:noFill/>
        </p:spPr>
        <p:txBody>
          <a:bodyPr wrap="square" rtlCol="0">
            <a:spAutoFit/>
          </a:bodyPr>
          <a:lstStyle/>
          <a:p>
            <a:pPr algn="ctr"/>
            <a:r>
              <a:rPr lang="en-US" sz="4800" dirty="0">
                <a:solidFill>
                  <a:srgbClr val="595959"/>
                </a:solidFill>
                <a:latin typeface="Arial Black" panose="020B0A04020102020204" pitchFamily="34" charset="0"/>
              </a:rPr>
              <a:t>2</a:t>
            </a:r>
          </a:p>
        </p:txBody>
      </p:sp>
      <p:sp>
        <p:nvSpPr>
          <p:cNvPr id="219" name="TextBox 218"/>
          <p:cNvSpPr txBox="1"/>
          <p:nvPr/>
        </p:nvSpPr>
        <p:spPr>
          <a:xfrm>
            <a:off x="22860916" y="5166800"/>
            <a:ext cx="9439582" cy="1077218"/>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00000"/>
                </a:solidFill>
                <a:effectLst/>
                <a:uLnTx/>
                <a:uFillTx/>
                <a:cs typeface="Adobe Garamond Pro"/>
              </a:rPr>
              <a:t>Analyze</a:t>
            </a:r>
            <a:r>
              <a:rPr kumimoji="0" lang="en-US" sz="3200" b="1" i="0" u="none" strike="noStrike" kern="0" cap="none" spc="0" normalizeH="0" baseline="0" noProof="0" dirty="0">
                <a:ln>
                  <a:noFill/>
                </a:ln>
                <a:solidFill>
                  <a:srgbClr val="1F497D"/>
                </a:solidFill>
                <a:effectLst/>
                <a:uLnTx/>
                <a:uFillTx/>
                <a:cs typeface="Adobe Garamond Pro"/>
              </a:rPr>
              <a:t> </a:t>
            </a:r>
            <a:r>
              <a:rPr kumimoji="0" lang="en-US" sz="3200" b="1" i="0" u="none" strike="noStrike" kern="0" cap="none" spc="0" normalizeH="0" baseline="0" noProof="0" dirty="0">
                <a:ln>
                  <a:noFill/>
                </a:ln>
                <a:solidFill>
                  <a:srgbClr val="C00000"/>
                </a:solidFill>
                <a:effectLst/>
                <a:uLnTx/>
                <a:uFillTx/>
                <a:cs typeface="Adobe Garamond Pro"/>
              </a:rPr>
              <a:t>parallelism </a:t>
            </a:r>
            <a:r>
              <a:rPr kumimoji="0" lang="en-US" sz="3200" b="1" i="0" u="none" strike="noStrike" kern="0" cap="none" spc="0" normalizeH="0" baseline="0" noProof="0" dirty="0">
                <a:ln>
                  <a:noFill/>
                </a:ln>
                <a:effectLst/>
                <a:uLnTx/>
                <a:uFillTx/>
                <a:cs typeface="Adobe Garamond Pro"/>
              </a:rPr>
              <a:t>in PCM bank’s partition</a:t>
            </a:r>
            <a:r>
              <a:rPr kumimoji="0" lang="en-US" sz="3200" b="1" i="0" u="none" strike="noStrike" kern="0" cap="none" spc="0" normalizeH="0" baseline="0" noProof="0" dirty="0">
                <a:ln>
                  <a:noFill/>
                </a:ln>
                <a:solidFill>
                  <a:srgbClr val="0000FF"/>
                </a:solidFill>
                <a:effectLst/>
                <a:uLnTx/>
                <a:uFillTx/>
                <a:cs typeface="Adobe Garamond Pro"/>
              </a:rPr>
              <a:t> through detailed circuit analysis</a:t>
            </a:r>
            <a:endParaRPr kumimoji="0" lang="en-US" sz="3600" b="1" i="0" u="none" strike="noStrike" kern="0" cap="none" spc="0" normalizeH="0" baseline="0" noProof="0" dirty="0">
              <a:ln>
                <a:noFill/>
              </a:ln>
              <a:solidFill>
                <a:sysClr val="windowText" lastClr="000000">
                  <a:lumMod val="75000"/>
                  <a:lumOff val="25000"/>
                </a:sysClr>
              </a:solidFill>
              <a:effectLst/>
              <a:uLnTx/>
              <a:uFillTx/>
            </a:endParaRPr>
          </a:p>
        </p:txBody>
      </p:sp>
      <p:sp>
        <p:nvSpPr>
          <p:cNvPr id="220" name="Rectangle 219"/>
          <p:cNvSpPr/>
          <p:nvPr/>
        </p:nvSpPr>
        <p:spPr>
          <a:xfrm>
            <a:off x="22795898" y="6330435"/>
            <a:ext cx="9439582" cy="1077218"/>
          </a:xfrm>
          <a:prstGeom prst="rect">
            <a:avLst/>
          </a:prstGeom>
        </p:spPr>
        <p:txBody>
          <a:bodyPr wrap="square">
            <a:spAutoFit/>
          </a:bodyPr>
          <a:lstStyle/>
          <a:p>
            <a:pPr defTabSz="914400">
              <a:defRPr/>
            </a:pPr>
            <a:r>
              <a:rPr kumimoji="0" lang="en-US" sz="3200" b="1" i="0" u="none" strike="noStrike" kern="0" cap="none" spc="0" normalizeH="0" baseline="0" noProof="0" dirty="0">
                <a:ln>
                  <a:noFill/>
                </a:ln>
                <a:solidFill>
                  <a:srgbClr val="000000"/>
                </a:solidFill>
                <a:effectLst/>
                <a:uLnTx/>
                <a:uFillTx/>
                <a:cs typeface="Adobe Garamond Pro"/>
              </a:rPr>
              <a:t>Analyze the potential performance impact of </a:t>
            </a:r>
            <a:r>
              <a:rPr lang="en-US" sz="3200" b="1" kern="0" dirty="0">
                <a:solidFill>
                  <a:srgbClr val="0000FF"/>
                </a:solidFill>
                <a:cs typeface="Adobe Garamond Pro"/>
              </a:rPr>
              <a:t>enabling parallelism in a bank’s partitions</a:t>
            </a:r>
          </a:p>
        </p:txBody>
      </p:sp>
      <p:sp>
        <p:nvSpPr>
          <p:cNvPr id="221" name="Rectangle 220"/>
          <p:cNvSpPr/>
          <p:nvPr/>
        </p:nvSpPr>
        <p:spPr>
          <a:xfrm>
            <a:off x="22379954" y="7378350"/>
            <a:ext cx="9389894" cy="1077218"/>
          </a:xfrm>
          <a:prstGeom prst="rect">
            <a:avLst/>
          </a:prstGeom>
        </p:spPr>
        <p:txBody>
          <a:bodyPr wrap="square">
            <a:spAutoFit/>
          </a:bodyPr>
          <a:lstStyle/>
          <a:p>
            <a:pPr marL="400050" lvl="2" defTabSz="914400">
              <a:spcBef>
                <a:spcPct val="20000"/>
              </a:spcBef>
              <a:defRPr/>
            </a:pPr>
            <a:r>
              <a:rPr kumimoji="0" lang="en-US" sz="3200" b="1" i="0" u="none" strike="noStrike" kern="0" cap="none" spc="0" normalizeH="0" baseline="0" noProof="0" dirty="0">
                <a:ln>
                  <a:noFill/>
                </a:ln>
                <a:solidFill>
                  <a:srgbClr val="000000"/>
                </a:solidFill>
                <a:effectLst/>
                <a:uLnTx/>
                <a:uFillTx/>
                <a:cs typeface="Adobe Garamond Pro"/>
              </a:rPr>
              <a:t>Resolve</a:t>
            </a:r>
            <a:r>
              <a:rPr kumimoji="0" lang="en-US" sz="3200" b="1" i="0" u="none" strike="noStrike" kern="0" cap="none" spc="0" normalizeH="0" baseline="0" noProof="0" dirty="0">
                <a:ln>
                  <a:noFill/>
                </a:ln>
                <a:solidFill>
                  <a:srgbClr val="1F497D"/>
                </a:solidFill>
                <a:effectLst/>
                <a:uLnTx/>
                <a:uFillTx/>
                <a:cs typeface="Adobe Garamond Pro"/>
              </a:rPr>
              <a:t> </a:t>
            </a:r>
            <a:r>
              <a:rPr lang="en-US" sz="3200" b="1" kern="0" dirty="0">
                <a:solidFill>
                  <a:srgbClr val="C00000"/>
                </a:solidFill>
              </a:rPr>
              <a:t>read-read </a:t>
            </a:r>
            <a:r>
              <a:rPr lang="en-US" sz="3200" b="1" kern="0" dirty="0">
                <a:solidFill>
                  <a:srgbClr val="000000"/>
                </a:solidFill>
              </a:rPr>
              <a:t>and</a:t>
            </a:r>
            <a:r>
              <a:rPr lang="en-US" sz="3200" b="1" kern="0" dirty="0">
                <a:solidFill>
                  <a:srgbClr val="C00000"/>
                </a:solidFill>
              </a:rPr>
              <a:t> read-write </a:t>
            </a:r>
            <a:r>
              <a:rPr lang="en-US" sz="3200" b="1" kern="0" dirty="0">
                <a:solidFill>
                  <a:srgbClr val="000000"/>
                </a:solidFill>
              </a:rPr>
              <a:t>PCM bank conflicts</a:t>
            </a:r>
            <a:r>
              <a:rPr lang="en-US" sz="3200" b="1" kern="0" dirty="0">
                <a:solidFill>
                  <a:srgbClr val="000000"/>
                </a:solidFill>
                <a:cs typeface="Adobe Garamond Pro"/>
              </a:rPr>
              <a:t> </a:t>
            </a:r>
            <a:r>
              <a:rPr kumimoji="0" lang="en-US" sz="3200" b="1" i="0" u="none" strike="noStrike" kern="0" cap="none" spc="0" normalizeH="0" baseline="0" noProof="0" dirty="0">
                <a:ln>
                  <a:noFill/>
                </a:ln>
                <a:solidFill>
                  <a:srgbClr val="000000"/>
                </a:solidFill>
                <a:effectLst/>
                <a:uLnTx/>
                <a:uFillTx/>
                <a:cs typeface="Adobe Garamond Pro"/>
              </a:rPr>
              <a:t>to improve</a:t>
            </a:r>
            <a:r>
              <a:rPr kumimoji="0" lang="en-US" sz="3200" b="1" i="0" u="none" strike="noStrike" kern="0" cap="none" spc="0" normalizeH="0" baseline="0" noProof="0" dirty="0">
                <a:ln>
                  <a:noFill/>
                </a:ln>
                <a:solidFill>
                  <a:srgbClr val="1F497D"/>
                </a:solidFill>
                <a:effectLst/>
                <a:uLnTx/>
                <a:uFillTx/>
                <a:cs typeface="Adobe Garamond Pro"/>
              </a:rPr>
              <a:t> </a:t>
            </a:r>
            <a:r>
              <a:rPr lang="en-US" sz="3200" b="1" kern="0" dirty="0">
                <a:solidFill>
                  <a:srgbClr val="0000FF"/>
                </a:solidFill>
              </a:rPr>
              <a:t>PCM performance</a:t>
            </a:r>
          </a:p>
        </p:txBody>
      </p:sp>
      <p:sp>
        <p:nvSpPr>
          <p:cNvPr id="222" name="TextBox 221"/>
          <p:cNvSpPr txBox="1"/>
          <p:nvPr/>
        </p:nvSpPr>
        <p:spPr>
          <a:xfrm>
            <a:off x="22179848" y="7458046"/>
            <a:ext cx="474011" cy="830997"/>
          </a:xfrm>
          <a:prstGeom prst="rect">
            <a:avLst/>
          </a:prstGeom>
          <a:noFill/>
        </p:spPr>
        <p:txBody>
          <a:bodyPr wrap="square" rtlCol="0">
            <a:spAutoFit/>
          </a:bodyPr>
          <a:lstStyle/>
          <a:p>
            <a:pPr algn="ctr"/>
            <a:r>
              <a:rPr lang="en-US" sz="4800" dirty="0">
                <a:solidFill>
                  <a:srgbClr val="595959"/>
                </a:solidFill>
                <a:latin typeface="Arial Black" panose="020B0A04020102020204" pitchFamily="34" charset="0"/>
              </a:rPr>
              <a:t>3</a:t>
            </a:r>
          </a:p>
        </p:txBody>
      </p:sp>
      <p:sp>
        <p:nvSpPr>
          <p:cNvPr id="379" name="Rectangle 378">
            <a:extLst>
              <a:ext uri="{FF2B5EF4-FFF2-40B4-BE49-F238E27FC236}">
                <a16:creationId xmlns:a16="http://schemas.microsoft.com/office/drawing/2014/main" id="{FE908C38-2E4C-2F4D-A698-CB55A6E716FA}"/>
              </a:ext>
            </a:extLst>
          </p:cNvPr>
          <p:cNvSpPr/>
          <p:nvPr/>
        </p:nvSpPr>
        <p:spPr>
          <a:xfrm>
            <a:off x="798250" y="10691734"/>
            <a:ext cx="9941953" cy="1569660"/>
          </a:xfrm>
          <a:prstGeom prst="rect">
            <a:avLst/>
          </a:prstGeom>
          <a:solidFill>
            <a:srgbClr val="777777">
              <a:lumMod val="20000"/>
              <a:lumOff val="80000"/>
            </a:srgbClr>
          </a:solidFill>
        </p:spPr>
        <p:txBody>
          <a:bodyPr wrap="square">
            <a:spAutoFit/>
          </a:bodyPr>
          <a:lstStyle/>
          <a:p>
            <a:pPr marL="0" lvl="1" defTabSz="914400">
              <a:defRPr/>
            </a:pPr>
            <a:r>
              <a:rPr kumimoji="0" lang="en-US" sz="3200" b="1" i="0" u="none" strike="noStrike" kern="0" cap="none" spc="0" normalizeH="0" baseline="0" noProof="0" dirty="0">
                <a:ln>
                  <a:noFill/>
                </a:ln>
                <a:effectLst/>
                <a:uLnTx/>
                <a:uFillTx/>
              </a:rPr>
              <a:t>Bank conflicts occur </a:t>
            </a:r>
            <a:r>
              <a:rPr lang="en-US" sz="3200" b="1" kern="0" dirty="0"/>
              <a:t>due  </a:t>
            </a:r>
            <a:r>
              <a:rPr lang="en-US" sz="3200" b="1" u="sng" dirty="0">
                <a:solidFill>
                  <a:srgbClr val="800000"/>
                </a:solidFill>
              </a:rPr>
              <a:t>temporal and spatial access locality</a:t>
            </a:r>
            <a:r>
              <a:rPr lang="en-US" sz="3200" b="1" kern="0" dirty="0"/>
              <a:t>  in a workload that lead to repeated access to multiple memory rows that map to the same bank</a:t>
            </a:r>
          </a:p>
        </p:txBody>
      </p:sp>
      <p:sp>
        <p:nvSpPr>
          <p:cNvPr id="385" name="TextBox 384">
            <a:extLst>
              <a:ext uri="{FF2B5EF4-FFF2-40B4-BE49-F238E27FC236}">
                <a16:creationId xmlns:a16="http://schemas.microsoft.com/office/drawing/2014/main" id="{8B69E6ED-9119-9445-8692-605806B12168}"/>
              </a:ext>
            </a:extLst>
          </p:cNvPr>
          <p:cNvSpPr txBox="1"/>
          <p:nvPr/>
        </p:nvSpPr>
        <p:spPr>
          <a:xfrm>
            <a:off x="22079939" y="3981854"/>
            <a:ext cx="10218909"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Goals</a:t>
            </a:r>
          </a:p>
        </p:txBody>
      </p:sp>
      <p:sp>
        <p:nvSpPr>
          <p:cNvPr id="386" name="TextBox 385">
            <a:extLst>
              <a:ext uri="{FF2B5EF4-FFF2-40B4-BE49-F238E27FC236}">
                <a16:creationId xmlns:a16="http://schemas.microsoft.com/office/drawing/2014/main" id="{1DAD4AA7-0193-DD42-B20B-68502B360A56}"/>
              </a:ext>
            </a:extLst>
          </p:cNvPr>
          <p:cNvSpPr txBox="1"/>
          <p:nvPr/>
        </p:nvSpPr>
        <p:spPr>
          <a:xfrm>
            <a:off x="22079937" y="9405227"/>
            <a:ext cx="10218909"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Our Contributions</a:t>
            </a:r>
          </a:p>
        </p:txBody>
      </p:sp>
      <p:sp>
        <p:nvSpPr>
          <p:cNvPr id="387" name="TextBox 386">
            <a:extLst>
              <a:ext uri="{FF2B5EF4-FFF2-40B4-BE49-F238E27FC236}">
                <a16:creationId xmlns:a16="http://schemas.microsoft.com/office/drawing/2014/main" id="{CFAB2F98-2B5F-C64D-9F00-CFFE0F0C3236}"/>
              </a:ext>
            </a:extLst>
          </p:cNvPr>
          <p:cNvSpPr txBox="1"/>
          <p:nvPr/>
        </p:nvSpPr>
        <p:spPr>
          <a:xfrm>
            <a:off x="722980" y="24440695"/>
            <a:ext cx="10218907"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PCM Commands</a:t>
            </a:r>
          </a:p>
        </p:txBody>
      </p:sp>
      <p:sp>
        <p:nvSpPr>
          <p:cNvPr id="406" name="TextBox 405">
            <a:extLst>
              <a:ext uri="{FF2B5EF4-FFF2-40B4-BE49-F238E27FC236}">
                <a16:creationId xmlns:a16="http://schemas.microsoft.com/office/drawing/2014/main" id="{F2DE8251-6619-474B-9E1D-E078BCFBD980}"/>
              </a:ext>
            </a:extLst>
          </p:cNvPr>
          <p:cNvSpPr txBox="1"/>
          <p:nvPr/>
        </p:nvSpPr>
        <p:spPr>
          <a:xfrm>
            <a:off x="778899" y="35160269"/>
            <a:ext cx="10117344"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PCM Access Scheduling</a:t>
            </a:r>
          </a:p>
        </p:txBody>
      </p:sp>
      <p:sp>
        <p:nvSpPr>
          <p:cNvPr id="408" name="TextBox 407">
            <a:extLst>
              <a:ext uri="{FF2B5EF4-FFF2-40B4-BE49-F238E27FC236}">
                <a16:creationId xmlns:a16="http://schemas.microsoft.com/office/drawing/2014/main" id="{DB8FDFE1-BC71-0B4F-9F84-4803E156AF9D}"/>
              </a:ext>
            </a:extLst>
          </p:cNvPr>
          <p:cNvSpPr txBox="1"/>
          <p:nvPr/>
        </p:nvSpPr>
        <p:spPr>
          <a:xfrm>
            <a:off x="11410509" y="24902820"/>
            <a:ext cx="21009316"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Evaluation</a:t>
            </a:r>
          </a:p>
        </p:txBody>
      </p:sp>
      <p:sp>
        <p:nvSpPr>
          <p:cNvPr id="418" name="Rectangle 417">
            <a:extLst>
              <a:ext uri="{FF2B5EF4-FFF2-40B4-BE49-F238E27FC236}">
                <a16:creationId xmlns:a16="http://schemas.microsoft.com/office/drawing/2014/main" id="{FC4E1517-BAF2-5D4F-9652-6783E7405BB6}"/>
              </a:ext>
            </a:extLst>
          </p:cNvPr>
          <p:cNvSpPr/>
          <p:nvPr/>
        </p:nvSpPr>
        <p:spPr>
          <a:xfrm>
            <a:off x="22079937" y="16176591"/>
            <a:ext cx="10198687" cy="584775"/>
          </a:xfrm>
          <a:prstGeom prst="rect">
            <a:avLst/>
          </a:prstGeom>
        </p:spPr>
        <p:txBody>
          <a:bodyPr wrap="square">
            <a:spAutoFit/>
          </a:bodyPr>
          <a:lstStyle/>
          <a:p>
            <a:pPr lvl="0" algn="ctr">
              <a:spcBef>
                <a:spcPct val="20000"/>
              </a:spcBef>
            </a:pPr>
            <a:r>
              <a:rPr lang="en-US" sz="3200" b="1" u="sng" dirty="0">
                <a:solidFill>
                  <a:srgbClr val="800000"/>
                </a:solidFill>
              </a:rPr>
              <a:t>Enabling and Exploiting Partition-Level Parallelism in PCM</a:t>
            </a:r>
            <a:endParaRPr lang="en-US" sz="3200" b="1" dirty="0">
              <a:solidFill>
                <a:srgbClr val="800000"/>
              </a:solidFill>
            </a:endParaRPr>
          </a:p>
        </p:txBody>
      </p:sp>
      <p:sp>
        <p:nvSpPr>
          <p:cNvPr id="36" name="Rectangle 35">
            <a:extLst>
              <a:ext uri="{FF2B5EF4-FFF2-40B4-BE49-F238E27FC236}">
                <a16:creationId xmlns:a16="http://schemas.microsoft.com/office/drawing/2014/main" id="{8806AF2D-344A-4F4F-A994-A78D4142EE4E}"/>
              </a:ext>
            </a:extLst>
          </p:cNvPr>
          <p:cNvSpPr/>
          <p:nvPr/>
        </p:nvSpPr>
        <p:spPr>
          <a:xfrm>
            <a:off x="29795573" y="30239063"/>
            <a:ext cx="1372336" cy="713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7" name="Rectangle 446">
            <a:extLst>
              <a:ext uri="{FF2B5EF4-FFF2-40B4-BE49-F238E27FC236}">
                <a16:creationId xmlns:a16="http://schemas.microsoft.com/office/drawing/2014/main" id="{4ECA6ACA-0ECF-5940-8DBB-838015283CFD}"/>
              </a:ext>
            </a:extLst>
          </p:cNvPr>
          <p:cNvSpPr/>
          <p:nvPr/>
        </p:nvSpPr>
        <p:spPr>
          <a:xfrm>
            <a:off x="11355656" y="26117285"/>
            <a:ext cx="6859453" cy="3834896"/>
          </a:xfrm>
          <a:prstGeom prst="rect">
            <a:avLst/>
          </a:prstGeom>
        </p:spPr>
        <p:txBody>
          <a:bodyPr wrap="square">
            <a:spAutoFit/>
          </a:bodyPr>
          <a:lstStyle/>
          <a:p>
            <a:pPr lvl="0">
              <a:spcBef>
                <a:spcPct val="20000"/>
              </a:spcBef>
            </a:pPr>
            <a:r>
              <a:rPr lang="en-US" sz="3200" b="1" dirty="0">
                <a:solidFill>
                  <a:srgbClr val="000000"/>
                </a:solidFill>
              </a:rPr>
              <a:t>Evaluation Methodology</a:t>
            </a:r>
          </a:p>
          <a:p>
            <a:pPr marL="514350" indent="-514350">
              <a:spcBef>
                <a:spcPct val="20000"/>
              </a:spcBef>
              <a:buAutoNum type="arabicPeriod"/>
            </a:pPr>
            <a:r>
              <a:rPr lang="en-US" sz="3200" b="1" dirty="0">
                <a:solidFill>
                  <a:srgbClr val="000000"/>
                </a:solidFill>
              </a:rPr>
              <a:t>Gem5 frontend  to simulate ARMv8-A (aarch64) with 8 cores</a:t>
            </a:r>
          </a:p>
          <a:p>
            <a:pPr marL="514350" indent="-514350">
              <a:spcBef>
                <a:spcPct val="20000"/>
              </a:spcBef>
              <a:buAutoNum type="arabicPeriod"/>
            </a:pPr>
            <a:r>
              <a:rPr lang="en-US" sz="3200" b="1" dirty="0">
                <a:solidFill>
                  <a:srgbClr val="000000"/>
                </a:solidFill>
              </a:rPr>
              <a:t> Hybrid DRAM-PCM memory system</a:t>
            </a:r>
          </a:p>
          <a:p>
            <a:pPr marL="514350" indent="-514350">
              <a:spcBef>
                <a:spcPct val="20000"/>
              </a:spcBef>
              <a:buAutoNum type="arabicPeriod"/>
            </a:pPr>
            <a:r>
              <a:rPr lang="en-US" sz="3200" b="1" dirty="0">
                <a:solidFill>
                  <a:srgbClr val="000000"/>
                </a:solidFill>
              </a:rPr>
              <a:t>In-house cycle-level PCM simulator for 8GB, 16GB, and 32GB PCM with DDR4 interface</a:t>
            </a:r>
          </a:p>
        </p:txBody>
      </p:sp>
      <p:pic>
        <p:nvPicPr>
          <p:cNvPr id="6" name="Picture 5">
            <a:extLst>
              <a:ext uri="{FF2B5EF4-FFF2-40B4-BE49-F238E27FC236}">
                <a16:creationId xmlns:a16="http://schemas.microsoft.com/office/drawing/2014/main" id="{834E992E-CF7B-6644-AB25-216C7357735E}"/>
              </a:ext>
            </a:extLst>
          </p:cNvPr>
          <p:cNvPicPr>
            <a:picLocks noChangeAspect="1"/>
          </p:cNvPicPr>
          <p:nvPr/>
        </p:nvPicPr>
        <p:blipFill>
          <a:blip r:embed="rId2"/>
          <a:stretch>
            <a:fillRect/>
          </a:stretch>
        </p:blipFill>
        <p:spPr>
          <a:xfrm>
            <a:off x="960858" y="6067400"/>
            <a:ext cx="6919831" cy="3552375"/>
          </a:xfrm>
          <a:prstGeom prst="rect">
            <a:avLst/>
          </a:prstGeom>
        </p:spPr>
      </p:pic>
      <p:sp>
        <p:nvSpPr>
          <p:cNvPr id="189" name="Rectangle 188">
            <a:extLst>
              <a:ext uri="{FF2B5EF4-FFF2-40B4-BE49-F238E27FC236}">
                <a16:creationId xmlns:a16="http://schemas.microsoft.com/office/drawing/2014/main" id="{0AAB75E5-921B-6740-AFFD-F83B1ADA7CEB}"/>
              </a:ext>
            </a:extLst>
          </p:cNvPr>
          <p:cNvSpPr/>
          <p:nvPr/>
        </p:nvSpPr>
        <p:spPr>
          <a:xfrm>
            <a:off x="798250" y="9502552"/>
            <a:ext cx="9948014" cy="1077218"/>
          </a:xfrm>
          <a:prstGeom prst="rect">
            <a:avLst/>
          </a:prstGeom>
        </p:spPr>
        <p:txBody>
          <a:bodyPr wrap="square">
            <a:spAutoFit/>
          </a:bodyPr>
          <a:lstStyle/>
          <a:p>
            <a:pPr marL="457200" lvl="0" indent="-457200">
              <a:spcBef>
                <a:spcPct val="20000"/>
              </a:spcBef>
              <a:buFont typeface="Arial" panose="020B0604020202020204" pitchFamily="34" charset="0"/>
              <a:buChar char="•"/>
            </a:pPr>
            <a:r>
              <a:rPr lang="en-US" sz="3200" b="1" dirty="0">
                <a:solidFill>
                  <a:srgbClr val="000000"/>
                </a:solidFill>
              </a:rPr>
              <a:t>Requests to the same bank have to be served </a:t>
            </a:r>
            <a:r>
              <a:rPr lang="en-US" sz="3200" b="1" u="sng" dirty="0">
                <a:solidFill>
                  <a:srgbClr val="800000"/>
                </a:solidFill>
              </a:rPr>
              <a:t>serially, </a:t>
            </a:r>
            <a:r>
              <a:rPr lang="en-US" sz="3200" b="1" dirty="0">
                <a:solidFill>
                  <a:srgbClr val="000000"/>
                </a:solidFill>
              </a:rPr>
              <a:t>known as </a:t>
            </a:r>
            <a:r>
              <a:rPr lang="en-US" sz="3200" b="1" u="sng" dirty="0">
                <a:solidFill>
                  <a:srgbClr val="800000"/>
                </a:solidFill>
              </a:rPr>
              <a:t>bank conflict </a:t>
            </a:r>
          </a:p>
        </p:txBody>
      </p:sp>
      <p:pic>
        <p:nvPicPr>
          <p:cNvPr id="7" name="Picture 6">
            <a:extLst>
              <a:ext uri="{FF2B5EF4-FFF2-40B4-BE49-F238E27FC236}">
                <a16:creationId xmlns:a16="http://schemas.microsoft.com/office/drawing/2014/main" id="{D65C2194-884B-AD45-9598-4727F0214ECE}"/>
              </a:ext>
            </a:extLst>
          </p:cNvPr>
          <p:cNvPicPr>
            <a:picLocks noChangeAspect="1"/>
          </p:cNvPicPr>
          <p:nvPr/>
        </p:nvPicPr>
        <p:blipFill>
          <a:blip r:embed="rId3"/>
          <a:stretch>
            <a:fillRect/>
          </a:stretch>
        </p:blipFill>
        <p:spPr>
          <a:xfrm>
            <a:off x="11085655" y="6282935"/>
            <a:ext cx="10654891" cy="5255615"/>
          </a:xfrm>
          <a:prstGeom prst="rect">
            <a:avLst/>
          </a:prstGeom>
        </p:spPr>
      </p:pic>
      <p:sp>
        <p:nvSpPr>
          <p:cNvPr id="191" name="Rectangle 190">
            <a:extLst>
              <a:ext uri="{FF2B5EF4-FFF2-40B4-BE49-F238E27FC236}">
                <a16:creationId xmlns:a16="http://schemas.microsoft.com/office/drawing/2014/main" id="{2D04A4A5-A708-CD4D-B2B9-993DF964888B}"/>
              </a:ext>
            </a:extLst>
          </p:cNvPr>
          <p:cNvSpPr/>
          <p:nvPr/>
        </p:nvSpPr>
        <p:spPr>
          <a:xfrm>
            <a:off x="792189" y="12363044"/>
            <a:ext cx="9948014" cy="1077218"/>
          </a:xfrm>
          <a:prstGeom prst="rect">
            <a:avLst/>
          </a:prstGeom>
        </p:spPr>
        <p:txBody>
          <a:bodyPr wrap="square">
            <a:spAutoFit/>
          </a:bodyPr>
          <a:lstStyle/>
          <a:p>
            <a:pPr marL="457200" lvl="0" indent="-457200">
              <a:spcBef>
                <a:spcPct val="20000"/>
              </a:spcBef>
              <a:buFont typeface="Arial" panose="020B0604020202020204" pitchFamily="34" charset="0"/>
              <a:buChar char="•"/>
            </a:pPr>
            <a:r>
              <a:rPr lang="en-US" sz="3200" b="1" dirty="0">
                <a:solidFill>
                  <a:srgbClr val="000000"/>
                </a:solidFill>
              </a:rPr>
              <a:t>Memory bank conflicts </a:t>
            </a:r>
            <a:r>
              <a:rPr lang="en-US" sz="3200" b="1" u="sng" dirty="0">
                <a:solidFill>
                  <a:srgbClr val="800000"/>
                </a:solidFill>
              </a:rPr>
              <a:t>reduce system performance </a:t>
            </a:r>
            <a:r>
              <a:rPr lang="en-US" sz="3200" b="1" dirty="0">
                <a:solidFill>
                  <a:srgbClr val="000000"/>
                </a:solidFill>
              </a:rPr>
              <a:t>by lowering bank utilization, causing CPU cores to </a:t>
            </a:r>
            <a:r>
              <a:rPr lang="en-US" sz="3200" b="1" u="sng" dirty="0">
                <a:solidFill>
                  <a:srgbClr val="800000"/>
                </a:solidFill>
              </a:rPr>
              <a:t>stall</a:t>
            </a:r>
          </a:p>
        </p:txBody>
      </p:sp>
      <p:sp>
        <p:nvSpPr>
          <p:cNvPr id="192" name="TextBox 191">
            <a:extLst>
              <a:ext uri="{FF2B5EF4-FFF2-40B4-BE49-F238E27FC236}">
                <a16:creationId xmlns:a16="http://schemas.microsoft.com/office/drawing/2014/main" id="{F5FEF417-F732-3543-AA82-66900F61EF92}"/>
              </a:ext>
            </a:extLst>
          </p:cNvPr>
          <p:cNvSpPr txBox="1"/>
          <p:nvPr/>
        </p:nvSpPr>
        <p:spPr>
          <a:xfrm>
            <a:off x="22178195" y="10757400"/>
            <a:ext cx="474011"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ysClr val="windowText" lastClr="000000">
                    <a:lumMod val="65000"/>
                    <a:lumOff val="35000"/>
                  </a:sysClr>
                </a:solidFill>
                <a:effectLst/>
                <a:uLnTx/>
                <a:uFillTx/>
                <a:latin typeface="Arial Black" panose="020B0A04020102020204" pitchFamily="34" charset="0"/>
              </a:rPr>
              <a:t>1</a:t>
            </a:r>
          </a:p>
        </p:txBody>
      </p:sp>
      <p:sp>
        <p:nvSpPr>
          <p:cNvPr id="193" name="Rectangle 192">
            <a:extLst>
              <a:ext uri="{FF2B5EF4-FFF2-40B4-BE49-F238E27FC236}">
                <a16:creationId xmlns:a16="http://schemas.microsoft.com/office/drawing/2014/main" id="{B999C83B-13C0-6345-9AF0-E6F7579AEA17}"/>
              </a:ext>
            </a:extLst>
          </p:cNvPr>
          <p:cNvSpPr/>
          <p:nvPr/>
        </p:nvSpPr>
        <p:spPr>
          <a:xfrm>
            <a:off x="22859264" y="10650748"/>
            <a:ext cx="9439582" cy="1569660"/>
          </a:xfrm>
          <a:prstGeom prst="rect">
            <a:avLst/>
          </a:prstGeom>
        </p:spPr>
        <p:txBody>
          <a:bodyPr wrap="square">
            <a:spAutoFit/>
          </a:bodyPr>
          <a:lstStyle/>
          <a:p>
            <a:pPr defTabSz="914400">
              <a:defRPr/>
            </a:pPr>
            <a:r>
              <a:rPr lang="en-US" sz="3200" b="1" kern="0" dirty="0">
                <a:solidFill>
                  <a:srgbClr val="000000"/>
                </a:solidFill>
                <a:cs typeface="Adobe Garamond Pro"/>
              </a:rPr>
              <a:t>New m</a:t>
            </a:r>
            <a:r>
              <a:rPr kumimoji="0" lang="en-US" sz="3200" b="1" i="0" u="none" strike="noStrike" kern="0" cap="none" spc="0" normalizeH="0" baseline="0" noProof="0" dirty="0" err="1">
                <a:ln>
                  <a:noFill/>
                </a:ln>
                <a:solidFill>
                  <a:srgbClr val="000000"/>
                </a:solidFill>
                <a:effectLst/>
                <a:uLnTx/>
                <a:uFillTx/>
                <a:cs typeface="Adobe Garamond Pro"/>
              </a:rPr>
              <a:t>echanism</a:t>
            </a:r>
            <a:r>
              <a:rPr kumimoji="0" lang="en-US" sz="3200" b="1" i="0" u="none" strike="noStrike" kern="0" cap="none" spc="0" normalizeH="0" baseline="0" noProof="0" dirty="0">
                <a:ln>
                  <a:noFill/>
                </a:ln>
                <a:solidFill>
                  <a:srgbClr val="000000"/>
                </a:solidFill>
                <a:effectLst/>
                <a:uLnTx/>
                <a:uFillTx/>
                <a:cs typeface="Adobe Garamond Pro"/>
              </a:rPr>
              <a:t> to resolve</a:t>
            </a:r>
            <a:r>
              <a:rPr kumimoji="0" lang="en-US" sz="3200" b="1" i="0" u="none" strike="noStrike" kern="0" cap="none" spc="0" normalizeH="0" baseline="0" noProof="0" dirty="0">
                <a:ln>
                  <a:noFill/>
                </a:ln>
                <a:solidFill>
                  <a:srgbClr val="1F497D"/>
                </a:solidFill>
                <a:effectLst/>
                <a:uLnTx/>
                <a:uFillTx/>
                <a:cs typeface="Adobe Garamond Pro"/>
              </a:rPr>
              <a:t> </a:t>
            </a:r>
            <a:r>
              <a:rPr lang="en-US" sz="3200" b="1" kern="0" dirty="0">
                <a:solidFill>
                  <a:srgbClr val="C00000"/>
                </a:solidFill>
              </a:rPr>
              <a:t>read-write</a:t>
            </a:r>
            <a:r>
              <a:rPr kumimoji="0" lang="en-US" sz="3200" b="1" i="0" u="none" strike="noStrike" kern="0" cap="none" spc="0" normalizeH="0" baseline="0" noProof="0" dirty="0">
                <a:ln>
                  <a:noFill/>
                </a:ln>
                <a:solidFill>
                  <a:srgbClr val="1F497D"/>
                </a:solidFill>
                <a:effectLst/>
                <a:uLnTx/>
                <a:uFillTx/>
                <a:cs typeface="Adobe Garamond Pro"/>
              </a:rPr>
              <a:t> PCM </a:t>
            </a:r>
            <a:r>
              <a:rPr kumimoji="0" lang="en-US" sz="3200" b="1" i="0" u="none" strike="noStrike" kern="0" cap="none" spc="0" normalizeH="0" baseline="0" noProof="0" dirty="0">
                <a:ln>
                  <a:noFill/>
                </a:ln>
                <a:solidFill>
                  <a:srgbClr val="000000"/>
                </a:solidFill>
                <a:effectLst/>
                <a:uLnTx/>
                <a:uFillTx/>
                <a:cs typeface="Adobe Garamond Pro"/>
              </a:rPr>
              <a:t>bank conflicts using </a:t>
            </a:r>
            <a:r>
              <a:rPr lang="en-US" sz="3200" b="1" kern="0" dirty="0">
                <a:solidFill>
                  <a:srgbClr val="000000"/>
                </a:solidFill>
                <a:cs typeface="Adobe Garamond Pro"/>
              </a:rPr>
              <a:t>a  </a:t>
            </a:r>
            <a:r>
              <a:rPr lang="en-US" sz="3200" b="1" kern="0" dirty="0">
                <a:solidFill>
                  <a:srgbClr val="0000FF"/>
                </a:solidFill>
              </a:rPr>
              <a:t>new</a:t>
            </a:r>
            <a:r>
              <a:rPr lang="en-US" sz="3200" b="1" kern="0" dirty="0">
                <a:solidFill>
                  <a:srgbClr val="1F497D"/>
                </a:solidFill>
                <a:cs typeface="Adobe Garamond Pro"/>
              </a:rPr>
              <a:t>  </a:t>
            </a:r>
            <a:r>
              <a:rPr lang="en-US" sz="3200" b="1" kern="0" dirty="0">
                <a:solidFill>
                  <a:srgbClr val="000000"/>
                </a:solidFill>
                <a:cs typeface="Adobe Garamond Pro"/>
              </a:rPr>
              <a:t>PCM command called </a:t>
            </a:r>
          </a:p>
          <a:p>
            <a:pPr defTabSz="914400">
              <a:defRPr/>
            </a:pPr>
            <a:r>
              <a:rPr lang="en-US" sz="3200" b="1" kern="0" dirty="0">
                <a:solidFill>
                  <a:srgbClr val="0000FF"/>
                </a:solidFill>
              </a:rPr>
              <a:t>READ-WITH-WRITE (RWW)</a:t>
            </a:r>
          </a:p>
        </p:txBody>
      </p:sp>
      <p:sp>
        <p:nvSpPr>
          <p:cNvPr id="194" name="TextBox 193">
            <a:extLst>
              <a:ext uri="{FF2B5EF4-FFF2-40B4-BE49-F238E27FC236}">
                <a16:creationId xmlns:a16="http://schemas.microsoft.com/office/drawing/2014/main" id="{E739D7E3-B662-2649-A905-7D4A4F4276F0}"/>
              </a:ext>
            </a:extLst>
          </p:cNvPr>
          <p:cNvSpPr txBox="1"/>
          <p:nvPr/>
        </p:nvSpPr>
        <p:spPr>
          <a:xfrm>
            <a:off x="22171951" y="12379488"/>
            <a:ext cx="474011"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ysClr val="windowText" lastClr="000000">
                    <a:lumMod val="65000"/>
                    <a:lumOff val="35000"/>
                  </a:sysClr>
                </a:solidFill>
                <a:effectLst/>
                <a:uLnTx/>
                <a:uFillTx/>
                <a:latin typeface="Arial Black" panose="020B0A04020102020204" pitchFamily="34" charset="0"/>
              </a:rPr>
              <a:t>2</a:t>
            </a:r>
          </a:p>
        </p:txBody>
      </p:sp>
      <p:sp>
        <p:nvSpPr>
          <p:cNvPr id="195" name="Rectangle 194">
            <a:extLst>
              <a:ext uri="{FF2B5EF4-FFF2-40B4-BE49-F238E27FC236}">
                <a16:creationId xmlns:a16="http://schemas.microsoft.com/office/drawing/2014/main" id="{8449E97C-2B62-B248-B733-E00E8394A83E}"/>
              </a:ext>
            </a:extLst>
          </p:cNvPr>
          <p:cNvSpPr/>
          <p:nvPr/>
        </p:nvSpPr>
        <p:spPr>
          <a:xfrm>
            <a:off x="22853020" y="12272836"/>
            <a:ext cx="9439582" cy="1569660"/>
          </a:xfrm>
          <a:prstGeom prst="rect">
            <a:avLst/>
          </a:prstGeom>
        </p:spPr>
        <p:txBody>
          <a:bodyPr wrap="square">
            <a:spAutoFit/>
          </a:bodyPr>
          <a:lstStyle/>
          <a:p>
            <a:pPr defTabSz="914400">
              <a:defRPr/>
            </a:pPr>
            <a:r>
              <a:rPr lang="en-US" sz="3200" b="1" kern="0" dirty="0">
                <a:solidFill>
                  <a:srgbClr val="000000"/>
                </a:solidFill>
                <a:cs typeface="Adobe Garamond Pro"/>
              </a:rPr>
              <a:t>Simple circuit modification</a:t>
            </a:r>
            <a:r>
              <a:rPr kumimoji="0" lang="en-US" sz="3200" b="1" i="0" u="none" strike="noStrike" kern="0" cap="none" spc="0" normalizeH="0" baseline="0" noProof="0" dirty="0">
                <a:ln>
                  <a:noFill/>
                </a:ln>
                <a:solidFill>
                  <a:srgbClr val="000000"/>
                </a:solidFill>
                <a:effectLst/>
                <a:uLnTx/>
                <a:uFillTx/>
                <a:cs typeface="Adobe Garamond Pro"/>
              </a:rPr>
              <a:t> to resolve</a:t>
            </a:r>
            <a:r>
              <a:rPr kumimoji="0" lang="en-US" sz="3200" b="1" i="0" u="none" strike="noStrike" kern="0" cap="none" spc="0" normalizeH="0" baseline="0" noProof="0" dirty="0">
                <a:ln>
                  <a:noFill/>
                </a:ln>
                <a:solidFill>
                  <a:srgbClr val="1F497D"/>
                </a:solidFill>
                <a:effectLst/>
                <a:uLnTx/>
                <a:uFillTx/>
                <a:cs typeface="Adobe Garamond Pro"/>
              </a:rPr>
              <a:t> </a:t>
            </a:r>
            <a:r>
              <a:rPr lang="en-US" sz="3200" b="1" kern="0" dirty="0">
                <a:solidFill>
                  <a:srgbClr val="C00000"/>
                </a:solidFill>
              </a:rPr>
              <a:t>read-read</a:t>
            </a:r>
            <a:r>
              <a:rPr kumimoji="0" lang="en-US" sz="3200" b="1" i="0" u="none" strike="noStrike" kern="0" cap="none" spc="0" normalizeH="0" baseline="0" noProof="0" dirty="0">
                <a:ln>
                  <a:noFill/>
                </a:ln>
                <a:solidFill>
                  <a:srgbClr val="1F497D"/>
                </a:solidFill>
                <a:effectLst/>
                <a:uLnTx/>
                <a:uFillTx/>
                <a:cs typeface="Adobe Garamond Pro"/>
              </a:rPr>
              <a:t> PCM </a:t>
            </a:r>
            <a:r>
              <a:rPr kumimoji="0" lang="en-US" sz="3200" b="1" i="0" u="none" strike="noStrike" kern="0" cap="none" spc="0" normalizeH="0" baseline="0" noProof="0" dirty="0">
                <a:ln>
                  <a:noFill/>
                </a:ln>
                <a:solidFill>
                  <a:srgbClr val="000000"/>
                </a:solidFill>
                <a:effectLst/>
                <a:uLnTx/>
                <a:uFillTx/>
                <a:cs typeface="Adobe Garamond Pro"/>
              </a:rPr>
              <a:t>bank conflicts using </a:t>
            </a:r>
            <a:r>
              <a:rPr lang="en-US" sz="3200" b="1" kern="0" dirty="0">
                <a:solidFill>
                  <a:srgbClr val="000000"/>
                </a:solidFill>
                <a:cs typeface="Adobe Garamond Pro"/>
              </a:rPr>
              <a:t>a  </a:t>
            </a:r>
            <a:r>
              <a:rPr lang="en-US" sz="3200" b="1" kern="0" dirty="0">
                <a:solidFill>
                  <a:srgbClr val="0000FF"/>
                </a:solidFill>
              </a:rPr>
              <a:t>new</a:t>
            </a:r>
            <a:r>
              <a:rPr lang="en-US" sz="3200" b="1" kern="0" dirty="0">
                <a:solidFill>
                  <a:srgbClr val="1F497D"/>
                </a:solidFill>
                <a:cs typeface="Adobe Garamond Pro"/>
              </a:rPr>
              <a:t>  </a:t>
            </a:r>
            <a:r>
              <a:rPr lang="en-US" sz="3200" b="1" kern="0" dirty="0">
                <a:solidFill>
                  <a:srgbClr val="000000"/>
                </a:solidFill>
                <a:cs typeface="Adobe Garamond Pro"/>
              </a:rPr>
              <a:t>PCM command called </a:t>
            </a:r>
            <a:r>
              <a:rPr lang="en-US" sz="3200" b="1" kern="0" dirty="0">
                <a:solidFill>
                  <a:srgbClr val="0000FF"/>
                </a:solidFill>
              </a:rPr>
              <a:t>READ-WITH-READ (RWR)</a:t>
            </a:r>
          </a:p>
        </p:txBody>
      </p:sp>
      <p:sp>
        <p:nvSpPr>
          <p:cNvPr id="196" name="TextBox 195">
            <a:extLst>
              <a:ext uri="{FF2B5EF4-FFF2-40B4-BE49-F238E27FC236}">
                <a16:creationId xmlns:a16="http://schemas.microsoft.com/office/drawing/2014/main" id="{6736A13E-82EC-C248-B01B-7D147AEC1EF8}"/>
              </a:ext>
            </a:extLst>
          </p:cNvPr>
          <p:cNvSpPr txBox="1"/>
          <p:nvPr/>
        </p:nvSpPr>
        <p:spPr>
          <a:xfrm>
            <a:off x="22215095" y="14129964"/>
            <a:ext cx="474011" cy="83099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ysClr val="windowText" lastClr="000000">
                    <a:lumMod val="65000"/>
                    <a:lumOff val="35000"/>
                  </a:sysClr>
                </a:solidFill>
                <a:effectLst/>
                <a:uLnTx/>
                <a:uFillTx/>
                <a:latin typeface="Arial Black" panose="020B0A04020102020204" pitchFamily="34" charset="0"/>
              </a:rPr>
              <a:t>3</a:t>
            </a:r>
          </a:p>
        </p:txBody>
      </p:sp>
      <p:sp>
        <p:nvSpPr>
          <p:cNvPr id="197" name="Rectangle 196">
            <a:extLst>
              <a:ext uri="{FF2B5EF4-FFF2-40B4-BE49-F238E27FC236}">
                <a16:creationId xmlns:a16="http://schemas.microsoft.com/office/drawing/2014/main" id="{624CE02C-3FC1-BA41-884E-F7BEC1A63BC4}"/>
              </a:ext>
            </a:extLst>
          </p:cNvPr>
          <p:cNvSpPr/>
          <p:nvPr/>
        </p:nvSpPr>
        <p:spPr>
          <a:xfrm>
            <a:off x="22896164" y="14023312"/>
            <a:ext cx="9439582" cy="2062103"/>
          </a:xfrm>
          <a:prstGeom prst="rect">
            <a:avLst/>
          </a:prstGeom>
        </p:spPr>
        <p:txBody>
          <a:bodyPr wrap="square">
            <a:spAutoFit/>
          </a:bodyPr>
          <a:lstStyle/>
          <a:p>
            <a:pPr defTabSz="914400">
              <a:defRPr/>
            </a:pPr>
            <a:r>
              <a:rPr lang="en-US" sz="3200" b="1" kern="0" dirty="0">
                <a:solidFill>
                  <a:srgbClr val="000000"/>
                </a:solidFill>
                <a:cs typeface="Adobe Garamond Pro"/>
              </a:rPr>
              <a:t>New memory access scheduling to prioritize  PCM requests that exploit a PCM bank’s </a:t>
            </a:r>
            <a:r>
              <a:rPr lang="en-US" sz="3200" b="1" kern="0" dirty="0">
                <a:solidFill>
                  <a:srgbClr val="0000FF"/>
                </a:solidFill>
              </a:rPr>
              <a:t>partition-level parallelism</a:t>
            </a:r>
            <a:r>
              <a:rPr lang="en-US" sz="3200" b="1" kern="0" dirty="0">
                <a:solidFill>
                  <a:srgbClr val="000000"/>
                </a:solidFill>
                <a:cs typeface="Adobe Garamond Pro"/>
              </a:rPr>
              <a:t>, over other requests, including</a:t>
            </a:r>
          </a:p>
          <a:p>
            <a:pPr defTabSz="914400">
              <a:defRPr/>
            </a:pPr>
            <a:r>
              <a:rPr lang="en-US" sz="3200" b="1" kern="0" dirty="0">
                <a:solidFill>
                  <a:srgbClr val="000000"/>
                </a:solidFill>
                <a:cs typeface="Adobe Garamond Pro"/>
              </a:rPr>
              <a:t>the long outstanding ones</a:t>
            </a:r>
          </a:p>
        </p:txBody>
      </p:sp>
      <p:sp>
        <p:nvSpPr>
          <p:cNvPr id="199" name="Rectangle 198">
            <a:extLst>
              <a:ext uri="{FF2B5EF4-FFF2-40B4-BE49-F238E27FC236}">
                <a16:creationId xmlns:a16="http://schemas.microsoft.com/office/drawing/2014/main" id="{780CBA84-6071-C74E-8C64-F7BD859F1200}"/>
              </a:ext>
            </a:extLst>
          </p:cNvPr>
          <p:cNvSpPr/>
          <p:nvPr/>
        </p:nvSpPr>
        <p:spPr>
          <a:xfrm>
            <a:off x="790247" y="25578471"/>
            <a:ext cx="9948014" cy="4721292"/>
          </a:xfrm>
          <a:prstGeom prst="rect">
            <a:avLst/>
          </a:prstGeom>
        </p:spPr>
        <p:txBody>
          <a:bodyPr wrap="square">
            <a:spAutoFit/>
          </a:bodyPr>
          <a:lstStyle/>
          <a:p>
            <a:pPr marL="457200" lvl="0" indent="-457200">
              <a:spcBef>
                <a:spcPct val="20000"/>
              </a:spcBef>
              <a:buFont typeface="Arial" panose="020B0604020202020204" pitchFamily="34" charset="0"/>
              <a:buChar char="•"/>
            </a:pPr>
            <a:r>
              <a:rPr lang="en-US" sz="3200" b="1" dirty="0">
                <a:solidFill>
                  <a:srgbClr val="000000"/>
                </a:solidFill>
              </a:rPr>
              <a:t> </a:t>
            </a:r>
            <a:r>
              <a:rPr lang="en-US" sz="3200" b="1" u="sng" dirty="0">
                <a:solidFill>
                  <a:srgbClr val="000000"/>
                </a:solidFill>
              </a:rPr>
              <a:t>ACTIVATE(A)</a:t>
            </a:r>
            <a:r>
              <a:rPr lang="en-US" sz="3200" b="1" dirty="0">
                <a:solidFill>
                  <a:srgbClr val="000000"/>
                </a:solidFill>
              </a:rPr>
              <a:t>: activate the </a:t>
            </a:r>
            <a:r>
              <a:rPr lang="en-US" sz="3200" b="1" dirty="0" err="1">
                <a:solidFill>
                  <a:srgbClr val="000000"/>
                </a:solidFill>
              </a:rPr>
              <a:t>wordline</a:t>
            </a:r>
            <a:r>
              <a:rPr lang="en-US" sz="3200" b="1" dirty="0">
                <a:solidFill>
                  <a:srgbClr val="000000"/>
                </a:solidFill>
              </a:rPr>
              <a:t> and enable the access device for the PCM cells to be accessed</a:t>
            </a:r>
          </a:p>
          <a:p>
            <a:pPr marL="457200" lvl="0" indent="-457200">
              <a:spcBef>
                <a:spcPct val="20000"/>
              </a:spcBef>
              <a:buFont typeface="Arial" panose="020B0604020202020204" pitchFamily="34" charset="0"/>
              <a:buChar char="•"/>
            </a:pPr>
            <a:r>
              <a:rPr lang="en-US" sz="3200" b="1" dirty="0">
                <a:solidFill>
                  <a:srgbClr val="000000"/>
                </a:solidFill>
              </a:rPr>
              <a:t> </a:t>
            </a:r>
            <a:r>
              <a:rPr lang="en-US" sz="3200" b="1" u="sng" dirty="0">
                <a:solidFill>
                  <a:srgbClr val="000000"/>
                </a:solidFill>
              </a:rPr>
              <a:t>READ(R)</a:t>
            </a:r>
            <a:r>
              <a:rPr lang="en-US" sz="3200" b="1" dirty="0">
                <a:solidFill>
                  <a:srgbClr val="000000"/>
                </a:solidFill>
              </a:rPr>
              <a:t>/</a:t>
            </a:r>
            <a:r>
              <a:rPr lang="en-US" sz="3200" b="1" u="sng" dirty="0">
                <a:solidFill>
                  <a:srgbClr val="000000"/>
                </a:solidFill>
              </a:rPr>
              <a:t>WRITE(W)</a:t>
            </a:r>
            <a:r>
              <a:rPr lang="en-US" sz="3200" b="1" dirty="0">
                <a:solidFill>
                  <a:srgbClr val="000000"/>
                </a:solidFill>
              </a:rPr>
              <a:t>: drive read or write current through the PCM cell. After this command executes, the data stored in the PCM cell is available at the output terminal of the sense amplifier, or the write data is programmed to the PCM cell</a:t>
            </a:r>
          </a:p>
          <a:p>
            <a:pPr marL="457200" lvl="0" indent="-457200">
              <a:spcBef>
                <a:spcPct val="20000"/>
              </a:spcBef>
              <a:buFont typeface="Arial" panose="020B0604020202020204" pitchFamily="34" charset="0"/>
              <a:buChar char="•"/>
            </a:pPr>
            <a:r>
              <a:rPr lang="en-US" sz="3200" b="1" dirty="0">
                <a:solidFill>
                  <a:srgbClr val="000000"/>
                </a:solidFill>
              </a:rPr>
              <a:t> </a:t>
            </a:r>
            <a:r>
              <a:rPr lang="en-US" sz="3200" b="1" u="sng" dirty="0">
                <a:solidFill>
                  <a:srgbClr val="000000"/>
                </a:solidFill>
              </a:rPr>
              <a:t>PRECHARGE(P)</a:t>
            </a:r>
            <a:r>
              <a:rPr lang="en-US" sz="3200" b="1" dirty="0">
                <a:solidFill>
                  <a:srgbClr val="000000"/>
                </a:solidFill>
              </a:rPr>
              <a:t>: deactivate the </a:t>
            </a:r>
            <a:r>
              <a:rPr lang="en-US" sz="3200" b="1" dirty="0" err="1">
                <a:solidFill>
                  <a:srgbClr val="000000"/>
                </a:solidFill>
              </a:rPr>
              <a:t>wordline</a:t>
            </a:r>
            <a:r>
              <a:rPr lang="en-US" sz="3200" b="1" dirty="0">
                <a:solidFill>
                  <a:srgbClr val="000000"/>
                </a:solidFill>
              </a:rPr>
              <a:t> and </a:t>
            </a:r>
            <a:r>
              <a:rPr lang="en-US" sz="3200" b="1" dirty="0" err="1">
                <a:solidFill>
                  <a:srgbClr val="000000"/>
                </a:solidFill>
              </a:rPr>
              <a:t>bitline</a:t>
            </a:r>
            <a:r>
              <a:rPr lang="en-US" sz="3200" b="1" dirty="0">
                <a:solidFill>
                  <a:srgbClr val="000000"/>
                </a:solidFill>
              </a:rPr>
              <a:t>, and prepare the bank for the next access</a:t>
            </a:r>
          </a:p>
        </p:txBody>
      </p:sp>
      <p:sp>
        <p:nvSpPr>
          <p:cNvPr id="200" name="Rectangle 199">
            <a:extLst>
              <a:ext uri="{FF2B5EF4-FFF2-40B4-BE49-F238E27FC236}">
                <a16:creationId xmlns:a16="http://schemas.microsoft.com/office/drawing/2014/main" id="{ABE28D6D-220A-184D-844A-A2B9C47FBC17}"/>
              </a:ext>
            </a:extLst>
          </p:cNvPr>
          <p:cNvSpPr/>
          <p:nvPr/>
        </p:nvSpPr>
        <p:spPr>
          <a:xfrm>
            <a:off x="395922" y="30225008"/>
            <a:ext cx="10320474" cy="584775"/>
          </a:xfrm>
          <a:prstGeom prst="rect">
            <a:avLst/>
          </a:prstGeom>
        </p:spPr>
        <p:txBody>
          <a:bodyPr wrap="square">
            <a:spAutoFit/>
          </a:bodyPr>
          <a:lstStyle/>
          <a:p>
            <a:pPr lvl="0" algn="ctr">
              <a:spcBef>
                <a:spcPct val="20000"/>
              </a:spcBef>
            </a:pPr>
            <a:r>
              <a:rPr lang="en-US" sz="3200" b="1" dirty="0">
                <a:solidFill>
                  <a:srgbClr val="000000"/>
                </a:solidFill>
              </a:rPr>
              <a:t>We introduce the following </a:t>
            </a:r>
            <a:r>
              <a:rPr lang="en-US" sz="3200" b="1" kern="0" dirty="0">
                <a:solidFill>
                  <a:srgbClr val="0000FF"/>
                </a:solidFill>
              </a:rPr>
              <a:t>new</a:t>
            </a:r>
            <a:r>
              <a:rPr lang="en-US" sz="3200" b="1" dirty="0">
                <a:solidFill>
                  <a:srgbClr val="000000"/>
                </a:solidFill>
              </a:rPr>
              <a:t> commands</a:t>
            </a:r>
            <a:endParaRPr lang="en-US" sz="3200" b="1" dirty="0">
              <a:solidFill>
                <a:srgbClr val="800000"/>
              </a:solidFill>
            </a:endParaRPr>
          </a:p>
        </p:txBody>
      </p:sp>
      <p:sp>
        <p:nvSpPr>
          <p:cNvPr id="201" name="Rectangle 200">
            <a:extLst>
              <a:ext uri="{FF2B5EF4-FFF2-40B4-BE49-F238E27FC236}">
                <a16:creationId xmlns:a16="http://schemas.microsoft.com/office/drawing/2014/main" id="{7C38D75F-BE93-3046-B326-8C96D23007F1}"/>
              </a:ext>
            </a:extLst>
          </p:cNvPr>
          <p:cNvSpPr/>
          <p:nvPr/>
        </p:nvSpPr>
        <p:spPr>
          <a:xfrm>
            <a:off x="696687" y="30867060"/>
            <a:ext cx="9948014" cy="4327338"/>
          </a:xfrm>
          <a:prstGeom prst="rect">
            <a:avLst/>
          </a:prstGeom>
        </p:spPr>
        <p:txBody>
          <a:bodyPr wrap="square">
            <a:spAutoFit/>
          </a:bodyPr>
          <a:lstStyle/>
          <a:p>
            <a:pPr marL="457200" indent="-457200">
              <a:spcBef>
                <a:spcPct val="20000"/>
              </a:spcBef>
              <a:buFont typeface="Arial" panose="020B0604020202020204" pitchFamily="34" charset="0"/>
              <a:buChar char="•"/>
            </a:pPr>
            <a:r>
              <a:rPr lang="en-US" sz="3200" b="1" dirty="0">
                <a:solidFill>
                  <a:srgbClr val="000000"/>
                </a:solidFill>
              </a:rPr>
              <a:t> </a:t>
            </a:r>
            <a:r>
              <a:rPr lang="en-US" sz="3200" b="1" u="sng" kern="0" dirty="0">
                <a:solidFill>
                  <a:srgbClr val="0000FF"/>
                </a:solidFill>
              </a:rPr>
              <a:t>READ-WITH-WRITE (RWW)</a:t>
            </a:r>
            <a:r>
              <a:rPr lang="en-US" sz="3200" b="1" dirty="0">
                <a:solidFill>
                  <a:srgbClr val="000000"/>
                </a:solidFill>
              </a:rPr>
              <a:t>: connect the PCM bank’s sense amplifiers and write drivers to the two decoded partitions</a:t>
            </a:r>
          </a:p>
          <a:p>
            <a:pPr marL="457200" indent="-457200">
              <a:spcBef>
                <a:spcPct val="20000"/>
              </a:spcBef>
              <a:buFont typeface="Arial" panose="020B0604020202020204" pitchFamily="34" charset="0"/>
              <a:buChar char="•"/>
            </a:pPr>
            <a:r>
              <a:rPr lang="en-US" sz="3200" b="1" dirty="0">
                <a:solidFill>
                  <a:srgbClr val="000000"/>
                </a:solidFill>
              </a:rPr>
              <a:t> </a:t>
            </a:r>
            <a:r>
              <a:rPr lang="en-US" sz="3200" b="1" u="sng" kern="0" dirty="0">
                <a:solidFill>
                  <a:srgbClr val="0000FF"/>
                </a:solidFill>
              </a:rPr>
              <a:t>READ-WITH-READ (RWR</a:t>
            </a:r>
            <a:r>
              <a:rPr lang="en-US" sz="3200" b="1" dirty="0">
                <a:solidFill>
                  <a:srgbClr val="000000"/>
                </a:solidFill>
              </a:rPr>
              <a:t>): connect the sense amplifiers and verify logic of the write drivers to the two decoded partitions</a:t>
            </a:r>
          </a:p>
          <a:p>
            <a:pPr marL="457200" indent="-457200">
              <a:spcBef>
                <a:spcPct val="20000"/>
              </a:spcBef>
              <a:buFont typeface="Arial" panose="020B0604020202020204" pitchFamily="34" charset="0"/>
              <a:buChar char="•"/>
            </a:pPr>
            <a:r>
              <a:rPr lang="en-US" sz="3200" b="1" dirty="0">
                <a:solidFill>
                  <a:srgbClr val="000000"/>
                </a:solidFill>
              </a:rPr>
              <a:t> </a:t>
            </a:r>
            <a:r>
              <a:rPr lang="en-US" sz="3200" b="1" u="sng" kern="0" dirty="0">
                <a:solidFill>
                  <a:srgbClr val="0000FF"/>
                </a:solidFill>
              </a:rPr>
              <a:t>DECOUPLE (D)</a:t>
            </a:r>
            <a:r>
              <a:rPr lang="en-US" sz="3200" b="1" dirty="0">
                <a:solidFill>
                  <a:srgbClr val="000000"/>
                </a:solidFill>
              </a:rPr>
              <a:t>: set  M4 =  OFF</a:t>
            </a:r>
          </a:p>
          <a:p>
            <a:pPr marL="457200" indent="-457200">
              <a:spcBef>
                <a:spcPct val="20000"/>
              </a:spcBef>
              <a:buFont typeface="Arial" panose="020B0604020202020204" pitchFamily="34" charset="0"/>
              <a:buChar char="•"/>
            </a:pPr>
            <a:r>
              <a:rPr lang="en-US" sz="3200" b="1" dirty="0">
                <a:solidFill>
                  <a:srgbClr val="000000"/>
                </a:solidFill>
              </a:rPr>
              <a:t> </a:t>
            </a:r>
            <a:r>
              <a:rPr lang="en-US" sz="3200" b="1" u="sng" kern="0" dirty="0">
                <a:solidFill>
                  <a:srgbClr val="0000FF"/>
                </a:solidFill>
              </a:rPr>
              <a:t>TRANSFER (T)</a:t>
            </a:r>
            <a:r>
              <a:rPr lang="en-US" sz="3200" b="1" dirty="0">
                <a:solidFill>
                  <a:srgbClr val="000000"/>
                </a:solidFill>
              </a:rPr>
              <a:t>: sets  M5 =  ON and  M6 =  OFF</a:t>
            </a:r>
          </a:p>
        </p:txBody>
      </p:sp>
      <p:sp>
        <p:nvSpPr>
          <p:cNvPr id="202" name="TextBox 201">
            <a:extLst>
              <a:ext uri="{FF2B5EF4-FFF2-40B4-BE49-F238E27FC236}">
                <a16:creationId xmlns:a16="http://schemas.microsoft.com/office/drawing/2014/main" id="{CD513272-092A-6749-BA40-AE7C6A542414}"/>
              </a:ext>
            </a:extLst>
          </p:cNvPr>
          <p:cNvSpPr txBox="1"/>
          <p:nvPr/>
        </p:nvSpPr>
        <p:spPr>
          <a:xfrm>
            <a:off x="680928" y="13468841"/>
            <a:ext cx="10218907"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Decoupled Write Driver</a:t>
            </a:r>
          </a:p>
        </p:txBody>
      </p:sp>
      <p:pic>
        <p:nvPicPr>
          <p:cNvPr id="16" name="Picture 15">
            <a:extLst>
              <a:ext uri="{FF2B5EF4-FFF2-40B4-BE49-F238E27FC236}">
                <a16:creationId xmlns:a16="http://schemas.microsoft.com/office/drawing/2014/main" id="{82DCE3C3-06F4-2043-92DC-DAAE0EE0FB08}"/>
              </a:ext>
            </a:extLst>
          </p:cNvPr>
          <p:cNvPicPr>
            <a:picLocks noChangeAspect="1"/>
          </p:cNvPicPr>
          <p:nvPr/>
        </p:nvPicPr>
        <p:blipFill>
          <a:blip r:embed="rId4"/>
          <a:stretch>
            <a:fillRect/>
          </a:stretch>
        </p:blipFill>
        <p:spPr>
          <a:xfrm>
            <a:off x="977250" y="14699822"/>
            <a:ext cx="9710368" cy="8030612"/>
          </a:xfrm>
          <a:prstGeom prst="rect">
            <a:avLst/>
          </a:prstGeom>
        </p:spPr>
      </p:pic>
      <p:pic>
        <p:nvPicPr>
          <p:cNvPr id="17" name="Picture 16">
            <a:extLst>
              <a:ext uri="{FF2B5EF4-FFF2-40B4-BE49-F238E27FC236}">
                <a16:creationId xmlns:a16="http://schemas.microsoft.com/office/drawing/2014/main" id="{306C2923-4CA0-5C45-8461-4E08B719145B}"/>
              </a:ext>
            </a:extLst>
          </p:cNvPr>
          <p:cNvPicPr>
            <a:picLocks noChangeAspect="1"/>
          </p:cNvPicPr>
          <p:nvPr/>
        </p:nvPicPr>
        <p:blipFill>
          <a:blip r:embed="rId5"/>
          <a:stretch>
            <a:fillRect/>
          </a:stretch>
        </p:blipFill>
        <p:spPr>
          <a:xfrm>
            <a:off x="95159" y="22784189"/>
            <a:ext cx="10922000" cy="1600200"/>
          </a:xfrm>
          <a:prstGeom prst="rect">
            <a:avLst/>
          </a:prstGeom>
        </p:spPr>
      </p:pic>
      <p:sp>
        <p:nvSpPr>
          <p:cNvPr id="206" name="TextBox 205">
            <a:extLst>
              <a:ext uri="{FF2B5EF4-FFF2-40B4-BE49-F238E27FC236}">
                <a16:creationId xmlns:a16="http://schemas.microsoft.com/office/drawing/2014/main" id="{9B86DA81-622C-B540-B71B-09BF21B36708}"/>
              </a:ext>
            </a:extLst>
          </p:cNvPr>
          <p:cNvSpPr txBox="1"/>
          <p:nvPr/>
        </p:nvSpPr>
        <p:spPr>
          <a:xfrm>
            <a:off x="11359328" y="17357913"/>
            <a:ext cx="21060497" cy="1097280"/>
          </a:xfrm>
          <a:prstGeom prst="roundRect">
            <a:avLst>
              <a:gd name="adj" fmla="val 19119"/>
            </a:avLst>
          </a:prstGeom>
          <a:solidFill>
            <a:srgbClr val="C00000"/>
          </a:solidFill>
          <a:ln>
            <a:solidFill>
              <a:srgbClr val="C00000"/>
            </a:solidFill>
          </a:ln>
        </p:spPr>
        <p:txBody>
          <a:bodyPr wrap="square" lIns="0" tIns="91440" rIns="0" bIns="91440" rtlCol="0" anchor="t">
            <a:noAutofit/>
          </a:bodyPr>
          <a:lstStyle/>
          <a:p>
            <a:pPr algn="ctr"/>
            <a:r>
              <a:rPr lang="en-US" sz="4800" b="1" dirty="0">
                <a:solidFill>
                  <a:schemeClr val="bg1"/>
                </a:solidFill>
                <a:latin typeface="Gill Sans MT"/>
                <a:cs typeface="Gill Sans MT"/>
              </a:rPr>
              <a:t>Performance Improvement vs. Baseline</a:t>
            </a:r>
          </a:p>
        </p:txBody>
      </p:sp>
      <p:pic>
        <p:nvPicPr>
          <p:cNvPr id="19" name="Picture 18">
            <a:extLst>
              <a:ext uri="{FF2B5EF4-FFF2-40B4-BE49-F238E27FC236}">
                <a16:creationId xmlns:a16="http://schemas.microsoft.com/office/drawing/2014/main" id="{6E5EB588-5BD9-3B43-B35B-8703D5DAC003}"/>
              </a:ext>
            </a:extLst>
          </p:cNvPr>
          <p:cNvPicPr>
            <a:picLocks noChangeAspect="1"/>
          </p:cNvPicPr>
          <p:nvPr/>
        </p:nvPicPr>
        <p:blipFill>
          <a:blip r:embed="rId6"/>
          <a:stretch>
            <a:fillRect/>
          </a:stretch>
        </p:blipFill>
        <p:spPr>
          <a:xfrm>
            <a:off x="11570122" y="18622460"/>
            <a:ext cx="10263473" cy="5383240"/>
          </a:xfrm>
          <a:prstGeom prst="rect">
            <a:avLst/>
          </a:prstGeom>
        </p:spPr>
      </p:pic>
      <p:pic>
        <p:nvPicPr>
          <p:cNvPr id="20" name="Picture 19">
            <a:extLst>
              <a:ext uri="{FF2B5EF4-FFF2-40B4-BE49-F238E27FC236}">
                <a16:creationId xmlns:a16="http://schemas.microsoft.com/office/drawing/2014/main" id="{B85CDC0A-7E39-F343-A449-F5A8FF69EE02}"/>
              </a:ext>
            </a:extLst>
          </p:cNvPr>
          <p:cNvPicPr>
            <a:picLocks noChangeAspect="1"/>
          </p:cNvPicPr>
          <p:nvPr/>
        </p:nvPicPr>
        <p:blipFill>
          <a:blip r:embed="rId7"/>
          <a:stretch>
            <a:fillRect/>
          </a:stretch>
        </p:blipFill>
        <p:spPr>
          <a:xfrm>
            <a:off x="24069768" y="18622460"/>
            <a:ext cx="7876142" cy="5187730"/>
          </a:xfrm>
          <a:prstGeom prst="rect">
            <a:avLst/>
          </a:prstGeom>
        </p:spPr>
      </p:pic>
      <p:sp>
        <p:nvSpPr>
          <p:cNvPr id="210" name="Rectangle 209">
            <a:extLst>
              <a:ext uri="{FF2B5EF4-FFF2-40B4-BE49-F238E27FC236}">
                <a16:creationId xmlns:a16="http://schemas.microsoft.com/office/drawing/2014/main" id="{7410F7BF-77FB-ED40-A76D-A16E42340937}"/>
              </a:ext>
            </a:extLst>
          </p:cNvPr>
          <p:cNvSpPr/>
          <p:nvPr/>
        </p:nvSpPr>
        <p:spPr>
          <a:xfrm>
            <a:off x="11631885" y="24068951"/>
            <a:ext cx="10218908" cy="584775"/>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sng" strike="noStrike" kern="0" cap="none" spc="0" normalizeH="0" baseline="0" noProof="0" dirty="0">
                <a:ln>
                  <a:noFill/>
                </a:ln>
                <a:effectLst/>
                <a:uLnTx/>
                <a:uFillTx/>
              </a:rPr>
              <a:t>Performance improvement</a:t>
            </a:r>
            <a:r>
              <a:rPr kumimoji="0" lang="en-US" sz="3200" b="1" i="0" u="none" strike="noStrike" kern="0" cap="none" spc="0" normalizeH="0" baseline="0" noProof="0" dirty="0">
                <a:ln>
                  <a:noFill/>
                </a:ln>
                <a:effectLst/>
                <a:uLnTx/>
                <a:uFillTx/>
              </a:rPr>
              <a:t> </a:t>
            </a:r>
            <a:r>
              <a:rPr kumimoji="0" lang="en-US" sz="3200" b="1" i="0" u="none" strike="noStrike" kern="0" cap="none" spc="0" normalizeH="0" baseline="0" noProof="0" dirty="0">
                <a:ln>
                  <a:noFill/>
                </a:ln>
                <a:solidFill>
                  <a:srgbClr val="0000FF"/>
                </a:solidFill>
                <a:effectLst/>
                <a:uLnTx/>
                <a:uFillTx/>
              </a:rPr>
              <a:t>27%</a:t>
            </a:r>
          </a:p>
        </p:txBody>
      </p:sp>
      <p:sp>
        <p:nvSpPr>
          <p:cNvPr id="211" name="Rectangle 210">
            <a:extLst>
              <a:ext uri="{FF2B5EF4-FFF2-40B4-BE49-F238E27FC236}">
                <a16:creationId xmlns:a16="http://schemas.microsoft.com/office/drawing/2014/main" id="{49A902A4-44D9-0348-8479-F0D058D7D6DF}"/>
              </a:ext>
            </a:extLst>
          </p:cNvPr>
          <p:cNvSpPr/>
          <p:nvPr/>
        </p:nvSpPr>
        <p:spPr>
          <a:xfrm>
            <a:off x="22116839" y="24081444"/>
            <a:ext cx="10218907" cy="584775"/>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sng" strike="noStrike" kern="0" cap="none" spc="0" normalizeH="0" baseline="0" noProof="0" dirty="0">
                <a:ln>
                  <a:noFill/>
                </a:ln>
                <a:effectLst/>
                <a:uLnTx/>
                <a:uFillTx/>
              </a:rPr>
              <a:t>Performance improvement</a:t>
            </a:r>
            <a:r>
              <a:rPr kumimoji="0" lang="en-US" sz="3200" b="1" i="0" u="none" strike="noStrike" kern="0" cap="none" spc="0" normalizeH="0" baseline="0" noProof="0" dirty="0">
                <a:ln>
                  <a:noFill/>
                </a:ln>
                <a:effectLst/>
                <a:uLnTx/>
                <a:uFillTx/>
              </a:rPr>
              <a:t> </a:t>
            </a:r>
            <a:r>
              <a:rPr kumimoji="0" lang="en-US" sz="3200" b="1" i="0" u="none" strike="noStrike" kern="0" cap="none" spc="0" normalizeH="0" baseline="0" noProof="0" dirty="0">
                <a:ln>
                  <a:noFill/>
                </a:ln>
                <a:solidFill>
                  <a:srgbClr val="0000FF"/>
                </a:solidFill>
                <a:effectLst/>
                <a:uLnTx/>
                <a:uFillTx/>
              </a:rPr>
              <a:t>21%</a:t>
            </a:r>
          </a:p>
        </p:txBody>
      </p:sp>
      <p:pic>
        <p:nvPicPr>
          <p:cNvPr id="22" name="Picture 21">
            <a:extLst>
              <a:ext uri="{FF2B5EF4-FFF2-40B4-BE49-F238E27FC236}">
                <a16:creationId xmlns:a16="http://schemas.microsoft.com/office/drawing/2014/main" id="{60226DEA-B3AC-FB4A-8308-5E7F6AF1F6E4}"/>
              </a:ext>
            </a:extLst>
          </p:cNvPr>
          <p:cNvPicPr>
            <a:picLocks noChangeAspect="1"/>
          </p:cNvPicPr>
          <p:nvPr/>
        </p:nvPicPr>
        <p:blipFill>
          <a:blip r:embed="rId8"/>
          <a:stretch>
            <a:fillRect/>
          </a:stretch>
        </p:blipFill>
        <p:spPr>
          <a:xfrm>
            <a:off x="746242" y="36236200"/>
            <a:ext cx="10120651" cy="7503541"/>
          </a:xfrm>
          <a:prstGeom prst="rect">
            <a:avLst/>
          </a:prstGeom>
        </p:spPr>
      </p:pic>
      <p:pic>
        <p:nvPicPr>
          <p:cNvPr id="213" name="Picture 212">
            <a:extLst>
              <a:ext uri="{FF2B5EF4-FFF2-40B4-BE49-F238E27FC236}">
                <a16:creationId xmlns:a16="http://schemas.microsoft.com/office/drawing/2014/main" id="{15173C28-00D2-294B-A891-8370A81DA4A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6314921" y="2466577"/>
            <a:ext cx="6100280" cy="1244065"/>
          </a:xfrm>
          <a:prstGeom prst="rect">
            <a:avLst/>
          </a:prstGeom>
        </p:spPr>
      </p:pic>
      <p:pic>
        <p:nvPicPr>
          <p:cNvPr id="214" name="Picture 213">
            <a:extLst>
              <a:ext uri="{FF2B5EF4-FFF2-40B4-BE49-F238E27FC236}">
                <a16:creationId xmlns:a16="http://schemas.microsoft.com/office/drawing/2014/main" id="{07D5D6B3-46D6-D741-9CF4-B1E5E241886F}"/>
              </a:ext>
            </a:extLst>
          </p:cNvPr>
          <p:cNvPicPr>
            <a:picLocks noChangeAspect="1"/>
          </p:cNvPicPr>
          <p:nvPr/>
        </p:nvPicPr>
        <p:blipFill>
          <a:blip r:embed="rId10"/>
          <a:stretch>
            <a:fillRect/>
          </a:stretch>
        </p:blipFill>
        <p:spPr>
          <a:xfrm>
            <a:off x="9809665" y="2424978"/>
            <a:ext cx="5312199" cy="1406170"/>
          </a:xfrm>
          <a:prstGeom prst="rect">
            <a:avLst/>
          </a:prstGeom>
        </p:spPr>
      </p:pic>
      <p:sp>
        <p:nvSpPr>
          <p:cNvPr id="227" name="Rectangle 226">
            <a:extLst>
              <a:ext uri="{FF2B5EF4-FFF2-40B4-BE49-F238E27FC236}">
                <a16:creationId xmlns:a16="http://schemas.microsoft.com/office/drawing/2014/main" id="{D20224DE-A5E2-A14F-B8BD-55CC3FBB26B8}"/>
              </a:ext>
            </a:extLst>
          </p:cNvPr>
          <p:cNvSpPr/>
          <p:nvPr/>
        </p:nvSpPr>
        <p:spPr>
          <a:xfrm>
            <a:off x="11481024" y="36377736"/>
            <a:ext cx="9689911" cy="1077218"/>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a:t>On average,</a:t>
            </a:r>
            <a:r>
              <a:rPr kumimoji="0" lang="en-US" sz="3200" b="1" i="0" u="none" strike="noStrike" kern="0" cap="none" spc="0" normalizeH="0" baseline="0" noProof="0" dirty="0">
                <a:ln>
                  <a:noFill/>
                </a:ln>
                <a:effectLst/>
                <a:uLnTx/>
                <a:uFillTx/>
              </a:rPr>
              <a:t> </a:t>
            </a:r>
            <a:r>
              <a:rPr kumimoji="0" lang="en-US" sz="3200" b="1" i="0" u="sng" strike="noStrike" kern="0" cap="none" spc="0" normalizeH="0" baseline="0" noProof="0" dirty="0">
                <a:ln>
                  <a:noFill/>
                </a:ln>
                <a:effectLst/>
                <a:uLnTx/>
                <a:uFillTx/>
              </a:rPr>
              <a:t>execution time</a:t>
            </a:r>
            <a:r>
              <a:rPr kumimoji="0" lang="en-US" sz="3200" b="1" i="0" u="none" strike="noStrike" kern="0" cap="none" spc="0" normalizeH="0" baseline="0" noProof="0" dirty="0">
                <a:ln>
                  <a:noFill/>
                </a:ln>
                <a:effectLst/>
                <a:uLnTx/>
                <a:uFillTx/>
              </a:rPr>
              <a:t> </a:t>
            </a:r>
            <a:r>
              <a:rPr lang="en-US" sz="3200" b="1" kern="0" dirty="0"/>
              <a:t>reduces</a:t>
            </a:r>
            <a:r>
              <a:rPr kumimoji="0" lang="en-US" sz="3200" b="1" i="0" u="none" strike="noStrike" kern="0" cap="none" spc="0" normalizeH="0" baseline="0" noProof="0" dirty="0">
                <a:ln>
                  <a:noFill/>
                </a:ln>
                <a:effectLst/>
                <a:uLnTx/>
                <a:uFillTx/>
              </a:rPr>
              <a:t> by</a:t>
            </a:r>
            <a:br>
              <a:rPr kumimoji="0" lang="en-US" sz="3200" b="1" i="0" u="none" strike="noStrike" kern="0" cap="none" spc="0" normalizeH="0" baseline="0" noProof="0" dirty="0">
                <a:ln>
                  <a:noFill/>
                </a:ln>
                <a:effectLst/>
                <a:uLnTx/>
                <a:uFillTx/>
              </a:rPr>
            </a:br>
            <a:r>
              <a:rPr lang="en-US" sz="3200" b="1" kern="0" dirty="0">
                <a:solidFill>
                  <a:srgbClr val="0000FF"/>
                </a:solidFill>
              </a:rPr>
              <a:t>51</a:t>
            </a:r>
            <a:r>
              <a:rPr kumimoji="0" lang="en-US" sz="3200" b="1" i="0" u="none" strike="noStrike" kern="0" cap="none" spc="0" normalizeH="0" baseline="0" noProof="0" dirty="0">
                <a:ln>
                  <a:noFill/>
                </a:ln>
                <a:solidFill>
                  <a:srgbClr val="0000FF"/>
                </a:solidFill>
                <a:effectLst/>
                <a:uLnTx/>
                <a:uFillTx/>
              </a:rPr>
              <a:t>% vs. Baseline </a:t>
            </a:r>
            <a:r>
              <a:rPr kumimoji="0" lang="en-US" sz="3200" b="1" i="0" u="none" strike="noStrike" kern="0" cap="none" spc="0" normalizeH="0" baseline="0" noProof="0" dirty="0">
                <a:ln>
                  <a:noFill/>
                </a:ln>
                <a:solidFill>
                  <a:srgbClr val="000000"/>
                </a:solidFill>
                <a:effectLst/>
                <a:uLnTx/>
                <a:uFillTx/>
              </a:rPr>
              <a:t>and</a:t>
            </a:r>
            <a:r>
              <a:rPr kumimoji="0" lang="en-US" sz="3200" b="1" i="0" u="none" strike="noStrike" kern="0" cap="none" spc="0" normalizeH="0" baseline="0" noProof="0" dirty="0">
                <a:ln>
                  <a:noFill/>
                </a:ln>
                <a:solidFill>
                  <a:srgbClr val="0000FF"/>
                </a:solidFill>
                <a:effectLst/>
                <a:uLnTx/>
                <a:uFillTx/>
              </a:rPr>
              <a:t> 28% vs. </a:t>
            </a:r>
            <a:r>
              <a:rPr kumimoji="0" lang="en-US" sz="3200" b="1" i="0" u="none" strike="noStrike" kern="0" cap="none" spc="0" normalizeH="0" baseline="0" noProof="0" dirty="0" err="1">
                <a:ln>
                  <a:noFill/>
                </a:ln>
                <a:solidFill>
                  <a:srgbClr val="0000FF"/>
                </a:solidFill>
                <a:effectLst/>
                <a:uLnTx/>
                <a:uFillTx/>
              </a:rPr>
              <a:t>MultiPartition</a:t>
            </a:r>
            <a:endParaRPr kumimoji="0" lang="en-US" sz="3200" b="1" i="0" u="none" strike="noStrike" kern="0" cap="none" spc="0" normalizeH="0" baseline="0" noProof="0" dirty="0">
              <a:ln>
                <a:noFill/>
              </a:ln>
              <a:solidFill>
                <a:srgbClr val="0000FF"/>
              </a:solidFill>
              <a:effectLst/>
              <a:uLnTx/>
              <a:uFillTx/>
            </a:endParaRPr>
          </a:p>
        </p:txBody>
      </p:sp>
      <p:pic>
        <p:nvPicPr>
          <p:cNvPr id="228" name="Picture 227">
            <a:extLst>
              <a:ext uri="{FF2B5EF4-FFF2-40B4-BE49-F238E27FC236}">
                <a16:creationId xmlns:a16="http://schemas.microsoft.com/office/drawing/2014/main" id="{A5CB2AB4-3548-BC48-8EB6-94582C8FCADF}"/>
              </a:ext>
            </a:extLst>
          </p:cNvPr>
          <p:cNvPicPr>
            <a:picLocks noChangeAspect="1"/>
          </p:cNvPicPr>
          <p:nvPr/>
        </p:nvPicPr>
        <p:blipFill>
          <a:blip r:embed="rId11"/>
          <a:stretch>
            <a:fillRect/>
          </a:stretch>
        </p:blipFill>
        <p:spPr>
          <a:xfrm>
            <a:off x="11355656" y="31162120"/>
            <a:ext cx="9815280" cy="5073438"/>
          </a:xfrm>
          <a:prstGeom prst="rect">
            <a:avLst/>
          </a:prstGeom>
        </p:spPr>
      </p:pic>
      <p:sp>
        <p:nvSpPr>
          <p:cNvPr id="230" name="Rectangle 229">
            <a:extLst>
              <a:ext uri="{FF2B5EF4-FFF2-40B4-BE49-F238E27FC236}">
                <a16:creationId xmlns:a16="http://schemas.microsoft.com/office/drawing/2014/main" id="{6CE607FC-A616-C54C-958A-79C49218CDA8}"/>
              </a:ext>
            </a:extLst>
          </p:cNvPr>
          <p:cNvSpPr/>
          <p:nvPr/>
        </p:nvSpPr>
        <p:spPr>
          <a:xfrm>
            <a:off x="22853020" y="35146288"/>
            <a:ext cx="9689911" cy="2554545"/>
          </a:xfrm>
          <a:prstGeom prst="rect">
            <a:avLst/>
          </a:prstGeom>
          <a:solidFill>
            <a:srgbClr val="777777">
              <a:lumMod val="20000"/>
              <a:lumOff val="80000"/>
            </a:srgbClr>
          </a:solidFill>
        </p:spPr>
        <p:txBody>
          <a:bodyPr wrap="square">
            <a:spAutoFit/>
          </a:bodyPr>
          <a:lstStyle/>
          <a:p>
            <a:r>
              <a:rPr lang="en-US" sz="3200" b="1" kern="0" dirty="0"/>
              <a:t>Both </a:t>
            </a:r>
            <a:r>
              <a:rPr lang="en-US" sz="3200" b="1" u="sng" kern="0" dirty="0"/>
              <a:t>average</a:t>
            </a:r>
            <a:r>
              <a:rPr lang="en-US" sz="3200" b="1" kern="0" dirty="0"/>
              <a:t> and </a:t>
            </a:r>
            <a:r>
              <a:rPr lang="en-US" sz="3200" b="1" u="sng" kern="0" dirty="0"/>
              <a:t>peak</a:t>
            </a:r>
            <a:r>
              <a:rPr lang="en-US" sz="3200" b="1" kern="0" dirty="0"/>
              <a:t> PCM power consumption of PALP is </a:t>
            </a:r>
            <a:r>
              <a:rPr lang="en-US" sz="3200" b="1" kern="0" dirty="0">
                <a:solidFill>
                  <a:srgbClr val="0000FF"/>
                </a:solidFill>
              </a:rPr>
              <a:t>within the RAPL limit</a:t>
            </a:r>
            <a:r>
              <a:rPr lang="en-US" sz="3200" b="1" kern="0" dirty="0"/>
              <a:t> </a:t>
            </a:r>
          </a:p>
          <a:p>
            <a:r>
              <a:rPr lang="en-US" sz="3200" b="1" kern="0" dirty="0"/>
              <a:t>The </a:t>
            </a:r>
            <a:r>
              <a:rPr lang="en-US" sz="3200" b="1" u="sng" kern="0" dirty="0"/>
              <a:t>average PCM power</a:t>
            </a:r>
            <a:r>
              <a:rPr lang="en-US" sz="3200" b="1" kern="0" dirty="0"/>
              <a:t> is at least </a:t>
            </a:r>
            <a:r>
              <a:rPr lang="en-US" sz="3200" b="1" kern="0" dirty="0">
                <a:solidFill>
                  <a:srgbClr val="0000FF"/>
                </a:solidFill>
              </a:rPr>
              <a:t>0.08pJ/access</a:t>
            </a:r>
            <a:r>
              <a:rPr lang="en-US" sz="3200" b="1" kern="0" dirty="0"/>
              <a:t> lower than the RAPL limit while the </a:t>
            </a:r>
            <a:r>
              <a:rPr lang="en-US" sz="3200" b="1" u="sng" kern="0" dirty="0"/>
              <a:t>peak PCM power</a:t>
            </a:r>
            <a:r>
              <a:rPr lang="en-US" sz="3200" b="1" kern="0" dirty="0"/>
              <a:t>  is at least </a:t>
            </a:r>
            <a:r>
              <a:rPr lang="en-US" sz="3200" b="1" kern="0" dirty="0">
                <a:solidFill>
                  <a:srgbClr val="0000FF"/>
                </a:solidFill>
              </a:rPr>
              <a:t>0.03pJ/access </a:t>
            </a:r>
            <a:r>
              <a:rPr lang="en-US" sz="3200" b="1" kern="0" dirty="0"/>
              <a:t>lower than the RAPL limit</a:t>
            </a:r>
          </a:p>
        </p:txBody>
      </p:sp>
      <p:pic>
        <p:nvPicPr>
          <p:cNvPr id="25" name="Picture 24">
            <a:extLst>
              <a:ext uri="{FF2B5EF4-FFF2-40B4-BE49-F238E27FC236}">
                <a16:creationId xmlns:a16="http://schemas.microsoft.com/office/drawing/2014/main" id="{30D9EF7A-828F-5046-A6D8-BF01AE65C02A}"/>
              </a:ext>
            </a:extLst>
          </p:cNvPr>
          <p:cNvPicPr>
            <a:picLocks noChangeAspect="1"/>
          </p:cNvPicPr>
          <p:nvPr/>
        </p:nvPicPr>
        <p:blipFill>
          <a:blip r:embed="rId12"/>
          <a:stretch>
            <a:fillRect/>
          </a:stretch>
        </p:blipFill>
        <p:spPr>
          <a:xfrm>
            <a:off x="18273148" y="26076687"/>
            <a:ext cx="14185900" cy="3835400"/>
          </a:xfrm>
          <a:prstGeom prst="rect">
            <a:avLst/>
          </a:prstGeom>
        </p:spPr>
      </p:pic>
      <p:sp>
        <p:nvSpPr>
          <p:cNvPr id="231" name="Rectangle 230">
            <a:extLst>
              <a:ext uri="{FF2B5EF4-FFF2-40B4-BE49-F238E27FC236}">
                <a16:creationId xmlns:a16="http://schemas.microsoft.com/office/drawing/2014/main" id="{D3CDC29F-35F1-B646-9DDD-549C13C40ED4}"/>
              </a:ext>
            </a:extLst>
          </p:cNvPr>
          <p:cNvSpPr/>
          <p:nvPr/>
        </p:nvSpPr>
        <p:spPr>
          <a:xfrm>
            <a:off x="11349745" y="29988674"/>
            <a:ext cx="21070079" cy="1077218"/>
          </a:xfrm>
          <a:prstGeom prst="rect">
            <a:avLst/>
          </a:prstGeom>
          <a:solidFill>
            <a:srgbClr val="777777">
              <a:lumMod val="20000"/>
              <a:lumOff val="80000"/>
            </a:srgbClr>
          </a:solidFill>
        </p:spPr>
        <p:txBody>
          <a:bodyPr wrap="square">
            <a:spAutoFit/>
          </a:bodyPr>
          <a:lstStyle/>
          <a:p>
            <a:r>
              <a:rPr lang="en-US" sz="2800" b="1" u="sng" kern="0" dirty="0">
                <a:solidFill>
                  <a:srgbClr val="0000FF"/>
                </a:solidFill>
              </a:rPr>
              <a:t>Baseline</a:t>
            </a:r>
            <a:r>
              <a:rPr lang="en-US" sz="3200" dirty="0"/>
              <a:t>: </a:t>
            </a:r>
            <a:r>
              <a:rPr lang="en-US" sz="3200" dirty="0" err="1"/>
              <a:t>Arjomand</a:t>
            </a:r>
            <a:r>
              <a:rPr lang="en-US" sz="3200" dirty="0"/>
              <a:t> et al. “</a:t>
            </a:r>
            <a:r>
              <a:rPr lang="en-US" sz="3200" i="1" dirty="0"/>
              <a:t>Boosting access parallelism to PCM-based main memory</a:t>
            </a:r>
            <a:r>
              <a:rPr lang="en-US" sz="3200" dirty="0"/>
              <a:t>” in ISCA 2016</a:t>
            </a:r>
          </a:p>
          <a:p>
            <a:r>
              <a:rPr lang="en-US" sz="2800" b="1" u="sng" kern="0" dirty="0" err="1">
                <a:solidFill>
                  <a:srgbClr val="0000FF"/>
                </a:solidFill>
              </a:rPr>
              <a:t>MultiPartition</a:t>
            </a:r>
            <a:r>
              <a:rPr lang="en-US" sz="3200" dirty="0"/>
              <a:t>: Zhou et al., “An efficient parallel scheduling scheme on multi-partition PCM architecture” in ISLPED 2016</a:t>
            </a:r>
          </a:p>
        </p:txBody>
      </p:sp>
      <p:pic>
        <p:nvPicPr>
          <p:cNvPr id="28" name="Picture 27">
            <a:extLst>
              <a:ext uri="{FF2B5EF4-FFF2-40B4-BE49-F238E27FC236}">
                <a16:creationId xmlns:a16="http://schemas.microsoft.com/office/drawing/2014/main" id="{7D9D04A7-CA5A-8840-B79E-D0FF74C970C6}"/>
              </a:ext>
            </a:extLst>
          </p:cNvPr>
          <p:cNvPicPr>
            <a:picLocks noChangeAspect="1"/>
          </p:cNvPicPr>
          <p:nvPr/>
        </p:nvPicPr>
        <p:blipFill>
          <a:blip r:embed="rId13"/>
          <a:stretch>
            <a:fillRect/>
          </a:stretch>
        </p:blipFill>
        <p:spPr>
          <a:xfrm>
            <a:off x="22346018" y="30984283"/>
            <a:ext cx="10147817" cy="4175986"/>
          </a:xfrm>
          <a:prstGeom prst="rect">
            <a:avLst/>
          </a:prstGeom>
        </p:spPr>
      </p:pic>
      <p:pic>
        <p:nvPicPr>
          <p:cNvPr id="30" name="Picture 29">
            <a:extLst>
              <a:ext uri="{FF2B5EF4-FFF2-40B4-BE49-F238E27FC236}">
                <a16:creationId xmlns:a16="http://schemas.microsoft.com/office/drawing/2014/main" id="{2FF046DD-B026-364C-BD3C-41EE992EC0E7}"/>
              </a:ext>
            </a:extLst>
          </p:cNvPr>
          <p:cNvPicPr>
            <a:picLocks noChangeAspect="1"/>
          </p:cNvPicPr>
          <p:nvPr/>
        </p:nvPicPr>
        <p:blipFill>
          <a:blip r:embed="rId14"/>
          <a:stretch>
            <a:fillRect/>
          </a:stretch>
        </p:blipFill>
        <p:spPr>
          <a:xfrm>
            <a:off x="11146680" y="38374798"/>
            <a:ext cx="10704113" cy="1103972"/>
          </a:xfrm>
          <a:prstGeom prst="rect">
            <a:avLst/>
          </a:prstGeom>
        </p:spPr>
      </p:pic>
      <p:sp>
        <p:nvSpPr>
          <p:cNvPr id="232" name="Rectangle 231">
            <a:extLst>
              <a:ext uri="{FF2B5EF4-FFF2-40B4-BE49-F238E27FC236}">
                <a16:creationId xmlns:a16="http://schemas.microsoft.com/office/drawing/2014/main" id="{A5A2F7BC-04D9-7944-B371-5D0E4C540DF1}"/>
              </a:ext>
            </a:extLst>
          </p:cNvPr>
          <p:cNvSpPr/>
          <p:nvPr/>
        </p:nvSpPr>
        <p:spPr>
          <a:xfrm>
            <a:off x="11188561" y="39590802"/>
            <a:ext cx="10662232" cy="1077218"/>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a:t>On average,</a:t>
            </a:r>
            <a:r>
              <a:rPr kumimoji="0" lang="en-US" sz="3200" b="1" i="0" u="none" strike="noStrike" kern="0" cap="none" spc="0" normalizeH="0" baseline="0" noProof="0" dirty="0">
                <a:ln>
                  <a:noFill/>
                </a:ln>
                <a:effectLst/>
                <a:uLnTx/>
                <a:uFillTx/>
              </a:rPr>
              <a:t> </a:t>
            </a:r>
            <a:r>
              <a:rPr kumimoji="0" lang="en-US" sz="3200" b="1" i="0" u="sng" strike="noStrike" kern="0" cap="none" spc="0" normalizeH="0" baseline="0" noProof="0" dirty="0">
                <a:ln>
                  <a:noFill/>
                </a:ln>
                <a:effectLst/>
                <a:uLnTx/>
                <a:uFillTx/>
              </a:rPr>
              <a:t>critical path delay</a:t>
            </a:r>
            <a:r>
              <a:rPr kumimoji="0" lang="en-US" sz="3200" b="1" i="0" u="none" strike="noStrike" kern="0" cap="none" spc="0" normalizeH="0" baseline="0" noProof="0" dirty="0">
                <a:ln>
                  <a:noFill/>
                </a:ln>
                <a:effectLst/>
                <a:uLnTx/>
                <a:uFillTx/>
              </a:rPr>
              <a:t> </a:t>
            </a:r>
            <a:r>
              <a:rPr lang="en-US" sz="3200" b="1" kern="0" dirty="0"/>
              <a:t>increases</a:t>
            </a:r>
            <a:r>
              <a:rPr kumimoji="0" lang="en-US" sz="3200" b="1" i="0" u="none" strike="noStrike" kern="0" cap="none" spc="0" normalizeH="0" baseline="0" noProof="0" dirty="0">
                <a:ln>
                  <a:noFill/>
                </a:ln>
                <a:effectLst/>
                <a:uLnTx/>
                <a:uFillTx/>
              </a:rPr>
              <a:t> by </a:t>
            </a:r>
            <a:r>
              <a:rPr lang="en-US" sz="3200" b="1" kern="0" dirty="0">
                <a:solidFill>
                  <a:srgbClr val="0000FF"/>
                </a:solidFill>
              </a:rPr>
              <a:t>25.3</a:t>
            </a:r>
            <a:r>
              <a:rPr kumimoji="0" lang="en-US" sz="3200" b="1" i="0" u="none" strike="noStrike" kern="0" cap="none" spc="0" normalizeH="0" baseline="0" noProof="0" dirty="0">
                <a:ln>
                  <a:noFill/>
                </a:ln>
                <a:solidFill>
                  <a:srgbClr val="0000FF"/>
                </a:solidFill>
                <a:effectLst/>
                <a:uLnTx/>
                <a:uFillTx/>
              </a:rPr>
              <a:t>%</a:t>
            </a:r>
          </a:p>
          <a:p>
            <a:pPr algn="ctr" defTabSz="914400">
              <a:defRPr/>
            </a:pPr>
            <a:r>
              <a:rPr lang="en-US" sz="3200" b="1" kern="0" dirty="0"/>
              <a:t>On average, </a:t>
            </a:r>
            <a:r>
              <a:rPr lang="en-US" sz="3200" b="1" u="sng" kern="0" dirty="0"/>
              <a:t>power consumption</a:t>
            </a:r>
            <a:r>
              <a:rPr lang="en-US" sz="3200" b="1" kern="0" dirty="0"/>
              <a:t> increases by </a:t>
            </a:r>
            <a:r>
              <a:rPr lang="en-US" sz="3200" b="1" kern="0" dirty="0">
                <a:solidFill>
                  <a:srgbClr val="0000FF"/>
                </a:solidFill>
              </a:rPr>
              <a:t>17%</a:t>
            </a:r>
          </a:p>
        </p:txBody>
      </p:sp>
      <p:pic>
        <p:nvPicPr>
          <p:cNvPr id="31" name="Picture 30">
            <a:extLst>
              <a:ext uri="{FF2B5EF4-FFF2-40B4-BE49-F238E27FC236}">
                <a16:creationId xmlns:a16="http://schemas.microsoft.com/office/drawing/2014/main" id="{745E024D-CB90-994F-91CC-32A9F286513A}"/>
              </a:ext>
            </a:extLst>
          </p:cNvPr>
          <p:cNvPicPr>
            <a:picLocks noChangeAspect="1"/>
          </p:cNvPicPr>
          <p:nvPr/>
        </p:nvPicPr>
        <p:blipFill>
          <a:blip r:embed="rId15"/>
          <a:stretch>
            <a:fillRect/>
          </a:stretch>
        </p:blipFill>
        <p:spPr>
          <a:xfrm>
            <a:off x="23209193" y="37796160"/>
            <a:ext cx="9284642" cy="4803213"/>
          </a:xfrm>
          <a:prstGeom prst="rect">
            <a:avLst/>
          </a:prstGeom>
        </p:spPr>
      </p:pic>
      <p:sp>
        <p:nvSpPr>
          <p:cNvPr id="233" name="Rectangle 232">
            <a:extLst>
              <a:ext uri="{FF2B5EF4-FFF2-40B4-BE49-F238E27FC236}">
                <a16:creationId xmlns:a16="http://schemas.microsoft.com/office/drawing/2014/main" id="{00A64332-F164-DF45-9989-B6A0208DC7EB}"/>
              </a:ext>
            </a:extLst>
          </p:cNvPr>
          <p:cNvSpPr/>
          <p:nvPr/>
        </p:nvSpPr>
        <p:spPr>
          <a:xfrm>
            <a:off x="22896164" y="42640476"/>
            <a:ext cx="9689911" cy="1077218"/>
          </a:xfrm>
          <a:prstGeom prst="rect">
            <a:avLst/>
          </a:prstGeom>
          <a:solidFill>
            <a:srgbClr val="777777">
              <a:lumMod val="20000"/>
              <a:lumOff val="80000"/>
            </a:srgbClr>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3200" b="1" kern="0" dirty="0"/>
              <a:t>On average,</a:t>
            </a:r>
            <a:r>
              <a:rPr kumimoji="0" lang="en-US" sz="3200" b="1" i="0" u="none" strike="noStrike" kern="0" cap="none" spc="0" normalizeH="0" baseline="0" noProof="0" dirty="0">
                <a:ln>
                  <a:noFill/>
                </a:ln>
                <a:effectLst/>
                <a:uLnTx/>
                <a:uFillTx/>
              </a:rPr>
              <a:t> </a:t>
            </a:r>
            <a:r>
              <a:rPr kumimoji="0" lang="en-US" sz="3200" b="1" i="0" u="sng" strike="noStrike" kern="0" cap="none" spc="0" normalizeH="0" baseline="0" noProof="0" dirty="0">
                <a:ln>
                  <a:noFill/>
                </a:ln>
                <a:effectLst/>
                <a:uLnTx/>
                <a:uFillTx/>
              </a:rPr>
              <a:t>execution time</a:t>
            </a:r>
            <a:r>
              <a:rPr kumimoji="0" lang="en-US" sz="3200" b="1" i="0" u="none" strike="noStrike" kern="0" cap="none" spc="0" normalizeH="0" baseline="0" noProof="0" dirty="0">
                <a:ln>
                  <a:noFill/>
                </a:ln>
                <a:effectLst/>
                <a:uLnTx/>
                <a:uFillTx/>
              </a:rPr>
              <a:t> </a:t>
            </a:r>
            <a:r>
              <a:rPr lang="en-US" sz="3200" b="1" kern="0" dirty="0"/>
              <a:t>reduces</a:t>
            </a:r>
            <a:r>
              <a:rPr kumimoji="0" lang="en-US" sz="3200" b="1" i="0" u="none" strike="noStrike" kern="0" cap="none" spc="0" normalizeH="0" baseline="0" noProof="0" dirty="0">
                <a:ln>
                  <a:noFill/>
                </a:ln>
                <a:effectLst/>
                <a:uLnTx/>
                <a:uFillTx/>
              </a:rPr>
              <a:t> by</a:t>
            </a:r>
            <a:br>
              <a:rPr kumimoji="0" lang="en-US" sz="3200" b="1" i="0" u="none" strike="noStrike" kern="0" cap="none" spc="0" normalizeH="0" baseline="0" noProof="0" dirty="0">
                <a:ln>
                  <a:noFill/>
                </a:ln>
                <a:effectLst/>
                <a:uLnTx/>
                <a:uFillTx/>
              </a:rPr>
            </a:br>
            <a:r>
              <a:rPr lang="en-US" sz="3200" b="1" kern="0" dirty="0">
                <a:solidFill>
                  <a:srgbClr val="0000FF"/>
                </a:solidFill>
              </a:rPr>
              <a:t>33</a:t>
            </a:r>
            <a:r>
              <a:rPr kumimoji="0" lang="en-US" sz="3200" b="1" i="0" u="none" strike="noStrike" kern="0" cap="none" spc="0" normalizeH="0" baseline="0" noProof="0" dirty="0">
                <a:ln>
                  <a:noFill/>
                </a:ln>
                <a:solidFill>
                  <a:srgbClr val="0000FF"/>
                </a:solidFill>
                <a:effectLst/>
                <a:uLnTx/>
                <a:uFillTx/>
              </a:rPr>
              <a:t>% with DDR2 </a:t>
            </a:r>
            <a:r>
              <a:rPr kumimoji="0" lang="en-US" sz="3200" b="1" i="0" u="none" strike="noStrike" kern="0" cap="none" spc="0" normalizeH="0" baseline="0" noProof="0" dirty="0">
                <a:ln>
                  <a:noFill/>
                </a:ln>
                <a:solidFill>
                  <a:srgbClr val="000000"/>
                </a:solidFill>
                <a:effectLst/>
                <a:uLnTx/>
                <a:uFillTx/>
              </a:rPr>
              <a:t>and</a:t>
            </a:r>
            <a:r>
              <a:rPr kumimoji="0" lang="en-US" sz="3200" b="1" i="0" u="none" strike="noStrike" kern="0" cap="none" spc="0" normalizeH="0" baseline="0" noProof="0" dirty="0">
                <a:ln>
                  <a:noFill/>
                </a:ln>
                <a:solidFill>
                  <a:srgbClr val="0000FF"/>
                </a:solidFill>
                <a:effectLst/>
                <a:uLnTx/>
                <a:uFillTx/>
              </a:rPr>
              <a:t> 51% with DDR4</a:t>
            </a:r>
          </a:p>
        </p:txBody>
      </p:sp>
      <p:sp>
        <p:nvSpPr>
          <p:cNvPr id="234" name="Rectangle 233">
            <a:extLst>
              <a:ext uri="{FF2B5EF4-FFF2-40B4-BE49-F238E27FC236}">
                <a16:creationId xmlns:a16="http://schemas.microsoft.com/office/drawing/2014/main" id="{4D60C1E9-E557-C34D-AB6C-9CBE5B614F20}"/>
              </a:ext>
            </a:extLst>
          </p:cNvPr>
          <p:cNvSpPr/>
          <p:nvPr/>
        </p:nvSpPr>
        <p:spPr>
          <a:xfrm>
            <a:off x="11630722" y="41293908"/>
            <a:ext cx="9778485" cy="1766637"/>
          </a:xfrm>
          <a:prstGeom prst="rect">
            <a:avLst/>
          </a:prstGeom>
        </p:spPr>
        <p:txBody>
          <a:bodyPr wrap="square">
            <a:spAutoFit/>
          </a:bodyPr>
          <a:lstStyle/>
          <a:p>
            <a:pPr lvl="0" algn="ctr">
              <a:spcBef>
                <a:spcPct val="20000"/>
              </a:spcBef>
            </a:pPr>
            <a:r>
              <a:rPr lang="en-US" sz="3200" b="1" dirty="0">
                <a:solidFill>
                  <a:srgbClr val="000000"/>
                </a:solidFill>
              </a:rPr>
              <a:t>Open source tool</a:t>
            </a:r>
          </a:p>
          <a:p>
            <a:pPr algn="ctr">
              <a:spcBef>
                <a:spcPct val="20000"/>
              </a:spcBef>
            </a:pPr>
            <a:r>
              <a:rPr lang="en-US" sz="3200" b="1" dirty="0">
                <a:solidFill>
                  <a:srgbClr val="C00000"/>
                </a:solidFill>
                <a:hlinkClick r:id="rId16">
                  <a:extLst>
                    <a:ext uri="{A12FA001-AC4F-418D-AE19-62706E023703}">
                      <ahyp:hlinkClr xmlns:ahyp="http://schemas.microsoft.com/office/drawing/2018/hyperlinkcolor" val="tx"/>
                    </a:ext>
                  </a:extLst>
                </a:hlinkClick>
              </a:rPr>
              <a:t>https://github.com/drexel-DISCO/PALP</a:t>
            </a:r>
            <a:endParaRPr lang="en-US" sz="3200" b="1" dirty="0">
              <a:solidFill>
                <a:srgbClr val="800000"/>
              </a:solidFill>
            </a:endParaRPr>
          </a:p>
          <a:p>
            <a:pPr algn="ctr">
              <a:spcBef>
                <a:spcPct val="20000"/>
              </a:spcBef>
            </a:pPr>
            <a:endParaRPr lang="en-US" sz="3200" b="1" dirty="0">
              <a:solidFill>
                <a:srgbClr val="000000"/>
              </a:solidFill>
            </a:endParaRPr>
          </a:p>
        </p:txBody>
      </p:sp>
      <p:sp>
        <p:nvSpPr>
          <p:cNvPr id="32" name="Oval 31">
            <a:extLst>
              <a:ext uri="{FF2B5EF4-FFF2-40B4-BE49-F238E27FC236}">
                <a16:creationId xmlns:a16="http://schemas.microsoft.com/office/drawing/2014/main" id="{172A5E94-91D2-CA40-A1D0-E46673C3FF65}"/>
              </a:ext>
            </a:extLst>
          </p:cNvPr>
          <p:cNvSpPr/>
          <p:nvPr/>
        </p:nvSpPr>
        <p:spPr>
          <a:xfrm>
            <a:off x="12106536" y="20914246"/>
            <a:ext cx="499121" cy="5495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1</a:t>
            </a:r>
          </a:p>
        </p:txBody>
      </p:sp>
      <p:sp>
        <p:nvSpPr>
          <p:cNvPr id="236" name="Oval 235">
            <a:extLst>
              <a:ext uri="{FF2B5EF4-FFF2-40B4-BE49-F238E27FC236}">
                <a16:creationId xmlns:a16="http://schemas.microsoft.com/office/drawing/2014/main" id="{3B536BE8-368D-1041-A28F-332901671092}"/>
              </a:ext>
            </a:extLst>
          </p:cNvPr>
          <p:cNvSpPr/>
          <p:nvPr/>
        </p:nvSpPr>
        <p:spPr>
          <a:xfrm>
            <a:off x="12216203" y="23252512"/>
            <a:ext cx="499121" cy="549518"/>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2</a:t>
            </a:r>
          </a:p>
        </p:txBody>
      </p:sp>
      <p:pic>
        <p:nvPicPr>
          <p:cNvPr id="33" name="Picture 32">
            <a:extLst>
              <a:ext uri="{FF2B5EF4-FFF2-40B4-BE49-F238E27FC236}">
                <a16:creationId xmlns:a16="http://schemas.microsoft.com/office/drawing/2014/main" id="{487665A7-0C73-F94B-BCDA-09DE99732F13}"/>
              </a:ext>
            </a:extLst>
          </p:cNvPr>
          <p:cNvPicPr>
            <a:picLocks noChangeAspect="1"/>
          </p:cNvPicPr>
          <p:nvPr/>
        </p:nvPicPr>
        <p:blipFill>
          <a:blip r:embed="rId17"/>
          <a:stretch>
            <a:fillRect/>
          </a:stretch>
        </p:blipFill>
        <p:spPr>
          <a:xfrm>
            <a:off x="10915594" y="13710865"/>
            <a:ext cx="5026768" cy="3637793"/>
          </a:xfrm>
          <a:prstGeom prst="rect">
            <a:avLst/>
          </a:prstGeom>
        </p:spPr>
      </p:pic>
      <p:sp>
        <p:nvSpPr>
          <p:cNvPr id="238" name="Rectangle 237">
            <a:extLst>
              <a:ext uri="{FF2B5EF4-FFF2-40B4-BE49-F238E27FC236}">
                <a16:creationId xmlns:a16="http://schemas.microsoft.com/office/drawing/2014/main" id="{6B2B91C6-F83F-B44A-BA56-17A3939AE6F9}"/>
              </a:ext>
            </a:extLst>
          </p:cNvPr>
          <p:cNvSpPr/>
          <p:nvPr/>
        </p:nvSpPr>
        <p:spPr>
          <a:xfrm>
            <a:off x="16121026" y="14392319"/>
            <a:ext cx="5453539" cy="2062103"/>
          </a:xfrm>
          <a:prstGeom prst="rect">
            <a:avLst/>
          </a:prstGeom>
        </p:spPr>
        <p:txBody>
          <a:bodyPr wrap="square">
            <a:spAutoFit/>
          </a:bodyPr>
          <a:lstStyle/>
          <a:p>
            <a:pPr marL="457200" lvl="0" indent="-457200">
              <a:spcBef>
                <a:spcPct val="20000"/>
              </a:spcBef>
              <a:buFont typeface="Arial" panose="020B0604020202020204" pitchFamily="34" charset="0"/>
              <a:buChar char="•"/>
            </a:pPr>
            <a:r>
              <a:rPr lang="en-US" sz="3200" b="1" dirty="0">
                <a:solidFill>
                  <a:srgbClr val="000000"/>
                </a:solidFill>
              </a:rPr>
              <a:t> The peripheral structures in PCM banks allow to read and program </a:t>
            </a:r>
            <a:r>
              <a:rPr lang="en-US" sz="3200" b="1" kern="0" dirty="0">
                <a:solidFill>
                  <a:srgbClr val="0000FF"/>
                </a:solidFill>
              </a:rPr>
              <a:t>128 PCM cells in parallel</a:t>
            </a:r>
            <a:endParaRPr lang="en-US" sz="3200" b="1" dirty="0">
              <a:solidFill>
                <a:srgbClr val="000000"/>
              </a:solidFill>
            </a:endParaRPr>
          </a:p>
        </p:txBody>
      </p:sp>
    </p:spTree>
    <p:extLst>
      <p:ext uri="{BB962C8B-B14F-4D97-AF65-F5344CB8AC3E}">
        <p14:creationId xmlns:p14="http://schemas.microsoft.com/office/powerpoint/2010/main" val="5003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500"/>
                                        <p:tgtEl>
                                          <p:spTgt spid="17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8"/>
                                        </p:tgtEl>
                                        <p:attrNameLst>
                                          <p:attrName>style.visibility</p:attrName>
                                        </p:attrNameLst>
                                      </p:cBhvr>
                                      <p:to>
                                        <p:strVal val="visible"/>
                                      </p:to>
                                    </p:set>
                                    <p:animEffect transition="in" filter="fade">
                                      <p:cBhvr>
                                        <p:cTn id="12" dur="500"/>
                                        <p:tgtEl>
                                          <p:spTgt spid="1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3"/>
                                        </p:tgtEl>
                                        <p:attrNameLst>
                                          <p:attrName>style.visibility</p:attrName>
                                        </p:attrNameLst>
                                      </p:cBhvr>
                                      <p:to>
                                        <p:strVal val="visible"/>
                                      </p:to>
                                    </p:set>
                                    <p:animEffect transition="in" filter="fade">
                                      <p:cBhvr>
                                        <p:cTn id="17" dur="500"/>
                                        <p:tgtEl>
                                          <p:spTgt spid="20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7"/>
                                        </p:tgtEl>
                                        <p:attrNameLst>
                                          <p:attrName>style.visibility</p:attrName>
                                        </p:attrNameLst>
                                      </p:cBhvr>
                                      <p:to>
                                        <p:strVal val="visible"/>
                                      </p:to>
                                    </p:set>
                                    <p:animEffect transition="in" filter="fade">
                                      <p:cBhvr>
                                        <p:cTn id="22" dur="500"/>
                                        <p:tgtEl>
                                          <p:spTgt spid="2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19"/>
                                        </p:tgtEl>
                                        <p:attrNameLst>
                                          <p:attrName>style.visibility</p:attrName>
                                        </p:attrNameLst>
                                      </p:cBhvr>
                                      <p:to>
                                        <p:strVal val="visible"/>
                                      </p:to>
                                    </p:set>
                                    <p:animEffect transition="in" filter="fade">
                                      <p:cBhvr>
                                        <p:cTn id="25" dur="500"/>
                                        <p:tgtEl>
                                          <p:spTgt spid="2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18"/>
                                        </p:tgtEl>
                                        <p:attrNameLst>
                                          <p:attrName>style.visibility</p:attrName>
                                        </p:attrNameLst>
                                      </p:cBhvr>
                                      <p:to>
                                        <p:strVal val="visible"/>
                                      </p:to>
                                    </p:set>
                                    <p:animEffect transition="in" filter="fade">
                                      <p:cBhvr>
                                        <p:cTn id="30" dur="500"/>
                                        <p:tgtEl>
                                          <p:spTgt spid="21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0"/>
                                        </p:tgtEl>
                                        <p:attrNameLst>
                                          <p:attrName>style.visibility</p:attrName>
                                        </p:attrNameLst>
                                      </p:cBhvr>
                                      <p:to>
                                        <p:strVal val="visible"/>
                                      </p:to>
                                    </p:set>
                                    <p:animEffect transition="in" filter="fade">
                                      <p:cBhvr>
                                        <p:cTn id="33" dur="500"/>
                                        <p:tgtEl>
                                          <p:spTgt spid="22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22"/>
                                        </p:tgtEl>
                                        <p:attrNameLst>
                                          <p:attrName>style.visibility</p:attrName>
                                        </p:attrNameLst>
                                      </p:cBhvr>
                                      <p:to>
                                        <p:strVal val="visible"/>
                                      </p:to>
                                    </p:set>
                                    <p:animEffect transition="in" filter="fade">
                                      <p:cBhvr>
                                        <p:cTn id="38" dur="500"/>
                                        <p:tgtEl>
                                          <p:spTgt spid="2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21"/>
                                        </p:tgtEl>
                                        <p:attrNameLst>
                                          <p:attrName>style.visibility</p:attrName>
                                        </p:attrNameLst>
                                      </p:cBhvr>
                                      <p:to>
                                        <p:strVal val="visible"/>
                                      </p:to>
                                    </p:set>
                                    <p:animEffect transition="in" filter="fade">
                                      <p:cBhvr>
                                        <p:cTn id="41" dur="500"/>
                                        <p:tgtEl>
                                          <p:spTgt spid="22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79"/>
                                        </p:tgtEl>
                                        <p:attrNameLst>
                                          <p:attrName>style.visibility</p:attrName>
                                        </p:attrNameLst>
                                      </p:cBhvr>
                                      <p:to>
                                        <p:strVal val="visible"/>
                                      </p:to>
                                    </p:set>
                                    <p:animEffect transition="in" filter="fade">
                                      <p:cBhvr>
                                        <p:cTn id="46" dur="500"/>
                                        <p:tgtEl>
                                          <p:spTgt spid="37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418"/>
                                        </p:tgtEl>
                                        <p:attrNameLst>
                                          <p:attrName>style.visibility</p:attrName>
                                        </p:attrNameLst>
                                      </p:cBhvr>
                                      <p:to>
                                        <p:strVal val="visible"/>
                                      </p:to>
                                    </p:set>
                                    <p:animEffect transition="in" filter="fade">
                                      <p:cBhvr>
                                        <p:cTn id="51" dur="500"/>
                                        <p:tgtEl>
                                          <p:spTgt spid="41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47"/>
                                        </p:tgtEl>
                                        <p:attrNameLst>
                                          <p:attrName>style.visibility</p:attrName>
                                        </p:attrNameLst>
                                      </p:cBhvr>
                                      <p:to>
                                        <p:strVal val="visible"/>
                                      </p:to>
                                    </p:set>
                                    <p:animEffect transition="in" filter="fade">
                                      <p:cBhvr>
                                        <p:cTn id="56" dur="500"/>
                                        <p:tgtEl>
                                          <p:spTgt spid="44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89"/>
                                        </p:tgtEl>
                                        <p:attrNameLst>
                                          <p:attrName>style.visibility</p:attrName>
                                        </p:attrNameLst>
                                      </p:cBhvr>
                                      <p:to>
                                        <p:strVal val="visible"/>
                                      </p:to>
                                    </p:set>
                                    <p:animEffect transition="in" filter="fade">
                                      <p:cBhvr>
                                        <p:cTn id="61" dur="500"/>
                                        <p:tgtEl>
                                          <p:spTgt spid="18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91"/>
                                        </p:tgtEl>
                                        <p:attrNameLst>
                                          <p:attrName>style.visibility</p:attrName>
                                        </p:attrNameLst>
                                      </p:cBhvr>
                                      <p:to>
                                        <p:strVal val="visible"/>
                                      </p:to>
                                    </p:set>
                                    <p:animEffect transition="in" filter="fade">
                                      <p:cBhvr>
                                        <p:cTn id="66" dur="500"/>
                                        <p:tgtEl>
                                          <p:spTgt spid="191"/>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92"/>
                                        </p:tgtEl>
                                        <p:attrNameLst>
                                          <p:attrName>style.visibility</p:attrName>
                                        </p:attrNameLst>
                                      </p:cBhvr>
                                      <p:to>
                                        <p:strVal val="visible"/>
                                      </p:to>
                                    </p:set>
                                    <p:animEffect transition="in" filter="fade">
                                      <p:cBhvr>
                                        <p:cTn id="71" dur="500"/>
                                        <p:tgtEl>
                                          <p:spTgt spid="19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93"/>
                                        </p:tgtEl>
                                        <p:attrNameLst>
                                          <p:attrName>style.visibility</p:attrName>
                                        </p:attrNameLst>
                                      </p:cBhvr>
                                      <p:to>
                                        <p:strVal val="visible"/>
                                      </p:to>
                                    </p:set>
                                    <p:animEffect transition="in" filter="fade">
                                      <p:cBhvr>
                                        <p:cTn id="74" dur="500"/>
                                        <p:tgtEl>
                                          <p:spTgt spid="193"/>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94"/>
                                        </p:tgtEl>
                                        <p:attrNameLst>
                                          <p:attrName>style.visibility</p:attrName>
                                        </p:attrNameLst>
                                      </p:cBhvr>
                                      <p:to>
                                        <p:strVal val="visible"/>
                                      </p:to>
                                    </p:set>
                                    <p:animEffect transition="in" filter="fade">
                                      <p:cBhvr>
                                        <p:cTn id="79" dur="500"/>
                                        <p:tgtEl>
                                          <p:spTgt spid="19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95"/>
                                        </p:tgtEl>
                                        <p:attrNameLst>
                                          <p:attrName>style.visibility</p:attrName>
                                        </p:attrNameLst>
                                      </p:cBhvr>
                                      <p:to>
                                        <p:strVal val="visible"/>
                                      </p:to>
                                    </p:set>
                                    <p:animEffect transition="in" filter="fade">
                                      <p:cBhvr>
                                        <p:cTn id="82" dur="500"/>
                                        <p:tgtEl>
                                          <p:spTgt spid="19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96"/>
                                        </p:tgtEl>
                                        <p:attrNameLst>
                                          <p:attrName>style.visibility</p:attrName>
                                        </p:attrNameLst>
                                      </p:cBhvr>
                                      <p:to>
                                        <p:strVal val="visible"/>
                                      </p:to>
                                    </p:set>
                                    <p:animEffect transition="in" filter="fade">
                                      <p:cBhvr>
                                        <p:cTn id="87" dur="500"/>
                                        <p:tgtEl>
                                          <p:spTgt spid="19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97"/>
                                        </p:tgtEl>
                                        <p:attrNameLst>
                                          <p:attrName>style.visibility</p:attrName>
                                        </p:attrNameLst>
                                      </p:cBhvr>
                                      <p:to>
                                        <p:strVal val="visible"/>
                                      </p:to>
                                    </p:set>
                                    <p:animEffect transition="in" filter="fade">
                                      <p:cBhvr>
                                        <p:cTn id="90" dur="500"/>
                                        <p:tgtEl>
                                          <p:spTgt spid="197"/>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199"/>
                                        </p:tgtEl>
                                        <p:attrNameLst>
                                          <p:attrName>style.visibility</p:attrName>
                                        </p:attrNameLst>
                                      </p:cBhvr>
                                      <p:to>
                                        <p:strVal val="visible"/>
                                      </p:to>
                                    </p:set>
                                    <p:animEffect transition="in" filter="fade">
                                      <p:cBhvr>
                                        <p:cTn id="95" dur="500"/>
                                        <p:tgtEl>
                                          <p:spTgt spid="19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200"/>
                                        </p:tgtEl>
                                        <p:attrNameLst>
                                          <p:attrName>style.visibility</p:attrName>
                                        </p:attrNameLst>
                                      </p:cBhvr>
                                      <p:to>
                                        <p:strVal val="visible"/>
                                      </p:to>
                                    </p:set>
                                    <p:animEffect transition="in" filter="fade">
                                      <p:cBhvr>
                                        <p:cTn id="100" dur="500"/>
                                        <p:tgtEl>
                                          <p:spTgt spid="200"/>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201"/>
                                        </p:tgtEl>
                                        <p:attrNameLst>
                                          <p:attrName>style.visibility</p:attrName>
                                        </p:attrNameLst>
                                      </p:cBhvr>
                                      <p:to>
                                        <p:strVal val="visible"/>
                                      </p:to>
                                    </p:set>
                                    <p:animEffect transition="in" filter="fade">
                                      <p:cBhvr>
                                        <p:cTn id="105" dur="500"/>
                                        <p:tgtEl>
                                          <p:spTgt spid="201"/>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10"/>
                                        </p:tgtEl>
                                        <p:attrNameLst>
                                          <p:attrName>style.visibility</p:attrName>
                                        </p:attrNameLst>
                                      </p:cBhvr>
                                      <p:to>
                                        <p:strVal val="visible"/>
                                      </p:to>
                                    </p:set>
                                    <p:animEffect transition="in" filter="fade">
                                      <p:cBhvr>
                                        <p:cTn id="110" dur="500"/>
                                        <p:tgtEl>
                                          <p:spTgt spid="210"/>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211"/>
                                        </p:tgtEl>
                                        <p:attrNameLst>
                                          <p:attrName>style.visibility</p:attrName>
                                        </p:attrNameLst>
                                      </p:cBhvr>
                                      <p:to>
                                        <p:strVal val="visible"/>
                                      </p:to>
                                    </p:set>
                                    <p:animEffect transition="in" filter="fade">
                                      <p:cBhvr>
                                        <p:cTn id="115" dur="500"/>
                                        <p:tgtEl>
                                          <p:spTgt spid="211"/>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227"/>
                                        </p:tgtEl>
                                        <p:attrNameLst>
                                          <p:attrName>style.visibility</p:attrName>
                                        </p:attrNameLst>
                                      </p:cBhvr>
                                      <p:to>
                                        <p:strVal val="visible"/>
                                      </p:to>
                                    </p:set>
                                    <p:animEffect transition="in" filter="fade">
                                      <p:cBhvr>
                                        <p:cTn id="120" dur="500"/>
                                        <p:tgtEl>
                                          <p:spTgt spid="227"/>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230"/>
                                        </p:tgtEl>
                                        <p:attrNameLst>
                                          <p:attrName>style.visibility</p:attrName>
                                        </p:attrNameLst>
                                      </p:cBhvr>
                                      <p:to>
                                        <p:strVal val="visible"/>
                                      </p:to>
                                    </p:set>
                                    <p:animEffect transition="in" filter="fade">
                                      <p:cBhvr>
                                        <p:cTn id="125" dur="500"/>
                                        <p:tgtEl>
                                          <p:spTgt spid="230"/>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231"/>
                                        </p:tgtEl>
                                        <p:attrNameLst>
                                          <p:attrName>style.visibility</p:attrName>
                                        </p:attrNameLst>
                                      </p:cBhvr>
                                      <p:to>
                                        <p:strVal val="visible"/>
                                      </p:to>
                                    </p:set>
                                    <p:animEffect transition="in" filter="fade">
                                      <p:cBhvr>
                                        <p:cTn id="130" dur="500"/>
                                        <p:tgtEl>
                                          <p:spTgt spid="231"/>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232"/>
                                        </p:tgtEl>
                                        <p:attrNameLst>
                                          <p:attrName>style.visibility</p:attrName>
                                        </p:attrNameLst>
                                      </p:cBhvr>
                                      <p:to>
                                        <p:strVal val="visible"/>
                                      </p:to>
                                    </p:set>
                                    <p:animEffect transition="in" filter="fade">
                                      <p:cBhvr>
                                        <p:cTn id="135" dur="500"/>
                                        <p:tgtEl>
                                          <p:spTgt spid="232"/>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233"/>
                                        </p:tgtEl>
                                        <p:attrNameLst>
                                          <p:attrName>style.visibility</p:attrName>
                                        </p:attrNameLst>
                                      </p:cBhvr>
                                      <p:to>
                                        <p:strVal val="visible"/>
                                      </p:to>
                                    </p:set>
                                    <p:animEffect transition="in" filter="fade">
                                      <p:cBhvr>
                                        <p:cTn id="140" dur="500"/>
                                        <p:tgtEl>
                                          <p:spTgt spid="233"/>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234"/>
                                        </p:tgtEl>
                                        <p:attrNameLst>
                                          <p:attrName>style.visibility</p:attrName>
                                        </p:attrNameLst>
                                      </p:cBhvr>
                                      <p:to>
                                        <p:strVal val="visible"/>
                                      </p:to>
                                    </p:set>
                                    <p:animEffect transition="in" filter="fade">
                                      <p:cBhvr>
                                        <p:cTn id="145" dur="500"/>
                                        <p:tgtEl>
                                          <p:spTgt spid="234"/>
                                        </p:tgtEl>
                                      </p:cBhvr>
                                    </p:animEffect>
                                  </p:childTnLst>
                                </p:cTn>
                              </p:par>
                            </p:childTnLst>
                          </p:cTn>
                        </p:par>
                      </p:childTnLst>
                    </p:cTn>
                  </p:par>
                  <p:par>
                    <p:cTn id="146" fill="hold">
                      <p:stCondLst>
                        <p:cond delay="indefinite"/>
                      </p:stCondLst>
                      <p:childTnLst>
                        <p:par>
                          <p:cTn id="147" fill="hold">
                            <p:stCondLst>
                              <p:cond delay="0"/>
                            </p:stCondLst>
                            <p:childTnLst>
                              <p:par>
                                <p:cTn id="148" presetID="10" presetClass="entr" presetSubtype="0" fill="hold" grpId="0" nodeType="clickEffect">
                                  <p:stCondLst>
                                    <p:cond delay="0"/>
                                  </p:stCondLst>
                                  <p:childTnLst>
                                    <p:set>
                                      <p:cBhvr>
                                        <p:cTn id="149" dur="1" fill="hold">
                                          <p:stCondLst>
                                            <p:cond delay="0"/>
                                          </p:stCondLst>
                                        </p:cTn>
                                        <p:tgtEl>
                                          <p:spTgt spid="238"/>
                                        </p:tgtEl>
                                        <p:attrNameLst>
                                          <p:attrName>style.visibility</p:attrName>
                                        </p:attrNameLst>
                                      </p:cBhvr>
                                      <p:to>
                                        <p:strVal val="visible"/>
                                      </p:to>
                                    </p:set>
                                    <p:animEffect transition="in" filter="fade">
                                      <p:cBhvr>
                                        <p:cTn id="150" dur="500"/>
                                        <p:tgtEl>
                                          <p:spTgt spid="2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98" grpId="0" animBg="1"/>
      <p:bldP spid="203" grpId="0"/>
      <p:bldP spid="217" grpId="0"/>
      <p:bldP spid="218" grpId="0"/>
      <p:bldP spid="219" grpId="0"/>
      <p:bldP spid="220" grpId="0"/>
      <p:bldP spid="221" grpId="0"/>
      <p:bldP spid="222" grpId="0"/>
      <p:bldP spid="379" grpId="0" animBg="1"/>
      <p:bldP spid="418" grpId="0"/>
      <p:bldP spid="447" grpId="0"/>
      <p:bldP spid="189" grpId="0"/>
      <p:bldP spid="191" grpId="0"/>
      <p:bldP spid="192" grpId="0"/>
      <p:bldP spid="193" grpId="0"/>
      <p:bldP spid="194" grpId="0"/>
      <p:bldP spid="195" grpId="0"/>
      <p:bldP spid="196" grpId="0"/>
      <p:bldP spid="197" grpId="0"/>
      <p:bldP spid="199" grpId="0"/>
      <p:bldP spid="200" grpId="0"/>
      <p:bldP spid="201" grpId="0"/>
      <p:bldP spid="210" grpId="0" animBg="1"/>
      <p:bldP spid="211" grpId="0" animBg="1"/>
      <p:bldP spid="227" grpId="0" animBg="1"/>
      <p:bldP spid="230" grpId="0" animBg="1"/>
      <p:bldP spid="231" grpId="0" animBg="1"/>
      <p:bldP spid="232" grpId="0" animBg="1"/>
      <p:bldP spid="233" grpId="0" animBg="1"/>
      <p:bldP spid="234" grpId="0"/>
      <p:bldP spid="238"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8644</TotalTime>
  <Words>355</Words>
  <Application>Microsoft Macintosh PowerPoint</Application>
  <PresentationFormat>Custom</PresentationFormat>
  <Paragraphs>61</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Adobe Garamond Pro</vt:lpstr>
      <vt:lpstr>Arial</vt:lpstr>
      <vt:lpstr>Arial Black</vt:lpstr>
      <vt:lpstr>Calibri</vt:lpstr>
      <vt:lpstr>Calibri Light</vt:lpstr>
      <vt:lpstr>Gill Sans MT</vt:lpstr>
      <vt:lpstr>Office Theme</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Saugata Ghose</dc:creator>
  <cp:lastModifiedBy>Das,Anup Kumar</cp:lastModifiedBy>
  <cp:revision>221</cp:revision>
  <cp:lastPrinted>2018-02-09T19:04:07Z</cp:lastPrinted>
  <dcterms:created xsi:type="dcterms:W3CDTF">2018-02-07T15:22:11Z</dcterms:created>
  <dcterms:modified xsi:type="dcterms:W3CDTF">2019-10-08T12:30:59Z</dcterms:modified>
</cp:coreProperties>
</file>